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99" r:id="rId3"/>
    <p:sldId id="261" r:id="rId4"/>
    <p:sldId id="296" r:id="rId5"/>
    <p:sldId id="297" r:id="rId6"/>
    <p:sldId id="281" r:id="rId7"/>
    <p:sldId id="282" r:id="rId8"/>
    <p:sldId id="289" r:id="rId9"/>
    <p:sldId id="268" r:id="rId10"/>
    <p:sldId id="298" r:id="rId11"/>
    <p:sldId id="293" r:id="rId12"/>
    <p:sldId id="262" r:id="rId13"/>
    <p:sldId id="286" r:id="rId14"/>
    <p:sldId id="287" r:id="rId15"/>
    <p:sldId id="295" r:id="rId16"/>
    <p:sldId id="294" r:id="rId17"/>
    <p:sldId id="28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99"/>
            <p14:sldId id="261"/>
            <p14:sldId id="296"/>
            <p14:sldId id="297"/>
            <p14:sldId id="281"/>
            <p14:sldId id="282"/>
            <p14:sldId id="289"/>
            <p14:sldId id="268"/>
            <p14:sldId id="298"/>
            <p14:sldId id="293"/>
            <p14:sldId id="262"/>
            <p14:sldId id="286"/>
            <p14:sldId id="287"/>
            <p14:sldId id="295"/>
            <p14:sldId id="294"/>
            <p14:sldId id="288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6" autoAdjust="0"/>
    <p:restoredTop sz="83977" autoAdjust="0"/>
  </p:normalViewPr>
  <p:slideViewPr>
    <p:cSldViewPr>
      <p:cViewPr>
        <p:scale>
          <a:sx n="100" d="100"/>
          <a:sy n="10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0468A-629E-4293-B155-4150F2B8B1B5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CFC74DA-92FD-4008-B44A-B7CBA646D29D}">
      <dgm:prSet phldrT="[Text]"/>
      <dgm:spPr/>
      <dgm:t>
        <a:bodyPr/>
        <a:lstStyle/>
        <a:p>
          <a:r>
            <a:rPr lang="en-US" dirty="0" smtClean="0"/>
            <a:t>Credit</a:t>
          </a:r>
          <a:endParaRPr lang="en-US" dirty="0"/>
        </a:p>
      </dgm:t>
    </dgm:pt>
    <dgm:pt modelId="{EBAB500E-0F57-41A4-B33C-42C0F47EE0B3}" type="parTrans" cxnId="{8B47EF7E-7C9B-44B5-A93E-8C49B4C5911A}">
      <dgm:prSet/>
      <dgm:spPr/>
      <dgm:t>
        <a:bodyPr/>
        <a:lstStyle/>
        <a:p>
          <a:endParaRPr lang="en-US"/>
        </a:p>
      </dgm:t>
    </dgm:pt>
    <dgm:pt modelId="{828B207D-D4DB-4561-A739-D4BB561F20B4}" type="sibTrans" cxnId="{8B47EF7E-7C9B-44B5-A93E-8C49B4C5911A}">
      <dgm:prSet/>
      <dgm:spPr/>
      <dgm:t>
        <a:bodyPr/>
        <a:lstStyle/>
        <a:p>
          <a:endParaRPr lang="en-US"/>
        </a:p>
      </dgm:t>
    </dgm:pt>
    <dgm:pt modelId="{7AA81384-4756-499D-BAEF-83D2F26F1763}">
      <dgm:prSet phldrT="[Text]"/>
      <dgm:spPr/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1C4EC0FC-2BB3-4390-9A48-23FCB125F7D8}" type="parTrans" cxnId="{ABD9DE14-E81D-4D9E-82C4-014AD4DFF1A4}">
      <dgm:prSet/>
      <dgm:spPr/>
      <dgm:t>
        <a:bodyPr/>
        <a:lstStyle/>
        <a:p>
          <a:endParaRPr lang="en-US"/>
        </a:p>
      </dgm:t>
    </dgm:pt>
    <dgm:pt modelId="{13B9B3B6-1CAD-4014-8C1F-E3632740A8EB}" type="sibTrans" cxnId="{ABD9DE14-E81D-4D9E-82C4-014AD4DFF1A4}">
      <dgm:prSet/>
      <dgm:spPr/>
      <dgm:t>
        <a:bodyPr/>
        <a:lstStyle/>
        <a:p>
          <a:endParaRPr lang="en-US"/>
        </a:p>
      </dgm:t>
    </dgm:pt>
    <dgm:pt modelId="{825EC43E-9516-4EA8-A5A9-16E3C776A687}">
      <dgm:prSet phldrT="[Text]"/>
      <dgm:spPr/>
      <dgm:t>
        <a:bodyPr/>
        <a:lstStyle/>
        <a:p>
          <a:r>
            <a:rPr lang="en-US" dirty="0" smtClean="0"/>
            <a:t>Commercial Risk</a:t>
          </a:r>
          <a:endParaRPr lang="en-US" dirty="0"/>
        </a:p>
      </dgm:t>
    </dgm:pt>
    <dgm:pt modelId="{7E186C8E-413C-4F1B-818D-E547D9FDE427}" type="parTrans" cxnId="{94634344-5716-47B1-9B30-34E3FBB02617}">
      <dgm:prSet/>
      <dgm:spPr/>
      <dgm:t>
        <a:bodyPr/>
        <a:lstStyle/>
        <a:p>
          <a:endParaRPr lang="en-US"/>
        </a:p>
      </dgm:t>
    </dgm:pt>
    <dgm:pt modelId="{12FDAB24-8C6E-4CC8-9C08-134DFEDD20DD}" type="sibTrans" cxnId="{94634344-5716-47B1-9B30-34E3FBB02617}">
      <dgm:prSet/>
      <dgm:spPr/>
      <dgm:t>
        <a:bodyPr/>
        <a:lstStyle/>
        <a:p>
          <a:endParaRPr lang="en-US"/>
        </a:p>
      </dgm:t>
    </dgm:pt>
    <dgm:pt modelId="{C074C561-63DA-4377-841C-1B5BC3FE48A0}">
      <dgm:prSet phldrT="[Text]"/>
      <dgm:spPr/>
      <dgm:t>
        <a:bodyPr/>
        <a:lstStyle/>
        <a:p>
          <a:r>
            <a:rPr lang="en-US" dirty="0" smtClean="0"/>
            <a:t>Political/Country Risk</a:t>
          </a:r>
          <a:endParaRPr lang="en-US" dirty="0"/>
        </a:p>
      </dgm:t>
    </dgm:pt>
    <dgm:pt modelId="{351007BA-1FED-4C74-9CB5-5021E7488559}" type="parTrans" cxnId="{F5BB71FF-1613-4100-9989-E5E1C75797E0}">
      <dgm:prSet/>
      <dgm:spPr/>
      <dgm:t>
        <a:bodyPr/>
        <a:lstStyle/>
        <a:p>
          <a:endParaRPr lang="en-US"/>
        </a:p>
      </dgm:t>
    </dgm:pt>
    <dgm:pt modelId="{18FD5317-98BA-43AB-B91A-6BFD5F3088F4}" type="sibTrans" cxnId="{F5BB71FF-1613-4100-9989-E5E1C75797E0}">
      <dgm:prSet/>
      <dgm:spPr/>
      <dgm:t>
        <a:bodyPr/>
        <a:lstStyle/>
        <a:p>
          <a:endParaRPr lang="en-US"/>
        </a:p>
      </dgm:t>
    </dgm:pt>
    <dgm:pt modelId="{57C1A0B5-F200-4070-B35A-FDCDBCCE4FDA}">
      <dgm:prSet phldrT="[Text]"/>
      <dgm:spPr/>
      <dgm:t>
        <a:bodyPr/>
        <a:lstStyle/>
        <a:p>
          <a:r>
            <a:rPr lang="en-US" dirty="0" smtClean="0"/>
            <a:t>Domestic</a:t>
          </a:r>
          <a:endParaRPr lang="en-US" dirty="0"/>
        </a:p>
      </dgm:t>
    </dgm:pt>
    <dgm:pt modelId="{563675DA-B9C9-41BC-801C-571935161B1D}" type="parTrans" cxnId="{62797902-CE5C-4045-8FA3-F7B6F3995352}">
      <dgm:prSet/>
      <dgm:spPr/>
      <dgm:t>
        <a:bodyPr/>
        <a:lstStyle/>
        <a:p>
          <a:endParaRPr lang="en-US"/>
        </a:p>
      </dgm:t>
    </dgm:pt>
    <dgm:pt modelId="{53B959F5-2088-4EE5-BCAA-9C68102A4CC9}" type="sibTrans" cxnId="{62797902-CE5C-4045-8FA3-F7B6F3995352}">
      <dgm:prSet/>
      <dgm:spPr/>
      <dgm:t>
        <a:bodyPr/>
        <a:lstStyle/>
        <a:p>
          <a:endParaRPr lang="en-US"/>
        </a:p>
      </dgm:t>
    </dgm:pt>
    <dgm:pt modelId="{27FAA42E-7651-4EEB-B20C-43783E52687E}">
      <dgm:prSet phldrT="[Text]"/>
      <dgm:spPr/>
      <dgm:t>
        <a:bodyPr/>
        <a:lstStyle/>
        <a:p>
          <a:r>
            <a:rPr lang="en-US" dirty="0" smtClean="0"/>
            <a:t>Commercial Risk</a:t>
          </a:r>
          <a:endParaRPr lang="en-US" dirty="0"/>
        </a:p>
      </dgm:t>
    </dgm:pt>
    <dgm:pt modelId="{44CF4592-B508-4A7A-B9E1-C600D4FCB070}" type="parTrans" cxnId="{F58755C2-470E-4752-8D29-F683C3F84045}">
      <dgm:prSet/>
      <dgm:spPr/>
      <dgm:t>
        <a:bodyPr/>
        <a:lstStyle/>
        <a:p>
          <a:endParaRPr lang="en-US"/>
        </a:p>
      </dgm:t>
    </dgm:pt>
    <dgm:pt modelId="{04E124FC-F6F3-436B-BA40-CB38EC2039D0}" type="sibTrans" cxnId="{F58755C2-470E-4752-8D29-F683C3F84045}">
      <dgm:prSet/>
      <dgm:spPr/>
      <dgm:t>
        <a:bodyPr/>
        <a:lstStyle/>
        <a:p>
          <a:endParaRPr lang="en-US"/>
        </a:p>
      </dgm:t>
    </dgm:pt>
    <dgm:pt modelId="{AA0F1548-3682-4A50-8E8F-E62B3D69DEEE}" type="pres">
      <dgm:prSet presAssocID="{2C10468A-629E-4293-B155-4150F2B8B1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63B98-28CF-4CF0-8702-73C188502AF8}" type="pres">
      <dgm:prSet presAssocID="{1CFC74DA-92FD-4008-B44A-B7CBA646D29D}" presName="root1" presStyleCnt="0"/>
      <dgm:spPr/>
      <dgm:t>
        <a:bodyPr/>
        <a:lstStyle/>
        <a:p>
          <a:endParaRPr lang="en-US"/>
        </a:p>
      </dgm:t>
    </dgm:pt>
    <dgm:pt modelId="{D8A457FB-D49B-40BC-82F2-739DE3654138}" type="pres">
      <dgm:prSet presAssocID="{1CFC74DA-92FD-4008-B44A-B7CBA646D2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568980-8913-4843-850E-5DE2A7D6D849}" type="pres">
      <dgm:prSet presAssocID="{1CFC74DA-92FD-4008-B44A-B7CBA646D29D}" presName="level2hierChild" presStyleCnt="0"/>
      <dgm:spPr/>
      <dgm:t>
        <a:bodyPr/>
        <a:lstStyle/>
        <a:p>
          <a:endParaRPr lang="en-US"/>
        </a:p>
      </dgm:t>
    </dgm:pt>
    <dgm:pt modelId="{145FAF01-0069-466B-8C1A-A7DD13B4F055}" type="pres">
      <dgm:prSet presAssocID="{1C4EC0FC-2BB3-4390-9A48-23FCB125F7D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915849B-E0A2-4563-9C8F-AF4178D3F098}" type="pres">
      <dgm:prSet presAssocID="{1C4EC0FC-2BB3-4390-9A48-23FCB125F7D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1330EF7-0D4E-4F57-A3ED-77D95E99621D}" type="pres">
      <dgm:prSet presAssocID="{7AA81384-4756-499D-BAEF-83D2F26F1763}" presName="root2" presStyleCnt="0"/>
      <dgm:spPr/>
      <dgm:t>
        <a:bodyPr/>
        <a:lstStyle/>
        <a:p>
          <a:endParaRPr lang="en-US"/>
        </a:p>
      </dgm:t>
    </dgm:pt>
    <dgm:pt modelId="{952FD56C-43D5-4DFC-A57B-8D1094CA6D6C}" type="pres">
      <dgm:prSet presAssocID="{7AA81384-4756-499D-BAEF-83D2F26F176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3BF68E-B703-4BC6-91E3-CC3993C2A94E}" type="pres">
      <dgm:prSet presAssocID="{7AA81384-4756-499D-BAEF-83D2F26F1763}" presName="level3hierChild" presStyleCnt="0"/>
      <dgm:spPr/>
      <dgm:t>
        <a:bodyPr/>
        <a:lstStyle/>
        <a:p>
          <a:endParaRPr lang="en-US"/>
        </a:p>
      </dgm:t>
    </dgm:pt>
    <dgm:pt modelId="{C9692658-77B9-4A63-B8B7-862D46BF57F2}" type="pres">
      <dgm:prSet presAssocID="{7E186C8E-413C-4F1B-818D-E547D9FDE42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3652DD6-2725-4FD2-AB66-1923F6D397DB}" type="pres">
      <dgm:prSet presAssocID="{7E186C8E-413C-4F1B-818D-E547D9FDE42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70403C8-1677-442A-AE5C-94EE23873E52}" type="pres">
      <dgm:prSet presAssocID="{825EC43E-9516-4EA8-A5A9-16E3C776A687}" presName="root2" presStyleCnt="0"/>
      <dgm:spPr/>
      <dgm:t>
        <a:bodyPr/>
        <a:lstStyle/>
        <a:p>
          <a:endParaRPr lang="en-US"/>
        </a:p>
      </dgm:t>
    </dgm:pt>
    <dgm:pt modelId="{147176F2-E3A3-4B95-94B0-CFA72644D661}" type="pres">
      <dgm:prSet presAssocID="{825EC43E-9516-4EA8-A5A9-16E3C776A68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60FE1-F8A1-4AED-B373-EBEBE607130E}" type="pres">
      <dgm:prSet presAssocID="{825EC43E-9516-4EA8-A5A9-16E3C776A687}" presName="level3hierChild" presStyleCnt="0"/>
      <dgm:spPr/>
      <dgm:t>
        <a:bodyPr/>
        <a:lstStyle/>
        <a:p>
          <a:endParaRPr lang="en-US"/>
        </a:p>
      </dgm:t>
    </dgm:pt>
    <dgm:pt modelId="{0FD387A6-6B7A-4B40-9431-63AFC05C7A34}" type="pres">
      <dgm:prSet presAssocID="{351007BA-1FED-4C74-9CB5-5021E748855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5FAEE14-64BE-4DE1-BD56-FE6DC8372B1E}" type="pres">
      <dgm:prSet presAssocID="{351007BA-1FED-4C74-9CB5-5021E748855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AA60B1B-7CA8-4D64-B43F-F8F7208C08CE}" type="pres">
      <dgm:prSet presAssocID="{C074C561-63DA-4377-841C-1B5BC3FE48A0}" presName="root2" presStyleCnt="0"/>
      <dgm:spPr/>
      <dgm:t>
        <a:bodyPr/>
        <a:lstStyle/>
        <a:p>
          <a:endParaRPr lang="en-US"/>
        </a:p>
      </dgm:t>
    </dgm:pt>
    <dgm:pt modelId="{B610BEE2-342F-4AF1-9F99-EB8964C1E240}" type="pres">
      <dgm:prSet presAssocID="{C074C561-63DA-4377-841C-1B5BC3FE48A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34C24-20A3-4FAE-8B06-FFD42623AD3D}" type="pres">
      <dgm:prSet presAssocID="{C074C561-63DA-4377-841C-1B5BC3FE48A0}" presName="level3hierChild" presStyleCnt="0"/>
      <dgm:spPr/>
      <dgm:t>
        <a:bodyPr/>
        <a:lstStyle/>
        <a:p>
          <a:endParaRPr lang="en-US"/>
        </a:p>
      </dgm:t>
    </dgm:pt>
    <dgm:pt modelId="{36ABD511-0CF1-4D97-80A2-461546E0C9C7}" type="pres">
      <dgm:prSet presAssocID="{563675DA-B9C9-41BC-801C-571935161B1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EBE650F-B282-4978-A8DD-1CA973E5179F}" type="pres">
      <dgm:prSet presAssocID="{563675DA-B9C9-41BC-801C-571935161B1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9F26FD0-07E1-4115-8C40-00A134B7C2FF}" type="pres">
      <dgm:prSet presAssocID="{57C1A0B5-F200-4070-B35A-FDCDBCCE4FDA}" presName="root2" presStyleCnt="0"/>
      <dgm:spPr/>
      <dgm:t>
        <a:bodyPr/>
        <a:lstStyle/>
        <a:p>
          <a:endParaRPr lang="en-US"/>
        </a:p>
      </dgm:t>
    </dgm:pt>
    <dgm:pt modelId="{B8D623C4-BFB8-429A-9FE1-6B9C16BCD5F3}" type="pres">
      <dgm:prSet presAssocID="{57C1A0B5-F200-4070-B35A-FDCDBCCE4F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C40820-2432-4F6B-AEE9-1A0419B14782}" type="pres">
      <dgm:prSet presAssocID="{57C1A0B5-F200-4070-B35A-FDCDBCCE4FDA}" presName="level3hierChild" presStyleCnt="0"/>
      <dgm:spPr/>
      <dgm:t>
        <a:bodyPr/>
        <a:lstStyle/>
        <a:p>
          <a:endParaRPr lang="en-US"/>
        </a:p>
      </dgm:t>
    </dgm:pt>
    <dgm:pt modelId="{66A9ABB4-E17E-49E8-AC82-02B48CD71EA1}" type="pres">
      <dgm:prSet presAssocID="{44CF4592-B508-4A7A-B9E1-C600D4FCB07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076D4B7-52DB-4D56-850E-0B0FF6744764}" type="pres">
      <dgm:prSet presAssocID="{44CF4592-B508-4A7A-B9E1-C600D4FCB07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41E9167-D1B9-41F4-9B6A-20F738C6DBD2}" type="pres">
      <dgm:prSet presAssocID="{27FAA42E-7651-4EEB-B20C-43783E52687E}" presName="root2" presStyleCnt="0"/>
      <dgm:spPr/>
      <dgm:t>
        <a:bodyPr/>
        <a:lstStyle/>
        <a:p>
          <a:endParaRPr lang="en-US"/>
        </a:p>
      </dgm:t>
    </dgm:pt>
    <dgm:pt modelId="{11A07F1D-4A6D-42E2-B80B-E69114947708}" type="pres">
      <dgm:prSet presAssocID="{27FAA42E-7651-4EEB-B20C-43783E52687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CD7DE5-595B-4D74-ACBD-017C3D272B6A}" type="pres">
      <dgm:prSet presAssocID="{27FAA42E-7651-4EEB-B20C-43783E52687E}" presName="level3hierChild" presStyleCnt="0"/>
      <dgm:spPr/>
      <dgm:t>
        <a:bodyPr/>
        <a:lstStyle/>
        <a:p>
          <a:endParaRPr lang="en-US"/>
        </a:p>
      </dgm:t>
    </dgm:pt>
  </dgm:ptLst>
  <dgm:cxnLst>
    <dgm:cxn modelId="{6C749F98-BC83-4358-B275-2F3DB65DB0B1}" type="presOf" srcId="{1C4EC0FC-2BB3-4390-9A48-23FCB125F7D8}" destId="{145FAF01-0069-466B-8C1A-A7DD13B4F055}" srcOrd="0" destOrd="0" presId="urn:microsoft.com/office/officeart/2005/8/layout/hierarchy2"/>
    <dgm:cxn modelId="{94634344-5716-47B1-9B30-34E3FBB02617}" srcId="{7AA81384-4756-499D-BAEF-83D2F26F1763}" destId="{825EC43E-9516-4EA8-A5A9-16E3C776A687}" srcOrd="0" destOrd="0" parTransId="{7E186C8E-413C-4F1B-818D-E547D9FDE427}" sibTransId="{12FDAB24-8C6E-4CC8-9C08-134DFEDD20DD}"/>
    <dgm:cxn modelId="{54E70111-53A8-491B-910A-04AAC8CDC18D}" type="presOf" srcId="{563675DA-B9C9-41BC-801C-571935161B1D}" destId="{7EBE650F-B282-4978-A8DD-1CA973E5179F}" srcOrd="1" destOrd="0" presId="urn:microsoft.com/office/officeart/2005/8/layout/hierarchy2"/>
    <dgm:cxn modelId="{F58755C2-470E-4752-8D29-F683C3F84045}" srcId="{57C1A0B5-F200-4070-B35A-FDCDBCCE4FDA}" destId="{27FAA42E-7651-4EEB-B20C-43783E52687E}" srcOrd="0" destOrd="0" parTransId="{44CF4592-B508-4A7A-B9E1-C600D4FCB070}" sibTransId="{04E124FC-F6F3-436B-BA40-CB38EC2039D0}"/>
    <dgm:cxn modelId="{83682C3D-790E-4E6D-9CE9-A37B5CFB2EAE}" type="presOf" srcId="{7AA81384-4756-499D-BAEF-83D2F26F1763}" destId="{952FD56C-43D5-4DFC-A57B-8D1094CA6D6C}" srcOrd="0" destOrd="0" presId="urn:microsoft.com/office/officeart/2005/8/layout/hierarchy2"/>
    <dgm:cxn modelId="{B7DB4C8F-ADAC-40BA-8FAC-9D55D08BDB00}" type="presOf" srcId="{7E186C8E-413C-4F1B-818D-E547D9FDE427}" destId="{C9692658-77B9-4A63-B8B7-862D46BF57F2}" srcOrd="0" destOrd="0" presId="urn:microsoft.com/office/officeart/2005/8/layout/hierarchy2"/>
    <dgm:cxn modelId="{7BE27E14-06B6-4CFB-8351-9FF57BE788E8}" type="presOf" srcId="{563675DA-B9C9-41BC-801C-571935161B1D}" destId="{36ABD511-0CF1-4D97-80A2-461546E0C9C7}" srcOrd="0" destOrd="0" presId="urn:microsoft.com/office/officeart/2005/8/layout/hierarchy2"/>
    <dgm:cxn modelId="{F5BB71FF-1613-4100-9989-E5E1C75797E0}" srcId="{7AA81384-4756-499D-BAEF-83D2F26F1763}" destId="{C074C561-63DA-4377-841C-1B5BC3FE48A0}" srcOrd="1" destOrd="0" parTransId="{351007BA-1FED-4C74-9CB5-5021E7488559}" sibTransId="{18FD5317-98BA-43AB-B91A-6BFD5F3088F4}"/>
    <dgm:cxn modelId="{3DA8ACB3-E61F-43D9-A559-9FDE8C2C5C0B}" type="presOf" srcId="{351007BA-1FED-4C74-9CB5-5021E7488559}" destId="{0FD387A6-6B7A-4B40-9431-63AFC05C7A34}" srcOrd="0" destOrd="0" presId="urn:microsoft.com/office/officeart/2005/8/layout/hierarchy2"/>
    <dgm:cxn modelId="{38B50649-4296-4021-99B1-65102ABBF58D}" type="presOf" srcId="{7E186C8E-413C-4F1B-818D-E547D9FDE427}" destId="{A3652DD6-2725-4FD2-AB66-1923F6D397DB}" srcOrd="1" destOrd="0" presId="urn:microsoft.com/office/officeart/2005/8/layout/hierarchy2"/>
    <dgm:cxn modelId="{DC15CE06-3FAA-4E25-BF5A-888120E1397F}" type="presOf" srcId="{C074C561-63DA-4377-841C-1B5BC3FE48A0}" destId="{B610BEE2-342F-4AF1-9F99-EB8964C1E240}" srcOrd="0" destOrd="0" presId="urn:microsoft.com/office/officeart/2005/8/layout/hierarchy2"/>
    <dgm:cxn modelId="{0BD155F4-1BCB-4322-A91B-F10AA14A93C1}" type="presOf" srcId="{351007BA-1FED-4C74-9CB5-5021E7488559}" destId="{55FAEE14-64BE-4DE1-BD56-FE6DC8372B1E}" srcOrd="1" destOrd="0" presId="urn:microsoft.com/office/officeart/2005/8/layout/hierarchy2"/>
    <dgm:cxn modelId="{07ED4B42-C41F-47B0-970E-F401F214D9C4}" type="presOf" srcId="{44CF4592-B508-4A7A-B9E1-C600D4FCB070}" destId="{66A9ABB4-E17E-49E8-AC82-02B48CD71EA1}" srcOrd="0" destOrd="0" presId="urn:microsoft.com/office/officeart/2005/8/layout/hierarchy2"/>
    <dgm:cxn modelId="{1DC51842-62D4-488A-85D9-CA186859A336}" type="presOf" srcId="{2C10468A-629E-4293-B155-4150F2B8B1B5}" destId="{AA0F1548-3682-4A50-8E8F-E62B3D69DEEE}" srcOrd="0" destOrd="0" presId="urn:microsoft.com/office/officeart/2005/8/layout/hierarchy2"/>
    <dgm:cxn modelId="{62797902-CE5C-4045-8FA3-F7B6F3995352}" srcId="{1CFC74DA-92FD-4008-B44A-B7CBA646D29D}" destId="{57C1A0B5-F200-4070-B35A-FDCDBCCE4FDA}" srcOrd="1" destOrd="0" parTransId="{563675DA-B9C9-41BC-801C-571935161B1D}" sibTransId="{53B959F5-2088-4EE5-BCAA-9C68102A4CC9}"/>
    <dgm:cxn modelId="{18CB710C-76CD-4889-906C-72614E83C965}" type="presOf" srcId="{27FAA42E-7651-4EEB-B20C-43783E52687E}" destId="{11A07F1D-4A6D-42E2-B80B-E69114947708}" srcOrd="0" destOrd="0" presId="urn:microsoft.com/office/officeart/2005/8/layout/hierarchy2"/>
    <dgm:cxn modelId="{3903627A-EE33-4546-96E3-9FA3E3FC32A7}" type="presOf" srcId="{44CF4592-B508-4A7A-B9E1-C600D4FCB070}" destId="{A076D4B7-52DB-4D56-850E-0B0FF6744764}" srcOrd="1" destOrd="0" presId="urn:microsoft.com/office/officeart/2005/8/layout/hierarchy2"/>
    <dgm:cxn modelId="{0247130D-99C2-4634-B36F-DA63DC869122}" type="presOf" srcId="{57C1A0B5-F200-4070-B35A-FDCDBCCE4FDA}" destId="{B8D623C4-BFB8-429A-9FE1-6B9C16BCD5F3}" srcOrd="0" destOrd="0" presId="urn:microsoft.com/office/officeart/2005/8/layout/hierarchy2"/>
    <dgm:cxn modelId="{29A7D276-7915-4DD9-A50A-5C70F1933445}" type="presOf" srcId="{825EC43E-9516-4EA8-A5A9-16E3C776A687}" destId="{147176F2-E3A3-4B95-94B0-CFA72644D661}" srcOrd="0" destOrd="0" presId="urn:microsoft.com/office/officeart/2005/8/layout/hierarchy2"/>
    <dgm:cxn modelId="{8B47EF7E-7C9B-44B5-A93E-8C49B4C5911A}" srcId="{2C10468A-629E-4293-B155-4150F2B8B1B5}" destId="{1CFC74DA-92FD-4008-B44A-B7CBA646D29D}" srcOrd="0" destOrd="0" parTransId="{EBAB500E-0F57-41A4-B33C-42C0F47EE0B3}" sibTransId="{828B207D-D4DB-4561-A739-D4BB561F20B4}"/>
    <dgm:cxn modelId="{9F59CCB8-B7AE-4B6A-96DE-C61B171B2B7E}" type="presOf" srcId="{1CFC74DA-92FD-4008-B44A-B7CBA646D29D}" destId="{D8A457FB-D49B-40BC-82F2-739DE3654138}" srcOrd="0" destOrd="0" presId="urn:microsoft.com/office/officeart/2005/8/layout/hierarchy2"/>
    <dgm:cxn modelId="{ABD9DE14-E81D-4D9E-82C4-014AD4DFF1A4}" srcId="{1CFC74DA-92FD-4008-B44A-B7CBA646D29D}" destId="{7AA81384-4756-499D-BAEF-83D2F26F1763}" srcOrd="0" destOrd="0" parTransId="{1C4EC0FC-2BB3-4390-9A48-23FCB125F7D8}" sibTransId="{13B9B3B6-1CAD-4014-8C1F-E3632740A8EB}"/>
    <dgm:cxn modelId="{60E1C0CF-7F93-4443-9AC0-A218B84EE5E0}" type="presOf" srcId="{1C4EC0FC-2BB3-4390-9A48-23FCB125F7D8}" destId="{1915849B-E0A2-4563-9C8F-AF4178D3F098}" srcOrd="1" destOrd="0" presId="urn:microsoft.com/office/officeart/2005/8/layout/hierarchy2"/>
    <dgm:cxn modelId="{114A0D16-2420-407D-978A-623A6F77C5D7}" type="presParOf" srcId="{AA0F1548-3682-4A50-8E8F-E62B3D69DEEE}" destId="{94F63B98-28CF-4CF0-8702-73C188502AF8}" srcOrd="0" destOrd="0" presId="urn:microsoft.com/office/officeart/2005/8/layout/hierarchy2"/>
    <dgm:cxn modelId="{1428388A-DFF8-4F80-B07D-011462D0867C}" type="presParOf" srcId="{94F63B98-28CF-4CF0-8702-73C188502AF8}" destId="{D8A457FB-D49B-40BC-82F2-739DE3654138}" srcOrd="0" destOrd="0" presId="urn:microsoft.com/office/officeart/2005/8/layout/hierarchy2"/>
    <dgm:cxn modelId="{2C639C13-1FAB-4A99-972E-A1045C6F400D}" type="presParOf" srcId="{94F63B98-28CF-4CF0-8702-73C188502AF8}" destId="{32568980-8913-4843-850E-5DE2A7D6D849}" srcOrd="1" destOrd="0" presId="urn:microsoft.com/office/officeart/2005/8/layout/hierarchy2"/>
    <dgm:cxn modelId="{AB6D2734-5E1A-48AD-A820-E4F90444459F}" type="presParOf" srcId="{32568980-8913-4843-850E-5DE2A7D6D849}" destId="{145FAF01-0069-466B-8C1A-A7DD13B4F055}" srcOrd="0" destOrd="0" presId="urn:microsoft.com/office/officeart/2005/8/layout/hierarchy2"/>
    <dgm:cxn modelId="{D75517F5-B649-4C77-8599-233B03551114}" type="presParOf" srcId="{145FAF01-0069-466B-8C1A-A7DD13B4F055}" destId="{1915849B-E0A2-4563-9C8F-AF4178D3F098}" srcOrd="0" destOrd="0" presId="urn:microsoft.com/office/officeart/2005/8/layout/hierarchy2"/>
    <dgm:cxn modelId="{FBCD829D-3D47-4DC7-B6BB-58D7AF5798D8}" type="presParOf" srcId="{32568980-8913-4843-850E-5DE2A7D6D849}" destId="{21330EF7-0D4E-4F57-A3ED-77D95E99621D}" srcOrd="1" destOrd="0" presId="urn:microsoft.com/office/officeart/2005/8/layout/hierarchy2"/>
    <dgm:cxn modelId="{102D1F1C-1977-48D2-B923-9233BB3595E3}" type="presParOf" srcId="{21330EF7-0D4E-4F57-A3ED-77D95E99621D}" destId="{952FD56C-43D5-4DFC-A57B-8D1094CA6D6C}" srcOrd="0" destOrd="0" presId="urn:microsoft.com/office/officeart/2005/8/layout/hierarchy2"/>
    <dgm:cxn modelId="{B4E82ADA-C1A4-43B5-BE76-9D0C2696DABD}" type="presParOf" srcId="{21330EF7-0D4E-4F57-A3ED-77D95E99621D}" destId="{0E3BF68E-B703-4BC6-91E3-CC3993C2A94E}" srcOrd="1" destOrd="0" presId="urn:microsoft.com/office/officeart/2005/8/layout/hierarchy2"/>
    <dgm:cxn modelId="{B764A107-F66F-47EF-99AF-F949F6CB25E3}" type="presParOf" srcId="{0E3BF68E-B703-4BC6-91E3-CC3993C2A94E}" destId="{C9692658-77B9-4A63-B8B7-862D46BF57F2}" srcOrd="0" destOrd="0" presId="urn:microsoft.com/office/officeart/2005/8/layout/hierarchy2"/>
    <dgm:cxn modelId="{21171AD5-7852-4A2E-B607-8161EBBEADE8}" type="presParOf" srcId="{C9692658-77B9-4A63-B8B7-862D46BF57F2}" destId="{A3652DD6-2725-4FD2-AB66-1923F6D397DB}" srcOrd="0" destOrd="0" presId="urn:microsoft.com/office/officeart/2005/8/layout/hierarchy2"/>
    <dgm:cxn modelId="{53CE1F31-613F-428C-BDF4-6E2B5DD778CF}" type="presParOf" srcId="{0E3BF68E-B703-4BC6-91E3-CC3993C2A94E}" destId="{370403C8-1677-442A-AE5C-94EE23873E52}" srcOrd="1" destOrd="0" presId="urn:microsoft.com/office/officeart/2005/8/layout/hierarchy2"/>
    <dgm:cxn modelId="{60A1398C-AE79-4522-B58F-DE7787F9CB45}" type="presParOf" srcId="{370403C8-1677-442A-AE5C-94EE23873E52}" destId="{147176F2-E3A3-4B95-94B0-CFA72644D661}" srcOrd="0" destOrd="0" presId="urn:microsoft.com/office/officeart/2005/8/layout/hierarchy2"/>
    <dgm:cxn modelId="{763AA53E-89EF-4F38-9A16-1BBE9221003E}" type="presParOf" srcId="{370403C8-1677-442A-AE5C-94EE23873E52}" destId="{98960FE1-F8A1-4AED-B373-EBEBE607130E}" srcOrd="1" destOrd="0" presId="urn:microsoft.com/office/officeart/2005/8/layout/hierarchy2"/>
    <dgm:cxn modelId="{9417D856-E21F-4132-8CC7-F1FE8F928AFD}" type="presParOf" srcId="{0E3BF68E-B703-4BC6-91E3-CC3993C2A94E}" destId="{0FD387A6-6B7A-4B40-9431-63AFC05C7A34}" srcOrd="2" destOrd="0" presId="urn:microsoft.com/office/officeart/2005/8/layout/hierarchy2"/>
    <dgm:cxn modelId="{9ABF1C29-49BD-4FD8-983B-6DBD1CD288F4}" type="presParOf" srcId="{0FD387A6-6B7A-4B40-9431-63AFC05C7A34}" destId="{55FAEE14-64BE-4DE1-BD56-FE6DC8372B1E}" srcOrd="0" destOrd="0" presId="urn:microsoft.com/office/officeart/2005/8/layout/hierarchy2"/>
    <dgm:cxn modelId="{038502EC-4F15-4E48-B02A-C8A125E911DF}" type="presParOf" srcId="{0E3BF68E-B703-4BC6-91E3-CC3993C2A94E}" destId="{DAA60B1B-7CA8-4D64-B43F-F8F7208C08CE}" srcOrd="3" destOrd="0" presId="urn:microsoft.com/office/officeart/2005/8/layout/hierarchy2"/>
    <dgm:cxn modelId="{CE1270C8-9D03-401F-BAA2-52CD20CE6EE2}" type="presParOf" srcId="{DAA60B1B-7CA8-4D64-B43F-F8F7208C08CE}" destId="{B610BEE2-342F-4AF1-9F99-EB8964C1E240}" srcOrd="0" destOrd="0" presId="urn:microsoft.com/office/officeart/2005/8/layout/hierarchy2"/>
    <dgm:cxn modelId="{56761F7F-9188-4662-8D97-0AB5223C4DE5}" type="presParOf" srcId="{DAA60B1B-7CA8-4D64-B43F-F8F7208C08CE}" destId="{B0334C24-20A3-4FAE-8B06-FFD42623AD3D}" srcOrd="1" destOrd="0" presId="urn:microsoft.com/office/officeart/2005/8/layout/hierarchy2"/>
    <dgm:cxn modelId="{4AF8826E-6370-4BE7-8EE2-61BE6B388D4B}" type="presParOf" srcId="{32568980-8913-4843-850E-5DE2A7D6D849}" destId="{36ABD511-0CF1-4D97-80A2-461546E0C9C7}" srcOrd="2" destOrd="0" presId="urn:microsoft.com/office/officeart/2005/8/layout/hierarchy2"/>
    <dgm:cxn modelId="{1E0C99C1-84AA-4B0C-9EAB-CBEDD95BD62B}" type="presParOf" srcId="{36ABD511-0CF1-4D97-80A2-461546E0C9C7}" destId="{7EBE650F-B282-4978-A8DD-1CA973E5179F}" srcOrd="0" destOrd="0" presId="urn:microsoft.com/office/officeart/2005/8/layout/hierarchy2"/>
    <dgm:cxn modelId="{FA62EB8C-A440-4C2E-97D0-52379F42356D}" type="presParOf" srcId="{32568980-8913-4843-850E-5DE2A7D6D849}" destId="{D9F26FD0-07E1-4115-8C40-00A134B7C2FF}" srcOrd="3" destOrd="0" presId="urn:microsoft.com/office/officeart/2005/8/layout/hierarchy2"/>
    <dgm:cxn modelId="{2DE50699-A6AE-4E4A-A870-D290947703A8}" type="presParOf" srcId="{D9F26FD0-07E1-4115-8C40-00A134B7C2FF}" destId="{B8D623C4-BFB8-429A-9FE1-6B9C16BCD5F3}" srcOrd="0" destOrd="0" presId="urn:microsoft.com/office/officeart/2005/8/layout/hierarchy2"/>
    <dgm:cxn modelId="{E0A51B4F-156E-455A-B55C-BD67DBE1BD62}" type="presParOf" srcId="{D9F26FD0-07E1-4115-8C40-00A134B7C2FF}" destId="{B1C40820-2432-4F6B-AEE9-1A0419B14782}" srcOrd="1" destOrd="0" presId="urn:microsoft.com/office/officeart/2005/8/layout/hierarchy2"/>
    <dgm:cxn modelId="{FC607EDE-D2BA-4087-A068-16B657F411D4}" type="presParOf" srcId="{B1C40820-2432-4F6B-AEE9-1A0419B14782}" destId="{66A9ABB4-E17E-49E8-AC82-02B48CD71EA1}" srcOrd="0" destOrd="0" presId="urn:microsoft.com/office/officeart/2005/8/layout/hierarchy2"/>
    <dgm:cxn modelId="{6C75F763-E178-49FF-B662-46725FACABBB}" type="presParOf" srcId="{66A9ABB4-E17E-49E8-AC82-02B48CD71EA1}" destId="{A076D4B7-52DB-4D56-850E-0B0FF6744764}" srcOrd="0" destOrd="0" presId="urn:microsoft.com/office/officeart/2005/8/layout/hierarchy2"/>
    <dgm:cxn modelId="{B8865C06-6901-4A61-8581-157696231506}" type="presParOf" srcId="{B1C40820-2432-4F6B-AEE9-1A0419B14782}" destId="{441E9167-D1B9-41F4-9B6A-20F738C6DBD2}" srcOrd="1" destOrd="0" presId="urn:microsoft.com/office/officeart/2005/8/layout/hierarchy2"/>
    <dgm:cxn modelId="{DB31561A-C26D-4DC4-B813-CFD389BAF528}" type="presParOf" srcId="{441E9167-D1B9-41F4-9B6A-20F738C6DBD2}" destId="{11A07F1D-4A6D-42E2-B80B-E69114947708}" srcOrd="0" destOrd="0" presId="urn:microsoft.com/office/officeart/2005/8/layout/hierarchy2"/>
    <dgm:cxn modelId="{608671CF-67B3-490D-909F-B6E8A97FF459}" type="presParOf" srcId="{441E9167-D1B9-41F4-9B6A-20F738C6DBD2}" destId="{5CCD7DE5-595B-4D74-ACBD-017C3D272B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Country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Transactional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000" dirty="0" smtClean="0"/>
            <a:t>Commercial risk assessment</a:t>
          </a:r>
          <a:endParaRPr lang="en-US" sz="40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000" dirty="0" smtClean="0"/>
            <a:t>Transactional/Country/Global</a:t>
          </a:r>
          <a:endParaRPr lang="en-US" sz="40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Political Risk assessment</a:t>
          </a:r>
          <a:endParaRPr lang="en-US" sz="4400" dirty="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F33D21BC-3DAC-47ED-BE59-C2C36960B862}">
      <dgm:prSet phldrT="[Text]" custT="1"/>
      <dgm:spPr/>
      <dgm:t>
        <a:bodyPr/>
        <a:lstStyle/>
        <a:p>
          <a:r>
            <a:rPr lang="en-US" sz="4000" dirty="0" smtClean="0"/>
            <a:t>Security instrument</a:t>
          </a:r>
          <a:endParaRPr lang="en-US" sz="4000" dirty="0"/>
        </a:p>
      </dgm:t>
    </dgm:pt>
    <dgm:pt modelId="{5884B3F4-E272-4E58-BBCB-EBE37252B73B}" type="parTrans" cxnId="{8DA44929-7646-4379-9800-684FF047572D}">
      <dgm:prSet/>
      <dgm:spPr/>
      <dgm:t>
        <a:bodyPr/>
        <a:lstStyle/>
        <a:p>
          <a:endParaRPr lang="en-US"/>
        </a:p>
      </dgm:t>
    </dgm:pt>
    <dgm:pt modelId="{28AD7BC2-72D8-4C1F-A9FC-7B608155C238}" type="sibTrans" cxnId="{8DA44929-7646-4379-9800-684FF047572D}">
      <dgm:prSet/>
      <dgm:spPr/>
      <dgm:t>
        <a:bodyPr/>
        <a:lstStyle/>
        <a:p>
          <a:endParaRPr lang="en-US"/>
        </a:p>
      </dgm:t>
    </dgm:pt>
    <dgm:pt modelId="{B7F38188-F7AA-48F1-918B-1C081D460080}">
      <dgm:prSet phldrT="[Text]" custT="1"/>
      <dgm:spPr/>
      <dgm:t>
        <a:bodyPr/>
        <a:lstStyle/>
        <a:p>
          <a:r>
            <a:rPr lang="en-US" sz="4000" dirty="0" smtClean="0"/>
            <a:t>Appropriate risk coverage at a sustainable cost</a:t>
          </a:r>
          <a:endParaRPr lang="en-US" sz="4000" dirty="0"/>
        </a:p>
      </dgm:t>
    </dgm:pt>
    <dgm:pt modelId="{AE258DA4-545B-4D2A-B2FA-6275499CF042}" type="parTrans" cxnId="{BF4626F5-5995-40FB-B3D6-9942BD321366}">
      <dgm:prSet/>
      <dgm:spPr/>
      <dgm:t>
        <a:bodyPr/>
        <a:lstStyle/>
        <a:p>
          <a:endParaRPr lang="en-US"/>
        </a:p>
      </dgm:t>
    </dgm:pt>
    <dgm:pt modelId="{434BE75E-576F-4195-A9F5-12AEFE127D1B}" type="sibTrans" cxnId="{BF4626F5-5995-40FB-B3D6-9942BD321366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277778" custScaleY="1657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277778" custScaleY="14664" custLinFactNeighborX="-136" custLinFactNeighborY="132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277778" custScaleY="16928" custLinFactNeighborX="-136" custLinFactNeighborY="104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ED54DEF-8446-426C-A715-B92E49D5AF12}" type="pres">
      <dgm:prSet presAssocID="{88B75C29-8054-417D-BCE3-878A55118F6D}" presName="sp" presStyleCnt="0"/>
      <dgm:spPr/>
    </dgm:pt>
    <dgm:pt modelId="{8FB86DE8-7FC0-49EB-99AF-1E4F9E681C6B}" type="pres">
      <dgm:prSet presAssocID="{F33D21BC-3DAC-47ED-BE59-C2C36960B862}" presName="linNode" presStyleCnt="0"/>
      <dgm:spPr/>
    </dgm:pt>
    <dgm:pt modelId="{4C452F92-E9B7-4A3E-8E11-595B22209183}" type="pres">
      <dgm:prSet presAssocID="{F33D21BC-3DAC-47ED-BE59-C2C36960B862}" presName="parentText" presStyleLbl="node1" presStyleIdx="3" presStyleCnt="5" custScaleX="277778" custScaleY="17417" custLinFactNeighborX="-136" custLinFactNeighborY="25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C9CFEEE-061F-40DB-9EB6-B55815F622DF}" type="pres">
      <dgm:prSet presAssocID="{28AD7BC2-72D8-4C1F-A9FC-7B608155C238}" presName="sp" presStyleCnt="0"/>
      <dgm:spPr/>
    </dgm:pt>
    <dgm:pt modelId="{DA5D7050-2C33-4215-AAD8-B232F809DCEE}" type="pres">
      <dgm:prSet presAssocID="{B7F38188-F7AA-48F1-918B-1C081D460080}" presName="linNode" presStyleCnt="0"/>
      <dgm:spPr/>
    </dgm:pt>
    <dgm:pt modelId="{B8C75B5E-9055-4504-9813-6628EB87E162}" type="pres">
      <dgm:prSet presAssocID="{B7F38188-F7AA-48F1-918B-1C081D460080}" presName="parentText" presStyleLbl="node1" presStyleIdx="4" presStyleCnt="5" custScaleX="277778" custScaleY="28930" custLinFactNeighborX="-3257" custLinFactNeighborY="-158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2E33669C-44BD-498E-B306-2A9F53733D58}" type="presOf" srcId="{F6FEADD9-F67D-41F5-BA4C-3C84956E7F46}" destId="{AAE7A1E6-6847-453D-B55B-8A82BF138C1D}" srcOrd="0" destOrd="0" presId="urn:microsoft.com/office/officeart/2005/8/layout/vList5"/>
    <dgm:cxn modelId="{5894ABFD-EF3F-4ECB-A578-79AA4F4F325A}" type="presOf" srcId="{AA046201-5C4D-445E-BF0B-5C6D2B0A1945}" destId="{C04276DC-EE64-470A-B8BC-09067B8045FA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BB8461C5-49A0-4283-AE9A-DF11A6E073AA}" type="presOf" srcId="{B7F38188-F7AA-48F1-918B-1C081D460080}" destId="{B8C75B5E-9055-4504-9813-6628EB87E162}" srcOrd="0" destOrd="0" presId="urn:microsoft.com/office/officeart/2005/8/layout/vList5"/>
    <dgm:cxn modelId="{C21A9F9D-75BD-40DF-AA12-54894A9CE652}" type="presOf" srcId="{74EE5CD8-078F-4590-BF9C-A341A294A016}" destId="{7E429971-BC57-430F-BB25-C0574E5E39E3}" srcOrd="0" destOrd="0" presId="urn:microsoft.com/office/officeart/2005/8/layout/vList5"/>
    <dgm:cxn modelId="{8DA44929-7646-4379-9800-684FF047572D}" srcId="{F6FEADD9-F67D-41F5-BA4C-3C84956E7F46}" destId="{F33D21BC-3DAC-47ED-BE59-C2C36960B862}" srcOrd="3" destOrd="0" parTransId="{5884B3F4-E272-4E58-BBCB-EBE37252B73B}" sibTransId="{28AD7BC2-72D8-4C1F-A9FC-7B608155C238}"/>
    <dgm:cxn modelId="{80224D24-D8EC-418F-8F5B-F2E3FEC7C9FD}" type="presOf" srcId="{F33D21BC-3DAC-47ED-BE59-C2C36960B862}" destId="{4C452F92-E9B7-4A3E-8E11-595B22209183}" srcOrd="0" destOrd="0" presId="urn:microsoft.com/office/officeart/2005/8/layout/vList5"/>
    <dgm:cxn modelId="{E322197B-E411-4ED6-B077-81A4B5F3D326}" type="presOf" srcId="{D1776C8F-2B10-4075-8DF7-7F65AB725ED5}" destId="{F5034101-5B7D-4FE7-B47A-5A48CF39606B}" srcOrd="0" destOrd="0" presId="urn:microsoft.com/office/officeart/2005/8/layout/vList5"/>
    <dgm:cxn modelId="{BF4626F5-5995-40FB-B3D6-9942BD321366}" srcId="{F6FEADD9-F67D-41F5-BA4C-3C84956E7F46}" destId="{B7F38188-F7AA-48F1-918B-1C081D460080}" srcOrd="4" destOrd="0" parTransId="{AE258DA4-545B-4D2A-B2FA-6275499CF042}" sibTransId="{434BE75E-576F-4195-A9F5-12AEFE127D1B}"/>
    <dgm:cxn modelId="{AE3CA914-77F7-4C53-A004-6946DF99E587}" type="presParOf" srcId="{AAE7A1E6-6847-453D-B55B-8A82BF138C1D}" destId="{C4407577-18A2-46E0-8805-2838042EB67A}" srcOrd="0" destOrd="0" presId="urn:microsoft.com/office/officeart/2005/8/layout/vList5"/>
    <dgm:cxn modelId="{C338E80A-6C38-49EE-96D2-4B63C766A1C9}" type="presParOf" srcId="{C4407577-18A2-46E0-8805-2838042EB67A}" destId="{7E429971-BC57-430F-BB25-C0574E5E39E3}" srcOrd="0" destOrd="0" presId="urn:microsoft.com/office/officeart/2005/8/layout/vList5"/>
    <dgm:cxn modelId="{B1218879-5679-4839-A582-ED4B97AA075B}" type="presParOf" srcId="{AAE7A1E6-6847-453D-B55B-8A82BF138C1D}" destId="{AB8574CC-D4F2-4555-AEE3-F4EE58B11D03}" srcOrd="1" destOrd="0" presId="urn:microsoft.com/office/officeart/2005/8/layout/vList5"/>
    <dgm:cxn modelId="{632B6CFE-DE51-4CC6-B36E-292A72588395}" type="presParOf" srcId="{AAE7A1E6-6847-453D-B55B-8A82BF138C1D}" destId="{85B8F607-FDD8-476A-ADBE-E1250824F294}" srcOrd="2" destOrd="0" presId="urn:microsoft.com/office/officeart/2005/8/layout/vList5"/>
    <dgm:cxn modelId="{552ED33F-F699-4D93-975F-F28316F5C739}" type="presParOf" srcId="{85B8F607-FDD8-476A-ADBE-E1250824F294}" destId="{C04276DC-EE64-470A-B8BC-09067B8045FA}" srcOrd="0" destOrd="0" presId="urn:microsoft.com/office/officeart/2005/8/layout/vList5"/>
    <dgm:cxn modelId="{97BE7CED-C567-4619-802A-1A324CA615C9}" type="presParOf" srcId="{AAE7A1E6-6847-453D-B55B-8A82BF138C1D}" destId="{5ACAA866-A8A8-4183-97B5-CEEAB1525C60}" srcOrd="3" destOrd="0" presId="urn:microsoft.com/office/officeart/2005/8/layout/vList5"/>
    <dgm:cxn modelId="{FD18FA1C-EFAE-496A-8447-2276DA8612B4}" type="presParOf" srcId="{AAE7A1E6-6847-453D-B55B-8A82BF138C1D}" destId="{477213BE-9E91-4950-8451-7F60796F47F4}" srcOrd="4" destOrd="0" presId="urn:microsoft.com/office/officeart/2005/8/layout/vList5"/>
    <dgm:cxn modelId="{8C28A421-EDFA-4C0F-A725-E32D37125630}" type="presParOf" srcId="{477213BE-9E91-4950-8451-7F60796F47F4}" destId="{F5034101-5B7D-4FE7-B47A-5A48CF39606B}" srcOrd="0" destOrd="0" presId="urn:microsoft.com/office/officeart/2005/8/layout/vList5"/>
    <dgm:cxn modelId="{4093918A-E515-474E-9799-1101B28DDD2F}" type="presParOf" srcId="{AAE7A1E6-6847-453D-B55B-8A82BF138C1D}" destId="{3ED54DEF-8446-426C-A715-B92E49D5AF12}" srcOrd="5" destOrd="0" presId="urn:microsoft.com/office/officeart/2005/8/layout/vList5"/>
    <dgm:cxn modelId="{EA468CF4-9660-4EEB-BA7D-ED692B5FC8A4}" type="presParOf" srcId="{AAE7A1E6-6847-453D-B55B-8A82BF138C1D}" destId="{8FB86DE8-7FC0-49EB-99AF-1E4F9E681C6B}" srcOrd="6" destOrd="0" presId="urn:microsoft.com/office/officeart/2005/8/layout/vList5"/>
    <dgm:cxn modelId="{36013A08-7E82-45C7-8BB1-0738E8A44B8A}" type="presParOf" srcId="{8FB86DE8-7FC0-49EB-99AF-1E4F9E681C6B}" destId="{4C452F92-E9B7-4A3E-8E11-595B22209183}" srcOrd="0" destOrd="0" presId="urn:microsoft.com/office/officeart/2005/8/layout/vList5"/>
    <dgm:cxn modelId="{AE0E42B9-CB23-4AB9-A734-F758F161C9FE}" type="presParOf" srcId="{AAE7A1E6-6847-453D-B55B-8A82BF138C1D}" destId="{BC9CFEEE-061F-40DB-9EB6-B55815F622DF}" srcOrd="7" destOrd="0" presId="urn:microsoft.com/office/officeart/2005/8/layout/vList5"/>
    <dgm:cxn modelId="{35736008-616B-4C01-AFF6-B2F4035426A0}" type="presParOf" srcId="{AAE7A1E6-6847-453D-B55B-8A82BF138C1D}" destId="{DA5D7050-2C33-4215-AAD8-B232F809DCEE}" srcOrd="8" destOrd="0" presId="urn:microsoft.com/office/officeart/2005/8/layout/vList5"/>
    <dgm:cxn modelId="{6C9A7557-01C2-40C9-AA07-A77968FFBE52}" type="presParOf" srcId="{DA5D7050-2C33-4215-AAD8-B232F809DCEE}" destId="{B8C75B5E-9055-4504-9813-6628EB87E1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457FB-D49B-40BC-82F2-739DE3654138}">
      <dsp:nvSpPr>
        <dsp:cNvPr id="0" name=""/>
        <dsp:cNvSpPr/>
      </dsp:nvSpPr>
      <dsp:spPr>
        <a:xfrm>
          <a:off x="2826" y="2346368"/>
          <a:ext cx="1941946" cy="97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Credit</a:t>
          </a:r>
          <a:endParaRPr lang="en-US" sz="2100" kern="1200" dirty="0"/>
        </a:p>
      </dsp:txBody>
      <dsp:txXfrm>
        <a:off x="31265" y="2374807"/>
        <a:ext cx="1885068" cy="914095"/>
      </dsp:txXfrm>
    </dsp:sp>
    <dsp:sp modelId="{145FAF01-0069-466B-8C1A-A7DD13B4F055}">
      <dsp:nvSpPr>
        <dsp:cNvPr id="0" name=""/>
        <dsp:cNvSpPr/>
      </dsp:nvSpPr>
      <dsp:spPr>
        <a:xfrm rot="18770822">
          <a:off x="1762038" y="2396005"/>
          <a:ext cx="1142248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42248" y="17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4606" y="2384566"/>
        <a:ext cx="57112" cy="57112"/>
      </dsp:txXfrm>
    </dsp:sp>
    <dsp:sp modelId="{952FD56C-43D5-4DFC-A57B-8D1094CA6D6C}">
      <dsp:nvSpPr>
        <dsp:cNvPr id="0" name=""/>
        <dsp:cNvSpPr/>
      </dsp:nvSpPr>
      <dsp:spPr>
        <a:xfrm>
          <a:off x="2721551" y="1508903"/>
          <a:ext cx="1941946" cy="970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</a:t>
          </a:r>
          <a:endParaRPr lang="en-US" sz="2100" kern="1200" dirty="0"/>
        </a:p>
      </dsp:txBody>
      <dsp:txXfrm>
        <a:off x="2749990" y="1537342"/>
        <a:ext cx="1885068" cy="914095"/>
      </dsp:txXfrm>
    </dsp:sp>
    <dsp:sp modelId="{C9692658-77B9-4A63-B8B7-862D46BF57F2}">
      <dsp:nvSpPr>
        <dsp:cNvPr id="0" name=""/>
        <dsp:cNvSpPr/>
      </dsp:nvSpPr>
      <dsp:spPr>
        <a:xfrm rot="19457599">
          <a:off x="4573584" y="1698118"/>
          <a:ext cx="956605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956605" y="171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7972" y="1691320"/>
        <a:ext cx="47830" cy="47830"/>
      </dsp:txXfrm>
    </dsp:sp>
    <dsp:sp modelId="{147176F2-E3A3-4B95-94B0-CFA72644D661}">
      <dsp:nvSpPr>
        <dsp:cNvPr id="0" name=""/>
        <dsp:cNvSpPr/>
      </dsp:nvSpPr>
      <dsp:spPr>
        <a:xfrm>
          <a:off x="5440276" y="950594"/>
          <a:ext cx="1941946" cy="970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Commercial Risk</a:t>
          </a:r>
          <a:endParaRPr lang="en-US" sz="2100" kern="1200" dirty="0"/>
        </a:p>
      </dsp:txBody>
      <dsp:txXfrm>
        <a:off x="5468715" y="979033"/>
        <a:ext cx="1885068" cy="914095"/>
      </dsp:txXfrm>
    </dsp:sp>
    <dsp:sp modelId="{0FD387A6-6B7A-4B40-9431-63AFC05C7A34}">
      <dsp:nvSpPr>
        <dsp:cNvPr id="0" name=""/>
        <dsp:cNvSpPr/>
      </dsp:nvSpPr>
      <dsp:spPr>
        <a:xfrm rot="2142401">
          <a:off x="4573584" y="2256428"/>
          <a:ext cx="956605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956605" y="171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7972" y="2249630"/>
        <a:ext cx="47830" cy="47830"/>
      </dsp:txXfrm>
    </dsp:sp>
    <dsp:sp modelId="{B610BEE2-342F-4AF1-9F99-EB8964C1E240}">
      <dsp:nvSpPr>
        <dsp:cNvPr id="0" name=""/>
        <dsp:cNvSpPr/>
      </dsp:nvSpPr>
      <dsp:spPr>
        <a:xfrm>
          <a:off x="5440276" y="2067213"/>
          <a:ext cx="1941946" cy="970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Political/Country Risk</a:t>
          </a:r>
          <a:endParaRPr lang="en-US" sz="2100" kern="1200" dirty="0"/>
        </a:p>
      </dsp:txBody>
      <dsp:txXfrm>
        <a:off x="5468715" y="2095652"/>
        <a:ext cx="1885068" cy="914095"/>
      </dsp:txXfrm>
    </dsp:sp>
    <dsp:sp modelId="{36ABD511-0CF1-4D97-80A2-461546E0C9C7}">
      <dsp:nvSpPr>
        <dsp:cNvPr id="0" name=""/>
        <dsp:cNvSpPr/>
      </dsp:nvSpPr>
      <dsp:spPr>
        <a:xfrm rot="2829178">
          <a:off x="1762038" y="3233470"/>
          <a:ext cx="1142248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142248" y="171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4606" y="3222030"/>
        <a:ext cx="57112" cy="57112"/>
      </dsp:txXfrm>
    </dsp:sp>
    <dsp:sp modelId="{B8D623C4-BFB8-429A-9FE1-6B9C16BCD5F3}">
      <dsp:nvSpPr>
        <dsp:cNvPr id="0" name=""/>
        <dsp:cNvSpPr/>
      </dsp:nvSpPr>
      <dsp:spPr>
        <a:xfrm>
          <a:off x="2721551" y="3183832"/>
          <a:ext cx="1941946" cy="970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Domestic</a:t>
          </a:r>
          <a:endParaRPr lang="en-US" sz="2100" kern="1200" dirty="0"/>
        </a:p>
      </dsp:txBody>
      <dsp:txXfrm>
        <a:off x="2749990" y="3212271"/>
        <a:ext cx="1885068" cy="914095"/>
      </dsp:txXfrm>
    </dsp:sp>
    <dsp:sp modelId="{66A9ABB4-E17E-49E8-AC82-02B48CD71EA1}">
      <dsp:nvSpPr>
        <dsp:cNvPr id="0" name=""/>
        <dsp:cNvSpPr/>
      </dsp:nvSpPr>
      <dsp:spPr>
        <a:xfrm>
          <a:off x="4663498" y="3652202"/>
          <a:ext cx="776778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776778" y="171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2468" y="3649899"/>
        <a:ext cx="38838" cy="38838"/>
      </dsp:txXfrm>
    </dsp:sp>
    <dsp:sp modelId="{11A07F1D-4A6D-42E2-B80B-E69114947708}">
      <dsp:nvSpPr>
        <dsp:cNvPr id="0" name=""/>
        <dsp:cNvSpPr/>
      </dsp:nvSpPr>
      <dsp:spPr>
        <a:xfrm>
          <a:off x="5440276" y="3183832"/>
          <a:ext cx="1941946" cy="970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Commercial Risk</a:t>
          </a:r>
          <a:endParaRPr lang="en-US" sz="2100" kern="1200" dirty="0"/>
        </a:p>
      </dsp:txBody>
      <dsp:txXfrm>
        <a:off x="5468715" y="3212271"/>
        <a:ext cx="1885068" cy="91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2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6574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40548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8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66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1248006" y="2579100"/>
            <a:ext cx="0" cy="4278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362" y="3656890"/>
            <a:ext cx="4554415" cy="1246187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44721" y="2515599"/>
            <a:ext cx="5876694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48" y="-1"/>
            <a:ext cx="867978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4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45847" y="2516400"/>
            <a:ext cx="5436577" cy="110799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00196" y="6426001"/>
            <a:ext cx="359898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85639" y="6426001"/>
            <a:ext cx="360485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F94B-54E6-4DB9-98AE-FAFD4FAF9E51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249477" y="2577600"/>
            <a:ext cx="0" cy="428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54" y="0"/>
            <a:ext cx="867978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5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TI Valu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45847" y="2516400"/>
            <a:ext cx="4791185" cy="3747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lnSpc>
                <a:spcPct val="90000"/>
              </a:lnSpc>
              <a:defRPr sz="5800" smtClean="0">
                <a:solidFill>
                  <a:schemeClr val="bg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249477" y="2577600"/>
            <a:ext cx="0" cy="4280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54" y="0"/>
            <a:ext cx="867978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4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3224" y="6424614"/>
            <a:ext cx="214385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122632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rPr>
              <a:t>© Copyright JTI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55" y="1994401"/>
            <a:ext cx="7964366" cy="4269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E575D-387F-4169-A71C-45DFA748520F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83224" y="6424614"/>
            <a:ext cx="214385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122632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rPr>
              <a:t>© Copyright JTI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3" y="1987201"/>
            <a:ext cx="3836049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139" y="1987201"/>
            <a:ext cx="3836049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583224" y="6424614"/>
            <a:ext cx="214385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122632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rPr>
              <a:t>© Copyright JTI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D1E8F-BD1A-4C81-B62B-E79AE608D72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583224" y="6424614"/>
            <a:ext cx="214385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122632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rPr>
              <a:t>© Copyright JTI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CFD344-6BC4-4897-980E-B47AEE7967D6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3224" y="576263"/>
            <a:ext cx="793505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955" y="1993900"/>
            <a:ext cx="7964366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0196" y="6424614"/>
            <a:ext cx="359898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5639" y="6424614"/>
            <a:ext cx="36048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4E4D9-2C5A-423A-A8BE-9B5EA07DECC8}" type="slidenum">
              <a:rPr lang="en-US">
                <a:solidFill>
                  <a:srgbClr val="122632"/>
                </a:solidFill>
                <a:latin typeface="Arial" pitchFamily="34" charset="0"/>
                <a:ea typeface="ＭＳ Ｐゴシック" pitchFamily="8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22632"/>
              </a:solidFill>
              <a:latin typeface="Arial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6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ct val="80000"/>
        </a:spcBef>
        <a:spcAft>
          <a:spcPct val="0"/>
        </a:spcAft>
        <a:buFont typeface="Arial" pitchFamily="34" charset="0"/>
        <a:defRPr sz="16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1pPr>
      <a:lvl2pPr marL="177800" indent="-176213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363538" indent="-160338" algn="l" rtl="0" eaLnBrk="0" fontAlgn="base" hangingPunct="0">
        <a:spcBef>
          <a:spcPct val="4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566738" indent="-1857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779463" indent="-1952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18938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6pPr>
      <a:lvl7pPr marL="23510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7pPr>
      <a:lvl8pPr marL="28082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8pPr>
      <a:lvl9pPr marL="32654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International Credit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Ashok Kampani</a:t>
            </a:r>
          </a:p>
          <a:p>
            <a:r>
              <a:rPr lang="en-US" sz="2400" dirty="0" smtClean="0">
                <a:latin typeface="+mn-lt"/>
              </a:rPr>
              <a:t>March 26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, 2015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604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5809" y="1412632"/>
            <a:ext cx="6705600" cy="5140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Mitigation of risk concentration in financially/politically vulnerable geographical areas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( not customer’s willingness but ability to pay)</a:t>
            </a:r>
          </a:p>
          <a:p>
            <a:pPr lvl="0"/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Commercial Risk Concentration 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protection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(one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key account failure can have serious consequences)</a:t>
            </a:r>
          </a:p>
          <a:p>
            <a:pPr lvl="0"/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Non availability of financial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disclosure</a:t>
            </a:r>
          </a:p>
          <a:p>
            <a:pPr marL="342900" lvl="0" indent="-342900">
              <a:buFont typeface="Symbol"/>
              <a:buChar char=""/>
            </a:pPr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Weak/leveraged debtors financial statements</a:t>
            </a:r>
          </a:p>
          <a:p>
            <a:pPr lvl="0"/>
            <a:endParaRPr lang="en-US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buFont typeface="Symbol"/>
              <a:buChar char="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Transfer Risk from debtor’s balance sheet to an other entity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2381" y="-2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4600" y="269632"/>
            <a:ext cx="6324600" cy="11104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4220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85646"/>
            <a:ext cx="78486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300" dirty="0" smtClean="0">
                <a:latin typeface="+mj-lt"/>
                <a:ea typeface="+mj-ea"/>
                <a:cs typeface="+mj-cs"/>
              </a:rPr>
              <a:t>       Why do we need security?</a:t>
            </a:r>
            <a:endParaRPr lang="en-US" sz="43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4487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7108996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Receivable Coverage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05326"/>
              </p:ext>
            </p:extLst>
          </p:nvPr>
        </p:nvGraphicFramePr>
        <p:xfrm>
          <a:off x="762000" y="2362200"/>
          <a:ext cx="7848600" cy="3876927"/>
        </p:xfrm>
        <a:graphic>
          <a:graphicData uri="http://schemas.openxmlformats.org/drawingml/2006/table">
            <a:tbl>
              <a:tblPr/>
              <a:tblGrid>
                <a:gridCol w="2971800"/>
                <a:gridCol w="2057400"/>
                <a:gridCol w="2819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Security</a:t>
                      </a: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Nature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Comments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Letter of Credit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Transactional/Revolving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Documentary risk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Bank Guarantee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Transactional/Revolving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Relationship sensitive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Bill of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Exchange 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Transactional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Time restricted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Pledge on a tangible asset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Transactional/Revolving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Cumbersome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Insurance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Transactional/Global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Flexible? Cost?</a:t>
                      </a: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Non financial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5562600" cy="4525963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Credit /sales conflict</a:t>
            </a:r>
          </a:p>
          <a:p>
            <a:r>
              <a:rPr lang="en-US" sz="3200" dirty="0" smtClean="0"/>
              <a:t>Selling to sales management</a:t>
            </a:r>
          </a:p>
          <a:p>
            <a:r>
              <a:rPr lang="en-US" sz="3200" dirty="0" smtClean="0"/>
              <a:t>Culture awareness</a:t>
            </a:r>
          </a:p>
          <a:p>
            <a:r>
              <a:rPr lang="en-US" sz="3200" dirty="0" smtClean="0"/>
              <a:t>Local Practice awareness</a:t>
            </a:r>
          </a:p>
          <a:p>
            <a:r>
              <a:rPr lang="en-US" sz="3200" dirty="0" smtClean="0"/>
              <a:t>Reporting structure</a:t>
            </a:r>
          </a:p>
          <a:p>
            <a:r>
              <a:rPr lang="en-US" sz="3200" smtClean="0"/>
              <a:t>Credit policies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8506496"/>
              </p:ext>
            </p:extLst>
          </p:nvPr>
        </p:nvGraphicFramePr>
        <p:xfrm>
          <a:off x="1143000" y="1524000"/>
          <a:ext cx="6781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Security decision flow process</a:t>
            </a:r>
          </a:p>
        </p:txBody>
      </p:sp>
    </p:spTree>
    <p:extLst>
      <p:ext uri="{BB962C8B-B14F-4D97-AF65-F5344CB8AC3E}">
        <p14:creationId xmlns:p14="http://schemas.microsoft.com/office/powerpoint/2010/main" val="94779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452F92-E9B7-4A3E-8E11-595B22209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4C452F92-E9B7-4A3E-8E11-595B22209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75B5E-9055-4504-9813-6628EB87E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8C75B5E-9055-4504-9813-6628EB87E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039699"/>
            <a:ext cx="7848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300" dirty="0" smtClean="0">
                <a:latin typeface="+mj-lt"/>
                <a:ea typeface="+mj-ea"/>
                <a:cs typeface="+mj-cs"/>
              </a:rPr>
              <a:t>                      What is DSO ?</a:t>
            </a:r>
          </a:p>
          <a:p>
            <a:pPr>
              <a:spcBef>
                <a:spcPct val="0"/>
              </a:spcBef>
            </a:pPr>
            <a:r>
              <a:rPr lang="en-US" sz="4300" dirty="0">
                <a:latin typeface="+mj-lt"/>
                <a:ea typeface="+mj-ea"/>
                <a:cs typeface="+mj-cs"/>
              </a:rPr>
              <a:t> </a:t>
            </a:r>
            <a:r>
              <a:rPr lang="en-US" sz="4300" dirty="0" smtClean="0">
                <a:latin typeface="+mj-lt"/>
                <a:ea typeface="+mj-ea"/>
                <a:cs typeface="+mj-cs"/>
              </a:rPr>
              <a:t>                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(Days </a:t>
            </a:r>
            <a:r>
              <a:rPr lang="en-US" sz="2800" dirty="0">
                <a:latin typeface="+mj-lt"/>
                <a:ea typeface="+mj-ea"/>
                <a:cs typeface="+mj-cs"/>
              </a:rPr>
              <a:t>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ales Outstanding)</a:t>
            </a:r>
            <a:endParaRPr lang="en-US" sz="43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75" y="2755234"/>
            <a:ext cx="5940206" cy="349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2209800"/>
            <a:ext cx="8077200" cy="3840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balanced portfolio with security in proportion to risk levels, at a sustainable cost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494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International Credit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Manage receivable/debt in a country other than in which supplier is domiciled.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Receivables Asset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(risk)</a:t>
            </a:r>
          </a:p>
          <a:p>
            <a:r>
              <a:rPr lang="en-US" dirty="0" smtClean="0"/>
              <a:t>Efficiency (DSO, collection)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8040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057400"/>
            <a:ext cx="5892354" cy="3886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Credit function normally gets noticed when things go drastically wrong (major write-off)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Credit manager did not highlight /explain the risk properly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-</a:t>
            </a: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en-US" sz="2800" dirty="0" smtClean="0">
                <a:solidFill>
                  <a:prstClr val="black"/>
                </a:solidFill>
              </a:rPr>
              <a:t>reasurer/CFO did not listen properly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prstClr val="black"/>
                </a:solidFill>
              </a:rPr>
              <a:t>Credit Function</a:t>
            </a:r>
          </a:p>
        </p:txBody>
      </p:sp>
    </p:spTree>
    <p:extLst>
      <p:ext uri="{BB962C8B-B14F-4D97-AF65-F5344CB8AC3E}">
        <p14:creationId xmlns:p14="http://schemas.microsoft.com/office/powerpoint/2010/main" val="2969871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915583"/>
              </p:ext>
            </p:extLst>
          </p:nvPr>
        </p:nvGraphicFramePr>
        <p:xfrm>
          <a:off x="1143000" y="1143000"/>
          <a:ext cx="73850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279379">
            <a:off x="285691" y="8058"/>
            <a:ext cx="3771879" cy="37095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087940"/>
            <a:ext cx="5739954" cy="385566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sz="4000" dirty="0" smtClean="0"/>
              <a:t>The risk of managing a debt in a country other than the one in which supplier resides. (e.g. Swiss company shipping to Turkey). The risk may entail that a foreign country may nationalize the business, imposes foreign exchange regulations, protectionist tariff, boycott, etc.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Sovereign /Political Risk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5809" y="2126488"/>
            <a:ext cx="6705600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Political country filter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Commercial filters</a:t>
            </a:r>
          </a:p>
          <a:p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2381" y="-2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4600" y="269632"/>
            <a:ext cx="6324600" cy="11104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422032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85646"/>
            <a:ext cx="7848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300" dirty="0">
                <a:latin typeface="+mj-lt"/>
                <a:ea typeface="+mj-ea"/>
                <a:cs typeface="+mj-cs"/>
              </a:rPr>
              <a:t>International credit Management evaluation process</a:t>
            </a:r>
          </a:p>
        </p:txBody>
      </p:sp>
      <p:sp>
        <p:nvSpPr>
          <p:cNvPr id="10" name="Cube 9"/>
          <p:cNvSpPr>
            <a:spLocks noChangeArrowheads="1"/>
          </p:cNvSpPr>
          <p:nvPr/>
        </p:nvSpPr>
        <p:spPr bwMode="auto">
          <a:xfrm flipH="1">
            <a:off x="2362197" y="4054318"/>
            <a:ext cx="2286001" cy="2469561"/>
          </a:xfrm>
          <a:prstGeom prst="cube">
            <a:avLst>
              <a:gd name="adj" fmla="val 15162"/>
            </a:avLst>
          </a:prstGeom>
          <a:gradFill rotWithShape="1">
            <a:gsLst>
              <a:gs pos="0">
                <a:srgbClr val="A6A6A6"/>
              </a:gs>
              <a:gs pos="50000">
                <a:srgbClr val="FFFFFF"/>
              </a:gs>
              <a:gs pos="100000">
                <a:srgbClr val="D9D9D9"/>
              </a:gs>
            </a:gsLst>
            <a:lin ang="18900000"/>
          </a:gradFill>
          <a:ln w="9525">
            <a:solidFill>
              <a:srgbClr val="A6A6A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/>
              <a:t>Grading of countries (rating agencies, underwriter), risk appetite, market dynamics, nature of the product, etc.</a:t>
            </a:r>
            <a:endParaRPr lang="en-US" dirty="0"/>
          </a:p>
        </p:txBody>
      </p:sp>
      <p:sp>
        <p:nvSpPr>
          <p:cNvPr id="11" name="Cube 10"/>
          <p:cNvSpPr>
            <a:spLocks noChangeArrowheads="1"/>
          </p:cNvSpPr>
          <p:nvPr/>
        </p:nvSpPr>
        <p:spPr bwMode="auto">
          <a:xfrm flipH="1">
            <a:off x="5504328" y="4065973"/>
            <a:ext cx="2192337" cy="2457906"/>
          </a:xfrm>
          <a:prstGeom prst="cube">
            <a:avLst>
              <a:gd name="adj" fmla="val 15162"/>
            </a:avLst>
          </a:prstGeom>
          <a:gradFill rotWithShape="1">
            <a:gsLst>
              <a:gs pos="0">
                <a:srgbClr val="A6A6A6"/>
              </a:gs>
              <a:gs pos="50000">
                <a:srgbClr val="FFFFFF"/>
              </a:gs>
              <a:gs pos="100000">
                <a:srgbClr val="D9D9D9"/>
              </a:gs>
            </a:gsLst>
            <a:lin ang="18900000"/>
          </a:gradFill>
          <a:ln w="9525">
            <a:solidFill>
              <a:srgbClr val="A6A6A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+mn-lt"/>
                <a:ea typeface="+mn-ea"/>
              </a:rPr>
              <a:t>Financial statements analysis, credit agency ratings, risk appetite, market dynamics, </a:t>
            </a:r>
            <a:r>
              <a:rPr lang="en-US" dirty="0" err="1" smtClean="0">
                <a:latin typeface="+mn-lt"/>
                <a:ea typeface="+mn-ea"/>
              </a:rPr>
              <a:t>etc</a:t>
            </a:r>
            <a:r>
              <a:rPr lang="en-US" dirty="0" smtClean="0">
                <a:latin typeface="+mn-lt"/>
                <a:ea typeface="+mn-ea"/>
              </a:rPr>
              <a:t>, </a:t>
            </a:r>
            <a:r>
              <a:rPr lang="en-US" dirty="0" err="1" smtClean="0">
                <a:latin typeface="+mn-lt"/>
                <a:ea typeface="+mn-ea"/>
              </a:rPr>
              <a:t>etc</a:t>
            </a:r>
            <a:r>
              <a:rPr lang="en-US" dirty="0" smtClean="0">
                <a:latin typeface="+mn-lt"/>
                <a:ea typeface="+mn-ea"/>
              </a:rPr>
              <a:t>!!!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90887" y="3444718"/>
            <a:ext cx="1876314" cy="609600"/>
          </a:xfrm>
          <a:prstGeom prst="rect">
            <a:avLst/>
          </a:prstGeom>
          <a:gradFill rotWithShape="1">
            <a:gsLst>
              <a:gs pos="0">
                <a:srgbClr val="208ECD"/>
              </a:gs>
              <a:gs pos="39999">
                <a:srgbClr val="74F4FF"/>
              </a:gs>
              <a:gs pos="100000">
                <a:srgbClr val="156593"/>
              </a:gs>
            </a:gsLst>
            <a:lin ang="2100000"/>
          </a:gradFill>
          <a:ln w="9525">
            <a:solidFill>
              <a:srgbClr val="156593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n-lt"/>
                <a:ea typeface="+mn-ea"/>
              </a:rPr>
              <a:t>Country filters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96941" y="3483266"/>
            <a:ext cx="1887071" cy="582706"/>
          </a:xfrm>
          <a:prstGeom prst="rect">
            <a:avLst/>
          </a:prstGeom>
          <a:gradFill rotWithShape="1">
            <a:gsLst>
              <a:gs pos="0">
                <a:srgbClr val="208ECD"/>
              </a:gs>
              <a:gs pos="39999">
                <a:srgbClr val="74F4FF"/>
              </a:gs>
              <a:gs pos="100000">
                <a:srgbClr val="156593"/>
              </a:gs>
            </a:gsLst>
            <a:lin ang="2100000"/>
          </a:gradFill>
          <a:ln w="9525">
            <a:solidFill>
              <a:srgbClr val="156593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n-lt"/>
                <a:ea typeface="+mn-ea"/>
              </a:rPr>
              <a:t>Commercial filters</a:t>
            </a:r>
            <a:endParaRPr lang="en-US" sz="2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575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mitigation and portfolio approach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06572440"/>
              </p:ext>
            </p:extLst>
          </p:nvPr>
        </p:nvGraphicFramePr>
        <p:xfrm>
          <a:off x="2057400" y="2743200"/>
          <a:ext cx="4892566" cy="1366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92566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Risk concentration</a:t>
                      </a:r>
                      <a:endParaRPr lang="en-US" sz="3600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Geographical   </a:t>
                      </a:r>
                      <a:r>
                        <a:rPr lang="en-US" dirty="0" smtClean="0"/>
                        <a:t>                                   </a:t>
                      </a:r>
                      <a:r>
                        <a:rPr lang="en-US" sz="2000" dirty="0" smtClean="0"/>
                        <a:t> Commercial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                     Definition of security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The receivable  debt is considered secured when it is guaranteed  by a third party ( acceptable bank or  insurance as per company policy ) irrevocably, unconditionally and in case of default is payable on first demand. In case of lien on an tangible asset ( collateral)  – the debt can be considered fully secured only if the company has full legal control of physical movement /transfer of the asset and asset’s market value covers the outstanding debt.</a:t>
            </a:r>
          </a:p>
        </p:txBody>
      </p:sp>
    </p:spTree>
    <p:extLst>
      <p:ext uri="{BB962C8B-B14F-4D97-AF65-F5344CB8AC3E}">
        <p14:creationId xmlns:p14="http://schemas.microsoft.com/office/powerpoint/2010/main" val="223619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TI Corporate">
  <a:themeElements>
    <a:clrScheme name="JTI Corporate">
      <a:dk1>
        <a:srgbClr val="122632"/>
      </a:dk1>
      <a:lt1>
        <a:srgbClr val="FFFFFF"/>
      </a:lt1>
      <a:dk2>
        <a:srgbClr val="8F9195"/>
      </a:dk2>
      <a:lt2>
        <a:srgbClr val="00674E"/>
      </a:lt2>
      <a:accent1>
        <a:srgbClr val="6FA478"/>
      </a:accent1>
      <a:accent2>
        <a:srgbClr val="B0D121"/>
      </a:accent2>
      <a:accent3>
        <a:srgbClr val="4D5C65"/>
      </a:accent3>
      <a:accent4>
        <a:srgbClr val="7ECEAA"/>
      </a:accent4>
      <a:accent5>
        <a:srgbClr val="408D7A"/>
      </a:accent5>
      <a:accent6>
        <a:srgbClr val="D7E890"/>
      </a:accent6>
      <a:hlink>
        <a:srgbClr val="A7A9AC"/>
      </a:hlink>
      <a:folHlink>
        <a:srgbClr val="BBD6CC"/>
      </a:folHlink>
    </a:clrScheme>
    <a:fontScheme name="1_JT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ffectLst/>
        <a:ex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rmAutofit/>
      </a:bodyPr>
      <a:lstStyle>
        <a:defPPr marL="180975" indent="-180975">
          <a:buFont typeface="Arial" pitchFamily="34" charset="0"/>
          <a:buChar char="•"/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JTI 1">
        <a:dk1>
          <a:srgbClr val="3B4722"/>
        </a:dk1>
        <a:lt1>
          <a:srgbClr val="FFFFFF"/>
        </a:lt1>
        <a:dk2>
          <a:srgbClr val="3B4722"/>
        </a:dk2>
        <a:lt2>
          <a:srgbClr val="B7D185"/>
        </a:lt2>
        <a:accent1>
          <a:srgbClr val="3B4722"/>
        </a:accent1>
        <a:accent2>
          <a:srgbClr val="C7CB35"/>
        </a:accent2>
        <a:accent3>
          <a:srgbClr val="FFFFFF"/>
        </a:accent3>
        <a:accent4>
          <a:srgbClr val="313B1B"/>
        </a:accent4>
        <a:accent5>
          <a:srgbClr val="AFB1AB"/>
        </a:accent5>
        <a:accent6>
          <a:srgbClr val="B4B82F"/>
        </a:accent6>
        <a:hlink>
          <a:srgbClr val="32363F"/>
        </a:hlink>
        <a:folHlink>
          <a:srgbClr val="7ED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463</Words>
  <Application>Microsoft Office PowerPoint</Application>
  <PresentationFormat>On-screen Show (4:3)</PresentationFormat>
  <Paragraphs>113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Training</vt:lpstr>
      <vt:lpstr>JTI Corporate</vt:lpstr>
      <vt:lpstr>International Credit Management</vt:lpstr>
      <vt:lpstr>Definition of International Credit Management</vt:lpstr>
      <vt:lpstr>Receivables Asset Management</vt:lpstr>
      <vt:lpstr>PowerPoint Presentation</vt:lpstr>
      <vt:lpstr>PowerPoint Presentation</vt:lpstr>
      <vt:lpstr>PowerPoint Presentation</vt:lpstr>
      <vt:lpstr>PowerPoint Presentation</vt:lpstr>
      <vt:lpstr>Risk mitigation and portfolio approach</vt:lpstr>
      <vt:lpstr>PowerPoint Presentation</vt:lpstr>
      <vt:lpstr>PowerPoint Presentation</vt:lpstr>
      <vt:lpstr>Receivable Coverage</vt:lpstr>
      <vt:lpstr>PowerPoint Presentation</vt:lpstr>
      <vt:lpstr>Non financial elements</vt:lpstr>
      <vt:lpstr>Security decision flow process</vt:lpstr>
      <vt:lpstr>PowerPoint Presentation</vt:lpstr>
      <vt:lpstr>Objective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2012-04-10T14:44:11Z</dcterms:created>
  <dcterms:modified xsi:type="dcterms:W3CDTF">2015-06-01T08:33:02Z</dcterms:modified>
</cp:coreProperties>
</file>