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31"/>
  </p:notesMasterIdLst>
  <p:sldIdLst>
    <p:sldId id="285" r:id="rId2"/>
    <p:sldId id="276" r:id="rId3"/>
    <p:sldId id="296" r:id="rId4"/>
    <p:sldId id="295" r:id="rId5"/>
    <p:sldId id="347" r:id="rId6"/>
    <p:sldId id="321" r:id="rId7"/>
    <p:sldId id="281" r:id="rId8"/>
    <p:sldId id="333" r:id="rId9"/>
    <p:sldId id="351" r:id="rId10"/>
    <p:sldId id="341" r:id="rId11"/>
    <p:sldId id="339" r:id="rId12"/>
    <p:sldId id="342" r:id="rId13"/>
    <p:sldId id="332" r:id="rId14"/>
    <p:sldId id="343" r:id="rId15"/>
    <p:sldId id="334" r:id="rId16"/>
    <p:sldId id="344" r:id="rId17"/>
    <p:sldId id="345" r:id="rId18"/>
    <p:sldId id="312" r:id="rId19"/>
    <p:sldId id="346" r:id="rId20"/>
    <p:sldId id="335" r:id="rId21"/>
    <p:sldId id="340" r:id="rId22"/>
    <p:sldId id="349" r:id="rId23"/>
    <p:sldId id="350" r:id="rId24"/>
    <p:sldId id="306" r:id="rId25"/>
    <p:sldId id="352" r:id="rId26"/>
    <p:sldId id="337" r:id="rId27"/>
    <p:sldId id="305" r:id="rId28"/>
    <p:sldId id="348" r:id="rId29"/>
    <p:sldId id="280" r:id="rId30"/>
  </p:sldIdLst>
  <p:sldSz cx="9144000" cy="6858000" type="screen4x3"/>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23" autoAdjust="0"/>
    <p:restoredTop sz="94655" autoAdjust="0"/>
  </p:normalViewPr>
  <p:slideViewPr>
    <p:cSldViewPr snapToGrid="0" snapToObjects="1">
      <p:cViewPr>
        <p:scale>
          <a:sx n="120" d="100"/>
          <a:sy n="120" d="100"/>
        </p:scale>
        <p:origin x="-906"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hq-fs-01\home\seagan\Benchmarking\Benchmarking%20Powerpoint%20Charts%20and%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sz="2400" dirty="0">
                <a:latin typeface="Times New Roman" pitchFamily="18" charset="0"/>
                <a:cs typeface="Times New Roman" pitchFamily="18" charset="0"/>
              </a:rPr>
              <a:t>Measures of Success for Treasury </a:t>
            </a:r>
            <a:r>
              <a:rPr lang="en-US" sz="2400" dirty="0" smtClean="0">
                <a:latin typeface="Times New Roman" pitchFamily="18" charset="0"/>
                <a:cs typeface="Times New Roman" pitchFamily="18" charset="0"/>
              </a:rPr>
              <a:t>Departments</a:t>
            </a:r>
            <a:endParaRPr lang="en-US" sz="2400" dirty="0">
              <a:latin typeface="Times New Roman" pitchFamily="18" charset="0"/>
              <a:cs typeface="Times New Roman" pitchFamily="18" charset="0"/>
            </a:endParaRPr>
          </a:p>
          <a:p>
            <a:pPr>
              <a:defRPr/>
            </a:pPr>
            <a:r>
              <a:rPr lang="en-US" sz="1400" b="0" dirty="0">
                <a:latin typeface="Times New Roman" pitchFamily="18" charset="0"/>
                <a:cs typeface="Times New Roman" pitchFamily="18" charset="0"/>
              </a:rPr>
              <a:t>(Percent of Organizations)</a:t>
            </a: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chemeClr val="accent2">
                <a:lumMod val="60000"/>
                <a:lumOff val="40000"/>
              </a:schemeClr>
            </a:solidFill>
          </c:spPr>
          <c:invertIfNegative val="0"/>
          <c:dLbls>
            <c:dLbl>
              <c:idx val="0"/>
              <c:layout>
                <c:manualLayout>
                  <c:x val="9.2592592592593871E-3"/>
                  <c:y val="2.8058361391694701E-3"/>
                </c:manualLayout>
              </c:layout>
              <c:showLegendKey val="0"/>
              <c:showVal val="1"/>
              <c:showCatName val="0"/>
              <c:showSerName val="0"/>
              <c:showPercent val="0"/>
              <c:showBubbleSize val="0"/>
            </c:dLbl>
            <c:dLbl>
              <c:idx val="1"/>
              <c:layout>
                <c:manualLayout>
                  <c:x val="9.2592592592593871E-3"/>
                  <c:y val="0"/>
                </c:manualLayout>
              </c:layout>
              <c:showLegendKey val="0"/>
              <c:showVal val="1"/>
              <c:showCatName val="0"/>
              <c:showSerName val="0"/>
              <c:showPercent val="0"/>
              <c:showBubbleSize val="0"/>
            </c:dLbl>
            <c:dLbl>
              <c:idx val="2"/>
              <c:layout>
                <c:manualLayout>
                  <c:x val="6.1728395061728435E-3"/>
                  <c:y val="0"/>
                </c:manualLayout>
              </c:layout>
              <c:showLegendKey val="0"/>
              <c:showVal val="1"/>
              <c:showCatName val="0"/>
              <c:showSerName val="0"/>
              <c:showPercent val="0"/>
              <c:showBubbleSize val="0"/>
            </c:dLbl>
            <c:dLbl>
              <c:idx val="3"/>
              <c:layout>
                <c:manualLayout>
                  <c:x val="4.6296296296296736E-3"/>
                  <c:y val="0"/>
                </c:manualLayout>
              </c:layout>
              <c:showLegendKey val="0"/>
              <c:showVal val="1"/>
              <c:showCatName val="0"/>
              <c:showSerName val="0"/>
              <c:showPercent val="0"/>
              <c:showBubbleSize val="0"/>
            </c:dLbl>
            <c:dLbl>
              <c:idx val="4"/>
              <c:layout>
                <c:manualLayout>
                  <c:x val="6.1728395061728435E-3"/>
                  <c:y val="-5.1439734981900809E-17"/>
                </c:manualLayout>
              </c:layout>
              <c:showLegendKey val="0"/>
              <c:showVal val="1"/>
              <c:showCatName val="0"/>
              <c:showSerName val="0"/>
              <c:showPercent val="0"/>
              <c:showBubbleSize val="0"/>
            </c:dLbl>
            <c:dLbl>
              <c:idx val="5"/>
              <c:layout>
                <c:manualLayout>
                  <c:x val="6.1728395061728435E-3"/>
                  <c:y val="0"/>
                </c:manualLayout>
              </c:layout>
              <c:showLegendKey val="0"/>
              <c:showVal val="1"/>
              <c:showCatName val="0"/>
              <c:showSerName val="0"/>
              <c:showPercent val="0"/>
              <c:showBubbleSize val="0"/>
            </c:dLbl>
            <c:dLbl>
              <c:idx val="6"/>
              <c:layout>
                <c:manualLayout>
                  <c:x val="4.6296296296296736E-3"/>
                  <c:y val="0"/>
                </c:manualLayout>
              </c:layout>
              <c:showLegendKey val="0"/>
              <c:showVal val="1"/>
              <c:showCatName val="0"/>
              <c:showSerName val="0"/>
              <c:showPercent val="0"/>
              <c:showBubbleSize val="0"/>
            </c:dLbl>
            <c:dLbl>
              <c:idx val="7"/>
              <c:layout>
                <c:manualLayout>
                  <c:x val="4.6296296296296736E-3"/>
                  <c:y val="0"/>
                </c:manualLayout>
              </c:layout>
              <c:showLegendKey val="0"/>
              <c:showVal val="1"/>
              <c:showCatName val="0"/>
              <c:showSerName val="0"/>
              <c:showPercent val="0"/>
              <c:showBubbleSize val="0"/>
            </c:dLbl>
            <c:txPr>
              <a:bodyPr/>
              <a:lstStyle/>
              <a:p>
                <a:pPr>
                  <a:defRPr sz="1600" b="1">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dLbls>
          <c:cat>
            <c:strRef>
              <c:f>'Measures of Success'!$A$3:$A$10</c:f>
              <c:strCache>
                <c:ptCount val="8"/>
                <c:pt idx="0">
                  <c:v>Generating Income</c:v>
                </c:pt>
                <c:pt idx="1">
                  <c:v>Reduced cycle times</c:v>
                </c:pt>
                <c:pt idx="2">
                  <c:v>Capital structure support</c:v>
                </c:pt>
                <c:pt idx="3">
                  <c:v>Meeting/exceeding liquidity targets</c:v>
                </c:pt>
                <c:pt idx="4">
                  <c:v>Risk management effectiveness</c:v>
                </c:pt>
                <c:pt idx="5">
                  <c:v>Reduced borrowing costs</c:v>
                </c:pt>
                <c:pt idx="6">
                  <c:v>Improved efficiency</c:v>
                </c:pt>
                <c:pt idx="7">
                  <c:v>Reduced banking expenses</c:v>
                </c:pt>
              </c:strCache>
            </c:strRef>
          </c:cat>
          <c:val>
            <c:numRef>
              <c:f>'Measures of Success'!$B$3:$B$10</c:f>
              <c:numCache>
                <c:formatCode>0%</c:formatCode>
                <c:ptCount val="8"/>
                <c:pt idx="0">
                  <c:v>0.30000000000000032</c:v>
                </c:pt>
                <c:pt idx="1">
                  <c:v>0.35000000000000031</c:v>
                </c:pt>
                <c:pt idx="2">
                  <c:v>0.39000000000000168</c:v>
                </c:pt>
                <c:pt idx="3">
                  <c:v>0.5</c:v>
                </c:pt>
                <c:pt idx="4">
                  <c:v>0.53</c:v>
                </c:pt>
                <c:pt idx="5">
                  <c:v>0.65000000000000435</c:v>
                </c:pt>
                <c:pt idx="6">
                  <c:v>0.71000000000000163</c:v>
                </c:pt>
                <c:pt idx="7">
                  <c:v>0.79</c:v>
                </c:pt>
              </c:numCache>
            </c:numRef>
          </c:val>
        </c:ser>
        <c:dLbls>
          <c:showLegendKey val="0"/>
          <c:showVal val="0"/>
          <c:showCatName val="0"/>
          <c:showSerName val="0"/>
          <c:showPercent val="0"/>
          <c:showBubbleSize val="0"/>
        </c:dLbls>
        <c:gapWidth val="150"/>
        <c:shape val="box"/>
        <c:axId val="51408896"/>
        <c:axId val="51410432"/>
        <c:axId val="0"/>
      </c:bar3DChart>
      <c:catAx>
        <c:axId val="51408896"/>
        <c:scaling>
          <c:orientation val="minMax"/>
        </c:scaling>
        <c:delete val="0"/>
        <c:axPos val="l"/>
        <c:majorTickMark val="none"/>
        <c:minorTickMark val="none"/>
        <c:tickLblPos val="nextTo"/>
        <c:txPr>
          <a:bodyPr/>
          <a:lstStyle/>
          <a:p>
            <a:pPr>
              <a:defRPr sz="2000" b="1">
                <a:latin typeface="Times New Roman" pitchFamily="18" charset="0"/>
                <a:cs typeface="Times New Roman" pitchFamily="18" charset="0"/>
              </a:defRPr>
            </a:pPr>
            <a:endParaRPr lang="en-US"/>
          </a:p>
        </c:txPr>
        <c:crossAx val="51410432"/>
        <c:crosses val="autoZero"/>
        <c:auto val="1"/>
        <c:lblAlgn val="ctr"/>
        <c:lblOffset val="100"/>
        <c:noMultiLvlLbl val="0"/>
      </c:catAx>
      <c:valAx>
        <c:axId val="51410432"/>
        <c:scaling>
          <c:orientation val="minMax"/>
          <c:max val="0.9"/>
        </c:scaling>
        <c:delete val="0"/>
        <c:axPos val="b"/>
        <c:numFmt formatCode="0%" sourceLinked="1"/>
        <c:majorTickMark val="none"/>
        <c:minorTickMark val="none"/>
        <c:tickLblPos val="none"/>
        <c:crossAx val="51408896"/>
        <c:crosses val="autoZero"/>
        <c:crossBetween val="between"/>
      </c:valAx>
    </c:plotArea>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4DD68-8F74-48D2-8630-CB5EA39AE97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03925607-D047-4C71-8C85-DF44033F3D4D}">
      <dgm:prSet phldrT="[Text]"/>
      <dgm:spPr>
        <a:solidFill>
          <a:schemeClr val="accent2"/>
        </a:solidFill>
      </dgm:spPr>
      <dgm:t>
        <a:bodyPr/>
        <a:lstStyle/>
        <a:p>
          <a:r>
            <a:rPr lang="en-US" dirty="0" smtClean="0"/>
            <a:t>Cash Visibility</a:t>
          </a:r>
          <a:endParaRPr lang="en-US" dirty="0"/>
        </a:p>
      </dgm:t>
    </dgm:pt>
    <dgm:pt modelId="{E7DED424-7596-41DE-B8CD-0CFF003E0972}" type="parTrans" cxnId="{15FCA0A0-7A4D-4DC0-8C3B-D2404254F8F8}">
      <dgm:prSet/>
      <dgm:spPr/>
      <dgm:t>
        <a:bodyPr/>
        <a:lstStyle/>
        <a:p>
          <a:endParaRPr lang="en-US"/>
        </a:p>
      </dgm:t>
    </dgm:pt>
    <dgm:pt modelId="{D2234B9C-A584-412E-8A37-9CC09DDC7230}" type="sibTrans" cxnId="{15FCA0A0-7A4D-4DC0-8C3B-D2404254F8F8}">
      <dgm:prSet/>
      <dgm:spPr>
        <a:solidFill>
          <a:schemeClr val="accent2"/>
        </a:solidFill>
      </dgm:spPr>
      <dgm:t>
        <a:bodyPr/>
        <a:lstStyle/>
        <a:p>
          <a:endParaRPr lang="en-US" dirty="0"/>
        </a:p>
      </dgm:t>
    </dgm:pt>
    <dgm:pt modelId="{9693ECED-E07F-4C8E-9A74-950043E60C69}">
      <dgm:prSet phldrT="[Text]"/>
      <dgm:spPr>
        <a:solidFill>
          <a:schemeClr val="accent2"/>
        </a:solidFill>
      </dgm:spPr>
      <dgm:t>
        <a:bodyPr/>
        <a:lstStyle/>
        <a:p>
          <a:r>
            <a:rPr lang="en-US" dirty="0" smtClean="0"/>
            <a:t>ERP Installs</a:t>
          </a:r>
          <a:endParaRPr lang="en-US" dirty="0"/>
        </a:p>
      </dgm:t>
    </dgm:pt>
    <dgm:pt modelId="{267E164B-13DE-4E98-AC79-7EE1434FDF5F}" type="parTrans" cxnId="{0798C8DD-1A49-4705-AD63-33E4D62574C0}">
      <dgm:prSet/>
      <dgm:spPr/>
      <dgm:t>
        <a:bodyPr/>
        <a:lstStyle/>
        <a:p>
          <a:endParaRPr lang="en-US"/>
        </a:p>
      </dgm:t>
    </dgm:pt>
    <dgm:pt modelId="{9E10DB50-CA87-484D-B499-22ED4861CADA}" type="sibTrans" cxnId="{0798C8DD-1A49-4705-AD63-33E4D62574C0}">
      <dgm:prSet/>
      <dgm:spPr>
        <a:solidFill>
          <a:schemeClr val="accent2"/>
        </a:solidFill>
      </dgm:spPr>
      <dgm:t>
        <a:bodyPr/>
        <a:lstStyle/>
        <a:p>
          <a:endParaRPr lang="en-US" dirty="0"/>
        </a:p>
      </dgm:t>
    </dgm:pt>
    <dgm:pt modelId="{1585EE59-6963-4585-960A-4B5FCD0120FC}">
      <dgm:prSet phldrT="[Text]"/>
      <dgm:spPr>
        <a:solidFill>
          <a:schemeClr val="accent2"/>
        </a:solidFill>
      </dgm:spPr>
      <dgm:t>
        <a:bodyPr/>
        <a:lstStyle/>
        <a:p>
          <a:r>
            <a:rPr lang="en-US" dirty="0" smtClean="0"/>
            <a:t>Business Growth</a:t>
          </a:r>
          <a:endParaRPr lang="en-US" dirty="0"/>
        </a:p>
      </dgm:t>
    </dgm:pt>
    <dgm:pt modelId="{A239415C-5FF8-4426-A532-96094530AE16}" type="parTrans" cxnId="{D3E1F27E-7977-41D8-BC4B-4CF9B7496322}">
      <dgm:prSet/>
      <dgm:spPr/>
      <dgm:t>
        <a:bodyPr/>
        <a:lstStyle/>
        <a:p>
          <a:endParaRPr lang="en-US"/>
        </a:p>
      </dgm:t>
    </dgm:pt>
    <dgm:pt modelId="{20AE29A3-3259-4CAE-94ED-C32B35983156}" type="sibTrans" cxnId="{D3E1F27E-7977-41D8-BC4B-4CF9B7496322}">
      <dgm:prSet/>
      <dgm:spPr>
        <a:solidFill>
          <a:schemeClr val="accent2"/>
        </a:solidFill>
      </dgm:spPr>
      <dgm:t>
        <a:bodyPr/>
        <a:lstStyle/>
        <a:p>
          <a:endParaRPr lang="en-US" dirty="0"/>
        </a:p>
      </dgm:t>
    </dgm:pt>
    <dgm:pt modelId="{0AAAA3D1-2719-447F-8FCA-68F16DF1A3FE}" type="pres">
      <dgm:prSet presAssocID="{2684DD68-8F74-48D2-8630-CB5EA39AE972}" presName="composite" presStyleCnt="0">
        <dgm:presLayoutVars>
          <dgm:chMax val="3"/>
          <dgm:animLvl val="lvl"/>
          <dgm:resizeHandles val="exact"/>
        </dgm:presLayoutVars>
      </dgm:prSet>
      <dgm:spPr/>
      <dgm:t>
        <a:bodyPr/>
        <a:lstStyle/>
        <a:p>
          <a:endParaRPr lang="en-US"/>
        </a:p>
      </dgm:t>
    </dgm:pt>
    <dgm:pt modelId="{EB8E5B3C-DDE6-47F4-A41D-7EE9B64D9A93}" type="pres">
      <dgm:prSet presAssocID="{03925607-D047-4C71-8C85-DF44033F3D4D}" presName="gear1" presStyleLbl="node1" presStyleIdx="0" presStyleCnt="3">
        <dgm:presLayoutVars>
          <dgm:chMax val="1"/>
          <dgm:bulletEnabled val="1"/>
        </dgm:presLayoutVars>
      </dgm:prSet>
      <dgm:spPr/>
      <dgm:t>
        <a:bodyPr/>
        <a:lstStyle/>
        <a:p>
          <a:endParaRPr lang="en-US"/>
        </a:p>
      </dgm:t>
    </dgm:pt>
    <dgm:pt modelId="{7D228EE3-65A4-4BE9-B97E-855567BA1CDA}" type="pres">
      <dgm:prSet presAssocID="{03925607-D047-4C71-8C85-DF44033F3D4D}" presName="gear1srcNode" presStyleLbl="node1" presStyleIdx="0" presStyleCnt="3"/>
      <dgm:spPr/>
      <dgm:t>
        <a:bodyPr/>
        <a:lstStyle/>
        <a:p>
          <a:endParaRPr lang="en-US"/>
        </a:p>
      </dgm:t>
    </dgm:pt>
    <dgm:pt modelId="{EB59618A-89B1-4FEF-B13E-318C12157D5B}" type="pres">
      <dgm:prSet presAssocID="{03925607-D047-4C71-8C85-DF44033F3D4D}" presName="gear1dstNode" presStyleLbl="node1" presStyleIdx="0" presStyleCnt="3"/>
      <dgm:spPr/>
      <dgm:t>
        <a:bodyPr/>
        <a:lstStyle/>
        <a:p>
          <a:endParaRPr lang="en-US"/>
        </a:p>
      </dgm:t>
    </dgm:pt>
    <dgm:pt modelId="{29BFDE25-E688-4FE2-A68C-01018081190F}" type="pres">
      <dgm:prSet presAssocID="{9693ECED-E07F-4C8E-9A74-950043E60C69}" presName="gear2" presStyleLbl="node1" presStyleIdx="1" presStyleCnt="3">
        <dgm:presLayoutVars>
          <dgm:chMax val="1"/>
          <dgm:bulletEnabled val="1"/>
        </dgm:presLayoutVars>
      </dgm:prSet>
      <dgm:spPr/>
      <dgm:t>
        <a:bodyPr/>
        <a:lstStyle/>
        <a:p>
          <a:endParaRPr lang="en-US"/>
        </a:p>
      </dgm:t>
    </dgm:pt>
    <dgm:pt modelId="{954FEADB-24E2-4717-8F16-F119D2B1E8A0}" type="pres">
      <dgm:prSet presAssocID="{9693ECED-E07F-4C8E-9A74-950043E60C69}" presName="gear2srcNode" presStyleLbl="node1" presStyleIdx="1" presStyleCnt="3"/>
      <dgm:spPr/>
      <dgm:t>
        <a:bodyPr/>
        <a:lstStyle/>
        <a:p>
          <a:endParaRPr lang="en-US"/>
        </a:p>
      </dgm:t>
    </dgm:pt>
    <dgm:pt modelId="{60F07166-5E70-45C1-8454-443C5879729E}" type="pres">
      <dgm:prSet presAssocID="{9693ECED-E07F-4C8E-9A74-950043E60C69}" presName="gear2dstNode" presStyleLbl="node1" presStyleIdx="1" presStyleCnt="3"/>
      <dgm:spPr/>
      <dgm:t>
        <a:bodyPr/>
        <a:lstStyle/>
        <a:p>
          <a:endParaRPr lang="en-US"/>
        </a:p>
      </dgm:t>
    </dgm:pt>
    <dgm:pt modelId="{BE01E776-7EB5-46E0-809D-38C0BBB567FE}" type="pres">
      <dgm:prSet presAssocID="{1585EE59-6963-4585-960A-4B5FCD0120FC}" presName="gear3" presStyleLbl="node1" presStyleIdx="2" presStyleCnt="3"/>
      <dgm:spPr/>
      <dgm:t>
        <a:bodyPr/>
        <a:lstStyle/>
        <a:p>
          <a:endParaRPr lang="en-US"/>
        </a:p>
      </dgm:t>
    </dgm:pt>
    <dgm:pt modelId="{636432B5-40BC-4255-9EB8-A3C38B72B3E8}" type="pres">
      <dgm:prSet presAssocID="{1585EE59-6963-4585-960A-4B5FCD0120FC}" presName="gear3tx" presStyleLbl="node1" presStyleIdx="2" presStyleCnt="3">
        <dgm:presLayoutVars>
          <dgm:chMax val="1"/>
          <dgm:bulletEnabled val="1"/>
        </dgm:presLayoutVars>
      </dgm:prSet>
      <dgm:spPr/>
      <dgm:t>
        <a:bodyPr/>
        <a:lstStyle/>
        <a:p>
          <a:endParaRPr lang="en-US"/>
        </a:p>
      </dgm:t>
    </dgm:pt>
    <dgm:pt modelId="{1EC83C9C-35CA-4BCD-8156-CCE1D60E116A}" type="pres">
      <dgm:prSet presAssocID="{1585EE59-6963-4585-960A-4B5FCD0120FC}" presName="gear3srcNode" presStyleLbl="node1" presStyleIdx="2" presStyleCnt="3"/>
      <dgm:spPr/>
      <dgm:t>
        <a:bodyPr/>
        <a:lstStyle/>
        <a:p>
          <a:endParaRPr lang="en-US"/>
        </a:p>
      </dgm:t>
    </dgm:pt>
    <dgm:pt modelId="{A98AB83B-843C-43A0-BC2B-BA322230E88E}" type="pres">
      <dgm:prSet presAssocID="{1585EE59-6963-4585-960A-4B5FCD0120FC}" presName="gear3dstNode" presStyleLbl="node1" presStyleIdx="2" presStyleCnt="3"/>
      <dgm:spPr/>
      <dgm:t>
        <a:bodyPr/>
        <a:lstStyle/>
        <a:p>
          <a:endParaRPr lang="en-US"/>
        </a:p>
      </dgm:t>
    </dgm:pt>
    <dgm:pt modelId="{AC10F558-E96F-44D6-B2C8-509AD55FE6E4}" type="pres">
      <dgm:prSet presAssocID="{D2234B9C-A584-412E-8A37-9CC09DDC7230}" presName="connector1" presStyleLbl="sibTrans2D1" presStyleIdx="0" presStyleCnt="3" custLinFactNeighborX="-655" custLinFactNeighborY="327"/>
      <dgm:spPr/>
      <dgm:t>
        <a:bodyPr/>
        <a:lstStyle/>
        <a:p>
          <a:endParaRPr lang="en-US"/>
        </a:p>
      </dgm:t>
    </dgm:pt>
    <dgm:pt modelId="{6554AD92-0C4A-4BFE-9EDD-358A0BAC57CF}" type="pres">
      <dgm:prSet presAssocID="{9E10DB50-CA87-484D-B499-22ED4861CADA}" presName="connector2" presStyleLbl="sibTrans2D1" presStyleIdx="1" presStyleCnt="3"/>
      <dgm:spPr/>
      <dgm:t>
        <a:bodyPr/>
        <a:lstStyle/>
        <a:p>
          <a:endParaRPr lang="en-US"/>
        </a:p>
      </dgm:t>
    </dgm:pt>
    <dgm:pt modelId="{649FA1B5-46FA-4CF7-9AB2-F477C94C5610}" type="pres">
      <dgm:prSet presAssocID="{20AE29A3-3259-4CAE-94ED-C32B35983156}" presName="connector3" presStyleLbl="sibTrans2D1" presStyleIdx="2" presStyleCnt="3"/>
      <dgm:spPr/>
      <dgm:t>
        <a:bodyPr/>
        <a:lstStyle/>
        <a:p>
          <a:endParaRPr lang="en-US"/>
        </a:p>
      </dgm:t>
    </dgm:pt>
  </dgm:ptLst>
  <dgm:cxnLst>
    <dgm:cxn modelId="{45154B95-A6AC-4EC1-A20B-C79F5AF9DF7D}" type="presOf" srcId="{9693ECED-E07F-4C8E-9A74-950043E60C69}" destId="{954FEADB-24E2-4717-8F16-F119D2B1E8A0}" srcOrd="1" destOrd="0" presId="urn:microsoft.com/office/officeart/2005/8/layout/gear1"/>
    <dgm:cxn modelId="{15FCA0A0-7A4D-4DC0-8C3B-D2404254F8F8}" srcId="{2684DD68-8F74-48D2-8630-CB5EA39AE972}" destId="{03925607-D047-4C71-8C85-DF44033F3D4D}" srcOrd="0" destOrd="0" parTransId="{E7DED424-7596-41DE-B8CD-0CFF003E0972}" sibTransId="{D2234B9C-A584-412E-8A37-9CC09DDC7230}"/>
    <dgm:cxn modelId="{15F22BB6-A2A2-49F1-AE99-C1B97971AF92}" type="presOf" srcId="{1585EE59-6963-4585-960A-4B5FCD0120FC}" destId="{A98AB83B-843C-43A0-BC2B-BA322230E88E}" srcOrd="3" destOrd="0" presId="urn:microsoft.com/office/officeart/2005/8/layout/gear1"/>
    <dgm:cxn modelId="{0798C8DD-1A49-4705-AD63-33E4D62574C0}" srcId="{2684DD68-8F74-48D2-8630-CB5EA39AE972}" destId="{9693ECED-E07F-4C8E-9A74-950043E60C69}" srcOrd="1" destOrd="0" parTransId="{267E164B-13DE-4E98-AC79-7EE1434FDF5F}" sibTransId="{9E10DB50-CA87-484D-B499-22ED4861CADA}"/>
    <dgm:cxn modelId="{9208965E-CC2A-4580-95BA-F5E9FDFD02CE}" type="presOf" srcId="{D2234B9C-A584-412E-8A37-9CC09DDC7230}" destId="{AC10F558-E96F-44D6-B2C8-509AD55FE6E4}" srcOrd="0" destOrd="0" presId="urn:microsoft.com/office/officeart/2005/8/layout/gear1"/>
    <dgm:cxn modelId="{E6FE0914-57C8-4F0D-B0E1-82641FDD22BB}" type="presOf" srcId="{20AE29A3-3259-4CAE-94ED-C32B35983156}" destId="{649FA1B5-46FA-4CF7-9AB2-F477C94C5610}" srcOrd="0" destOrd="0" presId="urn:microsoft.com/office/officeart/2005/8/layout/gear1"/>
    <dgm:cxn modelId="{1ABEE629-ED62-455A-83B7-DC5758F466EC}" type="presOf" srcId="{03925607-D047-4C71-8C85-DF44033F3D4D}" destId="{EB8E5B3C-DDE6-47F4-A41D-7EE9B64D9A93}" srcOrd="0" destOrd="0" presId="urn:microsoft.com/office/officeart/2005/8/layout/gear1"/>
    <dgm:cxn modelId="{4C385C99-7C2A-4346-AB92-D6986F9AA147}" type="presOf" srcId="{1585EE59-6963-4585-960A-4B5FCD0120FC}" destId="{636432B5-40BC-4255-9EB8-A3C38B72B3E8}" srcOrd="1" destOrd="0" presId="urn:microsoft.com/office/officeart/2005/8/layout/gear1"/>
    <dgm:cxn modelId="{5E02C108-2FE7-445B-8E02-8AD84AD3F315}" type="presOf" srcId="{2684DD68-8F74-48D2-8630-CB5EA39AE972}" destId="{0AAAA3D1-2719-447F-8FCA-68F16DF1A3FE}" srcOrd="0" destOrd="0" presId="urn:microsoft.com/office/officeart/2005/8/layout/gear1"/>
    <dgm:cxn modelId="{18C21D38-3F78-4783-9ED9-DA67E23CC563}" type="presOf" srcId="{03925607-D047-4C71-8C85-DF44033F3D4D}" destId="{7D228EE3-65A4-4BE9-B97E-855567BA1CDA}" srcOrd="1" destOrd="0" presId="urn:microsoft.com/office/officeart/2005/8/layout/gear1"/>
    <dgm:cxn modelId="{FCA3DDA9-6B8C-4803-BC02-2A834D26280F}" type="presOf" srcId="{1585EE59-6963-4585-960A-4B5FCD0120FC}" destId="{BE01E776-7EB5-46E0-809D-38C0BBB567FE}" srcOrd="0" destOrd="0" presId="urn:microsoft.com/office/officeart/2005/8/layout/gear1"/>
    <dgm:cxn modelId="{0D6617ED-18DB-4172-9FB7-FC58F7253BD7}" type="presOf" srcId="{9693ECED-E07F-4C8E-9A74-950043E60C69}" destId="{60F07166-5E70-45C1-8454-443C5879729E}" srcOrd="2" destOrd="0" presId="urn:microsoft.com/office/officeart/2005/8/layout/gear1"/>
    <dgm:cxn modelId="{B084F36E-D92F-464A-9DFC-CFF4D6B1AD0A}" type="presOf" srcId="{9E10DB50-CA87-484D-B499-22ED4861CADA}" destId="{6554AD92-0C4A-4BFE-9EDD-358A0BAC57CF}" srcOrd="0" destOrd="0" presId="urn:microsoft.com/office/officeart/2005/8/layout/gear1"/>
    <dgm:cxn modelId="{2FD4B35A-B81C-4132-AF6F-5905C3E22CE0}" type="presOf" srcId="{03925607-D047-4C71-8C85-DF44033F3D4D}" destId="{EB59618A-89B1-4FEF-B13E-318C12157D5B}" srcOrd="2" destOrd="0" presId="urn:microsoft.com/office/officeart/2005/8/layout/gear1"/>
    <dgm:cxn modelId="{68E0317C-DB1E-470A-9C4E-37C20390E188}" type="presOf" srcId="{1585EE59-6963-4585-960A-4B5FCD0120FC}" destId="{1EC83C9C-35CA-4BCD-8156-CCE1D60E116A}" srcOrd="2" destOrd="0" presId="urn:microsoft.com/office/officeart/2005/8/layout/gear1"/>
    <dgm:cxn modelId="{D3E1F27E-7977-41D8-BC4B-4CF9B7496322}" srcId="{2684DD68-8F74-48D2-8630-CB5EA39AE972}" destId="{1585EE59-6963-4585-960A-4B5FCD0120FC}" srcOrd="2" destOrd="0" parTransId="{A239415C-5FF8-4426-A532-96094530AE16}" sibTransId="{20AE29A3-3259-4CAE-94ED-C32B35983156}"/>
    <dgm:cxn modelId="{76FE79E6-3B19-4E71-AA2F-F1B7B82441CC}" type="presOf" srcId="{9693ECED-E07F-4C8E-9A74-950043E60C69}" destId="{29BFDE25-E688-4FE2-A68C-01018081190F}" srcOrd="0" destOrd="0" presId="urn:microsoft.com/office/officeart/2005/8/layout/gear1"/>
    <dgm:cxn modelId="{03821945-DD0C-4967-81A2-DD0585944209}" type="presParOf" srcId="{0AAAA3D1-2719-447F-8FCA-68F16DF1A3FE}" destId="{EB8E5B3C-DDE6-47F4-A41D-7EE9B64D9A93}" srcOrd="0" destOrd="0" presId="urn:microsoft.com/office/officeart/2005/8/layout/gear1"/>
    <dgm:cxn modelId="{DAD62B83-3D3C-4A4C-90E6-2236E7CAE003}" type="presParOf" srcId="{0AAAA3D1-2719-447F-8FCA-68F16DF1A3FE}" destId="{7D228EE3-65A4-4BE9-B97E-855567BA1CDA}" srcOrd="1" destOrd="0" presId="urn:microsoft.com/office/officeart/2005/8/layout/gear1"/>
    <dgm:cxn modelId="{302AE3BE-3D4A-4ED8-BE2B-F97F11CF8E89}" type="presParOf" srcId="{0AAAA3D1-2719-447F-8FCA-68F16DF1A3FE}" destId="{EB59618A-89B1-4FEF-B13E-318C12157D5B}" srcOrd="2" destOrd="0" presId="urn:microsoft.com/office/officeart/2005/8/layout/gear1"/>
    <dgm:cxn modelId="{DF96C667-112D-4A8D-9357-0BECAF3EA3C0}" type="presParOf" srcId="{0AAAA3D1-2719-447F-8FCA-68F16DF1A3FE}" destId="{29BFDE25-E688-4FE2-A68C-01018081190F}" srcOrd="3" destOrd="0" presId="urn:microsoft.com/office/officeart/2005/8/layout/gear1"/>
    <dgm:cxn modelId="{36E93D12-3638-4AEB-BECE-A755F70406ED}" type="presParOf" srcId="{0AAAA3D1-2719-447F-8FCA-68F16DF1A3FE}" destId="{954FEADB-24E2-4717-8F16-F119D2B1E8A0}" srcOrd="4" destOrd="0" presId="urn:microsoft.com/office/officeart/2005/8/layout/gear1"/>
    <dgm:cxn modelId="{5CCDE845-3D13-41FC-8FC9-54D18D48116C}" type="presParOf" srcId="{0AAAA3D1-2719-447F-8FCA-68F16DF1A3FE}" destId="{60F07166-5E70-45C1-8454-443C5879729E}" srcOrd="5" destOrd="0" presId="urn:microsoft.com/office/officeart/2005/8/layout/gear1"/>
    <dgm:cxn modelId="{B18C9DBB-CECC-49B6-9477-9EFA62BEB660}" type="presParOf" srcId="{0AAAA3D1-2719-447F-8FCA-68F16DF1A3FE}" destId="{BE01E776-7EB5-46E0-809D-38C0BBB567FE}" srcOrd="6" destOrd="0" presId="urn:microsoft.com/office/officeart/2005/8/layout/gear1"/>
    <dgm:cxn modelId="{966C2EA8-3705-448D-B2E0-3150BB0ADDBB}" type="presParOf" srcId="{0AAAA3D1-2719-447F-8FCA-68F16DF1A3FE}" destId="{636432B5-40BC-4255-9EB8-A3C38B72B3E8}" srcOrd="7" destOrd="0" presId="urn:microsoft.com/office/officeart/2005/8/layout/gear1"/>
    <dgm:cxn modelId="{FC91627A-82B0-4C1F-B3F7-446A0C6274B2}" type="presParOf" srcId="{0AAAA3D1-2719-447F-8FCA-68F16DF1A3FE}" destId="{1EC83C9C-35CA-4BCD-8156-CCE1D60E116A}" srcOrd="8" destOrd="0" presId="urn:microsoft.com/office/officeart/2005/8/layout/gear1"/>
    <dgm:cxn modelId="{2A0374D2-1216-4F4C-9AF0-F2072D65930C}" type="presParOf" srcId="{0AAAA3D1-2719-447F-8FCA-68F16DF1A3FE}" destId="{A98AB83B-843C-43A0-BC2B-BA322230E88E}" srcOrd="9" destOrd="0" presId="urn:microsoft.com/office/officeart/2005/8/layout/gear1"/>
    <dgm:cxn modelId="{26A1486E-BC3B-4D03-A35C-00C1A84A1703}" type="presParOf" srcId="{0AAAA3D1-2719-447F-8FCA-68F16DF1A3FE}" destId="{AC10F558-E96F-44D6-B2C8-509AD55FE6E4}" srcOrd="10" destOrd="0" presId="urn:microsoft.com/office/officeart/2005/8/layout/gear1"/>
    <dgm:cxn modelId="{2B478D1E-0897-4574-87A1-581E43BC807C}" type="presParOf" srcId="{0AAAA3D1-2719-447F-8FCA-68F16DF1A3FE}" destId="{6554AD92-0C4A-4BFE-9EDD-358A0BAC57CF}" srcOrd="11" destOrd="0" presId="urn:microsoft.com/office/officeart/2005/8/layout/gear1"/>
    <dgm:cxn modelId="{0487A211-E708-4B58-9C25-F020205D3142}" type="presParOf" srcId="{0AAAA3D1-2719-447F-8FCA-68F16DF1A3FE}" destId="{649FA1B5-46FA-4CF7-9AB2-F477C94C561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ED0B77-51C4-493C-A6CD-85900388B82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90C0E9-1F24-41B9-A44F-679916964BCA}">
      <dgm:prSet phldrT="[Text]"/>
      <dgm:spPr>
        <a:solidFill>
          <a:schemeClr val="accent2">
            <a:lumMod val="75000"/>
          </a:schemeClr>
        </a:solidFill>
      </dgm:spPr>
      <dgm:t>
        <a:bodyPr/>
        <a:lstStyle/>
        <a:p>
          <a:r>
            <a:rPr lang="en-US" dirty="0" smtClean="0"/>
            <a:t>Treasury Leads</a:t>
          </a:r>
          <a:endParaRPr lang="en-US" dirty="0"/>
        </a:p>
      </dgm:t>
    </dgm:pt>
    <dgm:pt modelId="{F5116731-AC7F-4209-B019-FE0D5312B89A}" type="parTrans" cxnId="{8183EF6C-C6F6-4A60-B032-0C3484F19F82}">
      <dgm:prSet/>
      <dgm:spPr/>
      <dgm:t>
        <a:bodyPr/>
        <a:lstStyle/>
        <a:p>
          <a:endParaRPr lang="en-US"/>
        </a:p>
      </dgm:t>
    </dgm:pt>
    <dgm:pt modelId="{31BEB999-C114-48C8-8DFE-A07E3CC5DE60}" type="sibTrans" cxnId="{8183EF6C-C6F6-4A60-B032-0C3484F19F82}">
      <dgm:prSet/>
      <dgm:spPr/>
      <dgm:t>
        <a:bodyPr/>
        <a:lstStyle/>
        <a:p>
          <a:endParaRPr lang="en-US"/>
        </a:p>
      </dgm:t>
    </dgm:pt>
    <dgm:pt modelId="{3E8273BA-8390-47EE-88FE-8E72D5161DA4}">
      <dgm:prSet phldrT="[Text]"/>
      <dgm:spPr>
        <a:solidFill>
          <a:schemeClr val="accent2">
            <a:lumMod val="60000"/>
            <a:lumOff val="40000"/>
            <a:alpha val="90000"/>
          </a:schemeClr>
        </a:solidFill>
      </dgm:spPr>
      <dgm:t>
        <a:bodyPr/>
        <a:lstStyle/>
        <a:p>
          <a:r>
            <a:rPr lang="en-US" dirty="0" smtClean="0"/>
            <a:t>Cash Flow Forecasting</a:t>
          </a:r>
          <a:endParaRPr lang="en-US" dirty="0"/>
        </a:p>
      </dgm:t>
    </dgm:pt>
    <dgm:pt modelId="{8C1E702A-8B05-4E4E-9082-29D29BF74549}" type="parTrans" cxnId="{903DF4AE-5A82-474F-A4AC-5B8CE2CD34C2}">
      <dgm:prSet/>
      <dgm:spPr/>
      <dgm:t>
        <a:bodyPr/>
        <a:lstStyle/>
        <a:p>
          <a:endParaRPr lang="en-US"/>
        </a:p>
      </dgm:t>
    </dgm:pt>
    <dgm:pt modelId="{F46E0628-501A-4D96-993A-BC65A1C96BBB}" type="sibTrans" cxnId="{903DF4AE-5A82-474F-A4AC-5B8CE2CD34C2}">
      <dgm:prSet/>
      <dgm:spPr/>
      <dgm:t>
        <a:bodyPr/>
        <a:lstStyle/>
        <a:p>
          <a:endParaRPr lang="en-US"/>
        </a:p>
      </dgm:t>
    </dgm:pt>
    <dgm:pt modelId="{940798A9-3E04-4FCF-9C66-779B53AD1062}">
      <dgm:prSet phldrT="[Text]"/>
      <dgm:spPr>
        <a:solidFill>
          <a:schemeClr val="accent2">
            <a:lumMod val="75000"/>
          </a:schemeClr>
        </a:solidFill>
      </dgm:spPr>
      <dgm:t>
        <a:bodyPr/>
        <a:lstStyle/>
        <a:p>
          <a:r>
            <a:rPr lang="en-US" dirty="0" smtClean="0"/>
            <a:t>Treasury Assists</a:t>
          </a:r>
          <a:endParaRPr lang="en-US" dirty="0"/>
        </a:p>
      </dgm:t>
    </dgm:pt>
    <dgm:pt modelId="{B3CF009C-F900-424F-9077-92CAD5878CB3}" type="parTrans" cxnId="{799FB6BE-6356-4556-BC7D-F0CA908EFB31}">
      <dgm:prSet/>
      <dgm:spPr/>
      <dgm:t>
        <a:bodyPr/>
        <a:lstStyle/>
        <a:p>
          <a:endParaRPr lang="en-US"/>
        </a:p>
      </dgm:t>
    </dgm:pt>
    <dgm:pt modelId="{32A50625-5795-4595-B218-9464EF7D7AFC}" type="sibTrans" cxnId="{799FB6BE-6356-4556-BC7D-F0CA908EFB31}">
      <dgm:prSet/>
      <dgm:spPr/>
      <dgm:t>
        <a:bodyPr/>
        <a:lstStyle/>
        <a:p>
          <a:endParaRPr lang="en-US"/>
        </a:p>
      </dgm:t>
    </dgm:pt>
    <dgm:pt modelId="{611E233F-0DA4-47E6-AB8C-CECFD4BCF779}">
      <dgm:prSet phldrT="[Text]"/>
      <dgm:spPr>
        <a:solidFill>
          <a:schemeClr val="accent2">
            <a:lumMod val="60000"/>
            <a:lumOff val="40000"/>
            <a:alpha val="90000"/>
          </a:schemeClr>
        </a:solidFill>
      </dgm:spPr>
      <dgm:t>
        <a:bodyPr/>
        <a:lstStyle/>
        <a:p>
          <a:r>
            <a:rPr lang="en-US" dirty="0" smtClean="0"/>
            <a:t>Working Capital Management</a:t>
          </a:r>
          <a:endParaRPr lang="en-US" dirty="0"/>
        </a:p>
      </dgm:t>
    </dgm:pt>
    <dgm:pt modelId="{1288B1FD-2085-40B1-87E7-64566037F613}" type="parTrans" cxnId="{42527EB8-388C-4F59-A071-1665A09C4F83}">
      <dgm:prSet/>
      <dgm:spPr/>
      <dgm:t>
        <a:bodyPr/>
        <a:lstStyle/>
        <a:p>
          <a:endParaRPr lang="en-US"/>
        </a:p>
      </dgm:t>
    </dgm:pt>
    <dgm:pt modelId="{7235AF22-1AC6-4E55-A7FF-6625725585A0}" type="sibTrans" cxnId="{42527EB8-388C-4F59-A071-1665A09C4F83}">
      <dgm:prSet/>
      <dgm:spPr/>
      <dgm:t>
        <a:bodyPr/>
        <a:lstStyle/>
        <a:p>
          <a:endParaRPr lang="en-US"/>
        </a:p>
      </dgm:t>
    </dgm:pt>
    <dgm:pt modelId="{DBE467EF-AAD9-44A5-ADA7-2D5A1E7F253E}">
      <dgm:prSet phldrT="[Text]"/>
      <dgm:spPr>
        <a:solidFill>
          <a:schemeClr val="accent2">
            <a:lumMod val="75000"/>
          </a:schemeClr>
        </a:solidFill>
      </dgm:spPr>
      <dgm:t>
        <a:bodyPr/>
        <a:lstStyle/>
        <a:p>
          <a:r>
            <a:rPr lang="en-US" dirty="0" smtClean="0"/>
            <a:t>Developing Roles</a:t>
          </a:r>
          <a:endParaRPr lang="en-US" dirty="0"/>
        </a:p>
      </dgm:t>
    </dgm:pt>
    <dgm:pt modelId="{266B9980-1FE4-46EF-A8BA-2220FC35CF32}" type="parTrans" cxnId="{EEB4C7A6-EF14-4FF4-853D-334972E62D8B}">
      <dgm:prSet/>
      <dgm:spPr/>
      <dgm:t>
        <a:bodyPr/>
        <a:lstStyle/>
        <a:p>
          <a:endParaRPr lang="en-US"/>
        </a:p>
      </dgm:t>
    </dgm:pt>
    <dgm:pt modelId="{630173B8-ED12-4A8E-9336-B0FD8C0D4CF2}" type="sibTrans" cxnId="{EEB4C7A6-EF14-4FF4-853D-334972E62D8B}">
      <dgm:prSet/>
      <dgm:spPr/>
      <dgm:t>
        <a:bodyPr/>
        <a:lstStyle/>
        <a:p>
          <a:endParaRPr lang="en-US"/>
        </a:p>
      </dgm:t>
    </dgm:pt>
    <dgm:pt modelId="{0FF58D01-F4C2-41BD-A786-1E635E3BDB57}">
      <dgm:prSet phldrT="[Text]"/>
      <dgm:spPr>
        <a:solidFill>
          <a:schemeClr val="accent2">
            <a:lumMod val="60000"/>
            <a:lumOff val="40000"/>
            <a:alpha val="90000"/>
          </a:schemeClr>
        </a:solidFill>
      </dgm:spPr>
      <dgm:t>
        <a:bodyPr/>
        <a:lstStyle/>
        <a:p>
          <a:r>
            <a:rPr lang="en-US" dirty="0" smtClean="0"/>
            <a:t>Leasing</a:t>
          </a:r>
          <a:endParaRPr lang="en-US" dirty="0"/>
        </a:p>
      </dgm:t>
    </dgm:pt>
    <dgm:pt modelId="{FF836E73-698F-44F6-8752-C33F9A4D02BA}" type="parTrans" cxnId="{B2336C52-5568-4E80-9706-31BA3C2BDD6E}">
      <dgm:prSet/>
      <dgm:spPr/>
      <dgm:t>
        <a:bodyPr/>
        <a:lstStyle/>
        <a:p>
          <a:endParaRPr lang="en-US"/>
        </a:p>
      </dgm:t>
    </dgm:pt>
    <dgm:pt modelId="{36262019-E0AB-447B-8A11-638E7EE98355}" type="sibTrans" cxnId="{B2336C52-5568-4E80-9706-31BA3C2BDD6E}">
      <dgm:prSet/>
      <dgm:spPr/>
      <dgm:t>
        <a:bodyPr/>
        <a:lstStyle/>
        <a:p>
          <a:endParaRPr lang="en-US"/>
        </a:p>
      </dgm:t>
    </dgm:pt>
    <dgm:pt modelId="{BF86C4F7-140D-4E6C-8593-E7904E07AE05}">
      <dgm:prSet phldrT="[Text]"/>
      <dgm:spPr>
        <a:solidFill>
          <a:schemeClr val="accent2">
            <a:lumMod val="60000"/>
            <a:lumOff val="40000"/>
            <a:alpha val="90000"/>
          </a:schemeClr>
        </a:solidFill>
      </dgm:spPr>
      <dgm:t>
        <a:bodyPr/>
        <a:lstStyle/>
        <a:p>
          <a:r>
            <a:rPr lang="en-US" dirty="0" smtClean="0"/>
            <a:t>Employee Benefit Management</a:t>
          </a:r>
          <a:endParaRPr lang="en-US" dirty="0"/>
        </a:p>
      </dgm:t>
    </dgm:pt>
    <dgm:pt modelId="{264BF790-786A-4045-B0E7-EDEFFB4F9796}" type="parTrans" cxnId="{73F99415-ED27-4090-8FD8-332AEF07746A}">
      <dgm:prSet/>
      <dgm:spPr/>
      <dgm:t>
        <a:bodyPr/>
        <a:lstStyle/>
        <a:p>
          <a:endParaRPr lang="en-US"/>
        </a:p>
      </dgm:t>
    </dgm:pt>
    <dgm:pt modelId="{381A027F-E38C-458B-B1E6-CC765A908127}" type="sibTrans" cxnId="{73F99415-ED27-4090-8FD8-332AEF07746A}">
      <dgm:prSet/>
      <dgm:spPr/>
      <dgm:t>
        <a:bodyPr/>
        <a:lstStyle/>
        <a:p>
          <a:endParaRPr lang="en-US"/>
        </a:p>
      </dgm:t>
    </dgm:pt>
    <dgm:pt modelId="{2A0AA066-4988-49E3-9219-1F16B9DE86C7}">
      <dgm:prSet phldrT="[Text]"/>
      <dgm:spPr>
        <a:solidFill>
          <a:schemeClr val="accent2">
            <a:lumMod val="60000"/>
            <a:lumOff val="40000"/>
            <a:alpha val="90000"/>
          </a:schemeClr>
        </a:solidFill>
      </dgm:spPr>
      <dgm:t>
        <a:bodyPr/>
        <a:lstStyle/>
        <a:p>
          <a:r>
            <a:rPr lang="en-US" dirty="0" smtClean="0"/>
            <a:t>Bank Relationship Management</a:t>
          </a:r>
          <a:endParaRPr lang="en-US" dirty="0"/>
        </a:p>
      </dgm:t>
    </dgm:pt>
    <dgm:pt modelId="{3A06007A-DB01-4245-874C-1990481EF24D}" type="parTrans" cxnId="{FAD4739A-1EC2-4CDA-BAAA-4DBE973BF4B1}">
      <dgm:prSet/>
      <dgm:spPr/>
      <dgm:t>
        <a:bodyPr/>
        <a:lstStyle/>
        <a:p>
          <a:endParaRPr lang="en-US"/>
        </a:p>
      </dgm:t>
    </dgm:pt>
    <dgm:pt modelId="{0B5EBC90-B67A-4D2A-88E4-636582F6B736}" type="sibTrans" cxnId="{FAD4739A-1EC2-4CDA-BAAA-4DBE973BF4B1}">
      <dgm:prSet/>
      <dgm:spPr/>
      <dgm:t>
        <a:bodyPr/>
        <a:lstStyle/>
        <a:p>
          <a:endParaRPr lang="en-US"/>
        </a:p>
      </dgm:t>
    </dgm:pt>
    <dgm:pt modelId="{ED0FBCBA-4613-4442-883B-0DFF6983A041}">
      <dgm:prSet phldrT="[Text]"/>
      <dgm:spPr>
        <a:solidFill>
          <a:schemeClr val="accent2">
            <a:lumMod val="60000"/>
            <a:lumOff val="40000"/>
            <a:alpha val="90000"/>
          </a:schemeClr>
        </a:solidFill>
      </dgm:spPr>
      <dgm:t>
        <a:bodyPr/>
        <a:lstStyle/>
        <a:p>
          <a:r>
            <a:rPr lang="en-US" dirty="0" smtClean="0"/>
            <a:t>Borrowing ST &amp; LT</a:t>
          </a:r>
          <a:endParaRPr lang="en-US" dirty="0"/>
        </a:p>
      </dgm:t>
    </dgm:pt>
    <dgm:pt modelId="{0F22ECC8-63C5-48A7-A11F-4977E9C5F2B3}" type="parTrans" cxnId="{CAA1985B-AB83-408D-8FA6-564F7EA335E4}">
      <dgm:prSet/>
      <dgm:spPr/>
      <dgm:t>
        <a:bodyPr/>
        <a:lstStyle/>
        <a:p>
          <a:endParaRPr lang="en-US"/>
        </a:p>
      </dgm:t>
    </dgm:pt>
    <dgm:pt modelId="{163D9A1C-760D-4179-8AAA-60E37095B80A}" type="sibTrans" cxnId="{CAA1985B-AB83-408D-8FA6-564F7EA335E4}">
      <dgm:prSet/>
      <dgm:spPr/>
      <dgm:t>
        <a:bodyPr/>
        <a:lstStyle/>
        <a:p>
          <a:endParaRPr lang="en-US"/>
        </a:p>
      </dgm:t>
    </dgm:pt>
    <dgm:pt modelId="{73B1DFCC-265D-4568-957B-1EE63B122D43}">
      <dgm:prSet phldrT="[Text]"/>
      <dgm:spPr>
        <a:solidFill>
          <a:schemeClr val="accent2">
            <a:lumMod val="60000"/>
            <a:lumOff val="40000"/>
            <a:alpha val="90000"/>
          </a:schemeClr>
        </a:solidFill>
      </dgm:spPr>
      <dgm:t>
        <a:bodyPr/>
        <a:lstStyle/>
        <a:p>
          <a:r>
            <a:rPr lang="en-US" dirty="0" smtClean="0"/>
            <a:t>Investing ST &amp; LT</a:t>
          </a:r>
          <a:endParaRPr lang="en-US" dirty="0"/>
        </a:p>
      </dgm:t>
    </dgm:pt>
    <dgm:pt modelId="{C2B2BD58-BFB5-4E52-9A5C-D60C80687103}" type="parTrans" cxnId="{4734749C-584D-4735-86E3-4A3A328DB1FF}">
      <dgm:prSet/>
      <dgm:spPr/>
      <dgm:t>
        <a:bodyPr/>
        <a:lstStyle/>
        <a:p>
          <a:endParaRPr lang="en-US"/>
        </a:p>
      </dgm:t>
    </dgm:pt>
    <dgm:pt modelId="{DF55C923-E747-4910-BB7A-98F69B6C65C7}" type="sibTrans" cxnId="{4734749C-584D-4735-86E3-4A3A328DB1FF}">
      <dgm:prSet/>
      <dgm:spPr/>
      <dgm:t>
        <a:bodyPr/>
        <a:lstStyle/>
        <a:p>
          <a:endParaRPr lang="en-US"/>
        </a:p>
      </dgm:t>
    </dgm:pt>
    <dgm:pt modelId="{A81140DB-C63F-4AB3-928A-8EED02D68C19}">
      <dgm:prSet phldrT="[Text]"/>
      <dgm:spPr>
        <a:solidFill>
          <a:schemeClr val="accent2">
            <a:lumMod val="60000"/>
            <a:lumOff val="40000"/>
            <a:alpha val="90000"/>
          </a:schemeClr>
        </a:solidFill>
      </dgm:spPr>
      <dgm:t>
        <a:bodyPr/>
        <a:lstStyle/>
        <a:p>
          <a:r>
            <a:rPr lang="en-US" dirty="0" smtClean="0"/>
            <a:t>Global Treasury Management</a:t>
          </a:r>
          <a:endParaRPr lang="en-US" dirty="0"/>
        </a:p>
      </dgm:t>
    </dgm:pt>
    <dgm:pt modelId="{C85498CB-7727-4DAA-93CE-9F8276A97D87}" type="parTrans" cxnId="{FBD8C9BA-9C25-429C-A457-3EF241CC695A}">
      <dgm:prSet/>
      <dgm:spPr/>
      <dgm:t>
        <a:bodyPr/>
        <a:lstStyle/>
        <a:p>
          <a:endParaRPr lang="en-US"/>
        </a:p>
      </dgm:t>
    </dgm:pt>
    <dgm:pt modelId="{05B9B148-8A1D-4272-AF3C-666BA8B2FF9B}" type="sibTrans" cxnId="{FBD8C9BA-9C25-429C-A457-3EF241CC695A}">
      <dgm:prSet/>
      <dgm:spPr/>
      <dgm:t>
        <a:bodyPr/>
        <a:lstStyle/>
        <a:p>
          <a:endParaRPr lang="en-US"/>
        </a:p>
      </dgm:t>
    </dgm:pt>
    <dgm:pt modelId="{479E5BB7-31D3-4B1F-B450-9A24865EF7A9}">
      <dgm:prSet phldrT="[Text]"/>
      <dgm:spPr>
        <a:solidFill>
          <a:schemeClr val="accent2">
            <a:lumMod val="60000"/>
            <a:lumOff val="40000"/>
            <a:alpha val="90000"/>
          </a:schemeClr>
        </a:solidFill>
      </dgm:spPr>
      <dgm:t>
        <a:bodyPr/>
        <a:lstStyle/>
        <a:p>
          <a:r>
            <a:rPr lang="en-US" dirty="0" smtClean="0"/>
            <a:t>FP&amp;A</a:t>
          </a:r>
          <a:endParaRPr lang="en-US" dirty="0"/>
        </a:p>
      </dgm:t>
    </dgm:pt>
    <dgm:pt modelId="{6960AB52-4EDD-43C6-B77D-DA65DB4E5E35}" type="parTrans" cxnId="{8401FDA2-6076-4736-ACEA-18B817917FE2}">
      <dgm:prSet/>
      <dgm:spPr/>
      <dgm:t>
        <a:bodyPr/>
        <a:lstStyle/>
        <a:p>
          <a:endParaRPr lang="en-US"/>
        </a:p>
      </dgm:t>
    </dgm:pt>
    <dgm:pt modelId="{92936F62-EEB5-4A90-84F4-7228A2FE7A63}" type="sibTrans" cxnId="{8401FDA2-6076-4736-ACEA-18B817917FE2}">
      <dgm:prSet/>
      <dgm:spPr/>
      <dgm:t>
        <a:bodyPr/>
        <a:lstStyle/>
        <a:p>
          <a:endParaRPr lang="en-US"/>
        </a:p>
      </dgm:t>
    </dgm:pt>
    <dgm:pt modelId="{BBDE4A14-8168-411F-A92A-1EB37270E877}">
      <dgm:prSet phldrT="[Text]"/>
      <dgm:spPr>
        <a:solidFill>
          <a:schemeClr val="accent2">
            <a:lumMod val="60000"/>
            <a:lumOff val="40000"/>
            <a:alpha val="90000"/>
          </a:schemeClr>
        </a:solidFill>
      </dgm:spPr>
      <dgm:t>
        <a:bodyPr/>
        <a:lstStyle/>
        <a:p>
          <a:r>
            <a:rPr lang="en-US" dirty="0" smtClean="0"/>
            <a:t>Financial Risk Management</a:t>
          </a:r>
          <a:endParaRPr lang="en-US" dirty="0"/>
        </a:p>
      </dgm:t>
    </dgm:pt>
    <dgm:pt modelId="{275764C0-E7EA-483C-AEAB-46625A06CB7B}" type="parTrans" cxnId="{EABF4AA5-4783-4278-BDB5-6F5944288F6D}">
      <dgm:prSet/>
      <dgm:spPr/>
      <dgm:t>
        <a:bodyPr/>
        <a:lstStyle/>
        <a:p>
          <a:endParaRPr lang="en-US"/>
        </a:p>
      </dgm:t>
    </dgm:pt>
    <dgm:pt modelId="{5765BEE9-8518-4033-BCB6-71050DF71449}" type="sibTrans" cxnId="{EABF4AA5-4783-4278-BDB5-6F5944288F6D}">
      <dgm:prSet/>
      <dgm:spPr/>
      <dgm:t>
        <a:bodyPr/>
        <a:lstStyle/>
        <a:p>
          <a:endParaRPr lang="en-US"/>
        </a:p>
      </dgm:t>
    </dgm:pt>
    <dgm:pt modelId="{F1C84573-B413-4CEA-9F34-56298350C4E6}">
      <dgm:prSet phldrT="[Text]"/>
      <dgm:spPr>
        <a:solidFill>
          <a:schemeClr val="accent2">
            <a:lumMod val="60000"/>
            <a:lumOff val="40000"/>
            <a:alpha val="90000"/>
          </a:schemeClr>
        </a:solidFill>
      </dgm:spPr>
      <dgm:t>
        <a:bodyPr/>
        <a:lstStyle/>
        <a:p>
          <a:r>
            <a:rPr lang="en-US" dirty="0" smtClean="0"/>
            <a:t>Business Continuity Planning</a:t>
          </a:r>
          <a:endParaRPr lang="en-US" dirty="0"/>
        </a:p>
      </dgm:t>
    </dgm:pt>
    <dgm:pt modelId="{A76DD183-CAE7-448C-8721-6A6B6A71A479}" type="parTrans" cxnId="{DB486F76-F59C-488C-9A9C-C7A6AAFBD1CE}">
      <dgm:prSet/>
      <dgm:spPr/>
      <dgm:t>
        <a:bodyPr/>
        <a:lstStyle/>
        <a:p>
          <a:endParaRPr lang="en-US"/>
        </a:p>
      </dgm:t>
    </dgm:pt>
    <dgm:pt modelId="{69F46D37-C49C-44DF-BC87-21C7AFBBA7C6}" type="sibTrans" cxnId="{DB486F76-F59C-488C-9A9C-C7A6AAFBD1CE}">
      <dgm:prSet/>
      <dgm:spPr/>
      <dgm:t>
        <a:bodyPr/>
        <a:lstStyle/>
        <a:p>
          <a:endParaRPr lang="en-US"/>
        </a:p>
      </dgm:t>
    </dgm:pt>
    <dgm:pt modelId="{14815C23-DBE5-440D-B780-1185362BFE7A}">
      <dgm:prSet phldrT="[Text]"/>
      <dgm:spPr>
        <a:solidFill>
          <a:schemeClr val="accent2">
            <a:lumMod val="60000"/>
            <a:lumOff val="40000"/>
            <a:alpha val="90000"/>
          </a:schemeClr>
        </a:solidFill>
      </dgm:spPr>
      <dgm:t>
        <a:bodyPr/>
        <a:lstStyle/>
        <a:p>
          <a:r>
            <a:rPr lang="en-US" dirty="0" smtClean="0"/>
            <a:t>ERM</a:t>
          </a:r>
          <a:endParaRPr lang="en-US" dirty="0"/>
        </a:p>
      </dgm:t>
    </dgm:pt>
    <dgm:pt modelId="{54AEE520-DC4F-4DEF-818D-31DFBA732F93}" type="parTrans" cxnId="{D7484182-A12F-4072-A957-8947F066B554}">
      <dgm:prSet/>
      <dgm:spPr/>
      <dgm:t>
        <a:bodyPr/>
        <a:lstStyle/>
        <a:p>
          <a:endParaRPr lang="en-US"/>
        </a:p>
      </dgm:t>
    </dgm:pt>
    <dgm:pt modelId="{50611FA6-0778-42C6-9DCF-DEE9CF851129}" type="sibTrans" cxnId="{D7484182-A12F-4072-A957-8947F066B554}">
      <dgm:prSet/>
      <dgm:spPr/>
      <dgm:t>
        <a:bodyPr/>
        <a:lstStyle/>
        <a:p>
          <a:endParaRPr lang="en-US"/>
        </a:p>
      </dgm:t>
    </dgm:pt>
    <dgm:pt modelId="{DEE647AB-3B27-4D50-8349-483FBAFB2A36}">
      <dgm:prSet phldrT="[Text]"/>
      <dgm:spPr>
        <a:solidFill>
          <a:schemeClr val="accent2">
            <a:lumMod val="60000"/>
            <a:lumOff val="40000"/>
            <a:alpha val="90000"/>
          </a:schemeClr>
        </a:solidFill>
      </dgm:spPr>
      <dgm:t>
        <a:bodyPr/>
        <a:lstStyle/>
        <a:p>
          <a:r>
            <a:rPr lang="en-US" dirty="0" smtClean="0"/>
            <a:t>Counterparty Risk Analysis</a:t>
          </a:r>
          <a:endParaRPr lang="en-US" dirty="0"/>
        </a:p>
      </dgm:t>
    </dgm:pt>
    <dgm:pt modelId="{667211BA-FCA4-4A32-AA8A-F8E348A093C1}" type="parTrans" cxnId="{CA9FE889-7D7A-43A0-B0C4-0102D2A379F3}">
      <dgm:prSet/>
      <dgm:spPr/>
      <dgm:t>
        <a:bodyPr/>
        <a:lstStyle/>
        <a:p>
          <a:endParaRPr lang="en-US"/>
        </a:p>
      </dgm:t>
    </dgm:pt>
    <dgm:pt modelId="{2A8CED44-95E5-4498-A1B7-EBDE54BDAE15}" type="sibTrans" cxnId="{CA9FE889-7D7A-43A0-B0C4-0102D2A379F3}">
      <dgm:prSet/>
      <dgm:spPr/>
      <dgm:t>
        <a:bodyPr/>
        <a:lstStyle/>
        <a:p>
          <a:endParaRPr lang="en-US"/>
        </a:p>
      </dgm:t>
    </dgm:pt>
    <dgm:pt modelId="{94FEF945-DFAA-460C-9012-D7C6EC44B7BD}">
      <dgm:prSet phldrT="[Text]"/>
      <dgm:spPr>
        <a:solidFill>
          <a:schemeClr val="accent2">
            <a:lumMod val="60000"/>
            <a:lumOff val="40000"/>
            <a:alpha val="90000"/>
          </a:schemeClr>
        </a:solidFill>
      </dgm:spPr>
      <dgm:t>
        <a:bodyPr/>
        <a:lstStyle/>
        <a:p>
          <a:r>
            <a:rPr lang="en-US" dirty="0" smtClean="0"/>
            <a:t>Acct/SEC Compliance</a:t>
          </a:r>
          <a:endParaRPr lang="en-US" dirty="0"/>
        </a:p>
      </dgm:t>
    </dgm:pt>
    <dgm:pt modelId="{09A7DEE5-DC76-4373-8845-75C4F1242F01}" type="parTrans" cxnId="{4D0E6DED-3221-4ACA-B9A2-4B9BD5F35290}">
      <dgm:prSet/>
      <dgm:spPr/>
      <dgm:t>
        <a:bodyPr/>
        <a:lstStyle/>
        <a:p>
          <a:endParaRPr lang="en-US"/>
        </a:p>
      </dgm:t>
    </dgm:pt>
    <dgm:pt modelId="{291004C4-7E3C-4C71-8205-8E5862066232}" type="sibTrans" cxnId="{4D0E6DED-3221-4ACA-B9A2-4B9BD5F35290}">
      <dgm:prSet/>
      <dgm:spPr/>
      <dgm:t>
        <a:bodyPr/>
        <a:lstStyle/>
        <a:p>
          <a:endParaRPr lang="en-US"/>
        </a:p>
      </dgm:t>
    </dgm:pt>
    <dgm:pt modelId="{83866FB5-71B3-4B06-A748-D2B0F5D00E2B}">
      <dgm:prSet phldrT="[Text]"/>
      <dgm:spPr>
        <a:solidFill>
          <a:schemeClr val="accent2">
            <a:lumMod val="60000"/>
            <a:lumOff val="40000"/>
            <a:alpha val="90000"/>
          </a:schemeClr>
        </a:solidFill>
      </dgm:spPr>
      <dgm:t>
        <a:bodyPr/>
        <a:lstStyle/>
        <a:p>
          <a:r>
            <a:rPr lang="en-US" dirty="0" smtClean="0"/>
            <a:t>Technology Implementation</a:t>
          </a:r>
          <a:endParaRPr lang="en-US" dirty="0"/>
        </a:p>
      </dgm:t>
    </dgm:pt>
    <dgm:pt modelId="{2A34F787-07DB-42CE-B843-F7C3CAF08697}" type="parTrans" cxnId="{D04C23D9-DC54-4AD6-A735-3308586E46E5}">
      <dgm:prSet/>
      <dgm:spPr/>
      <dgm:t>
        <a:bodyPr/>
        <a:lstStyle/>
        <a:p>
          <a:endParaRPr lang="en-US"/>
        </a:p>
      </dgm:t>
    </dgm:pt>
    <dgm:pt modelId="{2D3E7C78-206E-4DE1-990D-19D8170CBA78}" type="sibTrans" cxnId="{D04C23D9-DC54-4AD6-A735-3308586E46E5}">
      <dgm:prSet/>
      <dgm:spPr/>
      <dgm:t>
        <a:bodyPr/>
        <a:lstStyle/>
        <a:p>
          <a:endParaRPr lang="en-US"/>
        </a:p>
      </dgm:t>
    </dgm:pt>
    <dgm:pt modelId="{D8E197B9-A614-4C73-8352-AE70D40E76E5}">
      <dgm:prSet phldrT="[Text]"/>
      <dgm:spPr>
        <a:solidFill>
          <a:schemeClr val="accent2">
            <a:lumMod val="60000"/>
            <a:lumOff val="40000"/>
            <a:alpha val="90000"/>
          </a:schemeClr>
        </a:solidFill>
      </dgm:spPr>
      <dgm:t>
        <a:bodyPr/>
        <a:lstStyle/>
        <a:p>
          <a:r>
            <a:rPr lang="en-US" dirty="0" smtClean="0"/>
            <a:t>M&amp;A</a:t>
          </a:r>
          <a:endParaRPr lang="en-US" dirty="0"/>
        </a:p>
      </dgm:t>
    </dgm:pt>
    <dgm:pt modelId="{D4648BD3-5120-4F9F-A5DE-0CDE5D9BBADF}" type="parTrans" cxnId="{AD26B12A-0553-4B4D-8133-DD6BCE409847}">
      <dgm:prSet/>
      <dgm:spPr/>
      <dgm:t>
        <a:bodyPr/>
        <a:lstStyle/>
        <a:p>
          <a:endParaRPr lang="en-US"/>
        </a:p>
      </dgm:t>
    </dgm:pt>
    <dgm:pt modelId="{2C2AE3EF-404C-4D5F-923D-10E368E0924F}" type="sibTrans" cxnId="{AD26B12A-0553-4B4D-8133-DD6BCE409847}">
      <dgm:prSet/>
      <dgm:spPr/>
      <dgm:t>
        <a:bodyPr/>
        <a:lstStyle/>
        <a:p>
          <a:endParaRPr lang="en-US"/>
        </a:p>
      </dgm:t>
    </dgm:pt>
    <dgm:pt modelId="{65CD09CE-E8E3-4EA6-B9D7-0BCFA69D6A5B}">
      <dgm:prSet phldrT="[Text]"/>
      <dgm:spPr>
        <a:solidFill>
          <a:schemeClr val="accent2">
            <a:lumMod val="60000"/>
            <a:lumOff val="40000"/>
            <a:alpha val="90000"/>
          </a:schemeClr>
        </a:solidFill>
      </dgm:spPr>
      <dgm:t>
        <a:bodyPr/>
        <a:lstStyle/>
        <a:p>
          <a:r>
            <a:rPr lang="en-US" dirty="0" smtClean="0"/>
            <a:t>Insurance</a:t>
          </a:r>
          <a:endParaRPr lang="en-US" dirty="0"/>
        </a:p>
      </dgm:t>
    </dgm:pt>
    <dgm:pt modelId="{D44ECE46-0A83-4238-97F7-5B1CCAC1FCDD}" type="parTrans" cxnId="{88905DE5-6204-4D89-8FE6-D7C04376D8B0}">
      <dgm:prSet/>
      <dgm:spPr/>
      <dgm:t>
        <a:bodyPr/>
        <a:lstStyle/>
        <a:p>
          <a:endParaRPr lang="en-US"/>
        </a:p>
      </dgm:t>
    </dgm:pt>
    <dgm:pt modelId="{7F3C2581-1C2B-415B-ABE1-AB1D89227667}" type="sibTrans" cxnId="{88905DE5-6204-4D89-8FE6-D7C04376D8B0}">
      <dgm:prSet/>
      <dgm:spPr/>
      <dgm:t>
        <a:bodyPr/>
        <a:lstStyle/>
        <a:p>
          <a:endParaRPr lang="en-US"/>
        </a:p>
      </dgm:t>
    </dgm:pt>
    <dgm:pt modelId="{26C7A2FB-94A2-4577-A07E-3487AF608F8F}">
      <dgm:prSet phldrT="[Text]"/>
      <dgm:spPr>
        <a:solidFill>
          <a:schemeClr val="accent2">
            <a:lumMod val="60000"/>
            <a:lumOff val="40000"/>
            <a:alpha val="90000"/>
          </a:schemeClr>
        </a:solidFill>
      </dgm:spPr>
      <dgm:t>
        <a:bodyPr/>
        <a:lstStyle/>
        <a:p>
          <a:r>
            <a:rPr lang="en-US" dirty="0" smtClean="0"/>
            <a:t>Retirement/Pension Mgmt</a:t>
          </a:r>
          <a:endParaRPr lang="en-US" dirty="0"/>
        </a:p>
      </dgm:t>
    </dgm:pt>
    <dgm:pt modelId="{D6AFDC2C-F657-4C02-81A6-8696CB9F8F5D}" type="parTrans" cxnId="{789D58F3-3C39-41C9-AC7D-DCA4C581FE3B}">
      <dgm:prSet/>
      <dgm:spPr/>
      <dgm:t>
        <a:bodyPr/>
        <a:lstStyle/>
        <a:p>
          <a:endParaRPr lang="en-US"/>
        </a:p>
      </dgm:t>
    </dgm:pt>
    <dgm:pt modelId="{39C05BBB-B158-4FD1-B6C4-3BAB4F8FDEDA}" type="sibTrans" cxnId="{789D58F3-3C39-41C9-AC7D-DCA4C581FE3B}">
      <dgm:prSet/>
      <dgm:spPr/>
      <dgm:t>
        <a:bodyPr/>
        <a:lstStyle/>
        <a:p>
          <a:endParaRPr lang="en-US"/>
        </a:p>
      </dgm:t>
    </dgm:pt>
    <dgm:pt modelId="{2110A8A8-0DE6-4342-9982-D3689058042A}">
      <dgm:prSet phldrT="[Text]"/>
      <dgm:spPr>
        <a:solidFill>
          <a:schemeClr val="accent2">
            <a:lumMod val="60000"/>
            <a:lumOff val="40000"/>
            <a:alpha val="90000"/>
          </a:schemeClr>
        </a:solidFill>
      </dgm:spPr>
      <dgm:t>
        <a:bodyPr/>
        <a:lstStyle/>
        <a:p>
          <a:r>
            <a:rPr lang="en-US" dirty="0" smtClean="0"/>
            <a:t>Investor Relations</a:t>
          </a:r>
          <a:endParaRPr lang="en-US" dirty="0"/>
        </a:p>
      </dgm:t>
    </dgm:pt>
    <dgm:pt modelId="{C48EDBDB-7DAA-41B8-97CC-3CAF53DD86C9}" type="parTrans" cxnId="{9EBD7462-7B08-4643-BCBE-332879E7EBE0}">
      <dgm:prSet/>
      <dgm:spPr/>
      <dgm:t>
        <a:bodyPr/>
        <a:lstStyle/>
        <a:p>
          <a:endParaRPr lang="en-US"/>
        </a:p>
      </dgm:t>
    </dgm:pt>
    <dgm:pt modelId="{2889E20A-62C3-4E39-B35C-2A133B25A301}" type="sibTrans" cxnId="{9EBD7462-7B08-4643-BCBE-332879E7EBE0}">
      <dgm:prSet/>
      <dgm:spPr/>
      <dgm:t>
        <a:bodyPr/>
        <a:lstStyle/>
        <a:p>
          <a:endParaRPr lang="en-US"/>
        </a:p>
      </dgm:t>
    </dgm:pt>
    <dgm:pt modelId="{96654B9D-7311-417C-9F82-41F9926346E6}" type="pres">
      <dgm:prSet presAssocID="{84ED0B77-51C4-493C-A6CD-85900388B824}" presName="Name0" presStyleCnt="0">
        <dgm:presLayoutVars>
          <dgm:dir/>
          <dgm:animLvl val="lvl"/>
          <dgm:resizeHandles val="exact"/>
        </dgm:presLayoutVars>
      </dgm:prSet>
      <dgm:spPr/>
      <dgm:t>
        <a:bodyPr/>
        <a:lstStyle/>
        <a:p>
          <a:endParaRPr lang="en-US"/>
        </a:p>
      </dgm:t>
    </dgm:pt>
    <dgm:pt modelId="{AE9A5934-A864-48B5-9B6C-DD507AE1A98B}" type="pres">
      <dgm:prSet presAssocID="{6890C0E9-1F24-41B9-A44F-679916964BCA}" presName="composite" presStyleCnt="0"/>
      <dgm:spPr/>
    </dgm:pt>
    <dgm:pt modelId="{4AE413C2-21F8-4329-A4CD-1BCE64EACF8B}" type="pres">
      <dgm:prSet presAssocID="{6890C0E9-1F24-41B9-A44F-679916964BCA}" presName="parTx" presStyleLbl="alignNode1" presStyleIdx="0" presStyleCnt="3">
        <dgm:presLayoutVars>
          <dgm:chMax val="0"/>
          <dgm:chPref val="0"/>
          <dgm:bulletEnabled val="1"/>
        </dgm:presLayoutVars>
      </dgm:prSet>
      <dgm:spPr/>
      <dgm:t>
        <a:bodyPr/>
        <a:lstStyle/>
        <a:p>
          <a:endParaRPr lang="en-US"/>
        </a:p>
      </dgm:t>
    </dgm:pt>
    <dgm:pt modelId="{BA6591D0-8758-46F4-A820-90132E22D5AB}" type="pres">
      <dgm:prSet presAssocID="{6890C0E9-1F24-41B9-A44F-679916964BCA}" presName="desTx" presStyleLbl="alignAccFollowNode1" presStyleIdx="0" presStyleCnt="3">
        <dgm:presLayoutVars>
          <dgm:bulletEnabled val="1"/>
        </dgm:presLayoutVars>
      </dgm:prSet>
      <dgm:spPr/>
      <dgm:t>
        <a:bodyPr/>
        <a:lstStyle/>
        <a:p>
          <a:endParaRPr lang="en-US"/>
        </a:p>
      </dgm:t>
    </dgm:pt>
    <dgm:pt modelId="{3BFA949A-035A-48FB-846F-502592F64F78}" type="pres">
      <dgm:prSet presAssocID="{31BEB999-C114-48C8-8DFE-A07E3CC5DE60}" presName="space" presStyleCnt="0"/>
      <dgm:spPr/>
    </dgm:pt>
    <dgm:pt modelId="{4EFC1E7D-536E-4B0F-9C16-164FE555167B}" type="pres">
      <dgm:prSet presAssocID="{940798A9-3E04-4FCF-9C66-779B53AD1062}" presName="composite" presStyleCnt="0"/>
      <dgm:spPr/>
    </dgm:pt>
    <dgm:pt modelId="{CE487C45-DED6-4C4D-8DFC-D89A12B987F8}" type="pres">
      <dgm:prSet presAssocID="{940798A9-3E04-4FCF-9C66-779B53AD1062}" presName="parTx" presStyleLbl="alignNode1" presStyleIdx="1" presStyleCnt="3">
        <dgm:presLayoutVars>
          <dgm:chMax val="0"/>
          <dgm:chPref val="0"/>
          <dgm:bulletEnabled val="1"/>
        </dgm:presLayoutVars>
      </dgm:prSet>
      <dgm:spPr/>
      <dgm:t>
        <a:bodyPr/>
        <a:lstStyle/>
        <a:p>
          <a:endParaRPr lang="en-US"/>
        </a:p>
      </dgm:t>
    </dgm:pt>
    <dgm:pt modelId="{42C7BE7F-18A1-4D5B-AF33-6DD18894D7D7}" type="pres">
      <dgm:prSet presAssocID="{940798A9-3E04-4FCF-9C66-779B53AD1062}" presName="desTx" presStyleLbl="alignAccFollowNode1" presStyleIdx="1" presStyleCnt="3">
        <dgm:presLayoutVars>
          <dgm:bulletEnabled val="1"/>
        </dgm:presLayoutVars>
      </dgm:prSet>
      <dgm:spPr/>
      <dgm:t>
        <a:bodyPr/>
        <a:lstStyle/>
        <a:p>
          <a:endParaRPr lang="en-US"/>
        </a:p>
      </dgm:t>
    </dgm:pt>
    <dgm:pt modelId="{7ACBF2BE-A759-42C6-AAE9-511D19BC3836}" type="pres">
      <dgm:prSet presAssocID="{32A50625-5795-4595-B218-9464EF7D7AFC}" presName="space" presStyleCnt="0"/>
      <dgm:spPr/>
    </dgm:pt>
    <dgm:pt modelId="{6E6DF28A-FD4D-43CB-AEA7-CBE03DA76358}" type="pres">
      <dgm:prSet presAssocID="{DBE467EF-AAD9-44A5-ADA7-2D5A1E7F253E}" presName="composite" presStyleCnt="0"/>
      <dgm:spPr/>
    </dgm:pt>
    <dgm:pt modelId="{BDCAD1CE-4E3D-4627-B0F3-F768B286FAEB}" type="pres">
      <dgm:prSet presAssocID="{DBE467EF-AAD9-44A5-ADA7-2D5A1E7F253E}" presName="parTx" presStyleLbl="alignNode1" presStyleIdx="2" presStyleCnt="3">
        <dgm:presLayoutVars>
          <dgm:chMax val="0"/>
          <dgm:chPref val="0"/>
          <dgm:bulletEnabled val="1"/>
        </dgm:presLayoutVars>
      </dgm:prSet>
      <dgm:spPr/>
      <dgm:t>
        <a:bodyPr/>
        <a:lstStyle/>
        <a:p>
          <a:endParaRPr lang="en-US"/>
        </a:p>
      </dgm:t>
    </dgm:pt>
    <dgm:pt modelId="{16277C82-DEC6-451C-A3D7-9C5391BC23C0}" type="pres">
      <dgm:prSet presAssocID="{DBE467EF-AAD9-44A5-ADA7-2D5A1E7F253E}" presName="desTx" presStyleLbl="alignAccFollowNode1" presStyleIdx="2" presStyleCnt="3">
        <dgm:presLayoutVars>
          <dgm:bulletEnabled val="1"/>
        </dgm:presLayoutVars>
      </dgm:prSet>
      <dgm:spPr/>
      <dgm:t>
        <a:bodyPr/>
        <a:lstStyle/>
        <a:p>
          <a:endParaRPr lang="en-US"/>
        </a:p>
      </dgm:t>
    </dgm:pt>
  </dgm:ptLst>
  <dgm:cxnLst>
    <dgm:cxn modelId="{FAD4739A-1EC2-4CDA-BAAA-4DBE973BF4B1}" srcId="{6890C0E9-1F24-41B9-A44F-679916964BCA}" destId="{2A0AA066-4988-49E3-9219-1F16B9DE86C7}" srcOrd="1" destOrd="0" parTransId="{3A06007A-DB01-4245-874C-1990481EF24D}" sibTransId="{0B5EBC90-B67A-4D2A-88E4-636582F6B736}"/>
    <dgm:cxn modelId="{1FA1D805-C287-45E0-A1DC-FC227530CC62}" type="presOf" srcId="{73B1DFCC-265D-4568-957B-1EE63B122D43}" destId="{BA6591D0-8758-46F4-A820-90132E22D5AB}" srcOrd="0" destOrd="3" presId="urn:microsoft.com/office/officeart/2005/8/layout/hList1"/>
    <dgm:cxn modelId="{98C1E23B-60A6-42AF-8E82-4EB1C4DB0788}" type="presOf" srcId="{6890C0E9-1F24-41B9-A44F-679916964BCA}" destId="{4AE413C2-21F8-4329-A4CD-1BCE64EACF8B}" srcOrd="0" destOrd="0" presId="urn:microsoft.com/office/officeart/2005/8/layout/hList1"/>
    <dgm:cxn modelId="{0971676D-E94C-4BDD-9DBF-4F003462E7DE}" type="presOf" srcId="{65CD09CE-E8E3-4EA6-B9D7-0BCFA69D6A5B}" destId="{16277C82-DEC6-451C-A3D7-9C5391BC23C0}" srcOrd="0" destOrd="1" presId="urn:microsoft.com/office/officeart/2005/8/layout/hList1"/>
    <dgm:cxn modelId="{B062E2A0-6C9B-4E24-98C8-BE52F1027506}" type="presOf" srcId="{14815C23-DBE5-440D-B780-1185362BFE7A}" destId="{42C7BE7F-18A1-4D5B-AF33-6DD18894D7D7}" srcOrd="0" destOrd="4" presId="urn:microsoft.com/office/officeart/2005/8/layout/hList1"/>
    <dgm:cxn modelId="{5519B734-9610-44DA-8793-1D9D18A85A29}" type="presOf" srcId="{84ED0B77-51C4-493C-A6CD-85900388B824}" destId="{96654B9D-7311-417C-9F82-41F9926346E6}" srcOrd="0" destOrd="0" presId="urn:microsoft.com/office/officeart/2005/8/layout/hList1"/>
    <dgm:cxn modelId="{C200CB30-D19A-4DFF-9EA8-85DCC5349892}" type="presOf" srcId="{F1C84573-B413-4CEA-9F34-56298350C4E6}" destId="{42C7BE7F-18A1-4D5B-AF33-6DD18894D7D7}" srcOrd="0" destOrd="3" presId="urn:microsoft.com/office/officeart/2005/8/layout/hList1"/>
    <dgm:cxn modelId="{F545C534-83E0-489B-A1D3-1C375B214573}" type="presOf" srcId="{2A0AA066-4988-49E3-9219-1F16B9DE86C7}" destId="{BA6591D0-8758-46F4-A820-90132E22D5AB}" srcOrd="0" destOrd="1" presId="urn:microsoft.com/office/officeart/2005/8/layout/hList1"/>
    <dgm:cxn modelId="{B2336C52-5568-4E80-9706-31BA3C2BDD6E}" srcId="{DBE467EF-AAD9-44A5-ADA7-2D5A1E7F253E}" destId="{0FF58D01-F4C2-41BD-A786-1E635E3BDB57}" srcOrd="0" destOrd="0" parTransId="{FF836E73-698F-44F6-8752-C33F9A4D02BA}" sibTransId="{36262019-E0AB-447B-8A11-638E7EE98355}"/>
    <dgm:cxn modelId="{73689071-6A17-4C19-A994-71555747A866}" type="presOf" srcId="{94FEF945-DFAA-460C-9012-D7C6EC44B7BD}" destId="{42C7BE7F-18A1-4D5B-AF33-6DD18894D7D7}" srcOrd="0" destOrd="6" presId="urn:microsoft.com/office/officeart/2005/8/layout/hList1"/>
    <dgm:cxn modelId="{CAA1985B-AB83-408D-8FA6-564F7EA335E4}" srcId="{6890C0E9-1F24-41B9-A44F-679916964BCA}" destId="{ED0FBCBA-4613-4442-883B-0DFF6983A041}" srcOrd="2" destOrd="0" parTransId="{0F22ECC8-63C5-48A7-A11F-4977E9C5F2B3}" sibTransId="{163D9A1C-760D-4179-8AAA-60E37095B80A}"/>
    <dgm:cxn modelId="{CA9FE889-7D7A-43A0-B0C4-0102D2A379F3}" srcId="{940798A9-3E04-4FCF-9C66-779B53AD1062}" destId="{DEE647AB-3B27-4D50-8349-483FBAFB2A36}" srcOrd="5" destOrd="0" parTransId="{667211BA-FCA4-4A32-AA8A-F8E348A093C1}" sibTransId="{2A8CED44-95E5-4498-A1B7-EBDE54BDAE15}"/>
    <dgm:cxn modelId="{8183EF6C-C6F6-4A60-B032-0C3484F19F82}" srcId="{84ED0B77-51C4-493C-A6CD-85900388B824}" destId="{6890C0E9-1F24-41B9-A44F-679916964BCA}" srcOrd="0" destOrd="0" parTransId="{F5116731-AC7F-4209-B019-FE0D5312B89A}" sibTransId="{31BEB999-C114-48C8-8DFE-A07E3CC5DE60}"/>
    <dgm:cxn modelId="{DF0AA884-6D04-4579-BC8A-5DADF8D1F1F3}" type="presOf" srcId="{ED0FBCBA-4613-4442-883B-0DFF6983A041}" destId="{BA6591D0-8758-46F4-A820-90132E22D5AB}" srcOrd="0" destOrd="2" presId="urn:microsoft.com/office/officeart/2005/8/layout/hList1"/>
    <dgm:cxn modelId="{A45EEF6D-08EA-49F8-B7B7-DC8C29A0617E}" type="presOf" srcId="{BBDE4A14-8168-411F-A92A-1EB37270E877}" destId="{42C7BE7F-18A1-4D5B-AF33-6DD18894D7D7}" srcOrd="0" destOrd="1" presId="urn:microsoft.com/office/officeart/2005/8/layout/hList1"/>
    <dgm:cxn modelId="{7694184E-93FD-4C2B-80BC-DA7531C4D90F}" type="presOf" srcId="{26C7A2FB-94A2-4577-A07E-3487AF608F8F}" destId="{16277C82-DEC6-451C-A3D7-9C5391BC23C0}" srcOrd="0" destOrd="2" presId="urn:microsoft.com/office/officeart/2005/8/layout/hList1"/>
    <dgm:cxn modelId="{42527EB8-388C-4F59-A071-1665A09C4F83}" srcId="{940798A9-3E04-4FCF-9C66-779B53AD1062}" destId="{611E233F-0DA4-47E6-AB8C-CECFD4BCF779}" srcOrd="0" destOrd="0" parTransId="{1288B1FD-2085-40B1-87E7-64566037F613}" sibTransId="{7235AF22-1AC6-4E55-A7FF-6625725585A0}"/>
    <dgm:cxn modelId="{EABF4AA5-4783-4278-BDB5-6F5944288F6D}" srcId="{940798A9-3E04-4FCF-9C66-779B53AD1062}" destId="{BBDE4A14-8168-411F-A92A-1EB37270E877}" srcOrd="1" destOrd="0" parTransId="{275764C0-E7EA-483C-AEAB-46625A06CB7B}" sibTransId="{5765BEE9-8518-4033-BCB6-71050DF71449}"/>
    <dgm:cxn modelId="{8401FDA2-6076-4736-ACEA-18B817917FE2}" srcId="{940798A9-3E04-4FCF-9C66-779B53AD1062}" destId="{479E5BB7-31D3-4B1F-B450-9A24865EF7A9}" srcOrd="2" destOrd="0" parTransId="{6960AB52-4EDD-43C6-B77D-DA65DB4E5E35}" sibTransId="{92936F62-EEB5-4A90-84F4-7228A2FE7A63}"/>
    <dgm:cxn modelId="{789D58F3-3C39-41C9-AC7D-DCA4C581FE3B}" srcId="{DBE467EF-AAD9-44A5-ADA7-2D5A1E7F253E}" destId="{26C7A2FB-94A2-4577-A07E-3487AF608F8F}" srcOrd="2" destOrd="0" parTransId="{D6AFDC2C-F657-4C02-81A6-8696CB9F8F5D}" sibTransId="{39C05BBB-B158-4FD1-B6C4-3BAB4F8FDEDA}"/>
    <dgm:cxn modelId="{D04C23D9-DC54-4AD6-A735-3308586E46E5}" srcId="{940798A9-3E04-4FCF-9C66-779B53AD1062}" destId="{83866FB5-71B3-4B06-A748-D2B0F5D00E2B}" srcOrd="7" destOrd="0" parTransId="{2A34F787-07DB-42CE-B843-F7C3CAF08697}" sibTransId="{2D3E7C78-206E-4DE1-990D-19D8170CBA78}"/>
    <dgm:cxn modelId="{73F99415-ED27-4090-8FD8-332AEF07746A}" srcId="{DBE467EF-AAD9-44A5-ADA7-2D5A1E7F253E}" destId="{BF86C4F7-140D-4E6C-8593-E7904E07AE05}" srcOrd="4" destOrd="0" parTransId="{264BF790-786A-4045-B0E7-EDEFFB4F9796}" sibTransId="{381A027F-E38C-458B-B1E6-CC765A908127}"/>
    <dgm:cxn modelId="{903DF4AE-5A82-474F-A4AC-5B8CE2CD34C2}" srcId="{6890C0E9-1F24-41B9-A44F-679916964BCA}" destId="{3E8273BA-8390-47EE-88FE-8E72D5161DA4}" srcOrd="0" destOrd="0" parTransId="{8C1E702A-8B05-4E4E-9082-29D29BF74549}" sibTransId="{F46E0628-501A-4D96-993A-BC65A1C96BBB}"/>
    <dgm:cxn modelId="{799FB6BE-6356-4556-BC7D-F0CA908EFB31}" srcId="{84ED0B77-51C4-493C-A6CD-85900388B824}" destId="{940798A9-3E04-4FCF-9C66-779B53AD1062}" srcOrd="1" destOrd="0" parTransId="{B3CF009C-F900-424F-9077-92CAD5878CB3}" sibTransId="{32A50625-5795-4595-B218-9464EF7D7AFC}"/>
    <dgm:cxn modelId="{14E6082B-9600-48C2-B704-D83679311287}" type="presOf" srcId="{A81140DB-C63F-4AB3-928A-8EED02D68C19}" destId="{BA6591D0-8758-46F4-A820-90132E22D5AB}" srcOrd="0" destOrd="4" presId="urn:microsoft.com/office/officeart/2005/8/layout/hList1"/>
    <dgm:cxn modelId="{3D90CAA0-06CD-4DD2-BFD0-132275F09B79}" type="presOf" srcId="{611E233F-0DA4-47E6-AB8C-CECFD4BCF779}" destId="{42C7BE7F-18A1-4D5B-AF33-6DD18894D7D7}" srcOrd="0" destOrd="0" presId="urn:microsoft.com/office/officeart/2005/8/layout/hList1"/>
    <dgm:cxn modelId="{FBD8C9BA-9C25-429C-A457-3EF241CC695A}" srcId="{6890C0E9-1F24-41B9-A44F-679916964BCA}" destId="{A81140DB-C63F-4AB3-928A-8EED02D68C19}" srcOrd="4" destOrd="0" parTransId="{C85498CB-7727-4DAA-93CE-9F8276A97D87}" sibTransId="{05B9B148-8A1D-4272-AF3C-666BA8B2FF9B}"/>
    <dgm:cxn modelId="{FA09BF5B-821C-4302-8189-6382897BC735}" type="presOf" srcId="{479E5BB7-31D3-4B1F-B450-9A24865EF7A9}" destId="{42C7BE7F-18A1-4D5B-AF33-6DD18894D7D7}" srcOrd="0" destOrd="2" presId="urn:microsoft.com/office/officeart/2005/8/layout/hList1"/>
    <dgm:cxn modelId="{C6BF1666-9CBF-4A5A-83E0-E587D3E92395}" type="presOf" srcId="{2110A8A8-0DE6-4342-9982-D3689058042A}" destId="{16277C82-DEC6-451C-A3D7-9C5391BC23C0}" srcOrd="0" destOrd="3" presId="urn:microsoft.com/office/officeart/2005/8/layout/hList1"/>
    <dgm:cxn modelId="{208AD456-EAA5-408E-A4DC-507D62A2DA24}" type="presOf" srcId="{3E8273BA-8390-47EE-88FE-8E72D5161DA4}" destId="{BA6591D0-8758-46F4-A820-90132E22D5AB}" srcOrd="0" destOrd="0" presId="urn:microsoft.com/office/officeart/2005/8/layout/hList1"/>
    <dgm:cxn modelId="{4734749C-584D-4735-86E3-4A3A328DB1FF}" srcId="{6890C0E9-1F24-41B9-A44F-679916964BCA}" destId="{73B1DFCC-265D-4568-957B-1EE63B122D43}" srcOrd="3" destOrd="0" parTransId="{C2B2BD58-BFB5-4E52-9A5C-D60C80687103}" sibTransId="{DF55C923-E747-4910-BB7A-98F69B6C65C7}"/>
    <dgm:cxn modelId="{9EBD7462-7B08-4643-BCBE-332879E7EBE0}" srcId="{DBE467EF-AAD9-44A5-ADA7-2D5A1E7F253E}" destId="{2110A8A8-0DE6-4342-9982-D3689058042A}" srcOrd="3" destOrd="0" parTransId="{C48EDBDB-7DAA-41B8-97CC-3CAF53DD86C9}" sibTransId="{2889E20A-62C3-4E39-B35C-2A133B25A301}"/>
    <dgm:cxn modelId="{AD26B12A-0553-4B4D-8133-DD6BCE409847}" srcId="{940798A9-3E04-4FCF-9C66-779B53AD1062}" destId="{D8E197B9-A614-4C73-8352-AE70D40E76E5}" srcOrd="8" destOrd="0" parTransId="{D4648BD3-5120-4F9F-A5DE-0CDE5D9BBADF}" sibTransId="{2C2AE3EF-404C-4D5F-923D-10E368E0924F}"/>
    <dgm:cxn modelId="{88905DE5-6204-4D89-8FE6-D7C04376D8B0}" srcId="{DBE467EF-AAD9-44A5-ADA7-2D5A1E7F253E}" destId="{65CD09CE-E8E3-4EA6-B9D7-0BCFA69D6A5B}" srcOrd="1" destOrd="0" parTransId="{D44ECE46-0A83-4238-97F7-5B1CCAC1FCDD}" sibTransId="{7F3C2581-1C2B-415B-ABE1-AB1D89227667}"/>
    <dgm:cxn modelId="{A9A234A9-F7A3-471F-8CD1-BA7B4F3D521E}" type="presOf" srcId="{BF86C4F7-140D-4E6C-8593-E7904E07AE05}" destId="{16277C82-DEC6-451C-A3D7-9C5391BC23C0}" srcOrd="0" destOrd="4" presId="urn:microsoft.com/office/officeart/2005/8/layout/hList1"/>
    <dgm:cxn modelId="{58468B7D-8D3B-4789-93A4-43A5585334CD}" type="presOf" srcId="{D8E197B9-A614-4C73-8352-AE70D40E76E5}" destId="{42C7BE7F-18A1-4D5B-AF33-6DD18894D7D7}" srcOrd="0" destOrd="8" presId="urn:microsoft.com/office/officeart/2005/8/layout/hList1"/>
    <dgm:cxn modelId="{758A8E1D-09F4-4540-9707-E3DF0DA5E0E0}" type="presOf" srcId="{0FF58D01-F4C2-41BD-A786-1E635E3BDB57}" destId="{16277C82-DEC6-451C-A3D7-9C5391BC23C0}" srcOrd="0" destOrd="0" presId="urn:microsoft.com/office/officeart/2005/8/layout/hList1"/>
    <dgm:cxn modelId="{379199DD-89BD-483F-BBA8-88B3B4289403}" type="presOf" srcId="{83866FB5-71B3-4B06-A748-D2B0F5D00E2B}" destId="{42C7BE7F-18A1-4D5B-AF33-6DD18894D7D7}" srcOrd="0" destOrd="7" presId="urn:microsoft.com/office/officeart/2005/8/layout/hList1"/>
    <dgm:cxn modelId="{9474DD9B-F85F-428A-B5AC-CFC223BCB96E}" type="presOf" srcId="{DEE647AB-3B27-4D50-8349-483FBAFB2A36}" destId="{42C7BE7F-18A1-4D5B-AF33-6DD18894D7D7}" srcOrd="0" destOrd="5" presId="urn:microsoft.com/office/officeart/2005/8/layout/hList1"/>
    <dgm:cxn modelId="{DB486F76-F59C-488C-9A9C-C7A6AAFBD1CE}" srcId="{940798A9-3E04-4FCF-9C66-779B53AD1062}" destId="{F1C84573-B413-4CEA-9F34-56298350C4E6}" srcOrd="3" destOrd="0" parTransId="{A76DD183-CAE7-448C-8721-6A6B6A71A479}" sibTransId="{69F46D37-C49C-44DF-BC87-21C7AFBBA7C6}"/>
    <dgm:cxn modelId="{4D0E6DED-3221-4ACA-B9A2-4B9BD5F35290}" srcId="{940798A9-3E04-4FCF-9C66-779B53AD1062}" destId="{94FEF945-DFAA-460C-9012-D7C6EC44B7BD}" srcOrd="6" destOrd="0" parTransId="{09A7DEE5-DC76-4373-8845-75C4F1242F01}" sibTransId="{291004C4-7E3C-4C71-8205-8E5862066232}"/>
    <dgm:cxn modelId="{D7484182-A12F-4072-A957-8947F066B554}" srcId="{940798A9-3E04-4FCF-9C66-779B53AD1062}" destId="{14815C23-DBE5-440D-B780-1185362BFE7A}" srcOrd="4" destOrd="0" parTransId="{54AEE520-DC4F-4DEF-818D-31DFBA732F93}" sibTransId="{50611FA6-0778-42C6-9DCF-DEE9CF851129}"/>
    <dgm:cxn modelId="{EEB4C7A6-EF14-4FF4-853D-334972E62D8B}" srcId="{84ED0B77-51C4-493C-A6CD-85900388B824}" destId="{DBE467EF-AAD9-44A5-ADA7-2D5A1E7F253E}" srcOrd="2" destOrd="0" parTransId="{266B9980-1FE4-46EF-A8BA-2220FC35CF32}" sibTransId="{630173B8-ED12-4A8E-9336-B0FD8C0D4CF2}"/>
    <dgm:cxn modelId="{80DA5FBD-C7C9-4289-9739-C7ECACF4A1A6}" type="presOf" srcId="{940798A9-3E04-4FCF-9C66-779B53AD1062}" destId="{CE487C45-DED6-4C4D-8DFC-D89A12B987F8}" srcOrd="0" destOrd="0" presId="urn:microsoft.com/office/officeart/2005/8/layout/hList1"/>
    <dgm:cxn modelId="{2BB8424F-C936-46AF-8F61-8494DBF8463E}" type="presOf" srcId="{DBE467EF-AAD9-44A5-ADA7-2D5A1E7F253E}" destId="{BDCAD1CE-4E3D-4627-B0F3-F768B286FAEB}" srcOrd="0" destOrd="0" presId="urn:microsoft.com/office/officeart/2005/8/layout/hList1"/>
    <dgm:cxn modelId="{D5DA9E8F-C353-4C8D-BFD1-539F6D780BCB}" type="presParOf" srcId="{96654B9D-7311-417C-9F82-41F9926346E6}" destId="{AE9A5934-A864-48B5-9B6C-DD507AE1A98B}" srcOrd="0" destOrd="0" presId="urn:microsoft.com/office/officeart/2005/8/layout/hList1"/>
    <dgm:cxn modelId="{7DAB5EFA-2B1C-44AF-B7CC-B403F7B4546B}" type="presParOf" srcId="{AE9A5934-A864-48B5-9B6C-DD507AE1A98B}" destId="{4AE413C2-21F8-4329-A4CD-1BCE64EACF8B}" srcOrd="0" destOrd="0" presId="urn:microsoft.com/office/officeart/2005/8/layout/hList1"/>
    <dgm:cxn modelId="{7F8E69DA-E3CA-4D06-8490-4766762AFD1C}" type="presParOf" srcId="{AE9A5934-A864-48B5-9B6C-DD507AE1A98B}" destId="{BA6591D0-8758-46F4-A820-90132E22D5AB}" srcOrd="1" destOrd="0" presId="urn:microsoft.com/office/officeart/2005/8/layout/hList1"/>
    <dgm:cxn modelId="{D5267684-A67D-4F00-96FA-EB990CDB362A}" type="presParOf" srcId="{96654B9D-7311-417C-9F82-41F9926346E6}" destId="{3BFA949A-035A-48FB-846F-502592F64F78}" srcOrd="1" destOrd="0" presId="urn:microsoft.com/office/officeart/2005/8/layout/hList1"/>
    <dgm:cxn modelId="{869EC811-CBCD-474E-B902-FEC338FCB1F8}" type="presParOf" srcId="{96654B9D-7311-417C-9F82-41F9926346E6}" destId="{4EFC1E7D-536E-4B0F-9C16-164FE555167B}" srcOrd="2" destOrd="0" presId="urn:microsoft.com/office/officeart/2005/8/layout/hList1"/>
    <dgm:cxn modelId="{E7488972-B498-496B-A8E2-58B77AB63157}" type="presParOf" srcId="{4EFC1E7D-536E-4B0F-9C16-164FE555167B}" destId="{CE487C45-DED6-4C4D-8DFC-D89A12B987F8}" srcOrd="0" destOrd="0" presId="urn:microsoft.com/office/officeart/2005/8/layout/hList1"/>
    <dgm:cxn modelId="{561EBC36-D05B-422E-8948-B8E03CB741E6}" type="presParOf" srcId="{4EFC1E7D-536E-4B0F-9C16-164FE555167B}" destId="{42C7BE7F-18A1-4D5B-AF33-6DD18894D7D7}" srcOrd="1" destOrd="0" presId="urn:microsoft.com/office/officeart/2005/8/layout/hList1"/>
    <dgm:cxn modelId="{80AF8EF6-C67D-46FE-9D44-233EACFDFB98}" type="presParOf" srcId="{96654B9D-7311-417C-9F82-41F9926346E6}" destId="{7ACBF2BE-A759-42C6-AAE9-511D19BC3836}" srcOrd="3" destOrd="0" presId="urn:microsoft.com/office/officeart/2005/8/layout/hList1"/>
    <dgm:cxn modelId="{F2DF056B-8EFC-40C1-B234-CE919ABBEEAE}" type="presParOf" srcId="{96654B9D-7311-417C-9F82-41F9926346E6}" destId="{6E6DF28A-FD4D-43CB-AEA7-CBE03DA76358}" srcOrd="4" destOrd="0" presId="urn:microsoft.com/office/officeart/2005/8/layout/hList1"/>
    <dgm:cxn modelId="{07294A6D-47C1-44D2-BEEF-5B670C42C634}" type="presParOf" srcId="{6E6DF28A-FD4D-43CB-AEA7-CBE03DA76358}" destId="{BDCAD1CE-4E3D-4627-B0F3-F768B286FAEB}" srcOrd="0" destOrd="0" presId="urn:microsoft.com/office/officeart/2005/8/layout/hList1"/>
    <dgm:cxn modelId="{91575130-3EA4-4D00-B712-46EBB119439F}" type="presParOf" srcId="{6E6DF28A-FD4D-43CB-AEA7-CBE03DA76358}" destId="{16277C82-DEC6-451C-A3D7-9C5391BC23C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E5B3C-DDE6-47F4-A41D-7EE9B64D9A93}">
      <dsp:nvSpPr>
        <dsp:cNvPr id="0" name=""/>
        <dsp:cNvSpPr/>
      </dsp:nvSpPr>
      <dsp:spPr>
        <a:xfrm>
          <a:off x="3878580" y="2125979"/>
          <a:ext cx="2598419" cy="2598419"/>
        </a:xfrm>
        <a:prstGeom prst="gear9">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Cash Visibility</a:t>
          </a:r>
          <a:endParaRPr lang="en-US" sz="1900" kern="1200" dirty="0"/>
        </a:p>
      </dsp:txBody>
      <dsp:txXfrm>
        <a:off x="4400978" y="2734646"/>
        <a:ext cx="1553623" cy="1335641"/>
      </dsp:txXfrm>
    </dsp:sp>
    <dsp:sp modelId="{29BFDE25-E688-4FE2-A68C-01018081190F}">
      <dsp:nvSpPr>
        <dsp:cNvPr id="0" name=""/>
        <dsp:cNvSpPr/>
      </dsp:nvSpPr>
      <dsp:spPr>
        <a:xfrm>
          <a:off x="2366772" y="1511808"/>
          <a:ext cx="1889760" cy="1889760"/>
        </a:xfrm>
        <a:prstGeom prst="gear6">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ERP Installs</a:t>
          </a:r>
          <a:endParaRPr lang="en-US" sz="1900" kern="1200" dirty="0"/>
        </a:p>
      </dsp:txBody>
      <dsp:txXfrm>
        <a:off x="2842525" y="1990436"/>
        <a:ext cx="938254" cy="932504"/>
      </dsp:txXfrm>
    </dsp:sp>
    <dsp:sp modelId="{BE01E776-7EB5-46E0-809D-38C0BBB567FE}">
      <dsp:nvSpPr>
        <dsp:cNvPr id="0" name=""/>
        <dsp:cNvSpPr/>
      </dsp:nvSpPr>
      <dsp:spPr>
        <a:xfrm rot="20700000">
          <a:off x="3425230" y="208066"/>
          <a:ext cx="1851579" cy="1851579"/>
        </a:xfrm>
        <a:prstGeom prst="gear6">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Business Growth</a:t>
          </a:r>
          <a:endParaRPr lang="en-US" sz="1900" kern="1200" dirty="0"/>
        </a:p>
      </dsp:txBody>
      <dsp:txXfrm rot="-20700000">
        <a:off x="3831336" y="614172"/>
        <a:ext cx="1039368" cy="1039368"/>
      </dsp:txXfrm>
    </dsp:sp>
    <dsp:sp modelId="{AC10F558-E96F-44D6-B2C8-509AD55FE6E4}">
      <dsp:nvSpPr>
        <dsp:cNvPr id="0" name=""/>
        <dsp:cNvSpPr/>
      </dsp:nvSpPr>
      <dsp:spPr>
        <a:xfrm>
          <a:off x="3662854" y="1741418"/>
          <a:ext cx="3325977" cy="3325977"/>
        </a:xfrm>
        <a:prstGeom prst="circularArrow">
          <a:avLst>
            <a:gd name="adj1" fmla="val 4687"/>
            <a:gd name="adj2" fmla="val 299029"/>
            <a:gd name="adj3" fmla="val 2527521"/>
            <a:gd name="adj4" fmla="val 15837027"/>
            <a:gd name="adj5" fmla="val 5469"/>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6554AD92-0C4A-4BFE-9EDD-358A0BAC57CF}">
      <dsp:nvSpPr>
        <dsp:cNvPr id="0" name=""/>
        <dsp:cNvSpPr/>
      </dsp:nvSpPr>
      <dsp:spPr>
        <a:xfrm>
          <a:off x="2032099" y="1091400"/>
          <a:ext cx="2416530" cy="2416530"/>
        </a:xfrm>
        <a:prstGeom prst="leftCircularArrow">
          <a:avLst>
            <a:gd name="adj1" fmla="val 6452"/>
            <a:gd name="adj2" fmla="val 429999"/>
            <a:gd name="adj3" fmla="val 10489124"/>
            <a:gd name="adj4" fmla="val 14837806"/>
            <a:gd name="adj5" fmla="val 7527"/>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649FA1B5-46FA-4CF7-9AB2-F477C94C5610}">
      <dsp:nvSpPr>
        <dsp:cNvPr id="0" name=""/>
        <dsp:cNvSpPr/>
      </dsp:nvSpPr>
      <dsp:spPr>
        <a:xfrm>
          <a:off x="2996941" y="-199773"/>
          <a:ext cx="2605506" cy="2605506"/>
        </a:xfrm>
        <a:prstGeom prst="circularArrow">
          <a:avLst>
            <a:gd name="adj1" fmla="val 5984"/>
            <a:gd name="adj2" fmla="val 394124"/>
            <a:gd name="adj3" fmla="val 13313824"/>
            <a:gd name="adj4" fmla="val 10508221"/>
            <a:gd name="adj5" fmla="val 6981"/>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413C2-21F8-4329-A4CD-1BCE64EACF8B}">
      <dsp:nvSpPr>
        <dsp:cNvPr id="0" name=""/>
        <dsp:cNvSpPr/>
      </dsp:nvSpPr>
      <dsp:spPr>
        <a:xfrm>
          <a:off x="1905" y="221744"/>
          <a:ext cx="1857374" cy="403200"/>
        </a:xfrm>
        <a:prstGeom prst="rect">
          <a:avLst/>
        </a:prstGeom>
        <a:solidFill>
          <a:schemeClr val="accent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Treasury Leads</a:t>
          </a:r>
          <a:endParaRPr lang="en-US" sz="1400" kern="1200" dirty="0"/>
        </a:p>
      </dsp:txBody>
      <dsp:txXfrm>
        <a:off x="1905" y="221744"/>
        <a:ext cx="1857374" cy="403200"/>
      </dsp:txXfrm>
    </dsp:sp>
    <dsp:sp modelId="{BA6591D0-8758-46F4-A820-90132E22D5AB}">
      <dsp:nvSpPr>
        <dsp:cNvPr id="0" name=""/>
        <dsp:cNvSpPr/>
      </dsp:nvSpPr>
      <dsp:spPr>
        <a:xfrm>
          <a:off x="1905" y="624944"/>
          <a:ext cx="1857374" cy="3217311"/>
        </a:xfrm>
        <a:prstGeom prst="rect">
          <a:avLst/>
        </a:prstGeom>
        <a:solidFill>
          <a:schemeClr val="accent2">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Cash Flow Forecasting</a:t>
          </a:r>
          <a:endParaRPr lang="en-US" sz="1400" kern="1200" dirty="0"/>
        </a:p>
        <a:p>
          <a:pPr marL="114300" lvl="1" indent="-114300" algn="l" defTabSz="622300">
            <a:lnSpc>
              <a:spcPct val="90000"/>
            </a:lnSpc>
            <a:spcBef>
              <a:spcPct val="0"/>
            </a:spcBef>
            <a:spcAft>
              <a:spcPct val="15000"/>
            </a:spcAft>
            <a:buChar char="••"/>
          </a:pPr>
          <a:r>
            <a:rPr lang="en-US" sz="1400" kern="1200" dirty="0" smtClean="0"/>
            <a:t>Bank Relationship Management</a:t>
          </a:r>
          <a:endParaRPr lang="en-US" sz="1400" kern="1200" dirty="0"/>
        </a:p>
        <a:p>
          <a:pPr marL="114300" lvl="1" indent="-114300" algn="l" defTabSz="622300">
            <a:lnSpc>
              <a:spcPct val="90000"/>
            </a:lnSpc>
            <a:spcBef>
              <a:spcPct val="0"/>
            </a:spcBef>
            <a:spcAft>
              <a:spcPct val="15000"/>
            </a:spcAft>
            <a:buChar char="••"/>
          </a:pPr>
          <a:r>
            <a:rPr lang="en-US" sz="1400" kern="1200" dirty="0" smtClean="0"/>
            <a:t>Borrowing ST &amp; LT</a:t>
          </a:r>
          <a:endParaRPr lang="en-US" sz="1400" kern="1200" dirty="0"/>
        </a:p>
        <a:p>
          <a:pPr marL="114300" lvl="1" indent="-114300" algn="l" defTabSz="622300">
            <a:lnSpc>
              <a:spcPct val="90000"/>
            </a:lnSpc>
            <a:spcBef>
              <a:spcPct val="0"/>
            </a:spcBef>
            <a:spcAft>
              <a:spcPct val="15000"/>
            </a:spcAft>
            <a:buChar char="••"/>
          </a:pPr>
          <a:r>
            <a:rPr lang="en-US" sz="1400" kern="1200" dirty="0" smtClean="0"/>
            <a:t>Investing ST &amp; LT</a:t>
          </a:r>
          <a:endParaRPr lang="en-US" sz="1400" kern="1200" dirty="0"/>
        </a:p>
        <a:p>
          <a:pPr marL="114300" lvl="1" indent="-114300" algn="l" defTabSz="622300">
            <a:lnSpc>
              <a:spcPct val="90000"/>
            </a:lnSpc>
            <a:spcBef>
              <a:spcPct val="0"/>
            </a:spcBef>
            <a:spcAft>
              <a:spcPct val="15000"/>
            </a:spcAft>
            <a:buChar char="••"/>
          </a:pPr>
          <a:r>
            <a:rPr lang="en-US" sz="1400" kern="1200" dirty="0" smtClean="0"/>
            <a:t>Global Treasury Management</a:t>
          </a:r>
          <a:endParaRPr lang="en-US" sz="1400" kern="1200" dirty="0"/>
        </a:p>
      </dsp:txBody>
      <dsp:txXfrm>
        <a:off x="1905" y="624944"/>
        <a:ext cx="1857374" cy="3217311"/>
      </dsp:txXfrm>
    </dsp:sp>
    <dsp:sp modelId="{CE487C45-DED6-4C4D-8DFC-D89A12B987F8}">
      <dsp:nvSpPr>
        <dsp:cNvPr id="0" name=""/>
        <dsp:cNvSpPr/>
      </dsp:nvSpPr>
      <dsp:spPr>
        <a:xfrm>
          <a:off x="2119312" y="221744"/>
          <a:ext cx="1857374" cy="403200"/>
        </a:xfrm>
        <a:prstGeom prst="rect">
          <a:avLst/>
        </a:prstGeom>
        <a:solidFill>
          <a:schemeClr val="accent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Treasury Assists</a:t>
          </a:r>
          <a:endParaRPr lang="en-US" sz="1400" kern="1200" dirty="0"/>
        </a:p>
      </dsp:txBody>
      <dsp:txXfrm>
        <a:off x="2119312" y="221744"/>
        <a:ext cx="1857374" cy="403200"/>
      </dsp:txXfrm>
    </dsp:sp>
    <dsp:sp modelId="{42C7BE7F-18A1-4D5B-AF33-6DD18894D7D7}">
      <dsp:nvSpPr>
        <dsp:cNvPr id="0" name=""/>
        <dsp:cNvSpPr/>
      </dsp:nvSpPr>
      <dsp:spPr>
        <a:xfrm>
          <a:off x="2119312" y="624944"/>
          <a:ext cx="1857374" cy="3217311"/>
        </a:xfrm>
        <a:prstGeom prst="rect">
          <a:avLst/>
        </a:prstGeom>
        <a:solidFill>
          <a:schemeClr val="accent2">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Working Capital Management</a:t>
          </a:r>
          <a:endParaRPr lang="en-US" sz="1400" kern="1200" dirty="0"/>
        </a:p>
        <a:p>
          <a:pPr marL="114300" lvl="1" indent="-114300" algn="l" defTabSz="622300">
            <a:lnSpc>
              <a:spcPct val="90000"/>
            </a:lnSpc>
            <a:spcBef>
              <a:spcPct val="0"/>
            </a:spcBef>
            <a:spcAft>
              <a:spcPct val="15000"/>
            </a:spcAft>
            <a:buChar char="••"/>
          </a:pPr>
          <a:r>
            <a:rPr lang="en-US" sz="1400" kern="1200" dirty="0" smtClean="0"/>
            <a:t>Financial Risk Management</a:t>
          </a:r>
          <a:endParaRPr lang="en-US" sz="1400" kern="1200" dirty="0"/>
        </a:p>
        <a:p>
          <a:pPr marL="114300" lvl="1" indent="-114300" algn="l" defTabSz="622300">
            <a:lnSpc>
              <a:spcPct val="90000"/>
            </a:lnSpc>
            <a:spcBef>
              <a:spcPct val="0"/>
            </a:spcBef>
            <a:spcAft>
              <a:spcPct val="15000"/>
            </a:spcAft>
            <a:buChar char="••"/>
          </a:pPr>
          <a:r>
            <a:rPr lang="en-US" sz="1400" kern="1200" dirty="0" smtClean="0"/>
            <a:t>FP&amp;A</a:t>
          </a:r>
          <a:endParaRPr lang="en-US" sz="1400" kern="1200" dirty="0"/>
        </a:p>
        <a:p>
          <a:pPr marL="114300" lvl="1" indent="-114300" algn="l" defTabSz="622300">
            <a:lnSpc>
              <a:spcPct val="90000"/>
            </a:lnSpc>
            <a:spcBef>
              <a:spcPct val="0"/>
            </a:spcBef>
            <a:spcAft>
              <a:spcPct val="15000"/>
            </a:spcAft>
            <a:buChar char="••"/>
          </a:pPr>
          <a:r>
            <a:rPr lang="en-US" sz="1400" kern="1200" dirty="0" smtClean="0"/>
            <a:t>Business Continuity Planning</a:t>
          </a:r>
          <a:endParaRPr lang="en-US" sz="1400" kern="1200" dirty="0"/>
        </a:p>
        <a:p>
          <a:pPr marL="114300" lvl="1" indent="-114300" algn="l" defTabSz="622300">
            <a:lnSpc>
              <a:spcPct val="90000"/>
            </a:lnSpc>
            <a:spcBef>
              <a:spcPct val="0"/>
            </a:spcBef>
            <a:spcAft>
              <a:spcPct val="15000"/>
            </a:spcAft>
            <a:buChar char="••"/>
          </a:pPr>
          <a:r>
            <a:rPr lang="en-US" sz="1400" kern="1200" dirty="0" smtClean="0"/>
            <a:t>ERM</a:t>
          </a:r>
          <a:endParaRPr lang="en-US" sz="1400" kern="1200" dirty="0"/>
        </a:p>
        <a:p>
          <a:pPr marL="114300" lvl="1" indent="-114300" algn="l" defTabSz="622300">
            <a:lnSpc>
              <a:spcPct val="90000"/>
            </a:lnSpc>
            <a:spcBef>
              <a:spcPct val="0"/>
            </a:spcBef>
            <a:spcAft>
              <a:spcPct val="15000"/>
            </a:spcAft>
            <a:buChar char="••"/>
          </a:pPr>
          <a:r>
            <a:rPr lang="en-US" sz="1400" kern="1200" dirty="0" smtClean="0"/>
            <a:t>Counterparty Risk Analysis</a:t>
          </a:r>
          <a:endParaRPr lang="en-US" sz="1400" kern="1200" dirty="0"/>
        </a:p>
        <a:p>
          <a:pPr marL="114300" lvl="1" indent="-114300" algn="l" defTabSz="622300">
            <a:lnSpc>
              <a:spcPct val="90000"/>
            </a:lnSpc>
            <a:spcBef>
              <a:spcPct val="0"/>
            </a:spcBef>
            <a:spcAft>
              <a:spcPct val="15000"/>
            </a:spcAft>
            <a:buChar char="••"/>
          </a:pPr>
          <a:r>
            <a:rPr lang="en-US" sz="1400" kern="1200" dirty="0" smtClean="0"/>
            <a:t>Acct/SEC Compliance</a:t>
          </a:r>
          <a:endParaRPr lang="en-US" sz="1400" kern="1200" dirty="0"/>
        </a:p>
        <a:p>
          <a:pPr marL="114300" lvl="1" indent="-114300" algn="l" defTabSz="622300">
            <a:lnSpc>
              <a:spcPct val="90000"/>
            </a:lnSpc>
            <a:spcBef>
              <a:spcPct val="0"/>
            </a:spcBef>
            <a:spcAft>
              <a:spcPct val="15000"/>
            </a:spcAft>
            <a:buChar char="••"/>
          </a:pPr>
          <a:r>
            <a:rPr lang="en-US" sz="1400" kern="1200" dirty="0" smtClean="0"/>
            <a:t>Technology Implementation</a:t>
          </a:r>
          <a:endParaRPr lang="en-US" sz="1400" kern="1200" dirty="0"/>
        </a:p>
        <a:p>
          <a:pPr marL="114300" lvl="1" indent="-114300" algn="l" defTabSz="622300">
            <a:lnSpc>
              <a:spcPct val="90000"/>
            </a:lnSpc>
            <a:spcBef>
              <a:spcPct val="0"/>
            </a:spcBef>
            <a:spcAft>
              <a:spcPct val="15000"/>
            </a:spcAft>
            <a:buChar char="••"/>
          </a:pPr>
          <a:r>
            <a:rPr lang="en-US" sz="1400" kern="1200" dirty="0" smtClean="0"/>
            <a:t>M&amp;A</a:t>
          </a:r>
          <a:endParaRPr lang="en-US" sz="1400" kern="1200" dirty="0"/>
        </a:p>
      </dsp:txBody>
      <dsp:txXfrm>
        <a:off x="2119312" y="624944"/>
        <a:ext cx="1857374" cy="3217311"/>
      </dsp:txXfrm>
    </dsp:sp>
    <dsp:sp modelId="{BDCAD1CE-4E3D-4627-B0F3-F768B286FAEB}">
      <dsp:nvSpPr>
        <dsp:cNvPr id="0" name=""/>
        <dsp:cNvSpPr/>
      </dsp:nvSpPr>
      <dsp:spPr>
        <a:xfrm>
          <a:off x="4236719" y="221744"/>
          <a:ext cx="1857374" cy="403200"/>
        </a:xfrm>
        <a:prstGeom prst="rect">
          <a:avLst/>
        </a:prstGeom>
        <a:solidFill>
          <a:schemeClr val="accent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Developing Roles</a:t>
          </a:r>
          <a:endParaRPr lang="en-US" sz="1400" kern="1200" dirty="0"/>
        </a:p>
      </dsp:txBody>
      <dsp:txXfrm>
        <a:off x="4236719" y="221744"/>
        <a:ext cx="1857374" cy="403200"/>
      </dsp:txXfrm>
    </dsp:sp>
    <dsp:sp modelId="{16277C82-DEC6-451C-A3D7-9C5391BC23C0}">
      <dsp:nvSpPr>
        <dsp:cNvPr id="0" name=""/>
        <dsp:cNvSpPr/>
      </dsp:nvSpPr>
      <dsp:spPr>
        <a:xfrm>
          <a:off x="4236719" y="624944"/>
          <a:ext cx="1857374" cy="3217311"/>
        </a:xfrm>
        <a:prstGeom prst="rect">
          <a:avLst/>
        </a:prstGeom>
        <a:solidFill>
          <a:schemeClr val="accent2">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Leasing</a:t>
          </a:r>
          <a:endParaRPr lang="en-US" sz="1400" kern="1200" dirty="0"/>
        </a:p>
        <a:p>
          <a:pPr marL="114300" lvl="1" indent="-114300" algn="l" defTabSz="622300">
            <a:lnSpc>
              <a:spcPct val="90000"/>
            </a:lnSpc>
            <a:spcBef>
              <a:spcPct val="0"/>
            </a:spcBef>
            <a:spcAft>
              <a:spcPct val="15000"/>
            </a:spcAft>
            <a:buChar char="••"/>
          </a:pPr>
          <a:r>
            <a:rPr lang="en-US" sz="1400" kern="1200" dirty="0" smtClean="0"/>
            <a:t>Insurance</a:t>
          </a:r>
          <a:endParaRPr lang="en-US" sz="1400" kern="1200" dirty="0"/>
        </a:p>
        <a:p>
          <a:pPr marL="114300" lvl="1" indent="-114300" algn="l" defTabSz="622300">
            <a:lnSpc>
              <a:spcPct val="90000"/>
            </a:lnSpc>
            <a:spcBef>
              <a:spcPct val="0"/>
            </a:spcBef>
            <a:spcAft>
              <a:spcPct val="15000"/>
            </a:spcAft>
            <a:buChar char="••"/>
          </a:pPr>
          <a:r>
            <a:rPr lang="en-US" sz="1400" kern="1200" dirty="0" smtClean="0"/>
            <a:t>Retirement/Pension Mgmt</a:t>
          </a:r>
          <a:endParaRPr lang="en-US" sz="1400" kern="1200" dirty="0"/>
        </a:p>
        <a:p>
          <a:pPr marL="114300" lvl="1" indent="-114300" algn="l" defTabSz="622300">
            <a:lnSpc>
              <a:spcPct val="90000"/>
            </a:lnSpc>
            <a:spcBef>
              <a:spcPct val="0"/>
            </a:spcBef>
            <a:spcAft>
              <a:spcPct val="15000"/>
            </a:spcAft>
            <a:buChar char="••"/>
          </a:pPr>
          <a:r>
            <a:rPr lang="en-US" sz="1400" kern="1200" dirty="0" smtClean="0"/>
            <a:t>Investor Relations</a:t>
          </a:r>
          <a:endParaRPr lang="en-US" sz="1400" kern="1200" dirty="0"/>
        </a:p>
        <a:p>
          <a:pPr marL="114300" lvl="1" indent="-114300" algn="l" defTabSz="622300">
            <a:lnSpc>
              <a:spcPct val="90000"/>
            </a:lnSpc>
            <a:spcBef>
              <a:spcPct val="0"/>
            </a:spcBef>
            <a:spcAft>
              <a:spcPct val="15000"/>
            </a:spcAft>
            <a:buChar char="••"/>
          </a:pPr>
          <a:r>
            <a:rPr lang="en-US" sz="1400" kern="1200" dirty="0" smtClean="0"/>
            <a:t>Employee Benefit Management</a:t>
          </a:r>
          <a:endParaRPr lang="en-US" sz="1400" kern="1200" dirty="0"/>
        </a:p>
      </dsp:txBody>
      <dsp:txXfrm>
        <a:off x="4236719" y="624944"/>
        <a:ext cx="1857374" cy="3217311"/>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34" tIns="46268" rIns="92534" bIns="46268" rtlCol="0"/>
          <a:lstStyle>
            <a:lvl1pPr algn="l">
              <a:defRPr sz="1200"/>
            </a:lvl1pPr>
          </a:lstStyle>
          <a:p>
            <a:endParaRPr lang="en-US" dirty="0"/>
          </a:p>
        </p:txBody>
      </p:sp>
      <p:sp>
        <p:nvSpPr>
          <p:cNvPr id="3" name="Date Placeholder 2"/>
          <p:cNvSpPr>
            <a:spLocks noGrp="1"/>
          </p:cNvSpPr>
          <p:nvPr>
            <p:ph type="dt" idx="1"/>
          </p:nvPr>
        </p:nvSpPr>
        <p:spPr>
          <a:xfrm>
            <a:off x="3939466" y="0"/>
            <a:ext cx="3013763" cy="462042"/>
          </a:xfrm>
          <a:prstGeom prst="rect">
            <a:avLst/>
          </a:prstGeom>
        </p:spPr>
        <p:txBody>
          <a:bodyPr vert="horz" lIns="92534" tIns="46268" rIns="92534" bIns="46268" rtlCol="0"/>
          <a:lstStyle>
            <a:lvl1pPr algn="r">
              <a:defRPr sz="1200"/>
            </a:lvl1pPr>
          </a:lstStyle>
          <a:p>
            <a:fld id="{A14456D4-6D6B-4F4E-876F-747125A51461}" type="datetimeFigureOut">
              <a:rPr lang="en-US" smtClean="0"/>
              <a:pPr/>
              <a:t>6/1/2015</a:t>
            </a:fld>
            <a:endParaRPr lang="en-US" dirty="0"/>
          </a:p>
        </p:txBody>
      </p:sp>
      <p:sp>
        <p:nvSpPr>
          <p:cNvPr id="4" name="Slide Image Placeholder 3"/>
          <p:cNvSpPr>
            <a:spLocks noGrp="1" noRot="1" noChangeAspect="1"/>
          </p:cNvSpPr>
          <p:nvPr>
            <p:ph type="sldImg" idx="2"/>
          </p:nvPr>
        </p:nvSpPr>
        <p:spPr>
          <a:xfrm>
            <a:off x="1168400" y="692150"/>
            <a:ext cx="4618038" cy="3465513"/>
          </a:xfrm>
          <a:prstGeom prst="rect">
            <a:avLst/>
          </a:prstGeom>
          <a:noFill/>
          <a:ln w="12700">
            <a:solidFill>
              <a:prstClr val="black"/>
            </a:solidFill>
          </a:ln>
        </p:spPr>
        <p:txBody>
          <a:bodyPr vert="horz" lIns="92534" tIns="46268" rIns="92534" bIns="46268" rtlCol="0" anchor="ctr"/>
          <a:lstStyle/>
          <a:p>
            <a:endParaRPr lang="en-US" dirty="0"/>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34" tIns="46268" rIns="92534" bIns="462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3"/>
            <a:ext cx="3013763" cy="462042"/>
          </a:xfrm>
          <a:prstGeom prst="rect">
            <a:avLst/>
          </a:prstGeom>
        </p:spPr>
        <p:txBody>
          <a:bodyPr vert="horz" lIns="92534" tIns="46268" rIns="92534" bIns="462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3"/>
            <a:ext cx="3013763" cy="462042"/>
          </a:xfrm>
          <a:prstGeom prst="rect">
            <a:avLst/>
          </a:prstGeom>
        </p:spPr>
        <p:txBody>
          <a:bodyPr vert="horz" lIns="92534" tIns="46268" rIns="92534" bIns="46268" rtlCol="0" anchor="b"/>
          <a:lstStyle>
            <a:lvl1pPr algn="r">
              <a:defRPr sz="1200"/>
            </a:lvl1pPr>
          </a:lstStyle>
          <a:p>
            <a:fld id="{1E1D8AE5-6963-4788-A37D-4FE93861EEC9}" type="slidenum">
              <a:rPr lang="en-US" smtClean="0"/>
              <a:pPr/>
              <a:t>‹#›</a:t>
            </a:fld>
            <a:endParaRPr lang="en-US" dirty="0"/>
          </a:p>
        </p:txBody>
      </p:sp>
    </p:spTree>
    <p:extLst>
      <p:ext uri="{BB962C8B-B14F-4D97-AF65-F5344CB8AC3E}">
        <p14:creationId xmlns:p14="http://schemas.microsoft.com/office/powerpoint/2010/main" val="311963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F333F-BC51-47C1-BBA1-152476A00FEB}" type="slidenum">
              <a:rPr lang="en-US"/>
              <a:pPr/>
              <a:t>1</a:t>
            </a:fld>
            <a:endParaRPr lang="en-US"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 for the Panel:  1) What roles</a:t>
            </a:r>
            <a:r>
              <a:rPr lang="en-US" baseline="0" dirty="0" smtClean="0"/>
              <a:t> beyond typical “Treasury” roles as defined in the table are you branching out?</a:t>
            </a:r>
          </a:p>
          <a:p>
            <a:r>
              <a:rPr lang="en-US" baseline="0" dirty="0" smtClean="0"/>
              <a:t>		2) How has your role changed in supporting or communicating with the board?</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AN11-PowerPoint_Slid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Line 12"/>
          <p:cNvSpPr>
            <a:spLocks noChangeShapeType="1"/>
          </p:cNvSpPr>
          <p:nvPr/>
        </p:nvSpPr>
        <p:spPr bwMode="auto">
          <a:xfrm>
            <a:off x="457200" y="3733800"/>
            <a:ext cx="8229600" cy="0"/>
          </a:xfrm>
          <a:prstGeom prst="line">
            <a:avLst/>
          </a:prstGeom>
          <a:noFill/>
          <a:ln w="12700">
            <a:solidFill>
              <a:schemeClr val="tx1"/>
            </a:solidFill>
            <a:round/>
            <a:headEnd type="none" w="sm" len="sm"/>
            <a:tailEnd type="none" w="sm" len="sm"/>
          </a:ln>
          <a:effectLst/>
        </p:spPr>
        <p:txBody>
          <a:bodyPr/>
          <a:lstStyle/>
          <a:p>
            <a:pPr>
              <a:defRPr/>
            </a:pPr>
            <a:endParaRPr lang="en-US" dirty="0">
              <a:ea typeface="+mn-ea"/>
            </a:endParaRPr>
          </a:p>
        </p:txBody>
      </p:sp>
      <p:sp>
        <p:nvSpPr>
          <p:cNvPr id="6" name="Line 16"/>
          <p:cNvSpPr>
            <a:spLocks noChangeShapeType="1"/>
          </p:cNvSpPr>
          <p:nvPr/>
        </p:nvSpPr>
        <p:spPr bwMode="auto">
          <a:xfrm>
            <a:off x="457200" y="6477000"/>
            <a:ext cx="8229600" cy="0"/>
          </a:xfrm>
          <a:prstGeom prst="line">
            <a:avLst/>
          </a:prstGeom>
          <a:noFill/>
          <a:ln w="12700">
            <a:solidFill>
              <a:schemeClr val="tx1"/>
            </a:solidFill>
            <a:round/>
            <a:headEnd type="none" w="sm" len="sm"/>
            <a:tailEnd type="none" w="sm" len="sm"/>
          </a:ln>
          <a:effectLst/>
        </p:spPr>
        <p:txBody>
          <a:bodyPr/>
          <a:lstStyle/>
          <a:p>
            <a:pPr>
              <a:defRPr/>
            </a:pPr>
            <a:endParaRPr lang="en-US" dirty="0">
              <a:ea typeface="+mn-ea"/>
            </a:endParaRPr>
          </a:p>
        </p:txBody>
      </p:sp>
      <p:sp>
        <p:nvSpPr>
          <p:cNvPr id="412689" name="Rectangle 17"/>
          <p:cNvSpPr>
            <a:spLocks noGrp="1" noChangeArrowheads="1"/>
          </p:cNvSpPr>
          <p:nvPr>
            <p:ph type="ctrTitle"/>
          </p:nvPr>
        </p:nvSpPr>
        <p:spPr>
          <a:xfrm>
            <a:off x="457200" y="2209800"/>
            <a:ext cx="8229600" cy="1470025"/>
          </a:xfrm>
        </p:spPr>
        <p:txBody>
          <a:bodyPr/>
          <a:lstStyle>
            <a:lvl1pPr>
              <a:defRPr sz="4400">
                <a:solidFill>
                  <a:srgbClr val="336699"/>
                </a:solidFill>
              </a:defRPr>
            </a:lvl1pPr>
          </a:lstStyle>
          <a:p>
            <a:r>
              <a:rPr lang="en-US" smtClean="0"/>
              <a:t>Click to edit Master title style</a:t>
            </a:r>
            <a:endParaRPr lang="en-US" dirty="0"/>
          </a:p>
        </p:txBody>
      </p:sp>
      <p:sp>
        <p:nvSpPr>
          <p:cNvPr id="412690" name="Rectangle 18"/>
          <p:cNvSpPr>
            <a:spLocks noGrp="1" noChangeArrowheads="1"/>
          </p:cNvSpPr>
          <p:nvPr>
            <p:ph type="subTitle" idx="1"/>
          </p:nvPr>
        </p:nvSpPr>
        <p:spPr>
          <a:xfrm>
            <a:off x="457200" y="4038600"/>
            <a:ext cx="8229600" cy="3124200"/>
          </a:xfrm>
        </p:spPr>
        <p:txBody>
          <a:bodyPr/>
          <a:lstStyle>
            <a:lvl1pPr marL="0" indent="0">
              <a:buFontTx/>
              <a:buNone/>
              <a:defRPr>
                <a:solidFill>
                  <a:schemeClr val="tx1"/>
                </a:solidFill>
              </a:defRPr>
            </a:lvl1pPr>
          </a:lstStyle>
          <a:p>
            <a:r>
              <a:rPr lang="en-US" smtClean="0"/>
              <a:t>Click to edit Master subtitle style</a:t>
            </a:r>
            <a:endParaRPr lang="en-US" dirty="0"/>
          </a:p>
        </p:txBody>
      </p:sp>
      <p:sp>
        <p:nvSpPr>
          <p:cNvPr id="7" name="Rectangle 6"/>
          <p:cNvSpPr>
            <a:spLocks noGrp="1" noChangeArrowheads="1"/>
          </p:cNvSpPr>
          <p:nvPr>
            <p:ph type="dt" sz="half" idx="10"/>
          </p:nvPr>
        </p:nvSpPr>
        <p:spPr/>
        <p:txBody>
          <a:bodyPr/>
          <a:lstStyle>
            <a:lvl1pPr>
              <a:defRPr>
                <a:solidFill>
                  <a:schemeClr val="tx1"/>
                </a:solidFill>
              </a:defRPr>
            </a:lvl1pPr>
          </a:lstStyle>
          <a:p>
            <a:pPr>
              <a:defRPr/>
            </a:pPr>
            <a:r>
              <a:rPr lang="en-US" dirty="0" smtClean="0"/>
              <a:t>&lt;date/time&gt;</a:t>
            </a:r>
            <a:endParaRPr lang="en-US" dirty="0"/>
          </a:p>
        </p:txBody>
      </p:sp>
      <p:sp>
        <p:nvSpPr>
          <p:cNvPr id="8" name="Rectangle 7"/>
          <p:cNvSpPr>
            <a:spLocks noGrp="1" noChangeArrowheads="1"/>
          </p:cNvSpPr>
          <p:nvPr>
            <p:ph type="ftr" sz="quarter" idx="11"/>
          </p:nvPr>
        </p:nvSpPr>
        <p:spPr/>
        <p:txBody>
          <a:bodyPr/>
          <a:lstStyle>
            <a:lvl1pPr>
              <a:defRPr>
                <a:solidFill>
                  <a:schemeClr val="tx1"/>
                </a:solidFill>
              </a:defRPr>
            </a:lvl1pPr>
          </a:lstStyle>
          <a:p>
            <a:pPr>
              <a:defRPr/>
            </a:pPr>
            <a:r>
              <a:rPr lang="en-US" dirty="0"/>
              <a:t>AFP, Association for Financial Professionals and the AFP logo are registered trademarks of the Association for Financial Professionals. </a:t>
            </a:r>
          </a:p>
        </p:txBody>
      </p:sp>
      <p:sp>
        <p:nvSpPr>
          <p:cNvPr id="9" name="Rectangle 8"/>
          <p:cNvSpPr>
            <a:spLocks noGrp="1" noChangeArrowheads="1"/>
          </p:cNvSpPr>
          <p:nvPr>
            <p:ph type="sldNum" sz="quarter" idx="12"/>
          </p:nvPr>
        </p:nvSpPr>
        <p:spPr/>
        <p:txBody>
          <a:bodyPr/>
          <a:lstStyle>
            <a:lvl1pPr>
              <a:defRPr>
                <a:solidFill>
                  <a:schemeClr val="tx1"/>
                </a:solidFill>
              </a:defRPr>
            </a:lvl1pPr>
          </a:lstStyle>
          <a:p>
            <a:pPr>
              <a:defRPr/>
            </a:pPr>
            <a:fld id="{9B2E8C80-90E4-4AEE-8E0F-69224B501E4B}" type="slidenum">
              <a:rPr lang="en-US"/>
              <a:pPr>
                <a:defRPr/>
              </a:pPr>
              <a:t>‹#›</a:t>
            </a:fld>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AN11-PowerPoint_Cover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470013" y="2426441"/>
            <a:ext cx="8230225" cy="1992849"/>
          </a:xfrm>
        </p:spPr>
        <p:txBody>
          <a:bodyPr>
            <a:normAutofit/>
          </a:bodyPr>
          <a:lstStyle/>
          <a:p>
            <a:pPr algn="l"/>
            <a:r>
              <a:rPr lang="en-US" smtClean="0">
                <a:solidFill>
                  <a:schemeClr val="bg1"/>
                </a:solidFill>
              </a:rPr>
              <a:t>Click to edit Master title style</a:t>
            </a:r>
            <a:endParaRPr lang="en-US" dirty="0">
              <a:solidFill>
                <a:schemeClr val="bg1"/>
              </a:solidFill>
            </a:endParaRPr>
          </a:p>
        </p:txBody>
      </p:sp>
      <p:sp>
        <p:nvSpPr>
          <p:cNvPr id="14" name="Text Placeholder 13"/>
          <p:cNvSpPr>
            <a:spLocks noGrp="1"/>
          </p:cNvSpPr>
          <p:nvPr>
            <p:ph type="body" sz="quarter" idx="11"/>
          </p:nvPr>
        </p:nvSpPr>
        <p:spPr>
          <a:xfrm>
            <a:off x="6103938" y="4706938"/>
            <a:ext cx="2595562" cy="1779587"/>
          </a:xfrm>
        </p:spPr>
        <p:txBody>
          <a:bodyPr/>
          <a:lstStyle>
            <a:lvl1pPr marL="0" indent="0" algn="l">
              <a:buFontTx/>
              <a:buNone/>
              <a:defRPr sz="3600" b="1" i="0"/>
            </a:lvl1pPr>
          </a:lstStyle>
          <a:p>
            <a:pPr lvl="0" algn="l"/>
            <a:r>
              <a:rPr lang="en-US" sz="2000" b="0" smtClean="0">
                <a:solidFill>
                  <a:schemeClr val="bg1"/>
                </a:solidFill>
              </a:rPr>
              <a:t>Click to edit Master text styles</a:t>
            </a:r>
          </a:p>
        </p:txBody>
      </p:sp>
      <p:sp>
        <p:nvSpPr>
          <p:cNvPr id="7" name="Text Placeholder 13"/>
          <p:cNvSpPr>
            <a:spLocks noGrp="1"/>
          </p:cNvSpPr>
          <p:nvPr>
            <p:ph type="body" sz="quarter" idx="12"/>
          </p:nvPr>
        </p:nvSpPr>
        <p:spPr>
          <a:xfrm>
            <a:off x="457200" y="4706938"/>
            <a:ext cx="2595562" cy="1779587"/>
          </a:xfrm>
        </p:spPr>
        <p:txBody>
          <a:bodyPr/>
          <a:lstStyle>
            <a:lvl1pPr marL="0" indent="0" algn="l">
              <a:buFontTx/>
              <a:buNone/>
              <a:defRPr sz="3600" b="1" i="0"/>
            </a:lvl1pPr>
          </a:lstStyle>
          <a:p>
            <a:pPr lvl="0" algn="l"/>
            <a:r>
              <a:rPr lang="en-US" sz="2000" b="0" smtClean="0">
                <a:solidFill>
                  <a:schemeClr val="bg1"/>
                </a:solidFill>
              </a:rPr>
              <a:t>Click to edit Master text styles</a:t>
            </a:r>
          </a:p>
        </p:txBody>
      </p:sp>
      <p:sp>
        <p:nvSpPr>
          <p:cNvPr id="8" name="Text Placeholder 13"/>
          <p:cNvSpPr>
            <a:spLocks noGrp="1"/>
          </p:cNvSpPr>
          <p:nvPr>
            <p:ph type="body" sz="quarter" idx="13"/>
          </p:nvPr>
        </p:nvSpPr>
        <p:spPr>
          <a:xfrm>
            <a:off x="3276600" y="4706938"/>
            <a:ext cx="2595562" cy="1779587"/>
          </a:xfrm>
        </p:spPr>
        <p:txBody>
          <a:bodyPr/>
          <a:lstStyle>
            <a:lvl1pPr marL="0" indent="0" algn="l">
              <a:buFontTx/>
              <a:buNone/>
              <a:defRPr sz="3600" b="1" i="0"/>
            </a:lvl1pPr>
          </a:lstStyle>
          <a:p>
            <a:pPr lvl="0" algn="l"/>
            <a:r>
              <a:rPr lang="en-US" sz="2000" b="0" smtClean="0">
                <a:solidFill>
                  <a:schemeClr val="bg1"/>
                </a:solidFill>
              </a:rPr>
              <a:t>Click to edit Master text styles</a:t>
            </a:r>
          </a:p>
        </p:txBody>
      </p:sp>
    </p:spTree>
    <p:extLst>
      <p:ext uri="{BB962C8B-B14F-4D97-AF65-F5344CB8AC3E}">
        <p14:creationId xmlns:p14="http://schemas.microsoft.com/office/powerpoint/2010/main" val="386453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p:txBody>
          <a:bodyPr/>
          <a:lstStyle>
            <a:lvl1pPr>
              <a:defRPr/>
            </a:lvl1pPr>
          </a:lstStyle>
          <a:p>
            <a:pPr>
              <a:defRPr/>
            </a:pPr>
            <a:r>
              <a:rPr lang="en-US" dirty="0" smtClean="0"/>
              <a:t>&lt;date/time&gt;</a:t>
            </a:r>
            <a:endParaRPr lang="en-US" dirty="0"/>
          </a:p>
        </p:txBody>
      </p:sp>
      <p:sp>
        <p:nvSpPr>
          <p:cNvPr id="5" name="Rectangle 6"/>
          <p:cNvSpPr>
            <a:spLocks noGrp="1" noChangeArrowheads="1"/>
          </p:cNvSpPr>
          <p:nvPr>
            <p:ph type="ftr" sz="quarter" idx="11"/>
          </p:nvPr>
        </p:nvSpPr>
        <p:spPr/>
        <p:txBody>
          <a:bodyPr/>
          <a:lstStyle>
            <a:lvl1pPr>
              <a:defRPr/>
            </a:lvl1pPr>
          </a:lstStyle>
          <a:p>
            <a:pPr>
              <a:defRPr/>
            </a:pPr>
            <a:r>
              <a:rPr lang="en-US" dirty="0"/>
              <a:t>AFP, Association for Financial Professionals and the AFP logo are registered trademarks of the Association for Financial Professionals. </a:t>
            </a:r>
          </a:p>
        </p:txBody>
      </p:sp>
      <p:sp>
        <p:nvSpPr>
          <p:cNvPr id="6" name="Rectangle 7"/>
          <p:cNvSpPr>
            <a:spLocks noGrp="1" noChangeArrowheads="1"/>
          </p:cNvSpPr>
          <p:nvPr>
            <p:ph type="sldNum" sz="quarter" idx="12"/>
          </p:nvPr>
        </p:nvSpPr>
        <p:spPr/>
        <p:txBody>
          <a:bodyPr/>
          <a:lstStyle>
            <a:lvl1pPr>
              <a:defRPr/>
            </a:lvl1pPr>
          </a:lstStyle>
          <a:p>
            <a:fld id="{5D30B8F8-CE26-4E23-8455-CEBE283AFE8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dirty="0" smtClean="0"/>
              <a:t>&lt;date/time&gt;</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dirty="0"/>
              <a:t>AFP, Association for Financial Professionals and the AFP logo are registered trademarks of the Association for Financial Professionals. </a:t>
            </a:r>
          </a:p>
        </p:txBody>
      </p:sp>
      <p:sp>
        <p:nvSpPr>
          <p:cNvPr id="6" name="Rectangle 7"/>
          <p:cNvSpPr>
            <a:spLocks noGrp="1" noChangeArrowheads="1"/>
          </p:cNvSpPr>
          <p:nvPr>
            <p:ph type="sldNum" sz="quarter" idx="12"/>
          </p:nvPr>
        </p:nvSpPr>
        <p:spPr>
          <a:ln/>
        </p:spPr>
        <p:txBody>
          <a:bodyPr/>
          <a:lstStyle>
            <a:lvl1pPr>
              <a:defRPr/>
            </a:lvl1pPr>
          </a:lstStyle>
          <a:p>
            <a:fld id="{5D30B8F8-CE26-4E23-8455-CEBE283AFE8E}" type="slidenum">
              <a:rPr lang="en-US" smtClean="0"/>
              <a:pPr/>
              <a:t>‹#›</a:t>
            </a:fld>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dirty="0" smtClean="0"/>
              <a:t>&lt;date/time&gt;</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dirty="0"/>
              <a:t>AFP, Association for Financial Professionals and the AFP logo are registered trademarks of the Association for Financial Professionals. </a:t>
            </a:r>
          </a:p>
        </p:txBody>
      </p:sp>
      <p:sp>
        <p:nvSpPr>
          <p:cNvPr id="7" name="Rectangle 7"/>
          <p:cNvSpPr>
            <a:spLocks noGrp="1" noChangeArrowheads="1"/>
          </p:cNvSpPr>
          <p:nvPr>
            <p:ph type="sldNum" sz="quarter" idx="12"/>
          </p:nvPr>
        </p:nvSpPr>
        <p:spPr>
          <a:ln/>
        </p:spPr>
        <p:txBody>
          <a:bodyPr/>
          <a:lstStyle>
            <a:lvl1pPr>
              <a:defRPr/>
            </a:lvl1pPr>
          </a:lstStyle>
          <a:p>
            <a:fld id="{5D30B8F8-CE26-4E23-8455-CEBE283AFE8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986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986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dt" sz="half" idx="10"/>
          </p:nvPr>
        </p:nvSpPr>
        <p:spPr>
          <a:ln/>
        </p:spPr>
        <p:txBody>
          <a:bodyPr/>
          <a:lstStyle>
            <a:lvl1pPr>
              <a:defRPr/>
            </a:lvl1pPr>
          </a:lstStyle>
          <a:p>
            <a:pPr>
              <a:defRPr/>
            </a:pPr>
            <a:r>
              <a:rPr lang="en-US" dirty="0" smtClean="0"/>
              <a:t>&lt;date/time&gt;</a:t>
            </a: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dirty="0"/>
              <a:t>AFP, Association for Financial Professionals and the AFP logo are registered trademarks of the Association for Financial Professionals. </a:t>
            </a:r>
          </a:p>
        </p:txBody>
      </p:sp>
      <p:sp>
        <p:nvSpPr>
          <p:cNvPr id="9" name="Rectangle 7"/>
          <p:cNvSpPr>
            <a:spLocks noGrp="1" noChangeArrowheads="1"/>
          </p:cNvSpPr>
          <p:nvPr>
            <p:ph type="sldNum" sz="quarter" idx="12"/>
          </p:nvPr>
        </p:nvSpPr>
        <p:spPr>
          <a:ln/>
        </p:spPr>
        <p:txBody>
          <a:bodyPr/>
          <a:lstStyle>
            <a:lvl1pPr>
              <a:defRPr/>
            </a:lvl1pPr>
          </a:lstStyle>
          <a:p>
            <a:fld id="{5D30B8F8-CE26-4E23-8455-CEBE283AFE8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dirty="0" smtClean="0"/>
              <a:t>&lt;date/time&gt;</a:t>
            </a: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dirty="0"/>
              <a:t>AFP, Association for Financial Professionals and the AFP logo are registered trademarks of the Association for Financial Professionals. </a:t>
            </a:r>
          </a:p>
        </p:txBody>
      </p:sp>
      <p:sp>
        <p:nvSpPr>
          <p:cNvPr id="5" name="Rectangle 7"/>
          <p:cNvSpPr>
            <a:spLocks noGrp="1" noChangeArrowheads="1"/>
          </p:cNvSpPr>
          <p:nvPr>
            <p:ph type="sldNum" sz="quarter" idx="12"/>
          </p:nvPr>
        </p:nvSpPr>
        <p:spPr>
          <a:ln/>
        </p:spPr>
        <p:txBody>
          <a:bodyPr/>
          <a:lstStyle>
            <a:lvl1pPr>
              <a:defRPr/>
            </a:lvl1pPr>
          </a:lstStyle>
          <a:p>
            <a:fld id="{5D30B8F8-CE26-4E23-8455-CEBE283AFE8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dirty="0" smtClean="0"/>
              <a:t>&lt;date/time&gt;</a:t>
            </a: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dirty="0"/>
              <a:t>AFP, Association for Financial Professionals and the AFP logo are registered trademarks of the Association for Financial Professionals. </a:t>
            </a:r>
          </a:p>
        </p:txBody>
      </p:sp>
      <p:sp>
        <p:nvSpPr>
          <p:cNvPr id="4" name="Rectangle 7"/>
          <p:cNvSpPr>
            <a:spLocks noGrp="1" noChangeArrowheads="1"/>
          </p:cNvSpPr>
          <p:nvPr>
            <p:ph type="sldNum" sz="quarter" idx="12"/>
          </p:nvPr>
        </p:nvSpPr>
        <p:spPr>
          <a:ln/>
        </p:spPr>
        <p:txBody>
          <a:bodyPr/>
          <a:lstStyle>
            <a:lvl1pPr>
              <a:defRPr/>
            </a:lvl1pPr>
          </a:lstStyle>
          <a:p>
            <a:fld id="{5D30B8F8-CE26-4E23-8455-CEBE283AFE8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199"/>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600200"/>
            <a:ext cx="5111750" cy="4800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762250"/>
            <a:ext cx="3008313" cy="3638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dirty="0" smtClean="0"/>
              <a:t>&lt;date/time&gt;</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dirty="0"/>
              <a:t>AFP, Association for Financial Professionals and the AFP logo are registered trademarks of the Association for Financial Professionals. </a:t>
            </a:r>
          </a:p>
        </p:txBody>
      </p:sp>
      <p:sp>
        <p:nvSpPr>
          <p:cNvPr id="7" name="Rectangle 7"/>
          <p:cNvSpPr>
            <a:spLocks noGrp="1" noChangeArrowheads="1"/>
          </p:cNvSpPr>
          <p:nvPr>
            <p:ph type="sldNum" sz="quarter" idx="12"/>
          </p:nvPr>
        </p:nvSpPr>
        <p:spPr>
          <a:ln/>
        </p:spPr>
        <p:txBody>
          <a:bodyPr/>
          <a:lstStyle>
            <a:lvl1pPr>
              <a:defRPr/>
            </a:lvl1pPr>
          </a:lstStyle>
          <a:p>
            <a:fld id="{5D30B8F8-CE26-4E23-8455-CEBE283AFE8E}" type="slidenum">
              <a:rPr lang="en-US" smtClean="0"/>
              <a:pPr/>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7206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676399"/>
            <a:ext cx="5486400" cy="33226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6388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dirty="0" smtClean="0"/>
              <a:t>&lt;date/time&gt;</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dirty="0"/>
              <a:t>AFP, Association for Financial Professionals and the AFP logo are registered trademarks of the Association for Financial Professionals. </a:t>
            </a:r>
          </a:p>
        </p:txBody>
      </p:sp>
      <p:sp>
        <p:nvSpPr>
          <p:cNvPr id="7" name="Rectangle 7"/>
          <p:cNvSpPr>
            <a:spLocks noGrp="1" noChangeArrowheads="1"/>
          </p:cNvSpPr>
          <p:nvPr>
            <p:ph type="sldNum" sz="quarter" idx="12"/>
          </p:nvPr>
        </p:nvSpPr>
        <p:spPr>
          <a:ln/>
        </p:spPr>
        <p:txBody>
          <a:bodyPr/>
          <a:lstStyle>
            <a:lvl1pPr>
              <a:defRPr/>
            </a:lvl1pPr>
          </a:lstStyle>
          <a:p>
            <a:fld id="{5D30B8F8-CE26-4E23-8455-CEBE283AFE8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AN11-PowerPoint_Slide2.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4638"/>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653" name="Rectangle 5"/>
          <p:cNvSpPr>
            <a:spLocks noGrp="1" noChangeArrowheads="1"/>
          </p:cNvSpPr>
          <p:nvPr>
            <p:ph type="dt" sz="half" idx="2"/>
          </p:nvPr>
        </p:nvSpPr>
        <p:spPr bwMode="auto">
          <a:xfrm>
            <a:off x="457200" y="6534150"/>
            <a:ext cx="11430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latin typeface="Arial" charset="0"/>
                <a:ea typeface="+mn-ea"/>
              </a:defRPr>
            </a:lvl1pPr>
          </a:lstStyle>
          <a:p>
            <a:pPr>
              <a:defRPr/>
            </a:pPr>
            <a:r>
              <a:rPr lang="en-US" dirty="0" smtClean="0"/>
              <a:t>&lt;date/time&gt;</a:t>
            </a:r>
            <a:endParaRPr lang="en-US" dirty="0"/>
          </a:p>
        </p:txBody>
      </p:sp>
      <p:sp>
        <p:nvSpPr>
          <p:cNvPr id="411654" name="Rectangle 6"/>
          <p:cNvSpPr>
            <a:spLocks noGrp="1" noChangeArrowheads="1"/>
          </p:cNvSpPr>
          <p:nvPr>
            <p:ph type="ftr" sz="quarter" idx="3"/>
          </p:nvPr>
        </p:nvSpPr>
        <p:spPr bwMode="auto">
          <a:xfrm>
            <a:off x="1676400" y="6534150"/>
            <a:ext cx="64008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000000"/>
                </a:solidFill>
                <a:latin typeface="Arial" charset="0"/>
                <a:ea typeface="+mn-ea"/>
              </a:defRPr>
            </a:lvl1pPr>
          </a:lstStyle>
          <a:p>
            <a:pPr>
              <a:defRPr/>
            </a:pPr>
            <a:r>
              <a:rPr lang="en-US" dirty="0"/>
              <a:t>AFP, Association for Financial Professionals and the AFP logo are registered trademarks of the Association for Financial Professionals. </a:t>
            </a:r>
          </a:p>
        </p:txBody>
      </p:sp>
      <p:sp>
        <p:nvSpPr>
          <p:cNvPr id="411655" name="Rectangle 7"/>
          <p:cNvSpPr>
            <a:spLocks noGrp="1" noChangeArrowheads="1"/>
          </p:cNvSpPr>
          <p:nvPr>
            <p:ph type="sldNum" sz="quarter" idx="4"/>
          </p:nvPr>
        </p:nvSpPr>
        <p:spPr bwMode="auto">
          <a:xfrm>
            <a:off x="8229600" y="6534150"/>
            <a:ext cx="4572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fld id="{5D30B8F8-CE26-4E23-8455-CEBE283AFE8E}" type="slidenum">
              <a:rPr lang="en-US" smtClean="0"/>
              <a:pPr/>
              <a:t>‹#›</a:t>
            </a:fld>
            <a:endParaRPr lang="en-US" dirty="0"/>
          </a:p>
        </p:txBody>
      </p:sp>
      <p:sp>
        <p:nvSpPr>
          <p:cNvPr id="411656" name="Line 8"/>
          <p:cNvSpPr>
            <a:spLocks noChangeShapeType="1"/>
          </p:cNvSpPr>
          <p:nvPr/>
        </p:nvSpPr>
        <p:spPr bwMode="auto">
          <a:xfrm>
            <a:off x="457200" y="1524000"/>
            <a:ext cx="8229600" cy="0"/>
          </a:xfrm>
          <a:prstGeom prst="line">
            <a:avLst/>
          </a:prstGeom>
          <a:noFill/>
          <a:ln w="12700">
            <a:solidFill>
              <a:srgbClr val="000000"/>
            </a:solidFill>
            <a:round/>
            <a:headEnd type="none" w="sm" len="sm"/>
            <a:tailEnd type="none" w="sm" len="sm"/>
          </a:ln>
          <a:effectLst/>
        </p:spPr>
        <p:txBody>
          <a:bodyPr/>
          <a:lstStyle/>
          <a:p>
            <a:pPr>
              <a:defRPr/>
            </a:pPr>
            <a:endParaRPr lang="en-US" dirty="0">
              <a:ea typeface="+mn-ea"/>
            </a:endParaRPr>
          </a:p>
        </p:txBody>
      </p:sp>
      <p:sp>
        <p:nvSpPr>
          <p:cNvPr id="411657" name="Line 9"/>
          <p:cNvSpPr>
            <a:spLocks noChangeShapeType="1"/>
          </p:cNvSpPr>
          <p:nvPr/>
        </p:nvSpPr>
        <p:spPr bwMode="auto">
          <a:xfrm>
            <a:off x="457200" y="6477000"/>
            <a:ext cx="8229600" cy="0"/>
          </a:xfrm>
          <a:prstGeom prst="line">
            <a:avLst/>
          </a:prstGeom>
          <a:noFill/>
          <a:ln w="12700">
            <a:solidFill>
              <a:srgbClr val="000000"/>
            </a:solidFill>
            <a:round/>
            <a:headEnd type="none" w="sm" len="sm"/>
            <a:tailEnd type="none" w="sm" len="sm"/>
          </a:ln>
          <a:effectLst/>
        </p:spPr>
        <p:txBody>
          <a:bodyPr/>
          <a:lstStyle/>
          <a:p>
            <a:pPr>
              <a:defRPr/>
            </a:pPr>
            <a:endParaRPr lang="en-US" dirty="0">
              <a:ea typeface="+mn-ea"/>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49" r:id="rId10"/>
  </p:sldLayoutIdLst>
  <p:hf hdr="0" ftr="0" dt="0"/>
  <p:txStyles>
    <p:titleStyle>
      <a:lvl1pPr algn="l" rtl="0" eaLnBrk="1" fontAlgn="base" hangingPunct="1">
        <a:spcBef>
          <a:spcPct val="0"/>
        </a:spcBef>
        <a:spcAft>
          <a:spcPct val="0"/>
        </a:spcAft>
        <a:defRPr sz="4000" b="1">
          <a:solidFill>
            <a:srgbClr val="336699"/>
          </a:solidFill>
          <a:latin typeface="+mj-lt"/>
          <a:ea typeface="ＭＳ Ｐゴシック" charset="-128"/>
          <a:cs typeface="+mj-cs"/>
        </a:defRPr>
      </a:lvl1pPr>
      <a:lvl2pPr algn="l" rtl="0" eaLnBrk="1" fontAlgn="base" hangingPunct="1">
        <a:spcBef>
          <a:spcPct val="0"/>
        </a:spcBef>
        <a:spcAft>
          <a:spcPct val="0"/>
        </a:spcAft>
        <a:defRPr sz="4000" b="1">
          <a:solidFill>
            <a:srgbClr val="336699"/>
          </a:solidFill>
          <a:latin typeface="Arial" charset="0"/>
          <a:ea typeface="ＭＳ Ｐゴシック" charset="-128"/>
        </a:defRPr>
      </a:lvl2pPr>
      <a:lvl3pPr algn="l" rtl="0" eaLnBrk="1" fontAlgn="base" hangingPunct="1">
        <a:spcBef>
          <a:spcPct val="0"/>
        </a:spcBef>
        <a:spcAft>
          <a:spcPct val="0"/>
        </a:spcAft>
        <a:defRPr sz="4000" b="1">
          <a:solidFill>
            <a:srgbClr val="336699"/>
          </a:solidFill>
          <a:latin typeface="Arial" charset="0"/>
          <a:ea typeface="ＭＳ Ｐゴシック" charset="-128"/>
        </a:defRPr>
      </a:lvl3pPr>
      <a:lvl4pPr algn="l" rtl="0" eaLnBrk="1" fontAlgn="base" hangingPunct="1">
        <a:spcBef>
          <a:spcPct val="0"/>
        </a:spcBef>
        <a:spcAft>
          <a:spcPct val="0"/>
        </a:spcAft>
        <a:defRPr sz="4000" b="1">
          <a:solidFill>
            <a:srgbClr val="336699"/>
          </a:solidFill>
          <a:latin typeface="Arial" charset="0"/>
          <a:ea typeface="ＭＳ Ｐゴシック" charset="-128"/>
        </a:defRPr>
      </a:lvl4pPr>
      <a:lvl5pPr algn="l" rtl="0" eaLnBrk="1" fontAlgn="base" hangingPunct="1">
        <a:spcBef>
          <a:spcPct val="0"/>
        </a:spcBef>
        <a:spcAft>
          <a:spcPct val="0"/>
        </a:spcAft>
        <a:defRPr sz="4000" b="1">
          <a:solidFill>
            <a:srgbClr val="336699"/>
          </a:solidFill>
          <a:latin typeface="Arial" charset="0"/>
          <a:ea typeface="ＭＳ Ｐゴシック" charset="-128"/>
        </a:defRPr>
      </a:lvl5pPr>
      <a:lvl6pPr marL="457200" algn="l" rtl="0" eaLnBrk="1" fontAlgn="base" hangingPunct="1">
        <a:spcBef>
          <a:spcPct val="0"/>
        </a:spcBef>
        <a:spcAft>
          <a:spcPct val="0"/>
        </a:spcAft>
        <a:defRPr sz="4000" b="1">
          <a:solidFill>
            <a:srgbClr val="0099CC"/>
          </a:solidFill>
          <a:latin typeface="Arial" charset="0"/>
        </a:defRPr>
      </a:lvl6pPr>
      <a:lvl7pPr marL="914400" algn="l" rtl="0" eaLnBrk="1" fontAlgn="base" hangingPunct="1">
        <a:spcBef>
          <a:spcPct val="0"/>
        </a:spcBef>
        <a:spcAft>
          <a:spcPct val="0"/>
        </a:spcAft>
        <a:defRPr sz="4000" b="1">
          <a:solidFill>
            <a:srgbClr val="0099CC"/>
          </a:solidFill>
          <a:latin typeface="Arial" charset="0"/>
        </a:defRPr>
      </a:lvl7pPr>
      <a:lvl8pPr marL="1371600" algn="l" rtl="0" eaLnBrk="1" fontAlgn="base" hangingPunct="1">
        <a:spcBef>
          <a:spcPct val="0"/>
        </a:spcBef>
        <a:spcAft>
          <a:spcPct val="0"/>
        </a:spcAft>
        <a:defRPr sz="4000" b="1">
          <a:solidFill>
            <a:srgbClr val="0099CC"/>
          </a:solidFill>
          <a:latin typeface="Arial" charset="0"/>
        </a:defRPr>
      </a:lvl8pPr>
      <a:lvl9pPr marL="1828800" algn="l" rtl="0" eaLnBrk="1" fontAlgn="base" hangingPunct="1">
        <a:spcBef>
          <a:spcPct val="0"/>
        </a:spcBef>
        <a:spcAft>
          <a:spcPct val="0"/>
        </a:spcAft>
        <a:defRPr sz="4000" b="1">
          <a:solidFill>
            <a:srgbClr val="0099CC"/>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ＭＳ Ｐゴシック" charset="-128"/>
          <a:cs typeface="+mn-cs"/>
        </a:defRPr>
      </a:lvl1pPr>
      <a:lvl2pPr marL="742950" indent="-285750" algn="l" rtl="0" eaLnBrk="1" fontAlgn="base" hangingPunct="1">
        <a:spcBef>
          <a:spcPct val="20000"/>
        </a:spcBef>
        <a:spcAft>
          <a:spcPct val="0"/>
        </a:spcAft>
        <a:buChar char="–"/>
        <a:defRPr sz="2800">
          <a:solidFill>
            <a:srgbClr val="000000"/>
          </a:solidFill>
          <a:latin typeface="+mn-lt"/>
          <a:ea typeface="ＭＳ Ｐゴシック" charset="-128"/>
          <a:cs typeface="ＭＳ Ｐゴシック"/>
        </a:defRPr>
      </a:lvl2pPr>
      <a:lvl3pPr marL="1143000" indent="-228600" algn="l" rtl="0" eaLnBrk="1" fontAlgn="base" hangingPunct="1">
        <a:spcBef>
          <a:spcPct val="20000"/>
        </a:spcBef>
        <a:spcAft>
          <a:spcPct val="0"/>
        </a:spcAft>
        <a:buChar char="•"/>
        <a:defRPr sz="2400">
          <a:solidFill>
            <a:srgbClr val="000000"/>
          </a:solidFill>
          <a:latin typeface="+mn-lt"/>
          <a:ea typeface="ＭＳ Ｐゴシック" charset="-128"/>
          <a:cs typeface="ＭＳ Ｐゴシック"/>
        </a:defRPr>
      </a:lvl3pPr>
      <a:lvl4pPr marL="1600200" indent="-228600" algn="l" rtl="0" eaLnBrk="1" fontAlgn="base" hangingPunct="1">
        <a:spcBef>
          <a:spcPct val="20000"/>
        </a:spcBef>
        <a:spcAft>
          <a:spcPct val="0"/>
        </a:spcAft>
        <a:buChar char="–"/>
        <a:defRPr sz="2000">
          <a:solidFill>
            <a:srgbClr val="000000"/>
          </a:solidFill>
          <a:latin typeface="+mn-lt"/>
          <a:ea typeface="ＭＳ Ｐゴシック" charset="-128"/>
          <a:cs typeface="ＭＳ Ｐゴシック"/>
        </a:defRPr>
      </a:lvl4pPr>
      <a:lvl5pPr marL="2057400" indent="-228600" algn="l" rtl="0" eaLnBrk="1" fontAlgn="base" hangingPunct="1">
        <a:spcBef>
          <a:spcPct val="20000"/>
        </a:spcBef>
        <a:spcAft>
          <a:spcPct val="0"/>
        </a:spcAft>
        <a:buChar char="»"/>
        <a:defRPr sz="2000">
          <a:solidFill>
            <a:srgbClr val="000000"/>
          </a:solidFill>
          <a:latin typeface="+mn-lt"/>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rgbClr val="000000"/>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000000"/>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000000"/>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mailto:analystreport@strategictreasurer.com"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federalreserve.gov/bankinforeg/srletters/sr1319a1.pdf" TargetMode="External"/><Relationship Id="rId2" Type="http://schemas.openxmlformats.org/officeDocument/2006/relationships/hyperlink" Target="http://www.fdic.gov/news/news/financial/2014/Tools-to-Manage-Technology-Providers.pdf" TargetMode="External"/><Relationship Id="rId1" Type="http://schemas.openxmlformats.org/officeDocument/2006/relationships/slideLayout" Target="../slideLayouts/slideLayout2.xml"/><Relationship Id="rId4" Type="http://schemas.openxmlformats.org/officeDocument/2006/relationships/hyperlink" Target="http://ithandbook.ffiec.gov/it-booklets/outsourcing-technology-services.aspx"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afponline.org/techguide/" TargetMode="External"/><Relationship Id="rId7" Type="http://schemas.openxmlformats.org/officeDocument/2006/relationships/hyperlink" Target="http://gtnews.afponline.org/Features/PDF/gtnews_TMS_Buyers_Guide_2013.pdf" TargetMode="External"/><Relationship Id="rId2" Type="http://schemas.openxmlformats.org/officeDocument/2006/relationships/hyperlink" Target="mailto:thunt@afponline.org"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ctc.afponline.org/guides/" TargetMode="External"/><Relationship Id="rId10" Type="http://schemas.openxmlformats.org/officeDocument/2006/relationships/image" Target="../media/image22.png"/><Relationship Id="rId4" Type="http://schemas.openxmlformats.org/officeDocument/2006/relationships/image" Target="../media/image14.gif"/><Relationship Id="rId9" Type="http://schemas.openxmlformats.org/officeDocument/2006/relationships/hyperlink" Target="http://www.afponline.org/pub/res/brm/rfp/rfp.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447767" y="1907177"/>
            <a:ext cx="8434976" cy="2172698"/>
          </a:xfrm>
        </p:spPr>
        <p:txBody>
          <a:bodyPr>
            <a:normAutofit/>
          </a:bodyPr>
          <a:lstStyle/>
          <a:p>
            <a:r>
              <a:rPr lang="en-US" sz="4000" dirty="0" smtClean="0"/>
              <a:t>A TMS Selection: </a:t>
            </a:r>
            <a:br>
              <a:rPr lang="en-US" sz="4000" dirty="0" smtClean="0"/>
            </a:br>
            <a:r>
              <a:rPr lang="en-US" sz="3200" dirty="0" smtClean="0"/>
              <a:t>best practices for preparing an RFT and latest perspectives</a:t>
            </a:r>
            <a:endParaRPr lang="en-US" sz="3600" dirty="0"/>
          </a:p>
        </p:txBody>
      </p:sp>
      <p:sp>
        <p:nvSpPr>
          <p:cNvPr id="4" name="Rectangle 5"/>
          <p:cNvSpPr txBox="1">
            <a:spLocks noChangeArrowheads="1"/>
          </p:cNvSpPr>
          <p:nvPr/>
        </p:nvSpPr>
        <p:spPr>
          <a:xfrm>
            <a:off x="1924594" y="4798423"/>
            <a:ext cx="6530431" cy="71755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10000"/>
              </a:spcBef>
              <a:spcAft>
                <a:spcPts val="0"/>
              </a:spcAft>
              <a:buClr>
                <a:schemeClr val="accent2"/>
              </a:buClr>
              <a:buSzTx/>
              <a:buFontTx/>
              <a:buNone/>
              <a:tabLst/>
              <a:defRPr/>
            </a:pPr>
            <a:r>
              <a:rPr lang="en-US" sz="1200" b="1" dirty="0" smtClean="0"/>
              <a:t>Tom Hunt</a:t>
            </a:r>
            <a:endParaRPr kumimoji="0" lang="en-US" sz="1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457200" rtl="0" eaLnBrk="1" fontAlgn="auto" latinLnBrk="0" hangingPunct="1">
              <a:lnSpc>
                <a:spcPct val="100000"/>
              </a:lnSpc>
              <a:spcBef>
                <a:spcPct val="10000"/>
              </a:spcBef>
              <a:spcAft>
                <a:spcPts val="0"/>
              </a:spcAft>
              <a:buClr>
                <a:schemeClr val="accent2"/>
              </a:buClr>
              <a:buSzTx/>
              <a:buFontTx/>
              <a:buNone/>
              <a:tabLst/>
              <a:defRPr/>
            </a:pPr>
            <a:r>
              <a:rPr lang="en-US" sz="1200" b="1" dirty="0" smtClean="0"/>
              <a:t>Director of Treasury Services</a:t>
            </a:r>
            <a:endParaRPr kumimoji="0" lang="en-US" sz="1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457200" rtl="0" eaLnBrk="1" fontAlgn="auto" latinLnBrk="0" hangingPunct="1">
              <a:lnSpc>
                <a:spcPct val="100000"/>
              </a:lnSpc>
              <a:spcBef>
                <a:spcPct val="10000"/>
              </a:spcBef>
              <a:spcAft>
                <a:spcPts val="0"/>
              </a:spcAft>
              <a:buClr>
                <a:schemeClr val="accent2"/>
              </a:buClr>
              <a:buSzTx/>
              <a:buFontTx/>
              <a:buNone/>
              <a:tabLst/>
              <a:defRPr/>
            </a:pPr>
            <a:r>
              <a:rPr lang="en-US" sz="1200" b="1" dirty="0" smtClean="0"/>
              <a:t>The Association for Financial Professionals</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6903993" y="4079875"/>
            <a:ext cx="2812869" cy="369332"/>
          </a:xfrm>
          <a:prstGeom prst="rect">
            <a:avLst/>
          </a:prstGeom>
          <a:noFill/>
        </p:spPr>
        <p:txBody>
          <a:bodyPr wrap="square" rtlCol="0">
            <a:spAutoFit/>
          </a:bodyPr>
          <a:lstStyle/>
          <a:p>
            <a:r>
              <a:rPr lang="en-US" dirty="0" smtClean="0"/>
              <a:t>May 22,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RFT Steps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400" dirty="0" smtClean="0"/>
              <a:t>Needs assessment</a:t>
            </a:r>
          </a:p>
          <a:p>
            <a:pPr marL="971550" lvl="1" indent="-514350"/>
            <a:r>
              <a:rPr lang="en-US" sz="2000" dirty="0" smtClean="0"/>
              <a:t>Mirror/match Treasury department</a:t>
            </a:r>
          </a:p>
          <a:p>
            <a:pPr marL="1371600" lvl="2" indent="-514350"/>
            <a:r>
              <a:rPr lang="en-US" sz="1800" dirty="0" smtClean="0"/>
              <a:t>Tasks, duties, coverage </a:t>
            </a:r>
          </a:p>
          <a:p>
            <a:pPr marL="971550" lvl="1" indent="-514350"/>
            <a:r>
              <a:rPr lang="en-US" sz="2000" dirty="0" smtClean="0"/>
              <a:t>Global/Regional/Domestic</a:t>
            </a:r>
          </a:p>
          <a:p>
            <a:pPr marL="971550" lvl="1" indent="-514350"/>
            <a:r>
              <a:rPr lang="en-US" sz="2000" dirty="0" smtClean="0"/>
              <a:t>Centralized/Decentralized</a:t>
            </a:r>
          </a:p>
          <a:p>
            <a:pPr marL="971550" lvl="1" indent="-514350"/>
            <a:r>
              <a:rPr lang="en-US" sz="2000" dirty="0" smtClean="0"/>
              <a:t>Countries</a:t>
            </a:r>
          </a:p>
          <a:p>
            <a:pPr marL="971550" lvl="1" indent="-514350"/>
            <a:r>
              <a:rPr lang="en-US" sz="2000" dirty="0" smtClean="0"/>
              <a:t>Areas to consult:</a:t>
            </a:r>
          </a:p>
          <a:p>
            <a:pPr marL="1371600" lvl="2" indent="-457200"/>
            <a:r>
              <a:rPr lang="en-US" sz="1800" dirty="0" smtClean="0"/>
              <a:t>Tax, Legal, Accounts Payable, Payroll, Collections, IT (phased), Banks</a:t>
            </a:r>
          </a:p>
          <a:p>
            <a:pPr marL="971550" lvl="1" indent="-457200"/>
            <a:r>
              <a:rPr lang="en-US" sz="2000" dirty="0" smtClean="0"/>
              <a:t>Is a SWIFT connection needed?</a:t>
            </a:r>
          </a:p>
          <a:p>
            <a:pPr marL="971550" lvl="1" indent="-457200"/>
            <a:r>
              <a:rPr lang="en-US" sz="2000" dirty="0" smtClean="0"/>
              <a:t>Where are the gaps in coverage and service for Treasury?</a:t>
            </a:r>
          </a:p>
          <a:p>
            <a:pPr marL="971550" lvl="1" indent="-457200"/>
            <a:r>
              <a:rPr lang="en-US" sz="2000" dirty="0" smtClean="0"/>
              <a:t>Ultimately, what process needs to be more efficient? </a:t>
            </a:r>
          </a:p>
          <a:p>
            <a:pPr marL="971550" lvl="1" indent="-457200"/>
            <a:r>
              <a:rPr lang="en-US" sz="2000" dirty="0" smtClean="0"/>
              <a:t>Inventory of all processes in Treasury</a:t>
            </a:r>
          </a:p>
          <a:p>
            <a:pPr>
              <a:buNone/>
            </a:pPr>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10</a:t>
            </a:fld>
            <a:endParaRPr lang="en-US" dirty="0"/>
          </a:p>
        </p:txBody>
      </p:sp>
      <p:pic>
        <p:nvPicPr>
          <p:cNvPr id="1030" name="Picture 6" descr="C:\Program Files (x86)\Microsoft Office\MEDIA\CAGCAT10\j0233018.wmf"/>
          <p:cNvPicPr>
            <a:picLocks noChangeAspect="1" noChangeArrowheads="1"/>
          </p:cNvPicPr>
          <p:nvPr/>
        </p:nvPicPr>
        <p:blipFill>
          <a:blip r:embed="rId2"/>
          <a:srcRect/>
          <a:stretch>
            <a:fillRect/>
          </a:stretch>
        </p:blipFill>
        <p:spPr bwMode="auto">
          <a:xfrm>
            <a:off x="6172853" y="1823485"/>
            <a:ext cx="2056747" cy="208929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Technology</a:t>
            </a:r>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11</a:t>
            </a:fld>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457200" y="1601066"/>
            <a:ext cx="8229600" cy="4722668"/>
          </a:xfrm>
          <a:prstGeom prst="rect">
            <a:avLst/>
          </a:prstGeom>
          <a:noFill/>
          <a:ln w="9525">
            <a:noFill/>
            <a:miter lim="800000"/>
            <a:headEnd/>
            <a:tailEnd/>
          </a:ln>
        </p:spPr>
      </p:pic>
      <p:sp>
        <p:nvSpPr>
          <p:cNvPr id="5" name="TextBox 4"/>
          <p:cNvSpPr txBox="1"/>
          <p:nvPr/>
        </p:nvSpPr>
        <p:spPr>
          <a:xfrm>
            <a:off x="642256" y="6534150"/>
            <a:ext cx="6291943" cy="253916"/>
          </a:xfrm>
          <a:prstGeom prst="rect">
            <a:avLst/>
          </a:prstGeom>
          <a:noFill/>
        </p:spPr>
        <p:txBody>
          <a:bodyPr wrap="square" rtlCol="0">
            <a:spAutoFit/>
          </a:bodyPr>
          <a:lstStyle/>
          <a:p>
            <a:r>
              <a:rPr lang="en-US" sz="1050" dirty="0" smtClean="0"/>
              <a:t>Source:  Treasury Transformation Session by General Motors, 2013 AFP Annual Conference</a:t>
            </a:r>
            <a:endParaRPr lang="en-US" sz="10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RFT Steps (cont’d)</a:t>
            </a:r>
            <a:endParaRPr lang="en-US" dirty="0"/>
          </a:p>
        </p:txBody>
      </p:sp>
      <p:sp>
        <p:nvSpPr>
          <p:cNvPr id="3" name="Content Placeholder 2"/>
          <p:cNvSpPr>
            <a:spLocks noGrp="1"/>
          </p:cNvSpPr>
          <p:nvPr>
            <p:ph idx="1"/>
          </p:nvPr>
        </p:nvSpPr>
        <p:spPr/>
        <p:txBody>
          <a:bodyPr/>
          <a:lstStyle/>
          <a:p>
            <a:pPr>
              <a:buNone/>
            </a:pPr>
            <a:r>
              <a:rPr lang="en-US" dirty="0" smtClean="0"/>
              <a:t>2. </a:t>
            </a:r>
            <a:r>
              <a:rPr lang="en-US" sz="2800" dirty="0" smtClean="0"/>
              <a:t>Process Maps</a:t>
            </a:r>
          </a:p>
          <a:p>
            <a:pPr lvl="1"/>
            <a:r>
              <a:rPr lang="en-US" sz="2400" dirty="0" smtClean="0"/>
              <a:t>Current process</a:t>
            </a:r>
          </a:p>
          <a:p>
            <a:pPr lvl="1"/>
            <a:r>
              <a:rPr lang="en-US" sz="2400" dirty="0" smtClean="0"/>
              <a:t>Desired process (develop decision criteria)</a:t>
            </a:r>
          </a:p>
          <a:p>
            <a:pPr lvl="1"/>
            <a:r>
              <a:rPr lang="en-US" sz="2400" dirty="0" smtClean="0"/>
              <a:t>All treasury processes</a:t>
            </a:r>
          </a:p>
          <a:p>
            <a:pPr lvl="2"/>
            <a:r>
              <a:rPr lang="en-US" sz="2000" dirty="0" smtClean="0"/>
              <a:t>Cash management (Bank interface, recons, communications)</a:t>
            </a:r>
          </a:p>
          <a:p>
            <a:pPr lvl="2"/>
            <a:r>
              <a:rPr lang="en-US" sz="2000" dirty="0" smtClean="0"/>
              <a:t>Forecasting</a:t>
            </a:r>
          </a:p>
          <a:p>
            <a:pPr lvl="2"/>
            <a:r>
              <a:rPr lang="en-US" sz="2000" dirty="0" smtClean="0"/>
              <a:t>Foreign Exchange, Netting, Pooling, etc. </a:t>
            </a:r>
          </a:p>
          <a:p>
            <a:pPr lvl="2"/>
            <a:r>
              <a:rPr lang="en-US" sz="2000" dirty="0" smtClean="0"/>
              <a:t>Payroll, Accounts Payable, Collections, SSC’s</a:t>
            </a:r>
          </a:p>
          <a:p>
            <a:pPr lvl="2"/>
            <a:r>
              <a:rPr lang="en-US" sz="2000" dirty="0" smtClean="0"/>
              <a:t>All banking areas</a:t>
            </a:r>
          </a:p>
          <a:p>
            <a:pPr lvl="2"/>
            <a:r>
              <a:rPr lang="en-US" sz="2000" dirty="0" smtClean="0"/>
              <a:t>Consider ancillary technology</a:t>
            </a:r>
          </a:p>
          <a:p>
            <a:pPr lvl="3"/>
            <a:r>
              <a:rPr lang="en-US" sz="1600" dirty="0" smtClean="0"/>
              <a:t>Investment portals, Fx Portals, Fx Reporting, Bank Account Reporting, Data feeds, Custody, Bank fees </a:t>
            </a:r>
          </a:p>
          <a:p>
            <a:pPr lvl="2"/>
            <a:endParaRPr lang="en-US" sz="1800" dirty="0" smtClean="0"/>
          </a:p>
          <a:p>
            <a:pPr lvl="2"/>
            <a:endParaRPr lang="en-US" sz="2000" dirty="0" smtClean="0"/>
          </a:p>
          <a:p>
            <a:pPr lvl="1">
              <a:buNone/>
            </a:pPr>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Process Map</a:t>
            </a:r>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13</a:t>
            </a:fld>
            <a:endParaRPr lang="en-US" dirty="0"/>
          </a:p>
        </p:txBody>
      </p:sp>
      <p:pic>
        <p:nvPicPr>
          <p:cNvPr id="5" name="Content Placeholder 4"/>
          <p:cNvPicPr>
            <a:picLocks noGrp="1"/>
          </p:cNvPicPr>
          <p:nvPr>
            <p:ph idx="1"/>
          </p:nvPr>
        </p:nvPicPr>
        <p:blipFill>
          <a:blip r:embed="rId2"/>
          <a:stretch>
            <a:fillRect/>
          </a:stretch>
        </p:blipFill>
        <p:spPr>
          <a:xfrm>
            <a:off x="1247818" y="1600200"/>
            <a:ext cx="6648364" cy="4724400"/>
          </a:xfrm>
          <a:prstGeom prst="rect">
            <a:avLst/>
          </a:prstGeom>
        </p:spPr>
      </p:pic>
      <p:sp>
        <p:nvSpPr>
          <p:cNvPr id="6" name="TextBox 5"/>
          <p:cNvSpPr txBox="1"/>
          <p:nvPr/>
        </p:nvSpPr>
        <p:spPr>
          <a:xfrm>
            <a:off x="642256" y="6534150"/>
            <a:ext cx="6291943" cy="253916"/>
          </a:xfrm>
          <a:prstGeom prst="rect">
            <a:avLst/>
          </a:prstGeom>
          <a:noFill/>
        </p:spPr>
        <p:txBody>
          <a:bodyPr wrap="square" rtlCol="0">
            <a:spAutoFit/>
          </a:bodyPr>
          <a:lstStyle/>
          <a:p>
            <a:r>
              <a:rPr lang="en-US" sz="1050" dirty="0" smtClean="0"/>
              <a:t>Source:  AFP Treasury Technology RFP Template</a:t>
            </a:r>
            <a:endParaRPr lang="en-US" sz="10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RFT Steps Cont’d</a:t>
            </a:r>
            <a:endParaRPr lang="en-US" dirty="0"/>
          </a:p>
        </p:txBody>
      </p:sp>
      <p:sp>
        <p:nvSpPr>
          <p:cNvPr id="3" name="Content Placeholder 2"/>
          <p:cNvSpPr>
            <a:spLocks noGrp="1"/>
          </p:cNvSpPr>
          <p:nvPr>
            <p:ph idx="1"/>
          </p:nvPr>
        </p:nvSpPr>
        <p:spPr/>
        <p:txBody>
          <a:bodyPr/>
          <a:lstStyle/>
          <a:p>
            <a:pPr>
              <a:buNone/>
            </a:pPr>
            <a:r>
              <a:rPr lang="en-US" dirty="0" smtClean="0"/>
              <a:t>3</a:t>
            </a:r>
            <a:r>
              <a:rPr lang="en-US" sz="2800" dirty="0" smtClean="0"/>
              <a:t>. Build the Business Case</a:t>
            </a:r>
          </a:p>
          <a:p>
            <a:pPr lvl="1"/>
            <a:r>
              <a:rPr lang="en-US" sz="2400" dirty="0" smtClean="0"/>
              <a:t>Senior management support</a:t>
            </a:r>
          </a:p>
          <a:p>
            <a:pPr lvl="1"/>
            <a:r>
              <a:rPr lang="en-US" sz="2400" dirty="0" smtClean="0"/>
              <a:t>Board approval </a:t>
            </a:r>
          </a:p>
          <a:p>
            <a:pPr lvl="1"/>
            <a:r>
              <a:rPr lang="en-US" sz="2400" dirty="0" smtClean="0"/>
              <a:t>Communicate objectives</a:t>
            </a:r>
          </a:p>
          <a:p>
            <a:pPr lvl="1"/>
            <a:r>
              <a:rPr lang="en-US" sz="2400" dirty="0" smtClean="0"/>
              <a:t>Cost estimates and IT needs</a:t>
            </a:r>
          </a:p>
          <a:p>
            <a:pPr lvl="1"/>
            <a:r>
              <a:rPr lang="en-US" sz="2400" dirty="0" smtClean="0"/>
              <a:t>Identify ideal and practical technology solution</a:t>
            </a:r>
          </a:p>
          <a:p>
            <a:pPr lvl="3"/>
            <a:r>
              <a:rPr lang="en-US" sz="1800" dirty="0" smtClean="0"/>
              <a:t>SaaS, ASP, Hosted, Bank</a:t>
            </a:r>
          </a:p>
          <a:p>
            <a:pPr lvl="1"/>
            <a:r>
              <a:rPr lang="en-US" sz="2400" dirty="0" smtClean="0"/>
              <a:t>Work towards a requirements definition</a:t>
            </a:r>
          </a:p>
          <a:p>
            <a:pPr lvl="3"/>
            <a:r>
              <a:rPr lang="en-US" sz="1600" dirty="0" smtClean="0"/>
              <a:t>Utilize the process inventory</a:t>
            </a:r>
          </a:p>
          <a:p>
            <a:pPr lvl="3"/>
            <a:r>
              <a:rPr lang="en-US" sz="1600" dirty="0" smtClean="0"/>
              <a:t>Process requirements</a:t>
            </a:r>
          </a:p>
          <a:p>
            <a:pPr lvl="3"/>
            <a:r>
              <a:rPr lang="en-US" sz="1600" dirty="0" smtClean="0"/>
              <a:t>Prioritized</a:t>
            </a:r>
          </a:p>
          <a:p>
            <a:pPr lvl="3"/>
            <a:r>
              <a:rPr lang="en-US" sz="1600" dirty="0" smtClean="0"/>
              <a:t>Future proof</a:t>
            </a:r>
          </a:p>
          <a:p>
            <a:pPr lvl="3"/>
            <a:endParaRPr lang="en-US" dirty="0" smtClean="0"/>
          </a:p>
          <a:p>
            <a:pPr lvl="2">
              <a:buNone/>
            </a:pPr>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14</a:t>
            </a:fld>
            <a:endParaRPr lang="en-US" dirty="0"/>
          </a:p>
        </p:txBody>
      </p:sp>
      <p:pic>
        <p:nvPicPr>
          <p:cNvPr id="2053" name="Picture 5" descr="C:\Users\thunt\AppData\Local\Microsoft\Windows\Temporary Internet Files\Content.IE5\M08JEMU4\MC900446010[1].wmf"/>
          <p:cNvPicPr>
            <a:picLocks noChangeAspect="1" noChangeArrowheads="1"/>
          </p:cNvPicPr>
          <p:nvPr/>
        </p:nvPicPr>
        <p:blipFill>
          <a:blip r:embed="rId2"/>
          <a:srcRect/>
          <a:stretch>
            <a:fillRect/>
          </a:stretch>
        </p:blipFill>
        <p:spPr bwMode="auto">
          <a:xfrm>
            <a:off x="6184900" y="2014538"/>
            <a:ext cx="1771650" cy="154463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TWS Versions</a:t>
            </a:r>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15</a:t>
            </a:fld>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457200" y="1550353"/>
            <a:ext cx="8229600" cy="4371422"/>
          </a:xfrm>
          <a:prstGeom prst="rect">
            <a:avLst/>
          </a:prstGeom>
          <a:noFill/>
          <a:ln w="9525">
            <a:noFill/>
            <a:miter lim="800000"/>
            <a:headEnd/>
            <a:tailEnd/>
          </a:ln>
        </p:spPr>
      </p:pic>
      <p:sp>
        <p:nvSpPr>
          <p:cNvPr id="5" name="TextBox 4"/>
          <p:cNvSpPr txBox="1"/>
          <p:nvPr/>
        </p:nvSpPr>
        <p:spPr>
          <a:xfrm>
            <a:off x="783772" y="6534150"/>
            <a:ext cx="5105400" cy="261610"/>
          </a:xfrm>
          <a:prstGeom prst="rect">
            <a:avLst/>
          </a:prstGeom>
          <a:noFill/>
        </p:spPr>
        <p:txBody>
          <a:bodyPr wrap="square" rtlCol="0">
            <a:spAutoFit/>
          </a:bodyPr>
          <a:lstStyle/>
          <a:p>
            <a:r>
              <a:rPr lang="en-US" sz="1050" dirty="0" smtClean="0"/>
              <a:t>Source: AFP’s CTC Guide to Treasury Technology</a:t>
            </a:r>
            <a:endParaRPr lang="en-US" sz="10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Requirements Definition</a:t>
            </a:r>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16</a:t>
            </a:fld>
            <a:endParaRPr lang="en-US" dirty="0"/>
          </a:p>
        </p:txBody>
      </p:sp>
      <p:pic>
        <p:nvPicPr>
          <p:cNvPr id="1027" name="Picture 3"/>
          <p:cNvPicPr>
            <a:picLocks noChangeAspect="1" noChangeArrowheads="1"/>
          </p:cNvPicPr>
          <p:nvPr/>
        </p:nvPicPr>
        <p:blipFill>
          <a:blip r:embed="rId2"/>
          <a:srcRect/>
          <a:stretch>
            <a:fillRect/>
          </a:stretch>
        </p:blipFill>
        <p:spPr bwMode="auto">
          <a:xfrm>
            <a:off x="672194" y="1706811"/>
            <a:ext cx="6262006" cy="4651128"/>
          </a:xfrm>
          <a:prstGeom prst="rect">
            <a:avLst/>
          </a:prstGeom>
          <a:noFill/>
          <a:ln w="9525">
            <a:noFill/>
            <a:miter lim="800000"/>
            <a:headEnd/>
            <a:tailEnd/>
          </a:ln>
        </p:spPr>
      </p:pic>
      <p:pic>
        <p:nvPicPr>
          <p:cNvPr id="8" name="Picture 7" descr="TechGuide_150.gif"/>
          <p:cNvPicPr>
            <a:picLocks noChangeAspect="1"/>
          </p:cNvPicPr>
          <p:nvPr/>
        </p:nvPicPr>
        <p:blipFill>
          <a:blip r:embed="rId3"/>
          <a:stretch>
            <a:fillRect/>
          </a:stretch>
        </p:blipFill>
        <p:spPr>
          <a:xfrm>
            <a:off x="6934200" y="2684792"/>
            <a:ext cx="1744888" cy="2617333"/>
          </a:xfrm>
          <a:prstGeom prst="rect">
            <a:avLst/>
          </a:prstGeom>
        </p:spPr>
      </p:pic>
      <p:sp>
        <p:nvSpPr>
          <p:cNvPr id="9" name="TextBox 8"/>
          <p:cNvSpPr txBox="1"/>
          <p:nvPr/>
        </p:nvSpPr>
        <p:spPr>
          <a:xfrm>
            <a:off x="7100659" y="5486791"/>
            <a:ext cx="1578429" cy="369332"/>
          </a:xfrm>
          <a:prstGeom prst="rect">
            <a:avLst/>
          </a:prstGeom>
          <a:noFill/>
        </p:spPr>
        <p:txBody>
          <a:bodyPr wrap="square" rtlCol="0">
            <a:spAutoFit/>
          </a:bodyPr>
          <a:lstStyle/>
          <a:p>
            <a:r>
              <a:rPr lang="en-US" dirty="0" smtClean="0"/>
              <a:t>Page 77</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RFT Steps Cont’d</a:t>
            </a:r>
            <a:endParaRPr lang="en-US" dirty="0"/>
          </a:p>
        </p:txBody>
      </p:sp>
      <p:sp>
        <p:nvSpPr>
          <p:cNvPr id="3" name="Content Placeholder 2"/>
          <p:cNvSpPr>
            <a:spLocks noGrp="1"/>
          </p:cNvSpPr>
          <p:nvPr>
            <p:ph idx="1"/>
          </p:nvPr>
        </p:nvSpPr>
        <p:spPr/>
        <p:txBody>
          <a:bodyPr/>
          <a:lstStyle/>
          <a:p>
            <a:pPr>
              <a:buNone/>
            </a:pPr>
            <a:r>
              <a:rPr lang="en-US" sz="2400" dirty="0" smtClean="0"/>
              <a:t>3. Business Case (cont’d)</a:t>
            </a:r>
          </a:p>
          <a:p>
            <a:r>
              <a:rPr lang="en-US" sz="1800" dirty="0" smtClean="0"/>
              <a:t>Identify key participants</a:t>
            </a:r>
          </a:p>
          <a:p>
            <a:pPr lvl="1"/>
            <a:r>
              <a:rPr lang="en-US" sz="1600" dirty="0" smtClean="0"/>
              <a:t>Project team</a:t>
            </a:r>
          </a:p>
          <a:p>
            <a:pPr lvl="1"/>
            <a:r>
              <a:rPr lang="en-US" sz="1600" dirty="0" smtClean="0"/>
              <a:t>Key departmental contacts</a:t>
            </a:r>
          </a:p>
          <a:p>
            <a:pPr lvl="1"/>
            <a:r>
              <a:rPr lang="en-US" sz="1600" dirty="0" smtClean="0"/>
              <a:t>Key IT contacts</a:t>
            </a:r>
          </a:p>
          <a:p>
            <a:pPr lvl="1"/>
            <a:r>
              <a:rPr lang="en-US" sz="1600" dirty="0" smtClean="0"/>
              <a:t>Accounting/Finance</a:t>
            </a:r>
          </a:p>
          <a:p>
            <a:pPr lvl="1"/>
            <a:r>
              <a:rPr lang="en-US" sz="1600" dirty="0" smtClean="0"/>
              <a:t>Business Unit Personnel</a:t>
            </a:r>
          </a:p>
          <a:p>
            <a:pPr lvl="1"/>
            <a:r>
              <a:rPr lang="en-US" sz="1600" dirty="0" smtClean="0"/>
              <a:t>Audit, Tax</a:t>
            </a:r>
          </a:p>
          <a:p>
            <a:r>
              <a:rPr lang="en-US" sz="1800" dirty="0" smtClean="0"/>
              <a:t>Cost estimates:</a:t>
            </a:r>
          </a:p>
          <a:p>
            <a:pPr lvl="1"/>
            <a:r>
              <a:rPr lang="en-US" sz="1600" dirty="0" smtClean="0"/>
              <a:t>Software, special enhancements, hardware</a:t>
            </a:r>
          </a:p>
          <a:p>
            <a:pPr lvl="1"/>
            <a:r>
              <a:rPr lang="en-US" sz="1600" dirty="0" smtClean="0"/>
              <a:t>Implementation, consultant costs</a:t>
            </a:r>
          </a:p>
          <a:p>
            <a:pPr lvl="1"/>
            <a:r>
              <a:rPr lang="en-US" sz="1600" dirty="0" smtClean="0"/>
              <a:t>Ongoing maintenance</a:t>
            </a:r>
          </a:p>
          <a:p>
            <a:r>
              <a:rPr lang="en-US" sz="1800" dirty="0" smtClean="0"/>
              <a:t>Project savings: FTE’s, lower bank fees, fulfill mandate, controls</a:t>
            </a:r>
          </a:p>
          <a:p>
            <a:r>
              <a:rPr lang="en-US" sz="1800" dirty="0" smtClean="0"/>
              <a:t>Timelines: full and realistic</a:t>
            </a:r>
          </a:p>
          <a:p>
            <a:r>
              <a:rPr lang="en-US" sz="1800" dirty="0" smtClean="0"/>
              <a:t>Success criteria</a:t>
            </a:r>
          </a:p>
          <a:p>
            <a:pPr lvl="1"/>
            <a:endParaRPr lang="en-US" sz="2000" dirty="0" smtClean="0"/>
          </a:p>
          <a:p>
            <a:pPr>
              <a:buNone/>
            </a:pPr>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17</a:t>
            </a:fld>
            <a:endParaRPr lang="en-US" dirty="0"/>
          </a:p>
        </p:txBody>
      </p:sp>
      <p:pic>
        <p:nvPicPr>
          <p:cNvPr id="3074" name="Picture 2" descr="C:\Users\thunt\AppData\Local\Microsoft\Windows\Temporary Internet Files\Content.IE5\JDU0IB2I\MC900156991[1].wmf"/>
          <p:cNvPicPr>
            <a:picLocks noChangeAspect="1" noChangeArrowheads="1"/>
          </p:cNvPicPr>
          <p:nvPr/>
        </p:nvPicPr>
        <p:blipFill>
          <a:blip r:embed="rId2"/>
          <a:srcRect/>
          <a:stretch>
            <a:fillRect/>
          </a:stretch>
        </p:blipFill>
        <p:spPr bwMode="auto">
          <a:xfrm>
            <a:off x="6071006" y="2555291"/>
            <a:ext cx="1999106" cy="174741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581544"/>
          <a:ext cx="8229600" cy="3780525"/>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3"/>
          <p:cNvSpPr>
            <a:spLocks noGrp="1"/>
          </p:cNvSpPr>
          <p:nvPr>
            <p:ph type="sldNum" sz="quarter" idx="12"/>
          </p:nvPr>
        </p:nvSpPr>
        <p:spPr/>
        <p:txBody>
          <a:bodyPr/>
          <a:lstStyle/>
          <a:p>
            <a:fld id="{5D30B8F8-CE26-4E23-8455-CEBE283AFE8E}" type="slidenum">
              <a:rPr lang="en-US" smtClean="0"/>
              <a:pPr/>
              <a:t>18</a:t>
            </a:fld>
            <a:endParaRPr lang="en-US" dirty="0"/>
          </a:p>
        </p:txBody>
      </p:sp>
      <p:sp>
        <p:nvSpPr>
          <p:cNvPr id="6" name="Title 1"/>
          <p:cNvSpPr txBox="1">
            <a:spLocks/>
          </p:cNvSpPr>
          <p:nvPr/>
        </p:nvSpPr>
        <p:spPr>
          <a:xfrm>
            <a:off x="457200" y="741748"/>
            <a:ext cx="6586396" cy="71586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000" b="1" dirty="0" smtClean="0">
                <a:solidFill>
                  <a:srgbClr val="336699"/>
                </a:solidFill>
                <a:latin typeface="+mj-lt"/>
                <a:ea typeface="ＭＳ Ｐゴシック" charset="-128"/>
                <a:cs typeface="Times New Roman" pitchFamily="18" charset="0"/>
              </a:rPr>
              <a:t>Success Metrics</a:t>
            </a:r>
            <a:endParaRPr lang="en-US" sz="4000" b="1" dirty="0">
              <a:solidFill>
                <a:srgbClr val="336699"/>
              </a:solidFill>
              <a:latin typeface="+mj-lt"/>
              <a:ea typeface="ＭＳ Ｐゴシック" charset="-128"/>
              <a:cs typeface="Times New Roman" pitchFamily="18" charset="0"/>
            </a:endParaRPr>
          </a:p>
        </p:txBody>
      </p:sp>
      <p:sp>
        <p:nvSpPr>
          <p:cNvPr id="8" name="TextBox 7"/>
          <p:cNvSpPr txBox="1"/>
          <p:nvPr/>
        </p:nvSpPr>
        <p:spPr>
          <a:xfrm>
            <a:off x="491706" y="5362069"/>
            <a:ext cx="8229600" cy="1077218"/>
          </a:xfrm>
          <a:prstGeom prst="rect">
            <a:avLst/>
          </a:prstGeom>
          <a:noFill/>
        </p:spPr>
        <p:txBody>
          <a:bodyPr wrap="square" rtlCol="0">
            <a:spAutoFit/>
          </a:bodyPr>
          <a:lstStyle/>
          <a:p>
            <a:r>
              <a:rPr lang="en-US" sz="1600" dirty="0" smtClean="0"/>
              <a:t>Organizations that measure their treasury departments’ success in improving efficiency typically boast treasury departments with fewer FTEs and lower costs for treasury operations (both on a normalized basis) while still matching cycle times achieved by treasury operations that are not held to the same standard.</a:t>
            </a:r>
            <a:endParaRPr lang="en-US" sz="1600" dirty="0"/>
          </a:p>
        </p:txBody>
      </p:sp>
      <p:sp>
        <p:nvSpPr>
          <p:cNvPr id="9" name="TextBox 8"/>
          <p:cNvSpPr txBox="1"/>
          <p:nvPr/>
        </p:nvSpPr>
        <p:spPr>
          <a:xfrm>
            <a:off x="796581" y="6547009"/>
            <a:ext cx="5400695" cy="253916"/>
          </a:xfrm>
          <a:prstGeom prst="rect">
            <a:avLst/>
          </a:prstGeom>
          <a:noFill/>
        </p:spPr>
        <p:txBody>
          <a:bodyPr wrap="square" rtlCol="0">
            <a:spAutoFit/>
          </a:bodyPr>
          <a:lstStyle/>
          <a:p>
            <a:r>
              <a:rPr lang="en-US" sz="1050" dirty="0" smtClean="0"/>
              <a:t>Source: 2012 AFP Benchmark Survey Results</a:t>
            </a:r>
            <a:endParaRPr lang="en-US" sz="105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RFT Steps (Cont’d)</a:t>
            </a:r>
            <a:endParaRPr lang="en-US" dirty="0"/>
          </a:p>
        </p:txBody>
      </p:sp>
      <p:sp>
        <p:nvSpPr>
          <p:cNvPr id="3" name="Content Placeholder 2"/>
          <p:cNvSpPr>
            <a:spLocks noGrp="1"/>
          </p:cNvSpPr>
          <p:nvPr>
            <p:ph idx="1"/>
          </p:nvPr>
        </p:nvSpPr>
        <p:spPr/>
        <p:txBody>
          <a:bodyPr/>
          <a:lstStyle/>
          <a:p>
            <a:pPr>
              <a:buNone/>
            </a:pPr>
            <a:r>
              <a:rPr lang="en-US" dirty="0" smtClean="0"/>
              <a:t>4. </a:t>
            </a:r>
            <a:r>
              <a:rPr lang="en-US" sz="2800" dirty="0" smtClean="0"/>
              <a:t>Assess the marketplace</a:t>
            </a:r>
          </a:p>
          <a:p>
            <a:pPr lvl="1"/>
            <a:r>
              <a:rPr lang="en-US" sz="2400" dirty="0" smtClean="0"/>
              <a:t>ERP, SaaS, ASP, Hosted, Bank</a:t>
            </a:r>
          </a:p>
          <a:p>
            <a:pPr lvl="1"/>
            <a:r>
              <a:rPr lang="en-US" sz="2400" dirty="0" smtClean="0"/>
              <a:t>Small concentrated marketplace</a:t>
            </a:r>
          </a:p>
          <a:p>
            <a:pPr lvl="1"/>
            <a:r>
              <a:rPr lang="en-US" sz="2400" dirty="0" smtClean="0"/>
              <a:t>Prior relationships with vendors</a:t>
            </a:r>
          </a:p>
          <a:p>
            <a:pPr lvl="1"/>
            <a:r>
              <a:rPr lang="en-US" sz="2400" dirty="0" smtClean="0"/>
              <a:t>Determine best method of delivery</a:t>
            </a:r>
          </a:p>
          <a:p>
            <a:pPr lvl="1"/>
            <a:r>
              <a:rPr lang="en-US" sz="2400" dirty="0" smtClean="0"/>
              <a:t>Places for information</a:t>
            </a:r>
          </a:p>
          <a:p>
            <a:pPr lvl="2"/>
            <a:r>
              <a:rPr lang="en-US" sz="2000" dirty="0" smtClean="0"/>
              <a:t>AFP Annual Conference Exhibitor List</a:t>
            </a:r>
          </a:p>
          <a:p>
            <a:pPr lvl="2"/>
            <a:r>
              <a:rPr lang="en-US" sz="2000" dirty="0" smtClean="0"/>
              <a:t>Trade Shows</a:t>
            </a:r>
          </a:p>
          <a:p>
            <a:pPr lvl="2"/>
            <a:r>
              <a:rPr lang="en-US" sz="2000" dirty="0" smtClean="0"/>
              <a:t>Treasury consultants</a:t>
            </a:r>
          </a:p>
          <a:p>
            <a:pPr lvl="2"/>
            <a:r>
              <a:rPr lang="en-US" sz="2000" dirty="0" smtClean="0"/>
              <a:t>gtnews TMS Buyers Guide</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19</a:t>
            </a:fld>
            <a:endParaRPr lang="en-US" dirty="0"/>
          </a:p>
        </p:txBody>
      </p:sp>
      <p:pic>
        <p:nvPicPr>
          <p:cNvPr id="3079" name="Picture 7" descr="C:\Users\thunt\AppData\Local\Microsoft\Windows\Temporary Internet Files\Content.IE5\YUVNEKSP\MC900283365[1].wmf"/>
          <p:cNvPicPr>
            <a:picLocks noChangeAspect="1" noChangeArrowheads="1"/>
          </p:cNvPicPr>
          <p:nvPr/>
        </p:nvPicPr>
        <p:blipFill>
          <a:blip r:embed="rId2"/>
          <a:srcRect/>
          <a:stretch>
            <a:fillRect/>
          </a:stretch>
        </p:blipFill>
        <p:spPr bwMode="auto">
          <a:xfrm>
            <a:off x="6416345" y="2377291"/>
            <a:ext cx="1813255" cy="182697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6336" y="547844"/>
            <a:ext cx="6817259" cy="715860"/>
          </a:xfrm>
        </p:spPr>
        <p:txBody>
          <a:bodyPr>
            <a:normAutofit/>
          </a:bodyPr>
          <a:lstStyle/>
          <a:p>
            <a:pPr algn="ctr"/>
            <a:r>
              <a:rPr lang="en-US" dirty="0" smtClean="0">
                <a:cs typeface="Times New Roman" pitchFamily="18" charset="0"/>
              </a:rPr>
              <a:t>Who is AFP?</a:t>
            </a:r>
            <a:endParaRPr lang="en-US" dirty="0">
              <a:cs typeface="Times New Roman" pitchFamily="18" charset="0"/>
            </a:endParaRPr>
          </a:p>
        </p:txBody>
      </p:sp>
      <p:sp>
        <p:nvSpPr>
          <p:cNvPr id="3" name="Content Placeholder 2"/>
          <p:cNvSpPr>
            <a:spLocks noGrp="1"/>
          </p:cNvSpPr>
          <p:nvPr>
            <p:ph idx="1"/>
          </p:nvPr>
        </p:nvSpPr>
        <p:spPr>
          <a:xfrm>
            <a:off x="457200" y="905774"/>
            <a:ext cx="8229600" cy="5169562"/>
          </a:xfrm>
        </p:spPr>
        <p:txBody>
          <a:bodyPr>
            <a:normAutofit/>
          </a:bodyPr>
          <a:lstStyle/>
          <a:p>
            <a:pPr>
              <a:buClrTx/>
              <a:buNone/>
            </a:pPr>
            <a:endParaRPr lang="en-US" sz="3100" b="0" dirty="0" smtClean="0">
              <a:latin typeface="Times New Roman" pitchFamily="18" charset="0"/>
              <a:cs typeface="Times New Roman" pitchFamily="18" charset="0"/>
            </a:endParaRPr>
          </a:p>
          <a:p>
            <a:pPr>
              <a:buClrTx/>
              <a:buFont typeface="Arial" pitchFamily="34" charset="0"/>
              <a:buChar char="•"/>
            </a:pPr>
            <a:endParaRPr lang="en-US" sz="3100" dirty="0" smtClean="0">
              <a:latin typeface="Times New Roman" pitchFamily="18" charset="0"/>
              <a:cs typeface="Times New Roman" pitchFamily="18" charset="0"/>
            </a:endParaRPr>
          </a:p>
          <a:p>
            <a:pPr>
              <a:buNone/>
            </a:pPr>
            <a:r>
              <a:rPr lang="en-US" sz="2200" b="1" dirty="0" smtClean="0"/>
              <a:t>Global resource and advocate for the finance profession: </a:t>
            </a:r>
          </a:p>
          <a:p>
            <a:pPr>
              <a:buNone/>
            </a:pPr>
            <a:endParaRPr lang="en-US" sz="2000" b="1" dirty="0" smtClean="0"/>
          </a:p>
          <a:p>
            <a:pPr marL="0" indent="0">
              <a:buNone/>
            </a:pPr>
            <a:r>
              <a:rPr lang="en-US" sz="1600" dirty="0" smtClean="0"/>
              <a:t>The Association for Financial Professionals (AFP) serves a network of more than 16,000 treasury and finance professionals. Headquartered in Bethesda, MD, AFP provides members with breaking news, economic research and data on the evolving world of treasury and finance, as well as world-class treasury certification programs, networking events, financial analytical tools, training, and public policy representation to legislators and regulators. AFP is the daily resource for treasury and finance professionals. </a:t>
            </a:r>
          </a:p>
          <a:p>
            <a:pPr>
              <a:buClrTx/>
              <a:buNone/>
            </a:pPr>
            <a:endParaRPr lang="en-US" sz="3100" b="0" dirty="0" smtClean="0">
              <a:cs typeface="Times New Roman" pitchFamily="18" charset="0"/>
            </a:endParaRPr>
          </a:p>
          <a:p>
            <a:pPr>
              <a:buClrTx/>
              <a:buFont typeface="Arial" pitchFamily="34" charset="0"/>
              <a:buChar char="•"/>
            </a:pPr>
            <a:endParaRPr lang="en-US" dirty="0"/>
          </a:p>
        </p:txBody>
      </p:sp>
      <p:sp>
        <p:nvSpPr>
          <p:cNvPr id="8" name="Slide Number Placeholder 3"/>
          <p:cNvSpPr>
            <a:spLocks noGrp="1"/>
          </p:cNvSpPr>
          <p:nvPr>
            <p:ph type="sldNum" sz="quarter" idx="12"/>
          </p:nvPr>
        </p:nvSpPr>
        <p:spPr/>
        <p:txBody>
          <a:bodyPr/>
          <a:lstStyle/>
          <a:p>
            <a:fld id="{5D30B8F8-CE26-4E23-8455-CEBE283AFE8E}" type="slidenum">
              <a:rPr lang="en-US" smtClean="0"/>
              <a:pPr/>
              <a:t>2</a:t>
            </a:fld>
            <a:endParaRPr lang="en-US" dirty="0"/>
          </a:p>
        </p:txBody>
      </p:sp>
      <p:pic>
        <p:nvPicPr>
          <p:cNvPr id="7" name="Picture 6" descr="CTC-Logo_C_273.gif"/>
          <p:cNvPicPr>
            <a:picLocks noChangeAspect="1"/>
          </p:cNvPicPr>
          <p:nvPr/>
        </p:nvPicPr>
        <p:blipFill>
          <a:blip r:embed="rId2"/>
          <a:stretch>
            <a:fillRect/>
          </a:stretch>
        </p:blipFill>
        <p:spPr>
          <a:xfrm>
            <a:off x="3237699" y="4815639"/>
            <a:ext cx="2362756" cy="933851"/>
          </a:xfrm>
          <a:prstGeom prst="rect">
            <a:avLst/>
          </a:prstGeom>
        </p:spPr>
      </p:pic>
      <p:pic>
        <p:nvPicPr>
          <p:cNvPr id="12" name="Picture 11" descr="gtnews logo.gif"/>
          <p:cNvPicPr>
            <a:picLocks noChangeAspect="1"/>
          </p:cNvPicPr>
          <p:nvPr/>
        </p:nvPicPr>
        <p:blipFill>
          <a:blip r:embed="rId3"/>
          <a:stretch>
            <a:fillRect/>
          </a:stretch>
        </p:blipFill>
        <p:spPr>
          <a:xfrm>
            <a:off x="638175" y="4815639"/>
            <a:ext cx="2381250" cy="971550"/>
          </a:xfrm>
          <a:prstGeom prst="rect">
            <a:avLst/>
          </a:prstGeom>
        </p:spPr>
      </p:pic>
      <p:pic>
        <p:nvPicPr>
          <p:cNvPr id="11" name="Picture 10" descr="FPA.png"/>
          <p:cNvPicPr>
            <a:picLocks noChangeAspect="1"/>
          </p:cNvPicPr>
          <p:nvPr/>
        </p:nvPicPr>
        <p:blipFill>
          <a:blip r:embed="rId4"/>
          <a:stretch>
            <a:fillRect/>
          </a:stretch>
        </p:blipFill>
        <p:spPr>
          <a:xfrm>
            <a:off x="5962844" y="4815639"/>
            <a:ext cx="2781688" cy="88594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TMS Landscape</a:t>
            </a:r>
            <a:endParaRPr lang="en-US" dirty="0"/>
          </a:p>
        </p:txBody>
      </p:sp>
      <p:pic>
        <p:nvPicPr>
          <p:cNvPr id="5" name="Content Placeholder 4" descr="New Entrants Landscape.png"/>
          <p:cNvPicPr>
            <a:picLocks noGrp="1" noChangeAspect="1"/>
          </p:cNvPicPr>
          <p:nvPr>
            <p:ph idx="1"/>
          </p:nvPr>
        </p:nvPicPr>
        <p:blipFill>
          <a:blip r:embed="rId2"/>
          <a:stretch>
            <a:fillRect/>
          </a:stretch>
        </p:blipFill>
        <p:spPr>
          <a:xfrm>
            <a:off x="262550" y="1562493"/>
            <a:ext cx="8546472" cy="4724400"/>
          </a:xfrm>
        </p:spPr>
      </p:pic>
      <p:sp>
        <p:nvSpPr>
          <p:cNvPr id="4" name="Slide Number Placeholder 3"/>
          <p:cNvSpPr>
            <a:spLocks noGrp="1"/>
          </p:cNvSpPr>
          <p:nvPr>
            <p:ph type="sldNum" sz="quarter" idx="12"/>
          </p:nvPr>
        </p:nvSpPr>
        <p:spPr/>
        <p:txBody>
          <a:bodyPr/>
          <a:lstStyle/>
          <a:p>
            <a:fld id="{5D30B8F8-CE26-4E23-8455-CEBE283AFE8E}" type="slidenum">
              <a:rPr lang="en-US" smtClean="0"/>
              <a:pPr/>
              <a:t>20</a:t>
            </a:fld>
            <a:endParaRPr lang="en-US" dirty="0"/>
          </a:p>
        </p:txBody>
      </p:sp>
      <p:sp>
        <p:nvSpPr>
          <p:cNvPr id="2049" name="Rectangle 1"/>
          <p:cNvSpPr>
            <a:spLocks noChangeArrowheads="1"/>
          </p:cNvSpPr>
          <p:nvPr/>
        </p:nvSpPr>
        <p:spPr bwMode="auto">
          <a:xfrm>
            <a:off x="262550" y="6349484"/>
            <a:ext cx="842425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These images are property of Strategic Treasurer, LLC and are being used with their permission. The TMS|TRMS Landscape, SaaS Continuum Installed Chart, and New Entrants Landscape are found in Strategic Treasurer’s 2013/2014 TMS|TRMS Summary Analyst report. This report is available for distribution. To contact Strategic Treasurer with any questions or about receiving a copy of this report, please email </a:t>
            </a:r>
            <a:r>
              <a:rPr kumimoji="0" lang="en-US" sz="6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rPr>
              <a:t>analystreport@strategictreasurer.com</a:t>
            </a:r>
            <a:r>
              <a:rPr kumimoji="0" lang="en-US" sz="6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or call their main office at 678.466.2220.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Where Were We 5 years Ago?</a:t>
            </a:r>
            <a:endParaRPr lang="en-US" sz="3200"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21</a:t>
            </a:fld>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788372" y="1600200"/>
            <a:ext cx="7567256" cy="4724400"/>
          </a:xfrm>
          <a:prstGeom prst="rect">
            <a:avLst/>
          </a:prstGeom>
          <a:noFill/>
          <a:ln w="9525">
            <a:noFill/>
            <a:miter lim="800000"/>
            <a:headEnd/>
            <a:tailEnd/>
          </a:ln>
        </p:spPr>
      </p:pic>
      <p:sp>
        <p:nvSpPr>
          <p:cNvPr id="5" name="TextBox 4"/>
          <p:cNvSpPr txBox="1"/>
          <p:nvPr/>
        </p:nvSpPr>
        <p:spPr>
          <a:xfrm>
            <a:off x="796581" y="6547009"/>
            <a:ext cx="5400695" cy="253916"/>
          </a:xfrm>
          <a:prstGeom prst="rect">
            <a:avLst/>
          </a:prstGeom>
          <a:noFill/>
        </p:spPr>
        <p:txBody>
          <a:bodyPr wrap="square" rtlCol="0">
            <a:spAutoFit/>
          </a:bodyPr>
          <a:lstStyle/>
          <a:p>
            <a:r>
              <a:rPr lang="en-US" sz="1050" dirty="0" smtClean="0"/>
              <a:t>Source: 2009 AFP Benchmark Survey Results</a:t>
            </a:r>
            <a:endParaRPr lang="en-US" sz="10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RFT Steps (cont’d)	</a:t>
            </a:r>
            <a:endParaRPr lang="en-US" dirty="0"/>
          </a:p>
        </p:txBody>
      </p:sp>
      <p:sp>
        <p:nvSpPr>
          <p:cNvPr id="3" name="Content Placeholder 2"/>
          <p:cNvSpPr>
            <a:spLocks noGrp="1"/>
          </p:cNvSpPr>
          <p:nvPr>
            <p:ph idx="1"/>
          </p:nvPr>
        </p:nvSpPr>
        <p:spPr/>
        <p:txBody>
          <a:bodyPr/>
          <a:lstStyle/>
          <a:p>
            <a:pPr>
              <a:buNone/>
            </a:pPr>
            <a:r>
              <a:rPr lang="en-US" sz="2400" dirty="0" smtClean="0"/>
              <a:t>5. Making the Decision</a:t>
            </a:r>
          </a:p>
          <a:p>
            <a:pPr lvl="1"/>
            <a:r>
              <a:rPr lang="en-US" sz="2000" dirty="0" smtClean="0"/>
              <a:t>Customize an RFP specific to you</a:t>
            </a:r>
          </a:p>
          <a:p>
            <a:pPr lvl="1"/>
            <a:r>
              <a:rPr lang="en-US" sz="2000" dirty="0" smtClean="0"/>
              <a:t>Why you are sending out the RFP</a:t>
            </a:r>
          </a:p>
          <a:p>
            <a:pPr lvl="1"/>
            <a:r>
              <a:rPr lang="en-US" sz="2000" dirty="0" smtClean="0"/>
              <a:t>Timelines and next steps for vendors</a:t>
            </a:r>
          </a:p>
          <a:p>
            <a:pPr lvl="1"/>
            <a:r>
              <a:rPr lang="en-US" sz="2000" dirty="0" smtClean="0"/>
              <a:t>Develop, needs, nice to have, critical decision factors</a:t>
            </a:r>
          </a:p>
          <a:p>
            <a:pPr lvl="1"/>
            <a:r>
              <a:rPr lang="en-US" sz="2000" dirty="0" smtClean="0"/>
              <a:t>Hold demonstration workshops</a:t>
            </a:r>
          </a:p>
          <a:p>
            <a:pPr lvl="1"/>
            <a:r>
              <a:rPr lang="en-US" sz="2000" dirty="0" smtClean="0"/>
              <a:t>Ask to test run the system</a:t>
            </a:r>
          </a:p>
          <a:p>
            <a:pPr lvl="1"/>
            <a:r>
              <a:rPr lang="en-US" sz="2000" dirty="0" smtClean="0"/>
              <a:t>Inquire with references</a:t>
            </a:r>
          </a:p>
          <a:p>
            <a:pPr lvl="1"/>
            <a:r>
              <a:rPr lang="en-US" sz="2000" dirty="0" smtClean="0"/>
              <a:t>Due Diligence- ownership, product support, competing products</a:t>
            </a:r>
          </a:p>
          <a:p>
            <a:pPr lvl="1"/>
            <a:r>
              <a:rPr lang="en-US" sz="2000" dirty="0" smtClean="0"/>
              <a:t>Measure against your needs assessment</a:t>
            </a:r>
          </a:p>
          <a:p>
            <a:pPr lvl="1"/>
            <a:r>
              <a:rPr lang="en-US" sz="2000" dirty="0" smtClean="0"/>
              <a:t>Evaluate responses</a:t>
            </a:r>
          </a:p>
          <a:p>
            <a:pPr lvl="1"/>
            <a:r>
              <a:rPr lang="en-US" sz="2000" dirty="0" smtClean="0"/>
              <a:t>Trust but verify!</a:t>
            </a:r>
          </a:p>
          <a:p>
            <a:pPr lvl="1">
              <a:buNone/>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5D30B8F8-CE26-4E23-8455-CEBE283AFE8E}"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RFT Steps</a:t>
            </a:r>
            <a:endParaRPr lang="en-US" dirty="0"/>
          </a:p>
        </p:txBody>
      </p:sp>
      <p:sp>
        <p:nvSpPr>
          <p:cNvPr id="3" name="Content Placeholder 2"/>
          <p:cNvSpPr>
            <a:spLocks noGrp="1"/>
          </p:cNvSpPr>
          <p:nvPr>
            <p:ph idx="1"/>
          </p:nvPr>
        </p:nvSpPr>
        <p:spPr/>
        <p:txBody>
          <a:bodyPr/>
          <a:lstStyle/>
          <a:p>
            <a:pPr>
              <a:buNone/>
            </a:pPr>
            <a:r>
              <a:rPr lang="en-US" sz="2800" dirty="0" smtClean="0"/>
              <a:t>6. Implementation</a:t>
            </a:r>
          </a:p>
          <a:p>
            <a:pPr lvl="1"/>
            <a:r>
              <a:rPr lang="en-US" sz="2400" dirty="0" smtClean="0"/>
              <a:t>Contracting process will take longer than anticipated</a:t>
            </a:r>
          </a:p>
          <a:p>
            <a:pPr lvl="1"/>
            <a:r>
              <a:rPr lang="en-US" sz="2400" dirty="0" smtClean="0"/>
              <a:t>Ask for contract terms with RFP</a:t>
            </a:r>
          </a:p>
          <a:p>
            <a:pPr lvl="1"/>
            <a:r>
              <a:rPr lang="en-US" sz="2400" dirty="0" smtClean="0"/>
              <a:t>Assemble the team</a:t>
            </a:r>
          </a:p>
          <a:p>
            <a:pPr lvl="1"/>
            <a:r>
              <a:rPr lang="en-US" sz="2400" dirty="0" smtClean="0"/>
              <a:t>Define the project</a:t>
            </a:r>
          </a:p>
          <a:p>
            <a:pPr lvl="1"/>
            <a:r>
              <a:rPr lang="en-US" sz="2400" dirty="0" smtClean="0"/>
              <a:t>Identify critical roles, dates, deadlines</a:t>
            </a:r>
          </a:p>
          <a:p>
            <a:pPr lvl="1">
              <a:buNone/>
            </a:pPr>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23</a:t>
            </a:fld>
            <a:endParaRPr lang="en-US" dirty="0"/>
          </a:p>
        </p:txBody>
      </p:sp>
      <p:pic>
        <p:nvPicPr>
          <p:cNvPr id="5122" name="Picture 2" descr="C:\Users\thunt\AppData\Local\Microsoft\Windows\Temporary Internet Files\Content.IE5\ZQKMEFO6\MC900288976[1].wmf"/>
          <p:cNvPicPr>
            <a:picLocks noChangeAspect="1" noChangeArrowheads="1"/>
          </p:cNvPicPr>
          <p:nvPr/>
        </p:nvPicPr>
        <p:blipFill>
          <a:blip r:embed="rId2"/>
          <a:srcRect/>
          <a:stretch>
            <a:fillRect/>
          </a:stretch>
        </p:blipFill>
        <p:spPr bwMode="auto">
          <a:xfrm>
            <a:off x="5877590" y="4334817"/>
            <a:ext cx="2647950" cy="174783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Tips from AFP Members</a:t>
            </a:r>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From AFP Members</a:t>
            </a:r>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25</a:t>
            </a:fld>
            <a:endParaRPr lang="en-US" dirty="0"/>
          </a:p>
        </p:txBody>
      </p:sp>
      <p:sp>
        <p:nvSpPr>
          <p:cNvPr id="6" name="Content Placeholder 8"/>
          <p:cNvSpPr>
            <a:spLocks noGrp="1"/>
          </p:cNvSpPr>
          <p:nvPr>
            <p:ph idx="1"/>
          </p:nvPr>
        </p:nvSpPr>
        <p:spPr/>
        <p:txBody>
          <a:bodyPr/>
          <a:lstStyle/>
          <a:p>
            <a:r>
              <a:rPr lang="en-US" sz="2000" dirty="0" smtClean="0"/>
              <a:t>Scope out whether you need a consultant</a:t>
            </a:r>
          </a:p>
          <a:p>
            <a:r>
              <a:rPr lang="en-US" sz="2000" dirty="0" smtClean="0"/>
              <a:t>Get references relevant to your company</a:t>
            </a:r>
          </a:p>
          <a:p>
            <a:r>
              <a:rPr lang="en-US" sz="2000" dirty="0" smtClean="0"/>
              <a:t>Make sure the vendor understands you and your business</a:t>
            </a:r>
          </a:p>
          <a:p>
            <a:r>
              <a:rPr lang="en-US" sz="2000" dirty="0" smtClean="0"/>
              <a:t>Identify staff most resistant to change and put them in charge of the process</a:t>
            </a:r>
          </a:p>
          <a:p>
            <a:r>
              <a:rPr lang="en-US" sz="2000" dirty="0" smtClean="0"/>
              <a:t>Check references</a:t>
            </a:r>
          </a:p>
          <a:p>
            <a:r>
              <a:rPr lang="en-US" sz="2000" dirty="0" smtClean="0"/>
              <a:t>Know your support staff with the RFP process</a:t>
            </a:r>
          </a:p>
          <a:p>
            <a:r>
              <a:rPr lang="en-US" sz="2000" dirty="0" smtClean="0"/>
              <a:t>System interface and personnel support often matter most</a:t>
            </a:r>
          </a:p>
          <a:p>
            <a:r>
              <a:rPr lang="en-US" sz="2000" dirty="0" smtClean="0"/>
              <a:t>Stick to your decision criteria</a:t>
            </a:r>
          </a:p>
          <a:p>
            <a:r>
              <a:rPr lang="en-US" sz="2000" dirty="0" smtClean="0"/>
              <a:t>Consider future proofing and other technology options/modules/data feeds</a:t>
            </a:r>
          </a:p>
          <a:p>
            <a:r>
              <a:rPr lang="en-US" sz="2000" dirty="0" smtClean="0"/>
              <a:t>In person demo’s are key, don’t do them over the web</a:t>
            </a:r>
          </a:p>
          <a:p>
            <a:endParaRPr lang="en-US" dirty="0"/>
          </a:p>
        </p:txBody>
      </p:sp>
      <p:sp>
        <p:nvSpPr>
          <p:cNvPr id="7" name="TextBox 6"/>
          <p:cNvSpPr txBox="1"/>
          <p:nvPr/>
        </p:nvSpPr>
        <p:spPr>
          <a:xfrm>
            <a:off x="642256" y="6534150"/>
            <a:ext cx="6291943" cy="253916"/>
          </a:xfrm>
          <a:prstGeom prst="rect">
            <a:avLst/>
          </a:prstGeom>
          <a:noFill/>
        </p:spPr>
        <p:txBody>
          <a:bodyPr wrap="square" rtlCol="0">
            <a:spAutoFit/>
          </a:bodyPr>
          <a:lstStyle/>
          <a:p>
            <a:r>
              <a:rPr lang="en-US" sz="1050" dirty="0" smtClean="0"/>
              <a:t>Source:  AFP Guide to Treasury Technology and CTC Treasury Technology: The Emerging Landscape</a:t>
            </a:r>
            <a:endParaRPr lang="en-US" sz="105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Tips</a:t>
            </a:r>
            <a:endParaRPr lang="en-US" dirty="0"/>
          </a:p>
        </p:txBody>
      </p:sp>
      <p:sp>
        <p:nvSpPr>
          <p:cNvPr id="3" name="Content Placeholder 2"/>
          <p:cNvSpPr>
            <a:spLocks noGrp="1"/>
          </p:cNvSpPr>
          <p:nvPr>
            <p:ph idx="1"/>
          </p:nvPr>
        </p:nvSpPr>
        <p:spPr/>
        <p:txBody>
          <a:bodyPr/>
          <a:lstStyle/>
          <a:p>
            <a:r>
              <a:rPr lang="en-US" sz="2400" dirty="0" smtClean="0"/>
              <a:t>Train up front- learn the system first then implement</a:t>
            </a:r>
          </a:p>
          <a:p>
            <a:r>
              <a:rPr lang="en-US" sz="2400" dirty="0" smtClean="0"/>
              <a:t>Have in-house IT support when applicable</a:t>
            </a:r>
          </a:p>
          <a:p>
            <a:r>
              <a:rPr lang="en-US" sz="2400" dirty="0" smtClean="0"/>
              <a:t>Get everyone on board that are affected by the change</a:t>
            </a:r>
          </a:p>
          <a:p>
            <a:r>
              <a:rPr lang="en-US" sz="2400" dirty="0" smtClean="0"/>
              <a:t>Review and improve existing processes</a:t>
            </a:r>
          </a:p>
          <a:p>
            <a:r>
              <a:rPr lang="en-US" sz="2400" dirty="0" smtClean="0"/>
              <a:t>Go through a structured RFP Process</a:t>
            </a:r>
          </a:p>
          <a:p>
            <a:r>
              <a:rPr lang="en-US" sz="2400" dirty="0" smtClean="0"/>
              <a:t>Focus on references and service record</a:t>
            </a:r>
          </a:p>
          <a:p>
            <a:r>
              <a:rPr lang="en-US" sz="2400" dirty="0" smtClean="0"/>
              <a:t>Due your due diligence on your provider</a:t>
            </a:r>
          </a:p>
          <a:p>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Federal Reserve and FDIC Technology Tips</a:t>
            </a:r>
          </a:p>
          <a:p>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 and FDIC Tips</a:t>
            </a:r>
            <a:endParaRPr lang="en-US" dirty="0"/>
          </a:p>
        </p:txBody>
      </p:sp>
      <p:sp>
        <p:nvSpPr>
          <p:cNvPr id="3" name="Content Placeholder 2"/>
          <p:cNvSpPr>
            <a:spLocks noGrp="1"/>
          </p:cNvSpPr>
          <p:nvPr>
            <p:ph idx="1"/>
          </p:nvPr>
        </p:nvSpPr>
        <p:spPr/>
        <p:txBody>
          <a:bodyPr/>
          <a:lstStyle/>
          <a:p>
            <a:pPr>
              <a:buNone/>
            </a:pPr>
            <a:r>
              <a:rPr lang="en-US" sz="2400" dirty="0" smtClean="0"/>
              <a:t>When contracting consider these:</a:t>
            </a:r>
          </a:p>
          <a:p>
            <a:pPr lvl="1"/>
            <a:r>
              <a:rPr lang="en-US" sz="2000" dirty="0" smtClean="0"/>
              <a:t>IT contracts are 3-5 year term typically</a:t>
            </a:r>
          </a:p>
          <a:p>
            <a:pPr lvl="1"/>
            <a:r>
              <a:rPr lang="en-US" sz="2000" dirty="0" smtClean="0"/>
              <a:t>Explicitly state all charges as part of the invoicing process</a:t>
            </a:r>
          </a:p>
          <a:p>
            <a:pPr lvl="1"/>
            <a:r>
              <a:rPr lang="en-US" sz="2000" dirty="0" smtClean="0"/>
              <a:t>Add in exit clauses such as failure to perform</a:t>
            </a:r>
          </a:p>
          <a:p>
            <a:pPr lvl="1"/>
            <a:r>
              <a:rPr lang="en-US" sz="2000" dirty="0" smtClean="0"/>
              <a:t>Service Level Agreements- SLA’s should be stated</a:t>
            </a:r>
          </a:p>
          <a:p>
            <a:pPr lvl="1"/>
            <a:r>
              <a:rPr lang="en-US" sz="2000" dirty="0" smtClean="0"/>
              <a:t>Set a timeline for contract negotiation</a:t>
            </a:r>
          </a:p>
          <a:p>
            <a:pPr lvl="1"/>
            <a:r>
              <a:rPr lang="en-US" sz="2000" dirty="0" smtClean="0"/>
              <a:t>Obtain a list and contact info for all key personnel of the vendor</a:t>
            </a:r>
          </a:p>
          <a:p>
            <a:pPr lvl="1"/>
            <a:r>
              <a:rPr lang="en-US" sz="2000" dirty="0" smtClean="0"/>
              <a:t>Include escalation clauses</a:t>
            </a:r>
          </a:p>
          <a:p>
            <a:pPr lvl="1"/>
            <a:r>
              <a:rPr lang="en-US" sz="2000" dirty="0" smtClean="0"/>
              <a:t>Insurance coverage clause</a:t>
            </a:r>
          </a:p>
          <a:p>
            <a:pPr lvl="1"/>
            <a:r>
              <a:rPr lang="en-US" sz="2000" dirty="0" smtClean="0"/>
              <a:t>Right to audit- privacy and data control</a:t>
            </a:r>
          </a:p>
          <a:p>
            <a:pPr lvl="1"/>
            <a:r>
              <a:rPr lang="en-US" sz="2000" dirty="0" smtClean="0"/>
              <a:t>Confidentiality and security of data</a:t>
            </a:r>
          </a:p>
          <a:p>
            <a:pPr>
              <a:buNone/>
            </a:pPr>
            <a:r>
              <a:rPr lang="en-US" sz="1200" dirty="0" smtClean="0">
                <a:hlinkClick r:id="rId2"/>
              </a:rPr>
              <a:t>http://www.fdic.gov/news/news/financial/2014/Tools-to-Manage-Technology-Providers.pdf</a:t>
            </a:r>
            <a:endParaRPr lang="en-US" sz="1200" dirty="0" smtClean="0"/>
          </a:p>
          <a:p>
            <a:pPr>
              <a:buNone/>
            </a:pPr>
            <a:r>
              <a:rPr lang="en-US" sz="1200" dirty="0" smtClean="0">
                <a:hlinkClick r:id="rId3"/>
              </a:rPr>
              <a:t>http://www.federalreserve.gov/bankinforeg/srletters/sr1319a1.pdf</a:t>
            </a:r>
            <a:endParaRPr lang="en-US" sz="1200" dirty="0" smtClean="0"/>
          </a:p>
          <a:p>
            <a:pPr>
              <a:buNone/>
            </a:pPr>
            <a:r>
              <a:rPr lang="en-US" sz="1200" dirty="0" smtClean="0">
                <a:hlinkClick r:id="rId4"/>
              </a:rPr>
              <a:t>http://ithandbook.ffiec.gov/it-booklets/outsourcing-technology-services.aspx</a:t>
            </a:r>
            <a:endParaRPr lang="en-US" sz="1200" dirty="0" smtClean="0"/>
          </a:p>
          <a:p>
            <a:pPr>
              <a:buNone/>
            </a:pPr>
            <a:endParaRPr lang="en-US" sz="1400"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70780" y="574766"/>
            <a:ext cx="6545656" cy="1009158"/>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b="1" dirty="0" smtClean="0">
                <a:solidFill>
                  <a:srgbClr val="336699"/>
                </a:solidFill>
                <a:latin typeface="Times New Roman" pitchFamily="18" charset="0"/>
                <a:ea typeface="+mj-ea"/>
                <a:cs typeface="Times New Roman" pitchFamily="18" charset="0"/>
              </a:rPr>
              <a:t>For More Information</a:t>
            </a:r>
          </a:p>
        </p:txBody>
      </p:sp>
      <p:sp>
        <p:nvSpPr>
          <p:cNvPr id="4" name="Text Placeholder 8"/>
          <p:cNvSpPr txBox="1">
            <a:spLocks/>
          </p:cNvSpPr>
          <p:nvPr/>
        </p:nvSpPr>
        <p:spPr>
          <a:xfrm>
            <a:off x="927134" y="4340994"/>
            <a:ext cx="4171235" cy="1779587"/>
          </a:xfrm>
          <a:prstGeom prst="rect">
            <a:avLst/>
          </a:prstGeom>
        </p:spPr>
        <p:txBody>
          <a:bodyPr>
            <a:normAutofit/>
          </a:bodyPr>
          <a:lstStyle/>
          <a:p>
            <a:pPr marL="342900" marR="0" lvl="0" indent="-342900" algn="l" defTabSz="457200" rtl="0" eaLnBrk="1" fontAlgn="auto" latinLnBrk="0" hangingPunct="1">
              <a:lnSpc>
                <a:spcPct val="100000"/>
              </a:lnSpc>
              <a:spcBef>
                <a:spcPct val="20000"/>
              </a:spcBef>
              <a:spcAft>
                <a:spcPts val="0"/>
              </a:spcAft>
              <a:buClr>
                <a:schemeClr val="accent2"/>
              </a:buClr>
              <a:buSzTx/>
              <a:tabLst/>
              <a:defRPr/>
            </a:pPr>
            <a:endParaRPr kumimoji="0" lang="en-US" sz="1600" b="0" i="0" u="none" strike="noStrike" kern="1200" cap="none" spc="0" normalizeH="0" baseline="0" noProof="0" dirty="0" smtClean="0">
              <a:ln>
                <a:noFill/>
              </a:ln>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
                <a:schemeClr val="accent2"/>
              </a:buClr>
              <a:buSzTx/>
              <a:tabLst/>
              <a:defRPr/>
            </a:pPr>
            <a:endParaRPr kumimoji="0" lang="en-US" sz="2000" b="0" i="0" u="none" strike="noStrike" kern="1200" cap="none" spc="0" normalizeH="0" baseline="0" noProof="0" dirty="0" smtClean="0">
              <a:ln>
                <a:noFill/>
              </a:ln>
              <a:effectLst/>
              <a:uLnTx/>
              <a:uFillTx/>
              <a:latin typeface="+mn-lt"/>
              <a:ea typeface="+mn-ea"/>
              <a:cs typeface="+mn-cs"/>
            </a:endParaRPr>
          </a:p>
        </p:txBody>
      </p:sp>
      <p:sp>
        <p:nvSpPr>
          <p:cNvPr id="5" name="Text Placeholder 8"/>
          <p:cNvSpPr txBox="1">
            <a:spLocks/>
          </p:cNvSpPr>
          <p:nvPr/>
        </p:nvSpPr>
        <p:spPr>
          <a:xfrm>
            <a:off x="2788912" y="4604657"/>
            <a:ext cx="4406545" cy="1779587"/>
          </a:xfrm>
          <a:prstGeom prst="rect">
            <a:avLst/>
          </a:prstGeom>
        </p:spPr>
        <p:txBody>
          <a:bodyPr>
            <a:normAutofit/>
          </a:bodyPr>
          <a:lstStyle/>
          <a:p>
            <a:pPr marL="342900" lvl="0" indent="-342900">
              <a:spcBef>
                <a:spcPct val="20000"/>
              </a:spcBef>
              <a:buClr>
                <a:schemeClr val="accent2"/>
              </a:buClr>
              <a:defRPr/>
            </a:pPr>
            <a:r>
              <a:rPr lang="en-US" sz="1600" dirty="0" smtClean="0"/>
              <a:t>Tom Hunt</a:t>
            </a:r>
          </a:p>
          <a:p>
            <a:pPr marL="342900" lvl="0" indent="-342900">
              <a:spcBef>
                <a:spcPct val="20000"/>
              </a:spcBef>
              <a:buClr>
                <a:schemeClr val="accent2"/>
              </a:buClr>
              <a:defRPr/>
            </a:pPr>
            <a:r>
              <a:rPr lang="en-US" sz="1600" dirty="0" smtClean="0"/>
              <a:t>Director of Treasury Services</a:t>
            </a:r>
          </a:p>
          <a:p>
            <a:pPr marL="342900" lvl="0" indent="-342900">
              <a:spcBef>
                <a:spcPct val="20000"/>
              </a:spcBef>
              <a:buClr>
                <a:schemeClr val="accent2"/>
              </a:buClr>
              <a:defRPr/>
            </a:pPr>
            <a:r>
              <a:rPr lang="en-US" sz="1600" dirty="0" smtClean="0"/>
              <a:t>The Association for Financial Professionals</a:t>
            </a:r>
          </a:p>
          <a:p>
            <a:pPr marL="342900" lvl="0" indent="-342900">
              <a:spcBef>
                <a:spcPct val="20000"/>
              </a:spcBef>
              <a:buClr>
                <a:schemeClr val="accent2"/>
              </a:buClr>
              <a:defRPr/>
            </a:pPr>
            <a:r>
              <a:rPr lang="en-US" sz="1600" dirty="0" smtClean="0"/>
              <a:t>Phone: (301) 961-8676</a:t>
            </a:r>
          </a:p>
          <a:p>
            <a:pPr marL="342900" lvl="0" indent="-342900">
              <a:spcBef>
                <a:spcPct val="20000"/>
              </a:spcBef>
              <a:buClr>
                <a:schemeClr val="accent2"/>
              </a:buClr>
              <a:defRPr/>
            </a:pPr>
            <a:r>
              <a:rPr lang="en-US" sz="1600" dirty="0" smtClean="0"/>
              <a:t>Email: </a:t>
            </a:r>
            <a:r>
              <a:rPr lang="en-US" sz="1600" dirty="0" smtClean="0">
                <a:hlinkClick r:id="rId2"/>
              </a:rPr>
              <a:t>thunt@afponline.org</a:t>
            </a:r>
            <a:endParaRPr lang="en-US" sz="1600" dirty="0" smtClean="0"/>
          </a:p>
          <a:p>
            <a:pPr marL="342900" lvl="0" indent="-342900">
              <a:spcBef>
                <a:spcPct val="20000"/>
              </a:spcBef>
              <a:buClr>
                <a:schemeClr val="accent2"/>
              </a:buClr>
              <a:defRPr/>
            </a:pPr>
            <a:endParaRPr lang="en-US" sz="1600" dirty="0" smtClean="0"/>
          </a:p>
          <a:p>
            <a:pPr marL="342900" marR="0" lvl="0" indent="-342900" algn="l" defTabSz="457200" rtl="0" eaLnBrk="1" fontAlgn="auto" latinLnBrk="0" hangingPunct="1">
              <a:lnSpc>
                <a:spcPct val="100000"/>
              </a:lnSpc>
              <a:spcBef>
                <a:spcPct val="20000"/>
              </a:spcBef>
              <a:spcAft>
                <a:spcPts val="0"/>
              </a:spcAft>
              <a:buClr>
                <a:schemeClr val="accent2"/>
              </a:buClr>
              <a:buSzTx/>
              <a:tabLst/>
              <a:defRPr/>
            </a:pPr>
            <a:endParaRPr kumimoji="0" lang="en-US" sz="2000" b="0" i="0" u="none" strike="noStrike" kern="1200" cap="none" spc="0" normalizeH="0" baseline="0" noProof="0" dirty="0" smtClean="0">
              <a:ln>
                <a:noFill/>
              </a:ln>
              <a:effectLst/>
              <a:uLnTx/>
              <a:uFillTx/>
              <a:latin typeface="+mn-lt"/>
              <a:ea typeface="+mn-ea"/>
              <a:cs typeface="+mn-cs"/>
            </a:endParaRPr>
          </a:p>
        </p:txBody>
      </p:sp>
      <p:sp>
        <p:nvSpPr>
          <p:cNvPr id="6" name="Rectangle 5"/>
          <p:cNvSpPr/>
          <p:nvPr/>
        </p:nvSpPr>
        <p:spPr>
          <a:xfrm>
            <a:off x="927134" y="4049486"/>
            <a:ext cx="6545656" cy="923330"/>
          </a:xfrm>
          <a:prstGeom prst="rect">
            <a:avLst/>
          </a:prstGeom>
        </p:spPr>
        <p:txBody>
          <a:bodyPr wrap="square">
            <a:spAutoFit/>
          </a:bodyPr>
          <a:lstStyle/>
          <a:p>
            <a:pPr algn="ctr"/>
            <a:r>
              <a:rPr lang="en-US" u="sng" dirty="0" smtClean="0">
                <a:solidFill>
                  <a:srgbClr val="0070C0"/>
                </a:solidFill>
              </a:rPr>
              <a:t>http://www.afponline.org/</a:t>
            </a:r>
          </a:p>
          <a:p>
            <a:pPr algn="ctr"/>
            <a:endParaRPr lang="en-US" dirty="0" smtClean="0"/>
          </a:p>
          <a:p>
            <a:pPr algn="ctr"/>
            <a:endParaRPr lang="en-US" dirty="0"/>
          </a:p>
        </p:txBody>
      </p:sp>
      <p:sp>
        <p:nvSpPr>
          <p:cNvPr id="9" name="Slide Number Placeholder 3"/>
          <p:cNvSpPr>
            <a:spLocks noGrp="1"/>
          </p:cNvSpPr>
          <p:nvPr>
            <p:ph type="sldNum" sz="quarter" idx="12"/>
          </p:nvPr>
        </p:nvSpPr>
        <p:spPr/>
        <p:txBody>
          <a:bodyPr/>
          <a:lstStyle/>
          <a:p>
            <a:fld id="{5D30B8F8-CE26-4E23-8455-CEBE283AFE8E}" type="slidenum">
              <a:rPr lang="en-US" smtClean="0"/>
              <a:pPr/>
              <a:t>29</a:t>
            </a:fld>
            <a:endParaRPr lang="en-US" dirty="0"/>
          </a:p>
        </p:txBody>
      </p:sp>
      <p:pic>
        <p:nvPicPr>
          <p:cNvPr id="14" name="Picture 13" descr="TechGuide_150.gif">
            <a:hlinkClick r:id="rId3"/>
          </p:cNvPr>
          <p:cNvPicPr>
            <a:picLocks noChangeAspect="1"/>
          </p:cNvPicPr>
          <p:nvPr/>
        </p:nvPicPr>
        <p:blipFill>
          <a:blip r:embed="rId4"/>
          <a:stretch>
            <a:fillRect/>
          </a:stretch>
        </p:blipFill>
        <p:spPr>
          <a:xfrm>
            <a:off x="1102141" y="1706027"/>
            <a:ext cx="1428750" cy="2143125"/>
          </a:xfrm>
          <a:prstGeom prst="rect">
            <a:avLst/>
          </a:prstGeom>
        </p:spPr>
      </p:pic>
      <p:pic>
        <p:nvPicPr>
          <p:cNvPr id="15" name="Picture 14" descr="CTC-13_Guide_TreasTech_Thumb.png">
            <a:hlinkClick r:id="rId5"/>
          </p:cNvPr>
          <p:cNvPicPr>
            <a:picLocks noChangeAspect="1"/>
          </p:cNvPicPr>
          <p:nvPr/>
        </p:nvPicPr>
        <p:blipFill>
          <a:blip r:embed="rId6"/>
          <a:stretch>
            <a:fillRect/>
          </a:stretch>
        </p:blipFill>
        <p:spPr>
          <a:xfrm>
            <a:off x="4330829" y="1583924"/>
            <a:ext cx="1975757" cy="2305050"/>
          </a:xfrm>
          <a:prstGeom prst="rect">
            <a:avLst/>
          </a:prstGeom>
        </p:spPr>
      </p:pic>
      <p:pic>
        <p:nvPicPr>
          <p:cNvPr id="2050" name="Picture 2">
            <a:hlinkClick r:id="rId7"/>
          </p:cNvPr>
          <p:cNvPicPr>
            <a:picLocks noChangeAspect="1" noChangeArrowheads="1"/>
          </p:cNvPicPr>
          <p:nvPr/>
        </p:nvPicPr>
        <p:blipFill>
          <a:blip r:embed="rId8"/>
          <a:srcRect/>
          <a:stretch>
            <a:fillRect/>
          </a:stretch>
        </p:blipFill>
        <p:spPr bwMode="auto">
          <a:xfrm>
            <a:off x="2788912" y="1715672"/>
            <a:ext cx="1541917" cy="2163657"/>
          </a:xfrm>
          <a:prstGeom prst="rect">
            <a:avLst/>
          </a:prstGeom>
          <a:noFill/>
          <a:ln w="9525">
            <a:noFill/>
            <a:miter lim="800000"/>
            <a:headEnd/>
            <a:tailEnd/>
          </a:ln>
        </p:spPr>
      </p:pic>
      <p:pic>
        <p:nvPicPr>
          <p:cNvPr id="2051" name="Picture 3">
            <a:hlinkClick r:id="rId9"/>
          </p:cNvPr>
          <p:cNvPicPr>
            <a:picLocks noChangeAspect="1" noChangeArrowheads="1"/>
          </p:cNvPicPr>
          <p:nvPr/>
        </p:nvPicPr>
        <p:blipFill>
          <a:blip r:embed="rId10"/>
          <a:srcRect/>
          <a:stretch>
            <a:fillRect/>
          </a:stretch>
        </p:blipFill>
        <p:spPr bwMode="auto">
          <a:xfrm>
            <a:off x="6370318" y="1857186"/>
            <a:ext cx="2204944" cy="1735099"/>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86396" cy="1143000"/>
          </a:xfrm>
        </p:spPr>
        <p:txBody>
          <a:bodyPr/>
          <a:lstStyle/>
          <a:p>
            <a:r>
              <a:rPr lang="en-US" dirty="0" smtClean="0">
                <a:cs typeface="Times New Roman" pitchFamily="18" charset="0"/>
              </a:rPr>
              <a:t>Session Agenda</a:t>
            </a:r>
            <a:endParaRPr lang="en-US" dirty="0">
              <a:cs typeface="Times New Roman" pitchFamily="18" charset="0"/>
            </a:endParaRPr>
          </a:p>
        </p:txBody>
      </p:sp>
      <p:sp>
        <p:nvSpPr>
          <p:cNvPr id="3" name="Content Placeholder 2"/>
          <p:cNvSpPr>
            <a:spLocks noGrp="1"/>
          </p:cNvSpPr>
          <p:nvPr>
            <p:ph idx="1"/>
          </p:nvPr>
        </p:nvSpPr>
        <p:spPr/>
        <p:txBody>
          <a:bodyPr/>
          <a:lstStyle/>
          <a:p>
            <a:r>
              <a:rPr lang="en-US" dirty="0" smtClean="0"/>
              <a:t>Treasury Technology Needs</a:t>
            </a:r>
          </a:p>
          <a:p>
            <a:r>
              <a:rPr lang="en-US" dirty="0" smtClean="0"/>
              <a:t>RFT Steps</a:t>
            </a:r>
          </a:p>
          <a:p>
            <a:r>
              <a:rPr lang="en-US" dirty="0" smtClean="0"/>
              <a:t>AFP Member Tips</a:t>
            </a:r>
          </a:p>
          <a:p>
            <a:r>
              <a:rPr lang="en-US" dirty="0" smtClean="0"/>
              <a:t>Federal Reserve and FDIC Tips</a:t>
            </a:r>
          </a:p>
          <a:p>
            <a:r>
              <a:rPr lang="en-US" dirty="0" smtClean="0"/>
              <a:t>For More Information</a:t>
            </a:r>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Treasury Technology Needs</a:t>
            </a:r>
          </a:p>
          <a:p>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Technology Drivers</a:t>
            </a:r>
            <a:endParaRPr lang="en-US" dirty="0">
              <a:cs typeface="Times New Roman" pitchFamily="18" charset="0"/>
            </a:endParaRPr>
          </a:p>
        </p:txBody>
      </p:sp>
      <p:graphicFrame>
        <p:nvGraphicFramePr>
          <p:cNvPr id="5" name="Content Placeholder 4"/>
          <p:cNvGraphicFramePr>
            <a:graphicFrameLocks noGrp="1"/>
          </p:cNvGraphicFramePr>
          <p:nvPr>
            <p:ph idx="1"/>
          </p:nvPr>
        </p:nvGraphicFramePr>
        <p:xfrm>
          <a:off x="457199" y="1600200"/>
          <a:ext cx="8229601"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D30B8F8-CE26-4E23-8455-CEBE283AFE8E}" type="slidenum">
              <a:rPr lang="en-US" smtClean="0"/>
              <a:pPr/>
              <a:t>5</a:t>
            </a:fld>
            <a:endParaRPr lang="en-US" dirty="0"/>
          </a:p>
        </p:txBody>
      </p:sp>
      <p:sp>
        <p:nvSpPr>
          <p:cNvPr id="7" name="TextBox 6"/>
          <p:cNvSpPr txBox="1"/>
          <p:nvPr/>
        </p:nvSpPr>
        <p:spPr>
          <a:xfrm>
            <a:off x="5998029" y="2057400"/>
            <a:ext cx="2547257" cy="646331"/>
          </a:xfrm>
          <a:prstGeom prst="rect">
            <a:avLst/>
          </a:prstGeom>
          <a:noFill/>
        </p:spPr>
        <p:txBody>
          <a:bodyPr wrap="square" rtlCol="0">
            <a:spAutoFit/>
          </a:bodyPr>
          <a:lstStyle/>
          <a:p>
            <a:r>
              <a:rPr lang="en-US" dirty="0" smtClean="0"/>
              <a:t>Outgrown current solution</a:t>
            </a:r>
            <a:endParaRPr lang="en-US" dirty="0"/>
          </a:p>
        </p:txBody>
      </p:sp>
      <p:sp>
        <p:nvSpPr>
          <p:cNvPr id="8" name="TextBox 7"/>
          <p:cNvSpPr txBox="1"/>
          <p:nvPr/>
        </p:nvSpPr>
        <p:spPr>
          <a:xfrm>
            <a:off x="1513114" y="5438783"/>
            <a:ext cx="2547257" cy="369332"/>
          </a:xfrm>
          <a:prstGeom prst="rect">
            <a:avLst/>
          </a:prstGeom>
          <a:noFill/>
        </p:spPr>
        <p:txBody>
          <a:bodyPr wrap="square" rtlCol="0">
            <a:spAutoFit/>
          </a:bodyPr>
          <a:lstStyle/>
          <a:p>
            <a:r>
              <a:rPr lang="en-US" dirty="0" smtClean="0"/>
              <a:t>Audit/Board Mandate</a:t>
            </a:r>
            <a:endParaRPr lang="en-US" dirty="0"/>
          </a:p>
        </p:txBody>
      </p:sp>
      <p:sp>
        <p:nvSpPr>
          <p:cNvPr id="9" name="TextBox 8"/>
          <p:cNvSpPr txBox="1"/>
          <p:nvPr/>
        </p:nvSpPr>
        <p:spPr>
          <a:xfrm>
            <a:off x="457199" y="3712029"/>
            <a:ext cx="2547257" cy="369332"/>
          </a:xfrm>
          <a:prstGeom prst="rect">
            <a:avLst/>
          </a:prstGeom>
          <a:noFill/>
        </p:spPr>
        <p:txBody>
          <a:bodyPr wrap="square" rtlCol="0">
            <a:spAutoFit/>
          </a:bodyPr>
          <a:lstStyle/>
          <a:p>
            <a:r>
              <a:rPr lang="en-US" dirty="0" smtClean="0"/>
              <a:t>Broader IT Policy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The “Right” Technology</a:t>
            </a:r>
            <a:endParaRPr lang="en-US" sz="2000" dirty="0">
              <a:cs typeface="Times New Roman" pitchFamily="18" charset="0"/>
            </a:endParaRPr>
          </a:p>
        </p:txBody>
      </p:sp>
      <p:sp>
        <p:nvSpPr>
          <p:cNvPr id="4" name="Slide Number Placeholder 3"/>
          <p:cNvSpPr>
            <a:spLocks noGrp="1"/>
          </p:cNvSpPr>
          <p:nvPr>
            <p:ph type="sldNum" sz="quarter" idx="12"/>
          </p:nvPr>
        </p:nvSpPr>
        <p:spPr/>
        <p:txBody>
          <a:bodyPr/>
          <a:lstStyle/>
          <a:p>
            <a:fld id="{5D30B8F8-CE26-4E23-8455-CEBE283AFE8E}" type="slidenum">
              <a:rPr lang="en-US" smtClean="0"/>
              <a:pPr/>
              <a:t>6</a:t>
            </a:fld>
            <a:endParaRPr lang="en-US" dirty="0"/>
          </a:p>
        </p:txBody>
      </p:sp>
      <p:pic>
        <p:nvPicPr>
          <p:cNvPr id="1026" name="Picture 2"/>
          <p:cNvPicPr>
            <a:picLocks noChangeAspect="1" noChangeArrowheads="1"/>
          </p:cNvPicPr>
          <p:nvPr/>
        </p:nvPicPr>
        <p:blipFill>
          <a:blip r:embed="rId2"/>
          <a:srcRect/>
          <a:stretch>
            <a:fillRect/>
          </a:stretch>
        </p:blipFill>
        <p:spPr bwMode="auto">
          <a:xfrm>
            <a:off x="457200" y="1609795"/>
            <a:ext cx="8007790" cy="4436650"/>
          </a:xfrm>
          <a:prstGeom prst="rect">
            <a:avLst/>
          </a:prstGeom>
          <a:noFill/>
          <a:ln w="9525">
            <a:noFill/>
            <a:miter lim="800000"/>
            <a:headEnd/>
            <a:tailEnd/>
          </a:ln>
        </p:spPr>
      </p:pic>
      <p:sp>
        <p:nvSpPr>
          <p:cNvPr id="5" name="TextBox 4"/>
          <p:cNvSpPr txBox="1"/>
          <p:nvPr/>
        </p:nvSpPr>
        <p:spPr>
          <a:xfrm>
            <a:off x="642256" y="6534150"/>
            <a:ext cx="6291943" cy="253916"/>
          </a:xfrm>
          <a:prstGeom prst="rect">
            <a:avLst/>
          </a:prstGeom>
          <a:noFill/>
        </p:spPr>
        <p:txBody>
          <a:bodyPr wrap="square" rtlCol="0">
            <a:spAutoFit/>
          </a:bodyPr>
          <a:lstStyle/>
          <a:p>
            <a:r>
              <a:rPr lang="en-US" sz="1050" dirty="0" smtClean="0"/>
              <a:t>Source:  Mark Kirsch, Bank of America presentation to AFP Advisory Group, February 2014</a:t>
            </a:r>
            <a:endParaRPr 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83" y="455215"/>
            <a:ext cx="6826314" cy="883536"/>
          </a:xfrm>
        </p:spPr>
        <p:txBody>
          <a:bodyPr>
            <a:normAutofit fontScale="90000"/>
          </a:bodyPr>
          <a:lstStyle/>
          <a:p>
            <a:pPr algn="ctr"/>
            <a:r>
              <a:rPr lang="en-US" sz="2800" spc="-150" dirty="0" smtClean="0">
                <a:cs typeface="Times New Roman" pitchFamily="18" charset="0"/>
              </a:rPr>
              <a:t>Treasury Challenges = Technology Response </a:t>
            </a:r>
            <a:endParaRPr lang="en-US" sz="2800" spc="-150" dirty="0">
              <a:cs typeface="Times New Roman" pitchFamily="18" charset="0"/>
            </a:endParaRPr>
          </a:p>
        </p:txBody>
      </p:sp>
      <p:sp>
        <p:nvSpPr>
          <p:cNvPr id="8" name="Content Placeholder 6"/>
          <p:cNvSpPr>
            <a:spLocks noGrp="1"/>
          </p:cNvSpPr>
          <p:nvPr>
            <p:ph idx="1"/>
          </p:nvPr>
        </p:nvSpPr>
        <p:spPr>
          <a:xfrm>
            <a:off x="457200" y="1728332"/>
            <a:ext cx="4114800" cy="4819393"/>
          </a:xfrm>
        </p:spPr>
        <p:txBody>
          <a:bodyPr>
            <a:normAutofit/>
          </a:bodyPr>
          <a:lstStyle/>
          <a:p>
            <a:r>
              <a:rPr lang="en-US" sz="1800" dirty="0" smtClean="0">
                <a:cs typeface="Times New Roman" pitchFamily="18" charset="0"/>
              </a:rPr>
              <a:t>Globalization of business</a:t>
            </a:r>
          </a:p>
          <a:p>
            <a:pPr lvl="1"/>
            <a:r>
              <a:rPr lang="en-US" sz="1600" dirty="0" smtClean="0">
                <a:cs typeface="Times New Roman" pitchFamily="18" charset="0"/>
              </a:rPr>
              <a:t>Growth increasingly International</a:t>
            </a:r>
          </a:p>
          <a:p>
            <a:r>
              <a:rPr lang="en-US" sz="1800" dirty="0" smtClean="0">
                <a:cs typeface="Times New Roman" pitchFamily="18" charset="0"/>
              </a:rPr>
              <a:t>Rapidly evolving regulations</a:t>
            </a:r>
          </a:p>
          <a:p>
            <a:pPr lvl="1"/>
            <a:r>
              <a:rPr lang="en-US" sz="1600" dirty="0" smtClean="0">
                <a:cs typeface="Times New Roman" pitchFamily="18" charset="0"/>
              </a:rPr>
              <a:t>Impact of finance sector regulation, local capital  controls, transfer pricing</a:t>
            </a:r>
          </a:p>
          <a:p>
            <a:r>
              <a:rPr lang="en-US" sz="1800" dirty="0" smtClean="0">
                <a:cs typeface="Times New Roman" pitchFamily="18" charset="0"/>
              </a:rPr>
              <a:t>Stretched supply chains</a:t>
            </a:r>
          </a:p>
          <a:p>
            <a:pPr lvl="1"/>
            <a:r>
              <a:rPr lang="en-US" sz="1600" dirty="0" smtClean="0">
                <a:cs typeface="Times New Roman" pitchFamily="18" charset="0"/>
              </a:rPr>
              <a:t>Physical and financial supply chains have embedded risks</a:t>
            </a:r>
          </a:p>
          <a:p>
            <a:r>
              <a:rPr lang="en-US" sz="1800" dirty="0" smtClean="0">
                <a:cs typeface="Times New Roman" pitchFamily="18" charset="0"/>
              </a:rPr>
              <a:t>Volatility in environment</a:t>
            </a:r>
          </a:p>
          <a:p>
            <a:pPr lvl="1"/>
            <a:r>
              <a:rPr lang="en-US" sz="1600" dirty="0" smtClean="0">
                <a:cs typeface="Times New Roman" pitchFamily="18" charset="0"/>
              </a:rPr>
              <a:t>Economic growth, political risk, FX volatility creates real and opportunity costs</a:t>
            </a:r>
          </a:p>
          <a:p>
            <a:endParaRPr lang="en-US" sz="1600" dirty="0" smtClean="0"/>
          </a:p>
          <a:p>
            <a:endParaRPr lang="en-US" sz="1600" dirty="0" smtClean="0"/>
          </a:p>
        </p:txBody>
      </p:sp>
      <p:sp>
        <p:nvSpPr>
          <p:cNvPr id="10" name="Slide Number Placeholder 3"/>
          <p:cNvSpPr>
            <a:spLocks noGrp="1"/>
          </p:cNvSpPr>
          <p:nvPr>
            <p:ph type="sldNum" sz="quarter" idx="12"/>
          </p:nvPr>
        </p:nvSpPr>
        <p:spPr/>
        <p:txBody>
          <a:bodyPr/>
          <a:lstStyle/>
          <a:p>
            <a:fld id="{5D30B8F8-CE26-4E23-8455-CEBE283AFE8E}" type="slidenum">
              <a:rPr lang="en-US" smtClean="0"/>
              <a:pPr/>
              <a:t>7</a:t>
            </a:fld>
            <a:endParaRPr lang="en-US" dirty="0"/>
          </a:p>
        </p:txBody>
      </p:sp>
      <p:sp>
        <p:nvSpPr>
          <p:cNvPr id="5" name="TextBox 4"/>
          <p:cNvSpPr txBox="1"/>
          <p:nvPr/>
        </p:nvSpPr>
        <p:spPr>
          <a:xfrm>
            <a:off x="5296192" y="1728332"/>
            <a:ext cx="3568675" cy="3859518"/>
          </a:xfrm>
          <a:prstGeom prst="rect">
            <a:avLst/>
          </a:prstGeom>
          <a:noFill/>
        </p:spPr>
        <p:txBody>
          <a:bodyPr wrap="square" rtlCol="0">
            <a:spAutoFit/>
          </a:bodyPr>
          <a:lstStyle/>
          <a:p>
            <a:pPr marL="342900" indent="-342900" fontAlgn="base">
              <a:spcBef>
                <a:spcPct val="20000"/>
              </a:spcBef>
              <a:spcAft>
                <a:spcPct val="0"/>
              </a:spcAft>
              <a:buClr>
                <a:srgbClr val="A0C3D2"/>
              </a:buClr>
              <a:buFont typeface="Arial" pitchFamily="34" charset="0"/>
              <a:buChar char="•"/>
            </a:pPr>
            <a:r>
              <a:rPr lang="en-US" dirty="0" smtClean="0">
                <a:cs typeface="Times New Roman" pitchFamily="18" charset="0"/>
              </a:rPr>
              <a:t>Treasury’s span of control broader and more global </a:t>
            </a:r>
          </a:p>
          <a:p>
            <a:pPr marL="342900" indent="-342900" fontAlgn="base">
              <a:spcBef>
                <a:spcPct val="20000"/>
              </a:spcBef>
              <a:spcAft>
                <a:spcPct val="0"/>
              </a:spcAft>
              <a:buClr>
                <a:srgbClr val="A0C3D2"/>
              </a:buClr>
              <a:buFont typeface="Arial" pitchFamily="34" charset="0"/>
              <a:buChar char="•"/>
            </a:pPr>
            <a:r>
              <a:rPr lang="en-US" dirty="0" smtClean="0">
                <a:cs typeface="Times New Roman" pitchFamily="18" charset="0"/>
              </a:rPr>
              <a:t>Treasury also taking on more strategic role in supporting and giving value to the operating business </a:t>
            </a:r>
          </a:p>
          <a:p>
            <a:pPr marL="342900" indent="-342900" fontAlgn="base">
              <a:spcBef>
                <a:spcPct val="20000"/>
              </a:spcBef>
              <a:spcAft>
                <a:spcPct val="0"/>
              </a:spcAft>
              <a:buClr>
                <a:srgbClr val="A0C3D2"/>
              </a:buClr>
              <a:buFont typeface="Arial" pitchFamily="34" charset="0"/>
              <a:buChar char="•"/>
            </a:pPr>
            <a:r>
              <a:rPr lang="en-US" dirty="0" smtClean="0">
                <a:cs typeface="Times New Roman" pitchFamily="18" charset="0"/>
              </a:rPr>
              <a:t>Need to optimize processes to create capacity, become more effective</a:t>
            </a:r>
          </a:p>
          <a:p>
            <a:pPr marL="342900" indent="-342900" fontAlgn="base">
              <a:spcBef>
                <a:spcPct val="20000"/>
              </a:spcBef>
              <a:spcAft>
                <a:spcPct val="0"/>
              </a:spcAft>
              <a:buClr>
                <a:srgbClr val="A0C3D2"/>
              </a:buClr>
              <a:buFont typeface="Arial" pitchFamily="34" charset="0"/>
              <a:buChar char="•"/>
            </a:pPr>
            <a:r>
              <a:rPr lang="en-US" dirty="0" smtClean="0">
                <a:cs typeface="Times New Roman" pitchFamily="18" charset="0"/>
              </a:rPr>
              <a:t>Companies are using Technology to expand visibility of cash and become more proactive vs. reactive.</a:t>
            </a:r>
            <a:endParaRPr lang="en-US" dirty="0">
              <a:cs typeface="Times New Roman" pitchFamily="18" charset="0"/>
            </a:endParaRPr>
          </a:p>
        </p:txBody>
      </p:sp>
      <p:sp>
        <p:nvSpPr>
          <p:cNvPr id="9" name="Isosceles Triangle 8"/>
          <p:cNvSpPr/>
          <p:nvPr/>
        </p:nvSpPr>
        <p:spPr>
          <a:xfrm rot="5400000">
            <a:off x="2788382" y="3631220"/>
            <a:ext cx="4123828" cy="3180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533400"/>
            <a:ext cx="6823494" cy="819377"/>
          </a:xfrm>
          <a:prstGeom prst="rect">
            <a:avLst/>
          </a:prstGeom>
        </p:spPr>
        <p:txBody>
          <a:bodyPr vert="horz" lIns="91440" tIns="45720" rIns="91440" bIns="45720" rtlCol="0" anchor="ctr">
            <a:normAutofit/>
          </a:bodyPr>
          <a:lstStyle/>
          <a:p>
            <a:pPr marL="0" marR="0" lvl="0" indent="0" defTabSz="457200" fontAlgn="base" latinLnBrk="0">
              <a:lnSpc>
                <a:spcPct val="100000"/>
              </a:lnSpc>
              <a:spcBef>
                <a:spcPct val="0"/>
              </a:spcBef>
              <a:spcAft>
                <a:spcPct val="0"/>
              </a:spcAft>
              <a:buClrTx/>
              <a:buSzTx/>
              <a:buFontTx/>
              <a:buNone/>
              <a:tabLst/>
              <a:defRPr/>
            </a:pPr>
            <a:r>
              <a:rPr lang="en-US" sz="4000" b="1" dirty="0" smtClean="0">
                <a:solidFill>
                  <a:srgbClr val="336699"/>
                </a:solidFill>
                <a:latin typeface="+mj-lt"/>
                <a:ea typeface="ＭＳ Ｐゴシック" charset="-128"/>
                <a:cs typeface="Times New Roman" pitchFamily="18" charset="0"/>
              </a:rPr>
              <a:t>Evolving Treasury</a:t>
            </a:r>
            <a:endParaRPr lang="en-US" sz="4000" b="1" dirty="0">
              <a:solidFill>
                <a:srgbClr val="336699"/>
              </a:solidFill>
              <a:latin typeface="+mj-lt"/>
              <a:ea typeface="ＭＳ Ｐゴシック" charset="-128"/>
              <a:cs typeface="Times New Roman" pitchFamily="18" charset="0"/>
            </a:endParaRPr>
          </a:p>
        </p:txBody>
      </p:sp>
      <p:sp>
        <p:nvSpPr>
          <p:cNvPr id="22" name="TextBox 21"/>
          <p:cNvSpPr txBox="1"/>
          <p:nvPr/>
        </p:nvSpPr>
        <p:spPr>
          <a:xfrm>
            <a:off x="533400" y="5334000"/>
            <a:ext cx="8229600" cy="707886"/>
          </a:xfrm>
          <a:prstGeom prst="rect">
            <a:avLst/>
          </a:prstGeom>
          <a:noFill/>
        </p:spPr>
        <p:txBody>
          <a:bodyPr wrap="square" rtlCol="0">
            <a:spAutoFit/>
          </a:bodyPr>
          <a:lstStyle/>
          <a:p>
            <a:pPr algn="ctr"/>
            <a:r>
              <a:rPr lang="en-US" sz="2200" b="1" dirty="0" smtClean="0">
                <a:latin typeface="Times New Roman" pitchFamily="18" charset="0"/>
                <a:cs typeface="Times New Roman" pitchFamily="18" charset="0"/>
              </a:rPr>
              <a:t>Size of Treasury Mandate Relative to Five Years Ago</a:t>
            </a:r>
            <a:endParaRPr lang="en-US" sz="1600" b="1" dirty="0" smtClean="0">
              <a:solidFill>
                <a:schemeClr val="accent6"/>
              </a:solidFill>
              <a:latin typeface="Times New Roman" pitchFamily="18" charset="0"/>
              <a:cs typeface="Times New Roman" pitchFamily="18" charset="0"/>
            </a:endParaRPr>
          </a:p>
          <a:p>
            <a:pPr algn="ctr"/>
            <a:r>
              <a:rPr lang="en-US" b="1" dirty="0" smtClean="0">
                <a:solidFill>
                  <a:schemeClr val="accent6"/>
                </a:solidFill>
                <a:latin typeface="Times New Roman" pitchFamily="18" charset="0"/>
                <a:cs typeface="Times New Roman" pitchFamily="18" charset="0"/>
              </a:rPr>
              <a:t>Broader: </a:t>
            </a:r>
            <a:r>
              <a:rPr lang="en-US" b="1" dirty="0" smtClean="0">
                <a:latin typeface="Times New Roman" pitchFamily="18" charset="0"/>
                <a:cs typeface="Times New Roman" pitchFamily="18" charset="0"/>
              </a:rPr>
              <a:t>55%</a:t>
            </a:r>
            <a:r>
              <a:rPr lang="en-US" b="1" dirty="0" smtClean="0">
                <a:solidFill>
                  <a:schemeClr val="accent6"/>
                </a:solidFill>
                <a:latin typeface="Times New Roman" pitchFamily="18" charset="0"/>
                <a:cs typeface="Times New Roman" pitchFamily="18" charset="0"/>
              </a:rPr>
              <a:t>	About the Same: </a:t>
            </a:r>
            <a:r>
              <a:rPr lang="en-US" b="1" dirty="0" smtClean="0">
                <a:latin typeface="Times New Roman" pitchFamily="18" charset="0"/>
                <a:cs typeface="Times New Roman" pitchFamily="18" charset="0"/>
              </a:rPr>
              <a:t>40%</a:t>
            </a:r>
            <a:r>
              <a:rPr lang="en-US" b="1" dirty="0" smtClean="0">
                <a:solidFill>
                  <a:schemeClr val="accent6"/>
                </a:solidFill>
                <a:latin typeface="Times New Roman" pitchFamily="18" charset="0"/>
                <a:cs typeface="Times New Roman" pitchFamily="18" charset="0"/>
              </a:rPr>
              <a:t>	Narrower: </a:t>
            </a:r>
            <a:r>
              <a:rPr lang="en-US" b="1" dirty="0" smtClean="0">
                <a:latin typeface="Times New Roman" pitchFamily="18" charset="0"/>
                <a:cs typeface="Times New Roman" pitchFamily="18" charset="0"/>
              </a:rPr>
              <a:t>5%</a:t>
            </a:r>
          </a:p>
        </p:txBody>
      </p:sp>
      <p:sp>
        <p:nvSpPr>
          <p:cNvPr id="12" name="Rectangle 11"/>
          <p:cNvSpPr/>
          <p:nvPr/>
        </p:nvSpPr>
        <p:spPr>
          <a:xfrm>
            <a:off x="304800" y="6019800"/>
            <a:ext cx="8403547" cy="523220"/>
          </a:xfrm>
          <a:prstGeom prst="rect">
            <a:avLst/>
          </a:prstGeom>
        </p:spPr>
        <p:txBody>
          <a:bodyPr wrap="square">
            <a:spAutoFit/>
          </a:bodyPr>
          <a:lstStyle/>
          <a:p>
            <a:pPr>
              <a:buFont typeface="Wingdings" pitchFamily="2" charset="2"/>
              <a:buChar char="Ø"/>
            </a:pPr>
            <a:r>
              <a:rPr lang="en-US" sz="1400" dirty="0" smtClean="0"/>
              <a:t>At least two-thirds of survey respondents indicated that 18 function areas are currently within the scope of their organization’s treasury function</a:t>
            </a:r>
            <a:endParaRPr lang="en-US" sz="1400" dirty="0"/>
          </a:p>
        </p:txBody>
      </p:sp>
      <p:graphicFrame>
        <p:nvGraphicFramePr>
          <p:cNvPr id="14" name="Diagram 13"/>
          <p:cNvGraphicFramePr/>
          <p:nvPr/>
        </p:nvGraphicFramePr>
        <p:xfrm>
          <a:off x="1447800" y="1524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3"/>
          <p:cNvSpPr>
            <a:spLocks noGrp="1"/>
          </p:cNvSpPr>
          <p:nvPr>
            <p:ph type="sldNum" sz="quarter" idx="12"/>
          </p:nvPr>
        </p:nvSpPr>
        <p:spPr>
          <a:xfrm>
            <a:off x="8229600" y="6534150"/>
            <a:ext cx="457200" cy="323850"/>
          </a:xfrm>
        </p:spPr>
        <p:txBody>
          <a:bodyPr/>
          <a:lstStyle/>
          <a:p>
            <a:fld id="{5D30B8F8-CE26-4E23-8455-CEBE283AFE8E}" type="slidenum">
              <a:rPr lang="en-US" smtClean="0"/>
              <a:pPr/>
              <a:t>8</a:t>
            </a:fld>
            <a:endParaRPr lang="en-US" dirty="0"/>
          </a:p>
        </p:txBody>
      </p:sp>
      <p:sp>
        <p:nvSpPr>
          <p:cNvPr id="8" name="Rectangle 7"/>
          <p:cNvSpPr/>
          <p:nvPr/>
        </p:nvSpPr>
        <p:spPr>
          <a:xfrm>
            <a:off x="676111" y="6488668"/>
            <a:ext cx="3268844" cy="261610"/>
          </a:xfrm>
          <a:prstGeom prst="rect">
            <a:avLst/>
          </a:prstGeom>
        </p:spPr>
        <p:txBody>
          <a:bodyPr wrap="none">
            <a:spAutoFit/>
          </a:bodyPr>
          <a:lstStyle/>
          <a:p>
            <a:r>
              <a:rPr lang="en-US" sz="1100" dirty="0" smtClean="0"/>
              <a:t>Source: AFP Strategic Role of Treasurer Survey.</a:t>
            </a:r>
            <a:endParaRPr lang="en-US"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RFT Steps</a:t>
            </a:r>
          </a:p>
          <a:p>
            <a:endParaRPr lang="en-US" dirty="0"/>
          </a:p>
        </p:txBody>
      </p:sp>
      <p:sp>
        <p:nvSpPr>
          <p:cNvPr id="4" name="Slide Number Placeholder 3"/>
          <p:cNvSpPr>
            <a:spLocks noGrp="1"/>
          </p:cNvSpPr>
          <p:nvPr>
            <p:ph type="sldNum" sz="quarter" idx="12"/>
          </p:nvPr>
        </p:nvSpPr>
        <p:spPr/>
        <p:txBody>
          <a:bodyPr/>
          <a:lstStyle/>
          <a:p>
            <a:fld id="{5D30B8F8-CE26-4E23-8455-CEBE283AFE8E}" type="slidenum">
              <a:rPr lang="en-US" smtClean="0"/>
              <a:pPr/>
              <a:t>9</a:t>
            </a:fld>
            <a:endParaRPr lang="en-US" dirty="0"/>
          </a:p>
        </p:txBody>
      </p:sp>
    </p:spTree>
  </p:cSld>
  <p:clrMapOvr>
    <a:masterClrMapping/>
  </p:clrMapOvr>
</p:sld>
</file>

<file path=ppt/theme/theme1.xml><?xml version="1.0" encoding="utf-8"?>
<a:theme xmlns:a="http://schemas.openxmlformats.org/drawingml/2006/main" name="AFP-11_PowerPoint_Tmplt_a">
  <a:themeElements>
    <a:clrScheme name="AFP-07_PowerPoint_Tmplt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P-07_PowerPoint_Tmplt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FP-07_PowerPoint_Tmplt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P-07_PowerPoint_Tmplt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P-07_PowerPoint_Tmplt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P-07_PowerPoint_Tmplt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P-07_PowerPoint_Tmplt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P-07_PowerPoint_Tmplt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P-07_PowerPoint_Tmplt_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P-07_PowerPoint_Tmplt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P-07_PowerPoint_Tmplt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P-07_PowerPoint_Tmplt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P-07_PowerPoint_Tmplt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P-07_PowerPoint_Tmplt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9876</TotalTime>
  <Words>1309</Words>
  <Application>Microsoft Office PowerPoint</Application>
  <PresentationFormat>On-screen Show (4:3)</PresentationFormat>
  <Paragraphs>260</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AFP-11_PowerPoint_Tmplt_a</vt:lpstr>
      <vt:lpstr>A TMS Selection:  best practices for preparing an RFT and latest perspectives</vt:lpstr>
      <vt:lpstr>Who is AFP?</vt:lpstr>
      <vt:lpstr>Session Agenda</vt:lpstr>
      <vt:lpstr>PowerPoint Presentation</vt:lpstr>
      <vt:lpstr>Technology Drivers</vt:lpstr>
      <vt:lpstr>The “Right” Technology</vt:lpstr>
      <vt:lpstr>Treasury Challenges = Technology Response </vt:lpstr>
      <vt:lpstr>PowerPoint Presentation</vt:lpstr>
      <vt:lpstr>PowerPoint Presentation</vt:lpstr>
      <vt:lpstr>RFT Steps</vt:lpstr>
      <vt:lpstr>Scope of Technology</vt:lpstr>
      <vt:lpstr>RFT Steps (cont’d)</vt:lpstr>
      <vt:lpstr>Sample Process Map</vt:lpstr>
      <vt:lpstr>RFT Steps Cont’d</vt:lpstr>
      <vt:lpstr>TWS Versions</vt:lpstr>
      <vt:lpstr>Sample Requirements Definition</vt:lpstr>
      <vt:lpstr>RFT Steps Cont’d</vt:lpstr>
      <vt:lpstr>PowerPoint Presentation</vt:lpstr>
      <vt:lpstr>RFT Steps (Cont’d)</vt:lpstr>
      <vt:lpstr>TMS Landscape</vt:lpstr>
      <vt:lpstr>Where Were We 5 years Ago?</vt:lpstr>
      <vt:lpstr>RFT Steps (cont’d) </vt:lpstr>
      <vt:lpstr>RFT Steps</vt:lpstr>
      <vt:lpstr>PowerPoint Presentation</vt:lpstr>
      <vt:lpstr>Tips From AFP Members</vt:lpstr>
      <vt:lpstr>Additional Tips</vt:lpstr>
      <vt:lpstr>PowerPoint Presentation</vt:lpstr>
      <vt:lpstr>Fed and FDIC Tips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awald</dc:creator>
  <cp:lastModifiedBy>Guillermo De La Fuente</cp:lastModifiedBy>
  <cp:revision>322</cp:revision>
  <dcterms:created xsi:type="dcterms:W3CDTF">2012-04-19T14:31:30Z</dcterms:created>
  <dcterms:modified xsi:type="dcterms:W3CDTF">2015-06-01T14:16:10Z</dcterms:modified>
</cp:coreProperties>
</file>