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9" r:id="rId2"/>
  </p:sldMasterIdLst>
  <p:notesMasterIdLst>
    <p:notesMasterId r:id="rId23"/>
  </p:notesMasterIdLst>
  <p:handoutMasterIdLst>
    <p:handoutMasterId r:id="rId24"/>
  </p:handoutMasterIdLst>
  <p:sldIdLst>
    <p:sldId id="256" r:id="rId3"/>
    <p:sldId id="309" r:id="rId4"/>
    <p:sldId id="303" r:id="rId5"/>
    <p:sldId id="318" r:id="rId6"/>
    <p:sldId id="311" r:id="rId7"/>
    <p:sldId id="320" r:id="rId8"/>
    <p:sldId id="313" r:id="rId9"/>
    <p:sldId id="314" r:id="rId10"/>
    <p:sldId id="310" r:id="rId11"/>
    <p:sldId id="316" r:id="rId12"/>
    <p:sldId id="317" r:id="rId13"/>
    <p:sldId id="324" r:id="rId14"/>
    <p:sldId id="294" r:id="rId15"/>
    <p:sldId id="322" r:id="rId16"/>
    <p:sldId id="321" r:id="rId17"/>
    <p:sldId id="295" r:id="rId18"/>
    <p:sldId id="307" r:id="rId19"/>
    <p:sldId id="308" r:id="rId20"/>
    <p:sldId id="305" r:id="rId21"/>
    <p:sldId id="323" r:id="rId22"/>
  </p:sldIdLst>
  <p:sldSz cx="9144000" cy="6858000" type="screen4x3"/>
  <p:notesSz cx="6735763" cy="9866313"/>
  <p:defaultTextStyle>
    <a:defPPr>
      <a:defRPr lang="nl-NL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hold" initials="A" lastIdx="11" clrIdx="0"/>
  <p:cmAuthor id="1" name="Rafal Chojnacki" initials="R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60A8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rgbClr val="00000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2721" autoAdjust="0"/>
    <p:restoredTop sz="70651" autoAdjust="0"/>
  </p:normalViewPr>
  <p:slideViewPr>
    <p:cSldViewPr>
      <p:cViewPr>
        <p:scale>
          <a:sx n="120" d="100"/>
          <a:sy n="120" d="100"/>
        </p:scale>
        <p:origin x="-138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902" y="-90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F8057A-9AF9-4186-9815-F5209F280512}" type="doc">
      <dgm:prSet loTypeId="urn:microsoft.com/office/officeart/2005/8/layout/radial1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266B5BF-0D6E-4C76-9266-517A27F2D0FA}">
      <dgm:prSet phldrT="[Text]"/>
      <dgm:spPr>
        <a:solidFill>
          <a:schemeClr val="tx1"/>
        </a:solidFill>
      </dgm:spPr>
      <dgm:t>
        <a:bodyPr/>
        <a:lstStyle/>
        <a:p>
          <a:r>
            <a:rPr lang="en-GB" dirty="0" smtClean="0"/>
            <a:t>Trusted Partner</a:t>
          </a:r>
          <a:endParaRPr lang="en-US" dirty="0"/>
        </a:p>
      </dgm:t>
    </dgm:pt>
    <dgm:pt modelId="{55DCA2B9-C00C-418F-B418-5D9E3A5714D2}" type="parTrans" cxnId="{DABDC3BD-D239-4D68-A7B4-E310A9271997}">
      <dgm:prSet/>
      <dgm:spPr/>
      <dgm:t>
        <a:bodyPr/>
        <a:lstStyle/>
        <a:p>
          <a:endParaRPr lang="en-US"/>
        </a:p>
      </dgm:t>
    </dgm:pt>
    <dgm:pt modelId="{5488D997-B773-4EB7-88F3-6C61FE8B72AA}" type="sibTrans" cxnId="{DABDC3BD-D239-4D68-A7B4-E310A9271997}">
      <dgm:prSet/>
      <dgm:spPr/>
      <dgm:t>
        <a:bodyPr/>
        <a:lstStyle/>
        <a:p>
          <a:endParaRPr lang="en-US"/>
        </a:p>
      </dgm:t>
    </dgm:pt>
    <dgm:pt modelId="{3054E572-3BEA-4659-B72C-B9070DA33B4B}">
      <dgm:prSet phldrT="[Text]"/>
      <dgm:spPr>
        <a:solidFill>
          <a:schemeClr val="tx1"/>
        </a:solidFill>
      </dgm:spPr>
      <dgm:t>
        <a:bodyPr/>
        <a:lstStyle/>
        <a:p>
          <a:r>
            <a:rPr lang="en-GB" dirty="0" smtClean="0"/>
            <a:t>Consistent </a:t>
          </a:r>
        </a:p>
        <a:p>
          <a:r>
            <a:rPr lang="en-GB" dirty="0" smtClean="0"/>
            <a:t>Delivery</a:t>
          </a:r>
          <a:endParaRPr lang="en-US" dirty="0"/>
        </a:p>
      </dgm:t>
    </dgm:pt>
    <dgm:pt modelId="{DE045CF2-7721-4B5F-AE9C-7B56181B4B9B}" type="parTrans" cxnId="{39CC6C90-00D3-48B0-BEB4-9EB97AEB983E}">
      <dgm:prSet/>
      <dgm:spPr/>
      <dgm:t>
        <a:bodyPr/>
        <a:lstStyle/>
        <a:p>
          <a:endParaRPr lang="en-US"/>
        </a:p>
      </dgm:t>
    </dgm:pt>
    <dgm:pt modelId="{366BBF8E-02D2-46A6-BAEE-53D48FA0B42C}" type="sibTrans" cxnId="{39CC6C90-00D3-48B0-BEB4-9EB97AEB983E}">
      <dgm:prSet/>
      <dgm:spPr/>
      <dgm:t>
        <a:bodyPr/>
        <a:lstStyle/>
        <a:p>
          <a:endParaRPr lang="en-US"/>
        </a:p>
      </dgm:t>
    </dgm:pt>
    <dgm:pt modelId="{B840A8F2-E245-4027-AB81-691B6DCA4700}">
      <dgm:prSet phldrT="[Text]"/>
      <dgm:spPr>
        <a:solidFill>
          <a:schemeClr val="tx1"/>
        </a:solidFill>
      </dgm:spPr>
      <dgm:t>
        <a:bodyPr/>
        <a:lstStyle/>
        <a:p>
          <a:r>
            <a:rPr lang="en-GB" dirty="0" smtClean="0"/>
            <a:t>Fair Opportunity</a:t>
          </a:r>
          <a:endParaRPr lang="en-US" dirty="0"/>
        </a:p>
      </dgm:t>
    </dgm:pt>
    <dgm:pt modelId="{6DA5CA8C-DEA6-4FB4-8907-77114D50D522}" type="parTrans" cxnId="{717952C9-9435-4D0C-86FE-9EEFBB2AD7F3}">
      <dgm:prSet/>
      <dgm:spPr/>
      <dgm:t>
        <a:bodyPr/>
        <a:lstStyle/>
        <a:p>
          <a:endParaRPr lang="en-US"/>
        </a:p>
      </dgm:t>
    </dgm:pt>
    <dgm:pt modelId="{EFE30B80-59AE-43F0-9C5D-EE0CF386E538}" type="sibTrans" cxnId="{717952C9-9435-4D0C-86FE-9EEFBB2AD7F3}">
      <dgm:prSet/>
      <dgm:spPr/>
      <dgm:t>
        <a:bodyPr/>
        <a:lstStyle/>
        <a:p>
          <a:endParaRPr lang="en-US"/>
        </a:p>
      </dgm:t>
    </dgm:pt>
    <dgm:pt modelId="{DF62FB61-0AF0-41D7-9ACB-830F06790DDC}">
      <dgm:prSet phldrT="[Text]"/>
      <dgm:spPr>
        <a:solidFill>
          <a:schemeClr val="tx1"/>
        </a:solidFill>
      </dgm:spPr>
      <dgm:t>
        <a:bodyPr/>
        <a:lstStyle/>
        <a:p>
          <a:r>
            <a:rPr lang="en-GB" dirty="0" smtClean="0"/>
            <a:t>Sustainable</a:t>
          </a:r>
        </a:p>
        <a:p>
          <a:r>
            <a:rPr lang="en-GB" dirty="0" smtClean="0"/>
            <a:t>Pricing &amp; Service</a:t>
          </a:r>
          <a:endParaRPr lang="en-US" dirty="0"/>
        </a:p>
      </dgm:t>
    </dgm:pt>
    <dgm:pt modelId="{684F090F-05F5-4B23-AFD7-77AAACD5943B}" type="parTrans" cxnId="{C37B05B7-BC78-4B2A-A46B-6317D6C1E3CA}">
      <dgm:prSet/>
      <dgm:spPr/>
      <dgm:t>
        <a:bodyPr/>
        <a:lstStyle/>
        <a:p>
          <a:endParaRPr lang="en-US"/>
        </a:p>
      </dgm:t>
    </dgm:pt>
    <dgm:pt modelId="{867D4F9B-7C7A-443B-AE41-A64F0B181A4C}" type="sibTrans" cxnId="{C37B05B7-BC78-4B2A-A46B-6317D6C1E3CA}">
      <dgm:prSet/>
      <dgm:spPr/>
      <dgm:t>
        <a:bodyPr/>
        <a:lstStyle/>
        <a:p>
          <a:endParaRPr lang="en-US"/>
        </a:p>
      </dgm:t>
    </dgm:pt>
    <dgm:pt modelId="{0A9327C9-1322-4AAD-9CD7-3B2666028172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Targeted </a:t>
          </a:r>
          <a:r>
            <a:rPr lang="en-US" dirty="0" err="1" smtClean="0"/>
            <a:t>Proactivity</a:t>
          </a:r>
          <a:endParaRPr lang="en-US" dirty="0"/>
        </a:p>
      </dgm:t>
    </dgm:pt>
    <dgm:pt modelId="{7B0BE9CE-6749-452A-A444-2D6EF256D51E}" type="parTrans" cxnId="{307B953E-FCC3-448A-AEE0-300DAE3005CB}">
      <dgm:prSet/>
      <dgm:spPr/>
      <dgm:t>
        <a:bodyPr/>
        <a:lstStyle/>
        <a:p>
          <a:endParaRPr lang="nl-NL"/>
        </a:p>
      </dgm:t>
    </dgm:pt>
    <dgm:pt modelId="{1B483F15-285A-4876-BBCD-60077B0692B1}" type="sibTrans" cxnId="{307B953E-FCC3-448A-AEE0-300DAE3005CB}">
      <dgm:prSet/>
      <dgm:spPr/>
      <dgm:t>
        <a:bodyPr/>
        <a:lstStyle/>
        <a:p>
          <a:endParaRPr lang="nl-NL"/>
        </a:p>
      </dgm:t>
    </dgm:pt>
    <dgm:pt modelId="{9E736620-ADE8-4B50-8A63-5910C7AC89F1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 smtClean="0"/>
            <a:t>Clear Capability </a:t>
          </a:r>
          <a:endParaRPr lang="en-US" dirty="0"/>
        </a:p>
      </dgm:t>
    </dgm:pt>
    <dgm:pt modelId="{C41BF232-36DA-48B9-8A3C-2ED52591DBC7}" type="parTrans" cxnId="{10EC4ACE-F094-4EB2-A295-CF22E3A45BF6}">
      <dgm:prSet/>
      <dgm:spPr/>
      <dgm:t>
        <a:bodyPr/>
        <a:lstStyle/>
        <a:p>
          <a:endParaRPr lang="nl-NL"/>
        </a:p>
      </dgm:t>
    </dgm:pt>
    <dgm:pt modelId="{E74A73D7-C1AE-48B1-90F6-18FBD6710938}" type="sibTrans" cxnId="{10EC4ACE-F094-4EB2-A295-CF22E3A45BF6}">
      <dgm:prSet/>
      <dgm:spPr/>
      <dgm:t>
        <a:bodyPr/>
        <a:lstStyle/>
        <a:p>
          <a:endParaRPr lang="nl-NL"/>
        </a:p>
      </dgm:t>
    </dgm:pt>
    <dgm:pt modelId="{FF15AC32-BB93-46E7-9814-1DC119F9935C}" type="pres">
      <dgm:prSet presAssocID="{58F8057A-9AF9-4186-9815-F5209F28051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A5BF8C-946E-4840-A8BD-7934365564B0}" type="pres">
      <dgm:prSet presAssocID="{F266B5BF-0D6E-4C76-9266-517A27F2D0FA}" presName="centerShape" presStyleLbl="node0" presStyleIdx="0" presStyleCnt="1" custScaleX="146368" custScaleY="137858"/>
      <dgm:spPr/>
      <dgm:t>
        <a:bodyPr/>
        <a:lstStyle/>
        <a:p>
          <a:endParaRPr lang="en-US"/>
        </a:p>
      </dgm:t>
    </dgm:pt>
    <dgm:pt modelId="{32AFF745-A628-4543-8D16-70D1BEF1E6A4}" type="pres">
      <dgm:prSet presAssocID="{DE045CF2-7721-4B5F-AE9C-7B56181B4B9B}" presName="Name9" presStyleLbl="parChTrans1D2" presStyleIdx="0" presStyleCnt="5"/>
      <dgm:spPr/>
      <dgm:t>
        <a:bodyPr/>
        <a:lstStyle/>
        <a:p>
          <a:endParaRPr lang="en-US"/>
        </a:p>
      </dgm:t>
    </dgm:pt>
    <dgm:pt modelId="{D4959344-3B01-4A6E-ABC4-23EF9BAD8BE1}" type="pres">
      <dgm:prSet presAssocID="{DE045CF2-7721-4B5F-AE9C-7B56181B4B9B}" presName="connTx" presStyleLbl="parChTrans1D2" presStyleIdx="0" presStyleCnt="5"/>
      <dgm:spPr/>
      <dgm:t>
        <a:bodyPr/>
        <a:lstStyle/>
        <a:p>
          <a:endParaRPr lang="en-US"/>
        </a:p>
      </dgm:t>
    </dgm:pt>
    <dgm:pt modelId="{5C9071DE-0A9C-4B01-9584-E46D2D24D6D1}" type="pres">
      <dgm:prSet presAssocID="{3054E572-3BEA-4659-B72C-B9070DA33B4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AE482E-2C84-4FC1-9006-F02DDF7736F8}" type="pres">
      <dgm:prSet presAssocID="{C41BF232-36DA-48B9-8A3C-2ED52591DBC7}" presName="Name9" presStyleLbl="parChTrans1D2" presStyleIdx="1" presStyleCnt="5"/>
      <dgm:spPr/>
      <dgm:t>
        <a:bodyPr/>
        <a:lstStyle/>
        <a:p>
          <a:endParaRPr lang="nl-NL"/>
        </a:p>
      </dgm:t>
    </dgm:pt>
    <dgm:pt modelId="{833CD736-4E43-496F-A51B-A0632B6A6B56}" type="pres">
      <dgm:prSet presAssocID="{C41BF232-36DA-48B9-8A3C-2ED52591DBC7}" presName="connTx" presStyleLbl="parChTrans1D2" presStyleIdx="1" presStyleCnt="5"/>
      <dgm:spPr/>
      <dgm:t>
        <a:bodyPr/>
        <a:lstStyle/>
        <a:p>
          <a:endParaRPr lang="nl-NL"/>
        </a:p>
      </dgm:t>
    </dgm:pt>
    <dgm:pt modelId="{2E29C303-BD54-439B-BD3F-FC634EAD781E}" type="pres">
      <dgm:prSet presAssocID="{9E736620-ADE8-4B50-8A63-5910C7AC89F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C8298F8-2A4C-4CEF-947B-391163597010}" type="pres">
      <dgm:prSet presAssocID="{6DA5CA8C-DEA6-4FB4-8907-77114D50D522}" presName="Name9" presStyleLbl="parChTrans1D2" presStyleIdx="2" presStyleCnt="5"/>
      <dgm:spPr/>
      <dgm:t>
        <a:bodyPr/>
        <a:lstStyle/>
        <a:p>
          <a:endParaRPr lang="en-US"/>
        </a:p>
      </dgm:t>
    </dgm:pt>
    <dgm:pt modelId="{10741D7F-6E62-4957-89BA-FA56528AB975}" type="pres">
      <dgm:prSet presAssocID="{6DA5CA8C-DEA6-4FB4-8907-77114D50D52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FF1D980C-0D4F-4BC9-A7DD-247FF70C7360}" type="pres">
      <dgm:prSet presAssocID="{B840A8F2-E245-4027-AB81-691B6DCA470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F8DDC2-5230-44FF-8F61-EC2ACB7B384F}" type="pres">
      <dgm:prSet presAssocID="{684F090F-05F5-4B23-AFD7-77AAACD5943B}" presName="Name9" presStyleLbl="parChTrans1D2" presStyleIdx="3" presStyleCnt="5"/>
      <dgm:spPr/>
      <dgm:t>
        <a:bodyPr/>
        <a:lstStyle/>
        <a:p>
          <a:endParaRPr lang="en-US"/>
        </a:p>
      </dgm:t>
    </dgm:pt>
    <dgm:pt modelId="{028C4BE3-5489-423E-A7E6-FA615F153F1E}" type="pres">
      <dgm:prSet presAssocID="{684F090F-05F5-4B23-AFD7-77AAACD5943B}" presName="connTx" presStyleLbl="parChTrans1D2" presStyleIdx="3" presStyleCnt="5"/>
      <dgm:spPr/>
      <dgm:t>
        <a:bodyPr/>
        <a:lstStyle/>
        <a:p>
          <a:endParaRPr lang="en-US"/>
        </a:p>
      </dgm:t>
    </dgm:pt>
    <dgm:pt modelId="{ED7B903A-9E15-4145-9A8C-D0382B332D5A}" type="pres">
      <dgm:prSet presAssocID="{DF62FB61-0AF0-41D7-9ACB-830F06790DD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73A48C-7801-48E8-B354-15F1977FCC36}" type="pres">
      <dgm:prSet presAssocID="{7B0BE9CE-6749-452A-A444-2D6EF256D51E}" presName="Name9" presStyleLbl="parChTrans1D2" presStyleIdx="4" presStyleCnt="5"/>
      <dgm:spPr/>
      <dgm:t>
        <a:bodyPr/>
        <a:lstStyle/>
        <a:p>
          <a:endParaRPr lang="nl-NL"/>
        </a:p>
      </dgm:t>
    </dgm:pt>
    <dgm:pt modelId="{D0051ED8-7BD7-472D-8750-2F969FB17C88}" type="pres">
      <dgm:prSet presAssocID="{7B0BE9CE-6749-452A-A444-2D6EF256D51E}" presName="connTx" presStyleLbl="parChTrans1D2" presStyleIdx="4" presStyleCnt="5"/>
      <dgm:spPr/>
      <dgm:t>
        <a:bodyPr/>
        <a:lstStyle/>
        <a:p>
          <a:endParaRPr lang="nl-NL"/>
        </a:p>
      </dgm:t>
    </dgm:pt>
    <dgm:pt modelId="{FC4FCC7D-48EB-4D5E-941F-FA088AE9C6D4}" type="pres">
      <dgm:prSet presAssocID="{0A9327C9-1322-4AAD-9CD7-3B266602817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307B953E-FCC3-448A-AEE0-300DAE3005CB}" srcId="{F266B5BF-0D6E-4C76-9266-517A27F2D0FA}" destId="{0A9327C9-1322-4AAD-9CD7-3B2666028172}" srcOrd="4" destOrd="0" parTransId="{7B0BE9CE-6749-452A-A444-2D6EF256D51E}" sibTransId="{1B483F15-285A-4876-BBCD-60077B0692B1}"/>
    <dgm:cxn modelId="{717952C9-9435-4D0C-86FE-9EEFBB2AD7F3}" srcId="{F266B5BF-0D6E-4C76-9266-517A27F2D0FA}" destId="{B840A8F2-E245-4027-AB81-691B6DCA4700}" srcOrd="2" destOrd="0" parTransId="{6DA5CA8C-DEA6-4FB4-8907-77114D50D522}" sibTransId="{EFE30B80-59AE-43F0-9C5D-EE0CF386E538}"/>
    <dgm:cxn modelId="{1712482E-0803-48A9-9EA0-4848E6A8AA3E}" type="presOf" srcId="{C41BF232-36DA-48B9-8A3C-2ED52591DBC7}" destId="{833CD736-4E43-496F-A51B-A0632B6A6B56}" srcOrd="1" destOrd="0" presId="urn:microsoft.com/office/officeart/2005/8/layout/radial1"/>
    <dgm:cxn modelId="{A86AA738-458C-4A8E-ACB4-D31CD7B17D96}" type="presOf" srcId="{C41BF232-36DA-48B9-8A3C-2ED52591DBC7}" destId="{6DAE482E-2C84-4FC1-9006-F02DDF7736F8}" srcOrd="0" destOrd="0" presId="urn:microsoft.com/office/officeart/2005/8/layout/radial1"/>
    <dgm:cxn modelId="{5BCCBF56-34A2-4613-B1F9-F62F5441C931}" type="presOf" srcId="{DF62FB61-0AF0-41D7-9ACB-830F06790DDC}" destId="{ED7B903A-9E15-4145-9A8C-D0382B332D5A}" srcOrd="0" destOrd="0" presId="urn:microsoft.com/office/officeart/2005/8/layout/radial1"/>
    <dgm:cxn modelId="{B0239D80-96CB-4F41-8797-79DC84BBA64F}" type="presOf" srcId="{7B0BE9CE-6749-452A-A444-2D6EF256D51E}" destId="{D0051ED8-7BD7-472D-8750-2F969FB17C88}" srcOrd="1" destOrd="0" presId="urn:microsoft.com/office/officeart/2005/8/layout/radial1"/>
    <dgm:cxn modelId="{C37B05B7-BC78-4B2A-A46B-6317D6C1E3CA}" srcId="{F266B5BF-0D6E-4C76-9266-517A27F2D0FA}" destId="{DF62FB61-0AF0-41D7-9ACB-830F06790DDC}" srcOrd="3" destOrd="0" parTransId="{684F090F-05F5-4B23-AFD7-77AAACD5943B}" sibTransId="{867D4F9B-7C7A-443B-AE41-A64F0B181A4C}"/>
    <dgm:cxn modelId="{FB6C2CA9-0C56-4BB8-8AC7-CC79D008EAB5}" type="presOf" srcId="{6DA5CA8C-DEA6-4FB4-8907-77114D50D522}" destId="{10741D7F-6E62-4957-89BA-FA56528AB975}" srcOrd="1" destOrd="0" presId="urn:microsoft.com/office/officeart/2005/8/layout/radial1"/>
    <dgm:cxn modelId="{4ED2E09C-95E8-4419-8E66-7361A5C0C047}" type="presOf" srcId="{6DA5CA8C-DEA6-4FB4-8907-77114D50D522}" destId="{0C8298F8-2A4C-4CEF-947B-391163597010}" srcOrd="0" destOrd="0" presId="urn:microsoft.com/office/officeart/2005/8/layout/radial1"/>
    <dgm:cxn modelId="{10EC4ACE-F094-4EB2-A295-CF22E3A45BF6}" srcId="{F266B5BF-0D6E-4C76-9266-517A27F2D0FA}" destId="{9E736620-ADE8-4B50-8A63-5910C7AC89F1}" srcOrd="1" destOrd="0" parTransId="{C41BF232-36DA-48B9-8A3C-2ED52591DBC7}" sibTransId="{E74A73D7-C1AE-48B1-90F6-18FBD6710938}"/>
    <dgm:cxn modelId="{DABDC3BD-D239-4D68-A7B4-E310A9271997}" srcId="{58F8057A-9AF9-4186-9815-F5209F280512}" destId="{F266B5BF-0D6E-4C76-9266-517A27F2D0FA}" srcOrd="0" destOrd="0" parTransId="{55DCA2B9-C00C-418F-B418-5D9E3A5714D2}" sibTransId="{5488D997-B773-4EB7-88F3-6C61FE8B72AA}"/>
    <dgm:cxn modelId="{8318B1CB-C1B2-4196-BAE0-41F5D16CB930}" type="presOf" srcId="{58F8057A-9AF9-4186-9815-F5209F280512}" destId="{FF15AC32-BB93-46E7-9814-1DC119F9935C}" srcOrd="0" destOrd="0" presId="urn:microsoft.com/office/officeart/2005/8/layout/radial1"/>
    <dgm:cxn modelId="{4CF7523C-83D4-4ACF-8ED6-C354B3F67994}" type="presOf" srcId="{3054E572-3BEA-4659-B72C-B9070DA33B4B}" destId="{5C9071DE-0A9C-4B01-9584-E46D2D24D6D1}" srcOrd="0" destOrd="0" presId="urn:microsoft.com/office/officeart/2005/8/layout/radial1"/>
    <dgm:cxn modelId="{7D6F836A-FEAF-47A1-BC8D-62F92F709D01}" type="presOf" srcId="{0A9327C9-1322-4AAD-9CD7-3B2666028172}" destId="{FC4FCC7D-48EB-4D5E-941F-FA088AE9C6D4}" srcOrd="0" destOrd="0" presId="urn:microsoft.com/office/officeart/2005/8/layout/radial1"/>
    <dgm:cxn modelId="{4BD5F2D0-37D9-473B-B825-88D8351FAF3E}" type="presOf" srcId="{F266B5BF-0D6E-4C76-9266-517A27F2D0FA}" destId="{77A5BF8C-946E-4840-A8BD-7934365564B0}" srcOrd="0" destOrd="0" presId="urn:microsoft.com/office/officeart/2005/8/layout/radial1"/>
    <dgm:cxn modelId="{08589EDF-D76A-4270-A672-8751A5655D45}" type="presOf" srcId="{B840A8F2-E245-4027-AB81-691B6DCA4700}" destId="{FF1D980C-0D4F-4BC9-A7DD-247FF70C7360}" srcOrd="0" destOrd="0" presId="urn:microsoft.com/office/officeart/2005/8/layout/radial1"/>
    <dgm:cxn modelId="{8DE34CB6-AFF9-4F17-B84B-694CAA6B5941}" type="presOf" srcId="{DE045CF2-7721-4B5F-AE9C-7B56181B4B9B}" destId="{32AFF745-A628-4543-8D16-70D1BEF1E6A4}" srcOrd="0" destOrd="0" presId="urn:microsoft.com/office/officeart/2005/8/layout/radial1"/>
    <dgm:cxn modelId="{498C51AA-E302-486A-A466-19471CDF10A3}" type="presOf" srcId="{684F090F-05F5-4B23-AFD7-77AAACD5943B}" destId="{3AF8DDC2-5230-44FF-8F61-EC2ACB7B384F}" srcOrd="0" destOrd="0" presId="urn:microsoft.com/office/officeart/2005/8/layout/radial1"/>
    <dgm:cxn modelId="{11EF171C-ED58-473D-9C2C-3127AFD8DC03}" type="presOf" srcId="{684F090F-05F5-4B23-AFD7-77AAACD5943B}" destId="{028C4BE3-5489-423E-A7E6-FA615F153F1E}" srcOrd="1" destOrd="0" presId="urn:microsoft.com/office/officeart/2005/8/layout/radial1"/>
    <dgm:cxn modelId="{39CC6C90-00D3-48B0-BEB4-9EB97AEB983E}" srcId="{F266B5BF-0D6E-4C76-9266-517A27F2D0FA}" destId="{3054E572-3BEA-4659-B72C-B9070DA33B4B}" srcOrd="0" destOrd="0" parTransId="{DE045CF2-7721-4B5F-AE9C-7B56181B4B9B}" sibTransId="{366BBF8E-02D2-46A6-BAEE-53D48FA0B42C}"/>
    <dgm:cxn modelId="{13FA9351-9486-484E-8919-FAF6E3A9A0F8}" type="presOf" srcId="{7B0BE9CE-6749-452A-A444-2D6EF256D51E}" destId="{C073A48C-7801-48E8-B354-15F1977FCC36}" srcOrd="0" destOrd="0" presId="urn:microsoft.com/office/officeart/2005/8/layout/radial1"/>
    <dgm:cxn modelId="{90C4A83A-6F4F-40C0-B666-FB68625C3A6C}" type="presOf" srcId="{DE045CF2-7721-4B5F-AE9C-7B56181B4B9B}" destId="{D4959344-3B01-4A6E-ABC4-23EF9BAD8BE1}" srcOrd="1" destOrd="0" presId="urn:microsoft.com/office/officeart/2005/8/layout/radial1"/>
    <dgm:cxn modelId="{CEC2FEAF-78DA-420B-9173-1767A7E9C1C8}" type="presOf" srcId="{9E736620-ADE8-4B50-8A63-5910C7AC89F1}" destId="{2E29C303-BD54-439B-BD3F-FC634EAD781E}" srcOrd="0" destOrd="0" presId="urn:microsoft.com/office/officeart/2005/8/layout/radial1"/>
    <dgm:cxn modelId="{A81E63EC-7726-488B-A0F5-E94E6A8AC38B}" type="presParOf" srcId="{FF15AC32-BB93-46E7-9814-1DC119F9935C}" destId="{77A5BF8C-946E-4840-A8BD-7934365564B0}" srcOrd="0" destOrd="0" presId="urn:microsoft.com/office/officeart/2005/8/layout/radial1"/>
    <dgm:cxn modelId="{5D9AFE91-7559-4436-888D-4BAAF5D8349B}" type="presParOf" srcId="{FF15AC32-BB93-46E7-9814-1DC119F9935C}" destId="{32AFF745-A628-4543-8D16-70D1BEF1E6A4}" srcOrd="1" destOrd="0" presId="urn:microsoft.com/office/officeart/2005/8/layout/radial1"/>
    <dgm:cxn modelId="{97F51D14-64DF-43F6-B316-55144864603B}" type="presParOf" srcId="{32AFF745-A628-4543-8D16-70D1BEF1E6A4}" destId="{D4959344-3B01-4A6E-ABC4-23EF9BAD8BE1}" srcOrd="0" destOrd="0" presId="urn:microsoft.com/office/officeart/2005/8/layout/radial1"/>
    <dgm:cxn modelId="{FAA690D3-4DBF-4C9C-996E-DB247A589759}" type="presParOf" srcId="{FF15AC32-BB93-46E7-9814-1DC119F9935C}" destId="{5C9071DE-0A9C-4B01-9584-E46D2D24D6D1}" srcOrd="2" destOrd="0" presId="urn:microsoft.com/office/officeart/2005/8/layout/radial1"/>
    <dgm:cxn modelId="{8CB87C18-6EFB-4B44-AE64-DED5C92EC378}" type="presParOf" srcId="{FF15AC32-BB93-46E7-9814-1DC119F9935C}" destId="{6DAE482E-2C84-4FC1-9006-F02DDF7736F8}" srcOrd="3" destOrd="0" presId="urn:microsoft.com/office/officeart/2005/8/layout/radial1"/>
    <dgm:cxn modelId="{CE1EFD41-364C-445A-B09C-B7D6CA1BDB48}" type="presParOf" srcId="{6DAE482E-2C84-4FC1-9006-F02DDF7736F8}" destId="{833CD736-4E43-496F-A51B-A0632B6A6B56}" srcOrd="0" destOrd="0" presId="urn:microsoft.com/office/officeart/2005/8/layout/radial1"/>
    <dgm:cxn modelId="{F1030A56-4E6B-47B8-881F-E084F29A3EB3}" type="presParOf" srcId="{FF15AC32-BB93-46E7-9814-1DC119F9935C}" destId="{2E29C303-BD54-439B-BD3F-FC634EAD781E}" srcOrd="4" destOrd="0" presId="urn:microsoft.com/office/officeart/2005/8/layout/radial1"/>
    <dgm:cxn modelId="{CA2DABE9-935C-4691-8AC4-54AC29B77EFB}" type="presParOf" srcId="{FF15AC32-BB93-46E7-9814-1DC119F9935C}" destId="{0C8298F8-2A4C-4CEF-947B-391163597010}" srcOrd="5" destOrd="0" presId="urn:microsoft.com/office/officeart/2005/8/layout/radial1"/>
    <dgm:cxn modelId="{F6B370F8-E621-4762-B73F-BD6CE2EAEA99}" type="presParOf" srcId="{0C8298F8-2A4C-4CEF-947B-391163597010}" destId="{10741D7F-6E62-4957-89BA-FA56528AB975}" srcOrd="0" destOrd="0" presId="urn:microsoft.com/office/officeart/2005/8/layout/radial1"/>
    <dgm:cxn modelId="{5BFE0C78-FD23-4ED4-90BE-DA41076152F7}" type="presParOf" srcId="{FF15AC32-BB93-46E7-9814-1DC119F9935C}" destId="{FF1D980C-0D4F-4BC9-A7DD-247FF70C7360}" srcOrd="6" destOrd="0" presId="urn:microsoft.com/office/officeart/2005/8/layout/radial1"/>
    <dgm:cxn modelId="{E9B50327-CFBA-4EC7-B265-0809FB63E45B}" type="presParOf" srcId="{FF15AC32-BB93-46E7-9814-1DC119F9935C}" destId="{3AF8DDC2-5230-44FF-8F61-EC2ACB7B384F}" srcOrd="7" destOrd="0" presId="urn:microsoft.com/office/officeart/2005/8/layout/radial1"/>
    <dgm:cxn modelId="{860A89C5-CDB6-44D7-B1F3-A0C6163197D4}" type="presParOf" srcId="{3AF8DDC2-5230-44FF-8F61-EC2ACB7B384F}" destId="{028C4BE3-5489-423E-A7E6-FA615F153F1E}" srcOrd="0" destOrd="0" presId="urn:microsoft.com/office/officeart/2005/8/layout/radial1"/>
    <dgm:cxn modelId="{4B971400-4421-4458-94C9-027CE9190A2D}" type="presParOf" srcId="{FF15AC32-BB93-46E7-9814-1DC119F9935C}" destId="{ED7B903A-9E15-4145-9A8C-D0382B332D5A}" srcOrd="8" destOrd="0" presId="urn:microsoft.com/office/officeart/2005/8/layout/radial1"/>
    <dgm:cxn modelId="{C933644C-572D-40C1-97F2-63D0662F9285}" type="presParOf" srcId="{FF15AC32-BB93-46E7-9814-1DC119F9935C}" destId="{C073A48C-7801-48E8-B354-15F1977FCC36}" srcOrd="9" destOrd="0" presId="urn:microsoft.com/office/officeart/2005/8/layout/radial1"/>
    <dgm:cxn modelId="{E322A055-8A53-4009-8150-1EBE2C8C4FEF}" type="presParOf" srcId="{C073A48C-7801-48E8-B354-15F1977FCC36}" destId="{D0051ED8-7BD7-472D-8750-2F969FB17C88}" srcOrd="0" destOrd="0" presId="urn:microsoft.com/office/officeart/2005/8/layout/radial1"/>
    <dgm:cxn modelId="{534671A8-602A-4129-9901-D4EB6F059A12}" type="presParOf" srcId="{FF15AC32-BB93-46E7-9814-1DC119F9935C}" destId="{FC4FCC7D-48EB-4D5E-941F-FA088AE9C6D4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505116-63D2-4816-B87A-D8607CF9512B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8D2030A7-EC16-4001-BD29-13C2ED4AC3DF}">
      <dgm:prSet phldrT="[Text]" custT="1"/>
      <dgm:spPr>
        <a:solidFill>
          <a:schemeClr val="tx1"/>
        </a:solidFill>
      </dgm:spPr>
      <dgm:t>
        <a:bodyPr/>
        <a:lstStyle/>
        <a:p>
          <a:r>
            <a:rPr lang="en-GB" sz="1800" b="1" dirty="0" smtClean="0">
              <a:solidFill>
                <a:schemeClr val="bg1"/>
              </a:solidFill>
            </a:rPr>
            <a:t>Trusted Partner</a:t>
          </a:r>
        </a:p>
        <a:p>
          <a:r>
            <a:rPr lang="en-GB" sz="1800" b="0" dirty="0" smtClean="0">
              <a:solidFill>
                <a:schemeClr val="bg1"/>
              </a:solidFill>
            </a:rPr>
            <a:t>Above 4</a:t>
          </a:r>
          <a:endParaRPr lang="en-US" sz="1800" b="0" dirty="0">
            <a:solidFill>
              <a:schemeClr val="bg1"/>
            </a:solidFill>
          </a:endParaRPr>
        </a:p>
      </dgm:t>
    </dgm:pt>
    <dgm:pt modelId="{2EBE4A5A-90DE-4C1D-8B32-32CC93276523}" type="parTrans" cxnId="{F15A57A9-FA81-4C81-BD4C-10394DBE0C12}">
      <dgm:prSet/>
      <dgm:spPr/>
      <dgm:t>
        <a:bodyPr/>
        <a:lstStyle/>
        <a:p>
          <a:endParaRPr lang="en-US"/>
        </a:p>
      </dgm:t>
    </dgm:pt>
    <dgm:pt modelId="{03CE8FE6-FBA5-477F-A614-1FB2FCF6F306}" type="sibTrans" cxnId="{F15A57A9-FA81-4C81-BD4C-10394DBE0C12}">
      <dgm:prSet/>
      <dgm:spPr/>
      <dgm:t>
        <a:bodyPr/>
        <a:lstStyle/>
        <a:p>
          <a:endParaRPr lang="en-US"/>
        </a:p>
      </dgm:t>
    </dgm:pt>
    <dgm:pt modelId="{2155F621-5FB2-4B12-B1FC-879B67A0302C}">
      <dgm:prSet phldrT="[Text]"/>
      <dgm:spPr>
        <a:solidFill>
          <a:srgbClr val="FF0000"/>
        </a:solidFill>
      </dgm:spPr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Below Expectations</a:t>
          </a:r>
        </a:p>
        <a:p>
          <a:r>
            <a:rPr lang="en-GB" b="1" dirty="0" smtClean="0">
              <a:solidFill>
                <a:schemeClr val="bg1"/>
              </a:solidFill>
            </a:rPr>
            <a:t>Below 2</a:t>
          </a:r>
          <a:endParaRPr lang="en-US" b="1" dirty="0">
            <a:solidFill>
              <a:schemeClr val="bg1"/>
            </a:solidFill>
          </a:endParaRPr>
        </a:p>
      </dgm:t>
    </dgm:pt>
    <dgm:pt modelId="{E9ACB3F1-03A7-4C34-A389-ABA120ED3D36}" type="parTrans" cxnId="{D3CE1840-365D-4C86-BF2C-17AA089AB736}">
      <dgm:prSet/>
      <dgm:spPr/>
      <dgm:t>
        <a:bodyPr/>
        <a:lstStyle/>
        <a:p>
          <a:endParaRPr lang="en-US"/>
        </a:p>
      </dgm:t>
    </dgm:pt>
    <dgm:pt modelId="{9A2D0255-E460-4191-9E8F-42E1ED580771}" type="sibTrans" cxnId="{D3CE1840-365D-4C86-BF2C-17AA089AB736}">
      <dgm:prSet/>
      <dgm:spPr/>
      <dgm:t>
        <a:bodyPr/>
        <a:lstStyle/>
        <a:p>
          <a:endParaRPr lang="en-US"/>
        </a:p>
      </dgm:t>
    </dgm:pt>
    <dgm:pt modelId="{D60CE120-6EA7-42A4-BF28-FB7DED5A02B0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GB" sz="1000" dirty="0" smtClean="0">
              <a:solidFill>
                <a:schemeClr val="tx2"/>
              </a:solidFill>
            </a:rPr>
            <a:t>No Contact  or No Capability</a:t>
          </a:r>
        </a:p>
        <a:p>
          <a:r>
            <a:rPr lang="en-GB" sz="900" dirty="0" smtClean="0">
              <a:solidFill>
                <a:schemeClr val="tx2"/>
              </a:solidFill>
            </a:rPr>
            <a:t>1 or below</a:t>
          </a:r>
          <a:endParaRPr lang="en-US" sz="900" dirty="0">
            <a:solidFill>
              <a:schemeClr val="tx2"/>
            </a:solidFill>
          </a:endParaRPr>
        </a:p>
      </dgm:t>
    </dgm:pt>
    <dgm:pt modelId="{3EFFA11B-EFDF-4B20-971A-D4DEE95904CA}" type="parTrans" cxnId="{DCCB5FF3-3843-4960-863E-89C430A6946F}">
      <dgm:prSet/>
      <dgm:spPr/>
      <dgm:t>
        <a:bodyPr/>
        <a:lstStyle/>
        <a:p>
          <a:endParaRPr lang="en-US"/>
        </a:p>
      </dgm:t>
    </dgm:pt>
    <dgm:pt modelId="{6A8A614F-D685-4E9F-9A56-726A970C2E2E}" type="sibTrans" cxnId="{DCCB5FF3-3843-4960-863E-89C430A6946F}">
      <dgm:prSet/>
      <dgm:spPr/>
      <dgm:t>
        <a:bodyPr/>
        <a:lstStyle/>
        <a:p>
          <a:endParaRPr lang="en-US"/>
        </a:p>
      </dgm:t>
    </dgm:pt>
    <dgm:pt modelId="{F1216A01-1D24-4AF3-997F-4764939980E9}">
      <dgm:prSet phldrT="[Text]" custT="1"/>
      <dgm:spPr>
        <a:solidFill>
          <a:srgbClr val="00B050"/>
        </a:solidFill>
      </dgm:spPr>
      <dgm:t>
        <a:bodyPr/>
        <a:lstStyle/>
        <a:p>
          <a:r>
            <a:rPr lang="en-GB" sz="1400" b="1" dirty="0" smtClean="0">
              <a:solidFill>
                <a:schemeClr val="bg1"/>
              </a:solidFill>
            </a:rPr>
            <a:t>Exceeds Expectations</a:t>
          </a:r>
        </a:p>
        <a:p>
          <a:r>
            <a:rPr lang="en-GB" sz="1400" b="0" dirty="0" smtClean="0">
              <a:solidFill>
                <a:schemeClr val="bg1"/>
              </a:solidFill>
            </a:rPr>
            <a:t>3 to 4</a:t>
          </a:r>
          <a:endParaRPr lang="en-US" sz="1400" b="0" dirty="0">
            <a:solidFill>
              <a:schemeClr val="bg1"/>
            </a:solidFill>
          </a:endParaRPr>
        </a:p>
      </dgm:t>
    </dgm:pt>
    <dgm:pt modelId="{349F415A-D0CF-4A5D-97E9-4A4404936494}" type="parTrans" cxnId="{52D47A3E-DAD7-40E9-8397-500FEBD3A87E}">
      <dgm:prSet/>
      <dgm:spPr/>
      <dgm:t>
        <a:bodyPr/>
        <a:lstStyle/>
        <a:p>
          <a:endParaRPr lang="en-US"/>
        </a:p>
      </dgm:t>
    </dgm:pt>
    <dgm:pt modelId="{39D5DCFA-3E62-4B0E-8FE5-2F6237395B63}" type="sibTrans" cxnId="{52D47A3E-DAD7-40E9-8397-500FEBD3A87E}">
      <dgm:prSet/>
      <dgm:spPr/>
      <dgm:t>
        <a:bodyPr/>
        <a:lstStyle/>
        <a:p>
          <a:endParaRPr lang="en-US"/>
        </a:p>
      </dgm:t>
    </dgm:pt>
    <dgm:pt modelId="{715D1AF2-0264-40A6-99D6-35DC506E20A1}">
      <dgm:prSet phldrT="[Text]"/>
      <dgm:spPr>
        <a:solidFill>
          <a:srgbClr val="FFC000"/>
        </a:solidFill>
      </dgm:spPr>
      <dgm:t>
        <a:bodyPr/>
        <a:lstStyle/>
        <a:p>
          <a:r>
            <a:rPr lang="en-GB" b="1" dirty="0" smtClean="0">
              <a:solidFill>
                <a:schemeClr val="bg1"/>
              </a:solidFill>
            </a:rPr>
            <a:t>Meets</a:t>
          </a:r>
        </a:p>
        <a:p>
          <a:r>
            <a:rPr lang="en-GB" b="1" dirty="0" err="1" smtClean="0">
              <a:solidFill>
                <a:schemeClr val="bg1"/>
              </a:solidFill>
            </a:rPr>
            <a:t>Exepections</a:t>
          </a:r>
          <a:endParaRPr lang="en-GB" b="1" dirty="0" smtClean="0">
            <a:solidFill>
              <a:schemeClr val="bg1"/>
            </a:solidFill>
          </a:endParaRPr>
        </a:p>
        <a:p>
          <a:r>
            <a:rPr lang="en-GB" b="0" dirty="0" smtClean="0">
              <a:solidFill>
                <a:schemeClr val="bg1"/>
              </a:solidFill>
            </a:rPr>
            <a:t>2 to 3</a:t>
          </a:r>
          <a:endParaRPr lang="en-US" b="0" dirty="0">
            <a:solidFill>
              <a:schemeClr val="bg1"/>
            </a:solidFill>
          </a:endParaRPr>
        </a:p>
      </dgm:t>
    </dgm:pt>
    <dgm:pt modelId="{94B4504A-647A-40E8-8C49-C0288D3AAAE8}" type="parTrans" cxnId="{8ECA818F-8E57-4908-B5AA-024321C9A88D}">
      <dgm:prSet/>
      <dgm:spPr/>
      <dgm:t>
        <a:bodyPr/>
        <a:lstStyle/>
        <a:p>
          <a:endParaRPr lang="en-US"/>
        </a:p>
      </dgm:t>
    </dgm:pt>
    <dgm:pt modelId="{ECF87D4D-CC5E-425A-B65B-8228DAEA68D6}" type="sibTrans" cxnId="{8ECA818F-8E57-4908-B5AA-024321C9A88D}">
      <dgm:prSet/>
      <dgm:spPr/>
      <dgm:t>
        <a:bodyPr/>
        <a:lstStyle/>
        <a:p>
          <a:endParaRPr lang="en-US"/>
        </a:p>
      </dgm:t>
    </dgm:pt>
    <dgm:pt modelId="{9F544AD6-051C-4294-B2D7-0F2FDCF242A3}" type="pres">
      <dgm:prSet presAssocID="{82505116-63D2-4816-B87A-D8607CF9512B}" presName="Name0" presStyleCnt="0">
        <dgm:presLayoutVars>
          <dgm:dir/>
          <dgm:animLvl val="lvl"/>
          <dgm:resizeHandles val="exact"/>
        </dgm:presLayoutVars>
      </dgm:prSet>
      <dgm:spPr/>
    </dgm:pt>
    <dgm:pt modelId="{C8129F09-045C-4AA9-9577-8E12BCA2E164}" type="pres">
      <dgm:prSet presAssocID="{8D2030A7-EC16-4001-BD29-13C2ED4AC3DF}" presName="Name8" presStyleCnt="0"/>
      <dgm:spPr/>
    </dgm:pt>
    <dgm:pt modelId="{9CC4DA1E-CB61-4FE8-966D-3619AD096561}" type="pres">
      <dgm:prSet presAssocID="{8D2030A7-EC16-4001-BD29-13C2ED4AC3DF}" presName="level" presStyleLbl="node1" presStyleIdx="0" presStyleCnt="5" custLinFactNeighborX="-84" custLinFactNeighborY="-379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754A0E-6924-4147-AA0A-F93E972917A3}" type="pres">
      <dgm:prSet presAssocID="{8D2030A7-EC16-4001-BD29-13C2ED4AC3D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0930DD-B7C4-4896-9B6E-E4325AA9D637}" type="pres">
      <dgm:prSet presAssocID="{F1216A01-1D24-4AF3-997F-4764939980E9}" presName="Name8" presStyleCnt="0"/>
      <dgm:spPr/>
    </dgm:pt>
    <dgm:pt modelId="{608A734F-D5F1-486C-B1DE-3A1F3E1A04C1}" type="pres">
      <dgm:prSet presAssocID="{F1216A01-1D24-4AF3-997F-4764939980E9}" presName="level" presStyleLbl="node1" presStyleIdx="1" presStyleCnt="5" custLinFactNeighborX="-5" custLinFactNeighborY="237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AB5178-BDCC-405E-BC91-60A623AA3151}" type="pres">
      <dgm:prSet presAssocID="{F1216A01-1D24-4AF3-997F-4764939980E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3A4F03-4AC3-4CA9-8E6A-BE4E70CEC8A1}" type="pres">
      <dgm:prSet presAssocID="{715D1AF2-0264-40A6-99D6-35DC506E20A1}" presName="Name8" presStyleCnt="0"/>
      <dgm:spPr/>
    </dgm:pt>
    <dgm:pt modelId="{8A3B4638-74AE-4896-B37B-752BA31FA823}" type="pres">
      <dgm:prSet presAssocID="{715D1AF2-0264-40A6-99D6-35DC506E20A1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8DA9DA-EE34-4E4D-8FF6-8C1AD449EE4D}" type="pres">
      <dgm:prSet presAssocID="{715D1AF2-0264-40A6-99D6-35DC506E20A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080DAF-B0D8-48A7-AA10-EF6DAE854B9B}" type="pres">
      <dgm:prSet presAssocID="{2155F621-5FB2-4B12-B1FC-879B67A0302C}" presName="Name8" presStyleCnt="0"/>
      <dgm:spPr/>
    </dgm:pt>
    <dgm:pt modelId="{CF8A7045-DE42-4A7E-95C9-2C38DC9B8330}" type="pres">
      <dgm:prSet presAssocID="{2155F621-5FB2-4B12-B1FC-879B67A0302C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A7E6F6-322A-43E2-9C85-997C42852E0E}" type="pres">
      <dgm:prSet presAssocID="{2155F621-5FB2-4B12-B1FC-879B67A0302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120B85-F728-45EF-B061-A8DA434D78FC}" type="pres">
      <dgm:prSet presAssocID="{D60CE120-6EA7-42A4-BF28-FB7DED5A02B0}" presName="Name8" presStyleCnt="0"/>
      <dgm:spPr/>
    </dgm:pt>
    <dgm:pt modelId="{C48AACE5-2EDF-41A2-AF79-057449B47DDC}" type="pres">
      <dgm:prSet presAssocID="{D60CE120-6EA7-42A4-BF28-FB7DED5A02B0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EEAD05-1FE9-4806-AF4A-CC8E84C9CB9E}" type="pres">
      <dgm:prSet presAssocID="{D60CE120-6EA7-42A4-BF28-FB7DED5A02B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CB5FF3-3843-4960-863E-89C430A6946F}" srcId="{82505116-63D2-4816-B87A-D8607CF9512B}" destId="{D60CE120-6EA7-42A4-BF28-FB7DED5A02B0}" srcOrd="4" destOrd="0" parTransId="{3EFFA11B-EFDF-4B20-971A-D4DEE95904CA}" sibTransId="{6A8A614F-D685-4E9F-9A56-726A970C2E2E}"/>
    <dgm:cxn modelId="{52D47A3E-DAD7-40E9-8397-500FEBD3A87E}" srcId="{82505116-63D2-4816-B87A-D8607CF9512B}" destId="{F1216A01-1D24-4AF3-997F-4764939980E9}" srcOrd="1" destOrd="0" parTransId="{349F415A-D0CF-4A5D-97E9-4A4404936494}" sibTransId="{39D5DCFA-3E62-4B0E-8FE5-2F6237395B63}"/>
    <dgm:cxn modelId="{4B5A0B8F-EF4F-4E0E-A1BC-C94E15BA6575}" type="presOf" srcId="{715D1AF2-0264-40A6-99D6-35DC506E20A1}" destId="{088DA9DA-EE34-4E4D-8FF6-8C1AD449EE4D}" srcOrd="1" destOrd="0" presId="urn:microsoft.com/office/officeart/2005/8/layout/pyramid3"/>
    <dgm:cxn modelId="{D3CE1840-365D-4C86-BF2C-17AA089AB736}" srcId="{82505116-63D2-4816-B87A-D8607CF9512B}" destId="{2155F621-5FB2-4B12-B1FC-879B67A0302C}" srcOrd="3" destOrd="0" parTransId="{E9ACB3F1-03A7-4C34-A389-ABA120ED3D36}" sibTransId="{9A2D0255-E460-4191-9E8F-42E1ED580771}"/>
    <dgm:cxn modelId="{977C2443-5425-43B8-B25D-CE9EFDE99FFC}" type="presOf" srcId="{82505116-63D2-4816-B87A-D8607CF9512B}" destId="{9F544AD6-051C-4294-B2D7-0F2FDCF242A3}" srcOrd="0" destOrd="0" presId="urn:microsoft.com/office/officeart/2005/8/layout/pyramid3"/>
    <dgm:cxn modelId="{D209CB83-A8D1-4744-9B3C-CCDB0ABB6B9B}" type="presOf" srcId="{8D2030A7-EC16-4001-BD29-13C2ED4AC3DF}" destId="{9CC4DA1E-CB61-4FE8-966D-3619AD096561}" srcOrd="0" destOrd="0" presId="urn:microsoft.com/office/officeart/2005/8/layout/pyramid3"/>
    <dgm:cxn modelId="{F15A57A9-FA81-4C81-BD4C-10394DBE0C12}" srcId="{82505116-63D2-4816-B87A-D8607CF9512B}" destId="{8D2030A7-EC16-4001-BD29-13C2ED4AC3DF}" srcOrd="0" destOrd="0" parTransId="{2EBE4A5A-90DE-4C1D-8B32-32CC93276523}" sibTransId="{03CE8FE6-FBA5-477F-A614-1FB2FCF6F306}"/>
    <dgm:cxn modelId="{6802DAF8-EBC1-4C1C-9F19-DA629A244284}" type="presOf" srcId="{2155F621-5FB2-4B12-B1FC-879B67A0302C}" destId="{8CA7E6F6-322A-43E2-9C85-997C42852E0E}" srcOrd="1" destOrd="0" presId="urn:microsoft.com/office/officeart/2005/8/layout/pyramid3"/>
    <dgm:cxn modelId="{0B91CAEC-6885-4B67-BDB0-7EA5D08FD235}" type="presOf" srcId="{F1216A01-1D24-4AF3-997F-4764939980E9}" destId="{A0AB5178-BDCC-405E-BC91-60A623AA3151}" srcOrd="1" destOrd="0" presId="urn:microsoft.com/office/officeart/2005/8/layout/pyramid3"/>
    <dgm:cxn modelId="{B997F669-D9EC-4E7D-A6DC-A26573E12487}" type="presOf" srcId="{715D1AF2-0264-40A6-99D6-35DC506E20A1}" destId="{8A3B4638-74AE-4896-B37B-752BA31FA823}" srcOrd="0" destOrd="0" presId="urn:microsoft.com/office/officeart/2005/8/layout/pyramid3"/>
    <dgm:cxn modelId="{081E3070-D3A2-40AA-9DFA-4723A1C4A8FC}" type="presOf" srcId="{F1216A01-1D24-4AF3-997F-4764939980E9}" destId="{608A734F-D5F1-486C-B1DE-3A1F3E1A04C1}" srcOrd="0" destOrd="0" presId="urn:microsoft.com/office/officeart/2005/8/layout/pyramid3"/>
    <dgm:cxn modelId="{EB06ACFC-7E3A-44F5-930F-4E4DACCE694D}" type="presOf" srcId="{D60CE120-6EA7-42A4-BF28-FB7DED5A02B0}" destId="{C48AACE5-2EDF-41A2-AF79-057449B47DDC}" srcOrd="0" destOrd="0" presId="urn:microsoft.com/office/officeart/2005/8/layout/pyramid3"/>
    <dgm:cxn modelId="{8ECA818F-8E57-4908-B5AA-024321C9A88D}" srcId="{82505116-63D2-4816-B87A-D8607CF9512B}" destId="{715D1AF2-0264-40A6-99D6-35DC506E20A1}" srcOrd="2" destOrd="0" parTransId="{94B4504A-647A-40E8-8C49-C0288D3AAAE8}" sibTransId="{ECF87D4D-CC5E-425A-B65B-8228DAEA68D6}"/>
    <dgm:cxn modelId="{FA8F527A-2FA2-453F-B7DA-FCDEAECE9892}" type="presOf" srcId="{D60CE120-6EA7-42A4-BF28-FB7DED5A02B0}" destId="{49EEAD05-1FE9-4806-AF4A-CC8E84C9CB9E}" srcOrd="1" destOrd="0" presId="urn:microsoft.com/office/officeart/2005/8/layout/pyramid3"/>
    <dgm:cxn modelId="{D3A5E643-60F5-42C9-8391-4D61FF66A464}" type="presOf" srcId="{2155F621-5FB2-4B12-B1FC-879B67A0302C}" destId="{CF8A7045-DE42-4A7E-95C9-2C38DC9B8330}" srcOrd="0" destOrd="0" presId="urn:microsoft.com/office/officeart/2005/8/layout/pyramid3"/>
    <dgm:cxn modelId="{DB34FBC4-38C4-4695-AE9D-874D082D6792}" type="presOf" srcId="{8D2030A7-EC16-4001-BD29-13C2ED4AC3DF}" destId="{FF754A0E-6924-4147-AA0A-F93E972917A3}" srcOrd="1" destOrd="0" presId="urn:microsoft.com/office/officeart/2005/8/layout/pyramid3"/>
    <dgm:cxn modelId="{9FC7BFA7-463F-4BB2-96E9-5BEDD54A9758}" type="presParOf" srcId="{9F544AD6-051C-4294-B2D7-0F2FDCF242A3}" destId="{C8129F09-045C-4AA9-9577-8E12BCA2E164}" srcOrd="0" destOrd="0" presId="urn:microsoft.com/office/officeart/2005/8/layout/pyramid3"/>
    <dgm:cxn modelId="{CE53DB3B-DD26-43D7-B225-DEB4680FA1C1}" type="presParOf" srcId="{C8129F09-045C-4AA9-9577-8E12BCA2E164}" destId="{9CC4DA1E-CB61-4FE8-966D-3619AD096561}" srcOrd="0" destOrd="0" presId="urn:microsoft.com/office/officeart/2005/8/layout/pyramid3"/>
    <dgm:cxn modelId="{C847B113-1D98-45B3-9AB4-4B05D6269C96}" type="presParOf" srcId="{C8129F09-045C-4AA9-9577-8E12BCA2E164}" destId="{FF754A0E-6924-4147-AA0A-F93E972917A3}" srcOrd="1" destOrd="0" presId="urn:microsoft.com/office/officeart/2005/8/layout/pyramid3"/>
    <dgm:cxn modelId="{74208AD8-C230-49E1-931D-6F8C138CE1E7}" type="presParOf" srcId="{9F544AD6-051C-4294-B2D7-0F2FDCF242A3}" destId="{7E0930DD-B7C4-4896-9B6E-E4325AA9D637}" srcOrd="1" destOrd="0" presId="urn:microsoft.com/office/officeart/2005/8/layout/pyramid3"/>
    <dgm:cxn modelId="{58816F90-8D75-4B99-B3A3-762359F8BA96}" type="presParOf" srcId="{7E0930DD-B7C4-4896-9B6E-E4325AA9D637}" destId="{608A734F-D5F1-486C-B1DE-3A1F3E1A04C1}" srcOrd="0" destOrd="0" presId="urn:microsoft.com/office/officeart/2005/8/layout/pyramid3"/>
    <dgm:cxn modelId="{032BB701-A1B4-4295-9295-B718472B935C}" type="presParOf" srcId="{7E0930DD-B7C4-4896-9B6E-E4325AA9D637}" destId="{A0AB5178-BDCC-405E-BC91-60A623AA3151}" srcOrd="1" destOrd="0" presId="urn:microsoft.com/office/officeart/2005/8/layout/pyramid3"/>
    <dgm:cxn modelId="{E5CA266D-4CE4-4494-B899-7B2B78503F9A}" type="presParOf" srcId="{9F544AD6-051C-4294-B2D7-0F2FDCF242A3}" destId="{B73A4F03-4AC3-4CA9-8E6A-BE4E70CEC8A1}" srcOrd="2" destOrd="0" presId="urn:microsoft.com/office/officeart/2005/8/layout/pyramid3"/>
    <dgm:cxn modelId="{BE53732A-0818-462B-8C48-55EE1912E1D1}" type="presParOf" srcId="{B73A4F03-4AC3-4CA9-8E6A-BE4E70CEC8A1}" destId="{8A3B4638-74AE-4896-B37B-752BA31FA823}" srcOrd="0" destOrd="0" presId="urn:microsoft.com/office/officeart/2005/8/layout/pyramid3"/>
    <dgm:cxn modelId="{E98C6FA1-7425-4BB9-A7CB-1D836F849D79}" type="presParOf" srcId="{B73A4F03-4AC3-4CA9-8E6A-BE4E70CEC8A1}" destId="{088DA9DA-EE34-4E4D-8FF6-8C1AD449EE4D}" srcOrd="1" destOrd="0" presId="urn:microsoft.com/office/officeart/2005/8/layout/pyramid3"/>
    <dgm:cxn modelId="{C9822CF5-F38D-4F7A-98E0-175575907AC2}" type="presParOf" srcId="{9F544AD6-051C-4294-B2D7-0F2FDCF242A3}" destId="{F2080DAF-B0D8-48A7-AA10-EF6DAE854B9B}" srcOrd="3" destOrd="0" presId="urn:microsoft.com/office/officeart/2005/8/layout/pyramid3"/>
    <dgm:cxn modelId="{918B0873-D495-46B5-9F4A-072179A81635}" type="presParOf" srcId="{F2080DAF-B0D8-48A7-AA10-EF6DAE854B9B}" destId="{CF8A7045-DE42-4A7E-95C9-2C38DC9B8330}" srcOrd="0" destOrd="0" presId="urn:microsoft.com/office/officeart/2005/8/layout/pyramid3"/>
    <dgm:cxn modelId="{E3DF2AB4-48C8-45AC-90EA-0D2B6F4BC848}" type="presParOf" srcId="{F2080DAF-B0D8-48A7-AA10-EF6DAE854B9B}" destId="{8CA7E6F6-322A-43E2-9C85-997C42852E0E}" srcOrd="1" destOrd="0" presId="urn:microsoft.com/office/officeart/2005/8/layout/pyramid3"/>
    <dgm:cxn modelId="{F13D210F-3190-41A3-9F54-74B12FD087E8}" type="presParOf" srcId="{9F544AD6-051C-4294-B2D7-0F2FDCF242A3}" destId="{CA120B85-F728-45EF-B061-A8DA434D78FC}" srcOrd="4" destOrd="0" presId="urn:microsoft.com/office/officeart/2005/8/layout/pyramid3"/>
    <dgm:cxn modelId="{F8A24AC4-C173-4393-BEFF-53463763BD03}" type="presParOf" srcId="{CA120B85-F728-45EF-B061-A8DA434D78FC}" destId="{C48AACE5-2EDF-41A2-AF79-057449B47DDC}" srcOrd="0" destOrd="0" presId="urn:microsoft.com/office/officeart/2005/8/layout/pyramid3"/>
    <dgm:cxn modelId="{3B0C223B-9105-4311-A45F-10CFC8B240C6}" type="presParOf" srcId="{CA120B85-F728-45EF-B061-A8DA434D78FC}" destId="{49EEAD05-1FE9-4806-AF4A-CC8E84C9CB9E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5BF8C-946E-4840-A8BD-7934365564B0}">
      <dsp:nvSpPr>
        <dsp:cNvPr id="0" name=""/>
        <dsp:cNvSpPr/>
      </dsp:nvSpPr>
      <dsp:spPr>
        <a:xfrm>
          <a:off x="2035407" y="1558279"/>
          <a:ext cx="2025184" cy="1907437"/>
        </a:xfrm>
        <a:prstGeom prst="ellips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Trusted Partner</a:t>
          </a:r>
          <a:endParaRPr lang="en-US" sz="3100" kern="1200" dirty="0"/>
        </a:p>
      </dsp:txBody>
      <dsp:txXfrm>
        <a:off x="2331988" y="1837617"/>
        <a:ext cx="1432022" cy="1348761"/>
      </dsp:txXfrm>
    </dsp:sp>
    <dsp:sp modelId="{32AFF745-A628-4543-8D16-70D1BEF1E6A4}">
      <dsp:nvSpPr>
        <dsp:cNvPr id="0" name=""/>
        <dsp:cNvSpPr/>
      </dsp:nvSpPr>
      <dsp:spPr>
        <a:xfrm rot="16200000">
          <a:off x="2970037" y="1459890"/>
          <a:ext cx="155924" cy="40855"/>
        </a:xfrm>
        <a:custGeom>
          <a:avLst/>
          <a:gdLst/>
          <a:ahLst/>
          <a:cxnLst/>
          <a:rect l="0" t="0" r="0" b="0"/>
          <a:pathLst>
            <a:path>
              <a:moveTo>
                <a:pt x="0" y="20427"/>
              </a:moveTo>
              <a:lnTo>
                <a:pt x="155924" y="2042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44101" y="1476419"/>
        <a:ext cx="7796" cy="7796"/>
      </dsp:txXfrm>
    </dsp:sp>
    <dsp:sp modelId="{5C9071DE-0A9C-4B01-9584-E46D2D24D6D1}">
      <dsp:nvSpPr>
        <dsp:cNvPr id="0" name=""/>
        <dsp:cNvSpPr/>
      </dsp:nvSpPr>
      <dsp:spPr>
        <a:xfrm>
          <a:off x="2356187" y="18730"/>
          <a:ext cx="1383624" cy="1383624"/>
        </a:xfrm>
        <a:prstGeom prst="ellips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Consistent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Delivery</a:t>
          </a:r>
          <a:endParaRPr lang="en-US" sz="1400" kern="1200" dirty="0"/>
        </a:p>
      </dsp:txBody>
      <dsp:txXfrm>
        <a:off x="2558814" y="221357"/>
        <a:ext cx="978370" cy="978370"/>
      </dsp:txXfrm>
    </dsp:sp>
    <dsp:sp modelId="{6DAE482E-2C84-4FC1-9006-F02DDF7736F8}">
      <dsp:nvSpPr>
        <dsp:cNvPr id="0" name=""/>
        <dsp:cNvSpPr/>
      </dsp:nvSpPr>
      <dsp:spPr>
        <a:xfrm rot="20520000">
          <a:off x="4002708" y="2164609"/>
          <a:ext cx="103149" cy="40855"/>
        </a:xfrm>
        <a:custGeom>
          <a:avLst/>
          <a:gdLst/>
          <a:ahLst/>
          <a:cxnLst/>
          <a:rect l="0" t="0" r="0" b="0"/>
          <a:pathLst>
            <a:path>
              <a:moveTo>
                <a:pt x="0" y="20427"/>
              </a:moveTo>
              <a:lnTo>
                <a:pt x="103149" y="2042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kern="1200"/>
        </a:p>
      </dsp:txBody>
      <dsp:txXfrm>
        <a:off x="4051704" y="2182458"/>
        <a:ext cx="5157" cy="5157"/>
      </dsp:txXfrm>
    </dsp:sp>
    <dsp:sp modelId="{2E29C303-BD54-439B-BD3F-FC634EAD781E}">
      <dsp:nvSpPr>
        <dsp:cNvPr id="0" name=""/>
        <dsp:cNvSpPr/>
      </dsp:nvSpPr>
      <dsp:spPr>
        <a:xfrm>
          <a:off x="4069474" y="1263505"/>
          <a:ext cx="1383624" cy="1383624"/>
        </a:xfrm>
        <a:prstGeom prst="ellips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Clear Capability </a:t>
          </a:r>
          <a:endParaRPr lang="en-US" sz="1400" kern="1200" dirty="0"/>
        </a:p>
      </dsp:txBody>
      <dsp:txXfrm>
        <a:off x="4272101" y="1466132"/>
        <a:ext cx="978370" cy="978370"/>
      </dsp:txXfrm>
    </dsp:sp>
    <dsp:sp modelId="{0C8298F8-2A4C-4CEF-947B-391163597010}">
      <dsp:nvSpPr>
        <dsp:cNvPr id="0" name=""/>
        <dsp:cNvSpPr/>
      </dsp:nvSpPr>
      <dsp:spPr>
        <a:xfrm rot="3240000">
          <a:off x="3591658" y="3333970"/>
          <a:ext cx="136761" cy="40855"/>
        </a:xfrm>
        <a:custGeom>
          <a:avLst/>
          <a:gdLst/>
          <a:ahLst/>
          <a:cxnLst/>
          <a:rect l="0" t="0" r="0" b="0"/>
          <a:pathLst>
            <a:path>
              <a:moveTo>
                <a:pt x="0" y="20427"/>
              </a:moveTo>
              <a:lnTo>
                <a:pt x="136761" y="2042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56619" y="3350978"/>
        <a:ext cx="6838" cy="6838"/>
      </dsp:txXfrm>
    </dsp:sp>
    <dsp:sp modelId="{FF1D980C-0D4F-4BC9-A7DD-247FF70C7360}">
      <dsp:nvSpPr>
        <dsp:cNvPr id="0" name=""/>
        <dsp:cNvSpPr/>
      </dsp:nvSpPr>
      <dsp:spPr>
        <a:xfrm>
          <a:off x="3415056" y="3277594"/>
          <a:ext cx="1383624" cy="1383624"/>
        </a:xfrm>
        <a:prstGeom prst="ellips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Fair Opportunity</a:t>
          </a:r>
          <a:endParaRPr lang="en-US" sz="1400" kern="1200" dirty="0"/>
        </a:p>
      </dsp:txBody>
      <dsp:txXfrm>
        <a:off x="3617683" y="3480221"/>
        <a:ext cx="978370" cy="978370"/>
      </dsp:txXfrm>
    </dsp:sp>
    <dsp:sp modelId="{3AF8DDC2-5230-44FF-8F61-EC2ACB7B384F}">
      <dsp:nvSpPr>
        <dsp:cNvPr id="0" name=""/>
        <dsp:cNvSpPr/>
      </dsp:nvSpPr>
      <dsp:spPr>
        <a:xfrm rot="7560000">
          <a:off x="2367580" y="3333970"/>
          <a:ext cx="136761" cy="40855"/>
        </a:xfrm>
        <a:custGeom>
          <a:avLst/>
          <a:gdLst/>
          <a:ahLst/>
          <a:cxnLst/>
          <a:rect l="0" t="0" r="0" b="0"/>
          <a:pathLst>
            <a:path>
              <a:moveTo>
                <a:pt x="0" y="20427"/>
              </a:moveTo>
              <a:lnTo>
                <a:pt x="136761" y="2042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432542" y="3350978"/>
        <a:ext cx="6838" cy="6838"/>
      </dsp:txXfrm>
    </dsp:sp>
    <dsp:sp modelId="{ED7B903A-9E15-4145-9A8C-D0382B332D5A}">
      <dsp:nvSpPr>
        <dsp:cNvPr id="0" name=""/>
        <dsp:cNvSpPr/>
      </dsp:nvSpPr>
      <dsp:spPr>
        <a:xfrm>
          <a:off x="1297318" y="3277594"/>
          <a:ext cx="1383624" cy="1383624"/>
        </a:xfrm>
        <a:prstGeom prst="ellips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Sustainable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Pricing &amp; Service</a:t>
          </a:r>
          <a:endParaRPr lang="en-US" sz="1400" kern="1200" dirty="0"/>
        </a:p>
      </dsp:txBody>
      <dsp:txXfrm>
        <a:off x="1499945" y="3480221"/>
        <a:ext cx="978370" cy="978370"/>
      </dsp:txXfrm>
    </dsp:sp>
    <dsp:sp modelId="{C073A48C-7801-48E8-B354-15F1977FCC36}">
      <dsp:nvSpPr>
        <dsp:cNvPr id="0" name=""/>
        <dsp:cNvSpPr/>
      </dsp:nvSpPr>
      <dsp:spPr>
        <a:xfrm rot="11880000">
          <a:off x="1990141" y="2164609"/>
          <a:ext cx="103149" cy="40855"/>
        </a:xfrm>
        <a:custGeom>
          <a:avLst/>
          <a:gdLst/>
          <a:ahLst/>
          <a:cxnLst/>
          <a:rect l="0" t="0" r="0" b="0"/>
          <a:pathLst>
            <a:path>
              <a:moveTo>
                <a:pt x="0" y="20427"/>
              </a:moveTo>
              <a:lnTo>
                <a:pt x="103149" y="2042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kern="1200"/>
        </a:p>
      </dsp:txBody>
      <dsp:txXfrm rot="10800000">
        <a:off x="2039137" y="2182458"/>
        <a:ext cx="5157" cy="5157"/>
      </dsp:txXfrm>
    </dsp:sp>
    <dsp:sp modelId="{FC4FCC7D-48EB-4D5E-941F-FA088AE9C6D4}">
      <dsp:nvSpPr>
        <dsp:cNvPr id="0" name=""/>
        <dsp:cNvSpPr/>
      </dsp:nvSpPr>
      <dsp:spPr>
        <a:xfrm>
          <a:off x="642901" y="1263505"/>
          <a:ext cx="1383624" cy="1383624"/>
        </a:xfrm>
        <a:prstGeom prst="ellips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Targeted </a:t>
          </a:r>
          <a:r>
            <a:rPr lang="en-US" sz="1400" kern="1200" dirty="0" err="1" smtClean="0"/>
            <a:t>Proactivity</a:t>
          </a:r>
          <a:endParaRPr lang="en-US" sz="1400" kern="1200" dirty="0"/>
        </a:p>
      </dsp:txBody>
      <dsp:txXfrm>
        <a:off x="845528" y="1466132"/>
        <a:ext cx="978370" cy="9783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C4DA1E-CB61-4FE8-966D-3619AD096561}">
      <dsp:nvSpPr>
        <dsp:cNvPr id="0" name=""/>
        <dsp:cNvSpPr/>
      </dsp:nvSpPr>
      <dsp:spPr>
        <a:xfrm rot="10800000">
          <a:off x="0" y="0"/>
          <a:ext cx="3779837" cy="1004887"/>
        </a:xfrm>
        <a:prstGeom prst="trapezoid">
          <a:avLst>
            <a:gd name="adj" fmla="val 37615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>
              <a:solidFill>
                <a:schemeClr val="bg1"/>
              </a:solidFill>
            </a:rPr>
            <a:t>Trusted Partner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 smtClean="0">
              <a:solidFill>
                <a:schemeClr val="bg1"/>
              </a:solidFill>
            </a:rPr>
            <a:t>Above 4</a:t>
          </a:r>
          <a:endParaRPr lang="en-US" sz="1800" b="0" kern="1200" dirty="0">
            <a:solidFill>
              <a:schemeClr val="bg1"/>
            </a:solidFill>
          </a:endParaRPr>
        </a:p>
      </dsp:txBody>
      <dsp:txXfrm rot="-10800000">
        <a:off x="661471" y="0"/>
        <a:ext cx="2456894" cy="1004887"/>
      </dsp:txXfrm>
    </dsp:sp>
    <dsp:sp modelId="{608A734F-D5F1-486C-B1DE-3A1F3E1A04C1}">
      <dsp:nvSpPr>
        <dsp:cNvPr id="0" name=""/>
        <dsp:cNvSpPr/>
      </dsp:nvSpPr>
      <dsp:spPr>
        <a:xfrm rot="10800000">
          <a:off x="377832" y="1028703"/>
          <a:ext cx="3023870" cy="1004887"/>
        </a:xfrm>
        <a:prstGeom prst="trapezoid">
          <a:avLst>
            <a:gd name="adj" fmla="val 37615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solidFill>
                <a:schemeClr val="bg1"/>
              </a:solidFill>
            </a:rPr>
            <a:t>Exceeds Expectations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dirty="0" smtClean="0">
              <a:solidFill>
                <a:schemeClr val="bg1"/>
              </a:solidFill>
            </a:rPr>
            <a:t>3 to 4</a:t>
          </a:r>
          <a:endParaRPr lang="en-US" sz="1400" b="0" kern="1200" dirty="0">
            <a:solidFill>
              <a:schemeClr val="bg1"/>
            </a:solidFill>
          </a:endParaRPr>
        </a:p>
      </dsp:txBody>
      <dsp:txXfrm rot="-10800000">
        <a:off x="907009" y="1028703"/>
        <a:ext cx="1965515" cy="1004887"/>
      </dsp:txXfrm>
    </dsp:sp>
    <dsp:sp modelId="{8A3B4638-74AE-4896-B37B-752BA31FA823}">
      <dsp:nvSpPr>
        <dsp:cNvPr id="0" name=""/>
        <dsp:cNvSpPr/>
      </dsp:nvSpPr>
      <dsp:spPr>
        <a:xfrm rot="10800000">
          <a:off x="755967" y="2009775"/>
          <a:ext cx="2267902" cy="1004887"/>
        </a:xfrm>
        <a:prstGeom prst="trapezoid">
          <a:avLst>
            <a:gd name="adj" fmla="val 37615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 smtClean="0">
              <a:solidFill>
                <a:schemeClr val="bg1"/>
              </a:solidFill>
            </a:rPr>
            <a:t>Meets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 err="1" smtClean="0">
              <a:solidFill>
                <a:schemeClr val="bg1"/>
              </a:solidFill>
            </a:rPr>
            <a:t>Exepections</a:t>
          </a:r>
          <a:endParaRPr lang="en-GB" sz="1300" b="1" kern="1200" dirty="0" smtClean="0">
            <a:solidFill>
              <a:schemeClr val="bg1"/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0" kern="1200" dirty="0" smtClean="0">
              <a:solidFill>
                <a:schemeClr val="bg1"/>
              </a:solidFill>
            </a:rPr>
            <a:t>2 to 3</a:t>
          </a:r>
          <a:endParaRPr lang="en-US" sz="1300" b="0" kern="1200" dirty="0">
            <a:solidFill>
              <a:schemeClr val="bg1"/>
            </a:solidFill>
          </a:endParaRPr>
        </a:p>
      </dsp:txBody>
      <dsp:txXfrm rot="-10800000">
        <a:off x="1152850" y="2009775"/>
        <a:ext cx="1474136" cy="1004887"/>
      </dsp:txXfrm>
    </dsp:sp>
    <dsp:sp modelId="{CF8A7045-DE42-4A7E-95C9-2C38DC9B8330}">
      <dsp:nvSpPr>
        <dsp:cNvPr id="0" name=""/>
        <dsp:cNvSpPr/>
      </dsp:nvSpPr>
      <dsp:spPr>
        <a:xfrm rot="10800000">
          <a:off x="1133951" y="3014662"/>
          <a:ext cx="1511935" cy="1004887"/>
        </a:xfrm>
        <a:prstGeom prst="trapezoid">
          <a:avLst>
            <a:gd name="adj" fmla="val 37615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solidFill>
                <a:schemeClr val="bg1"/>
              </a:solidFill>
            </a:rPr>
            <a:t>Below Expectations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 smtClean="0">
              <a:solidFill>
                <a:schemeClr val="bg1"/>
              </a:solidFill>
            </a:rPr>
            <a:t>Below 2</a:t>
          </a:r>
          <a:endParaRPr lang="en-US" sz="1300" b="1" kern="1200" dirty="0">
            <a:solidFill>
              <a:schemeClr val="bg1"/>
            </a:solidFill>
          </a:endParaRPr>
        </a:p>
      </dsp:txBody>
      <dsp:txXfrm rot="-10800000">
        <a:off x="1398540" y="3014662"/>
        <a:ext cx="982757" cy="1004887"/>
      </dsp:txXfrm>
    </dsp:sp>
    <dsp:sp modelId="{C48AACE5-2EDF-41A2-AF79-057449B47DDC}">
      <dsp:nvSpPr>
        <dsp:cNvPr id="0" name=""/>
        <dsp:cNvSpPr/>
      </dsp:nvSpPr>
      <dsp:spPr>
        <a:xfrm rot="10800000">
          <a:off x="1511935" y="4019550"/>
          <a:ext cx="755967" cy="1004887"/>
        </a:xfrm>
        <a:prstGeom prst="trapezoid">
          <a:avLst>
            <a:gd name="adj" fmla="val 50000"/>
          </a:avLst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>
              <a:solidFill>
                <a:schemeClr val="tx2"/>
              </a:solidFill>
            </a:rPr>
            <a:t>No Contact  or No Capability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chemeClr val="tx2"/>
              </a:solidFill>
            </a:rPr>
            <a:t>1 or below</a:t>
          </a:r>
          <a:endParaRPr lang="en-US" sz="900" kern="1200" dirty="0">
            <a:solidFill>
              <a:schemeClr val="tx2"/>
            </a:solidFill>
          </a:endParaRPr>
        </a:p>
      </dsp:txBody>
      <dsp:txXfrm rot="-10800000">
        <a:off x="1511935" y="4019550"/>
        <a:ext cx="755967" cy="10048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uFillTx/>
              </a:defRPr>
            </a:lvl1pPr>
          </a:lstStyle>
          <a:p>
            <a:fld id="{8BCADBDC-DB8D-4C6D-AE9E-D30E9BB9938C}" type="datetimeFigureOut">
              <a:rPr lang="en-US" smtClean="0">
                <a:uFillTx/>
              </a:rPr>
              <a:pPr/>
              <a:t>6/1/2015</a:t>
            </a:fld>
            <a:endParaRPr lang="en-US" dirty="0">
              <a:uFillTx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uFillTx/>
              </a:defRPr>
            </a:lvl1pPr>
          </a:lstStyle>
          <a:p>
            <a:endParaRPr lang="en-US" dirty="0">
              <a:uFillTx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uFillTx/>
              </a:defRPr>
            </a:lvl1pPr>
          </a:lstStyle>
          <a:p>
            <a:fld id="{B7F23DA2-54DF-422A-B036-16C5C4D2348B}" type="slidenum">
              <a:rPr lang="en-US" smtClean="0">
                <a:uFillTx/>
              </a:rPr>
              <a:pPr/>
              <a:t>‹#›</a:t>
            </a:fld>
            <a:endParaRPr lang="en-US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04924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uFillTx/>
              </a:defRPr>
            </a:lvl1pPr>
          </a:lstStyle>
          <a:p>
            <a:endParaRPr lang="nl-NL" dirty="0">
              <a:uFillTx/>
            </a:endParaRP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uFillTx/>
              </a:defRPr>
            </a:lvl1pPr>
          </a:lstStyle>
          <a:p>
            <a:fld id="{517076A6-872F-4679-A7BD-8121118F78BF}" type="datetimeFigureOut">
              <a:rPr lang="nl-NL" smtClean="0">
                <a:uFillTx/>
              </a:rPr>
              <a:pPr/>
              <a:t>1-6-2015</a:t>
            </a:fld>
            <a:endParaRPr lang="nl-NL" dirty="0">
              <a:uFillTx/>
            </a:endParaRPr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0463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>
              <a:uFillTx/>
            </a:endParaRPr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503538" y="4686499"/>
            <a:ext cx="5693324" cy="4675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 smtClean="0">
                <a:uFillTx/>
              </a:rPr>
              <a:t>Klik om de modelstijlen te bewerken</a:t>
            </a:r>
          </a:p>
          <a:p>
            <a:pPr lvl="1"/>
            <a:r>
              <a:rPr lang="nl-NL" dirty="0" smtClean="0">
                <a:uFillTx/>
              </a:rPr>
              <a:t>Tweede niveau</a:t>
            </a:r>
          </a:p>
          <a:p>
            <a:pPr lvl="2"/>
            <a:r>
              <a:rPr lang="nl-NL" dirty="0" smtClean="0">
                <a:uFillTx/>
              </a:rPr>
              <a:t>Derde niveau</a:t>
            </a:r>
          </a:p>
          <a:p>
            <a:pPr lvl="3"/>
            <a:r>
              <a:rPr lang="nl-NL" dirty="0" smtClean="0">
                <a:uFillTx/>
              </a:rPr>
              <a:t>Vierde niveau</a:t>
            </a:r>
          </a:p>
          <a:p>
            <a:pPr lvl="4"/>
            <a:r>
              <a:rPr lang="nl-NL" dirty="0" smtClean="0">
                <a:uFillTx/>
              </a:rPr>
              <a:t>Vijfde niveau</a:t>
            </a:r>
            <a:endParaRPr lang="nl-NL" dirty="0">
              <a:uFillTx/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uFillTx/>
              </a:defRPr>
            </a:lvl1pPr>
          </a:lstStyle>
          <a:p>
            <a:endParaRPr lang="nl-NL" dirty="0">
              <a:uFillTx/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0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uFillTx/>
              </a:defRPr>
            </a:lvl1pPr>
          </a:lstStyle>
          <a:p>
            <a:fld id="{B102B531-F50D-41A0-91AC-819B4CC3B20B}" type="slidenum">
              <a:rPr lang="nl-NL" smtClean="0">
                <a:uFillTx/>
              </a:rPr>
              <a:pPr/>
              <a:t>‹#›</a:t>
            </a:fld>
            <a:endParaRPr lang="nl-NL" dirty="0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07417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100" kern="1200">
        <a:solidFill>
          <a:schemeClr val="tx2"/>
        </a:solidFill>
        <a:uFillTx/>
        <a:latin typeface="Arial" pitchFamily="34" charset="0"/>
        <a:ea typeface="+mn-ea"/>
        <a:cs typeface="Arial" pitchFamily="34" charset="0"/>
      </a:defRPr>
    </a:lvl1pPr>
    <a:lvl2pPr marL="0" indent="0" algn="l" defTabSz="914400" rtl="0" eaLnBrk="1" latinLnBrk="0" hangingPunct="1">
      <a:defRPr sz="1100" b="1" kern="1200">
        <a:solidFill>
          <a:schemeClr val="tx1"/>
        </a:solidFill>
        <a:uFillTx/>
        <a:latin typeface="Arial" pitchFamily="34" charset="0"/>
        <a:ea typeface="+mn-ea"/>
        <a:cs typeface="Arial" pitchFamily="34" charset="0"/>
      </a:defRPr>
    </a:lvl2pPr>
    <a:lvl3pPr marL="0" indent="176213" algn="l" defTabSz="914400" rtl="0" eaLnBrk="1" latinLnBrk="0" hangingPunct="1">
      <a:buFont typeface="Arial" pitchFamily="34" charset="0"/>
      <a:buChar char="•"/>
      <a:defRPr sz="1100" kern="1200">
        <a:solidFill>
          <a:schemeClr val="tx1"/>
        </a:solidFill>
        <a:uFillTx/>
        <a:latin typeface="Arial" pitchFamily="34" charset="0"/>
        <a:ea typeface="+mn-ea"/>
        <a:cs typeface="Arial" pitchFamily="34" charset="0"/>
      </a:defRPr>
    </a:lvl3pPr>
    <a:lvl4pPr marL="176213" indent="177800" algn="l" defTabSz="914400" rtl="0" eaLnBrk="1" latinLnBrk="0" hangingPunct="1">
      <a:buFont typeface="Arial" pitchFamily="34" charset="0"/>
      <a:buChar char="•"/>
      <a:defRPr sz="1100" kern="1200">
        <a:solidFill>
          <a:schemeClr val="tx2"/>
        </a:solidFill>
        <a:uFillTx/>
        <a:latin typeface="Arial" pitchFamily="34" charset="0"/>
        <a:ea typeface="+mn-ea"/>
        <a:cs typeface="Arial" pitchFamily="34" charset="0"/>
      </a:defRPr>
    </a:lvl4pPr>
    <a:lvl5pPr marL="354013" indent="176213" algn="l" defTabSz="914400" rtl="0" eaLnBrk="1" latinLnBrk="0" hangingPunct="1">
      <a:buFont typeface="Arial" pitchFamily="34" charset="0"/>
      <a:buChar char="•"/>
      <a:defRPr sz="1100" kern="1200">
        <a:solidFill>
          <a:schemeClr val="tx1"/>
        </a:solidFill>
        <a:uFillTx/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2B531-F50D-41A0-91AC-819B4CC3B20B}" type="slidenum">
              <a:rPr lang="nl-NL" smtClean="0">
                <a:uFillTx/>
              </a:rPr>
              <a:pPr/>
              <a:t>1</a:t>
            </a:fld>
            <a:endParaRPr lang="nl-NL" dirty="0">
              <a:uFillTx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2B531-F50D-41A0-91AC-819B4CC3B20B}" type="slidenum">
              <a:rPr lang="nl-NL" smtClean="0">
                <a:uFillTx/>
              </a:rPr>
              <a:pPr/>
              <a:t>18</a:t>
            </a:fld>
            <a:endParaRPr lang="nl-NL" dirty="0">
              <a:uFillTx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2B531-F50D-41A0-91AC-819B4CC3B20B}" type="slidenum">
              <a:rPr lang="nl-NL" smtClean="0">
                <a:uFillTx/>
              </a:rPr>
              <a:pPr/>
              <a:t>19</a:t>
            </a:fld>
            <a:endParaRPr lang="nl-NL" dirty="0">
              <a:uFillTx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2B531-F50D-41A0-91AC-819B4CC3B20B}" type="slidenum">
              <a:rPr lang="nl-NL" smtClean="0">
                <a:uFillTx/>
              </a:rPr>
              <a:pPr/>
              <a:t>2</a:t>
            </a:fld>
            <a:endParaRPr lang="nl-NL" dirty="0">
              <a:uFillTx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Slide Number Placeholder 3"/>
          <p:cNvSpPr txBox="1">
            <a:spLocks noGrp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DF70F09-D710-4D8C-80B8-37875ED1E440}" type="slidenum">
              <a:rPr lang="en-US" sz="1200">
                <a:latin typeface="Calibri" pitchFamily="34" charset="0"/>
              </a:rPr>
              <a:pPr algn="r"/>
              <a:t>3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20484" name="Notes Placeholder 4"/>
          <p:cNvSpPr>
            <a:spLocks noGrp="1"/>
          </p:cNvSpPr>
          <p:nvPr/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30000"/>
              </a:spcBef>
            </a:pPr>
            <a:endParaRPr lang="en-US" sz="1200">
              <a:latin typeface="Calibri" pitchFamily="34" charset="0"/>
              <a:ea typeface="Geneva"/>
              <a:cs typeface="Geneva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2B531-F50D-41A0-91AC-819B4CC3B20B}" type="slidenum">
              <a:rPr lang="nl-NL" smtClean="0">
                <a:uFillTx/>
              </a:rPr>
              <a:pPr/>
              <a:t>5</a:t>
            </a:fld>
            <a:endParaRPr lang="nl-NL" dirty="0">
              <a:uFillTx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2B531-F50D-41A0-91AC-819B4CC3B20B}" type="slidenum">
              <a:rPr lang="nl-NL" smtClean="0">
                <a:uFillTx/>
              </a:rPr>
              <a:pPr/>
              <a:t>6</a:t>
            </a:fld>
            <a:endParaRPr lang="nl-NL" dirty="0">
              <a:uFillTx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2B531-F50D-41A0-91AC-819B4CC3B20B}" type="slidenum">
              <a:rPr lang="nl-NL" smtClean="0">
                <a:uFillTx/>
              </a:rPr>
              <a:pPr/>
              <a:t>7</a:t>
            </a:fld>
            <a:endParaRPr lang="nl-NL" dirty="0">
              <a:uFillTx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2B531-F50D-41A0-91AC-819B4CC3B20B}" type="slidenum">
              <a:rPr lang="nl-NL" smtClean="0">
                <a:uFillTx/>
              </a:rPr>
              <a:pPr/>
              <a:t>8</a:t>
            </a:fld>
            <a:endParaRPr lang="nl-NL" dirty="0">
              <a:uFillTx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2B531-F50D-41A0-91AC-819B4CC3B20B}" type="slidenum">
              <a:rPr lang="nl-NL" smtClean="0">
                <a:uFillTx/>
              </a:rPr>
              <a:pPr/>
              <a:t>9</a:t>
            </a:fld>
            <a:endParaRPr lang="nl-NL" dirty="0">
              <a:uFillTx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2B531-F50D-41A0-91AC-819B4CC3B20B}" type="slidenum">
              <a:rPr lang="nl-NL" smtClean="0">
                <a:uFillTx/>
              </a:rPr>
              <a:pPr/>
              <a:t>10</a:t>
            </a:fld>
            <a:endParaRPr lang="nl-NL" dirty="0">
              <a:uFillTx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NTSLIDE-1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04800" y="3356992"/>
            <a:ext cx="7934400" cy="615553"/>
          </a:xfrm>
        </p:spPr>
        <p:txBody>
          <a:bodyPr lIns="0" tIns="0" rIns="0" bIns="0">
            <a:spAutoFit/>
          </a:bodyPr>
          <a:lstStyle>
            <a:lvl1pPr marL="0" indent="0" algn="l">
              <a:lnSpc>
                <a:spcPts val="2400"/>
              </a:lnSpc>
              <a:spcBef>
                <a:spcPts val="1200"/>
              </a:spcBef>
              <a:spcAft>
                <a:spcPts val="100"/>
              </a:spcAft>
              <a:buNone/>
              <a:defRPr sz="2300" b="0">
                <a:solidFill>
                  <a:schemeClr val="tx1"/>
                </a:solidFill>
                <a:uFillTx/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r>
              <a:rPr lang="en-US" noProof="0" smtClean="0">
                <a:uFillTx/>
              </a:rPr>
              <a:t>Click to edit Master subtitle style</a:t>
            </a:r>
            <a:endParaRPr lang="en-US" noProof="0" dirty="0" smtClean="0">
              <a:uFillTx/>
            </a:endParaRPr>
          </a:p>
        </p:txBody>
      </p:sp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601200" y="2852936"/>
            <a:ext cx="7941600" cy="384721"/>
          </a:xfrm>
        </p:spPr>
        <p:txBody>
          <a:bodyPr>
            <a:noAutofit/>
          </a:bodyPr>
          <a:lstStyle>
            <a:lvl1pPr>
              <a:lnSpc>
                <a:spcPts val="3000"/>
              </a:lnSpc>
              <a:spcAft>
                <a:spcPts val="0"/>
              </a:spcAft>
              <a:defRPr sz="2900" b="1" kern="0" baseline="0">
                <a:uFillTx/>
              </a:defRPr>
            </a:lvl1pPr>
          </a:lstStyle>
          <a:p>
            <a:r>
              <a:rPr lang="en-US" noProof="0" smtClean="0">
                <a:uFillTx/>
              </a:rPr>
              <a:t>Click to edit Master title style</a:t>
            </a:r>
            <a:endParaRPr lang="en-US" noProof="0" dirty="0">
              <a:uFillTx/>
            </a:endParaRPr>
          </a:p>
        </p:txBody>
      </p:sp>
      <p:sp>
        <p:nvSpPr>
          <p:cNvPr id="14" name="Rechthoek 13"/>
          <p:cNvSpPr>
            <a:spLocks/>
          </p:cNvSpPr>
          <p:nvPr userDrawn="1"/>
        </p:nvSpPr>
        <p:spPr>
          <a:xfrm>
            <a:off x="0" y="6237312"/>
            <a:ext cx="914400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uFillTx/>
            </a:endParaRPr>
          </a:p>
        </p:txBody>
      </p:sp>
      <p:pic>
        <p:nvPicPr>
          <p:cNvPr id="15" name="Afbeelding 14" descr="RA_Basic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372000" y="309600"/>
            <a:ext cx="2185416" cy="687324"/>
          </a:xfrm>
          <a:prstGeom prst="rect">
            <a:avLst/>
          </a:prstGeom>
        </p:spPr>
      </p:pic>
      <p:cxnSp>
        <p:nvCxnSpPr>
          <p:cNvPr id="16" name="Rechte verbindingslijn 15"/>
          <p:cNvCxnSpPr/>
          <p:nvPr userDrawn="1"/>
        </p:nvCxnSpPr>
        <p:spPr>
          <a:xfrm>
            <a:off x="611560" y="2636912"/>
            <a:ext cx="79208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Afbeelding 7" descr="RA - All brands - logo bar_2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2860" y="5672134"/>
            <a:ext cx="7997247" cy="87543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4"/>
          <p:cNvSpPr>
            <a:spLocks noChangeShapeType="1"/>
          </p:cNvSpPr>
          <p:nvPr/>
        </p:nvSpPr>
        <p:spPr bwMode="auto">
          <a:xfrm>
            <a:off x="179388" y="6246813"/>
            <a:ext cx="8756650" cy="0"/>
          </a:xfrm>
          <a:prstGeom prst="line">
            <a:avLst/>
          </a:prstGeom>
          <a:noFill/>
          <a:ln w="7239">
            <a:solidFill>
              <a:srgbClr val="3964AB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2" name="Group 24"/>
          <p:cNvGrpSpPr>
            <a:grpSpLocks noChangeAspect="1"/>
          </p:cNvGrpSpPr>
          <p:nvPr/>
        </p:nvGrpSpPr>
        <p:grpSpPr bwMode="auto">
          <a:xfrm>
            <a:off x="8027988" y="6359525"/>
            <a:ext cx="904875" cy="284163"/>
            <a:chOff x="4140" y="3960"/>
            <a:chExt cx="585" cy="184"/>
          </a:xfrm>
        </p:grpSpPr>
        <p:sp>
          <p:nvSpPr>
            <p:cNvPr id="5" name="AutoShape 23"/>
            <p:cNvSpPr>
              <a:spLocks noChangeAspect="1" noChangeArrowheads="1" noTextEdit="1"/>
            </p:cNvSpPr>
            <p:nvPr userDrawn="1"/>
          </p:nvSpPr>
          <p:spPr bwMode="auto">
            <a:xfrm>
              <a:off x="4140" y="3960"/>
              <a:ext cx="585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6" name="Freeform 25"/>
            <p:cNvSpPr>
              <a:spLocks/>
            </p:cNvSpPr>
            <p:nvPr userDrawn="1"/>
          </p:nvSpPr>
          <p:spPr bwMode="auto">
            <a:xfrm>
              <a:off x="4172" y="4017"/>
              <a:ext cx="105" cy="126"/>
            </a:xfrm>
            <a:custGeom>
              <a:avLst/>
              <a:gdLst/>
              <a:ahLst/>
              <a:cxnLst>
                <a:cxn ang="0">
                  <a:pos x="507" y="61"/>
                </a:cxn>
                <a:cxn ang="0">
                  <a:pos x="540" y="36"/>
                </a:cxn>
                <a:cxn ang="0">
                  <a:pos x="572" y="19"/>
                </a:cxn>
                <a:cxn ang="0">
                  <a:pos x="608" y="7"/>
                </a:cxn>
                <a:cxn ang="0">
                  <a:pos x="645" y="1"/>
                </a:cxn>
                <a:cxn ang="0">
                  <a:pos x="685" y="0"/>
                </a:cxn>
                <a:cxn ang="0">
                  <a:pos x="723" y="4"/>
                </a:cxn>
                <a:cxn ang="0">
                  <a:pos x="759" y="15"/>
                </a:cxn>
                <a:cxn ang="0">
                  <a:pos x="791" y="30"/>
                </a:cxn>
                <a:cxn ang="0">
                  <a:pos x="822" y="51"/>
                </a:cxn>
                <a:cxn ang="0">
                  <a:pos x="850" y="74"/>
                </a:cxn>
                <a:cxn ang="0">
                  <a:pos x="874" y="101"/>
                </a:cxn>
                <a:cxn ang="0">
                  <a:pos x="893" y="132"/>
                </a:cxn>
                <a:cxn ang="0">
                  <a:pos x="908" y="165"/>
                </a:cxn>
                <a:cxn ang="0">
                  <a:pos x="919" y="201"/>
                </a:cxn>
                <a:cxn ang="0">
                  <a:pos x="924" y="239"/>
                </a:cxn>
                <a:cxn ang="0">
                  <a:pos x="924" y="891"/>
                </a:cxn>
                <a:cxn ang="0">
                  <a:pos x="919" y="930"/>
                </a:cxn>
                <a:cxn ang="0">
                  <a:pos x="908" y="965"/>
                </a:cxn>
                <a:cxn ang="0">
                  <a:pos x="893" y="999"/>
                </a:cxn>
                <a:cxn ang="0">
                  <a:pos x="874" y="1030"/>
                </a:cxn>
                <a:cxn ang="0">
                  <a:pos x="850" y="1057"/>
                </a:cxn>
                <a:cxn ang="0">
                  <a:pos x="822" y="1080"/>
                </a:cxn>
                <a:cxn ang="0">
                  <a:pos x="791" y="1100"/>
                </a:cxn>
                <a:cxn ang="0">
                  <a:pos x="759" y="1116"/>
                </a:cxn>
                <a:cxn ang="0">
                  <a:pos x="723" y="1126"/>
                </a:cxn>
                <a:cxn ang="0">
                  <a:pos x="685" y="1131"/>
                </a:cxn>
                <a:cxn ang="0">
                  <a:pos x="645" y="1129"/>
                </a:cxn>
                <a:cxn ang="0">
                  <a:pos x="608" y="1123"/>
                </a:cxn>
                <a:cxn ang="0">
                  <a:pos x="573" y="1112"/>
                </a:cxn>
                <a:cxn ang="0">
                  <a:pos x="540" y="1094"/>
                </a:cxn>
                <a:cxn ang="0">
                  <a:pos x="507" y="1069"/>
                </a:cxn>
                <a:cxn ang="0">
                  <a:pos x="495" y="774"/>
                </a:cxn>
                <a:cxn ang="0">
                  <a:pos x="635" y="915"/>
                </a:cxn>
                <a:cxn ang="0">
                  <a:pos x="667" y="922"/>
                </a:cxn>
                <a:cxn ang="0">
                  <a:pos x="688" y="918"/>
                </a:cxn>
                <a:cxn ang="0">
                  <a:pos x="712" y="899"/>
                </a:cxn>
                <a:cxn ang="0">
                  <a:pos x="722" y="873"/>
                </a:cxn>
                <a:cxn ang="0">
                  <a:pos x="722" y="257"/>
                </a:cxn>
                <a:cxn ang="0">
                  <a:pos x="712" y="233"/>
                </a:cxn>
                <a:cxn ang="0">
                  <a:pos x="688" y="213"/>
                </a:cxn>
                <a:cxn ang="0">
                  <a:pos x="667" y="208"/>
                </a:cxn>
                <a:cxn ang="0">
                  <a:pos x="645" y="213"/>
                </a:cxn>
                <a:cxn ang="0">
                  <a:pos x="627" y="224"/>
                </a:cxn>
                <a:cxn ang="0">
                  <a:pos x="143" y="706"/>
                </a:cxn>
              </a:cxnLst>
              <a:rect l="0" t="0" r="r" b="b"/>
              <a:pathLst>
                <a:path w="924" h="1131">
                  <a:moveTo>
                    <a:pt x="477" y="89"/>
                  </a:moveTo>
                  <a:lnTo>
                    <a:pt x="484" y="82"/>
                  </a:lnTo>
                  <a:lnTo>
                    <a:pt x="507" y="61"/>
                  </a:lnTo>
                  <a:lnTo>
                    <a:pt x="517" y="52"/>
                  </a:lnTo>
                  <a:lnTo>
                    <a:pt x="529" y="43"/>
                  </a:lnTo>
                  <a:lnTo>
                    <a:pt x="540" y="36"/>
                  </a:lnTo>
                  <a:lnTo>
                    <a:pt x="550" y="30"/>
                  </a:lnTo>
                  <a:lnTo>
                    <a:pt x="562" y="24"/>
                  </a:lnTo>
                  <a:lnTo>
                    <a:pt x="572" y="19"/>
                  </a:lnTo>
                  <a:lnTo>
                    <a:pt x="585" y="14"/>
                  </a:lnTo>
                  <a:lnTo>
                    <a:pt x="595" y="11"/>
                  </a:lnTo>
                  <a:lnTo>
                    <a:pt x="608" y="7"/>
                  </a:lnTo>
                  <a:lnTo>
                    <a:pt x="620" y="4"/>
                  </a:lnTo>
                  <a:lnTo>
                    <a:pt x="632" y="2"/>
                  </a:lnTo>
                  <a:lnTo>
                    <a:pt x="645" y="1"/>
                  </a:lnTo>
                  <a:lnTo>
                    <a:pt x="657" y="0"/>
                  </a:lnTo>
                  <a:lnTo>
                    <a:pt x="672" y="0"/>
                  </a:lnTo>
                  <a:lnTo>
                    <a:pt x="685" y="0"/>
                  </a:lnTo>
                  <a:lnTo>
                    <a:pt x="698" y="1"/>
                  </a:lnTo>
                  <a:lnTo>
                    <a:pt x="710" y="3"/>
                  </a:lnTo>
                  <a:lnTo>
                    <a:pt x="723" y="4"/>
                  </a:lnTo>
                  <a:lnTo>
                    <a:pt x="734" y="8"/>
                  </a:lnTo>
                  <a:lnTo>
                    <a:pt x="747" y="12"/>
                  </a:lnTo>
                  <a:lnTo>
                    <a:pt x="759" y="15"/>
                  </a:lnTo>
                  <a:lnTo>
                    <a:pt x="770" y="20"/>
                  </a:lnTo>
                  <a:lnTo>
                    <a:pt x="782" y="24"/>
                  </a:lnTo>
                  <a:lnTo>
                    <a:pt x="791" y="30"/>
                  </a:lnTo>
                  <a:lnTo>
                    <a:pt x="803" y="36"/>
                  </a:lnTo>
                  <a:lnTo>
                    <a:pt x="813" y="43"/>
                  </a:lnTo>
                  <a:lnTo>
                    <a:pt x="822" y="51"/>
                  </a:lnTo>
                  <a:lnTo>
                    <a:pt x="832" y="58"/>
                  </a:lnTo>
                  <a:lnTo>
                    <a:pt x="842" y="65"/>
                  </a:lnTo>
                  <a:lnTo>
                    <a:pt x="850" y="74"/>
                  </a:lnTo>
                  <a:lnTo>
                    <a:pt x="859" y="83"/>
                  </a:lnTo>
                  <a:lnTo>
                    <a:pt x="867" y="92"/>
                  </a:lnTo>
                  <a:lnTo>
                    <a:pt x="874" y="101"/>
                  </a:lnTo>
                  <a:lnTo>
                    <a:pt x="881" y="112"/>
                  </a:lnTo>
                  <a:lnTo>
                    <a:pt x="887" y="122"/>
                  </a:lnTo>
                  <a:lnTo>
                    <a:pt x="893" y="132"/>
                  </a:lnTo>
                  <a:lnTo>
                    <a:pt x="900" y="143"/>
                  </a:lnTo>
                  <a:lnTo>
                    <a:pt x="904" y="154"/>
                  </a:lnTo>
                  <a:lnTo>
                    <a:pt x="908" y="165"/>
                  </a:lnTo>
                  <a:lnTo>
                    <a:pt x="912" y="177"/>
                  </a:lnTo>
                  <a:lnTo>
                    <a:pt x="915" y="190"/>
                  </a:lnTo>
                  <a:lnTo>
                    <a:pt x="919" y="201"/>
                  </a:lnTo>
                  <a:lnTo>
                    <a:pt x="922" y="214"/>
                  </a:lnTo>
                  <a:lnTo>
                    <a:pt x="923" y="226"/>
                  </a:lnTo>
                  <a:lnTo>
                    <a:pt x="924" y="239"/>
                  </a:lnTo>
                  <a:lnTo>
                    <a:pt x="924" y="252"/>
                  </a:lnTo>
                  <a:lnTo>
                    <a:pt x="924" y="878"/>
                  </a:lnTo>
                  <a:lnTo>
                    <a:pt x="924" y="891"/>
                  </a:lnTo>
                  <a:lnTo>
                    <a:pt x="923" y="904"/>
                  </a:lnTo>
                  <a:lnTo>
                    <a:pt x="922" y="917"/>
                  </a:lnTo>
                  <a:lnTo>
                    <a:pt x="919" y="930"/>
                  </a:lnTo>
                  <a:lnTo>
                    <a:pt x="915" y="941"/>
                  </a:lnTo>
                  <a:lnTo>
                    <a:pt x="912" y="954"/>
                  </a:lnTo>
                  <a:lnTo>
                    <a:pt x="908" y="965"/>
                  </a:lnTo>
                  <a:lnTo>
                    <a:pt x="904" y="977"/>
                  </a:lnTo>
                  <a:lnTo>
                    <a:pt x="900" y="988"/>
                  </a:lnTo>
                  <a:lnTo>
                    <a:pt x="893" y="999"/>
                  </a:lnTo>
                  <a:lnTo>
                    <a:pt x="887" y="1009"/>
                  </a:lnTo>
                  <a:lnTo>
                    <a:pt x="881" y="1019"/>
                  </a:lnTo>
                  <a:lnTo>
                    <a:pt x="874" y="1030"/>
                  </a:lnTo>
                  <a:lnTo>
                    <a:pt x="867" y="1039"/>
                  </a:lnTo>
                  <a:lnTo>
                    <a:pt x="859" y="1049"/>
                  </a:lnTo>
                  <a:lnTo>
                    <a:pt x="850" y="1057"/>
                  </a:lnTo>
                  <a:lnTo>
                    <a:pt x="842" y="1065"/>
                  </a:lnTo>
                  <a:lnTo>
                    <a:pt x="832" y="1073"/>
                  </a:lnTo>
                  <a:lnTo>
                    <a:pt x="822" y="1080"/>
                  </a:lnTo>
                  <a:lnTo>
                    <a:pt x="813" y="1087"/>
                  </a:lnTo>
                  <a:lnTo>
                    <a:pt x="803" y="1095"/>
                  </a:lnTo>
                  <a:lnTo>
                    <a:pt x="791" y="1100"/>
                  </a:lnTo>
                  <a:lnTo>
                    <a:pt x="782" y="1105"/>
                  </a:lnTo>
                  <a:lnTo>
                    <a:pt x="770" y="1112"/>
                  </a:lnTo>
                  <a:lnTo>
                    <a:pt x="759" y="1116"/>
                  </a:lnTo>
                  <a:lnTo>
                    <a:pt x="747" y="1119"/>
                  </a:lnTo>
                  <a:lnTo>
                    <a:pt x="734" y="1123"/>
                  </a:lnTo>
                  <a:lnTo>
                    <a:pt x="723" y="1126"/>
                  </a:lnTo>
                  <a:lnTo>
                    <a:pt x="710" y="1127"/>
                  </a:lnTo>
                  <a:lnTo>
                    <a:pt x="698" y="1129"/>
                  </a:lnTo>
                  <a:lnTo>
                    <a:pt x="685" y="1131"/>
                  </a:lnTo>
                  <a:lnTo>
                    <a:pt x="672" y="1131"/>
                  </a:lnTo>
                  <a:lnTo>
                    <a:pt x="657" y="1131"/>
                  </a:lnTo>
                  <a:lnTo>
                    <a:pt x="645" y="1129"/>
                  </a:lnTo>
                  <a:lnTo>
                    <a:pt x="632" y="1128"/>
                  </a:lnTo>
                  <a:lnTo>
                    <a:pt x="620" y="1126"/>
                  </a:lnTo>
                  <a:lnTo>
                    <a:pt x="608" y="1123"/>
                  </a:lnTo>
                  <a:lnTo>
                    <a:pt x="595" y="1120"/>
                  </a:lnTo>
                  <a:lnTo>
                    <a:pt x="585" y="1117"/>
                  </a:lnTo>
                  <a:lnTo>
                    <a:pt x="573" y="1112"/>
                  </a:lnTo>
                  <a:lnTo>
                    <a:pt x="562" y="1106"/>
                  </a:lnTo>
                  <a:lnTo>
                    <a:pt x="551" y="1100"/>
                  </a:lnTo>
                  <a:lnTo>
                    <a:pt x="540" y="1094"/>
                  </a:lnTo>
                  <a:lnTo>
                    <a:pt x="529" y="1086"/>
                  </a:lnTo>
                  <a:lnTo>
                    <a:pt x="517" y="1078"/>
                  </a:lnTo>
                  <a:lnTo>
                    <a:pt x="507" y="1069"/>
                  </a:lnTo>
                  <a:lnTo>
                    <a:pt x="484" y="1049"/>
                  </a:lnTo>
                  <a:lnTo>
                    <a:pt x="353" y="916"/>
                  </a:lnTo>
                  <a:lnTo>
                    <a:pt x="495" y="774"/>
                  </a:lnTo>
                  <a:lnTo>
                    <a:pt x="629" y="908"/>
                  </a:lnTo>
                  <a:lnTo>
                    <a:pt x="632" y="912"/>
                  </a:lnTo>
                  <a:lnTo>
                    <a:pt x="635" y="915"/>
                  </a:lnTo>
                  <a:lnTo>
                    <a:pt x="645" y="919"/>
                  </a:lnTo>
                  <a:lnTo>
                    <a:pt x="656" y="922"/>
                  </a:lnTo>
                  <a:lnTo>
                    <a:pt x="667" y="922"/>
                  </a:lnTo>
                  <a:lnTo>
                    <a:pt x="672" y="922"/>
                  </a:lnTo>
                  <a:lnTo>
                    <a:pt x="679" y="922"/>
                  </a:lnTo>
                  <a:lnTo>
                    <a:pt x="688" y="918"/>
                  </a:lnTo>
                  <a:lnTo>
                    <a:pt x="698" y="914"/>
                  </a:lnTo>
                  <a:lnTo>
                    <a:pt x="706" y="907"/>
                  </a:lnTo>
                  <a:lnTo>
                    <a:pt x="712" y="899"/>
                  </a:lnTo>
                  <a:lnTo>
                    <a:pt x="719" y="889"/>
                  </a:lnTo>
                  <a:lnTo>
                    <a:pt x="721" y="878"/>
                  </a:lnTo>
                  <a:lnTo>
                    <a:pt x="722" y="873"/>
                  </a:lnTo>
                  <a:lnTo>
                    <a:pt x="722" y="868"/>
                  </a:lnTo>
                  <a:lnTo>
                    <a:pt x="722" y="263"/>
                  </a:lnTo>
                  <a:lnTo>
                    <a:pt x="722" y="257"/>
                  </a:lnTo>
                  <a:lnTo>
                    <a:pt x="721" y="252"/>
                  </a:lnTo>
                  <a:lnTo>
                    <a:pt x="719" y="241"/>
                  </a:lnTo>
                  <a:lnTo>
                    <a:pt x="712" y="233"/>
                  </a:lnTo>
                  <a:lnTo>
                    <a:pt x="706" y="224"/>
                  </a:lnTo>
                  <a:lnTo>
                    <a:pt x="698" y="217"/>
                  </a:lnTo>
                  <a:lnTo>
                    <a:pt x="688" y="213"/>
                  </a:lnTo>
                  <a:lnTo>
                    <a:pt x="679" y="208"/>
                  </a:lnTo>
                  <a:lnTo>
                    <a:pt x="672" y="208"/>
                  </a:lnTo>
                  <a:lnTo>
                    <a:pt x="667" y="208"/>
                  </a:lnTo>
                  <a:lnTo>
                    <a:pt x="662" y="208"/>
                  </a:lnTo>
                  <a:lnTo>
                    <a:pt x="655" y="208"/>
                  </a:lnTo>
                  <a:lnTo>
                    <a:pt x="645" y="213"/>
                  </a:lnTo>
                  <a:lnTo>
                    <a:pt x="635" y="217"/>
                  </a:lnTo>
                  <a:lnTo>
                    <a:pt x="628" y="223"/>
                  </a:lnTo>
                  <a:lnTo>
                    <a:pt x="627" y="224"/>
                  </a:lnTo>
                  <a:lnTo>
                    <a:pt x="628" y="223"/>
                  </a:lnTo>
                  <a:lnTo>
                    <a:pt x="270" y="577"/>
                  </a:lnTo>
                  <a:lnTo>
                    <a:pt x="143" y="706"/>
                  </a:lnTo>
                  <a:lnTo>
                    <a:pt x="0" y="564"/>
                  </a:lnTo>
                  <a:lnTo>
                    <a:pt x="477" y="89"/>
                  </a:lnTo>
                  <a:close/>
                </a:path>
              </a:pathLst>
            </a:custGeom>
            <a:solidFill>
              <a:srgbClr val="2D6DB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26"/>
            <p:cNvSpPr>
              <a:spLocks/>
            </p:cNvSpPr>
            <p:nvPr userDrawn="1"/>
          </p:nvSpPr>
          <p:spPr bwMode="auto">
            <a:xfrm>
              <a:off x="4172" y="4017"/>
              <a:ext cx="105" cy="126"/>
            </a:xfrm>
            <a:custGeom>
              <a:avLst/>
              <a:gdLst/>
              <a:ahLst/>
              <a:cxnLst>
                <a:cxn ang="0">
                  <a:pos x="507" y="61"/>
                </a:cxn>
                <a:cxn ang="0">
                  <a:pos x="540" y="36"/>
                </a:cxn>
                <a:cxn ang="0">
                  <a:pos x="572" y="19"/>
                </a:cxn>
                <a:cxn ang="0">
                  <a:pos x="608" y="7"/>
                </a:cxn>
                <a:cxn ang="0">
                  <a:pos x="645" y="1"/>
                </a:cxn>
                <a:cxn ang="0">
                  <a:pos x="685" y="0"/>
                </a:cxn>
                <a:cxn ang="0">
                  <a:pos x="723" y="4"/>
                </a:cxn>
                <a:cxn ang="0">
                  <a:pos x="759" y="15"/>
                </a:cxn>
                <a:cxn ang="0">
                  <a:pos x="791" y="30"/>
                </a:cxn>
                <a:cxn ang="0">
                  <a:pos x="822" y="51"/>
                </a:cxn>
                <a:cxn ang="0">
                  <a:pos x="850" y="74"/>
                </a:cxn>
                <a:cxn ang="0">
                  <a:pos x="874" y="101"/>
                </a:cxn>
                <a:cxn ang="0">
                  <a:pos x="893" y="132"/>
                </a:cxn>
                <a:cxn ang="0">
                  <a:pos x="908" y="165"/>
                </a:cxn>
                <a:cxn ang="0">
                  <a:pos x="919" y="201"/>
                </a:cxn>
                <a:cxn ang="0">
                  <a:pos x="924" y="239"/>
                </a:cxn>
                <a:cxn ang="0">
                  <a:pos x="924" y="891"/>
                </a:cxn>
                <a:cxn ang="0">
                  <a:pos x="919" y="930"/>
                </a:cxn>
                <a:cxn ang="0">
                  <a:pos x="908" y="965"/>
                </a:cxn>
                <a:cxn ang="0">
                  <a:pos x="893" y="999"/>
                </a:cxn>
                <a:cxn ang="0">
                  <a:pos x="874" y="1030"/>
                </a:cxn>
                <a:cxn ang="0">
                  <a:pos x="850" y="1057"/>
                </a:cxn>
                <a:cxn ang="0">
                  <a:pos x="822" y="1080"/>
                </a:cxn>
                <a:cxn ang="0">
                  <a:pos x="791" y="1100"/>
                </a:cxn>
                <a:cxn ang="0">
                  <a:pos x="759" y="1116"/>
                </a:cxn>
                <a:cxn ang="0">
                  <a:pos x="723" y="1126"/>
                </a:cxn>
                <a:cxn ang="0">
                  <a:pos x="685" y="1131"/>
                </a:cxn>
                <a:cxn ang="0">
                  <a:pos x="645" y="1129"/>
                </a:cxn>
                <a:cxn ang="0">
                  <a:pos x="608" y="1123"/>
                </a:cxn>
                <a:cxn ang="0">
                  <a:pos x="573" y="1112"/>
                </a:cxn>
                <a:cxn ang="0">
                  <a:pos x="540" y="1094"/>
                </a:cxn>
                <a:cxn ang="0">
                  <a:pos x="507" y="1069"/>
                </a:cxn>
                <a:cxn ang="0">
                  <a:pos x="495" y="774"/>
                </a:cxn>
                <a:cxn ang="0">
                  <a:pos x="635" y="915"/>
                </a:cxn>
                <a:cxn ang="0">
                  <a:pos x="667" y="922"/>
                </a:cxn>
                <a:cxn ang="0">
                  <a:pos x="688" y="918"/>
                </a:cxn>
                <a:cxn ang="0">
                  <a:pos x="712" y="899"/>
                </a:cxn>
                <a:cxn ang="0">
                  <a:pos x="722" y="873"/>
                </a:cxn>
                <a:cxn ang="0">
                  <a:pos x="722" y="257"/>
                </a:cxn>
                <a:cxn ang="0">
                  <a:pos x="712" y="233"/>
                </a:cxn>
                <a:cxn ang="0">
                  <a:pos x="688" y="213"/>
                </a:cxn>
                <a:cxn ang="0">
                  <a:pos x="667" y="208"/>
                </a:cxn>
                <a:cxn ang="0">
                  <a:pos x="645" y="213"/>
                </a:cxn>
                <a:cxn ang="0">
                  <a:pos x="627" y="224"/>
                </a:cxn>
                <a:cxn ang="0">
                  <a:pos x="143" y="706"/>
                </a:cxn>
              </a:cxnLst>
              <a:rect l="0" t="0" r="r" b="b"/>
              <a:pathLst>
                <a:path w="924" h="1131">
                  <a:moveTo>
                    <a:pt x="477" y="89"/>
                  </a:moveTo>
                  <a:lnTo>
                    <a:pt x="484" y="82"/>
                  </a:lnTo>
                  <a:lnTo>
                    <a:pt x="507" y="61"/>
                  </a:lnTo>
                  <a:lnTo>
                    <a:pt x="517" y="52"/>
                  </a:lnTo>
                  <a:lnTo>
                    <a:pt x="529" y="43"/>
                  </a:lnTo>
                  <a:lnTo>
                    <a:pt x="540" y="36"/>
                  </a:lnTo>
                  <a:lnTo>
                    <a:pt x="550" y="30"/>
                  </a:lnTo>
                  <a:lnTo>
                    <a:pt x="562" y="24"/>
                  </a:lnTo>
                  <a:lnTo>
                    <a:pt x="572" y="19"/>
                  </a:lnTo>
                  <a:lnTo>
                    <a:pt x="585" y="14"/>
                  </a:lnTo>
                  <a:lnTo>
                    <a:pt x="595" y="11"/>
                  </a:lnTo>
                  <a:lnTo>
                    <a:pt x="608" y="7"/>
                  </a:lnTo>
                  <a:lnTo>
                    <a:pt x="620" y="4"/>
                  </a:lnTo>
                  <a:lnTo>
                    <a:pt x="632" y="2"/>
                  </a:lnTo>
                  <a:lnTo>
                    <a:pt x="645" y="1"/>
                  </a:lnTo>
                  <a:lnTo>
                    <a:pt x="657" y="0"/>
                  </a:lnTo>
                  <a:lnTo>
                    <a:pt x="672" y="0"/>
                  </a:lnTo>
                  <a:lnTo>
                    <a:pt x="685" y="0"/>
                  </a:lnTo>
                  <a:lnTo>
                    <a:pt x="698" y="1"/>
                  </a:lnTo>
                  <a:lnTo>
                    <a:pt x="710" y="3"/>
                  </a:lnTo>
                  <a:lnTo>
                    <a:pt x="723" y="4"/>
                  </a:lnTo>
                  <a:lnTo>
                    <a:pt x="734" y="8"/>
                  </a:lnTo>
                  <a:lnTo>
                    <a:pt x="747" y="12"/>
                  </a:lnTo>
                  <a:lnTo>
                    <a:pt x="759" y="15"/>
                  </a:lnTo>
                  <a:lnTo>
                    <a:pt x="770" y="20"/>
                  </a:lnTo>
                  <a:lnTo>
                    <a:pt x="782" y="24"/>
                  </a:lnTo>
                  <a:lnTo>
                    <a:pt x="791" y="30"/>
                  </a:lnTo>
                  <a:lnTo>
                    <a:pt x="803" y="36"/>
                  </a:lnTo>
                  <a:lnTo>
                    <a:pt x="813" y="43"/>
                  </a:lnTo>
                  <a:lnTo>
                    <a:pt x="822" y="51"/>
                  </a:lnTo>
                  <a:lnTo>
                    <a:pt x="832" y="58"/>
                  </a:lnTo>
                  <a:lnTo>
                    <a:pt x="842" y="65"/>
                  </a:lnTo>
                  <a:lnTo>
                    <a:pt x="850" y="74"/>
                  </a:lnTo>
                  <a:lnTo>
                    <a:pt x="859" y="83"/>
                  </a:lnTo>
                  <a:lnTo>
                    <a:pt x="867" y="92"/>
                  </a:lnTo>
                  <a:lnTo>
                    <a:pt x="874" y="101"/>
                  </a:lnTo>
                  <a:lnTo>
                    <a:pt x="881" y="112"/>
                  </a:lnTo>
                  <a:lnTo>
                    <a:pt x="887" y="122"/>
                  </a:lnTo>
                  <a:lnTo>
                    <a:pt x="893" y="132"/>
                  </a:lnTo>
                  <a:lnTo>
                    <a:pt x="900" y="143"/>
                  </a:lnTo>
                  <a:lnTo>
                    <a:pt x="904" y="154"/>
                  </a:lnTo>
                  <a:lnTo>
                    <a:pt x="908" y="165"/>
                  </a:lnTo>
                  <a:lnTo>
                    <a:pt x="912" y="177"/>
                  </a:lnTo>
                  <a:lnTo>
                    <a:pt x="915" y="190"/>
                  </a:lnTo>
                  <a:lnTo>
                    <a:pt x="919" y="201"/>
                  </a:lnTo>
                  <a:lnTo>
                    <a:pt x="922" y="214"/>
                  </a:lnTo>
                  <a:lnTo>
                    <a:pt x="923" y="226"/>
                  </a:lnTo>
                  <a:lnTo>
                    <a:pt x="924" y="239"/>
                  </a:lnTo>
                  <a:lnTo>
                    <a:pt x="924" y="252"/>
                  </a:lnTo>
                  <a:lnTo>
                    <a:pt x="924" y="878"/>
                  </a:lnTo>
                  <a:lnTo>
                    <a:pt x="924" y="891"/>
                  </a:lnTo>
                  <a:lnTo>
                    <a:pt x="923" y="904"/>
                  </a:lnTo>
                  <a:lnTo>
                    <a:pt x="922" y="917"/>
                  </a:lnTo>
                  <a:lnTo>
                    <a:pt x="919" y="930"/>
                  </a:lnTo>
                  <a:lnTo>
                    <a:pt x="915" y="941"/>
                  </a:lnTo>
                  <a:lnTo>
                    <a:pt x="912" y="954"/>
                  </a:lnTo>
                  <a:lnTo>
                    <a:pt x="908" y="965"/>
                  </a:lnTo>
                  <a:lnTo>
                    <a:pt x="904" y="977"/>
                  </a:lnTo>
                  <a:lnTo>
                    <a:pt x="900" y="988"/>
                  </a:lnTo>
                  <a:lnTo>
                    <a:pt x="893" y="999"/>
                  </a:lnTo>
                  <a:lnTo>
                    <a:pt x="887" y="1009"/>
                  </a:lnTo>
                  <a:lnTo>
                    <a:pt x="881" y="1019"/>
                  </a:lnTo>
                  <a:lnTo>
                    <a:pt x="874" y="1030"/>
                  </a:lnTo>
                  <a:lnTo>
                    <a:pt x="867" y="1039"/>
                  </a:lnTo>
                  <a:lnTo>
                    <a:pt x="859" y="1049"/>
                  </a:lnTo>
                  <a:lnTo>
                    <a:pt x="850" y="1057"/>
                  </a:lnTo>
                  <a:lnTo>
                    <a:pt x="842" y="1065"/>
                  </a:lnTo>
                  <a:lnTo>
                    <a:pt x="832" y="1073"/>
                  </a:lnTo>
                  <a:lnTo>
                    <a:pt x="822" y="1080"/>
                  </a:lnTo>
                  <a:lnTo>
                    <a:pt x="813" y="1087"/>
                  </a:lnTo>
                  <a:lnTo>
                    <a:pt x="803" y="1095"/>
                  </a:lnTo>
                  <a:lnTo>
                    <a:pt x="791" y="1100"/>
                  </a:lnTo>
                  <a:lnTo>
                    <a:pt x="782" y="1105"/>
                  </a:lnTo>
                  <a:lnTo>
                    <a:pt x="770" y="1112"/>
                  </a:lnTo>
                  <a:lnTo>
                    <a:pt x="759" y="1116"/>
                  </a:lnTo>
                  <a:lnTo>
                    <a:pt x="747" y="1119"/>
                  </a:lnTo>
                  <a:lnTo>
                    <a:pt x="734" y="1123"/>
                  </a:lnTo>
                  <a:lnTo>
                    <a:pt x="723" y="1126"/>
                  </a:lnTo>
                  <a:lnTo>
                    <a:pt x="710" y="1127"/>
                  </a:lnTo>
                  <a:lnTo>
                    <a:pt x="698" y="1129"/>
                  </a:lnTo>
                  <a:lnTo>
                    <a:pt x="685" y="1131"/>
                  </a:lnTo>
                  <a:lnTo>
                    <a:pt x="672" y="1131"/>
                  </a:lnTo>
                  <a:lnTo>
                    <a:pt x="657" y="1131"/>
                  </a:lnTo>
                  <a:lnTo>
                    <a:pt x="645" y="1129"/>
                  </a:lnTo>
                  <a:lnTo>
                    <a:pt x="632" y="1128"/>
                  </a:lnTo>
                  <a:lnTo>
                    <a:pt x="620" y="1126"/>
                  </a:lnTo>
                  <a:lnTo>
                    <a:pt x="608" y="1123"/>
                  </a:lnTo>
                  <a:lnTo>
                    <a:pt x="595" y="1120"/>
                  </a:lnTo>
                  <a:lnTo>
                    <a:pt x="585" y="1117"/>
                  </a:lnTo>
                  <a:lnTo>
                    <a:pt x="573" y="1112"/>
                  </a:lnTo>
                  <a:lnTo>
                    <a:pt x="562" y="1106"/>
                  </a:lnTo>
                  <a:lnTo>
                    <a:pt x="551" y="1100"/>
                  </a:lnTo>
                  <a:lnTo>
                    <a:pt x="540" y="1094"/>
                  </a:lnTo>
                  <a:lnTo>
                    <a:pt x="529" y="1086"/>
                  </a:lnTo>
                  <a:lnTo>
                    <a:pt x="517" y="1078"/>
                  </a:lnTo>
                  <a:lnTo>
                    <a:pt x="507" y="1069"/>
                  </a:lnTo>
                  <a:lnTo>
                    <a:pt x="484" y="1049"/>
                  </a:lnTo>
                  <a:lnTo>
                    <a:pt x="353" y="916"/>
                  </a:lnTo>
                  <a:lnTo>
                    <a:pt x="495" y="774"/>
                  </a:lnTo>
                  <a:lnTo>
                    <a:pt x="629" y="908"/>
                  </a:lnTo>
                  <a:lnTo>
                    <a:pt x="632" y="912"/>
                  </a:lnTo>
                  <a:lnTo>
                    <a:pt x="635" y="915"/>
                  </a:lnTo>
                  <a:lnTo>
                    <a:pt x="645" y="919"/>
                  </a:lnTo>
                  <a:lnTo>
                    <a:pt x="656" y="922"/>
                  </a:lnTo>
                  <a:lnTo>
                    <a:pt x="667" y="922"/>
                  </a:lnTo>
                  <a:lnTo>
                    <a:pt x="672" y="922"/>
                  </a:lnTo>
                  <a:lnTo>
                    <a:pt x="679" y="922"/>
                  </a:lnTo>
                  <a:lnTo>
                    <a:pt x="688" y="918"/>
                  </a:lnTo>
                  <a:lnTo>
                    <a:pt x="698" y="914"/>
                  </a:lnTo>
                  <a:lnTo>
                    <a:pt x="706" y="907"/>
                  </a:lnTo>
                  <a:lnTo>
                    <a:pt x="712" y="899"/>
                  </a:lnTo>
                  <a:lnTo>
                    <a:pt x="719" y="889"/>
                  </a:lnTo>
                  <a:lnTo>
                    <a:pt x="721" y="878"/>
                  </a:lnTo>
                  <a:lnTo>
                    <a:pt x="722" y="873"/>
                  </a:lnTo>
                  <a:lnTo>
                    <a:pt x="722" y="868"/>
                  </a:lnTo>
                  <a:lnTo>
                    <a:pt x="722" y="263"/>
                  </a:lnTo>
                  <a:lnTo>
                    <a:pt x="722" y="257"/>
                  </a:lnTo>
                  <a:lnTo>
                    <a:pt x="721" y="252"/>
                  </a:lnTo>
                  <a:lnTo>
                    <a:pt x="719" y="241"/>
                  </a:lnTo>
                  <a:lnTo>
                    <a:pt x="712" y="233"/>
                  </a:lnTo>
                  <a:lnTo>
                    <a:pt x="706" y="224"/>
                  </a:lnTo>
                  <a:lnTo>
                    <a:pt x="698" y="217"/>
                  </a:lnTo>
                  <a:lnTo>
                    <a:pt x="688" y="213"/>
                  </a:lnTo>
                  <a:lnTo>
                    <a:pt x="679" y="208"/>
                  </a:lnTo>
                  <a:lnTo>
                    <a:pt x="672" y="208"/>
                  </a:lnTo>
                  <a:lnTo>
                    <a:pt x="667" y="208"/>
                  </a:lnTo>
                  <a:lnTo>
                    <a:pt x="662" y="208"/>
                  </a:lnTo>
                  <a:lnTo>
                    <a:pt x="655" y="208"/>
                  </a:lnTo>
                  <a:lnTo>
                    <a:pt x="645" y="213"/>
                  </a:lnTo>
                  <a:lnTo>
                    <a:pt x="635" y="217"/>
                  </a:lnTo>
                  <a:lnTo>
                    <a:pt x="628" y="223"/>
                  </a:lnTo>
                  <a:lnTo>
                    <a:pt x="627" y="224"/>
                  </a:lnTo>
                  <a:lnTo>
                    <a:pt x="628" y="223"/>
                  </a:lnTo>
                  <a:lnTo>
                    <a:pt x="270" y="577"/>
                  </a:lnTo>
                  <a:lnTo>
                    <a:pt x="143" y="706"/>
                  </a:lnTo>
                  <a:lnTo>
                    <a:pt x="0" y="564"/>
                  </a:lnTo>
                  <a:lnTo>
                    <a:pt x="477" y="8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27"/>
            <p:cNvSpPr>
              <a:spLocks/>
            </p:cNvSpPr>
            <p:nvPr userDrawn="1"/>
          </p:nvSpPr>
          <p:spPr bwMode="auto">
            <a:xfrm>
              <a:off x="4140" y="4017"/>
              <a:ext cx="103" cy="126"/>
            </a:xfrm>
            <a:custGeom>
              <a:avLst/>
              <a:gdLst/>
              <a:ahLst/>
              <a:cxnLst>
                <a:cxn ang="0">
                  <a:pos x="502" y="702"/>
                </a:cxn>
                <a:cxn ang="0">
                  <a:pos x="440" y="1049"/>
                </a:cxn>
                <a:cxn ang="0">
                  <a:pos x="395" y="1086"/>
                </a:cxn>
                <a:cxn ang="0">
                  <a:pos x="361" y="1106"/>
                </a:cxn>
                <a:cxn ang="0">
                  <a:pos x="327" y="1120"/>
                </a:cxn>
                <a:cxn ang="0">
                  <a:pos x="292" y="1128"/>
                </a:cxn>
                <a:cxn ang="0">
                  <a:pos x="253" y="1131"/>
                </a:cxn>
                <a:cxn ang="0">
                  <a:pos x="214" y="1127"/>
                </a:cxn>
                <a:cxn ang="0">
                  <a:pos x="177" y="1119"/>
                </a:cxn>
                <a:cxn ang="0">
                  <a:pos x="143" y="1105"/>
                </a:cxn>
                <a:cxn ang="0">
                  <a:pos x="112" y="1087"/>
                </a:cxn>
                <a:cxn ang="0">
                  <a:pos x="82" y="1065"/>
                </a:cxn>
                <a:cxn ang="0">
                  <a:pos x="57" y="1039"/>
                </a:cxn>
                <a:cxn ang="0">
                  <a:pos x="36" y="1009"/>
                </a:cxn>
                <a:cxn ang="0">
                  <a:pos x="19" y="977"/>
                </a:cxn>
                <a:cxn ang="0">
                  <a:pos x="7" y="941"/>
                </a:cxn>
                <a:cxn ang="0">
                  <a:pos x="1" y="904"/>
                </a:cxn>
                <a:cxn ang="0">
                  <a:pos x="0" y="252"/>
                </a:cxn>
                <a:cxn ang="0">
                  <a:pos x="2" y="214"/>
                </a:cxn>
                <a:cxn ang="0">
                  <a:pos x="11" y="177"/>
                </a:cxn>
                <a:cxn ang="0">
                  <a:pos x="25" y="143"/>
                </a:cxn>
                <a:cxn ang="0">
                  <a:pos x="42" y="112"/>
                </a:cxn>
                <a:cxn ang="0">
                  <a:pos x="65" y="83"/>
                </a:cxn>
                <a:cxn ang="0">
                  <a:pos x="92" y="58"/>
                </a:cxn>
                <a:cxn ang="0">
                  <a:pos x="121" y="36"/>
                </a:cxn>
                <a:cxn ang="0">
                  <a:pos x="154" y="20"/>
                </a:cxn>
                <a:cxn ang="0">
                  <a:pos x="190" y="8"/>
                </a:cxn>
                <a:cxn ang="0">
                  <a:pos x="226" y="1"/>
                </a:cxn>
                <a:cxn ang="0">
                  <a:pos x="265" y="0"/>
                </a:cxn>
                <a:cxn ang="0">
                  <a:pos x="304" y="4"/>
                </a:cxn>
                <a:cxn ang="0">
                  <a:pos x="340" y="14"/>
                </a:cxn>
                <a:cxn ang="0">
                  <a:pos x="373" y="30"/>
                </a:cxn>
                <a:cxn ang="0">
                  <a:pos x="406" y="52"/>
                </a:cxn>
                <a:cxn ang="0">
                  <a:pos x="571" y="213"/>
                </a:cxn>
                <a:cxn ang="0">
                  <a:pos x="293" y="218"/>
                </a:cxn>
                <a:cxn ang="0">
                  <a:pos x="269" y="208"/>
                </a:cxn>
                <a:cxn ang="0">
                  <a:pos x="245" y="208"/>
                </a:cxn>
                <a:cxn ang="0">
                  <a:pos x="218" y="224"/>
                </a:cxn>
                <a:cxn ang="0">
                  <a:pos x="203" y="252"/>
                </a:cxn>
                <a:cxn ang="0">
                  <a:pos x="201" y="868"/>
                </a:cxn>
                <a:cxn ang="0">
                  <a:pos x="206" y="889"/>
                </a:cxn>
                <a:cxn ang="0">
                  <a:pos x="226" y="914"/>
                </a:cxn>
                <a:cxn ang="0">
                  <a:pos x="252" y="922"/>
                </a:cxn>
                <a:cxn ang="0">
                  <a:pos x="277" y="919"/>
                </a:cxn>
              </a:cxnLst>
              <a:rect l="0" t="0" r="r" b="b"/>
              <a:pathLst>
                <a:path w="923" h="1131">
                  <a:moveTo>
                    <a:pt x="294" y="909"/>
                  </a:moveTo>
                  <a:lnTo>
                    <a:pt x="332" y="871"/>
                  </a:lnTo>
                  <a:lnTo>
                    <a:pt x="502" y="702"/>
                  </a:lnTo>
                  <a:lnTo>
                    <a:pt x="781" y="422"/>
                  </a:lnTo>
                  <a:lnTo>
                    <a:pt x="923" y="562"/>
                  </a:lnTo>
                  <a:lnTo>
                    <a:pt x="440" y="1049"/>
                  </a:lnTo>
                  <a:lnTo>
                    <a:pt x="417" y="1069"/>
                  </a:lnTo>
                  <a:lnTo>
                    <a:pt x="405" y="1078"/>
                  </a:lnTo>
                  <a:lnTo>
                    <a:pt x="395" y="1086"/>
                  </a:lnTo>
                  <a:lnTo>
                    <a:pt x="383" y="1094"/>
                  </a:lnTo>
                  <a:lnTo>
                    <a:pt x="372" y="1100"/>
                  </a:lnTo>
                  <a:lnTo>
                    <a:pt x="361" y="1106"/>
                  </a:lnTo>
                  <a:lnTo>
                    <a:pt x="350" y="1112"/>
                  </a:lnTo>
                  <a:lnTo>
                    <a:pt x="339" y="1117"/>
                  </a:lnTo>
                  <a:lnTo>
                    <a:pt x="327" y="1120"/>
                  </a:lnTo>
                  <a:lnTo>
                    <a:pt x="316" y="1123"/>
                  </a:lnTo>
                  <a:lnTo>
                    <a:pt x="303" y="1126"/>
                  </a:lnTo>
                  <a:lnTo>
                    <a:pt x="292" y="1128"/>
                  </a:lnTo>
                  <a:lnTo>
                    <a:pt x="278" y="1129"/>
                  </a:lnTo>
                  <a:lnTo>
                    <a:pt x="265" y="1131"/>
                  </a:lnTo>
                  <a:lnTo>
                    <a:pt x="253" y="1131"/>
                  </a:lnTo>
                  <a:lnTo>
                    <a:pt x="239" y="1131"/>
                  </a:lnTo>
                  <a:lnTo>
                    <a:pt x="226" y="1129"/>
                  </a:lnTo>
                  <a:lnTo>
                    <a:pt x="214" y="1127"/>
                  </a:lnTo>
                  <a:lnTo>
                    <a:pt x="201" y="1126"/>
                  </a:lnTo>
                  <a:lnTo>
                    <a:pt x="190" y="1123"/>
                  </a:lnTo>
                  <a:lnTo>
                    <a:pt x="177" y="1119"/>
                  </a:lnTo>
                  <a:lnTo>
                    <a:pt x="165" y="1116"/>
                  </a:lnTo>
                  <a:lnTo>
                    <a:pt x="154" y="1112"/>
                  </a:lnTo>
                  <a:lnTo>
                    <a:pt x="143" y="1105"/>
                  </a:lnTo>
                  <a:lnTo>
                    <a:pt x="132" y="1100"/>
                  </a:lnTo>
                  <a:lnTo>
                    <a:pt x="121" y="1095"/>
                  </a:lnTo>
                  <a:lnTo>
                    <a:pt x="112" y="1087"/>
                  </a:lnTo>
                  <a:lnTo>
                    <a:pt x="101" y="1080"/>
                  </a:lnTo>
                  <a:lnTo>
                    <a:pt x="92" y="1073"/>
                  </a:lnTo>
                  <a:lnTo>
                    <a:pt x="82" y="1065"/>
                  </a:lnTo>
                  <a:lnTo>
                    <a:pt x="74" y="1057"/>
                  </a:lnTo>
                  <a:lnTo>
                    <a:pt x="65" y="1049"/>
                  </a:lnTo>
                  <a:lnTo>
                    <a:pt x="57" y="1039"/>
                  </a:lnTo>
                  <a:lnTo>
                    <a:pt x="49" y="1030"/>
                  </a:lnTo>
                  <a:lnTo>
                    <a:pt x="42" y="1019"/>
                  </a:lnTo>
                  <a:lnTo>
                    <a:pt x="36" y="1009"/>
                  </a:lnTo>
                  <a:lnTo>
                    <a:pt x="31" y="999"/>
                  </a:lnTo>
                  <a:lnTo>
                    <a:pt x="25" y="988"/>
                  </a:lnTo>
                  <a:lnTo>
                    <a:pt x="19" y="977"/>
                  </a:lnTo>
                  <a:lnTo>
                    <a:pt x="15" y="965"/>
                  </a:lnTo>
                  <a:lnTo>
                    <a:pt x="11" y="954"/>
                  </a:lnTo>
                  <a:lnTo>
                    <a:pt x="7" y="941"/>
                  </a:lnTo>
                  <a:lnTo>
                    <a:pt x="4" y="930"/>
                  </a:lnTo>
                  <a:lnTo>
                    <a:pt x="2" y="917"/>
                  </a:lnTo>
                  <a:lnTo>
                    <a:pt x="1" y="904"/>
                  </a:lnTo>
                  <a:lnTo>
                    <a:pt x="0" y="891"/>
                  </a:lnTo>
                  <a:lnTo>
                    <a:pt x="0" y="878"/>
                  </a:lnTo>
                  <a:lnTo>
                    <a:pt x="0" y="252"/>
                  </a:lnTo>
                  <a:lnTo>
                    <a:pt x="0" y="239"/>
                  </a:lnTo>
                  <a:lnTo>
                    <a:pt x="1" y="226"/>
                  </a:lnTo>
                  <a:lnTo>
                    <a:pt x="2" y="214"/>
                  </a:lnTo>
                  <a:lnTo>
                    <a:pt x="4" y="201"/>
                  </a:lnTo>
                  <a:lnTo>
                    <a:pt x="7" y="190"/>
                  </a:lnTo>
                  <a:lnTo>
                    <a:pt x="11" y="177"/>
                  </a:lnTo>
                  <a:lnTo>
                    <a:pt x="15" y="165"/>
                  </a:lnTo>
                  <a:lnTo>
                    <a:pt x="19" y="154"/>
                  </a:lnTo>
                  <a:lnTo>
                    <a:pt x="25" y="143"/>
                  </a:lnTo>
                  <a:lnTo>
                    <a:pt x="31" y="132"/>
                  </a:lnTo>
                  <a:lnTo>
                    <a:pt x="36" y="122"/>
                  </a:lnTo>
                  <a:lnTo>
                    <a:pt x="42" y="112"/>
                  </a:lnTo>
                  <a:lnTo>
                    <a:pt x="49" y="101"/>
                  </a:lnTo>
                  <a:lnTo>
                    <a:pt x="57" y="92"/>
                  </a:lnTo>
                  <a:lnTo>
                    <a:pt x="65" y="83"/>
                  </a:lnTo>
                  <a:lnTo>
                    <a:pt x="74" y="74"/>
                  </a:lnTo>
                  <a:lnTo>
                    <a:pt x="82" y="65"/>
                  </a:lnTo>
                  <a:lnTo>
                    <a:pt x="92" y="58"/>
                  </a:lnTo>
                  <a:lnTo>
                    <a:pt x="101" y="51"/>
                  </a:lnTo>
                  <a:lnTo>
                    <a:pt x="112" y="43"/>
                  </a:lnTo>
                  <a:lnTo>
                    <a:pt x="121" y="36"/>
                  </a:lnTo>
                  <a:lnTo>
                    <a:pt x="132" y="30"/>
                  </a:lnTo>
                  <a:lnTo>
                    <a:pt x="143" y="24"/>
                  </a:lnTo>
                  <a:lnTo>
                    <a:pt x="154" y="20"/>
                  </a:lnTo>
                  <a:lnTo>
                    <a:pt x="165" y="15"/>
                  </a:lnTo>
                  <a:lnTo>
                    <a:pt x="177" y="12"/>
                  </a:lnTo>
                  <a:lnTo>
                    <a:pt x="190" y="8"/>
                  </a:lnTo>
                  <a:lnTo>
                    <a:pt x="201" y="4"/>
                  </a:lnTo>
                  <a:lnTo>
                    <a:pt x="214" y="3"/>
                  </a:lnTo>
                  <a:lnTo>
                    <a:pt x="226" y="1"/>
                  </a:lnTo>
                  <a:lnTo>
                    <a:pt x="239" y="0"/>
                  </a:lnTo>
                  <a:lnTo>
                    <a:pt x="253" y="0"/>
                  </a:lnTo>
                  <a:lnTo>
                    <a:pt x="265" y="0"/>
                  </a:lnTo>
                  <a:lnTo>
                    <a:pt x="279" y="1"/>
                  </a:lnTo>
                  <a:lnTo>
                    <a:pt x="292" y="2"/>
                  </a:lnTo>
                  <a:lnTo>
                    <a:pt x="304" y="4"/>
                  </a:lnTo>
                  <a:lnTo>
                    <a:pt x="316" y="7"/>
                  </a:lnTo>
                  <a:lnTo>
                    <a:pt x="327" y="11"/>
                  </a:lnTo>
                  <a:lnTo>
                    <a:pt x="340" y="14"/>
                  </a:lnTo>
                  <a:lnTo>
                    <a:pt x="351" y="19"/>
                  </a:lnTo>
                  <a:lnTo>
                    <a:pt x="362" y="24"/>
                  </a:lnTo>
                  <a:lnTo>
                    <a:pt x="373" y="30"/>
                  </a:lnTo>
                  <a:lnTo>
                    <a:pt x="384" y="36"/>
                  </a:lnTo>
                  <a:lnTo>
                    <a:pt x="395" y="43"/>
                  </a:lnTo>
                  <a:lnTo>
                    <a:pt x="406" y="52"/>
                  </a:lnTo>
                  <a:lnTo>
                    <a:pt x="418" y="61"/>
                  </a:lnTo>
                  <a:lnTo>
                    <a:pt x="440" y="82"/>
                  </a:lnTo>
                  <a:lnTo>
                    <a:pt x="571" y="213"/>
                  </a:lnTo>
                  <a:lnTo>
                    <a:pt x="429" y="355"/>
                  </a:lnTo>
                  <a:lnTo>
                    <a:pt x="296" y="222"/>
                  </a:lnTo>
                  <a:lnTo>
                    <a:pt x="293" y="218"/>
                  </a:lnTo>
                  <a:lnTo>
                    <a:pt x="289" y="217"/>
                  </a:lnTo>
                  <a:lnTo>
                    <a:pt x="279" y="212"/>
                  </a:lnTo>
                  <a:lnTo>
                    <a:pt x="269" y="208"/>
                  </a:lnTo>
                  <a:lnTo>
                    <a:pt x="257" y="208"/>
                  </a:lnTo>
                  <a:lnTo>
                    <a:pt x="252" y="208"/>
                  </a:lnTo>
                  <a:lnTo>
                    <a:pt x="245" y="208"/>
                  </a:lnTo>
                  <a:lnTo>
                    <a:pt x="235" y="213"/>
                  </a:lnTo>
                  <a:lnTo>
                    <a:pt x="225" y="217"/>
                  </a:lnTo>
                  <a:lnTo>
                    <a:pt x="218" y="224"/>
                  </a:lnTo>
                  <a:lnTo>
                    <a:pt x="211" y="233"/>
                  </a:lnTo>
                  <a:lnTo>
                    <a:pt x="206" y="241"/>
                  </a:lnTo>
                  <a:lnTo>
                    <a:pt x="203" y="252"/>
                  </a:lnTo>
                  <a:lnTo>
                    <a:pt x="202" y="257"/>
                  </a:lnTo>
                  <a:lnTo>
                    <a:pt x="201" y="263"/>
                  </a:lnTo>
                  <a:lnTo>
                    <a:pt x="201" y="868"/>
                  </a:lnTo>
                  <a:lnTo>
                    <a:pt x="202" y="873"/>
                  </a:lnTo>
                  <a:lnTo>
                    <a:pt x="203" y="878"/>
                  </a:lnTo>
                  <a:lnTo>
                    <a:pt x="206" y="889"/>
                  </a:lnTo>
                  <a:lnTo>
                    <a:pt x="212" y="899"/>
                  </a:lnTo>
                  <a:lnTo>
                    <a:pt x="218" y="907"/>
                  </a:lnTo>
                  <a:lnTo>
                    <a:pt x="226" y="914"/>
                  </a:lnTo>
                  <a:lnTo>
                    <a:pt x="236" y="918"/>
                  </a:lnTo>
                  <a:lnTo>
                    <a:pt x="245" y="922"/>
                  </a:lnTo>
                  <a:lnTo>
                    <a:pt x="252" y="922"/>
                  </a:lnTo>
                  <a:lnTo>
                    <a:pt x="257" y="922"/>
                  </a:lnTo>
                  <a:lnTo>
                    <a:pt x="267" y="922"/>
                  </a:lnTo>
                  <a:lnTo>
                    <a:pt x="277" y="919"/>
                  </a:lnTo>
                  <a:lnTo>
                    <a:pt x="286" y="915"/>
                  </a:lnTo>
                  <a:lnTo>
                    <a:pt x="294" y="909"/>
                  </a:lnTo>
                  <a:close/>
                </a:path>
              </a:pathLst>
            </a:custGeom>
            <a:solidFill>
              <a:srgbClr val="2D6DB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8"/>
            <p:cNvSpPr>
              <a:spLocks/>
            </p:cNvSpPr>
            <p:nvPr userDrawn="1"/>
          </p:nvSpPr>
          <p:spPr bwMode="auto">
            <a:xfrm>
              <a:off x="4140" y="4017"/>
              <a:ext cx="103" cy="126"/>
            </a:xfrm>
            <a:custGeom>
              <a:avLst/>
              <a:gdLst>
                <a:gd name="T0" fmla="*/ 56 w 923"/>
                <a:gd name="T1" fmla="*/ 78 h 1131"/>
                <a:gd name="T2" fmla="*/ 49 w 923"/>
                <a:gd name="T3" fmla="*/ 117 h 1131"/>
                <a:gd name="T4" fmla="*/ 44 w 923"/>
                <a:gd name="T5" fmla="*/ 121 h 1131"/>
                <a:gd name="T6" fmla="*/ 40 w 923"/>
                <a:gd name="T7" fmla="*/ 123 h 1131"/>
                <a:gd name="T8" fmla="*/ 36 w 923"/>
                <a:gd name="T9" fmla="*/ 125 h 1131"/>
                <a:gd name="T10" fmla="*/ 33 w 923"/>
                <a:gd name="T11" fmla="*/ 126 h 1131"/>
                <a:gd name="T12" fmla="*/ 28 w 923"/>
                <a:gd name="T13" fmla="*/ 126 h 1131"/>
                <a:gd name="T14" fmla="*/ 24 w 923"/>
                <a:gd name="T15" fmla="*/ 126 h 1131"/>
                <a:gd name="T16" fmla="*/ 20 w 923"/>
                <a:gd name="T17" fmla="*/ 125 h 1131"/>
                <a:gd name="T18" fmla="*/ 16 w 923"/>
                <a:gd name="T19" fmla="*/ 123 h 1131"/>
                <a:gd name="T20" fmla="*/ 12 w 923"/>
                <a:gd name="T21" fmla="*/ 121 h 1131"/>
                <a:gd name="T22" fmla="*/ 9 w 923"/>
                <a:gd name="T23" fmla="*/ 119 h 1131"/>
                <a:gd name="T24" fmla="*/ 6 w 923"/>
                <a:gd name="T25" fmla="*/ 116 h 1131"/>
                <a:gd name="T26" fmla="*/ 4 w 923"/>
                <a:gd name="T27" fmla="*/ 112 h 1131"/>
                <a:gd name="T28" fmla="*/ 2 w 923"/>
                <a:gd name="T29" fmla="*/ 109 h 1131"/>
                <a:gd name="T30" fmla="*/ 1 w 923"/>
                <a:gd name="T31" fmla="*/ 105 h 1131"/>
                <a:gd name="T32" fmla="*/ 0 w 923"/>
                <a:gd name="T33" fmla="*/ 101 h 1131"/>
                <a:gd name="T34" fmla="*/ 0 w 923"/>
                <a:gd name="T35" fmla="*/ 28 h 1131"/>
                <a:gd name="T36" fmla="*/ 0 w 923"/>
                <a:gd name="T37" fmla="*/ 24 h 1131"/>
                <a:gd name="T38" fmla="*/ 1 w 923"/>
                <a:gd name="T39" fmla="*/ 20 h 1131"/>
                <a:gd name="T40" fmla="*/ 3 w 923"/>
                <a:gd name="T41" fmla="*/ 16 h 1131"/>
                <a:gd name="T42" fmla="*/ 5 w 923"/>
                <a:gd name="T43" fmla="*/ 12 h 1131"/>
                <a:gd name="T44" fmla="*/ 7 w 923"/>
                <a:gd name="T45" fmla="*/ 9 h 1131"/>
                <a:gd name="T46" fmla="*/ 10 w 923"/>
                <a:gd name="T47" fmla="*/ 6 h 1131"/>
                <a:gd name="T48" fmla="*/ 14 w 923"/>
                <a:gd name="T49" fmla="*/ 4 h 1131"/>
                <a:gd name="T50" fmla="*/ 17 w 923"/>
                <a:gd name="T51" fmla="*/ 2 h 1131"/>
                <a:gd name="T52" fmla="*/ 21 w 923"/>
                <a:gd name="T53" fmla="*/ 1 h 1131"/>
                <a:gd name="T54" fmla="*/ 25 w 923"/>
                <a:gd name="T55" fmla="*/ 0 h 1131"/>
                <a:gd name="T56" fmla="*/ 30 w 923"/>
                <a:gd name="T57" fmla="*/ 0 h 1131"/>
                <a:gd name="T58" fmla="*/ 34 w 923"/>
                <a:gd name="T59" fmla="*/ 0 h 1131"/>
                <a:gd name="T60" fmla="*/ 38 w 923"/>
                <a:gd name="T61" fmla="*/ 2 h 1131"/>
                <a:gd name="T62" fmla="*/ 42 w 923"/>
                <a:gd name="T63" fmla="*/ 3 h 1131"/>
                <a:gd name="T64" fmla="*/ 45 w 923"/>
                <a:gd name="T65" fmla="*/ 6 h 1131"/>
                <a:gd name="T66" fmla="*/ 64 w 923"/>
                <a:gd name="T67" fmla="*/ 24 h 1131"/>
                <a:gd name="T68" fmla="*/ 33 w 923"/>
                <a:gd name="T69" fmla="*/ 24 h 1131"/>
                <a:gd name="T70" fmla="*/ 30 w 923"/>
                <a:gd name="T71" fmla="*/ 23 h 1131"/>
                <a:gd name="T72" fmla="*/ 27 w 923"/>
                <a:gd name="T73" fmla="*/ 23 h 1131"/>
                <a:gd name="T74" fmla="*/ 24 w 923"/>
                <a:gd name="T75" fmla="*/ 25 h 1131"/>
                <a:gd name="T76" fmla="*/ 23 w 923"/>
                <a:gd name="T77" fmla="*/ 28 h 1131"/>
                <a:gd name="T78" fmla="*/ 22 w 923"/>
                <a:gd name="T79" fmla="*/ 97 h 1131"/>
                <a:gd name="T80" fmla="*/ 23 w 923"/>
                <a:gd name="T81" fmla="*/ 99 h 1131"/>
                <a:gd name="T82" fmla="*/ 25 w 923"/>
                <a:gd name="T83" fmla="*/ 102 h 1131"/>
                <a:gd name="T84" fmla="*/ 28 w 923"/>
                <a:gd name="T85" fmla="*/ 103 h 1131"/>
                <a:gd name="T86" fmla="*/ 31 w 923"/>
                <a:gd name="T87" fmla="*/ 102 h 113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923"/>
                <a:gd name="T133" fmla="*/ 0 h 1131"/>
                <a:gd name="T134" fmla="*/ 923 w 923"/>
                <a:gd name="T135" fmla="*/ 1131 h 113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923" h="1131">
                  <a:moveTo>
                    <a:pt x="294" y="909"/>
                  </a:moveTo>
                  <a:lnTo>
                    <a:pt x="332" y="871"/>
                  </a:lnTo>
                  <a:lnTo>
                    <a:pt x="502" y="702"/>
                  </a:lnTo>
                  <a:lnTo>
                    <a:pt x="781" y="422"/>
                  </a:lnTo>
                  <a:lnTo>
                    <a:pt x="923" y="562"/>
                  </a:lnTo>
                  <a:lnTo>
                    <a:pt x="440" y="1049"/>
                  </a:lnTo>
                  <a:lnTo>
                    <a:pt x="417" y="1069"/>
                  </a:lnTo>
                  <a:lnTo>
                    <a:pt x="405" y="1078"/>
                  </a:lnTo>
                  <a:lnTo>
                    <a:pt x="395" y="1086"/>
                  </a:lnTo>
                  <a:lnTo>
                    <a:pt x="383" y="1094"/>
                  </a:lnTo>
                  <a:lnTo>
                    <a:pt x="372" y="1100"/>
                  </a:lnTo>
                  <a:lnTo>
                    <a:pt x="361" y="1106"/>
                  </a:lnTo>
                  <a:lnTo>
                    <a:pt x="350" y="1112"/>
                  </a:lnTo>
                  <a:lnTo>
                    <a:pt x="339" y="1117"/>
                  </a:lnTo>
                  <a:lnTo>
                    <a:pt x="327" y="1120"/>
                  </a:lnTo>
                  <a:lnTo>
                    <a:pt x="316" y="1123"/>
                  </a:lnTo>
                  <a:lnTo>
                    <a:pt x="303" y="1126"/>
                  </a:lnTo>
                  <a:lnTo>
                    <a:pt x="292" y="1128"/>
                  </a:lnTo>
                  <a:lnTo>
                    <a:pt x="278" y="1129"/>
                  </a:lnTo>
                  <a:lnTo>
                    <a:pt x="265" y="1131"/>
                  </a:lnTo>
                  <a:lnTo>
                    <a:pt x="253" y="1131"/>
                  </a:lnTo>
                  <a:lnTo>
                    <a:pt x="239" y="1131"/>
                  </a:lnTo>
                  <a:lnTo>
                    <a:pt x="226" y="1129"/>
                  </a:lnTo>
                  <a:lnTo>
                    <a:pt x="214" y="1127"/>
                  </a:lnTo>
                  <a:lnTo>
                    <a:pt x="201" y="1126"/>
                  </a:lnTo>
                  <a:lnTo>
                    <a:pt x="190" y="1123"/>
                  </a:lnTo>
                  <a:lnTo>
                    <a:pt x="177" y="1119"/>
                  </a:lnTo>
                  <a:lnTo>
                    <a:pt x="165" y="1116"/>
                  </a:lnTo>
                  <a:lnTo>
                    <a:pt x="154" y="1112"/>
                  </a:lnTo>
                  <a:lnTo>
                    <a:pt x="143" y="1105"/>
                  </a:lnTo>
                  <a:lnTo>
                    <a:pt x="132" y="1100"/>
                  </a:lnTo>
                  <a:lnTo>
                    <a:pt x="121" y="1095"/>
                  </a:lnTo>
                  <a:lnTo>
                    <a:pt x="112" y="1087"/>
                  </a:lnTo>
                  <a:lnTo>
                    <a:pt x="101" y="1080"/>
                  </a:lnTo>
                  <a:lnTo>
                    <a:pt x="92" y="1073"/>
                  </a:lnTo>
                  <a:lnTo>
                    <a:pt x="82" y="1065"/>
                  </a:lnTo>
                  <a:lnTo>
                    <a:pt x="74" y="1057"/>
                  </a:lnTo>
                  <a:lnTo>
                    <a:pt x="65" y="1049"/>
                  </a:lnTo>
                  <a:lnTo>
                    <a:pt x="57" y="1039"/>
                  </a:lnTo>
                  <a:lnTo>
                    <a:pt x="49" y="1030"/>
                  </a:lnTo>
                  <a:lnTo>
                    <a:pt x="42" y="1019"/>
                  </a:lnTo>
                  <a:lnTo>
                    <a:pt x="36" y="1009"/>
                  </a:lnTo>
                  <a:lnTo>
                    <a:pt x="31" y="999"/>
                  </a:lnTo>
                  <a:lnTo>
                    <a:pt x="25" y="988"/>
                  </a:lnTo>
                  <a:lnTo>
                    <a:pt x="19" y="977"/>
                  </a:lnTo>
                  <a:lnTo>
                    <a:pt x="15" y="965"/>
                  </a:lnTo>
                  <a:lnTo>
                    <a:pt x="11" y="954"/>
                  </a:lnTo>
                  <a:lnTo>
                    <a:pt x="7" y="941"/>
                  </a:lnTo>
                  <a:lnTo>
                    <a:pt x="4" y="930"/>
                  </a:lnTo>
                  <a:lnTo>
                    <a:pt x="2" y="917"/>
                  </a:lnTo>
                  <a:lnTo>
                    <a:pt x="1" y="904"/>
                  </a:lnTo>
                  <a:lnTo>
                    <a:pt x="0" y="891"/>
                  </a:lnTo>
                  <a:lnTo>
                    <a:pt x="0" y="878"/>
                  </a:lnTo>
                  <a:lnTo>
                    <a:pt x="0" y="252"/>
                  </a:lnTo>
                  <a:lnTo>
                    <a:pt x="0" y="239"/>
                  </a:lnTo>
                  <a:lnTo>
                    <a:pt x="1" y="226"/>
                  </a:lnTo>
                  <a:lnTo>
                    <a:pt x="2" y="214"/>
                  </a:lnTo>
                  <a:lnTo>
                    <a:pt x="4" y="201"/>
                  </a:lnTo>
                  <a:lnTo>
                    <a:pt x="7" y="190"/>
                  </a:lnTo>
                  <a:lnTo>
                    <a:pt x="11" y="177"/>
                  </a:lnTo>
                  <a:lnTo>
                    <a:pt x="15" y="165"/>
                  </a:lnTo>
                  <a:lnTo>
                    <a:pt x="19" y="154"/>
                  </a:lnTo>
                  <a:lnTo>
                    <a:pt x="25" y="143"/>
                  </a:lnTo>
                  <a:lnTo>
                    <a:pt x="31" y="132"/>
                  </a:lnTo>
                  <a:lnTo>
                    <a:pt x="36" y="122"/>
                  </a:lnTo>
                  <a:lnTo>
                    <a:pt x="42" y="112"/>
                  </a:lnTo>
                  <a:lnTo>
                    <a:pt x="49" y="101"/>
                  </a:lnTo>
                  <a:lnTo>
                    <a:pt x="57" y="92"/>
                  </a:lnTo>
                  <a:lnTo>
                    <a:pt x="65" y="83"/>
                  </a:lnTo>
                  <a:lnTo>
                    <a:pt x="74" y="74"/>
                  </a:lnTo>
                  <a:lnTo>
                    <a:pt x="82" y="65"/>
                  </a:lnTo>
                  <a:lnTo>
                    <a:pt x="92" y="58"/>
                  </a:lnTo>
                  <a:lnTo>
                    <a:pt x="101" y="51"/>
                  </a:lnTo>
                  <a:lnTo>
                    <a:pt x="112" y="43"/>
                  </a:lnTo>
                  <a:lnTo>
                    <a:pt x="121" y="36"/>
                  </a:lnTo>
                  <a:lnTo>
                    <a:pt x="132" y="30"/>
                  </a:lnTo>
                  <a:lnTo>
                    <a:pt x="143" y="24"/>
                  </a:lnTo>
                  <a:lnTo>
                    <a:pt x="154" y="20"/>
                  </a:lnTo>
                  <a:lnTo>
                    <a:pt x="165" y="15"/>
                  </a:lnTo>
                  <a:lnTo>
                    <a:pt x="177" y="12"/>
                  </a:lnTo>
                  <a:lnTo>
                    <a:pt x="190" y="8"/>
                  </a:lnTo>
                  <a:lnTo>
                    <a:pt x="201" y="4"/>
                  </a:lnTo>
                  <a:lnTo>
                    <a:pt x="214" y="3"/>
                  </a:lnTo>
                  <a:lnTo>
                    <a:pt x="226" y="1"/>
                  </a:lnTo>
                  <a:lnTo>
                    <a:pt x="239" y="0"/>
                  </a:lnTo>
                  <a:lnTo>
                    <a:pt x="253" y="0"/>
                  </a:lnTo>
                  <a:lnTo>
                    <a:pt x="265" y="0"/>
                  </a:lnTo>
                  <a:lnTo>
                    <a:pt x="279" y="1"/>
                  </a:lnTo>
                  <a:lnTo>
                    <a:pt x="292" y="2"/>
                  </a:lnTo>
                  <a:lnTo>
                    <a:pt x="304" y="4"/>
                  </a:lnTo>
                  <a:lnTo>
                    <a:pt x="316" y="7"/>
                  </a:lnTo>
                  <a:lnTo>
                    <a:pt x="327" y="11"/>
                  </a:lnTo>
                  <a:lnTo>
                    <a:pt x="340" y="14"/>
                  </a:lnTo>
                  <a:lnTo>
                    <a:pt x="351" y="19"/>
                  </a:lnTo>
                  <a:lnTo>
                    <a:pt x="362" y="24"/>
                  </a:lnTo>
                  <a:lnTo>
                    <a:pt x="373" y="30"/>
                  </a:lnTo>
                  <a:lnTo>
                    <a:pt x="384" y="36"/>
                  </a:lnTo>
                  <a:lnTo>
                    <a:pt x="395" y="43"/>
                  </a:lnTo>
                  <a:lnTo>
                    <a:pt x="406" y="52"/>
                  </a:lnTo>
                  <a:lnTo>
                    <a:pt x="418" y="61"/>
                  </a:lnTo>
                  <a:lnTo>
                    <a:pt x="440" y="82"/>
                  </a:lnTo>
                  <a:lnTo>
                    <a:pt x="571" y="213"/>
                  </a:lnTo>
                  <a:lnTo>
                    <a:pt x="429" y="355"/>
                  </a:lnTo>
                  <a:lnTo>
                    <a:pt x="296" y="222"/>
                  </a:lnTo>
                  <a:lnTo>
                    <a:pt x="293" y="218"/>
                  </a:lnTo>
                  <a:lnTo>
                    <a:pt x="289" y="217"/>
                  </a:lnTo>
                  <a:lnTo>
                    <a:pt x="279" y="212"/>
                  </a:lnTo>
                  <a:lnTo>
                    <a:pt x="269" y="208"/>
                  </a:lnTo>
                  <a:lnTo>
                    <a:pt x="257" y="208"/>
                  </a:lnTo>
                  <a:lnTo>
                    <a:pt x="252" y="208"/>
                  </a:lnTo>
                  <a:lnTo>
                    <a:pt x="245" y="208"/>
                  </a:lnTo>
                  <a:lnTo>
                    <a:pt x="235" y="213"/>
                  </a:lnTo>
                  <a:lnTo>
                    <a:pt x="225" y="217"/>
                  </a:lnTo>
                  <a:lnTo>
                    <a:pt x="218" y="224"/>
                  </a:lnTo>
                  <a:lnTo>
                    <a:pt x="211" y="233"/>
                  </a:lnTo>
                  <a:lnTo>
                    <a:pt x="206" y="241"/>
                  </a:lnTo>
                  <a:lnTo>
                    <a:pt x="203" y="252"/>
                  </a:lnTo>
                  <a:lnTo>
                    <a:pt x="202" y="257"/>
                  </a:lnTo>
                  <a:lnTo>
                    <a:pt x="201" y="263"/>
                  </a:lnTo>
                  <a:lnTo>
                    <a:pt x="201" y="868"/>
                  </a:lnTo>
                  <a:lnTo>
                    <a:pt x="202" y="873"/>
                  </a:lnTo>
                  <a:lnTo>
                    <a:pt x="203" y="878"/>
                  </a:lnTo>
                  <a:lnTo>
                    <a:pt x="206" y="889"/>
                  </a:lnTo>
                  <a:lnTo>
                    <a:pt x="212" y="899"/>
                  </a:lnTo>
                  <a:lnTo>
                    <a:pt x="218" y="907"/>
                  </a:lnTo>
                  <a:lnTo>
                    <a:pt x="226" y="914"/>
                  </a:lnTo>
                  <a:lnTo>
                    <a:pt x="236" y="918"/>
                  </a:lnTo>
                  <a:lnTo>
                    <a:pt x="245" y="922"/>
                  </a:lnTo>
                  <a:lnTo>
                    <a:pt x="252" y="922"/>
                  </a:lnTo>
                  <a:lnTo>
                    <a:pt x="257" y="922"/>
                  </a:lnTo>
                  <a:lnTo>
                    <a:pt x="267" y="922"/>
                  </a:lnTo>
                  <a:lnTo>
                    <a:pt x="277" y="919"/>
                  </a:lnTo>
                  <a:lnTo>
                    <a:pt x="286" y="915"/>
                  </a:lnTo>
                  <a:lnTo>
                    <a:pt x="294" y="909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ffectLst>
              <a:outerShdw dist="50800" dir="5400000" algn="ctr" rotWithShape="0">
                <a:srgbClr val="3A60A8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Rectangle 29"/>
            <p:cNvSpPr>
              <a:spLocks noChangeArrowheads="1"/>
            </p:cNvSpPr>
            <p:nvPr userDrawn="1"/>
          </p:nvSpPr>
          <p:spPr bwMode="auto">
            <a:xfrm>
              <a:off x="4175" y="3998"/>
              <a:ext cx="64" cy="7"/>
            </a:xfrm>
            <a:prstGeom prst="rect">
              <a:avLst/>
            </a:prstGeom>
            <a:solidFill>
              <a:srgbClr val="FFC82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latin typeface="Arial" pitchFamily="34" charset="0"/>
              </a:endParaRPr>
            </a:p>
          </p:txBody>
        </p:sp>
        <p:sp>
          <p:nvSpPr>
            <p:cNvPr id="11" name="Rectangle 30"/>
            <p:cNvSpPr>
              <a:spLocks noChangeArrowheads="1"/>
            </p:cNvSpPr>
            <p:nvPr userDrawn="1"/>
          </p:nvSpPr>
          <p:spPr bwMode="auto">
            <a:xfrm>
              <a:off x="4175" y="3998"/>
              <a:ext cx="64" cy="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latin typeface="Arial" pitchFamily="34" charset="0"/>
              </a:endParaRPr>
            </a:p>
          </p:txBody>
        </p:sp>
        <p:sp>
          <p:nvSpPr>
            <p:cNvPr id="12" name="Rectangle 31"/>
            <p:cNvSpPr>
              <a:spLocks noChangeArrowheads="1"/>
            </p:cNvSpPr>
            <p:nvPr userDrawn="1"/>
          </p:nvSpPr>
          <p:spPr bwMode="auto">
            <a:xfrm>
              <a:off x="4204" y="3973"/>
              <a:ext cx="7" cy="21"/>
            </a:xfrm>
            <a:prstGeom prst="rect">
              <a:avLst/>
            </a:prstGeom>
            <a:solidFill>
              <a:srgbClr val="FFC82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latin typeface="Arial" pitchFamily="34" charset="0"/>
              </a:endParaRPr>
            </a:p>
          </p:txBody>
        </p:sp>
        <p:sp>
          <p:nvSpPr>
            <p:cNvPr id="13" name="Rectangle 32"/>
            <p:cNvSpPr>
              <a:spLocks noChangeArrowheads="1"/>
            </p:cNvSpPr>
            <p:nvPr userDrawn="1"/>
          </p:nvSpPr>
          <p:spPr bwMode="auto">
            <a:xfrm>
              <a:off x="4204" y="3973"/>
              <a:ext cx="7" cy="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latin typeface="Arial" pitchFamily="34" charset="0"/>
              </a:endParaRPr>
            </a:p>
          </p:txBody>
        </p:sp>
        <p:sp>
          <p:nvSpPr>
            <p:cNvPr id="14" name="Freeform 33"/>
            <p:cNvSpPr>
              <a:spLocks/>
            </p:cNvSpPr>
            <p:nvPr userDrawn="1"/>
          </p:nvSpPr>
          <p:spPr bwMode="auto">
            <a:xfrm>
              <a:off x="4215" y="3973"/>
              <a:ext cx="23" cy="2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94" y="0"/>
                </a:cxn>
                <a:cxn ang="0">
                  <a:pos x="103" y="2"/>
                </a:cxn>
                <a:cxn ang="0">
                  <a:pos x="111" y="3"/>
                </a:cxn>
                <a:cxn ang="0">
                  <a:pos x="119" y="6"/>
                </a:cxn>
                <a:cxn ang="0">
                  <a:pos x="126" y="10"/>
                </a:cxn>
                <a:cxn ang="0">
                  <a:pos x="134" y="14"/>
                </a:cxn>
                <a:cxn ang="0">
                  <a:pos x="141" y="18"/>
                </a:cxn>
                <a:cxn ang="0">
                  <a:pos x="146" y="25"/>
                </a:cxn>
                <a:cxn ang="0">
                  <a:pos x="153" y="31"/>
                </a:cxn>
                <a:cxn ang="0">
                  <a:pos x="158" y="37"/>
                </a:cxn>
                <a:cxn ang="0">
                  <a:pos x="162" y="44"/>
                </a:cxn>
                <a:cxn ang="0">
                  <a:pos x="165" y="51"/>
                </a:cxn>
                <a:cxn ang="0">
                  <a:pos x="168" y="58"/>
                </a:cxn>
                <a:cxn ang="0">
                  <a:pos x="172" y="67"/>
                </a:cxn>
                <a:cxn ang="0">
                  <a:pos x="173" y="75"/>
                </a:cxn>
                <a:cxn ang="0">
                  <a:pos x="174" y="84"/>
                </a:cxn>
                <a:cxn ang="0">
                  <a:pos x="173" y="92"/>
                </a:cxn>
                <a:cxn ang="0">
                  <a:pos x="172" y="100"/>
                </a:cxn>
                <a:cxn ang="0">
                  <a:pos x="170" y="109"/>
                </a:cxn>
                <a:cxn ang="0">
                  <a:pos x="166" y="116"/>
                </a:cxn>
                <a:cxn ang="0">
                  <a:pos x="164" y="124"/>
                </a:cxn>
                <a:cxn ang="0">
                  <a:pos x="160" y="131"/>
                </a:cxn>
                <a:cxn ang="0">
                  <a:pos x="156" y="137"/>
                </a:cxn>
                <a:cxn ang="0">
                  <a:pos x="149" y="144"/>
                </a:cxn>
                <a:cxn ang="0">
                  <a:pos x="100" y="194"/>
                </a:cxn>
                <a:cxn ang="0">
                  <a:pos x="5" y="194"/>
                </a:cxn>
                <a:cxn ang="0">
                  <a:pos x="98" y="101"/>
                </a:cxn>
                <a:cxn ang="0">
                  <a:pos x="100" y="98"/>
                </a:cxn>
                <a:cxn ang="0">
                  <a:pos x="102" y="95"/>
                </a:cxn>
                <a:cxn ang="0">
                  <a:pos x="103" y="91"/>
                </a:cxn>
                <a:cxn ang="0">
                  <a:pos x="103" y="86"/>
                </a:cxn>
                <a:cxn ang="0">
                  <a:pos x="103" y="82"/>
                </a:cxn>
                <a:cxn ang="0">
                  <a:pos x="103" y="78"/>
                </a:cxn>
                <a:cxn ang="0">
                  <a:pos x="101" y="75"/>
                </a:cxn>
                <a:cxn ang="0">
                  <a:pos x="98" y="72"/>
                </a:cxn>
                <a:cxn ang="0">
                  <a:pos x="95" y="69"/>
                </a:cxn>
                <a:cxn ang="0">
                  <a:pos x="92" y="67"/>
                </a:cxn>
                <a:cxn ang="0">
                  <a:pos x="87" y="66"/>
                </a:cxn>
                <a:cxn ang="0">
                  <a:pos x="83" y="66"/>
                </a:cxn>
                <a:cxn ang="0">
                  <a:pos x="0" y="66"/>
                </a:cxn>
                <a:cxn ang="0">
                  <a:pos x="0" y="0"/>
                </a:cxn>
                <a:cxn ang="0">
                  <a:pos x="85" y="0"/>
                </a:cxn>
              </a:cxnLst>
              <a:rect l="0" t="0" r="r" b="b"/>
              <a:pathLst>
                <a:path w="174" h="194">
                  <a:moveTo>
                    <a:pt x="85" y="0"/>
                  </a:moveTo>
                  <a:lnTo>
                    <a:pt x="94" y="0"/>
                  </a:lnTo>
                  <a:lnTo>
                    <a:pt x="103" y="2"/>
                  </a:lnTo>
                  <a:lnTo>
                    <a:pt x="111" y="3"/>
                  </a:lnTo>
                  <a:lnTo>
                    <a:pt x="119" y="6"/>
                  </a:lnTo>
                  <a:lnTo>
                    <a:pt x="126" y="10"/>
                  </a:lnTo>
                  <a:lnTo>
                    <a:pt x="134" y="14"/>
                  </a:lnTo>
                  <a:lnTo>
                    <a:pt x="141" y="18"/>
                  </a:lnTo>
                  <a:lnTo>
                    <a:pt x="146" y="25"/>
                  </a:lnTo>
                  <a:lnTo>
                    <a:pt x="153" y="31"/>
                  </a:lnTo>
                  <a:lnTo>
                    <a:pt x="158" y="37"/>
                  </a:lnTo>
                  <a:lnTo>
                    <a:pt x="162" y="44"/>
                  </a:lnTo>
                  <a:lnTo>
                    <a:pt x="165" y="51"/>
                  </a:lnTo>
                  <a:lnTo>
                    <a:pt x="168" y="58"/>
                  </a:lnTo>
                  <a:lnTo>
                    <a:pt x="172" y="67"/>
                  </a:lnTo>
                  <a:lnTo>
                    <a:pt x="173" y="75"/>
                  </a:lnTo>
                  <a:lnTo>
                    <a:pt x="174" y="84"/>
                  </a:lnTo>
                  <a:lnTo>
                    <a:pt x="173" y="92"/>
                  </a:lnTo>
                  <a:lnTo>
                    <a:pt x="172" y="100"/>
                  </a:lnTo>
                  <a:lnTo>
                    <a:pt x="170" y="109"/>
                  </a:lnTo>
                  <a:lnTo>
                    <a:pt x="166" y="116"/>
                  </a:lnTo>
                  <a:lnTo>
                    <a:pt x="164" y="124"/>
                  </a:lnTo>
                  <a:lnTo>
                    <a:pt x="160" y="131"/>
                  </a:lnTo>
                  <a:lnTo>
                    <a:pt x="156" y="137"/>
                  </a:lnTo>
                  <a:lnTo>
                    <a:pt x="149" y="144"/>
                  </a:lnTo>
                  <a:lnTo>
                    <a:pt x="100" y="194"/>
                  </a:lnTo>
                  <a:lnTo>
                    <a:pt x="5" y="194"/>
                  </a:lnTo>
                  <a:lnTo>
                    <a:pt x="98" y="101"/>
                  </a:lnTo>
                  <a:lnTo>
                    <a:pt x="100" y="98"/>
                  </a:lnTo>
                  <a:lnTo>
                    <a:pt x="102" y="95"/>
                  </a:lnTo>
                  <a:lnTo>
                    <a:pt x="103" y="91"/>
                  </a:lnTo>
                  <a:lnTo>
                    <a:pt x="103" y="86"/>
                  </a:lnTo>
                  <a:lnTo>
                    <a:pt x="103" y="82"/>
                  </a:lnTo>
                  <a:lnTo>
                    <a:pt x="103" y="78"/>
                  </a:lnTo>
                  <a:lnTo>
                    <a:pt x="101" y="75"/>
                  </a:lnTo>
                  <a:lnTo>
                    <a:pt x="98" y="72"/>
                  </a:lnTo>
                  <a:lnTo>
                    <a:pt x="95" y="69"/>
                  </a:lnTo>
                  <a:lnTo>
                    <a:pt x="92" y="67"/>
                  </a:lnTo>
                  <a:lnTo>
                    <a:pt x="87" y="66"/>
                  </a:lnTo>
                  <a:lnTo>
                    <a:pt x="83" y="66"/>
                  </a:lnTo>
                  <a:lnTo>
                    <a:pt x="0" y="66"/>
                  </a:lnTo>
                  <a:lnTo>
                    <a:pt x="0" y="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FC8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5" name="Freeform 34"/>
            <p:cNvSpPr>
              <a:spLocks/>
            </p:cNvSpPr>
            <p:nvPr userDrawn="1"/>
          </p:nvSpPr>
          <p:spPr bwMode="auto">
            <a:xfrm>
              <a:off x="4215" y="3973"/>
              <a:ext cx="23" cy="2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94" y="0"/>
                </a:cxn>
                <a:cxn ang="0">
                  <a:pos x="103" y="2"/>
                </a:cxn>
                <a:cxn ang="0">
                  <a:pos x="111" y="3"/>
                </a:cxn>
                <a:cxn ang="0">
                  <a:pos x="119" y="6"/>
                </a:cxn>
                <a:cxn ang="0">
                  <a:pos x="126" y="10"/>
                </a:cxn>
                <a:cxn ang="0">
                  <a:pos x="134" y="14"/>
                </a:cxn>
                <a:cxn ang="0">
                  <a:pos x="141" y="18"/>
                </a:cxn>
                <a:cxn ang="0">
                  <a:pos x="146" y="25"/>
                </a:cxn>
                <a:cxn ang="0">
                  <a:pos x="153" y="31"/>
                </a:cxn>
                <a:cxn ang="0">
                  <a:pos x="158" y="37"/>
                </a:cxn>
                <a:cxn ang="0">
                  <a:pos x="162" y="44"/>
                </a:cxn>
                <a:cxn ang="0">
                  <a:pos x="165" y="51"/>
                </a:cxn>
                <a:cxn ang="0">
                  <a:pos x="168" y="58"/>
                </a:cxn>
                <a:cxn ang="0">
                  <a:pos x="172" y="67"/>
                </a:cxn>
                <a:cxn ang="0">
                  <a:pos x="173" y="75"/>
                </a:cxn>
                <a:cxn ang="0">
                  <a:pos x="174" y="84"/>
                </a:cxn>
                <a:cxn ang="0">
                  <a:pos x="173" y="92"/>
                </a:cxn>
                <a:cxn ang="0">
                  <a:pos x="172" y="100"/>
                </a:cxn>
                <a:cxn ang="0">
                  <a:pos x="170" y="109"/>
                </a:cxn>
                <a:cxn ang="0">
                  <a:pos x="166" y="116"/>
                </a:cxn>
                <a:cxn ang="0">
                  <a:pos x="164" y="124"/>
                </a:cxn>
                <a:cxn ang="0">
                  <a:pos x="160" y="131"/>
                </a:cxn>
                <a:cxn ang="0">
                  <a:pos x="156" y="137"/>
                </a:cxn>
                <a:cxn ang="0">
                  <a:pos x="149" y="144"/>
                </a:cxn>
                <a:cxn ang="0">
                  <a:pos x="100" y="194"/>
                </a:cxn>
                <a:cxn ang="0">
                  <a:pos x="5" y="194"/>
                </a:cxn>
                <a:cxn ang="0">
                  <a:pos x="98" y="101"/>
                </a:cxn>
                <a:cxn ang="0">
                  <a:pos x="100" y="98"/>
                </a:cxn>
                <a:cxn ang="0">
                  <a:pos x="102" y="95"/>
                </a:cxn>
                <a:cxn ang="0">
                  <a:pos x="103" y="91"/>
                </a:cxn>
                <a:cxn ang="0">
                  <a:pos x="103" y="86"/>
                </a:cxn>
                <a:cxn ang="0">
                  <a:pos x="103" y="82"/>
                </a:cxn>
                <a:cxn ang="0">
                  <a:pos x="103" y="78"/>
                </a:cxn>
                <a:cxn ang="0">
                  <a:pos x="101" y="75"/>
                </a:cxn>
                <a:cxn ang="0">
                  <a:pos x="98" y="72"/>
                </a:cxn>
                <a:cxn ang="0">
                  <a:pos x="95" y="69"/>
                </a:cxn>
                <a:cxn ang="0">
                  <a:pos x="92" y="67"/>
                </a:cxn>
                <a:cxn ang="0">
                  <a:pos x="87" y="66"/>
                </a:cxn>
                <a:cxn ang="0">
                  <a:pos x="83" y="66"/>
                </a:cxn>
                <a:cxn ang="0">
                  <a:pos x="0" y="66"/>
                </a:cxn>
                <a:cxn ang="0">
                  <a:pos x="0" y="0"/>
                </a:cxn>
                <a:cxn ang="0">
                  <a:pos x="85" y="0"/>
                </a:cxn>
              </a:cxnLst>
              <a:rect l="0" t="0" r="r" b="b"/>
              <a:pathLst>
                <a:path w="174" h="194">
                  <a:moveTo>
                    <a:pt x="85" y="0"/>
                  </a:moveTo>
                  <a:lnTo>
                    <a:pt x="94" y="0"/>
                  </a:lnTo>
                  <a:lnTo>
                    <a:pt x="103" y="2"/>
                  </a:lnTo>
                  <a:lnTo>
                    <a:pt x="111" y="3"/>
                  </a:lnTo>
                  <a:lnTo>
                    <a:pt x="119" y="6"/>
                  </a:lnTo>
                  <a:lnTo>
                    <a:pt x="126" y="10"/>
                  </a:lnTo>
                  <a:lnTo>
                    <a:pt x="134" y="14"/>
                  </a:lnTo>
                  <a:lnTo>
                    <a:pt x="141" y="18"/>
                  </a:lnTo>
                  <a:lnTo>
                    <a:pt x="146" y="25"/>
                  </a:lnTo>
                  <a:lnTo>
                    <a:pt x="153" y="31"/>
                  </a:lnTo>
                  <a:lnTo>
                    <a:pt x="158" y="37"/>
                  </a:lnTo>
                  <a:lnTo>
                    <a:pt x="162" y="44"/>
                  </a:lnTo>
                  <a:lnTo>
                    <a:pt x="165" y="51"/>
                  </a:lnTo>
                  <a:lnTo>
                    <a:pt x="168" y="58"/>
                  </a:lnTo>
                  <a:lnTo>
                    <a:pt x="172" y="67"/>
                  </a:lnTo>
                  <a:lnTo>
                    <a:pt x="173" y="75"/>
                  </a:lnTo>
                  <a:lnTo>
                    <a:pt x="174" y="84"/>
                  </a:lnTo>
                  <a:lnTo>
                    <a:pt x="173" y="92"/>
                  </a:lnTo>
                  <a:lnTo>
                    <a:pt x="172" y="100"/>
                  </a:lnTo>
                  <a:lnTo>
                    <a:pt x="170" y="109"/>
                  </a:lnTo>
                  <a:lnTo>
                    <a:pt x="166" y="116"/>
                  </a:lnTo>
                  <a:lnTo>
                    <a:pt x="164" y="124"/>
                  </a:lnTo>
                  <a:lnTo>
                    <a:pt x="160" y="131"/>
                  </a:lnTo>
                  <a:lnTo>
                    <a:pt x="156" y="137"/>
                  </a:lnTo>
                  <a:lnTo>
                    <a:pt x="149" y="144"/>
                  </a:lnTo>
                  <a:lnTo>
                    <a:pt x="100" y="194"/>
                  </a:lnTo>
                  <a:lnTo>
                    <a:pt x="5" y="194"/>
                  </a:lnTo>
                  <a:lnTo>
                    <a:pt x="98" y="101"/>
                  </a:lnTo>
                  <a:lnTo>
                    <a:pt x="100" y="98"/>
                  </a:lnTo>
                  <a:lnTo>
                    <a:pt x="102" y="95"/>
                  </a:lnTo>
                  <a:lnTo>
                    <a:pt x="103" y="91"/>
                  </a:lnTo>
                  <a:lnTo>
                    <a:pt x="103" y="86"/>
                  </a:lnTo>
                  <a:lnTo>
                    <a:pt x="103" y="82"/>
                  </a:lnTo>
                  <a:lnTo>
                    <a:pt x="103" y="78"/>
                  </a:lnTo>
                  <a:lnTo>
                    <a:pt x="101" y="75"/>
                  </a:lnTo>
                  <a:lnTo>
                    <a:pt x="98" y="72"/>
                  </a:lnTo>
                  <a:lnTo>
                    <a:pt x="95" y="69"/>
                  </a:lnTo>
                  <a:lnTo>
                    <a:pt x="92" y="67"/>
                  </a:lnTo>
                  <a:lnTo>
                    <a:pt x="87" y="66"/>
                  </a:lnTo>
                  <a:lnTo>
                    <a:pt x="83" y="66"/>
                  </a:lnTo>
                  <a:lnTo>
                    <a:pt x="0" y="66"/>
                  </a:lnTo>
                  <a:lnTo>
                    <a:pt x="0" y="0"/>
                  </a:lnTo>
                  <a:lnTo>
                    <a:pt x="8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6" name="Freeform 35"/>
            <p:cNvSpPr>
              <a:spLocks/>
            </p:cNvSpPr>
            <p:nvPr userDrawn="1"/>
          </p:nvSpPr>
          <p:spPr bwMode="auto">
            <a:xfrm>
              <a:off x="4232" y="3973"/>
              <a:ext cx="5" cy="21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89" y="0"/>
                </a:cxn>
                <a:cxn ang="0">
                  <a:pos x="99" y="2"/>
                </a:cxn>
                <a:cxn ang="0">
                  <a:pos x="107" y="3"/>
                </a:cxn>
                <a:cxn ang="0">
                  <a:pos x="114" y="6"/>
                </a:cxn>
                <a:cxn ang="0">
                  <a:pos x="123" y="10"/>
                </a:cxn>
                <a:cxn ang="0">
                  <a:pos x="129" y="14"/>
                </a:cxn>
                <a:cxn ang="0">
                  <a:pos x="137" y="18"/>
                </a:cxn>
                <a:cxn ang="0">
                  <a:pos x="144" y="25"/>
                </a:cxn>
                <a:cxn ang="0">
                  <a:pos x="149" y="30"/>
                </a:cxn>
                <a:cxn ang="0">
                  <a:pos x="153" y="36"/>
                </a:cxn>
                <a:cxn ang="0">
                  <a:pos x="159" y="44"/>
                </a:cxn>
                <a:cxn ang="0">
                  <a:pos x="162" y="51"/>
                </a:cxn>
                <a:cxn ang="0">
                  <a:pos x="165" y="58"/>
                </a:cxn>
                <a:cxn ang="0">
                  <a:pos x="167" y="67"/>
                </a:cxn>
                <a:cxn ang="0">
                  <a:pos x="168" y="75"/>
                </a:cxn>
                <a:cxn ang="0">
                  <a:pos x="169" y="84"/>
                </a:cxn>
                <a:cxn ang="0">
                  <a:pos x="168" y="91"/>
                </a:cxn>
                <a:cxn ang="0">
                  <a:pos x="167" y="99"/>
                </a:cxn>
                <a:cxn ang="0">
                  <a:pos x="166" y="108"/>
                </a:cxn>
                <a:cxn ang="0">
                  <a:pos x="163" y="115"/>
                </a:cxn>
                <a:cxn ang="0">
                  <a:pos x="160" y="123"/>
                </a:cxn>
                <a:cxn ang="0">
                  <a:pos x="155" y="130"/>
                </a:cxn>
                <a:cxn ang="0">
                  <a:pos x="150" y="136"/>
                </a:cxn>
                <a:cxn ang="0">
                  <a:pos x="144" y="144"/>
                </a:cxn>
                <a:cxn ang="0">
                  <a:pos x="94" y="194"/>
                </a:cxn>
                <a:cxn ang="0">
                  <a:pos x="0" y="194"/>
                </a:cxn>
                <a:cxn ang="0">
                  <a:pos x="92" y="101"/>
                </a:cxn>
                <a:cxn ang="0">
                  <a:pos x="94" y="98"/>
                </a:cxn>
                <a:cxn ang="0">
                  <a:pos x="97" y="95"/>
                </a:cxn>
                <a:cxn ang="0">
                  <a:pos x="98" y="91"/>
                </a:cxn>
                <a:cxn ang="0">
                  <a:pos x="99" y="86"/>
                </a:cxn>
                <a:cxn ang="0">
                  <a:pos x="98" y="82"/>
                </a:cxn>
                <a:cxn ang="0">
                  <a:pos x="97" y="78"/>
                </a:cxn>
                <a:cxn ang="0">
                  <a:pos x="96" y="75"/>
                </a:cxn>
                <a:cxn ang="0">
                  <a:pos x="92" y="72"/>
                </a:cxn>
                <a:cxn ang="0">
                  <a:pos x="89" y="69"/>
                </a:cxn>
                <a:cxn ang="0">
                  <a:pos x="86" y="67"/>
                </a:cxn>
                <a:cxn ang="0">
                  <a:pos x="81" y="66"/>
                </a:cxn>
                <a:cxn ang="0">
                  <a:pos x="77" y="66"/>
                </a:cxn>
                <a:cxn ang="0">
                  <a:pos x="57" y="66"/>
                </a:cxn>
                <a:cxn ang="0">
                  <a:pos x="56" y="57"/>
                </a:cxn>
                <a:cxn ang="0">
                  <a:pos x="53" y="49"/>
                </a:cxn>
                <a:cxn ang="0">
                  <a:pos x="49" y="39"/>
                </a:cxn>
                <a:cxn ang="0">
                  <a:pos x="45" y="31"/>
                </a:cxn>
                <a:cxn ang="0">
                  <a:pos x="40" y="23"/>
                </a:cxn>
                <a:cxn ang="0">
                  <a:pos x="32" y="14"/>
                </a:cxn>
                <a:cxn ang="0">
                  <a:pos x="25" y="6"/>
                </a:cxn>
                <a:cxn ang="0">
                  <a:pos x="16" y="0"/>
                </a:cxn>
                <a:cxn ang="0">
                  <a:pos x="81" y="0"/>
                </a:cxn>
              </a:cxnLst>
              <a:rect l="0" t="0" r="r" b="b"/>
              <a:pathLst>
                <a:path w="169" h="194">
                  <a:moveTo>
                    <a:pt x="81" y="0"/>
                  </a:moveTo>
                  <a:lnTo>
                    <a:pt x="89" y="0"/>
                  </a:lnTo>
                  <a:lnTo>
                    <a:pt x="99" y="2"/>
                  </a:lnTo>
                  <a:lnTo>
                    <a:pt x="107" y="3"/>
                  </a:lnTo>
                  <a:lnTo>
                    <a:pt x="114" y="6"/>
                  </a:lnTo>
                  <a:lnTo>
                    <a:pt x="123" y="10"/>
                  </a:lnTo>
                  <a:lnTo>
                    <a:pt x="129" y="14"/>
                  </a:lnTo>
                  <a:lnTo>
                    <a:pt x="137" y="18"/>
                  </a:lnTo>
                  <a:lnTo>
                    <a:pt x="144" y="25"/>
                  </a:lnTo>
                  <a:lnTo>
                    <a:pt x="149" y="30"/>
                  </a:lnTo>
                  <a:lnTo>
                    <a:pt x="153" y="36"/>
                  </a:lnTo>
                  <a:lnTo>
                    <a:pt x="159" y="44"/>
                  </a:lnTo>
                  <a:lnTo>
                    <a:pt x="162" y="51"/>
                  </a:lnTo>
                  <a:lnTo>
                    <a:pt x="165" y="58"/>
                  </a:lnTo>
                  <a:lnTo>
                    <a:pt x="167" y="67"/>
                  </a:lnTo>
                  <a:lnTo>
                    <a:pt x="168" y="75"/>
                  </a:lnTo>
                  <a:lnTo>
                    <a:pt x="169" y="84"/>
                  </a:lnTo>
                  <a:lnTo>
                    <a:pt x="168" y="91"/>
                  </a:lnTo>
                  <a:lnTo>
                    <a:pt x="167" y="99"/>
                  </a:lnTo>
                  <a:lnTo>
                    <a:pt x="166" y="108"/>
                  </a:lnTo>
                  <a:lnTo>
                    <a:pt x="163" y="115"/>
                  </a:lnTo>
                  <a:lnTo>
                    <a:pt x="160" y="123"/>
                  </a:lnTo>
                  <a:lnTo>
                    <a:pt x="155" y="130"/>
                  </a:lnTo>
                  <a:lnTo>
                    <a:pt x="150" y="136"/>
                  </a:lnTo>
                  <a:lnTo>
                    <a:pt x="144" y="144"/>
                  </a:lnTo>
                  <a:lnTo>
                    <a:pt x="94" y="194"/>
                  </a:lnTo>
                  <a:lnTo>
                    <a:pt x="0" y="194"/>
                  </a:lnTo>
                  <a:lnTo>
                    <a:pt x="92" y="101"/>
                  </a:lnTo>
                  <a:lnTo>
                    <a:pt x="94" y="98"/>
                  </a:lnTo>
                  <a:lnTo>
                    <a:pt x="97" y="95"/>
                  </a:lnTo>
                  <a:lnTo>
                    <a:pt x="98" y="91"/>
                  </a:lnTo>
                  <a:lnTo>
                    <a:pt x="99" y="86"/>
                  </a:lnTo>
                  <a:lnTo>
                    <a:pt x="98" y="82"/>
                  </a:lnTo>
                  <a:lnTo>
                    <a:pt x="97" y="78"/>
                  </a:lnTo>
                  <a:lnTo>
                    <a:pt x="96" y="75"/>
                  </a:lnTo>
                  <a:lnTo>
                    <a:pt x="92" y="72"/>
                  </a:lnTo>
                  <a:lnTo>
                    <a:pt x="89" y="69"/>
                  </a:lnTo>
                  <a:lnTo>
                    <a:pt x="86" y="67"/>
                  </a:lnTo>
                  <a:lnTo>
                    <a:pt x="81" y="66"/>
                  </a:lnTo>
                  <a:lnTo>
                    <a:pt x="77" y="66"/>
                  </a:lnTo>
                  <a:lnTo>
                    <a:pt x="57" y="66"/>
                  </a:lnTo>
                  <a:lnTo>
                    <a:pt x="56" y="57"/>
                  </a:lnTo>
                  <a:lnTo>
                    <a:pt x="53" y="49"/>
                  </a:lnTo>
                  <a:lnTo>
                    <a:pt x="49" y="39"/>
                  </a:lnTo>
                  <a:lnTo>
                    <a:pt x="45" y="31"/>
                  </a:lnTo>
                  <a:lnTo>
                    <a:pt x="40" y="23"/>
                  </a:lnTo>
                  <a:lnTo>
                    <a:pt x="32" y="14"/>
                  </a:lnTo>
                  <a:lnTo>
                    <a:pt x="25" y="6"/>
                  </a:lnTo>
                  <a:lnTo>
                    <a:pt x="16" y="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FC8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7" name="Freeform 36"/>
            <p:cNvSpPr>
              <a:spLocks/>
            </p:cNvSpPr>
            <p:nvPr userDrawn="1"/>
          </p:nvSpPr>
          <p:spPr bwMode="auto">
            <a:xfrm>
              <a:off x="4232" y="3973"/>
              <a:ext cx="5" cy="21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89" y="0"/>
                </a:cxn>
                <a:cxn ang="0">
                  <a:pos x="99" y="2"/>
                </a:cxn>
                <a:cxn ang="0">
                  <a:pos x="107" y="3"/>
                </a:cxn>
                <a:cxn ang="0">
                  <a:pos x="114" y="6"/>
                </a:cxn>
                <a:cxn ang="0">
                  <a:pos x="123" y="10"/>
                </a:cxn>
                <a:cxn ang="0">
                  <a:pos x="129" y="14"/>
                </a:cxn>
                <a:cxn ang="0">
                  <a:pos x="137" y="18"/>
                </a:cxn>
                <a:cxn ang="0">
                  <a:pos x="144" y="25"/>
                </a:cxn>
                <a:cxn ang="0">
                  <a:pos x="149" y="30"/>
                </a:cxn>
                <a:cxn ang="0">
                  <a:pos x="153" y="36"/>
                </a:cxn>
                <a:cxn ang="0">
                  <a:pos x="159" y="44"/>
                </a:cxn>
                <a:cxn ang="0">
                  <a:pos x="162" y="51"/>
                </a:cxn>
                <a:cxn ang="0">
                  <a:pos x="165" y="58"/>
                </a:cxn>
                <a:cxn ang="0">
                  <a:pos x="167" y="67"/>
                </a:cxn>
                <a:cxn ang="0">
                  <a:pos x="168" y="75"/>
                </a:cxn>
                <a:cxn ang="0">
                  <a:pos x="169" y="84"/>
                </a:cxn>
                <a:cxn ang="0">
                  <a:pos x="168" y="91"/>
                </a:cxn>
                <a:cxn ang="0">
                  <a:pos x="167" y="99"/>
                </a:cxn>
                <a:cxn ang="0">
                  <a:pos x="166" y="108"/>
                </a:cxn>
                <a:cxn ang="0">
                  <a:pos x="163" y="115"/>
                </a:cxn>
                <a:cxn ang="0">
                  <a:pos x="160" y="123"/>
                </a:cxn>
                <a:cxn ang="0">
                  <a:pos x="155" y="130"/>
                </a:cxn>
                <a:cxn ang="0">
                  <a:pos x="150" y="136"/>
                </a:cxn>
                <a:cxn ang="0">
                  <a:pos x="144" y="144"/>
                </a:cxn>
                <a:cxn ang="0">
                  <a:pos x="94" y="194"/>
                </a:cxn>
                <a:cxn ang="0">
                  <a:pos x="0" y="194"/>
                </a:cxn>
                <a:cxn ang="0">
                  <a:pos x="92" y="101"/>
                </a:cxn>
                <a:cxn ang="0">
                  <a:pos x="94" y="98"/>
                </a:cxn>
                <a:cxn ang="0">
                  <a:pos x="97" y="95"/>
                </a:cxn>
                <a:cxn ang="0">
                  <a:pos x="98" y="91"/>
                </a:cxn>
                <a:cxn ang="0">
                  <a:pos x="99" y="86"/>
                </a:cxn>
                <a:cxn ang="0">
                  <a:pos x="98" y="82"/>
                </a:cxn>
                <a:cxn ang="0">
                  <a:pos x="97" y="78"/>
                </a:cxn>
                <a:cxn ang="0">
                  <a:pos x="96" y="75"/>
                </a:cxn>
                <a:cxn ang="0">
                  <a:pos x="92" y="72"/>
                </a:cxn>
                <a:cxn ang="0">
                  <a:pos x="89" y="69"/>
                </a:cxn>
                <a:cxn ang="0">
                  <a:pos x="86" y="67"/>
                </a:cxn>
                <a:cxn ang="0">
                  <a:pos x="81" y="66"/>
                </a:cxn>
                <a:cxn ang="0">
                  <a:pos x="77" y="66"/>
                </a:cxn>
                <a:cxn ang="0">
                  <a:pos x="57" y="66"/>
                </a:cxn>
                <a:cxn ang="0">
                  <a:pos x="56" y="57"/>
                </a:cxn>
                <a:cxn ang="0">
                  <a:pos x="53" y="49"/>
                </a:cxn>
                <a:cxn ang="0">
                  <a:pos x="49" y="39"/>
                </a:cxn>
                <a:cxn ang="0">
                  <a:pos x="45" y="31"/>
                </a:cxn>
                <a:cxn ang="0">
                  <a:pos x="40" y="23"/>
                </a:cxn>
                <a:cxn ang="0">
                  <a:pos x="32" y="14"/>
                </a:cxn>
                <a:cxn ang="0">
                  <a:pos x="25" y="6"/>
                </a:cxn>
                <a:cxn ang="0">
                  <a:pos x="16" y="0"/>
                </a:cxn>
                <a:cxn ang="0">
                  <a:pos x="81" y="0"/>
                </a:cxn>
              </a:cxnLst>
              <a:rect l="0" t="0" r="r" b="b"/>
              <a:pathLst>
                <a:path w="169" h="194">
                  <a:moveTo>
                    <a:pt x="81" y="0"/>
                  </a:moveTo>
                  <a:lnTo>
                    <a:pt x="89" y="0"/>
                  </a:lnTo>
                  <a:lnTo>
                    <a:pt x="99" y="2"/>
                  </a:lnTo>
                  <a:lnTo>
                    <a:pt x="107" y="3"/>
                  </a:lnTo>
                  <a:lnTo>
                    <a:pt x="114" y="6"/>
                  </a:lnTo>
                  <a:lnTo>
                    <a:pt x="123" y="10"/>
                  </a:lnTo>
                  <a:lnTo>
                    <a:pt x="129" y="14"/>
                  </a:lnTo>
                  <a:lnTo>
                    <a:pt x="137" y="18"/>
                  </a:lnTo>
                  <a:lnTo>
                    <a:pt x="144" y="25"/>
                  </a:lnTo>
                  <a:lnTo>
                    <a:pt x="149" y="30"/>
                  </a:lnTo>
                  <a:lnTo>
                    <a:pt x="153" y="36"/>
                  </a:lnTo>
                  <a:lnTo>
                    <a:pt x="159" y="44"/>
                  </a:lnTo>
                  <a:lnTo>
                    <a:pt x="162" y="51"/>
                  </a:lnTo>
                  <a:lnTo>
                    <a:pt x="165" y="58"/>
                  </a:lnTo>
                  <a:lnTo>
                    <a:pt x="167" y="67"/>
                  </a:lnTo>
                  <a:lnTo>
                    <a:pt x="168" y="75"/>
                  </a:lnTo>
                  <a:lnTo>
                    <a:pt x="169" y="84"/>
                  </a:lnTo>
                  <a:lnTo>
                    <a:pt x="168" y="91"/>
                  </a:lnTo>
                  <a:lnTo>
                    <a:pt x="167" y="99"/>
                  </a:lnTo>
                  <a:lnTo>
                    <a:pt x="166" y="108"/>
                  </a:lnTo>
                  <a:lnTo>
                    <a:pt x="163" y="115"/>
                  </a:lnTo>
                  <a:lnTo>
                    <a:pt x="160" y="123"/>
                  </a:lnTo>
                  <a:lnTo>
                    <a:pt x="155" y="130"/>
                  </a:lnTo>
                  <a:lnTo>
                    <a:pt x="150" y="136"/>
                  </a:lnTo>
                  <a:lnTo>
                    <a:pt x="144" y="144"/>
                  </a:lnTo>
                  <a:lnTo>
                    <a:pt x="94" y="194"/>
                  </a:lnTo>
                  <a:lnTo>
                    <a:pt x="0" y="194"/>
                  </a:lnTo>
                  <a:lnTo>
                    <a:pt x="92" y="101"/>
                  </a:lnTo>
                  <a:lnTo>
                    <a:pt x="94" y="98"/>
                  </a:lnTo>
                  <a:lnTo>
                    <a:pt x="97" y="95"/>
                  </a:lnTo>
                  <a:lnTo>
                    <a:pt x="98" y="91"/>
                  </a:lnTo>
                  <a:lnTo>
                    <a:pt x="99" y="86"/>
                  </a:lnTo>
                  <a:lnTo>
                    <a:pt x="98" y="82"/>
                  </a:lnTo>
                  <a:lnTo>
                    <a:pt x="97" y="78"/>
                  </a:lnTo>
                  <a:lnTo>
                    <a:pt x="96" y="75"/>
                  </a:lnTo>
                  <a:lnTo>
                    <a:pt x="92" y="72"/>
                  </a:lnTo>
                  <a:lnTo>
                    <a:pt x="89" y="69"/>
                  </a:lnTo>
                  <a:lnTo>
                    <a:pt x="86" y="67"/>
                  </a:lnTo>
                  <a:lnTo>
                    <a:pt x="81" y="66"/>
                  </a:lnTo>
                  <a:lnTo>
                    <a:pt x="77" y="66"/>
                  </a:lnTo>
                  <a:lnTo>
                    <a:pt x="57" y="66"/>
                  </a:lnTo>
                  <a:lnTo>
                    <a:pt x="56" y="57"/>
                  </a:lnTo>
                  <a:lnTo>
                    <a:pt x="53" y="49"/>
                  </a:lnTo>
                  <a:lnTo>
                    <a:pt x="49" y="39"/>
                  </a:lnTo>
                  <a:lnTo>
                    <a:pt x="45" y="31"/>
                  </a:lnTo>
                  <a:lnTo>
                    <a:pt x="40" y="23"/>
                  </a:lnTo>
                  <a:lnTo>
                    <a:pt x="32" y="14"/>
                  </a:lnTo>
                  <a:lnTo>
                    <a:pt x="25" y="6"/>
                  </a:lnTo>
                  <a:lnTo>
                    <a:pt x="16" y="0"/>
                  </a:lnTo>
                  <a:lnTo>
                    <a:pt x="81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37"/>
            <p:cNvSpPr>
              <a:spLocks/>
            </p:cNvSpPr>
            <p:nvPr userDrawn="1"/>
          </p:nvSpPr>
          <p:spPr bwMode="auto">
            <a:xfrm>
              <a:off x="4180" y="3973"/>
              <a:ext cx="18" cy="21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0" y="75"/>
                </a:cxn>
                <a:cxn ang="0">
                  <a:pos x="2" y="67"/>
                </a:cxn>
                <a:cxn ang="0">
                  <a:pos x="3" y="58"/>
                </a:cxn>
                <a:cxn ang="0">
                  <a:pos x="8" y="51"/>
                </a:cxn>
                <a:cxn ang="0">
                  <a:pos x="11" y="44"/>
                </a:cxn>
                <a:cxn ang="0">
                  <a:pos x="16" y="37"/>
                </a:cxn>
                <a:cxn ang="0">
                  <a:pos x="20" y="31"/>
                </a:cxn>
                <a:cxn ang="0">
                  <a:pos x="27" y="25"/>
                </a:cxn>
                <a:cxn ang="0">
                  <a:pos x="33" y="18"/>
                </a:cxn>
                <a:cxn ang="0">
                  <a:pos x="39" y="14"/>
                </a:cxn>
                <a:cxn ang="0">
                  <a:pos x="47" y="10"/>
                </a:cxn>
                <a:cxn ang="0">
                  <a:pos x="55" y="6"/>
                </a:cxn>
                <a:cxn ang="0">
                  <a:pos x="62" y="3"/>
                </a:cxn>
                <a:cxn ang="0">
                  <a:pos x="71" y="2"/>
                </a:cxn>
                <a:cxn ang="0">
                  <a:pos x="79" y="0"/>
                </a:cxn>
                <a:cxn ang="0">
                  <a:pos x="89" y="0"/>
                </a:cxn>
                <a:cxn ang="0">
                  <a:pos x="172" y="0"/>
                </a:cxn>
                <a:cxn ang="0">
                  <a:pos x="172" y="66"/>
                </a:cxn>
                <a:cxn ang="0">
                  <a:pos x="91" y="66"/>
                </a:cxn>
                <a:cxn ang="0">
                  <a:pos x="86" y="66"/>
                </a:cxn>
                <a:cxn ang="0">
                  <a:pos x="82" y="67"/>
                </a:cxn>
                <a:cxn ang="0">
                  <a:pos x="78" y="69"/>
                </a:cxn>
                <a:cxn ang="0">
                  <a:pos x="75" y="72"/>
                </a:cxn>
                <a:cxn ang="0">
                  <a:pos x="73" y="75"/>
                </a:cxn>
                <a:cxn ang="0">
                  <a:pos x="71" y="78"/>
                </a:cxn>
                <a:cxn ang="0">
                  <a:pos x="70" y="82"/>
                </a:cxn>
                <a:cxn ang="0">
                  <a:pos x="69" y="86"/>
                </a:cxn>
                <a:cxn ang="0">
                  <a:pos x="70" y="91"/>
                </a:cxn>
                <a:cxn ang="0">
                  <a:pos x="72" y="95"/>
                </a:cxn>
                <a:cxn ang="0">
                  <a:pos x="74" y="98"/>
                </a:cxn>
                <a:cxn ang="0">
                  <a:pos x="75" y="101"/>
                </a:cxn>
                <a:cxn ang="0">
                  <a:pos x="169" y="194"/>
                </a:cxn>
                <a:cxn ang="0">
                  <a:pos x="74" y="194"/>
                </a:cxn>
                <a:cxn ang="0">
                  <a:pos x="22" y="144"/>
                </a:cxn>
                <a:cxn ang="0">
                  <a:pos x="18" y="137"/>
                </a:cxn>
                <a:cxn ang="0">
                  <a:pos x="13" y="131"/>
                </a:cxn>
                <a:cxn ang="0">
                  <a:pos x="10" y="124"/>
                </a:cxn>
                <a:cxn ang="0">
                  <a:pos x="5" y="116"/>
                </a:cxn>
                <a:cxn ang="0">
                  <a:pos x="3" y="109"/>
                </a:cxn>
                <a:cxn ang="0">
                  <a:pos x="2" y="100"/>
                </a:cxn>
                <a:cxn ang="0">
                  <a:pos x="0" y="92"/>
                </a:cxn>
                <a:cxn ang="0">
                  <a:pos x="0" y="84"/>
                </a:cxn>
              </a:cxnLst>
              <a:rect l="0" t="0" r="r" b="b"/>
              <a:pathLst>
                <a:path w="172" h="194">
                  <a:moveTo>
                    <a:pt x="0" y="84"/>
                  </a:moveTo>
                  <a:lnTo>
                    <a:pt x="0" y="75"/>
                  </a:lnTo>
                  <a:lnTo>
                    <a:pt x="2" y="67"/>
                  </a:lnTo>
                  <a:lnTo>
                    <a:pt x="3" y="58"/>
                  </a:lnTo>
                  <a:lnTo>
                    <a:pt x="8" y="51"/>
                  </a:lnTo>
                  <a:lnTo>
                    <a:pt x="11" y="44"/>
                  </a:lnTo>
                  <a:lnTo>
                    <a:pt x="16" y="37"/>
                  </a:lnTo>
                  <a:lnTo>
                    <a:pt x="20" y="31"/>
                  </a:lnTo>
                  <a:lnTo>
                    <a:pt x="27" y="25"/>
                  </a:lnTo>
                  <a:lnTo>
                    <a:pt x="33" y="18"/>
                  </a:lnTo>
                  <a:lnTo>
                    <a:pt x="39" y="14"/>
                  </a:lnTo>
                  <a:lnTo>
                    <a:pt x="47" y="10"/>
                  </a:lnTo>
                  <a:lnTo>
                    <a:pt x="55" y="6"/>
                  </a:lnTo>
                  <a:lnTo>
                    <a:pt x="62" y="3"/>
                  </a:lnTo>
                  <a:lnTo>
                    <a:pt x="71" y="2"/>
                  </a:lnTo>
                  <a:lnTo>
                    <a:pt x="79" y="0"/>
                  </a:lnTo>
                  <a:lnTo>
                    <a:pt x="89" y="0"/>
                  </a:lnTo>
                  <a:lnTo>
                    <a:pt x="172" y="0"/>
                  </a:lnTo>
                  <a:lnTo>
                    <a:pt x="172" y="66"/>
                  </a:lnTo>
                  <a:lnTo>
                    <a:pt x="91" y="66"/>
                  </a:lnTo>
                  <a:lnTo>
                    <a:pt x="86" y="66"/>
                  </a:lnTo>
                  <a:lnTo>
                    <a:pt x="82" y="67"/>
                  </a:lnTo>
                  <a:lnTo>
                    <a:pt x="78" y="69"/>
                  </a:lnTo>
                  <a:lnTo>
                    <a:pt x="75" y="72"/>
                  </a:lnTo>
                  <a:lnTo>
                    <a:pt x="73" y="75"/>
                  </a:lnTo>
                  <a:lnTo>
                    <a:pt x="71" y="78"/>
                  </a:lnTo>
                  <a:lnTo>
                    <a:pt x="70" y="82"/>
                  </a:lnTo>
                  <a:lnTo>
                    <a:pt x="69" y="86"/>
                  </a:lnTo>
                  <a:lnTo>
                    <a:pt x="70" y="91"/>
                  </a:lnTo>
                  <a:lnTo>
                    <a:pt x="72" y="95"/>
                  </a:lnTo>
                  <a:lnTo>
                    <a:pt x="74" y="98"/>
                  </a:lnTo>
                  <a:lnTo>
                    <a:pt x="75" y="101"/>
                  </a:lnTo>
                  <a:lnTo>
                    <a:pt x="169" y="194"/>
                  </a:lnTo>
                  <a:lnTo>
                    <a:pt x="74" y="194"/>
                  </a:lnTo>
                  <a:lnTo>
                    <a:pt x="22" y="144"/>
                  </a:lnTo>
                  <a:lnTo>
                    <a:pt x="18" y="137"/>
                  </a:lnTo>
                  <a:lnTo>
                    <a:pt x="13" y="131"/>
                  </a:lnTo>
                  <a:lnTo>
                    <a:pt x="10" y="124"/>
                  </a:lnTo>
                  <a:lnTo>
                    <a:pt x="5" y="116"/>
                  </a:lnTo>
                  <a:lnTo>
                    <a:pt x="3" y="109"/>
                  </a:lnTo>
                  <a:lnTo>
                    <a:pt x="2" y="100"/>
                  </a:lnTo>
                  <a:lnTo>
                    <a:pt x="0" y="92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C8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9" name="Freeform 38"/>
            <p:cNvSpPr>
              <a:spLocks/>
            </p:cNvSpPr>
            <p:nvPr userDrawn="1"/>
          </p:nvSpPr>
          <p:spPr bwMode="auto">
            <a:xfrm>
              <a:off x="4180" y="3973"/>
              <a:ext cx="18" cy="21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0" y="75"/>
                </a:cxn>
                <a:cxn ang="0">
                  <a:pos x="2" y="67"/>
                </a:cxn>
                <a:cxn ang="0">
                  <a:pos x="3" y="58"/>
                </a:cxn>
                <a:cxn ang="0">
                  <a:pos x="8" y="51"/>
                </a:cxn>
                <a:cxn ang="0">
                  <a:pos x="11" y="44"/>
                </a:cxn>
                <a:cxn ang="0">
                  <a:pos x="16" y="37"/>
                </a:cxn>
                <a:cxn ang="0">
                  <a:pos x="20" y="31"/>
                </a:cxn>
                <a:cxn ang="0">
                  <a:pos x="27" y="25"/>
                </a:cxn>
                <a:cxn ang="0">
                  <a:pos x="33" y="18"/>
                </a:cxn>
                <a:cxn ang="0">
                  <a:pos x="39" y="14"/>
                </a:cxn>
                <a:cxn ang="0">
                  <a:pos x="47" y="10"/>
                </a:cxn>
                <a:cxn ang="0">
                  <a:pos x="55" y="6"/>
                </a:cxn>
                <a:cxn ang="0">
                  <a:pos x="62" y="3"/>
                </a:cxn>
                <a:cxn ang="0">
                  <a:pos x="71" y="2"/>
                </a:cxn>
                <a:cxn ang="0">
                  <a:pos x="79" y="0"/>
                </a:cxn>
                <a:cxn ang="0">
                  <a:pos x="89" y="0"/>
                </a:cxn>
                <a:cxn ang="0">
                  <a:pos x="172" y="0"/>
                </a:cxn>
                <a:cxn ang="0">
                  <a:pos x="172" y="66"/>
                </a:cxn>
                <a:cxn ang="0">
                  <a:pos x="91" y="66"/>
                </a:cxn>
                <a:cxn ang="0">
                  <a:pos x="86" y="66"/>
                </a:cxn>
                <a:cxn ang="0">
                  <a:pos x="82" y="67"/>
                </a:cxn>
                <a:cxn ang="0">
                  <a:pos x="78" y="69"/>
                </a:cxn>
                <a:cxn ang="0">
                  <a:pos x="75" y="72"/>
                </a:cxn>
                <a:cxn ang="0">
                  <a:pos x="73" y="75"/>
                </a:cxn>
                <a:cxn ang="0">
                  <a:pos x="71" y="78"/>
                </a:cxn>
                <a:cxn ang="0">
                  <a:pos x="70" y="82"/>
                </a:cxn>
                <a:cxn ang="0">
                  <a:pos x="69" y="86"/>
                </a:cxn>
                <a:cxn ang="0">
                  <a:pos x="70" y="91"/>
                </a:cxn>
                <a:cxn ang="0">
                  <a:pos x="72" y="95"/>
                </a:cxn>
                <a:cxn ang="0">
                  <a:pos x="74" y="98"/>
                </a:cxn>
                <a:cxn ang="0">
                  <a:pos x="75" y="101"/>
                </a:cxn>
                <a:cxn ang="0">
                  <a:pos x="169" y="194"/>
                </a:cxn>
                <a:cxn ang="0">
                  <a:pos x="74" y="194"/>
                </a:cxn>
                <a:cxn ang="0">
                  <a:pos x="22" y="144"/>
                </a:cxn>
                <a:cxn ang="0">
                  <a:pos x="18" y="137"/>
                </a:cxn>
                <a:cxn ang="0">
                  <a:pos x="13" y="131"/>
                </a:cxn>
                <a:cxn ang="0">
                  <a:pos x="10" y="124"/>
                </a:cxn>
                <a:cxn ang="0">
                  <a:pos x="5" y="116"/>
                </a:cxn>
                <a:cxn ang="0">
                  <a:pos x="3" y="109"/>
                </a:cxn>
                <a:cxn ang="0">
                  <a:pos x="2" y="100"/>
                </a:cxn>
                <a:cxn ang="0">
                  <a:pos x="0" y="92"/>
                </a:cxn>
                <a:cxn ang="0">
                  <a:pos x="0" y="84"/>
                </a:cxn>
              </a:cxnLst>
              <a:rect l="0" t="0" r="r" b="b"/>
              <a:pathLst>
                <a:path w="172" h="194">
                  <a:moveTo>
                    <a:pt x="0" y="84"/>
                  </a:moveTo>
                  <a:lnTo>
                    <a:pt x="0" y="75"/>
                  </a:lnTo>
                  <a:lnTo>
                    <a:pt x="2" y="67"/>
                  </a:lnTo>
                  <a:lnTo>
                    <a:pt x="3" y="58"/>
                  </a:lnTo>
                  <a:lnTo>
                    <a:pt x="8" y="51"/>
                  </a:lnTo>
                  <a:lnTo>
                    <a:pt x="11" y="44"/>
                  </a:lnTo>
                  <a:lnTo>
                    <a:pt x="16" y="37"/>
                  </a:lnTo>
                  <a:lnTo>
                    <a:pt x="20" y="31"/>
                  </a:lnTo>
                  <a:lnTo>
                    <a:pt x="27" y="25"/>
                  </a:lnTo>
                  <a:lnTo>
                    <a:pt x="33" y="18"/>
                  </a:lnTo>
                  <a:lnTo>
                    <a:pt x="39" y="14"/>
                  </a:lnTo>
                  <a:lnTo>
                    <a:pt x="47" y="10"/>
                  </a:lnTo>
                  <a:lnTo>
                    <a:pt x="55" y="6"/>
                  </a:lnTo>
                  <a:lnTo>
                    <a:pt x="62" y="3"/>
                  </a:lnTo>
                  <a:lnTo>
                    <a:pt x="71" y="2"/>
                  </a:lnTo>
                  <a:lnTo>
                    <a:pt x="79" y="0"/>
                  </a:lnTo>
                  <a:lnTo>
                    <a:pt x="89" y="0"/>
                  </a:lnTo>
                  <a:lnTo>
                    <a:pt x="172" y="0"/>
                  </a:lnTo>
                  <a:lnTo>
                    <a:pt x="172" y="66"/>
                  </a:lnTo>
                  <a:lnTo>
                    <a:pt x="91" y="66"/>
                  </a:lnTo>
                  <a:lnTo>
                    <a:pt x="86" y="66"/>
                  </a:lnTo>
                  <a:lnTo>
                    <a:pt x="82" y="67"/>
                  </a:lnTo>
                  <a:lnTo>
                    <a:pt x="78" y="69"/>
                  </a:lnTo>
                  <a:lnTo>
                    <a:pt x="75" y="72"/>
                  </a:lnTo>
                  <a:lnTo>
                    <a:pt x="73" y="75"/>
                  </a:lnTo>
                  <a:lnTo>
                    <a:pt x="71" y="78"/>
                  </a:lnTo>
                  <a:lnTo>
                    <a:pt x="70" y="82"/>
                  </a:lnTo>
                  <a:lnTo>
                    <a:pt x="69" y="86"/>
                  </a:lnTo>
                  <a:lnTo>
                    <a:pt x="70" y="91"/>
                  </a:lnTo>
                  <a:lnTo>
                    <a:pt x="72" y="95"/>
                  </a:lnTo>
                  <a:lnTo>
                    <a:pt x="74" y="98"/>
                  </a:lnTo>
                  <a:lnTo>
                    <a:pt x="75" y="101"/>
                  </a:lnTo>
                  <a:lnTo>
                    <a:pt x="169" y="194"/>
                  </a:lnTo>
                  <a:lnTo>
                    <a:pt x="74" y="194"/>
                  </a:lnTo>
                  <a:lnTo>
                    <a:pt x="22" y="144"/>
                  </a:lnTo>
                  <a:lnTo>
                    <a:pt x="18" y="137"/>
                  </a:lnTo>
                  <a:lnTo>
                    <a:pt x="13" y="131"/>
                  </a:lnTo>
                  <a:lnTo>
                    <a:pt x="10" y="124"/>
                  </a:lnTo>
                  <a:lnTo>
                    <a:pt x="5" y="116"/>
                  </a:lnTo>
                  <a:lnTo>
                    <a:pt x="3" y="109"/>
                  </a:lnTo>
                  <a:lnTo>
                    <a:pt x="2" y="100"/>
                  </a:lnTo>
                  <a:lnTo>
                    <a:pt x="0" y="92"/>
                  </a:lnTo>
                  <a:lnTo>
                    <a:pt x="0" y="8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0" name="Freeform 39"/>
            <p:cNvSpPr>
              <a:spLocks/>
            </p:cNvSpPr>
            <p:nvPr userDrawn="1"/>
          </p:nvSpPr>
          <p:spPr bwMode="auto">
            <a:xfrm>
              <a:off x="4164" y="3973"/>
              <a:ext cx="18" cy="21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0" y="75"/>
                </a:cxn>
                <a:cxn ang="0">
                  <a:pos x="2" y="67"/>
                </a:cxn>
                <a:cxn ang="0">
                  <a:pos x="4" y="58"/>
                </a:cxn>
                <a:cxn ang="0">
                  <a:pos x="6" y="51"/>
                </a:cxn>
                <a:cxn ang="0">
                  <a:pos x="11" y="44"/>
                </a:cxn>
                <a:cxn ang="0">
                  <a:pos x="14" y="36"/>
                </a:cxn>
                <a:cxn ang="0">
                  <a:pos x="21" y="30"/>
                </a:cxn>
                <a:cxn ang="0">
                  <a:pos x="26" y="25"/>
                </a:cxn>
                <a:cxn ang="0">
                  <a:pos x="32" y="18"/>
                </a:cxn>
                <a:cxn ang="0">
                  <a:pos x="39" y="14"/>
                </a:cxn>
                <a:cxn ang="0">
                  <a:pos x="46" y="10"/>
                </a:cxn>
                <a:cxn ang="0">
                  <a:pos x="53" y="6"/>
                </a:cxn>
                <a:cxn ang="0">
                  <a:pos x="62" y="3"/>
                </a:cxn>
                <a:cxn ang="0">
                  <a:pos x="70" y="2"/>
                </a:cxn>
                <a:cxn ang="0">
                  <a:pos x="79" y="0"/>
                </a:cxn>
                <a:cxn ang="0">
                  <a:pos x="88" y="0"/>
                </a:cxn>
                <a:cxn ang="0">
                  <a:pos x="153" y="0"/>
                </a:cxn>
                <a:cxn ang="0">
                  <a:pos x="145" y="6"/>
                </a:cxn>
                <a:cxn ang="0">
                  <a:pos x="137" y="14"/>
                </a:cxn>
                <a:cxn ang="0">
                  <a:pos x="130" y="23"/>
                </a:cxn>
                <a:cxn ang="0">
                  <a:pos x="124" y="31"/>
                </a:cxn>
                <a:cxn ang="0">
                  <a:pos x="120" y="39"/>
                </a:cxn>
                <a:cxn ang="0">
                  <a:pos x="117" y="49"/>
                </a:cxn>
                <a:cxn ang="0">
                  <a:pos x="113" y="57"/>
                </a:cxn>
                <a:cxn ang="0">
                  <a:pos x="112" y="66"/>
                </a:cxn>
                <a:cxn ang="0">
                  <a:pos x="93" y="66"/>
                </a:cxn>
                <a:cxn ang="0">
                  <a:pos x="88" y="66"/>
                </a:cxn>
                <a:cxn ang="0">
                  <a:pos x="84" y="67"/>
                </a:cxn>
                <a:cxn ang="0">
                  <a:pos x="80" y="69"/>
                </a:cxn>
                <a:cxn ang="0">
                  <a:pos x="77" y="72"/>
                </a:cxn>
                <a:cxn ang="0">
                  <a:pos x="74" y="75"/>
                </a:cxn>
                <a:cxn ang="0">
                  <a:pos x="72" y="78"/>
                </a:cxn>
                <a:cxn ang="0">
                  <a:pos x="71" y="82"/>
                </a:cxn>
                <a:cxn ang="0">
                  <a:pos x="70" y="86"/>
                </a:cxn>
                <a:cxn ang="0">
                  <a:pos x="71" y="91"/>
                </a:cxn>
                <a:cxn ang="0">
                  <a:pos x="72" y="95"/>
                </a:cxn>
                <a:cxn ang="0">
                  <a:pos x="74" y="98"/>
                </a:cxn>
                <a:cxn ang="0">
                  <a:pos x="77" y="101"/>
                </a:cxn>
                <a:cxn ang="0">
                  <a:pos x="169" y="194"/>
                </a:cxn>
                <a:cxn ang="0">
                  <a:pos x="75" y="194"/>
                </a:cxn>
                <a:cxn ang="0">
                  <a:pos x="24" y="144"/>
                </a:cxn>
                <a:cxn ang="0">
                  <a:pos x="19" y="136"/>
                </a:cxn>
                <a:cxn ang="0">
                  <a:pos x="13" y="130"/>
                </a:cxn>
                <a:cxn ang="0">
                  <a:pos x="10" y="123"/>
                </a:cxn>
                <a:cxn ang="0">
                  <a:pos x="6" y="115"/>
                </a:cxn>
                <a:cxn ang="0">
                  <a:pos x="4" y="108"/>
                </a:cxn>
                <a:cxn ang="0">
                  <a:pos x="2" y="99"/>
                </a:cxn>
                <a:cxn ang="0">
                  <a:pos x="0" y="91"/>
                </a:cxn>
                <a:cxn ang="0">
                  <a:pos x="0" y="84"/>
                </a:cxn>
              </a:cxnLst>
              <a:rect l="0" t="0" r="r" b="b"/>
              <a:pathLst>
                <a:path w="169" h="194">
                  <a:moveTo>
                    <a:pt x="0" y="84"/>
                  </a:moveTo>
                  <a:lnTo>
                    <a:pt x="0" y="75"/>
                  </a:lnTo>
                  <a:lnTo>
                    <a:pt x="2" y="67"/>
                  </a:lnTo>
                  <a:lnTo>
                    <a:pt x="4" y="58"/>
                  </a:lnTo>
                  <a:lnTo>
                    <a:pt x="6" y="51"/>
                  </a:lnTo>
                  <a:lnTo>
                    <a:pt x="11" y="44"/>
                  </a:lnTo>
                  <a:lnTo>
                    <a:pt x="14" y="36"/>
                  </a:lnTo>
                  <a:lnTo>
                    <a:pt x="21" y="30"/>
                  </a:lnTo>
                  <a:lnTo>
                    <a:pt x="26" y="25"/>
                  </a:lnTo>
                  <a:lnTo>
                    <a:pt x="32" y="18"/>
                  </a:lnTo>
                  <a:lnTo>
                    <a:pt x="39" y="14"/>
                  </a:lnTo>
                  <a:lnTo>
                    <a:pt x="46" y="10"/>
                  </a:lnTo>
                  <a:lnTo>
                    <a:pt x="53" y="6"/>
                  </a:lnTo>
                  <a:lnTo>
                    <a:pt x="62" y="3"/>
                  </a:lnTo>
                  <a:lnTo>
                    <a:pt x="70" y="2"/>
                  </a:lnTo>
                  <a:lnTo>
                    <a:pt x="79" y="0"/>
                  </a:lnTo>
                  <a:lnTo>
                    <a:pt x="88" y="0"/>
                  </a:lnTo>
                  <a:lnTo>
                    <a:pt x="153" y="0"/>
                  </a:lnTo>
                  <a:lnTo>
                    <a:pt x="145" y="6"/>
                  </a:lnTo>
                  <a:lnTo>
                    <a:pt x="137" y="14"/>
                  </a:lnTo>
                  <a:lnTo>
                    <a:pt x="130" y="23"/>
                  </a:lnTo>
                  <a:lnTo>
                    <a:pt x="124" y="31"/>
                  </a:lnTo>
                  <a:lnTo>
                    <a:pt x="120" y="39"/>
                  </a:lnTo>
                  <a:lnTo>
                    <a:pt x="117" y="49"/>
                  </a:lnTo>
                  <a:lnTo>
                    <a:pt x="113" y="57"/>
                  </a:lnTo>
                  <a:lnTo>
                    <a:pt x="112" y="66"/>
                  </a:lnTo>
                  <a:lnTo>
                    <a:pt x="93" y="66"/>
                  </a:lnTo>
                  <a:lnTo>
                    <a:pt x="88" y="66"/>
                  </a:lnTo>
                  <a:lnTo>
                    <a:pt x="84" y="67"/>
                  </a:lnTo>
                  <a:lnTo>
                    <a:pt x="80" y="69"/>
                  </a:lnTo>
                  <a:lnTo>
                    <a:pt x="77" y="72"/>
                  </a:lnTo>
                  <a:lnTo>
                    <a:pt x="74" y="75"/>
                  </a:lnTo>
                  <a:lnTo>
                    <a:pt x="72" y="78"/>
                  </a:lnTo>
                  <a:lnTo>
                    <a:pt x="71" y="82"/>
                  </a:lnTo>
                  <a:lnTo>
                    <a:pt x="70" y="86"/>
                  </a:lnTo>
                  <a:lnTo>
                    <a:pt x="71" y="91"/>
                  </a:lnTo>
                  <a:lnTo>
                    <a:pt x="72" y="95"/>
                  </a:lnTo>
                  <a:lnTo>
                    <a:pt x="74" y="98"/>
                  </a:lnTo>
                  <a:lnTo>
                    <a:pt x="77" y="101"/>
                  </a:lnTo>
                  <a:lnTo>
                    <a:pt x="169" y="194"/>
                  </a:lnTo>
                  <a:lnTo>
                    <a:pt x="75" y="194"/>
                  </a:lnTo>
                  <a:lnTo>
                    <a:pt x="24" y="144"/>
                  </a:lnTo>
                  <a:lnTo>
                    <a:pt x="19" y="136"/>
                  </a:lnTo>
                  <a:lnTo>
                    <a:pt x="13" y="130"/>
                  </a:lnTo>
                  <a:lnTo>
                    <a:pt x="10" y="123"/>
                  </a:lnTo>
                  <a:lnTo>
                    <a:pt x="6" y="115"/>
                  </a:lnTo>
                  <a:lnTo>
                    <a:pt x="4" y="108"/>
                  </a:lnTo>
                  <a:lnTo>
                    <a:pt x="2" y="99"/>
                  </a:lnTo>
                  <a:lnTo>
                    <a:pt x="0" y="91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C8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1" name="Freeform 40"/>
            <p:cNvSpPr>
              <a:spLocks/>
            </p:cNvSpPr>
            <p:nvPr userDrawn="1"/>
          </p:nvSpPr>
          <p:spPr bwMode="auto">
            <a:xfrm>
              <a:off x="4164" y="3973"/>
              <a:ext cx="18" cy="21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0" y="75"/>
                </a:cxn>
                <a:cxn ang="0">
                  <a:pos x="2" y="67"/>
                </a:cxn>
                <a:cxn ang="0">
                  <a:pos x="4" y="58"/>
                </a:cxn>
                <a:cxn ang="0">
                  <a:pos x="6" y="51"/>
                </a:cxn>
                <a:cxn ang="0">
                  <a:pos x="11" y="44"/>
                </a:cxn>
                <a:cxn ang="0">
                  <a:pos x="14" y="36"/>
                </a:cxn>
                <a:cxn ang="0">
                  <a:pos x="21" y="30"/>
                </a:cxn>
                <a:cxn ang="0">
                  <a:pos x="26" y="25"/>
                </a:cxn>
                <a:cxn ang="0">
                  <a:pos x="32" y="18"/>
                </a:cxn>
                <a:cxn ang="0">
                  <a:pos x="39" y="14"/>
                </a:cxn>
                <a:cxn ang="0">
                  <a:pos x="46" y="10"/>
                </a:cxn>
                <a:cxn ang="0">
                  <a:pos x="53" y="6"/>
                </a:cxn>
                <a:cxn ang="0">
                  <a:pos x="62" y="3"/>
                </a:cxn>
                <a:cxn ang="0">
                  <a:pos x="70" y="2"/>
                </a:cxn>
                <a:cxn ang="0">
                  <a:pos x="79" y="0"/>
                </a:cxn>
                <a:cxn ang="0">
                  <a:pos x="88" y="0"/>
                </a:cxn>
                <a:cxn ang="0">
                  <a:pos x="153" y="0"/>
                </a:cxn>
                <a:cxn ang="0">
                  <a:pos x="145" y="6"/>
                </a:cxn>
                <a:cxn ang="0">
                  <a:pos x="137" y="14"/>
                </a:cxn>
                <a:cxn ang="0">
                  <a:pos x="130" y="23"/>
                </a:cxn>
                <a:cxn ang="0">
                  <a:pos x="124" y="31"/>
                </a:cxn>
                <a:cxn ang="0">
                  <a:pos x="120" y="39"/>
                </a:cxn>
                <a:cxn ang="0">
                  <a:pos x="117" y="49"/>
                </a:cxn>
                <a:cxn ang="0">
                  <a:pos x="113" y="57"/>
                </a:cxn>
                <a:cxn ang="0">
                  <a:pos x="112" y="66"/>
                </a:cxn>
                <a:cxn ang="0">
                  <a:pos x="93" y="66"/>
                </a:cxn>
                <a:cxn ang="0">
                  <a:pos x="88" y="66"/>
                </a:cxn>
                <a:cxn ang="0">
                  <a:pos x="84" y="67"/>
                </a:cxn>
                <a:cxn ang="0">
                  <a:pos x="80" y="69"/>
                </a:cxn>
                <a:cxn ang="0">
                  <a:pos x="77" y="72"/>
                </a:cxn>
                <a:cxn ang="0">
                  <a:pos x="74" y="75"/>
                </a:cxn>
                <a:cxn ang="0">
                  <a:pos x="72" y="78"/>
                </a:cxn>
                <a:cxn ang="0">
                  <a:pos x="71" y="82"/>
                </a:cxn>
                <a:cxn ang="0">
                  <a:pos x="70" y="86"/>
                </a:cxn>
                <a:cxn ang="0">
                  <a:pos x="71" y="91"/>
                </a:cxn>
                <a:cxn ang="0">
                  <a:pos x="72" y="95"/>
                </a:cxn>
                <a:cxn ang="0">
                  <a:pos x="74" y="98"/>
                </a:cxn>
                <a:cxn ang="0">
                  <a:pos x="77" y="101"/>
                </a:cxn>
                <a:cxn ang="0">
                  <a:pos x="169" y="194"/>
                </a:cxn>
                <a:cxn ang="0">
                  <a:pos x="75" y="194"/>
                </a:cxn>
                <a:cxn ang="0">
                  <a:pos x="24" y="144"/>
                </a:cxn>
                <a:cxn ang="0">
                  <a:pos x="19" y="136"/>
                </a:cxn>
                <a:cxn ang="0">
                  <a:pos x="13" y="130"/>
                </a:cxn>
                <a:cxn ang="0">
                  <a:pos x="10" y="123"/>
                </a:cxn>
                <a:cxn ang="0">
                  <a:pos x="6" y="115"/>
                </a:cxn>
                <a:cxn ang="0">
                  <a:pos x="4" y="108"/>
                </a:cxn>
                <a:cxn ang="0">
                  <a:pos x="2" y="99"/>
                </a:cxn>
                <a:cxn ang="0">
                  <a:pos x="0" y="91"/>
                </a:cxn>
                <a:cxn ang="0">
                  <a:pos x="0" y="84"/>
                </a:cxn>
              </a:cxnLst>
              <a:rect l="0" t="0" r="r" b="b"/>
              <a:pathLst>
                <a:path w="169" h="194">
                  <a:moveTo>
                    <a:pt x="0" y="84"/>
                  </a:moveTo>
                  <a:lnTo>
                    <a:pt x="0" y="75"/>
                  </a:lnTo>
                  <a:lnTo>
                    <a:pt x="2" y="67"/>
                  </a:lnTo>
                  <a:lnTo>
                    <a:pt x="4" y="58"/>
                  </a:lnTo>
                  <a:lnTo>
                    <a:pt x="6" y="51"/>
                  </a:lnTo>
                  <a:lnTo>
                    <a:pt x="11" y="44"/>
                  </a:lnTo>
                  <a:lnTo>
                    <a:pt x="14" y="36"/>
                  </a:lnTo>
                  <a:lnTo>
                    <a:pt x="21" y="30"/>
                  </a:lnTo>
                  <a:lnTo>
                    <a:pt x="26" y="25"/>
                  </a:lnTo>
                  <a:lnTo>
                    <a:pt x="32" y="18"/>
                  </a:lnTo>
                  <a:lnTo>
                    <a:pt x="39" y="14"/>
                  </a:lnTo>
                  <a:lnTo>
                    <a:pt x="46" y="10"/>
                  </a:lnTo>
                  <a:lnTo>
                    <a:pt x="53" y="6"/>
                  </a:lnTo>
                  <a:lnTo>
                    <a:pt x="62" y="3"/>
                  </a:lnTo>
                  <a:lnTo>
                    <a:pt x="70" y="2"/>
                  </a:lnTo>
                  <a:lnTo>
                    <a:pt x="79" y="0"/>
                  </a:lnTo>
                  <a:lnTo>
                    <a:pt x="88" y="0"/>
                  </a:lnTo>
                  <a:lnTo>
                    <a:pt x="153" y="0"/>
                  </a:lnTo>
                  <a:lnTo>
                    <a:pt x="145" y="6"/>
                  </a:lnTo>
                  <a:lnTo>
                    <a:pt x="137" y="14"/>
                  </a:lnTo>
                  <a:lnTo>
                    <a:pt x="130" y="23"/>
                  </a:lnTo>
                  <a:lnTo>
                    <a:pt x="124" y="31"/>
                  </a:lnTo>
                  <a:lnTo>
                    <a:pt x="120" y="39"/>
                  </a:lnTo>
                  <a:lnTo>
                    <a:pt x="117" y="49"/>
                  </a:lnTo>
                  <a:lnTo>
                    <a:pt x="113" y="57"/>
                  </a:lnTo>
                  <a:lnTo>
                    <a:pt x="112" y="66"/>
                  </a:lnTo>
                  <a:lnTo>
                    <a:pt x="93" y="66"/>
                  </a:lnTo>
                  <a:lnTo>
                    <a:pt x="88" y="66"/>
                  </a:lnTo>
                  <a:lnTo>
                    <a:pt x="84" y="67"/>
                  </a:lnTo>
                  <a:lnTo>
                    <a:pt x="80" y="69"/>
                  </a:lnTo>
                  <a:lnTo>
                    <a:pt x="77" y="72"/>
                  </a:lnTo>
                  <a:lnTo>
                    <a:pt x="74" y="75"/>
                  </a:lnTo>
                  <a:lnTo>
                    <a:pt x="72" y="78"/>
                  </a:lnTo>
                  <a:lnTo>
                    <a:pt x="71" y="82"/>
                  </a:lnTo>
                  <a:lnTo>
                    <a:pt x="70" y="86"/>
                  </a:lnTo>
                  <a:lnTo>
                    <a:pt x="71" y="91"/>
                  </a:lnTo>
                  <a:lnTo>
                    <a:pt x="72" y="95"/>
                  </a:lnTo>
                  <a:lnTo>
                    <a:pt x="74" y="98"/>
                  </a:lnTo>
                  <a:lnTo>
                    <a:pt x="77" y="101"/>
                  </a:lnTo>
                  <a:lnTo>
                    <a:pt x="169" y="194"/>
                  </a:lnTo>
                  <a:lnTo>
                    <a:pt x="75" y="194"/>
                  </a:lnTo>
                  <a:lnTo>
                    <a:pt x="24" y="144"/>
                  </a:lnTo>
                  <a:lnTo>
                    <a:pt x="19" y="136"/>
                  </a:lnTo>
                  <a:lnTo>
                    <a:pt x="13" y="130"/>
                  </a:lnTo>
                  <a:lnTo>
                    <a:pt x="10" y="123"/>
                  </a:lnTo>
                  <a:lnTo>
                    <a:pt x="6" y="115"/>
                  </a:lnTo>
                  <a:lnTo>
                    <a:pt x="4" y="108"/>
                  </a:lnTo>
                  <a:lnTo>
                    <a:pt x="2" y="99"/>
                  </a:lnTo>
                  <a:lnTo>
                    <a:pt x="0" y="91"/>
                  </a:lnTo>
                  <a:lnTo>
                    <a:pt x="0" y="8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2" name="Freeform 41"/>
            <p:cNvSpPr>
              <a:spLocks/>
            </p:cNvSpPr>
            <p:nvPr userDrawn="1"/>
          </p:nvSpPr>
          <p:spPr bwMode="auto">
            <a:xfrm>
              <a:off x="4202" y="3960"/>
              <a:ext cx="10" cy="9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1" y="34"/>
                </a:cxn>
                <a:cxn ang="0">
                  <a:pos x="4" y="25"/>
                </a:cxn>
                <a:cxn ang="0">
                  <a:pos x="8" y="18"/>
                </a:cxn>
                <a:cxn ang="0">
                  <a:pos x="14" y="13"/>
                </a:cxn>
                <a:cxn ang="0">
                  <a:pos x="20" y="7"/>
                </a:cxn>
                <a:cxn ang="0">
                  <a:pos x="28" y="3"/>
                </a:cxn>
                <a:cxn ang="0">
                  <a:pos x="36" y="0"/>
                </a:cxn>
                <a:cxn ang="0">
                  <a:pos x="44" y="0"/>
                </a:cxn>
                <a:cxn ang="0">
                  <a:pos x="53" y="0"/>
                </a:cxn>
                <a:cxn ang="0">
                  <a:pos x="61" y="3"/>
                </a:cxn>
                <a:cxn ang="0">
                  <a:pos x="69" y="7"/>
                </a:cxn>
                <a:cxn ang="0">
                  <a:pos x="75" y="13"/>
                </a:cxn>
                <a:cxn ang="0">
                  <a:pos x="79" y="18"/>
                </a:cxn>
                <a:cxn ang="0">
                  <a:pos x="84" y="25"/>
                </a:cxn>
                <a:cxn ang="0">
                  <a:pos x="87" y="34"/>
                </a:cxn>
                <a:cxn ang="0">
                  <a:pos x="88" y="42"/>
                </a:cxn>
                <a:cxn ang="0">
                  <a:pos x="87" y="52"/>
                </a:cxn>
                <a:cxn ang="0">
                  <a:pos x="84" y="59"/>
                </a:cxn>
                <a:cxn ang="0">
                  <a:pos x="79" y="66"/>
                </a:cxn>
                <a:cxn ang="0">
                  <a:pos x="75" y="73"/>
                </a:cxn>
                <a:cxn ang="0">
                  <a:pos x="69" y="78"/>
                </a:cxn>
                <a:cxn ang="0">
                  <a:pos x="61" y="82"/>
                </a:cxn>
                <a:cxn ang="0">
                  <a:pos x="53" y="85"/>
                </a:cxn>
                <a:cxn ang="0">
                  <a:pos x="44" y="85"/>
                </a:cxn>
                <a:cxn ang="0">
                  <a:pos x="36" y="85"/>
                </a:cxn>
                <a:cxn ang="0">
                  <a:pos x="28" y="82"/>
                </a:cxn>
                <a:cxn ang="0">
                  <a:pos x="20" y="78"/>
                </a:cxn>
                <a:cxn ang="0">
                  <a:pos x="14" y="73"/>
                </a:cxn>
                <a:cxn ang="0">
                  <a:pos x="8" y="66"/>
                </a:cxn>
                <a:cxn ang="0">
                  <a:pos x="4" y="59"/>
                </a:cxn>
                <a:cxn ang="0">
                  <a:pos x="1" y="52"/>
                </a:cxn>
                <a:cxn ang="0">
                  <a:pos x="0" y="42"/>
                </a:cxn>
              </a:cxnLst>
              <a:rect l="0" t="0" r="r" b="b"/>
              <a:pathLst>
                <a:path w="88" h="85">
                  <a:moveTo>
                    <a:pt x="0" y="42"/>
                  </a:moveTo>
                  <a:lnTo>
                    <a:pt x="1" y="34"/>
                  </a:lnTo>
                  <a:lnTo>
                    <a:pt x="4" y="25"/>
                  </a:lnTo>
                  <a:lnTo>
                    <a:pt x="8" y="18"/>
                  </a:lnTo>
                  <a:lnTo>
                    <a:pt x="14" y="13"/>
                  </a:lnTo>
                  <a:lnTo>
                    <a:pt x="20" y="7"/>
                  </a:lnTo>
                  <a:lnTo>
                    <a:pt x="28" y="3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3" y="0"/>
                  </a:lnTo>
                  <a:lnTo>
                    <a:pt x="61" y="3"/>
                  </a:lnTo>
                  <a:lnTo>
                    <a:pt x="69" y="7"/>
                  </a:lnTo>
                  <a:lnTo>
                    <a:pt x="75" y="13"/>
                  </a:lnTo>
                  <a:lnTo>
                    <a:pt x="79" y="18"/>
                  </a:lnTo>
                  <a:lnTo>
                    <a:pt x="84" y="25"/>
                  </a:lnTo>
                  <a:lnTo>
                    <a:pt x="87" y="34"/>
                  </a:lnTo>
                  <a:lnTo>
                    <a:pt x="88" y="42"/>
                  </a:lnTo>
                  <a:lnTo>
                    <a:pt x="87" y="52"/>
                  </a:lnTo>
                  <a:lnTo>
                    <a:pt x="84" y="59"/>
                  </a:lnTo>
                  <a:lnTo>
                    <a:pt x="79" y="66"/>
                  </a:lnTo>
                  <a:lnTo>
                    <a:pt x="75" y="73"/>
                  </a:lnTo>
                  <a:lnTo>
                    <a:pt x="69" y="78"/>
                  </a:lnTo>
                  <a:lnTo>
                    <a:pt x="61" y="82"/>
                  </a:lnTo>
                  <a:lnTo>
                    <a:pt x="53" y="85"/>
                  </a:lnTo>
                  <a:lnTo>
                    <a:pt x="44" y="85"/>
                  </a:lnTo>
                  <a:lnTo>
                    <a:pt x="36" y="85"/>
                  </a:lnTo>
                  <a:lnTo>
                    <a:pt x="28" y="82"/>
                  </a:lnTo>
                  <a:lnTo>
                    <a:pt x="20" y="78"/>
                  </a:lnTo>
                  <a:lnTo>
                    <a:pt x="14" y="73"/>
                  </a:lnTo>
                  <a:lnTo>
                    <a:pt x="8" y="66"/>
                  </a:lnTo>
                  <a:lnTo>
                    <a:pt x="4" y="59"/>
                  </a:lnTo>
                  <a:lnTo>
                    <a:pt x="1" y="52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C8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3" name="Freeform 42"/>
            <p:cNvSpPr>
              <a:spLocks/>
            </p:cNvSpPr>
            <p:nvPr userDrawn="1"/>
          </p:nvSpPr>
          <p:spPr bwMode="auto">
            <a:xfrm>
              <a:off x="4202" y="3960"/>
              <a:ext cx="10" cy="9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1" y="34"/>
                </a:cxn>
                <a:cxn ang="0">
                  <a:pos x="4" y="25"/>
                </a:cxn>
                <a:cxn ang="0">
                  <a:pos x="8" y="18"/>
                </a:cxn>
                <a:cxn ang="0">
                  <a:pos x="14" y="13"/>
                </a:cxn>
                <a:cxn ang="0">
                  <a:pos x="20" y="7"/>
                </a:cxn>
                <a:cxn ang="0">
                  <a:pos x="28" y="3"/>
                </a:cxn>
                <a:cxn ang="0">
                  <a:pos x="36" y="0"/>
                </a:cxn>
                <a:cxn ang="0">
                  <a:pos x="44" y="0"/>
                </a:cxn>
                <a:cxn ang="0">
                  <a:pos x="53" y="0"/>
                </a:cxn>
                <a:cxn ang="0">
                  <a:pos x="61" y="3"/>
                </a:cxn>
                <a:cxn ang="0">
                  <a:pos x="69" y="7"/>
                </a:cxn>
                <a:cxn ang="0">
                  <a:pos x="75" y="13"/>
                </a:cxn>
                <a:cxn ang="0">
                  <a:pos x="79" y="18"/>
                </a:cxn>
                <a:cxn ang="0">
                  <a:pos x="84" y="25"/>
                </a:cxn>
                <a:cxn ang="0">
                  <a:pos x="87" y="34"/>
                </a:cxn>
                <a:cxn ang="0">
                  <a:pos x="88" y="42"/>
                </a:cxn>
                <a:cxn ang="0">
                  <a:pos x="87" y="52"/>
                </a:cxn>
                <a:cxn ang="0">
                  <a:pos x="84" y="59"/>
                </a:cxn>
                <a:cxn ang="0">
                  <a:pos x="79" y="66"/>
                </a:cxn>
                <a:cxn ang="0">
                  <a:pos x="75" y="73"/>
                </a:cxn>
                <a:cxn ang="0">
                  <a:pos x="69" y="78"/>
                </a:cxn>
                <a:cxn ang="0">
                  <a:pos x="61" y="82"/>
                </a:cxn>
                <a:cxn ang="0">
                  <a:pos x="53" y="85"/>
                </a:cxn>
                <a:cxn ang="0">
                  <a:pos x="44" y="85"/>
                </a:cxn>
                <a:cxn ang="0">
                  <a:pos x="36" y="85"/>
                </a:cxn>
                <a:cxn ang="0">
                  <a:pos x="28" y="82"/>
                </a:cxn>
                <a:cxn ang="0">
                  <a:pos x="20" y="78"/>
                </a:cxn>
                <a:cxn ang="0">
                  <a:pos x="14" y="73"/>
                </a:cxn>
                <a:cxn ang="0">
                  <a:pos x="8" y="66"/>
                </a:cxn>
                <a:cxn ang="0">
                  <a:pos x="4" y="59"/>
                </a:cxn>
                <a:cxn ang="0">
                  <a:pos x="1" y="52"/>
                </a:cxn>
                <a:cxn ang="0">
                  <a:pos x="0" y="42"/>
                </a:cxn>
              </a:cxnLst>
              <a:rect l="0" t="0" r="r" b="b"/>
              <a:pathLst>
                <a:path w="88" h="85">
                  <a:moveTo>
                    <a:pt x="0" y="42"/>
                  </a:moveTo>
                  <a:lnTo>
                    <a:pt x="1" y="34"/>
                  </a:lnTo>
                  <a:lnTo>
                    <a:pt x="4" y="25"/>
                  </a:lnTo>
                  <a:lnTo>
                    <a:pt x="8" y="18"/>
                  </a:lnTo>
                  <a:lnTo>
                    <a:pt x="14" y="13"/>
                  </a:lnTo>
                  <a:lnTo>
                    <a:pt x="20" y="7"/>
                  </a:lnTo>
                  <a:lnTo>
                    <a:pt x="28" y="3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53" y="0"/>
                  </a:lnTo>
                  <a:lnTo>
                    <a:pt x="61" y="3"/>
                  </a:lnTo>
                  <a:lnTo>
                    <a:pt x="69" y="7"/>
                  </a:lnTo>
                  <a:lnTo>
                    <a:pt x="75" y="13"/>
                  </a:lnTo>
                  <a:lnTo>
                    <a:pt x="79" y="18"/>
                  </a:lnTo>
                  <a:lnTo>
                    <a:pt x="84" y="25"/>
                  </a:lnTo>
                  <a:lnTo>
                    <a:pt x="87" y="34"/>
                  </a:lnTo>
                  <a:lnTo>
                    <a:pt x="88" y="42"/>
                  </a:lnTo>
                  <a:lnTo>
                    <a:pt x="87" y="52"/>
                  </a:lnTo>
                  <a:lnTo>
                    <a:pt x="84" y="59"/>
                  </a:lnTo>
                  <a:lnTo>
                    <a:pt x="79" y="66"/>
                  </a:lnTo>
                  <a:lnTo>
                    <a:pt x="75" y="73"/>
                  </a:lnTo>
                  <a:lnTo>
                    <a:pt x="69" y="78"/>
                  </a:lnTo>
                  <a:lnTo>
                    <a:pt x="61" y="82"/>
                  </a:lnTo>
                  <a:lnTo>
                    <a:pt x="53" y="85"/>
                  </a:lnTo>
                  <a:lnTo>
                    <a:pt x="44" y="85"/>
                  </a:lnTo>
                  <a:lnTo>
                    <a:pt x="36" y="85"/>
                  </a:lnTo>
                  <a:lnTo>
                    <a:pt x="28" y="82"/>
                  </a:lnTo>
                  <a:lnTo>
                    <a:pt x="20" y="78"/>
                  </a:lnTo>
                  <a:lnTo>
                    <a:pt x="14" y="73"/>
                  </a:lnTo>
                  <a:lnTo>
                    <a:pt x="8" y="66"/>
                  </a:lnTo>
                  <a:lnTo>
                    <a:pt x="4" y="59"/>
                  </a:lnTo>
                  <a:lnTo>
                    <a:pt x="1" y="52"/>
                  </a:lnTo>
                  <a:lnTo>
                    <a:pt x="0" y="4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4" name="Freeform 43"/>
            <p:cNvSpPr>
              <a:spLocks noEditPoints="1"/>
            </p:cNvSpPr>
            <p:nvPr userDrawn="1"/>
          </p:nvSpPr>
          <p:spPr bwMode="auto">
            <a:xfrm>
              <a:off x="4302" y="4021"/>
              <a:ext cx="423" cy="123"/>
            </a:xfrm>
            <a:custGeom>
              <a:avLst/>
              <a:gdLst/>
              <a:ahLst/>
              <a:cxnLst>
                <a:cxn ang="0">
                  <a:pos x="720" y="1082"/>
                </a:cxn>
                <a:cxn ang="0">
                  <a:pos x="2015" y="716"/>
                </a:cxn>
                <a:cxn ang="0">
                  <a:pos x="2058" y="864"/>
                </a:cxn>
                <a:cxn ang="0">
                  <a:pos x="2143" y="933"/>
                </a:cxn>
                <a:cxn ang="0">
                  <a:pos x="2265" y="941"/>
                </a:cxn>
                <a:cxn ang="0">
                  <a:pos x="2363" y="887"/>
                </a:cxn>
                <a:cxn ang="0">
                  <a:pos x="2418" y="763"/>
                </a:cxn>
                <a:cxn ang="0">
                  <a:pos x="2413" y="577"/>
                </a:cxn>
                <a:cxn ang="0">
                  <a:pos x="2355" y="468"/>
                </a:cxn>
                <a:cxn ang="0">
                  <a:pos x="2251" y="420"/>
                </a:cxn>
                <a:cxn ang="0">
                  <a:pos x="2120" y="443"/>
                </a:cxn>
                <a:cxn ang="0">
                  <a:pos x="2046" y="521"/>
                </a:cxn>
                <a:cxn ang="0">
                  <a:pos x="2014" y="682"/>
                </a:cxn>
                <a:cxn ang="0">
                  <a:pos x="1844" y="510"/>
                </a:cxn>
                <a:cxn ang="0">
                  <a:pos x="1939" y="366"/>
                </a:cxn>
                <a:cxn ang="0">
                  <a:pos x="2090" y="283"/>
                </a:cxn>
                <a:cxn ang="0">
                  <a:pos x="2264" y="267"/>
                </a:cxn>
                <a:cxn ang="0">
                  <a:pos x="2439" y="321"/>
                </a:cxn>
                <a:cxn ang="0">
                  <a:pos x="2561" y="440"/>
                </a:cxn>
                <a:cxn ang="0">
                  <a:pos x="2621" y="614"/>
                </a:cxn>
                <a:cxn ang="0">
                  <a:pos x="2609" y="815"/>
                </a:cxn>
                <a:cxn ang="0">
                  <a:pos x="2528" y="974"/>
                </a:cxn>
                <a:cxn ang="0">
                  <a:pos x="2386" y="1071"/>
                </a:cxn>
                <a:cxn ang="0">
                  <a:pos x="2197" y="1101"/>
                </a:cxn>
                <a:cxn ang="0">
                  <a:pos x="2017" y="1056"/>
                </a:cxn>
                <a:cxn ang="0">
                  <a:pos x="1888" y="943"/>
                </a:cxn>
                <a:cxn ang="0">
                  <a:pos x="1822" y="773"/>
                </a:cxn>
                <a:cxn ang="0">
                  <a:pos x="3245" y="777"/>
                </a:cxn>
                <a:cxn ang="0">
                  <a:pos x="3309" y="900"/>
                </a:cxn>
                <a:cxn ang="0">
                  <a:pos x="3397" y="941"/>
                </a:cxn>
                <a:cxn ang="0">
                  <a:pos x="3487" y="932"/>
                </a:cxn>
                <a:cxn ang="0">
                  <a:pos x="3558" y="881"/>
                </a:cxn>
                <a:cxn ang="0">
                  <a:pos x="3615" y="685"/>
                </a:cxn>
                <a:cxn ang="0">
                  <a:pos x="3567" y="507"/>
                </a:cxn>
                <a:cxn ang="0">
                  <a:pos x="3494" y="448"/>
                </a:cxn>
                <a:cxn ang="0">
                  <a:pos x="3390" y="435"/>
                </a:cxn>
                <a:cxn ang="0">
                  <a:pos x="3310" y="472"/>
                </a:cxn>
                <a:cxn ang="0">
                  <a:pos x="3241" y="605"/>
                </a:cxn>
                <a:cxn ang="0">
                  <a:pos x="3597" y="993"/>
                </a:cxn>
                <a:cxn ang="0">
                  <a:pos x="3493" y="1079"/>
                </a:cxn>
                <a:cxn ang="0">
                  <a:pos x="3314" y="1099"/>
                </a:cxn>
                <a:cxn ang="0">
                  <a:pos x="3163" y="1025"/>
                </a:cxn>
                <a:cxn ang="0">
                  <a:pos x="3070" y="890"/>
                </a:cxn>
                <a:cxn ang="0">
                  <a:pos x="3032" y="721"/>
                </a:cxn>
                <a:cxn ang="0">
                  <a:pos x="3046" y="552"/>
                </a:cxn>
                <a:cxn ang="0">
                  <a:pos x="3113" y="403"/>
                </a:cxn>
                <a:cxn ang="0">
                  <a:pos x="3237" y="301"/>
                </a:cxn>
                <a:cxn ang="0">
                  <a:pos x="3396" y="274"/>
                </a:cxn>
                <a:cxn ang="0">
                  <a:pos x="3602" y="366"/>
                </a:cxn>
                <a:cxn ang="0">
                  <a:pos x="1232" y="368"/>
                </a:cxn>
                <a:cxn ang="0">
                  <a:pos x="1352" y="285"/>
                </a:cxn>
                <a:cxn ang="0">
                  <a:pos x="1503" y="278"/>
                </a:cxn>
                <a:cxn ang="0">
                  <a:pos x="1621" y="325"/>
                </a:cxn>
                <a:cxn ang="0">
                  <a:pos x="1691" y="425"/>
                </a:cxn>
                <a:cxn ang="0">
                  <a:pos x="1719" y="601"/>
                </a:cxn>
                <a:cxn ang="0">
                  <a:pos x="1494" y="519"/>
                </a:cxn>
                <a:cxn ang="0">
                  <a:pos x="1395" y="447"/>
                </a:cxn>
                <a:cxn ang="0">
                  <a:pos x="1269" y="481"/>
                </a:cxn>
                <a:cxn ang="0">
                  <a:pos x="1217" y="616"/>
                </a:cxn>
                <a:cxn ang="0">
                  <a:pos x="2732" y="1082"/>
                </a:cxn>
              </a:cxnLst>
              <a:rect l="0" t="0" r="r" b="b"/>
              <a:pathLst>
                <a:path w="3807" h="1103">
                  <a:moveTo>
                    <a:pt x="468" y="232"/>
                  </a:moveTo>
                  <a:lnTo>
                    <a:pt x="463" y="232"/>
                  </a:lnTo>
                  <a:lnTo>
                    <a:pt x="338" y="654"/>
                  </a:lnTo>
                  <a:lnTo>
                    <a:pt x="594" y="654"/>
                  </a:lnTo>
                  <a:lnTo>
                    <a:pt x="469" y="232"/>
                  </a:lnTo>
                  <a:lnTo>
                    <a:pt x="468" y="232"/>
                  </a:lnTo>
                  <a:close/>
                  <a:moveTo>
                    <a:pt x="573" y="0"/>
                  </a:moveTo>
                  <a:lnTo>
                    <a:pt x="934" y="1082"/>
                  </a:lnTo>
                  <a:lnTo>
                    <a:pt x="720" y="1082"/>
                  </a:lnTo>
                  <a:lnTo>
                    <a:pt x="640" y="808"/>
                  </a:lnTo>
                  <a:lnTo>
                    <a:pt x="293" y="808"/>
                  </a:lnTo>
                  <a:lnTo>
                    <a:pt x="212" y="1082"/>
                  </a:lnTo>
                  <a:lnTo>
                    <a:pt x="0" y="1082"/>
                  </a:lnTo>
                  <a:lnTo>
                    <a:pt x="358" y="0"/>
                  </a:lnTo>
                  <a:lnTo>
                    <a:pt x="573" y="0"/>
                  </a:lnTo>
                  <a:close/>
                  <a:moveTo>
                    <a:pt x="2014" y="682"/>
                  </a:moveTo>
                  <a:lnTo>
                    <a:pt x="2014" y="698"/>
                  </a:lnTo>
                  <a:lnTo>
                    <a:pt x="2015" y="716"/>
                  </a:lnTo>
                  <a:lnTo>
                    <a:pt x="2017" y="736"/>
                  </a:lnTo>
                  <a:lnTo>
                    <a:pt x="2019" y="756"/>
                  </a:lnTo>
                  <a:lnTo>
                    <a:pt x="2024" y="778"/>
                  </a:lnTo>
                  <a:lnTo>
                    <a:pt x="2029" y="800"/>
                  </a:lnTo>
                  <a:lnTo>
                    <a:pt x="2037" y="821"/>
                  </a:lnTo>
                  <a:lnTo>
                    <a:pt x="2042" y="833"/>
                  </a:lnTo>
                  <a:lnTo>
                    <a:pt x="2046" y="842"/>
                  </a:lnTo>
                  <a:lnTo>
                    <a:pt x="2052" y="854"/>
                  </a:lnTo>
                  <a:lnTo>
                    <a:pt x="2058" y="864"/>
                  </a:lnTo>
                  <a:lnTo>
                    <a:pt x="2065" y="874"/>
                  </a:lnTo>
                  <a:lnTo>
                    <a:pt x="2073" y="882"/>
                  </a:lnTo>
                  <a:lnTo>
                    <a:pt x="2081" y="892"/>
                  </a:lnTo>
                  <a:lnTo>
                    <a:pt x="2090" y="900"/>
                  </a:lnTo>
                  <a:lnTo>
                    <a:pt x="2098" y="907"/>
                  </a:lnTo>
                  <a:lnTo>
                    <a:pt x="2108" y="915"/>
                  </a:lnTo>
                  <a:lnTo>
                    <a:pt x="2119" y="921"/>
                  </a:lnTo>
                  <a:lnTo>
                    <a:pt x="2131" y="927"/>
                  </a:lnTo>
                  <a:lnTo>
                    <a:pt x="2143" y="933"/>
                  </a:lnTo>
                  <a:lnTo>
                    <a:pt x="2157" y="937"/>
                  </a:lnTo>
                  <a:lnTo>
                    <a:pt x="2171" y="940"/>
                  </a:lnTo>
                  <a:lnTo>
                    <a:pt x="2185" y="943"/>
                  </a:lnTo>
                  <a:lnTo>
                    <a:pt x="2201" y="944"/>
                  </a:lnTo>
                  <a:lnTo>
                    <a:pt x="2218" y="944"/>
                  </a:lnTo>
                  <a:lnTo>
                    <a:pt x="2219" y="944"/>
                  </a:lnTo>
                  <a:lnTo>
                    <a:pt x="2236" y="944"/>
                  </a:lnTo>
                  <a:lnTo>
                    <a:pt x="2251" y="943"/>
                  </a:lnTo>
                  <a:lnTo>
                    <a:pt x="2265" y="941"/>
                  </a:lnTo>
                  <a:lnTo>
                    <a:pt x="2279" y="937"/>
                  </a:lnTo>
                  <a:lnTo>
                    <a:pt x="2293" y="934"/>
                  </a:lnTo>
                  <a:lnTo>
                    <a:pt x="2304" y="928"/>
                  </a:lnTo>
                  <a:lnTo>
                    <a:pt x="2317" y="923"/>
                  </a:lnTo>
                  <a:lnTo>
                    <a:pt x="2326" y="917"/>
                  </a:lnTo>
                  <a:lnTo>
                    <a:pt x="2337" y="911"/>
                  </a:lnTo>
                  <a:lnTo>
                    <a:pt x="2346" y="903"/>
                  </a:lnTo>
                  <a:lnTo>
                    <a:pt x="2355" y="896"/>
                  </a:lnTo>
                  <a:lnTo>
                    <a:pt x="2363" y="887"/>
                  </a:lnTo>
                  <a:lnTo>
                    <a:pt x="2371" y="879"/>
                  </a:lnTo>
                  <a:lnTo>
                    <a:pt x="2377" y="870"/>
                  </a:lnTo>
                  <a:lnTo>
                    <a:pt x="2383" y="859"/>
                  </a:lnTo>
                  <a:lnTo>
                    <a:pt x="2389" y="850"/>
                  </a:lnTo>
                  <a:lnTo>
                    <a:pt x="2395" y="840"/>
                  </a:lnTo>
                  <a:lnTo>
                    <a:pt x="2399" y="830"/>
                  </a:lnTo>
                  <a:lnTo>
                    <a:pt x="2408" y="809"/>
                  </a:lnTo>
                  <a:lnTo>
                    <a:pt x="2413" y="787"/>
                  </a:lnTo>
                  <a:lnTo>
                    <a:pt x="2418" y="763"/>
                  </a:lnTo>
                  <a:lnTo>
                    <a:pt x="2421" y="742"/>
                  </a:lnTo>
                  <a:lnTo>
                    <a:pt x="2423" y="721"/>
                  </a:lnTo>
                  <a:lnTo>
                    <a:pt x="2424" y="700"/>
                  </a:lnTo>
                  <a:lnTo>
                    <a:pt x="2425" y="682"/>
                  </a:lnTo>
                  <a:lnTo>
                    <a:pt x="2424" y="662"/>
                  </a:lnTo>
                  <a:lnTo>
                    <a:pt x="2423" y="642"/>
                  </a:lnTo>
                  <a:lnTo>
                    <a:pt x="2421" y="621"/>
                  </a:lnTo>
                  <a:lnTo>
                    <a:pt x="2418" y="599"/>
                  </a:lnTo>
                  <a:lnTo>
                    <a:pt x="2413" y="577"/>
                  </a:lnTo>
                  <a:lnTo>
                    <a:pt x="2408" y="555"/>
                  </a:lnTo>
                  <a:lnTo>
                    <a:pt x="2399" y="534"/>
                  </a:lnTo>
                  <a:lnTo>
                    <a:pt x="2395" y="524"/>
                  </a:lnTo>
                  <a:lnTo>
                    <a:pt x="2389" y="513"/>
                  </a:lnTo>
                  <a:lnTo>
                    <a:pt x="2383" y="504"/>
                  </a:lnTo>
                  <a:lnTo>
                    <a:pt x="2377" y="494"/>
                  </a:lnTo>
                  <a:lnTo>
                    <a:pt x="2371" y="485"/>
                  </a:lnTo>
                  <a:lnTo>
                    <a:pt x="2363" y="476"/>
                  </a:lnTo>
                  <a:lnTo>
                    <a:pt x="2355" y="468"/>
                  </a:lnTo>
                  <a:lnTo>
                    <a:pt x="2346" y="460"/>
                  </a:lnTo>
                  <a:lnTo>
                    <a:pt x="2337" y="452"/>
                  </a:lnTo>
                  <a:lnTo>
                    <a:pt x="2326" y="446"/>
                  </a:lnTo>
                  <a:lnTo>
                    <a:pt x="2317" y="441"/>
                  </a:lnTo>
                  <a:lnTo>
                    <a:pt x="2304" y="434"/>
                  </a:lnTo>
                  <a:lnTo>
                    <a:pt x="2293" y="430"/>
                  </a:lnTo>
                  <a:lnTo>
                    <a:pt x="2279" y="426"/>
                  </a:lnTo>
                  <a:lnTo>
                    <a:pt x="2265" y="423"/>
                  </a:lnTo>
                  <a:lnTo>
                    <a:pt x="2251" y="420"/>
                  </a:lnTo>
                  <a:lnTo>
                    <a:pt x="2236" y="419"/>
                  </a:lnTo>
                  <a:lnTo>
                    <a:pt x="2219" y="419"/>
                  </a:lnTo>
                  <a:lnTo>
                    <a:pt x="2202" y="419"/>
                  </a:lnTo>
                  <a:lnTo>
                    <a:pt x="2186" y="421"/>
                  </a:lnTo>
                  <a:lnTo>
                    <a:pt x="2171" y="423"/>
                  </a:lnTo>
                  <a:lnTo>
                    <a:pt x="2157" y="427"/>
                  </a:lnTo>
                  <a:lnTo>
                    <a:pt x="2144" y="431"/>
                  </a:lnTo>
                  <a:lnTo>
                    <a:pt x="2131" y="435"/>
                  </a:lnTo>
                  <a:lnTo>
                    <a:pt x="2120" y="443"/>
                  </a:lnTo>
                  <a:lnTo>
                    <a:pt x="2108" y="449"/>
                  </a:lnTo>
                  <a:lnTo>
                    <a:pt x="2098" y="456"/>
                  </a:lnTo>
                  <a:lnTo>
                    <a:pt x="2090" y="464"/>
                  </a:lnTo>
                  <a:lnTo>
                    <a:pt x="2081" y="472"/>
                  </a:lnTo>
                  <a:lnTo>
                    <a:pt x="2073" y="482"/>
                  </a:lnTo>
                  <a:lnTo>
                    <a:pt x="2065" y="490"/>
                  </a:lnTo>
                  <a:lnTo>
                    <a:pt x="2058" y="499"/>
                  </a:lnTo>
                  <a:lnTo>
                    <a:pt x="2052" y="510"/>
                  </a:lnTo>
                  <a:lnTo>
                    <a:pt x="2046" y="521"/>
                  </a:lnTo>
                  <a:lnTo>
                    <a:pt x="2042" y="531"/>
                  </a:lnTo>
                  <a:lnTo>
                    <a:pt x="2037" y="542"/>
                  </a:lnTo>
                  <a:lnTo>
                    <a:pt x="2029" y="564"/>
                  </a:lnTo>
                  <a:lnTo>
                    <a:pt x="2024" y="586"/>
                  </a:lnTo>
                  <a:lnTo>
                    <a:pt x="2019" y="607"/>
                  </a:lnTo>
                  <a:lnTo>
                    <a:pt x="2017" y="629"/>
                  </a:lnTo>
                  <a:lnTo>
                    <a:pt x="2015" y="648"/>
                  </a:lnTo>
                  <a:lnTo>
                    <a:pt x="2014" y="666"/>
                  </a:lnTo>
                  <a:lnTo>
                    <a:pt x="2014" y="682"/>
                  </a:lnTo>
                  <a:close/>
                  <a:moveTo>
                    <a:pt x="1815" y="682"/>
                  </a:moveTo>
                  <a:lnTo>
                    <a:pt x="1815" y="658"/>
                  </a:lnTo>
                  <a:lnTo>
                    <a:pt x="1817" y="636"/>
                  </a:lnTo>
                  <a:lnTo>
                    <a:pt x="1819" y="614"/>
                  </a:lnTo>
                  <a:lnTo>
                    <a:pt x="1822" y="591"/>
                  </a:lnTo>
                  <a:lnTo>
                    <a:pt x="1826" y="570"/>
                  </a:lnTo>
                  <a:lnTo>
                    <a:pt x="1830" y="550"/>
                  </a:lnTo>
                  <a:lnTo>
                    <a:pt x="1837" y="529"/>
                  </a:lnTo>
                  <a:lnTo>
                    <a:pt x="1844" y="510"/>
                  </a:lnTo>
                  <a:lnTo>
                    <a:pt x="1852" y="491"/>
                  </a:lnTo>
                  <a:lnTo>
                    <a:pt x="1860" y="473"/>
                  </a:lnTo>
                  <a:lnTo>
                    <a:pt x="1868" y="456"/>
                  </a:lnTo>
                  <a:lnTo>
                    <a:pt x="1878" y="440"/>
                  </a:lnTo>
                  <a:lnTo>
                    <a:pt x="1888" y="423"/>
                  </a:lnTo>
                  <a:lnTo>
                    <a:pt x="1900" y="408"/>
                  </a:lnTo>
                  <a:lnTo>
                    <a:pt x="1912" y="393"/>
                  </a:lnTo>
                  <a:lnTo>
                    <a:pt x="1924" y="380"/>
                  </a:lnTo>
                  <a:lnTo>
                    <a:pt x="1939" y="366"/>
                  </a:lnTo>
                  <a:lnTo>
                    <a:pt x="1953" y="353"/>
                  </a:lnTo>
                  <a:lnTo>
                    <a:pt x="1967" y="341"/>
                  </a:lnTo>
                  <a:lnTo>
                    <a:pt x="1983" y="331"/>
                  </a:lnTo>
                  <a:lnTo>
                    <a:pt x="1999" y="321"/>
                  </a:lnTo>
                  <a:lnTo>
                    <a:pt x="2017" y="311"/>
                  </a:lnTo>
                  <a:lnTo>
                    <a:pt x="2035" y="303"/>
                  </a:lnTo>
                  <a:lnTo>
                    <a:pt x="2052" y="294"/>
                  </a:lnTo>
                  <a:lnTo>
                    <a:pt x="2071" y="288"/>
                  </a:lnTo>
                  <a:lnTo>
                    <a:pt x="2090" y="283"/>
                  </a:lnTo>
                  <a:lnTo>
                    <a:pt x="2111" y="278"/>
                  </a:lnTo>
                  <a:lnTo>
                    <a:pt x="2131" y="273"/>
                  </a:lnTo>
                  <a:lnTo>
                    <a:pt x="2153" y="269"/>
                  </a:lnTo>
                  <a:lnTo>
                    <a:pt x="2174" y="267"/>
                  </a:lnTo>
                  <a:lnTo>
                    <a:pt x="2196" y="266"/>
                  </a:lnTo>
                  <a:lnTo>
                    <a:pt x="2218" y="265"/>
                  </a:lnTo>
                  <a:lnTo>
                    <a:pt x="2219" y="265"/>
                  </a:lnTo>
                  <a:lnTo>
                    <a:pt x="2242" y="266"/>
                  </a:lnTo>
                  <a:lnTo>
                    <a:pt x="2264" y="267"/>
                  </a:lnTo>
                  <a:lnTo>
                    <a:pt x="2286" y="269"/>
                  </a:lnTo>
                  <a:lnTo>
                    <a:pt x="2307" y="273"/>
                  </a:lnTo>
                  <a:lnTo>
                    <a:pt x="2327" y="278"/>
                  </a:lnTo>
                  <a:lnTo>
                    <a:pt x="2349" y="283"/>
                  </a:lnTo>
                  <a:lnTo>
                    <a:pt x="2367" y="288"/>
                  </a:lnTo>
                  <a:lnTo>
                    <a:pt x="2386" y="294"/>
                  </a:lnTo>
                  <a:lnTo>
                    <a:pt x="2404" y="303"/>
                  </a:lnTo>
                  <a:lnTo>
                    <a:pt x="2422" y="311"/>
                  </a:lnTo>
                  <a:lnTo>
                    <a:pt x="2439" y="321"/>
                  </a:lnTo>
                  <a:lnTo>
                    <a:pt x="2456" y="331"/>
                  </a:lnTo>
                  <a:lnTo>
                    <a:pt x="2472" y="341"/>
                  </a:lnTo>
                  <a:lnTo>
                    <a:pt x="2486" y="353"/>
                  </a:lnTo>
                  <a:lnTo>
                    <a:pt x="2501" y="366"/>
                  </a:lnTo>
                  <a:lnTo>
                    <a:pt x="2514" y="380"/>
                  </a:lnTo>
                  <a:lnTo>
                    <a:pt x="2528" y="393"/>
                  </a:lnTo>
                  <a:lnTo>
                    <a:pt x="2539" y="408"/>
                  </a:lnTo>
                  <a:lnTo>
                    <a:pt x="2551" y="423"/>
                  </a:lnTo>
                  <a:lnTo>
                    <a:pt x="2561" y="440"/>
                  </a:lnTo>
                  <a:lnTo>
                    <a:pt x="2572" y="456"/>
                  </a:lnTo>
                  <a:lnTo>
                    <a:pt x="2580" y="473"/>
                  </a:lnTo>
                  <a:lnTo>
                    <a:pt x="2589" y="491"/>
                  </a:lnTo>
                  <a:lnTo>
                    <a:pt x="2596" y="510"/>
                  </a:lnTo>
                  <a:lnTo>
                    <a:pt x="2602" y="529"/>
                  </a:lnTo>
                  <a:lnTo>
                    <a:pt x="2609" y="550"/>
                  </a:lnTo>
                  <a:lnTo>
                    <a:pt x="2614" y="570"/>
                  </a:lnTo>
                  <a:lnTo>
                    <a:pt x="2617" y="591"/>
                  </a:lnTo>
                  <a:lnTo>
                    <a:pt x="2621" y="614"/>
                  </a:lnTo>
                  <a:lnTo>
                    <a:pt x="2623" y="636"/>
                  </a:lnTo>
                  <a:lnTo>
                    <a:pt x="2624" y="658"/>
                  </a:lnTo>
                  <a:lnTo>
                    <a:pt x="2624" y="682"/>
                  </a:lnTo>
                  <a:lnTo>
                    <a:pt x="2624" y="706"/>
                  </a:lnTo>
                  <a:lnTo>
                    <a:pt x="2623" y="729"/>
                  </a:lnTo>
                  <a:lnTo>
                    <a:pt x="2621" y="751"/>
                  </a:lnTo>
                  <a:lnTo>
                    <a:pt x="2617" y="773"/>
                  </a:lnTo>
                  <a:lnTo>
                    <a:pt x="2614" y="795"/>
                  </a:lnTo>
                  <a:lnTo>
                    <a:pt x="2609" y="815"/>
                  </a:lnTo>
                  <a:lnTo>
                    <a:pt x="2602" y="835"/>
                  </a:lnTo>
                  <a:lnTo>
                    <a:pt x="2596" y="855"/>
                  </a:lnTo>
                  <a:lnTo>
                    <a:pt x="2589" y="874"/>
                  </a:lnTo>
                  <a:lnTo>
                    <a:pt x="2580" y="892"/>
                  </a:lnTo>
                  <a:lnTo>
                    <a:pt x="2572" y="910"/>
                  </a:lnTo>
                  <a:lnTo>
                    <a:pt x="2561" y="927"/>
                  </a:lnTo>
                  <a:lnTo>
                    <a:pt x="2551" y="943"/>
                  </a:lnTo>
                  <a:lnTo>
                    <a:pt x="2539" y="959"/>
                  </a:lnTo>
                  <a:lnTo>
                    <a:pt x="2528" y="974"/>
                  </a:lnTo>
                  <a:lnTo>
                    <a:pt x="2514" y="987"/>
                  </a:lnTo>
                  <a:lnTo>
                    <a:pt x="2501" y="1000"/>
                  </a:lnTo>
                  <a:lnTo>
                    <a:pt x="2486" y="1014"/>
                  </a:lnTo>
                  <a:lnTo>
                    <a:pt x="2472" y="1025"/>
                  </a:lnTo>
                  <a:lnTo>
                    <a:pt x="2456" y="1036"/>
                  </a:lnTo>
                  <a:lnTo>
                    <a:pt x="2439" y="1046"/>
                  </a:lnTo>
                  <a:lnTo>
                    <a:pt x="2422" y="1056"/>
                  </a:lnTo>
                  <a:lnTo>
                    <a:pt x="2404" y="1064"/>
                  </a:lnTo>
                  <a:lnTo>
                    <a:pt x="2386" y="1071"/>
                  </a:lnTo>
                  <a:lnTo>
                    <a:pt x="2367" y="1078"/>
                  </a:lnTo>
                  <a:lnTo>
                    <a:pt x="2349" y="1085"/>
                  </a:lnTo>
                  <a:lnTo>
                    <a:pt x="2327" y="1089"/>
                  </a:lnTo>
                  <a:lnTo>
                    <a:pt x="2307" y="1094"/>
                  </a:lnTo>
                  <a:lnTo>
                    <a:pt x="2286" y="1097"/>
                  </a:lnTo>
                  <a:lnTo>
                    <a:pt x="2264" y="1100"/>
                  </a:lnTo>
                  <a:lnTo>
                    <a:pt x="2242" y="1101"/>
                  </a:lnTo>
                  <a:lnTo>
                    <a:pt x="2219" y="1101"/>
                  </a:lnTo>
                  <a:lnTo>
                    <a:pt x="2197" y="1101"/>
                  </a:lnTo>
                  <a:lnTo>
                    <a:pt x="2175" y="1100"/>
                  </a:lnTo>
                  <a:lnTo>
                    <a:pt x="2153" y="1097"/>
                  </a:lnTo>
                  <a:lnTo>
                    <a:pt x="2131" y="1094"/>
                  </a:lnTo>
                  <a:lnTo>
                    <a:pt x="2111" y="1089"/>
                  </a:lnTo>
                  <a:lnTo>
                    <a:pt x="2091" y="1085"/>
                  </a:lnTo>
                  <a:lnTo>
                    <a:pt x="2072" y="1078"/>
                  </a:lnTo>
                  <a:lnTo>
                    <a:pt x="2052" y="1071"/>
                  </a:lnTo>
                  <a:lnTo>
                    <a:pt x="2035" y="1064"/>
                  </a:lnTo>
                  <a:lnTo>
                    <a:pt x="2017" y="1056"/>
                  </a:lnTo>
                  <a:lnTo>
                    <a:pt x="2000" y="1046"/>
                  </a:lnTo>
                  <a:lnTo>
                    <a:pt x="1983" y="1036"/>
                  </a:lnTo>
                  <a:lnTo>
                    <a:pt x="1967" y="1025"/>
                  </a:lnTo>
                  <a:lnTo>
                    <a:pt x="1953" y="1014"/>
                  </a:lnTo>
                  <a:lnTo>
                    <a:pt x="1939" y="1000"/>
                  </a:lnTo>
                  <a:lnTo>
                    <a:pt x="1924" y="987"/>
                  </a:lnTo>
                  <a:lnTo>
                    <a:pt x="1912" y="974"/>
                  </a:lnTo>
                  <a:lnTo>
                    <a:pt x="1900" y="959"/>
                  </a:lnTo>
                  <a:lnTo>
                    <a:pt x="1888" y="943"/>
                  </a:lnTo>
                  <a:lnTo>
                    <a:pt x="1878" y="927"/>
                  </a:lnTo>
                  <a:lnTo>
                    <a:pt x="1868" y="910"/>
                  </a:lnTo>
                  <a:lnTo>
                    <a:pt x="1860" y="892"/>
                  </a:lnTo>
                  <a:lnTo>
                    <a:pt x="1852" y="874"/>
                  </a:lnTo>
                  <a:lnTo>
                    <a:pt x="1844" y="855"/>
                  </a:lnTo>
                  <a:lnTo>
                    <a:pt x="1837" y="835"/>
                  </a:lnTo>
                  <a:lnTo>
                    <a:pt x="1830" y="815"/>
                  </a:lnTo>
                  <a:lnTo>
                    <a:pt x="1826" y="795"/>
                  </a:lnTo>
                  <a:lnTo>
                    <a:pt x="1822" y="773"/>
                  </a:lnTo>
                  <a:lnTo>
                    <a:pt x="1819" y="751"/>
                  </a:lnTo>
                  <a:lnTo>
                    <a:pt x="1817" y="729"/>
                  </a:lnTo>
                  <a:lnTo>
                    <a:pt x="1815" y="706"/>
                  </a:lnTo>
                  <a:lnTo>
                    <a:pt x="1815" y="682"/>
                  </a:lnTo>
                  <a:close/>
                  <a:moveTo>
                    <a:pt x="3234" y="688"/>
                  </a:moveTo>
                  <a:lnTo>
                    <a:pt x="3235" y="710"/>
                  </a:lnTo>
                  <a:lnTo>
                    <a:pt x="3237" y="732"/>
                  </a:lnTo>
                  <a:lnTo>
                    <a:pt x="3239" y="755"/>
                  </a:lnTo>
                  <a:lnTo>
                    <a:pt x="3245" y="777"/>
                  </a:lnTo>
                  <a:lnTo>
                    <a:pt x="3250" y="799"/>
                  </a:lnTo>
                  <a:lnTo>
                    <a:pt x="3257" y="820"/>
                  </a:lnTo>
                  <a:lnTo>
                    <a:pt x="3266" y="840"/>
                  </a:lnTo>
                  <a:lnTo>
                    <a:pt x="3277" y="859"/>
                  </a:lnTo>
                  <a:lnTo>
                    <a:pt x="3283" y="869"/>
                  </a:lnTo>
                  <a:lnTo>
                    <a:pt x="3288" y="877"/>
                  </a:lnTo>
                  <a:lnTo>
                    <a:pt x="3294" y="885"/>
                  </a:lnTo>
                  <a:lnTo>
                    <a:pt x="3302" y="893"/>
                  </a:lnTo>
                  <a:lnTo>
                    <a:pt x="3309" y="900"/>
                  </a:lnTo>
                  <a:lnTo>
                    <a:pt x="3317" y="907"/>
                  </a:lnTo>
                  <a:lnTo>
                    <a:pt x="3325" y="913"/>
                  </a:lnTo>
                  <a:lnTo>
                    <a:pt x="3334" y="920"/>
                  </a:lnTo>
                  <a:lnTo>
                    <a:pt x="3344" y="924"/>
                  </a:lnTo>
                  <a:lnTo>
                    <a:pt x="3353" y="928"/>
                  </a:lnTo>
                  <a:lnTo>
                    <a:pt x="3364" y="934"/>
                  </a:lnTo>
                  <a:lnTo>
                    <a:pt x="3374" y="936"/>
                  </a:lnTo>
                  <a:lnTo>
                    <a:pt x="3386" y="939"/>
                  </a:lnTo>
                  <a:lnTo>
                    <a:pt x="3397" y="941"/>
                  </a:lnTo>
                  <a:lnTo>
                    <a:pt x="3410" y="942"/>
                  </a:lnTo>
                  <a:lnTo>
                    <a:pt x="3422" y="943"/>
                  </a:lnTo>
                  <a:lnTo>
                    <a:pt x="3425" y="943"/>
                  </a:lnTo>
                  <a:lnTo>
                    <a:pt x="3435" y="942"/>
                  </a:lnTo>
                  <a:lnTo>
                    <a:pt x="3447" y="941"/>
                  </a:lnTo>
                  <a:lnTo>
                    <a:pt x="3457" y="940"/>
                  </a:lnTo>
                  <a:lnTo>
                    <a:pt x="3467" y="937"/>
                  </a:lnTo>
                  <a:lnTo>
                    <a:pt x="3477" y="936"/>
                  </a:lnTo>
                  <a:lnTo>
                    <a:pt x="3487" y="932"/>
                  </a:lnTo>
                  <a:lnTo>
                    <a:pt x="3496" y="928"/>
                  </a:lnTo>
                  <a:lnTo>
                    <a:pt x="3505" y="924"/>
                  </a:lnTo>
                  <a:lnTo>
                    <a:pt x="3513" y="920"/>
                  </a:lnTo>
                  <a:lnTo>
                    <a:pt x="3522" y="914"/>
                  </a:lnTo>
                  <a:lnTo>
                    <a:pt x="3529" y="908"/>
                  </a:lnTo>
                  <a:lnTo>
                    <a:pt x="3537" y="903"/>
                  </a:lnTo>
                  <a:lnTo>
                    <a:pt x="3545" y="897"/>
                  </a:lnTo>
                  <a:lnTo>
                    <a:pt x="3552" y="890"/>
                  </a:lnTo>
                  <a:lnTo>
                    <a:pt x="3558" y="881"/>
                  </a:lnTo>
                  <a:lnTo>
                    <a:pt x="3565" y="874"/>
                  </a:lnTo>
                  <a:lnTo>
                    <a:pt x="3576" y="856"/>
                  </a:lnTo>
                  <a:lnTo>
                    <a:pt x="3586" y="836"/>
                  </a:lnTo>
                  <a:lnTo>
                    <a:pt x="3594" y="816"/>
                  </a:lnTo>
                  <a:lnTo>
                    <a:pt x="3602" y="793"/>
                  </a:lnTo>
                  <a:lnTo>
                    <a:pt x="3608" y="769"/>
                  </a:lnTo>
                  <a:lnTo>
                    <a:pt x="3612" y="742"/>
                  </a:lnTo>
                  <a:lnTo>
                    <a:pt x="3614" y="715"/>
                  </a:lnTo>
                  <a:lnTo>
                    <a:pt x="3615" y="685"/>
                  </a:lnTo>
                  <a:lnTo>
                    <a:pt x="3614" y="662"/>
                  </a:lnTo>
                  <a:lnTo>
                    <a:pt x="3612" y="640"/>
                  </a:lnTo>
                  <a:lnTo>
                    <a:pt x="3609" y="618"/>
                  </a:lnTo>
                  <a:lnTo>
                    <a:pt x="3605" y="596"/>
                  </a:lnTo>
                  <a:lnTo>
                    <a:pt x="3600" y="575"/>
                  </a:lnTo>
                  <a:lnTo>
                    <a:pt x="3592" y="553"/>
                  </a:lnTo>
                  <a:lnTo>
                    <a:pt x="3584" y="534"/>
                  </a:lnTo>
                  <a:lnTo>
                    <a:pt x="3572" y="515"/>
                  </a:lnTo>
                  <a:lnTo>
                    <a:pt x="3567" y="507"/>
                  </a:lnTo>
                  <a:lnTo>
                    <a:pt x="3561" y="498"/>
                  </a:lnTo>
                  <a:lnTo>
                    <a:pt x="3553" y="490"/>
                  </a:lnTo>
                  <a:lnTo>
                    <a:pt x="3546" y="483"/>
                  </a:lnTo>
                  <a:lnTo>
                    <a:pt x="3538" y="475"/>
                  </a:lnTo>
                  <a:lnTo>
                    <a:pt x="3531" y="469"/>
                  </a:lnTo>
                  <a:lnTo>
                    <a:pt x="3523" y="463"/>
                  </a:lnTo>
                  <a:lnTo>
                    <a:pt x="3513" y="457"/>
                  </a:lnTo>
                  <a:lnTo>
                    <a:pt x="3505" y="452"/>
                  </a:lnTo>
                  <a:lnTo>
                    <a:pt x="3494" y="448"/>
                  </a:lnTo>
                  <a:lnTo>
                    <a:pt x="3484" y="444"/>
                  </a:lnTo>
                  <a:lnTo>
                    <a:pt x="3473" y="441"/>
                  </a:lnTo>
                  <a:lnTo>
                    <a:pt x="3462" y="437"/>
                  </a:lnTo>
                  <a:lnTo>
                    <a:pt x="3450" y="435"/>
                  </a:lnTo>
                  <a:lnTo>
                    <a:pt x="3437" y="434"/>
                  </a:lnTo>
                  <a:lnTo>
                    <a:pt x="3425" y="434"/>
                  </a:lnTo>
                  <a:lnTo>
                    <a:pt x="3422" y="434"/>
                  </a:lnTo>
                  <a:lnTo>
                    <a:pt x="3400" y="434"/>
                  </a:lnTo>
                  <a:lnTo>
                    <a:pt x="3390" y="435"/>
                  </a:lnTo>
                  <a:lnTo>
                    <a:pt x="3379" y="437"/>
                  </a:lnTo>
                  <a:lnTo>
                    <a:pt x="3370" y="441"/>
                  </a:lnTo>
                  <a:lnTo>
                    <a:pt x="3360" y="443"/>
                  </a:lnTo>
                  <a:lnTo>
                    <a:pt x="3351" y="447"/>
                  </a:lnTo>
                  <a:lnTo>
                    <a:pt x="3343" y="450"/>
                  </a:lnTo>
                  <a:lnTo>
                    <a:pt x="3333" y="455"/>
                  </a:lnTo>
                  <a:lnTo>
                    <a:pt x="3326" y="460"/>
                  </a:lnTo>
                  <a:lnTo>
                    <a:pt x="3317" y="466"/>
                  </a:lnTo>
                  <a:lnTo>
                    <a:pt x="3310" y="472"/>
                  </a:lnTo>
                  <a:lnTo>
                    <a:pt x="3303" y="478"/>
                  </a:lnTo>
                  <a:lnTo>
                    <a:pt x="3296" y="485"/>
                  </a:lnTo>
                  <a:lnTo>
                    <a:pt x="3290" y="492"/>
                  </a:lnTo>
                  <a:lnTo>
                    <a:pt x="3284" y="501"/>
                  </a:lnTo>
                  <a:lnTo>
                    <a:pt x="3272" y="517"/>
                  </a:lnTo>
                  <a:lnTo>
                    <a:pt x="3263" y="536"/>
                  </a:lnTo>
                  <a:lnTo>
                    <a:pt x="3254" y="557"/>
                  </a:lnTo>
                  <a:lnTo>
                    <a:pt x="3247" y="580"/>
                  </a:lnTo>
                  <a:lnTo>
                    <a:pt x="3241" y="605"/>
                  </a:lnTo>
                  <a:lnTo>
                    <a:pt x="3238" y="630"/>
                  </a:lnTo>
                  <a:lnTo>
                    <a:pt x="3235" y="658"/>
                  </a:lnTo>
                  <a:lnTo>
                    <a:pt x="3234" y="688"/>
                  </a:lnTo>
                  <a:close/>
                  <a:moveTo>
                    <a:pt x="3807" y="0"/>
                  </a:moveTo>
                  <a:lnTo>
                    <a:pt x="3807" y="1082"/>
                  </a:lnTo>
                  <a:lnTo>
                    <a:pt x="3607" y="1082"/>
                  </a:lnTo>
                  <a:lnTo>
                    <a:pt x="3604" y="992"/>
                  </a:lnTo>
                  <a:lnTo>
                    <a:pt x="3597" y="992"/>
                  </a:lnTo>
                  <a:lnTo>
                    <a:pt x="3597" y="993"/>
                  </a:lnTo>
                  <a:lnTo>
                    <a:pt x="3588" y="1007"/>
                  </a:lnTo>
                  <a:lnTo>
                    <a:pt x="3578" y="1020"/>
                  </a:lnTo>
                  <a:lnTo>
                    <a:pt x="3568" y="1030"/>
                  </a:lnTo>
                  <a:lnTo>
                    <a:pt x="3555" y="1041"/>
                  </a:lnTo>
                  <a:lnTo>
                    <a:pt x="3544" y="1051"/>
                  </a:lnTo>
                  <a:lnTo>
                    <a:pt x="3531" y="1060"/>
                  </a:lnTo>
                  <a:lnTo>
                    <a:pt x="3518" y="1067"/>
                  </a:lnTo>
                  <a:lnTo>
                    <a:pt x="3506" y="1074"/>
                  </a:lnTo>
                  <a:lnTo>
                    <a:pt x="3493" y="1079"/>
                  </a:lnTo>
                  <a:lnTo>
                    <a:pt x="3481" y="1084"/>
                  </a:lnTo>
                  <a:lnTo>
                    <a:pt x="3458" y="1091"/>
                  </a:lnTo>
                  <a:lnTo>
                    <a:pt x="3438" y="1097"/>
                  </a:lnTo>
                  <a:lnTo>
                    <a:pt x="3425" y="1100"/>
                  </a:lnTo>
                  <a:lnTo>
                    <a:pt x="3400" y="1102"/>
                  </a:lnTo>
                  <a:lnTo>
                    <a:pt x="3378" y="1103"/>
                  </a:lnTo>
                  <a:lnTo>
                    <a:pt x="3356" y="1103"/>
                  </a:lnTo>
                  <a:lnTo>
                    <a:pt x="3334" y="1101"/>
                  </a:lnTo>
                  <a:lnTo>
                    <a:pt x="3314" y="1099"/>
                  </a:lnTo>
                  <a:lnTo>
                    <a:pt x="3294" y="1094"/>
                  </a:lnTo>
                  <a:lnTo>
                    <a:pt x="3275" y="1089"/>
                  </a:lnTo>
                  <a:lnTo>
                    <a:pt x="3257" y="1083"/>
                  </a:lnTo>
                  <a:lnTo>
                    <a:pt x="3239" y="1076"/>
                  </a:lnTo>
                  <a:lnTo>
                    <a:pt x="3223" y="1067"/>
                  </a:lnTo>
                  <a:lnTo>
                    <a:pt x="3207" y="1058"/>
                  </a:lnTo>
                  <a:lnTo>
                    <a:pt x="3191" y="1048"/>
                  </a:lnTo>
                  <a:lnTo>
                    <a:pt x="3176" y="1038"/>
                  </a:lnTo>
                  <a:lnTo>
                    <a:pt x="3163" y="1025"/>
                  </a:lnTo>
                  <a:lnTo>
                    <a:pt x="3150" y="1014"/>
                  </a:lnTo>
                  <a:lnTo>
                    <a:pt x="3136" y="1000"/>
                  </a:lnTo>
                  <a:lnTo>
                    <a:pt x="3126" y="986"/>
                  </a:lnTo>
                  <a:lnTo>
                    <a:pt x="3114" y="972"/>
                  </a:lnTo>
                  <a:lnTo>
                    <a:pt x="3105" y="957"/>
                  </a:lnTo>
                  <a:lnTo>
                    <a:pt x="3094" y="941"/>
                  </a:lnTo>
                  <a:lnTo>
                    <a:pt x="3086" y="924"/>
                  </a:lnTo>
                  <a:lnTo>
                    <a:pt x="3077" y="907"/>
                  </a:lnTo>
                  <a:lnTo>
                    <a:pt x="3070" y="890"/>
                  </a:lnTo>
                  <a:lnTo>
                    <a:pt x="3062" y="873"/>
                  </a:lnTo>
                  <a:lnTo>
                    <a:pt x="3057" y="855"/>
                  </a:lnTo>
                  <a:lnTo>
                    <a:pt x="3051" y="836"/>
                  </a:lnTo>
                  <a:lnTo>
                    <a:pt x="3046" y="818"/>
                  </a:lnTo>
                  <a:lnTo>
                    <a:pt x="3041" y="799"/>
                  </a:lnTo>
                  <a:lnTo>
                    <a:pt x="3038" y="779"/>
                  </a:lnTo>
                  <a:lnTo>
                    <a:pt x="3035" y="760"/>
                  </a:lnTo>
                  <a:lnTo>
                    <a:pt x="3033" y="740"/>
                  </a:lnTo>
                  <a:lnTo>
                    <a:pt x="3032" y="721"/>
                  </a:lnTo>
                  <a:lnTo>
                    <a:pt x="3031" y="701"/>
                  </a:lnTo>
                  <a:lnTo>
                    <a:pt x="3030" y="682"/>
                  </a:lnTo>
                  <a:lnTo>
                    <a:pt x="3031" y="664"/>
                  </a:lnTo>
                  <a:lnTo>
                    <a:pt x="3032" y="646"/>
                  </a:lnTo>
                  <a:lnTo>
                    <a:pt x="3033" y="627"/>
                  </a:lnTo>
                  <a:lnTo>
                    <a:pt x="3035" y="608"/>
                  </a:lnTo>
                  <a:lnTo>
                    <a:pt x="3038" y="590"/>
                  </a:lnTo>
                  <a:lnTo>
                    <a:pt x="3041" y="571"/>
                  </a:lnTo>
                  <a:lnTo>
                    <a:pt x="3046" y="552"/>
                  </a:lnTo>
                  <a:lnTo>
                    <a:pt x="3050" y="535"/>
                  </a:lnTo>
                  <a:lnTo>
                    <a:pt x="3056" y="517"/>
                  </a:lnTo>
                  <a:lnTo>
                    <a:pt x="3062" y="499"/>
                  </a:lnTo>
                  <a:lnTo>
                    <a:pt x="3069" y="483"/>
                  </a:lnTo>
                  <a:lnTo>
                    <a:pt x="3076" y="466"/>
                  </a:lnTo>
                  <a:lnTo>
                    <a:pt x="3085" y="450"/>
                  </a:lnTo>
                  <a:lnTo>
                    <a:pt x="3094" y="434"/>
                  </a:lnTo>
                  <a:lnTo>
                    <a:pt x="3104" y="419"/>
                  </a:lnTo>
                  <a:lnTo>
                    <a:pt x="3113" y="403"/>
                  </a:lnTo>
                  <a:lnTo>
                    <a:pt x="3125" y="389"/>
                  </a:lnTo>
                  <a:lnTo>
                    <a:pt x="3136" y="375"/>
                  </a:lnTo>
                  <a:lnTo>
                    <a:pt x="3148" y="363"/>
                  </a:lnTo>
                  <a:lnTo>
                    <a:pt x="3160" y="350"/>
                  </a:lnTo>
                  <a:lnTo>
                    <a:pt x="3175" y="340"/>
                  </a:lnTo>
                  <a:lnTo>
                    <a:pt x="3190" y="328"/>
                  </a:lnTo>
                  <a:lnTo>
                    <a:pt x="3205" y="318"/>
                  </a:lnTo>
                  <a:lnTo>
                    <a:pt x="3220" y="309"/>
                  </a:lnTo>
                  <a:lnTo>
                    <a:pt x="3237" y="301"/>
                  </a:lnTo>
                  <a:lnTo>
                    <a:pt x="3254" y="293"/>
                  </a:lnTo>
                  <a:lnTo>
                    <a:pt x="3272" y="287"/>
                  </a:lnTo>
                  <a:lnTo>
                    <a:pt x="3291" y="283"/>
                  </a:lnTo>
                  <a:lnTo>
                    <a:pt x="3310" y="278"/>
                  </a:lnTo>
                  <a:lnTo>
                    <a:pt x="3331" y="276"/>
                  </a:lnTo>
                  <a:lnTo>
                    <a:pt x="3352" y="273"/>
                  </a:lnTo>
                  <a:lnTo>
                    <a:pt x="3373" y="272"/>
                  </a:lnTo>
                  <a:lnTo>
                    <a:pt x="3385" y="273"/>
                  </a:lnTo>
                  <a:lnTo>
                    <a:pt x="3396" y="274"/>
                  </a:lnTo>
                  <a:lnTo>
                    <a:pt x="3425" y="278"/>
                  </a:lnTo>
                  <a:lnTo>
                    <a:pt x="3448" y="284"/>
                  </a:lnTo>
                  <a:lnTo>
                    <a:pt x="3472" y="291"/>
                  </a:lnTo>
                  <a:lnTo>
                    <a:pt x="3495" y="301"/>
                  </a:lnTo>
                  <a:lnTo>
                    <a:pt x="3518" y="310"/>
                  </a:lnTo>
                  <a:lnTo>
                    <a:pt x="3541" y="323"/>
                  </a:lnTo>
                  <a:lnTo>
                    <a:pt x="3562" y="335"/>
                  </a:lnTo>
                  <a:lnTo>
                    <a:pt x="3583" y="350"/>
                  </a:lnTo>
                  <a:lnTo>
                    <a:pt x="3602" y="366"/>
                  </a:lnTo>
                  <a:lnTo>
                    <a:pt x="3605" y="366"/>
                  </a:lnTo>
                  <a:lnTo>
                    <a:pt x="3607" y="366"/>
                  </a:lnTo>
                  <a:lnTo>
                    <a:pt x="3607" y="0"/>
                  </a:lnTo>
                  <a:lnTo>
                    <a:pt x="3807" y="0"/>
                  </a:lnTo>
                  <a:close/>
                  <a:moveTo>
                    <a:pt x="1216" y="0"/>
                  </a:moveTo>
                  <a:lnTo>
                    <a:pt x="1216" y="386"/>
                  </a:lnTo>
                  <a:lnTo>
                    <a:pt x="1222" y="386"/>
                  </a:lnTo>
                  <a:lnTo>
                    <a:pt x="1222" y="385"/>
                  </a:lnTo>
                  <a:lnTo>
                    <a:pt x="1232" y="368"/>
                  </a:lnTo>
                  <a:lnTo>
                    <a:pt x="1244" y="353"/>
                  </a:lnTo>
                  <a:lnTo>
                    <a:pt x="1256" y="340"/>
                  </a:lnTo>
                  <a:lnTo>
                    <a:pt x="1269" y="328"/>
                  </a:lnTo>
                  <a:lnTo>
                    <a:pt x="1282" y="318"/>
                  </a:lnTo>
                  <a:lnTo>
                    <a:pt x="1296" y="309"/>
                  </a:lnTo>
                  <a:lnTo>
                    <a:pt x="1310" y="301"/>
                  </a:lnTo>
                  <a:lnTo>
                    <a:pt x="1324" y="294"/>
                  </a:lnTo>
                  <a:lnTo>
                    <a:pt x="1338" y="289"/>
                  </a:lnTo>
                  <a:lnTo>
                    <a:pt x="1352" y="285"/>
                  </a:lnTo>
                  <a:lnTo>
                    <a:pt x="1366" y="281"/>
                  </a:lnTo>
                  <a:lnTo>
                    <a:pt x="1381" y="278"/>
                  </a:lnTo>
                  <a:lnTo>
                    <a:pt x="1395" y="276"/>
                  </a:lnTo>
                  <a:lnTo>
                    <a:pt x="1408" y="274"/>
                  </a:lnTo>
                  <a:lnTo>
                    <a:pt x="1435" y="273"/>
                  </a:lnTo>
                  <a:lnTo>
                    <a:pt x="1451" y="273"/>
                  </a:lnTo>
                  <a:lnTo>
                    <a:pt x="1469" y="274"/>
                  </a:lnTo>
                  <a:lnTo>
                    <a:pt x="1486" y="277"/>
                  </a:lnTo>
                  <a:lnTo>
                    <a:pt x="1503" y="278"/>
                  </a:lnTo>
                  <a:lnTo>
                    <a:pt x="1518" y="281"/>
                  </a:lnTo>
                  <a:lnTo>
                    <a:pt x="1534" y="284"/>
                  </a:lnTo>
                  <a:lnTo>
                    <a:pt x="1547" y="288"/>
                  </a:lnTo>
                  <a:lnTo>
                    <a:pt x="1562" y="293"/>
                  </a:lnTo>
                  <a:lnTo>
                    <a:pt x="1575" y="298"/>
                  </a:lnTo>
                  <a:lnTo>
                    <a:pt x="1586" y="304"/>
                  </a:lnTo>
                  <a:lnTo>
                    <a:pt x="1599" y="310"/>
                  </a:lnTo>
                  <a:lnTo>
                    <a:pt x="1610" y="317"/>
                  </a:lnTo>
                  <a:lnTo>
                    <a:pt x="1621" y="325"/>
                  </a:lnTo>
                  <a:lnTo>
                    <a:pt x="1631" y="333"/>
                  </a:lnTo>
                  <a:lnTo>
                    <a:pt x="1640" y="343"/>
                  </a:lnTo>
                  <a:lnTo>
                    <a:pt x="1649" y="352"/>
                  </a:lnTo>
                  <a:lnTo>
                    <a:pt x="1658" y="363"/>
                  </a:lnTo>
                  <a:lnTo>
                    <a:pt x="1666" y="373"/>
                  </a:lnTo>
                  <a:lnTo>
                    <a:pt x="1674" y="386"/>
                  </a:lnTo>
                  <a:lnTo>
                    <a:pt x="1680" y="397"/>
                  </a:lnTo>
                  <a:lnTo>
                    <a:pt x="1686" y="411"/>
                  </a:lnTo>
                  <a:lnTo>
                    <a:pt x="1691" y="425"/>
                  </a:lnTo>
                  <a:lnTo>
                    <a:pt x="1697" y="440"/>
                  </a:lnTo>
                  <a:lnTo>
                    <a:pt x="1702" y="454"/>
                  </a:lnTo>
                  <a:lnTo>
                    <a:pt x="1705" y="471"/>
                  </a:lnTo>
                  <a:lnTo>
                    <a:pt x="1709" y="487"/>
                  </a:lnTo>
                  <a:lnTo>
                    <a:pt x="1711" y="505"/>
                  </a:lnTo>
                  <a:lnTo>
                    <a:pt x="1714" y="523"/>
                  </a:lnTo>
                  <a:lnTo>
                    <a:pt x="1716" y="542"/>
                  </a:lnTo>
                  <a:lnTo>
                    <a:pt x="1718" y="560"/>
                  </a:lnTo>
                  <a:lnTo>
                    <a:pt x="1719" y="601"/>
                  </a:lnTo>
                  <a:lnTo>
                    <a:pt x="1719" y="1085"/>
                  </a:lnTo>
                  <a:lnTo>
                    <a:pt x="1511" y="1085"/>
                  </a:lnTo>
                  <a:lnTo>
                    <a:pt x="1511" y="640"/>
                  </a:lnTo>
                  <a:lnTo>
                    <a:pt x="1511" y="616"/>
                  </a:lnTo>
                  <a:lnTo>
                    <a:pt x="1509" y="593"/>
                  </a:lnTo>
                  <a:lnTo>
                    <a:pt x="1506" y="572"/>
                  </a:lnTo>
                  <a:lnTo>
                    <a:pt x="1504" y="552"/>
                  </a:lnTo>
                  <a:lnTo>
                    <a:pt x="1499" y="535"/>
                  </a:lnTo>
                  <a:lnTo>
                    <a:pt x="1494" y="519"/>
                  </a:lnTo>
                  <a:lnTo>
                    <a:pt x="1487" y="505"/>
                  </a:lnTo>
                  <a:lnTo>
                    <a:pt x="1480" y="492"/>
                  </a:lnTo>
                  <a:lnTo>
                    <a:pt x="1470" y="482"/>
                  </a:lnTo>
                  <a:lnTo>
                    <a:pt x="1461" y="472"/>
                  </a:lnTo>
                  <a:lnTo>
                    <a:pt x="1450" y="464"/>
                  </a:lnTo>
                  <a:lnTo>
                    <a:pt x="1438" y="457"/>
                  </a:lnTo>
                  <a:lnTo>
                    <a:pt x="1425" y="452"/>
                  </a:lnTo>
                  <a:lnTo>
                    <a:pt x="1410" y="449"/>
                  </a:lnTo>
                  <a:lnTo>
                    <a:pt x="1395" y="447"/>
                  </a:lnTo>
                  <a:lnTo>
                    <a:pt x="1378" y="446"/>
                  </a:lnTo>
                  <a:lnTo>
                    <a:pt x="1357" y="447"/>
                  </a:lnTo>
                  <a:lnTo>
                    <a:pt x="1338" y="450"/>
                  </a:lnTo>
                  <a:lnTo>
                    <a:pt x="1320" y="453"/>
                  </a:lnTo>
                  <a:lnTo>
                    <a:pt x="1303" y="458"/>
                  </a:lnTo>
                  <a:lnTo>
                    <a:pt x="1288" y="466"/>
                  </a:lnTo>
                  <a:lnTo>
                    <a:pt x="1282" y="470"/>
                  </a:lnTo>
                  <a:lnTo>
                    <a:pt x="1276" y="475"/>
                  </a:lnTo>
                  <a:lnTo>
                    <a:pt x="1269" y="481"/>
                  </a:lnTo>
                  <a:lnTo>
                    <a:pt x="1263" y="486"/>
                  </a:lnTo>
                  <a:lnTo>
                    <a:pt x="1258" y="492"/>
                  </a:lnTo>
                  <a:lnTo>
                    <a:pt x="1253" y="498"/>
                  </a:lnTo>
                  <a:lnTo>
                    <a:pt x="1244" y="513"/>
                  </a:lnTo>
                  <a:lnTo>
                    <a:pt x="1237" y="530"/>
                  </a:lnTo>
                  <a:lnTo>
                    <a:pt x="1230" y="549"/>
                  </a:lnTo>
                  <a:lnTo>
                    <a:pt x="1224" y="569"/>
                  </a:lnTo>
                  <a:lnTo>
                    <a:pt x="1221" y="591"/>
                  </a:lnTo>
                  <a:lnTo>
                    <a:pt x="1217" y="616"/>
                  </a:lnTo>
                  <a:lnTo>
                    <a:pt x="1216" y="644"/>
                  </a:lnTo>
                  <a:lnTo>
                    <a:pt x="1216" y="672"/>
                  </a:lnTo>
                  <a:lnTo>
                    <a:pt x="1216" y="1082"/>
                  </a:lnTo>
                  <a:lnTo>
                    <a:pt x="1008" y="1082"/>
                  </a:lnTo>
                  <a:lnTo>
                    <a:pt x="1008" y="0"/>
                  </a:lnTo>
                  <a:lnTo>
                    <a:pt x="1216" y="0"/>
                  </a:lnTo>
                  <a:close/>
                  <a:moveTo>
                    <a:pt x="2932" y="0"/>
                  </a:moveTo>
                  <a:lnTo>
                    <a:pt x="2932" y="1082"/>
                  </a:lnTo>
                  <a:lnTo>
                    <a:pt x="2732" y="1082"/>
                  </a:lnTo>
                  <a:lnTo>
                    <a:pt x="2732" y="0"/>
                  </a:lnTo>
                  <a:lnTo>
                    <a:pt x="2932" y="0"/>
                  </a:lnTo>
                  <a:close/>
                </a:path>
              </a:pathLst>
            </a:custGeom>
            <a:solidFill>
              <a:srgbClr val="2D6DB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5" name="Freeform 44"/>
            <p:cNvSpPr>
              <a:spLocks/>
            </p:cNvSpPr>
            <p:nvPr userDrawn="1"/>
          </p:nvSpPr>
          <p:spPr bwMode="auto">
            <a:xfrm>
              <a:off x="4339" y="4047"/>
              <a:ext cx="29" cy="41"/>
            </a:xfrm>
            <a:custGeom>
              <a:avLst/>
              <a:gdLst/>
              <a:ahLst/>
              <a:cxnLst>
                <a:cxn ang="0">
                  <a:pos x="131" y="0"/>
                </a:cxn>
                <a:cxn ang="0">
                  <a:pos x="125" y="0"/>
                </a:cxn>
                <a:cxn ang="0">
                  <a:pos x="0" y="422"/>
                </a:cxn>
                <a:cxn ang="0">
                  <a:pos x="256" y="422"/>
                </a:cxn>
                <a:cxn ang="0">
                  <a:pos x="132" y="0"/>
                </a:cxn>
                <a:cxn ang="0">
                  <a:pos x="131" y="0"/>
                </a:cxn>
              </a:cxnLst>
              <a:rect l="0" t="0" r="r" b="b"/>
              <a:pathLst>
                <a:path w="256" h="422">
                  <a:moveTo>
                    <a:pt x="131" y="0"/>
                  </a:moveTo>
                  <a:lnTo>
                    <a:pt x="125" y="0"/>
                  </a:lnTo>
                  <a:lnTo>
                    <a:pt x="0" y="422"/>
                  </a:lnTo>
                  <a:lnTo>
                    <a:pt x="256" y="422"/>
                  </a:lnTo>
                  <a:lnTo>
                    <a:pt x="132" y="0"/>
                  </a:lnTo>
                  <a:lnTo>
                    <a:pt x="131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6" name="Freeform 45"/>
            <p:cNvSpPr>
              <a:spLocks/>
            </p:cNvSpPr>
            <p:nvPr userDrawn="1"/>
          </p:nvSpPr>
          <p:spPr bwMode="auto">
            <a:xfrm>
              <a:off x="4302" y="4021"/>
              <a:ext cx="104" cy="121"/>
            </a:xfrm>
            <a:custGeom>
              <a:avLst/>
              <a:gdLst/>
              <a:ahLst/>
              <a:cxnLst>
                <a:cxn ang="0">
                  <a:pos x="573" y="0"/>
                </a:cxn>
                <a:cxn ang="0">
                  <a:pos x="934" y="1082"/>
                </a:cxn>
                <a:cxn ang="0">
                  <a:pos x="720" y="1082"/>
                </a:cxn>
                <a:cxn ang="0">
                  <a:pos x="640" y="808"/>
                </a:cxn>
                <a:cxn ang="0">
                  <a:pos x="293" y="808"/>
                </a:cxn>
                <a:cxn ang="0">
                  <a:pos x="212" y="1082"/>
                </a:cxn>
                <a:cxn ang="0">
                  <a:pos x="0" y="1082"/>
                </a:cxn>
                <a:cxn ang="0">
                  <a:pos x="358" y="0"/>
                </a:cxn>
                <a:cxn ang="0">
                  <a:pos x="573" y="0"/>
                </a:cxn>
              </a:cxnLst>
              <a:rect l="0" t="0" r="r" b="b"/>
              <a:pathLst>
                <a:path w="934" h="1082">
                  <a:moveTo>
                    <a:pt x="573" y="0"/>
                  </a:moveTo>
                  <a:lnTo>
                    <a:pt x="934" y="1082"/>
                  </a:lnTo>
                  <a:lnTo>
                    <a:pt x="720" y="1082"/>
                  </a:lnTo>
                  <a:lnTo>
                    <a:pt x="640" y="808"/>
                  </a:lnTo>
                  <a:lnTo>
                    <a:pt x="293" y="808"/>
                  </a:lnTo>
                  <a:lnTo>
                    <a:pt x="212" y="1082"/>
                  </a:lnTo>
                  <a:lnTo>
                    <a:pt x="0" y="1082"/>
                  </a:lnTo>
                  <a:lnTo>
                    <a:pt x="358" y="0"/>
                  </a:lnTo>
                  <a:lnTo>
                    <a:pt x="573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7" name="Freeform 46"/>
            <p:cNvSpPr>
              <a:spLocks/>
            </p:cNvSpPr>
            <p:nvPr userDrawn="1"/>
          </p:nvSpPr>
          <p:spPr bwMode="auto">
            <a:xfrm>
              <a:off x="4526" y="4068"/>
              <a:ext cx="45" cy="58"/>
            </a:xfrm>
            <a:custGeom>
              <a:avLst/>
              <a:gdLst/>
              <a:ahLst/>
              <a:cxnLst>
                <a:cxn ang="0">
                  <a:pos x="0" y="280"/>
                </a:cxn>
                <a:cxn ang="0">
                  <a:pos x="3" y="318"/>
                </a:cxn>
                <a:cxn ang="0">
                  <a:pos x="10" y="360"/>
                </a:cxn>
                <a:cxn ang="0">
                  <a:pos x="23" y="404"/>
                </a:cxn>
                <a:cxn ang="0">
                  <a:pos x="32" y="425"/>
                </a:cxn>
                <a:cxn ang="0">
                  <a:pos x="44" y="446"/>
                </a:cxn>
                <a:cxn ang="0">
                  <a:pos x="59" y="465"/>
                </a:cxn>
                <a:cxn ang="0">
                  <a:pos x="76" y="483"/>
                </a:cxn>
                <a:cxn ang="0">
                  <a:pos x="94" y="498"/>
                </a:cxn>
                <a:cxn ang="0">
                  <a:pos x="117" y="509"/>
                </a:cxn>
                <a:cxn ang="0">
                  <a:pos x="143" y="520"/>
                </a:cxn>
                <a:cxn ang="0">
                  <a:pos x="171" y="525"/>
                </a:cxn>
                <a:cxn ang="0">
                  <a:pos x="204" y="527"/>
                </a:cxn>
                <a:cxn ang="0">
                  <a:pos x="222" y="527"/>
                </a:cxn>
                <a:cxn ang="0">
                  <a:pos x="251" y="523"/>
                </a:cxn>
                <a:cxn ang="0">
                  <a:pos x="279" y="516"/>
                </a:cxn>
                <a:cxn ang="0">
                  <a:pos x="303" y="506"/>
                </a:cxn>
                <a:cxn ang="0">
                  <a:pos x="323" y="493"/>
                </a:cxn>
                <a:cxn ang="0">
                  <a:pos x="341" y="478"/>
                </a:cxn>
                <a:cxn ang="0">
                  <a:pos x="357" y="461"/>
                </a:cxn>
                <a:cxn ang="0">
                  <a:pos x="369" y="442"/>
                </a:cxn>
                <a:cxn ang="0">
                  <a:pos x="381" y="422"/>
                </a:cxn>
                <a:cxn ang="0">
                  <a:pos x="394" y="391"/>
                </a:cxn>
                <a:cxn ang="0">
                  <a:pos x="404" y="346"/>
                </a:cxn>
                <a:cxn ang="0">
                  <a:pos x="409" y="303"/>
                </a:cxn>
                <a:cxn ang="0">
                  <a:pos x="411" y="264"/>
                </a:cxn>
                <a:cxn ang="0">
                  <a:pos x="409" y="225"/>
                </a:cxn>
                <a:cxn ang="0">
                  <a:pos x="404" y="182"/>
                </a:cxn>
                <a:cxn ang="0">
                  <a:pos x="394" y="138"/>
                </a:cxn>
                <a:cxn ang="0">
                  <a:pos x="381" y="107"/>
                </a:cxn>
                <a:cxn ang="0">
                  <a:pos x="369" y="86"/>
                </a:cxn>
                <a:cxn ang="0">
                  <a:pos x="357" y="68"/>
                </a:cxn>
                <a:cxn ang="0">
                  <a:pos x="341" y="51"/>
                </a:cxn>
                <a:cxn ang="0">
                  <a:pos x="323" y="35"/>
                </a:cxn>
                <a:cxn ang="0">
                  <a:pos x="303" y="23"/>
                </a:cxn>
                <a:cxn ang="0">
                  <a:pos x="279" y="13"/>
                </a:cxn>
                <a:cxn ang="0">
                  <a:pos x="251" y="5"/>
                </a:cxn>
                <a:cxn ang="0">
                  <a:pos x="222" y="2"/>
                </a:cxn>
                <a:cxn ang="0">
                  <a:pos x="188" y="2"/>
                </a:cxn>
                <a:cxn ang="0">
                  <a:pos x="157" y="5"/>
                </a:cxn>
                <a:cxn ang="0">
                  <a:pos x="130" y="13"/>
                </a:cxn>
                <a:cxn ang="0">
                  <a:pos x="106" y="25"/>
                </a:cxn>
                <a:cxn ang="0">
                  <a:pos x="84" y="38"/>
                </a:cxn>
                <a:cxn ang="0">
                  <a:pos x="67" y="54"/>
                </a:cxn>
                <a:cxn ang="0">
                  <a:pos x="51" y="73"/>
                </a:cxn>
                <a:cxn ang="0">
                  <a:pos x="38" y="92"/>
                </a:cxn>
                <a:cxn ang="0">
                  <a:pos x="28" y="114"/>
                </a:cxn>
                <a:cxn ang="0">
                  <a:pos x="15" y="147"/>
                </a:cxn>
                <a:cxn ang="0">
                  <a:pos x="5" y="190"/>
                </a:cxn>
                <a:cxn ang="0">
                  <a:pos x="1" y="231"/>
                </a:cxn>
                <a:cxn ang="0">
                  <a:pos x="0" y="264"/>
                </a:cxn>
              </a:cxnLst>
              <a:rect l="0" t="0" r="r" b="b"/>
              <a:pathLst>
                <a:path w="411" h="527">
                  <a:moveTo>
                    <a:pt x="0" y="264"/>
                  </a:moveTo>
                  <a:lnTo>
                    <a:pt x="0" y="280"/>
                  </a:lnTo>
                  <a:lnTo>
                    <a:pt x="1" y="298"/>
                  </a:lnTo>
                  <a:lnTo>
                    <a:pt x="3" y="318"/>
                  </a:lnTo>
                  <a:lnTo>
                    <a:pt x="5" y="339"/>
                  </a:lnTo>
                  <a:lnTo>
                    <a:pt x="10" y="360"/>
                  </a:lnTo>
                  <a:lnTo>
                    <a:pt x="15" y="382"/>
                  </a:lnTo>
                  <a:lnTo>
                    <a:pt x="23" y="404"/>
                  </a:lnTo>
                  <a:lnTo>
                    <a:pt x="28" y="415"/>
                  </a:lnTo>
                  <a:lnTo>
                    <a:pt x="32" y="425"/>
                  </a:lnTo>
                  <a:lnTo>
                    <a:pt x="38" y="436"/>
                  </a:lnTo>
                  <a:lnTo>
                    <a:pt x="44" y="446"/>
                  </a:lnTo>
                  <a:lnTo>
                    <a:pt x="51" y="456"/>
                  </a:lnTo>
                  <a:lnTo>
                    <a:pt x="59" y="465"/>
                  </a:lnTo>
                  <a:lnTo>
                    <a:pt x="67" y="475"/>
                  </a:lnTo>
                  <a:lnTo>
                    <a:pt x="76" y="483"/>
                  </a:lnTo>
                  <a:lnTo>
                    <a:pt x="84" y="490"/>
                  </a:lnTo>
                  <a:lnTo>
                    <a:pt x="94" y="498"/>
                  </a:lnTo>
                  <a:lnTo>
                    <a:pt x="105" y="504"/>
                  </a:lnTo>
                  <a:lnTo>
                    <a:pt x="117" y="509"/>
                  </a:lnTo>
                  <a:lnTo>
                    <a:pt x="129" y="515"/>
                  </a:lnTo>
                  <a:lnTo>
                    <a:pt x="143" y="520"/>
                  </a:lnTo>
                  <a:lnTo>
                    <a:pt x="157" y="523"/>
                  </a:lnTo>
                  <a:lnTo>
                    <a:pt x="171" y="525"/>
                  </a:lnTo>
                  <a:lnTo>
                    <a:pt x="187" y="527"/>
                  </a:lnTo>
                  <a:lnTo>
                    <a:pt x="204" y="527"/>
                  </a:lnTo>
                  <a:lnTo>
                    <a:pt x="205" y="527"/>
                  </a:lnTo>
                  <a:lnTo>
                    <a:pt x="222" y="527"/>
                  </a:lnTo>
                  <a:lnTo>
                    <a:pt x="237" y="525"/>
                  </a:lnTo>
                  <a:lnTo>
                    <a:pt x="251" y="523"/>
                  </a:lnTo>
                  <a:lnTo>
                    <a:pt x="265" y="520"/>
                  </a:lnTo>
                  <a:lnTo>
                    <a:pt x="279" y="516"/>
                  </a:lnTo>
                  <a:lnTo>
                    <a:pt x="290" y="511"/>
                  </a:lnTo>
                  <a:lnTo>
                    <a:pt x="303" y="506"/>
                  </a:lnTo>
                  <a:lnTo>
                    <a:pt x="312" y="499"/>
                  </a:lnTo>
                  <a:lnTo>
                    <a:pt x="323" y="493"/>
                  </a:lnTo>
                  <a:lnTo>
                    <a:pt x="332" y="485"/>
                  </a:lnTo>
                  <a:lnTo>
                    <a:pt x="341" y="478"/>
                  </a:lnTo>
                  <a:lnTo>
                    <a:pt x="349" y="469"/>
                  </a:lnTo>
                  <a:lnTo>
                    <a:pt x="357" y="461"/>
                  </a:lnTo>
                  <a:lnTo>
                    <a:pt x="363" y="452"/>
                  </a:lnTo>
                  <a:lnTo>
                    <a:pt x="369" y="442"/>
                  </a:lnTo>
                  <a:lnTo>
                    <a:pt x="376" y="433"/>
                  </a:lnTo>
                  <a:lnTo>
                    <a:pt x="381" y="422"/>
                  </a:lnTo>
                  <a:lnTo>
                    <a:pt x="385" y="413"/>
                  </a:lnTo>
                  <a:lnTo>
                    <a:pt x="394" y="391"/>
                  </a:lnTo>
                  <a:lnTo>
                    <a:pt x="399" y="368"/>
                  </a:lnTo>
                  <a:lnTo>
                    <a:pt x="404" y="346"/>
                  </a:lnTo>
                  <a:lnTo>
                    <a:pt x="407" y="325"/>
                  </a:lnTo>
                  <a:lnTo>
                    <a:pt x="409" y="303"/>
                  </a:lnTo>
                  <a:lnTo>
                    <a:pt x="410" y="283"/>
                  </a:lnTo>
                  <a:lnTo>
                    <a:pt x="411" y="264"/>
                  </a:lnTo>
                  <a:lnTo>
                    <a:pt x="410" y="245"/>
                  </a:lnTo>
                  <a:lnTo>
                    <a:pt x="409" y="225"/>
                  </a:lnTo>
                  <a:lnTo>
                    <a:pt x="407" y="203"/>
                  </a:lnTo>
                  <a:lnTo>
                    <a:pt x="404" y="182"/>
                  </a:lnTo>
                  <a:lnTo>
                    <a:pt x="399" y="160"/>
                  </a:lnTo>
                  <a:lnTo>
                    <a:pt x="394" y="138"/>
                  </a:lnTo>
                  <a:lnTo>
                    <a:pt x="385" y="116"/>
                  </a:lnTo>
                  <a:lnTo>
                    <a:pt x="381" y="107"/>
                  </a:lnTo>
                  <a:lnTo>
                    <a:pt x="376" y="96"/>
                  </a:lnTo>
                  <a:lnTo>
                    <a:pt x="369" y="86"/>
                  </a:lnTo>
                  <a:lnTo>
                    <a:pt x="363" y="76"/>
                  </a:lnTo>
                  <a:lnTo>
                    <a:pt x="357" y="68"/>
                  </a:lnTo>
                  <a:lnTo>
                    <a:pt x="349" y="59"/>
                  </a:lnTo>
                  <a:lnTo>
                    <a:pt x="341" y="51"/>
                  </a:lnTo>
                  <a:lnTo>
                    <a:pt x="332" y="43"/>
                  </a:lnTo>
                  <a:lnTo>
                    <a:pt x="323" y="35"/>
                  </a:lnTo>
                  <a:lnTo>
                    <a:pt x="312" y="29"/>
                  </a:lnTo>
                  <a:lnTo>
                    <a:pt x="303" y="23"/>
                  </a:lnTo>
                  <a:lnTo>
                    <a:pt x="290" y="17"/>
                  </a:lnTo>
                  <a:lnTo>
                    <a:pt x="279" y="13"/>
                  </a:lnTo>
                  <a:lnTo>
                    <a:pt x="265" y="8"/>
                  </a:lnTo>
                  <a:lnTo>
                    <a:pt x="251" y="5"/>
                  </a:lnTo>
                  <a:lnTo>
                    <a:pt x="237" y="3"/>
                  </a:lnTo>
                  <a:lnTo>
                    <a:pt x="222" y="2"/>
                  </a:lnTo>
                  <a:lnTo>
                    <a:pt x="205" y="0"/>
                  </a:lnTo>
                  <a:lnTo>
                    <a:pt x="188" y="2"/>
                  </a:lnTo>
                  <a:lnTo>
                    <a:pt x="172" y="4"/>
                  </a:lnTo>
                  <a:lnTo>
                    <a:pt x="157" y="5"/>
                  </a:lnTo>
                  <a:lnTo>
                    <a:pt x="143" y="9"/>
                  </a:lnTo>
                  <a:lnTo>
                    <a:pt x="130" y="13"/>
                  </a:lnTo>
                  <a:lnTo>
                    <a:pt x="117" y="18"/>
                  </a:lnTo>
                  <a:lnTo>
                    <a:pt x="106" y="25"/>
                  </a:lnTo>
                  <a:lnTo>
                    <a:pt x="94" y="31"/>
                  </a:lnTo>
                  <a:lnTo>
                    <a:pt x="84" y="38"/>
                  </a:lnTo>
                  <a:lnTo>
                    <a:pt x="76" y="46"/>
                  </a:lnTo>
                  <a:lnTo>
                    <a:pt x="67" y="54"/>
                  </a:lnTo>
                  <a:lnTo>
                    <a:pt x="59" y="64"/>
                  </a:lnTo>
                  <a:lnTo>
                    <a:pt x="51" y="73"/>
                  </a:lnTo>
                  <a:lnTo>
                    <a:pt x="44" y="82"/>
                  </a:lnTo>
                  <a:lnTo>
                    <a:pt x="38" y="92"/>
                  </a:lnTo>
                  <a:lnTo>
                    <a:pt x="32" y="102"/>
                  </a:lnTo>
                  <a:lnTo>
                    <a:pt x="28" y="114"/>
                  </a:lnTo>
                  <a:lnTo>
                    <a:pt x="23" y="123"/>
                  </a:lnTo>
                  <a:lnTo>
                    <a:pt x="15" y="147"/>
                  </a:lnTo>
                  <a:lnTo>
                    <a:pt x="10" y="169"/>
                  </a:lnTo>
                  <a:lnTo>
                    <a:pt x="5" y="190"/>
                  </a:lnTo>
                  <a:lnTo>
                    <a:pt x="3" y="211"/>
                  </a:lnTo>
                  <a:lnTo>
                    <a:pt x="1" y="231"/>
                  </a:lnTo>
                  <a:lnTo>
                    <a:pt x="0" y="249"/>
                  </a:lnTo>
                  <a:lnTo>
                    <a:pt x="0" y="264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8" name="Freeform 47"/>
            <p:cNvSpPr>
              <a:spLocks/>
            </p:cNvSpPr>
            <p:nvPr userDrawn="1"/>
          </p:nvSpPr>
          <p:spPr bwMode="auto">
            <a:xfrm>
              <a:off x="4504" y="4051"/>
              <a:ext cx="84" cy="93"/>
            </a:xfrm>
            <a:custGeom>
              <a:avLst/>
              <a:gdLst/>
              <a:ahLst/>
              <a:cxnLst>
                <a:cxn ang="0">
                  <a:pos x="2" y="371"/>
                </a:cxn>
                <a:cxn ang="0">
                  <a:pos x="11" y="305"/>
                </a:cxn>
                <a:cxn ang="0">
                  <a:pos x="28" y="245"/>
                </a:cxn>
                <a:cxn ang="0">
                  <a:pos x="52" y="191"/>
                </a:cxn>
                <a:cxn ang="0">
                  <a:pos x="84" y="143"/>
                </a:cxn>
                <a:cxn ang="0">
                  <a:pos x="123" y="101"/>
                </a:cxn>
                <a:cxn ang="0">
                  <a:pos x="168" y="65"/>
                </a:cxn>
                <a:cxn ang="0">
                  <a:pos x="219" y="38"/>
                </a:cxn>
                <a:cxn ang="0">
                  <a:pos x="275" y="18"/>
                </a:cxn>
                <a:cxn ang="0">
                  <a:pos x="337" y="4"/>
                </a:cxn>
                <a:cxn ang="0">
                  <a:pos x="403" y="0"/>
                </a:cxn>
                <a:cxn ang="0">
                  <a:pos x="449" y="2"/>
                </a:cxn>
                <a:cxn ang="0">
                  <a:pos x="513" y="12"/>
                </a:cxn>
                <a:cxn ang="0">
                  <a:pos x="570" y="29"/>
                </a:cxn>
                <a:cxn ang="0">
                  <a:pos x="624" y="56"/>
                </a:cxn>
                <a:cxn ang="0">
                  <a:pos x="672" y="88"/>
                </a:cxn>
                <a:cxn ang="0">
                  <a:pos x="713" y="128"/>
                </a:cxn>
                <a:cxn ang="0">
                  <a:pos x="746" y="175"/>
                </a:cxn>
                <a:cxn ang="0">
                  <a:pos x="774" y="226"/>
                </a:cxn>
                <a:cxn ang="0">
                  <a:pos x="794" y="285"/>
                </a:cxn>
                <a:cxn ang="0">
                  <a:pos x="806" y="348"/>
                </a:cxn>
                <a:cxn ang="0">
                  <a:pos x="809" y="417"/>
                </a:cxn>
                <a:cxn ang="0">
                  <a:pos x="806" y="486"/>
                </a:cxn>
                <a:cxn ang="0">
                  <a:pos x="794" y="550"/>
                </a:cxn>
                <a:cxn ang="0">
                  <a:pos x="774" y="609"/>
                </a:cxn>
                <a:cxn ang="0">
                  <a:pos x="746" y="661"/>
                </a:cxn>
                <a:cxn ang="0">
                  <a:pos x="713" y="709"/>
                </a:cxn>
                <a:cxn ang="0">
                  <a:pos x="672" y="748"/>
                </a:cxn>
                <a:cxn ang="0">
                  <a:pos x="624" y="780"/>
                </a:cxn>
                <a:cxn ang="0">
                  <a:pos x="570" y="806"/>
                </a:cxn>
                <a:cxn ang="0">
                  <a:pos x="513" y="824"/>
                </a:cxn>
                <a:cxn ang="0">
                  <a:pos x="449" y="835"/>
                </a:cxn>
                <a:cxn ang="0">
                  <a:pos x="381" y="836"/>
                </a:cxn>
                <a:cxn ang="0">
                  <a:pos x="316" y="829"/>
                </a:cxn>
                <a:cxn ang="0">
                  <a:pos x="256" y="813"/>
                </a:cxn>
                <a:cxn ang="0">
                  <a:pos x="201" y="791"/>
                </a:cxn>
                <a:cxn ang="0">
                  <a:pos x="152" y="760"/>
                </a:cxn>
                <a:cxn ang="0">
                  <a:pos x="109" y="722"/>
                </a:cxn>
                <a:cxn ang="0">
                  <a:pos x="73" y="677"/>
                </a:cxn>
                <a:cxn ang="0">
                  <a:pos x="44" y="627"/>
                </a:cxn>
                <a:cxn ang="0">
                  <a:pos x="22" y="570"/>
                </a:cxn>
                <a:cxn ang="0">
                  <a:pos x="7" y="508"/>
                </a:cxn>
                <a:cxn ang="0">
                  <a:pos x="0" y="441"/>
                </a:cxn>
              </a:cxnLst>
              <a:rect l="0" t="0" r="r" b="b"/>
              <a:pathLst>
                <a:path w="809" h="836">
                  <a:moveTo>
                    <a:pt x="0" y="417"/>
                  </a:moveTo>
                  <a:lnTo>
                    <a:pt x="0" y="393"/>
                  </a:lnTo>
                  <a:lnTo>
                    <a:pt x="2" y="371"/>
                  </a:lnTo>
                  <a:lnTo>
                    <a:pt x="4" y="348"/>
                  </a:lnTo>
                  <a:lnTo>
                    <a:pt x="7" y="326"/>
                  </a:lnTo>
                  <a:lnTo>
                    <a:pt x="11" y="305"/>
                  </a:lnTo>
                  <a:lnTo>
                    <a:pt x="16" y="285"/>
                  </a:lnTo>
                  <a:lnTo>
                    <a:pt x="22" y="264"/>
                  </a:lnTo>
                  <a:lnTo>
                    <a:pt x="28" y="245"/>
                  </a:lnTo>
                  <a:lnTo>
                    <a:pt x="36" y="226"/>
                  </a:lnTo>
                  <a:lnTo>
                    <a:pt x="44" y="208"/>
                  </a:lnTo>
                  <a:lnTo>
                    <a:pt x="52" y="191"/>
                  </a:lnTo>
                  <a:lnTo>
                    <a:pt x="63" y="175"/>
                  </a:lnTo>
                  <a:lnTo>
                    <a:pt x="73" y="158"/>
                  </a:lnTo>
                  <a:lnTo>
                    <a:pt x="84" y="143"/>
                  </a:lnTo>
                  <a:lnTo>
                    <a:pt x="97" y="128"/>
                  </a:lnTo>
                  <a:lnTo>
                    <a:pt x="109" y="114"/>
                  </a:lnTo>
                  <a:lnTo>
                    <a:pt x="123" y="101"/>
                  </a:lnTo>
                  <a:lnTo>
                    <a:pt x="138" y="88"/>
                  </a:lnTo>
                  <a:lnTo>
                    <a:pt x="152" y="76"/>
                  </a:lnTo>
                  <a:lnTo>
                    <a:pt x="168" y="65"/>
                  </a:lnTo>
                  <a:lnTo>
                    <a:pt x="184" y="56"/>
                  </a:lnTo>
                  <a:lnTo>
                    <a:pt x="201" y="46"/>
                  </a:lnTo>
                  <a:lnTo>
                    <a:pt x="219" y="38"/>
                  </a:lnTo>
                  <a:lnTo>
                    <a:pt x="237" y="29"/>
                  </a:lnTo>
                  <a:lnTo>
                    <a:pt x="256" y="23"/>
                  </a:lnTo>
                  <a:lnTo>
                    <a:pt x="275" y="18"/>
                  </a:lnTo>
                  <a:lnTo>
                    <a:pt x="295" y="12"/>
                  </a:lnTo>
                  <a:lnTo>
                    <a:pt x="316" y="8"/>
                  </a:lnTo>
                  <a:lnTo>
                    <a:pt x="337" y="4"/>
                  </a:lnTo>
                  <a:lnTo>
                    <a:pt x="358" y="2"/>
                  </a:lnTo>
                  <a:lnTo>
                    <a:pt x="381" y="1"/>
                  </a:lnTo>
                  <a:lnTo>
                    <a:pt x="403" y="0"/>
                  </a:lnTo>
                  <a:lnTo>
                    <a:pt x="404" y="0"/>
                  </a:lnTo>
                  <a:lnTo>
                    <a:pt x="427" y="1"/>
                  </a:lnTo>
                  <a:lnTo>
                    <a:pt x="449" y="2"/>
                  </a:lnTo>
                  <a:lnTo>
                    <a:pt x="470" y="4"/>
                  </a:lnTo>
                  <a:lnTo>
                    <a:pt x="493" y="8"/>
                  </a:lnTo>
                  <a:lnTo>
                    <a:pt x="513" y="12"/>
                  </a:lnTo>
                  <a:lnTo>
                    <a:pt x="533" y="18"/>
                  </a:lnTo>
                  <a:lnTo>
                    <a:pt x="553" y="23"/>
                  </a:lnTo>
                  <a:lnTo>
                    <a:pt x="570" y="29"/>
                  </a:lnTo>
                  <a:lnTo>
                    <a:pt x="589" y="38"/>
                  </a:lnTo>
                  <a:lnTo>
                    <a:pt x="607" y="46"/>
                  </a:lnTo>
                  <a:lnTo>
                    <a:pt x="624" y="56"/>
                  </a:lnTo>
                  <a:lnTo>
                    <a:pt x="641" y="65"/>
                  </a:lnTo>
                  <a:lnTo>
                    <a:pt x="657" y="76"/>
                  </a:lnTo>
                  <a:lnTo>
                    <a:pt x="672" y="88"/>
                  </a:lnTo>
                  <a:lnTo>
                    <a:pt x="686" y="101"/>
                  </a:lnTo>
                  <a:lnTo>
                    <a:pt x="699" y="114"/>
                  </a:lnTo>
                  <a:lnTo>
                    <a:pt x="713" y="128"/>
                  </a:lnTo>
                  <a:lnTo>
                    <a:pt x="724" y="143"/>
                  </a:lnTo>
                  <a:lnTo>
                    <a:pt x="736" y="158"/>
                  </a:lnTo>
                  <a:lnTo>
                    <a:pt x="746" y="175"/>
                  </a:lnTo>
                  <a:lnTo>
                    <a:pt x="757" y="191"/>
                  </a:lnTo>
                  <a:lnTo>
                    <a:pt x="765" y="208"/>
                  </a:lnTo>
                  <a:lnTo>
                    <a:pt x="774" y="226"/>
                  </a:lnTo>
                  <a:lnTo>
                    <a:pt x="781" y="245"/>
                  </a:lnTo>
                  <a:lnTo>
                    <a:pt x="787" y="264"/>
                  </a:lnTo>
                  <a:lnTo>
                    <a:pt x="794" y="285"/>
                  </a:lnTo>
                  <a:lnTo>
                    <a:pt x="799" y="305"/>
                  </a:lnTo>
                  <a:lnTo>
                    <a:pt x="802" y="326"/>
                  </a:lnTo>
                  <a:lnTo>
                    <a:pt x="806" y="348"/>
                  </a:lnTo>
                  <a:lnTo>
                    <a:pt x="807" y="371"/>
                  </a:lnTo>
                  <a:lnTo>
                    <a:pt x="809" y="393"/>
                  </a:lnTo>
                  <a:lnTo>
                    <a:pt x="809" y="417"/>
                  </a:lnTo>
                  <a:lnTo>
                    <a:pt x="809" y="441"/>
                  </a:lnTo>
                  <a:lnTo>
                    <a:pt x="807" y="464"/>
                  </a:lnTo>
                  <a:lnTo>
                    <a:pt x="806" y="486"/>
                  </a:lnTo>
                  <a:lnTo>
                    <a:pt x="802" y="508"/>
                  </a:lnTo>
                  <a:lnTo>
                    <a:pt x="799" y="529"/>
                  </a:lnTo>
                  <a:lnTo>
                    <a:pt x="794" y="550"/>
                  </a:lnTo>
                  <a:lnTo>
                    <a:pt x="787" y="570"/>
                  </a:lnTo>
                  <a:lnTo>
                    <a:pt x="781" y="590"/>
                  </a:lnTo>
                  <a:lnTo>
                    <a:pt x="774" y="609"/>
                  </a:lnTo>
                  <a:lnTo>
                    <a:pt x="765" y="627"/>
                  </a:lnTo>
                  <a:lnTo>
                    <a:pt x="757" y="645"/>
                  </a:lnTo>
                  <a:lnTo>
                    <a:pt x="746" y="661"/>
                  </a:lnTo>
                  <a:lnTo>
                    <a:pt x="736" y="677"/>
                  </a:lnTo>
                  <a:lnTo>
                    <a:pt x="724" y="693"/>
                  </a:lnTo>
                  <a:lnTo>
                    <a:pt x="713" y="709"/>
                  </a:lnTo>
                  <a:lnTo>
                    <a:pt x="699" y="722"/>
                  </a:lnTo>
                  <a:lnTo>
                    <a:pt x="686" y="735"/>
                  </a:lnTo>
                  <a:lnTo>
                    <a:pt x="672" y="748"/>
                  </a:lnTo>
                  <a:lnTo>
                    <a:pt x="657" y="760"/>
                  </a:lnTo>
                  <a:lnTo>
                    <a:pt x="641" y="771"/>
                  </a:lnTo>
                  <a:lnTo>
                    <a:pt x="624" y="780"/>
                  </a:lnTo>
                  <a:lnTo>
                    <a:pt x="607" y="791"/>
                  </a:lnTo>
                  <a:lnTo>
                    <a:pt x="589" y="799"/>
                  </a:lnTo>
                  <a:lnTo>
                    <a:pt x="570" y="806"/>
                  </a:lnTo>
                  <a:lnTo>
                    <a:pt x="553" y="813"/>
                  </a:lnTo>
                  <a:lnTo>
                    <a:pt x="533" y="819"/>
                  </a:lnTo>
                  <a:lnTo>
                    <a:pt x="513" y="824"/>
                  </a:lnTo>
                  <a:lnTo>
                    <a:pt x="493" y="829"/>
                  </a:lnTo>
                  <a:lnTo>
                    <a:pt x="470" y="832"/>
                  </a:lnTo>
                  <a:lnTo>
                    <a:pt x="449" y="835"/>
                  </a:lnTo>
                  <a:lnTo>
                    <a:pt x="427" y="836"/>
                  </a:lnTo>
                  <a:lnTo>
                    <a:pt x="404" y="836"/>
                  </a:lnTo>
                  <a:lnTo>
                    <a:pt x="381" y="836"/>
                  </a:lnTo>
                  <a:lnTo>
                    <a:pt x="359" y="835"/>
                  </a:lnTo>
                  <a:lnTo>
                    <a:pt x="337" y="832"/>
                  </a:lnTo>
                  <a:lnTo>
                    <a:pt x="316" y="829"/>
                  </a:lnTo>
                  <a:lnTo>
                    <a:pt x="295" y="824"/>
                  </a:lnTo>
                  <a:lnTo>
                    <a:pt x="276" y="819"/>
                  </a:lnTo>
                  <a:lnTo>
                    <a:pt x="256" y="813"/>
                  </a:lnTo>
                  <a:lnTo>
                    <a:pt x="237" y="806"/>
                  </a:lnTo>
                  <a:lnTo>
                    <a:pt x="219" y="799"/>
                  </a:lnTo>
                  <a:lnTo>
                    <a:pt x="201" y="791"/>
                  </a:lnTo>
                  <a:lnTo>
                    <a:pt x="185" y="780"/>
                  </a:lnTo>
                  <a:lnTo>
                    <a:pt x="168" y="771"/>
                  </a:lnTo>
                  <a:lnTo>
                    <a:pt x="152" y="760"/>
                  </a:lnTo>
                  <a:lnTo>
                    <a:pt x="138" y="748"/>
                  </a:lnTo>
                  <a:lnTo>
                    <a:pt x="123" y="735"/>
                  </a:lnTo>
                  <a:lnTo>
                    <a:pt x="109" y="722"/>
                  </a:lnTo>
                  <a:lnTo>
                    <a:pt x="97" y="709"/>
                  </a:lnTo>
                  <a:lnTo>
                    <a:pt x="84" y="693"/>
                  </a:lnTo>
                  <a:lnTo>
                    <a:pt x="73" y="677"/>
                  </a:lnTo>
                  <a:lnTo>
                    <a:pt x="63" y="661"/>
                  </a:lnTo>
                  <a:lnTo>
                    <a:pt x="52" y="645"/>
                  </a:lnTo>
                  <a:lnTo>
                    <a:pt x="44" y="627"/>
                  </a:lnTo>
                  <a:lnTo>
                    <a:pt x="36" y="609"/>
                  </a:lnTo>
                  <a:lnTo>
                    <a:pt x="28" y="590"/>
                  </a:lnTo>
                  <a:lnTo>
                    <a:pt x="22" y="570"/>
                  </a:lnTo>
                  <a:lnTo>
                    <a:pt x="16" y="550"/>
                  </a:lnTo>
                  <a:lnTo>
                    <a:pt x="11" y="529"/>
                  </a:lnTo>
                  <a:lnTo>
                    <a:pt x="7" y="508"/>
                  </a:lnTo>
                  <a:lnTo>
                    <a:pt x="4" y="486"/>
                  </a:lnTo>
                  <a:lnTo>
                    <a:pt x="2" y="464"/>
                  </a:lnTo>
                  <a:lnTo>
                    <a:pt x="0" y="441"/>
                  </a:lnTo>
                  <a:lnTo>
                    <a:pt x="0" y="417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29" name="Freeform 48"/>
            <p:cNvSpPr>
              <a:spLocks/>
            </p:cNvSpPr>
            <p:nvPr userDrawn="1"/>
          </p:nvSpPr>
          <p:spPr bwMode="auto">
            <a:xfrm>
              <a:off x="4661" y="4070"/>
              <a:ext cx="43" cy="56"/>
            </a:xfrm>
            <a:custGeom>
              <a:avLst/>
              <a:gdLst/>
              <a:ahLst/>
              <a:cxnLst>
                <a:cxn ang="0">
                  <a:pos x="1" y="277"/>
                </a:cxn>
                <a:cxn ang="0">
                  <a:pos x="5" y="322"/>
                </a:cxn>
                <a:cxn ang="0">
                  <a:pos x="16" y="366"/>
                </a:cxn>
                <a:cxn ang="0">
                  <a:pos x="32" y="407"/>
                </a:cxn>
                <a:cxn ang="0">
                  <a:pos x="49" y="436"/>
                </a:cxn>
                <a:cxn ang="0">
                  <a:pos x="60" y="452"/>
                </a:cxn>
                <a:cxn ang="0">
                  <a:pos x="75" y="467"/>
                </a:cxn>
                <a:cxn ang="0">
                  <a:pos x="91" y="480"/>
                </a:cxn>
                <a:cxn ang="0">
                  <a:pos x="110" y="491"/>
                </a:cxn>
                <a:cxn ang="0">
                  <a:pos x="129" y="501"/>
                </a:cxn>
                <a:cxn ang="0">
                  <a:pos x="151" y="506"/>
                </a:cxn>
                <a:cxn ang="0">
                  <a:pos x="175" y="509"/>
                </a:cxn>
                <a:cxn ang="0">
                  <a:pos x="190" y="510"/>
                </a:cxn>
                <a:cxn ang="0">
                  <a:pos x="213" y="508"/>
                </a:cxn>
                <a:cxn ang="0">
                  <a:pos x="233" y="504"/>
                </a:cxn>
                <a:cxn ang="0">
                  <a:pos x="253" y="499"/>
                </a:cxn>
                <a:cxn ang="0">
                  <a:pos x="270" y="491"/>
                </a:cxn>
                <a:cxn ang="0">
                  <a:pos x="288" y="481"/>
                </a:cxn>
                <a:cxn ang="0">
                  <a:pos x="302" y="470"/>
                </a:cxn>
                <a:cxn ang="0">
                  <a:pos x="317" y="456"/>
                </a:cxn>
                <a:cxn ang="0">
                  <a:pos x="331" y="440"/>
                </a:cxn>
                <a:cxn ang="0">
                  <a:pos x="352" y="403"/>
                </a:cxn>
                <a:cxn ang="0">
                  <a:pos x="368" y="360"/>
                </a:cxn>
                <a:cxn ang="0">
                  <a:pos x="378" y="309"/>
                </a:cxn>
                <a:cxn ang="0">
                  <a:pos x="380" y="252"/>
                </a:cxn>
                <a:cxn ang="0">
                  <a:pos x="378" y="207"/>
                </a:cxn>
                <a:cxn ang="0">
                  <a:pos x="371" y="163"/>
                </a:cxn>
                <a:cxn ang="0">
                  <a:pos x="357" y="120"/>
                </a:cxn>
                <a:cxn ang="0">
                  <a:pos x="338" y="82"/>
                </a:cxn>
                <a:cxn ang="0">
                  <a:pos x="326" y="65"/>
                </a:cxn>
                <a:cxn ang="0">
                  <a:pos x="312" y="50"/>
                </a:cxn>
                <a:cxn ang="0">
                  <a:pos x="297" y="36"/>
                </a:cxn>
                <a:cxn ang="0">
                  <a:pos x="279" y="24"/>
                </a:cxn>
                <a:cxn ang="0">
                  <a:pos x="260" y="15"/>
                </a:cxn>
                <a:cxn ang="0">
                  <a:pos x="238" y="8"/>
                </a:cxn>
                <a:cxn ang="0">
                  <a:pos x="215" y="2"/>
                </a:cxn>
                <a:cxn ang="0">
                  <a:pos x="190" y="0"/>
                </a:cxn>
                <a:cxn ang="0">
                  <a:pos x="167" y="1"/>
                </a:cxn>
                <a:cxn ang="0">
                  <a:pos x="145" y="4"/>
                </a:cxn>
                <a:cxn ang="0">
                  <a:pos x="127" y="10"/>
                </a:cxn>
                <a:cxn ang="0">
                  <a:pos x="109" y="17"/>
                </a:cxn>
                <a:cxn ang="0">
                  <a:pos x="92" y="27"/>
                </a:cxn>
                <a:cxn ang="0">
                  <a:pos x="76" y="39"/>
                </a:cxn>
                <a:cxn ang="0">
                  <a:pos x="62" y="52"/>
                </a:cxn>
                <a:cxn ang="0">
                  <a:pos x="49" y="68"/>
                </a:cxn>
                <a:cxn ang="0">
                  <a:pos x="29" y="103"/>
                </a:cxn>
                <a:cxn ang="0">
                  <a:pos x="13" y="147"/>
                </a:cxn>
                <a:cxn ang="0">
                  <a:pos x="3" y="197"/>
                </a:cxn>
                <a:cxn ang="0">
                  <a:pos x="0" y="255"/>
                </a:cxn>
              </a:cxnLst>
              <a:rect l="0" t="0" r="r" b="b"/>
              <a:pathLst>
                <a:path w="380" h="510">
                  <a:moveTo>
                    <a:pt x="0" y="255"/>
                  </a:moveTo>
                  <a:lnTo>
                    <a:pt x="1" y="277"/>
                  </a:lnTo>
                  <a:lnTo>
                    <a:pt x="2" y="299"/>
                  </a:lnTo>
                  <a:lnTo>
                    <a:pt x="5" y="322"/>
                  </a:lnTo>
                  <a:lnTo>
                    <a:pt x="10" y="344"/>
                  </a:lnTo>
                  <a:lnTo>
                    <a:pt x="16" y="366"/>
                  </a:lnTo>
                  <a:lnTo>
                    <a:pt x="23" y="387"/>
                  </a:lnTo>
                  <a:lnTo>
                    <a:pt x="32" y="407"/>
                  </a:lnTo>
                  <a:lnTo>
                    <a:pt x="42" y="426"/>
                  </a:lnTo>
                  <a:lnTo>
                    <a:pt x="49" y="436"/>
                  </a:lnTo>
                  <a:lnTo>
                    <a:pt x="54" y="444"/>
                  </a:lnTo>
                  <a:lnTo>
                    <a:pt x="60" y="452"/>
                  </a:lnTo>
                  <a:lnTo>
                    <a:pt x="68" y="460"/>
                  </a:lnTo>
                  <a:lnTo>
                    <a:pt x="75" y="467"/>
                  </a:lnTo>
                  <a:lnTo>
                    <a:pt x="83" y="474"/>
                  </a:lnTo>
                  <a:lnTo>
                    <a:pt x="91" y="480"/>
                  </a:lnTo>
                  <a:lnTo>
                    <a:pt x="100" y="487"/>
                  </a:lnTo>
                  <a:lnTo>
                    <a:pt x="110" y="491"/>
                  </a:lnTo>
                  <a:lnTo>
                    <a:pt x="119" y="495"/>
                  </a:lnTo>
                  <a:lnTo>
                    <a:pt x="129" y="501"/>
                  </a:lnTo>
                  <a:lnTo>
                    <a:pt x="140" y="503"/>
                  </a:lnTo>
                  <a:lnTo>
                    <a:pt x="151" y="506"/>
                  </a:lnTo>
                  <a:lnTo>
                    <a:pt x="163" y="508"/>
                  </a:lnTo>
                  <a:lnTo>
                    <a:pt x="175" y="509"/>
                  </a:lnTo>
                  <a:lnTo>
                    <a:pt x="188" y="510"/>
                  </a:lnTo>
                  <a:lnTo>
                    <a:pt x="190" y="510"/>
                  </a:lnTo>
                  <a:lnTo>
                    <a:pt x="201" y="509"/>
                  </a:lnTo>
                  <a:lnTo>
                    <a:pt x="213" y="508"/>
                  </a:lnTo>
                  <a:lnTo>
                    <a:pt x="222" y="507"/>
                  </a:lnTo>
                  <a:lnTo>
                    <a:pt x="233" y="504"/>
                  </a:lnTo>
                  <a:lnTo>
                    <a:pt x="243" y="503"/>
                  </a:lnTo>
                  <a:lnTo>
                    <a:pt x="253" y="499"/>
                  </a:lnTo>
                  <a:lnTo>
                    <a:pt x="262" y="494"/>
                  </a:lnTo>
                  <a:lnTo>
                    <a:pt x="270" y="491"/>
                  </a:lnTo>
                  <a:lnTo>
                    <a:pt x="279" y="487"/>
                  </a:lnTo>
                  <a:lnTo>
                    <a:pt x="288" y="481"/>
                  </a:lnTo>
                  <a:lnTo>
                    <a:pt x="295" y="475"/>
                  </a:lnTo>
                  <a:lnTo>
                    <a:pt x="302" y="470"/>
                  </a:lnTo>
                  <a:lnTo>
                    <a:pt x="310" y="463"/>
                  </a:lnTo>
                  <a:lnTo>
                    <a:pt x="317" y="456"/>
                  </a:lnTo>
                  <a:lnTo>
                    <a:pt x="324" y="448"/>
                  </a:lnTo>
                  <a:lnTo>
                    <a:pt x="331" y="440"/>
                  </a:lnTo>
                  <a:lnTo>
                    <a:pt x="341" y="423"/>
                  </a:lnTo>
                  <a:lnTo>
                    <a:pt x="352" y="403"/>
                  </a:lnTo>
                  <a:lnTo>
                    <a:pt x="360" y="383"/>
                  </a:lnTo>
                  <a:lnTo>
                    <a:pt x="368" y="360"/>
                  </a:lnTo>
                  <a:lnTo>
                    <a:pt x="373" y="336"/>
                  </a:lnTo>
                  <a:lnTo>
                    <a:pt x="378" y="309"/>
                  </a:lnTo>
                  <a:lnTo>
                    <a:pt x="380" y="282"/>
                  </a:lnTo>
                  <a:lnTo>
                    <a:pt x="380" y="252"/>
                  </a:lnTo>
                  <a:lnTo>
                    <a:pt x="380" y="229"/>
                  </a:lnTo>
                  <a:lnTo>
                    <a:pt x="378" y="207"/>
                  </a:lnTo>
                  <a:lnTo>
                    <a:pt x="375" y="185"/>
                  </a:lnTo>
                  <a:lnTo>
                    <a:pt x="371" y="163"/>
                  </a:lnTo>
                  <a:lnTo>
                    <a:pt x="365" y="142"/>
                  </a:lnTo>
                  <a:lnTo>
                    <a:pt x="357" y="120"/>
                  </a:lnTo>
                  <a:lnTo>
                    <a:pt x="349" y="101"/>
                  </a:lnTo>
                  <a:lnTo>
                    <a:pt x="338" y="82"/>
                  </a:lnTo>
                  <a:lnTo>
                    <a:pt x="333" y="74"/>
                  </a:lnTo>
                  <a:lnTo>
                    <a:pt x="326" y="65"/>
                  </a:lnTo>
                  <a:lnTo>
                    <a:pt x="319" y="57"/>
                  </a:lnTo>
                  <a:lnTo>
                    <a:pt x="312" y="50"/>
                  </a:lnTo>
                  <a:lnTo>
                    <a:pt x="304" y="42"/>
                  </a:lnTo>
                  <a:lnTo>
                    <a:pt x="297" y="36"/>
                  </a:lnTo>
                  <a:lnTo>
                    <a:pt x="289" y="30"/>
                  </a:lnTo>
                  <a:lnTo>
                    <a:pt x="279" y="24"/>
                  </a:lnTo>
                  <a:lnTo>
                    <a:pt x="270" y="19"/>
                  </a:lnTo>
                  <a:lnTo>
                    <a:pt x="260" y="15"/>
                  </a:lnTo>
                  <a:lnTo>
                    <a:pt x="250" y="11"/>
                  </a:lnTo>
                  <a:lnTo>
                    <a:pt x="238" y="8"/>
                  </a:lnTo>
                  <a:lnTo>
                    <a:pt x="228" y="4"/>
                  </a:lnTo>
                  <a:lnTo>
                    <a:pt x="215" y="2"/>
                  </a:lnTo>
                  <a:lnTo>
                    <a:pt x="203" y="1"/>
                  </a:lnTo>
                  <a:lnTo>
                    <a:pt x="190" y="0"/>
                  </a:lnTo>
                  <a:lnTo>
                    <a:pt x="188" y="0"/>
                  </a:lnTo>
                  <a:lnTo>
                    <a:pt x="167" y="1"/>
                  </a:lnTo>
                  <a:lnTo>
                    <a:pt x="156" y="2"/>
                  </a:lnTo>
                  <a:lnTo>
                    <a:pt x="145" y="4"/>
                  </a:lnTo>
                  <a:lnTo>
                    <a:pt x="135" y="8"/>
                  </a:lnTo>
                  <a:lnTo>
                    <a:pt x="127" y="10"/>
                  </a:lnTo>
                  <a:lnTo>
                    <a:pt x="117" y="14"/>
                  </a:lnTo>
                  <a:lnTo>
                    <a:pt x="109" y="17"/>
                  </a:lnTo>
                  <a:lnTo>
                    <a:pt x="99" y="22"/>
                  </a:lnTo>
                  <a:lnTo>
                    <a:pt x="92" y="27"/>
                  </a:lnTo>
                  <a:lnTo>
                    <a:pt x="83" y="32"/>
                  </a:lnTo>
                  <a:lnTo>
                    <a:pt x="76" y="39"/>
                  </a:lnTo>
                  <a:lnTo>
                    <a:pt x="69" y="45"/>
                  </a:lnTo>
                  <a:lnTo>
                    <a:pt x="62" y="52"/>
                  </a:lnTo>
                  <a:lnTo>
                    <a:pt x="56" y="59"/>
                  </a:lnTo>
                  <a:lnTo>
                    <a:pt x="49" y="68"/>
                  </a:lnTo>
                  <a:lnTo>
                    <a:pt x="38" y="84"/>
                  </a:lnTo>
                  <a:lnTo>
                    <a:pt x="29" y="103"/>
                  </a:lnTo>
                  <a:lnTo>
                    <a:pt x="19" y="124"/>
                  </a:lnTo>
                  <a:lnTo>
                    <a:pt x="13" y="147"/>
                  </a:lnTo>
                  <a:lnTo>
                    <a:pt x="8" y="172"/>
                  </a:lnTo>
                  <a:lnTo>
                    <a:pt x="3" y="197"/>
                  </a:lnTo>
                  <a:lnTo>
                    <a:pt x="1" y="225"/>
                  </a:lnTo>
                  <a:lnTo>
                    <a:pt x="0" y="255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0" name="Freeform 49"/>
            <p:cNvSpPr>
              <a:spLocks/>
            </p:cNvSpPr>
            <p:nvPr userDrawn="1"/>
          </p:nvSpPr>
          <p:spPr bwMode="auto">
            <a:xfrm>
              <a:off x="4639" y="4021"/>
              <a:ext cx="86" cy="123"/>
            </a:xfrm>
            <a:custGeom>
              <a:avLst/>
              <a:gdLst/>
              <a:ahLst/>
              <a:cxnLst>
                <a:cxn ang="0">
                  <a:pos x="778" y="1082"/>
                </a:cxn>
                <a:cxn ang="0">
                  <a:pos x="575" y="992"/>
                </a:cxn>
                <a:cxn ang="0">
                  <a:pos x="567" y="993"/>
                </a:cxn>
                <a:cxn ang="0">
                  <a:pos x="549" y="1020"/>
                </a:cxn>
                <a:cxn ang="0">
                  <a:pos x="526" y="1041"/>
                </a:cxn>
                <a:cxn ang="0">
                  <a:pos x="502" y="1060"/>
                </a:cxn>
                <a:cxn ang="0">
                  <a:pos x="476" y="1074"/>
                </a:cxn>
                <a:cxn ang="0">
                  <a:pos x="451" y="1084"/>
                </a:cxn>
                <a:cxn ang="0">
                  <a:pos x="409" y="1097"/>
                </a:cxn>
                <a:cxn ang="0">
                  <a:pos x="370" y="1102"/>
                </a:cxn>
                <a:cxn ang="0">
                  <a:pos x="327" y="1103"/>
                </a:cxn>
                <a:cxn ang="0">
                  <a:pos x="284" y="1099"/>
                </a:cxn>
                <a:cxn ang="0">
                  <a:pos x="245" y="1089"/>
                </a:cxn>
                <a:cxn ang="0">
                  <a:pos x="210" y="1076"/>
                </a:cxn>
                <a:cxn ang="0">
                  <a:pos x="177" y="1058"/>
                </a:cxn>
                <a:cxn ang="0">
                  <a:pos x="147" y="1038"/>
                </a:cxn>
                <a:cxn ang="0">
                  <a:pos x="120" y="1014"/>
                </a:cxn>
                <a:cxn ang="0">
                  <a:pos x="96" y="986"/>
                </a:cxn>
                <a:cxn ang="0">
                  <a:pos x="75" y="957"/>
                </a:cxn>
                <a:cxn ang="0">
                  <a:pos x="56" y="924"/>
                </a:cxn>
                <a:cxn ang="0">
                  <a:pos x="40" y="890"/>
                </a:cxn>
                <a:cxn ang="0">
                  <a:pos x="27" y="855"/>
                </a:cxn>
                <a:cxn ang="0">
                  <a:pos x="16" y="818"/>
                </a:cxn>
                <a:cxn ang="0">
                  <a:pos x="8" y="779"/>
                </a:cxn>
                <a:cxn ang="0">
                  <a:pos x="4" y="740"/>
                </a:cxn>
                <a:cxn ang="0">
                  <a:pos x="1" y="701"/>
                </a:cxn>
                <a:cxn ang="0">
                  <a:pos x="1" y="664"/>
                </a:cxn>
                <a:cxn ang="0">
                  <a:pos x="4" y="627"/>
                </a:cxn>
                <a:cxn ang="0">
                  <a:pos x="8" y="590"/>
                </a:cxn>
                <a:cxn ang="0">
                  <a:pos x="16" y="552"/>
                </a:cxn>
                <a:cxn ang="0">
                  <a:pos x="26" y="517"/>
                </a:cxn>
                <a:cxn ang="0">
                  <a:pos x="39" y="483"/>
                </a:cxn>
                <a:cxn ang="0">
                  <a:pos x="55" y="450"/>
                </a:cxn>
                <a:cxn ang="0">
                  <a:pos x="74" y="419"/>
                </a:cxn>
                <a:cxn ang="0">
                  <a:pos x="95" y="389"/>
                </a:cxn>
                <a:cxn ang="0">
                  <a:pos x="118" y="363"/>
                </a:cxn>
                <a:cxn ang="0">
                  <a:pos x="145" y="340"/>
                </a:cxn>
                <a:cxn ang="0">
                  <a:pos x="175" y="318"/>
                </a:cxn>
                <a:cxn ang="0">
                  <a:pos x="207" y="301"/>
                </a:cxn>
                <a:cxn ang="0">
                  <a:pos x="243" y="287"/>
                </a:cxn>
                <a:cxn ang="0">
                  <a:pos x="281" y="278"/>
                </a:cxn>
                <a:cxn ang="0">
                  <a:pos x="322" y="273"/>
                </a:cxn>
                <a:cxn ang="0">
                  <a:pos x="355" y="273"/>
                </a:cxn>
                <a:cxn ang="0">
                  <a:pos x="395" y="278"/>
                </a:cxn>
                <a:cxn ang="0">
                  <a:pos x="442" y="291"/>
                </a:cxn>
                <a:cxn ang="0">
                  <a:pos x="488" y="310"/>
                </a:cxn>
                <a:cxn ang="0">
                  <a:pos x="533" y="335"/>
                </a:cxn>
                <a:cxn ang="0">
                  <a:pos x="573" y="366"/>
                </a:cxn>
                <a:cxn ang="0">
                  <a:pos x="577" y="366"/>
                </a:cxn>
                <a:cxn ang="0">
                  <a:pos x="778" y="0"/>
                </a:cxn>
              </a:cxnLst>
              <a:rect l="0" t="0" r="r" b="b"/>
              <a:pathLst>
                <a:path w="778" h="1103">
                  <a:moveTo>
                    <a:pt x="778" y="0"/>
                  </a:moveTo>
                  <a:lnTo>
                    <a:pt x="778" y="1082"/>
                  </a:lnTo>
                  <a:lnTo>
                    <a:pt x="577" y="1082"/>
                  </a:lnTo>
                  <a:lnTo>
                    <a:pt x="575" y="992"/>
                  </a:lnTo>
                  <a:lnTo>
                    <a:pt x="567" y="992"/>
                  </a:lnTo>
                  <a:lnTo>
                    <a:pt x="567" y="993"/>
                  </a:lnTo>
                  <a:lnTo>
                    <a:pt x="559" y="1007"/>
                  </a:lnTo>
                  <a:lnTo>
                    <a:pt x="549" y="1020"/>
                  </a:lnTo>
                  <a:lnTo>
                    <a:pt x="538" y="1030"/>
                  </a:lnTo>
                  <a:lnTo>
                    <a:pt x="526" y="1041"/>
                  </a:lnTo>
                  <a:lnTo>
                    <a:pt x="514" y="1051"/>
                  </a:lnTo>
                  <a:lnTo>
                    <a:pt x="502" y="1060"/>
                  </a:lnTo>
                  <a:lnTo>
                    <a:pt x="488" y="1067"/>
                  </a:lnTo>
                  <a:lnTo>
                    <a:pt x="476" y="1074"/>
                  </a:lnTo>
                  <a:lnTo>
                    <a:pt x="464" y="1079"/>
                  </a:lnTo>
                  <a:lnTo>
                    <a:pt x="451" y="1084"/>
                  </a:lnTo>
                  <a:lnTo>
                    <a:pt x="428" y="1091"/>
                  </a:lnTo>
                  <a:lnTo>
                    <a:pt x="409" y="1097"/>
                  </a:lnTo>
                  <a:lnTo>
                    <a:pt x="395" y="1100"/>
                  </a:lnTo>
                  <a:lnTo>
                    <a:pt x="370" y="1102"/>
                  </a:lnTo>
                  <a:lnTo>
                    <a:pt x="348" y="1103"/>
                  </a:lnTo>
                  <a:lnTo>
                    <a:pt x="327" y="1103"/>
                  </a:lnTo>
                  <a:lnTo>
                    <a:pt x="305" y="1101"/>
                  </a:lnTo>
                  <a:lnTo>
                    <a:pt x="284" y="1099"/>
                  </a:lnTo>
                  <a:lnTo>
                    <a:pt x="265" y="1094"/>
                  </a:lnTo>
                  <a:lnTo>
                    <a:pt x="245" y="1089"/>
                  </a:lnTo>
                  <a:lnTo>
                    <a:pt x="227" y="1083"/>
                  </a:lnTo>
                  <a:lnTo>
                    <a:pt x="210" y="1076"/>
                  </a:lnTo>
                  <a:lnTo>
                    <a:pt x="193" y="1067"/>
                  </a:lnTo>
                  <a:lnTo>
                    <a:pt x="177" y="1058"/>
                  </a:lnTo>
                  <a:lnTo>
                    <a:pt x="162" y="1048"/>
                  </a:lnTo>
                  <a:lnTo>
                    <a:pt x="147" y="1038"/>
                  </a:lnTo>
                  <a:lnTo>
                    <a:pt x="133" y="1025"/>
                  </a:lnTo>
                  <a:lnTo>
                    <a:pt x="120" y="1014"/>
                  </a:lnTo>
                  <a:lnTo>
                    <a:pt x="107" y="1000"/>
                  </a:lnTo>
                  <a:lnTo>
                    <a:pt x="96" y="986"/>
                  </a:lnTo>
                  <a:lnTo>
                    <a:pt x="85" y="972"/>
                  </a:lnTo>
                  <a:lnTo>
                    <a:pt x="75" y="957"/>
                  </a:lnTo>
                  <a:lnTo>
                    <a:pt x="64" y="941"/>
                  </a:lnTo>
                  <a:lnTo>
                    <a:pt x="56" y="924"/>
                  </a:lnTo>
                  <a:lnTo>
                    <a:pt x="47" y="907"/>
                  </a:lnTo>
                  <a:lnTo>
                    <a:pt x="40" y="890"/>
                  </a:lnTo>
                  <a:lnTo>
                    <a:pt x="32" y="873"/>
                  </a:lnTo>
                  <a:lnTo>
                    <a:pt x="27" y="855"/>
                  </a:lnTo>
                  <a:lnTo>
                    <a:pt x="22" y="836"/>
                  </a:lnTo>
                  <a:lnTo>
                    <a:pt x="16" y="818"/>
                  </a:lnTo>
                  <a:lnTo>
                    <a:pt x="12" y="799"/>
                  </a:lnTo>
                  <a:lnTo>
                    <a:pt x="8" y="779"/>
                  </a:lnTo>
                  <a:lnTo>
                    <a:pt x="6" y="760"/>
                  </a:lnTo>
                  <a:lnTo>
                    <a:pt x="4" y="740"/>
                  </a:lnTo>
                  <a:lnTo>
                    <a:pt x="2" y="721"/>
                  </a:lnTo>
                  <a:lnTo>
                    <a:pt x="1" y="701"/>
                  </a:lnTo>
                  <a:lnTo>
                    <a:pt x="0" y="682"/>
                  </a:lnTo>
                  <a:lnTo>
                    <a:pt x="1" y="664"/>
                  </a:lnTo>
                  <a:lnTo>
                    <a:pt x="2" y="646"/>
                  </a:lnTo>
                  <a:lnTo>
                    <a:pt x="4" y="627"/>
                  </a:lnTo>
                  <a:lnTo>
                    <a:pt x="6" y="608"/>
                  </a:lnTo>
                  <a:lnTo>
                    <a:pt x="8" y="590"/>
                  </a:lnTo>
                  <a:lnTo>
                    <a:pt x="12" y="571"/>
                  </a:lnTo>
                  <a:lnTo>
                    <a:pt x="16" y="552"/>
                  </a:lnTo>
                  <a:lnTo>
                    <a:pt x="21" y="535"/>
                  </a:lnTo>
                  <a:lnTo>
                    <a:pt x="26" y="517"/>
                  </a:lnTo>
                  <a:lnTo>
                    <a:pt x="32" y="499"/>
                  </a:lnTo>
                  <a:lnTo>
                    <a:pt x="39" y="483"/>
                  </a:lnTo>
                  <a:lnTo>
                    <a:pt x="46" y="466"/>
                  </a:lnTo>
                  <a:lnTo>
                    <a:pt x="55" y="450"/>
                  </a:lnTo>
                  <a:lnTo>
                    <a:pt x="64" y="434"/>
                  </a:lnTo>
                  <a:lnTo>
                    <a:pt x="74" y="419"/>
                  </a:lnTo>
                  <a:lnTo>
                    <a:pt x="84" y="403"/>
                  </a:lnTo>
                  <a:lnTo>
                    <a:pt x="95" y="389"/>
                  </a:lnTo>
                  <a:lnTo>
                    <a:pt x="106" y="375"/>
                  </a:lnTo>
                  <a:lnTo>
                    <a:pt x="118" y="363"/>
                  </a:lnTo>
                  <a:lnTo>
                    <a:pt x="131" y="350"/>
                  </a:lnTo>
                  <a:lnTo>
                    <a:pt x="145" y="340"/>
                  </a:lnTo>
                  <a:lnTo>
                    <a:pt x="160" y="328"/>
                  </a:lnTo>
                  <a:lnTo>
                    <a:pt x="175" y="318"/>
                  </a:lnTo>
                  <a:lnTo>
                    <a:pt x="190" y="309"/>
                  </a:lnTo>
                  <a:lnTo>
                    <a:pt x="207" y="301"/>
                  </a:lnTo>
                  <a:lnTo>
                    <a:pt x="225" y="293"/>
                  </a:lnTo>
                  <a:lnTo>
                    <a:pt x="243" y="287"/>
                  </a:lnTo>
                  <a:lnTo>
                    <a:pt x="261" y="283"/>
                  </a:lnTo>
                  <a:lnTo>
                    <a:pt x="281" y="278"/>
                  </a:lnTo>
                  <a:lnTo>
                    <a:pt x="301" y="276"/>
                  </a:lnTo>
                  <a:lnTo>
                    <a:pt x="322" y="273"/>
                  </a:lnTo>
                  <a:lnTo>
                    <a:pt x="344" y="272"/>
                  </a:lnTo>
                  <a:lnTo>
                    <a:pt x="355" y="273"/>
                  </a:lnTo>
                  <a:lnTo>
                    <a:pt x="367" y="274"/>
                  </a:lnTo>
                  <a:lnTo>
                    <a:pt x="395" y="278"/>
                  </a:lnTo>
                  <a:lnTo>
                    <a:pt x="418" y="284"/>
                  </a:lnTo>
                  <a:lnTo>
                    <a:pt x="442" y="291"/>
                  </a:lnTo>
                  <a:lnTo>
                    <a:pt x="465" y="301"/>
                  </a:lnTo>
                  <a:lnTo>
                    <a:pt x="488" y="310"/>
                  </a:lnTo>
                  <a:lnTo>
                    <a:pt x="512" y="323"/>
                  </a:lnTo>
                  <a:lnTo>
                    <a:pt x="533" y="335"/>
                  </a:lnTo>
                  <a:lnTo>
                    <a:pt x="553" y="350"/>
                  </a:lnTo>
                  <a:lnTo>
                    <a:pt x="573" y="366"/>
                  </a:lnTo>
                  <a:lnTo>
                    <a:pt x="575" y="366"/>
                  </a:lnTo>
                  <a:lnTo>
                    <a:pt x="577" y="366"/>
                  </a:lnTo>
                  <a:lnTo>
                    <a:pt x="577" y="0"/>
                  </a:lnTo>
                  <a:lnTo>
                    <a:pt x="778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1" name="Freeform 50"/>
            <p:cNvSpPr>
              <a:spLocks/>
            </p:cNvSpPr>
            <p:nvPr userDrawn="1"/>
          </p:nvSpPr>
          <p:spPr bwMode="auto">
            <a:xfrm>
              <a:off x="4414" y="4021"/>
              <a:ext cx="79" cy="121"/>
            </a:xfrm>
            <a:custGeom>
              <a:avLst/>
              <a:gdLst/>
              <a:ahLst/>
              <a:cxnLst>
                <a:cxn ang="0">
                  <a:pos x="208" y="386"/>
                </a:cxn>
                <a:cxn ang="0">
                  <a:pos x="214" y="385"/>
                </a:cxn>
                <a:cxn ang="0">
                  <a:pos x="236" y="353"/>
                </a:cxn>
                <a:cxn ang="0">
                  <a:pos x="261" y="328"/>
                </a:cxn>
                <a:cxn ang="0">
                  <a:pos x="289" y="308"/>
                </a:cxn>
                <a:cxn ang="0">
                  <a:pos x="316" y="294"/>
                </a:cxn>
                <a:cxn ang="0">
                  <a:pos x="344" y="284"/>
                </a:cxn>
                <a:cxn ang="0">
                  <a:pos x="373" y="278"/>
                </a:cxn>
                <a:cxn ang="0">
                  <a:pos x="400" y="274"/>
                </a:cxn>
                <a:cxn ang="0">
                  <a:pos x="444" y="273"/>
                </a:cxn>
                <a:cxn ang="0">
                  <a:pos x="478" y="276"/>
                </a:cxn>
                <a:cxn ang="0">
                  <a:pos x="510" y="281"/>
                </a:cxn>
                <a:cxn ang="0">
                  <a:pos x="540" y="288"/>
                </a:cxn>
                <a:cxn ang="0">
                  <a:pos x="567" y="298"/>
                </a:cxn>
                <a:cxn ang="0">
                  <a:pos x="591" y="310"/>
                </a:cxn>
                <a:cxn ang="0">
                  <a:pos x="613" y="325"/>
                </a:cxn>
                <a:cxn ang="0">
                  <a:pos x="633" y="343"/>
                </a:cxn>
                <a:cxn ang="0">
                  <a:pos x="651" y="362"/>
                </a:cxn>
                <a:cxn ang="0">
                  <a:pos x="667" y="386"/>
                </a:cxn>
                <a:cxn ang="0">
                  <a:pos x="678" y="410"/>
                </a:cxn>
                <a:cxn ang="0">
                  <a:pos x="690" y="440"/>
                </a:cxn>
                <a:cxn ang="0">
                  <a:pos x="698" y="471"/>
                </a:cxn>
                <a:cxn ang="0">
                  <a:pos x="705" y="504"/>
                </a:cxn>
                <a:cxn ang="0">
                  <a:pos x="708" y="542"/>
                </a:cxn>
                <a:cxn ang="0">
                  <a:pos x="711" y="601"/>
                </a:cxn>
                <a:cxn ang="0">
                  <a:pos x="503" y="1084"/>
                </a:cxn>
                <a:cxn ang="0">
                  <a:pos x="503" y="616"/>
                </a:cxn>
                <a:cxn ang="0">
                  <a:pos x="499" y="572"/>
                </a:cxn>
                <a:cxn ang="0">
                  <a:pos x="492" y="535"/>
                </a:cxn>
                <a:cxn ang="0">
                  <a:pos x="479" y="505"/>
                </a:cxn>
                <a:cxn ang="0">
                  <a:pos x="462" y="481"/>
                </a:cxn>
                <a:cxn ang="0">
                  <a:pos x="442" y="464"/>
                </a:cxn>
                <a:cxn ang="0">
                  <a:pos x="417" y="452"/>
                </a:cxn>
                <a:cxn ang="0">
                  <a:pos x="387" y="447"/>
                </a:cxn>
                <a:cxn ang="0">
                  <a:pos x="349" y="447"/>
                </a:cxn>
                <a:cxn ang="0">
                  <a:pos x="313" y="453"/>
                </a:cxn>
                <a:cxn ang="0">
                  <a:pos x="281" y="466"/>
                </a:cxn>
                <a:cxn ang="0">
                  <a:pos x="268" y="475"/>
                </a:cxn>
                <a:cxn ang="0">
                  <a:pos x="256" y="486"/>
                </a:cxn>
                <a:cxn ang="0">
                  <a:pos x="245" y="498"/>
                </a:cxn>
                <a:cxn ang="0">
                  <a:pos x="229" y="530"/>
                </a:cxn>
                <a:cxn ang="0">
                  <a:pos x="217" y="569"/>
                </a:cxn>
                <a:cxn ang="0">
                  <a:pos x="210" y="616"/>
                </a:cxn>
                <a:cxn ang="0">
                  <a:pos x="208" y="672"/>
                </a:cxn>
                <a:cxn ang="0">
                  <a:pos x="0" y="1082"/>
                </a:cxn>
                <a:cxn ang="0">
                  <a:pos x="208" y="0"/>
                </a:cxn>
              </a:cxnLst>
              <a:rect l="0" t="0" r="r" b="b"/>
              <a:pathLst>
                <a:path w="711" h="1084">
                  <a:moveTo>
                    <a:pt x="208" y="0"/>
                  </a:moveTo>
                  <a:lnTo>
                    <a:pt x="208" y="386"/>
                  </a:lnTo>
                  <a:lnTo>
                    <a:pt x="214" y="386"/>
                  </a:lnTo>
                  <a:lnTo>
                    <a:pt x="214" y="385"/>
                  </a:lnTo>
                  <a:lnTo>
                    <a:pt x="225" y="368"/>
                  </a:lnTo>
                  <a:lnTo>
                    <a:pt x="236" y="353"/>
                  </a:lnTo>
                  <a:lnTo>
                    <a:pt x="249" y="340"/>
                  </a:lnTo>
                  <a:lnTo>
                    <a:pt x="261" y="328"/>
                  </a:lnTo>
                  <a:lnTo>
                    <a:pt x="274" y="318"/>
                  </a:lnTo>
                  <a:lnTo>
                    <a:pt x="289" y="308"/>
                  </a:lnTo>
                  <a:lnTo>
                    <a:pt x="302" y="301"/>
                  </a:lnTo>
                  <a:lnTo>
                    <a:pt x="316" y="294"/>
                  </a:lnTo>
                  <a:lnTo>
                    <a:pt x="330" y="289"/>
                  </a:lnTo>
                  <a:lnTo>
                    <a:pt x="344" y="284"/>
                  </a:lnTo>
                  <a:lnTo>
                    <a:pt x="359" y="281"/>
                  </a:lnTo>
                  <a:lnTo>
                    <a:pt x="373" y="278"/>
                  </a:lnTo>
                  <a:lnTo>
                    <a:pt x="387" y="276"/>
                  </a:lnTo>
                  <a:lnTo>
                    <a:pt x="400" y="274"/>
                  </a:lnTo>
                  <a:lnTo>
                    <a:pt x="427" y="273"/>
                  </a:lnTo>
                  <a:lnTo>
                    <a:pt x="444" y="273"/>
                  </a:lnTo>
                  <a:lnTo>
                    <a:pt x="462" y="274"/>
                  </a:lnTo>
                  <a:lnTo>
                    <a:pt x="478" y="276"/>
                  </a:lnTo>
                  <a:lnTo>
                    <a:pt x="495" y="278"/>
                  </a:lnTo>
                  <a:lnTo>
                    <a:pt x="510" y="281"/>
                  </a:lnTo>
                  <a:lnTo>
                    <a:pt x="526" y="283"/>
                  </a:lnTo>
                  <a:lnTo>
                    <a:pt x="540" y="288"/>
                  </a:lnTo>
                  <a:lnTo>
                    <a:pt x="554" y="292"/>
                  </a:lnTo>
                  <a:lnTo>
                    <a:pt x="567" y="298"/>
                  </a:lnTo>
                  <a:lnTo>
                    <a:pt x="579" y="304"/>
                  </a:lnTo>
                  <a:lnTo>
                    <a:pt x="591" y="310"/>
                  </a:lnTo>
                  <a:lnTo>
                    <a:pt x="603" y="317"/>
                  </a:lnTo>
                  <a:lnTo>
                    <a:pt x="613" y="325"/>
                  </a:lnTo>
                  <a:lnTo>
                    <a:pt x="623" y="333"/>
                  </a:lnTo>
                  <a:lnTo>
                    <a:pt x="633" y="343"/>
                  </a:lnTo>
                  <a:lnTo>
                    <a:pt x="642" y="352"/>
                  </a:lnTo>
                  <a:lnTo>
                    <a:pt x="651" y="362"/>
                  </a:lnTo>
                  <a:lnTo>
                    <a:pt x="659" y="373"/>
                  </a:lnTo>
                  <a:lnTo>
                    <a:pt x="667" y="386"/>
                  </a:lnTo>
                  <a:lnTo>
                    <a:pt x="673" y="397"/>
                  </a:lnTo>
                  <a:lnTo>
                    <a:pt x="678" y="410"/>
                  </a:lnTo>
                  <a:lnTo>
                    <a:pt x="683" y="425"/>
                  </a:lnTo>
                  <a:lnTo>
                    <a:pt x="690" y="440"/>
                  </a:lnTo>
                  <a:lnTo>
                    <a:pt x="694" y="454"/>
                  </a:lnTo>
                  <a:lnTo>
                    <a:pt x="698" y="471"/>
                  </a:lnTo>
                  <a:lnTo>
                    <a:pt x="701" y="487"/>
                  </a:lnTo>
                  <a:lnTo>
                    <a:pt x="705" y="504"/>
                  </a:lnTo>
                  <a:lnTo>
                    <a:pt x="707" y="523"/>
                  </a:lnTo>
                  <a:lnTo>
                    <a:pt x="708" y="542"/>
                  </a:lnTo>
                  <a:lnTo>
                    <a:pt x="710" y="560"/>
                  </a:lnTo>
                  <a:lnTo>
                    <a:pt x="711" y="601"/>
                  </a:lnTo>
                  <a:lnTo>
                    <a:pt x="711" y="1084"/>
                  </a:lnTo>
                  <a:lnTo>
                    <a:pt x="503" y="1084"/>
                  </a:lnTo>
                  <a:lnTo>
                    <a:pt x="503" y="640"/>
                  </a:lnTo>
                  <a:lnTo>
                    <a:pt x="503" y="616"/>
                  </a:lnTo>
                  <a:lnTo>
                    <a:pt x="502" y="593"/>
                  </a:lnTo>
                  <a:lnTo>
                    <a:pt x="499" y="572"/>
                  </a:lnTo>
                  <a:lnTo>
                    <a:pt x="496" y="552"/>
                  </a:lnTo>
                  <a:lnTo>
                    <a:pt x="492" y="535"/>
                  </a:lnTo>
                  <a:lnTo>
                    <a:pt x="487" y="519"/>
                  </a:lnTo>
                  <a:lnTo>
                    <a:pt x="479" y="505"/>
                  </a:lnTo>
                  <a:lnTo>
                    <a:pt x="472" y="492"/>
                  </a:lnTo>
                  <a:lnTo>
                    <a:pt x="462" y="481"/>
                  </a:lnTo>
                  <a:lnTo>
                    <a:pt x="454" y="472"/>
                  </a:lnTo>
                  <a:lnTo>
                    <a:pt x="442" y="464"/>
                  </a:lnTo>
                  <a:lnTo>
                    <a:pt x="431" y="456"/>
                  </a:lnTo>
                  <a:lnTo>
                    <a:pt x="417" y="452"/>
                  </a:lnTo>
                  <a:lnTo>
                    <a:pt x="402" y="448"/>
                  </a:lnTo>
                  <a:lnTo>
                    <a:pt x="387" y="447"/>
                  </a:lnTo>
                  <a:lnTo>
                    <a:pt x="370" y="446"/>
                  </a:lnTo>
                  <a:lnTo>
                    <a:pt x="349" y="447"/>
                  </a:lnTo>
                  <a:lnTo>
                    <a:pt x="330" y="449"/>
                  </a:lnTo>
                  <a:lnTo>
                    <a:pt x="313" y="453"/>
                  </a:lnTo>
                  <a:lnTo>
                    <a:pt x="296" y="458"/>
                  </a:lnTo>
                  <a:lnTo>
                    <a:pt x="281" y="466"/>
                  </a:lnTo>
                  <a:lnTo>
                    <a:pt x="274" y="470"/>
                  </a:lnTo>
                  <a:lnTo>
                    <a:pt x="268" y="475"/>
                  </a:lnTo>
                  <a:lnTo>
                    <a:pt x="261" y="480"/>
                  </a:lnTo>
                  <a:lnTo>
                    <a:pt x="256" y="486"/>
                  </a:lnTo>
                  <a:lnTo>
                    <a:pt x="250" y="492"/>
                  </a:lnTo>
                  <a:lnTo>
                    <a:pt x="245" y="498"/>
                  </a:lnTo>
                  <a:lnTo>
                    <a:pt x="236" y="513"/>
                  </a:lnTo>
                  <a:lnTo>
                    <a:pt x="229" y="530"/>
                  </a:lnTo>
                  <a:lnTo>
                    <a:pt x="222" y="549"/>
                  </a:lnTo>
                  <a:lnTo>
                    <a:pt x="217" y="569"/>
                  </a:lnTo>
                  <a:lnTo>
                    <a:pt x="213" y="591"/>
                  </a:lnTo>
                  <a:lnTo>
                    <a:pt x="210" y="616"/>
                  </a:lnTo>
                  <a:lnTo>
                    <a:pt x="209" y="644"/>
                  </a:lnTo>
                  <a:lnTo>
                    <a:pt x="208" y="672"/>
                  </a:lnTo>
                  <a:lnTo>
                    <a:pt x="208" y="1082"/>
                  </a:lnTo>
                  <a:lnTo>
                    <a:pt x="0" y="1082"/>
                  </a:lnTo>
                  <a:lnTo>
                    <a:pt x="0" y="0"/>
                  </a:lnTo>
                  <a:lnTo>
                    <a:pt x="208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32" name="Rectangle 51"/>
            <p:cNvSpPr>
              <a:spLocks noChangeArrowheads="1"/>
            </p:cNvSpPr>
            <p:nvPr userDrawn="1"/>
          </p:nvSpPr>
          <p:spPr bwMode="auto">
            <a:xfrm>
              <a:off x="4605" y="4021"/>
              <a:ext cx="2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>
                <a:latin typeface="Arial" pitchFamily="34" charset="0"/>
              </a:endParaRPr>
            </a:p>
          </p:txBody>
        </p:sp>
      </p:grpSp>
      <p:sp>
        <p:nvSpPr>
          <p:cNvPr id="37" name="Title 3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3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454775"/>
            <a:ext cx="2519362" cy="152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[Month, DD, YYYY]</a:t>
            </a:r>
            <a:endParaRPr lang="nl-NL"/>
          </a:p>
        </p:txBody>
      </p:sp>
      <p:sp>
        <p:nvSpPr>
          <p:cNvPr id="3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05A15-1E06-48BB-B6CB-46A43492AC4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-1L;KM-0L;2C1R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Rechte verbindingslijn 11"/>
          <p:cNvCxnSpPr/>
          <p:nvPr userDrawn="1"/>
        </p:nvCxnSpPr>
        <p:spPr>
          <a:xfrm>
            <a:off x="612000" y="882000"/>
            <a:ext cx="79208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‹#›</a:t>
            </a:fld>
            <a:endParaRPr lang="en-US" noProof="0" dirty="0">
              <a:uFillTx/>
            </a:endParaRP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smtClean="0">
                <a:uFillTx/>
              </a:rPr>
              <a:t>BP 2014-2018, CEB July 2, 2013</a:t>
            </a:r>
            <a:endParaRPr lang="en-US" noProof="0" dirty="0">
              <a:uFillTx/>
            </a:endParaRPr>
          </a:p>
        </p:txBody>
      </p:sp>
      <p:sp>
        <p:nvSpPr>
          <p:cNvPr id="20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8424432" y="863001"/>
            <a:ext cx="36000" cy="36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  <a:uFillTx/>
              </a:defRPr>
            </a:lvl1pPr>
            <a:lvl2pPr>
              <a:defRPr sz="100">
                <a:solidFill>
                  <a:schemeClr val="bg1"/>
                </a:solidFill>
                <a:uFillTx/>
              </a:defRPr>
            </a:lvl2pPr>
            <a:lvl3pPr>
              <a:defRPr sz="100">
                <a:solidFill>
                  <a:schemeClr val="bg1"/>
                </a:solidFill>
                <a:uFillTx/>
              </a:defRPr>
            </a:lvl3pPr>
            <a:lvl4pPr>
              <a:defRPr sz="100">
                <a:solidFill>
                  <a:schemeClr val="bg1"/>
                </a:solidFill>
                <a:uFillTx/>
              </a:defRPr>
            </a:lvl4pPr>
            <a:lvl5pPr>
              <a:defRPr sz="100">
                <a:solidFill>
                  <a:schemeClr val="bg1"/>
                </a:solidFill>
                <a:uFillTx/>
              </a:defRPr>
            </a:lvl5pPr>
          </a:lstStyle>
          <a:p>
            <a:pPr lvl="0"/>
            <a:r>
              <a:rPr lang="en-US" noProof="0" smtClean="0">
                <a:uFillTx/>
              </a:rPr>
              <a:t>Klik om de modelstijlen te bewerken</a:t>
            </a:r>
          </a:p>
          <a:p>
            <a:pPr lvl="1"/>
            <a:r>
              <a:rPr lang="en-US" noProof="0" smtClean="0">
                <a:uFillTx/>
              </a:rPr>
              <a:t>Tweede niveau</a:t>
            </a:r>
          </a:p>
          <a:p>
            <a:pPr lvl="2"/>
            <a:r>
              <a:rPr lang="en-US" noProof="0" smtClean="0">
                <a:uFillTx/>
              </a:rPr>
              <a:t>Derde niveau</a:t>
            </a:r>
          </a:p>
          <a:p>
            <a:pPr lvl="3"/>
            <a:r>
              <a:rPr lang="en-US" noProof="0" smtClean="0">
                <a:uFillTx/>
              </a:rPr>
              <a:t>Vierde niveau</a:t>
            </a:r>
          </a:p>
          <a:p>
            <a:pPr lvl="4"/>
            <a:r>
              <a:rPr lang="en-US" noProof="0" smtClean="0">
                <a:uFillTx/>
              </a:rPr>
              <a:t>Vijfde niveau</a:t>
            </a:r>
            <a:endParaRPr lang="en-US" noProof="0">
              <a:uFillTx/>
            </a:endParaRPr>
          </a:p>
        </p:txBody>
      </p:sp>
      <p:sp>
        <p:nvSpPr>
          <p:cNvPr id="22" name="Tijdelijke aanduiding voor inhoud 21"/>
          <p:cNvSpPr>
            <a:spLocks noGrp="1"/>
          </p:cNvSpPr>
          <p:nvPr>
            <p:ph sz="quarter" idx="15"/>
          </p:nvPr>
        </p:nvSpPr>
        <p:spPr>
          <a:xfrm>
            <a:off x="612000" y="1105200"/>
            <a:ext cx="3780000" cy="5024100"/>
          </a:xfrm>
        </p:spPr>
        <p:txBody>
          <a:bodyPr/>
          <a:lstStyle/>
          <a:p>
            <a:pPr lvl="0"/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modelstijlen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 smtClean="0">
              <a:uFillTx/>
            </a:endParaRPr>
          </a:p>
          <a:p>
            <a:pPr lvl="1"/>
            <a:r>
              <a:rPr lang="en-US" noProof="0" dirty="0" err="1" smtClean="0">
                <a:uFillTx/>
              </a:rPr>
              <a:t>Tweede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2"/>
            <a:r>
              <a:rPr lang="en-US" noProof="0" dirty="0" err="1" smtClean="0">
                <a:uFillTx/>
              </a:rPr>
              <a:t>Derde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3"/>
            <a:r>
              <a:rPr lang="en-US" noProof="0" dirty="0" err="1" smtClean="0">
                <a:uFillTx/>
              </a:rPr>
              <a:t>Vierde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4"/>
            <a:r>
              <a:rPr lang="en-US" noProof="0" dirty="0" err="1" smtClean="0">
                <a:uFillTx/>
              </a:rPr>
              <a:t>Vijfde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>
              <a:uFillTx/>
            </a:endParaRPr>
          </a:p>
        </p:txBody>
      </p:sp>
      <p:sp>
        <p:nvSpPr>
          <p:cNvPr id="23" name="Titel 10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US" noProof="0" smtClean="0">
                <a:uFillTx/>
              </a:rPr>
              <a:t>Klik om de stijl te bewerken</a:t>
            </a:r>
            <a:endParaRPr lang="en-US" noProof="0">
              <a:uFillTx/>
            </a:endParaRPr>
          </a:p>
        </p:txBody>
      </p:sp>
      <p:sp>
        <p:nvSpPr>
          <p:cNvPr id="8" name="Tijdelijke aanduiding voor inhoud 21"/>
          <p:cNvSpPr>
            <a:spLocks noGrp="1"/>
          </p:cNvSpPr>
          <p:nvPr>
            <p:ph sz="quarter" idx="16"/>
          </p:nvPr>
        </p:nvSpPr>
        <p:spPr>
          <a:xfrm>
            <a:off x="4752020" y="1105200"/>
            <a:ext cx="3780000" cy="5024100"/>
          </a:xfrm>
        </p:spPr>
        <p:txBody>
          <a:bodyPr/>
          <a:lstStyle/>
          <a:p>
            <a:pPr lvl="0"/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modelstijlen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 smtClean="0">
              <a:uFillTx/>
            </a:endParaRPr>
          </a:p>
          <a:p>
            <a:pPr lvl="1"/>
            <a:r>
              <a:rPr lang="en-US" noProof="0" dirty="0" err="1" smtClean="0">
                <a:uFillTx/>
              </a:rPr>
              <a:t>Tweede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2"/>
            <a:r>
              <a:rPr lang="en-US" noProof="0" dirty="0" err="1" smtClean="0">
                <a:uFillTx/>
              </a:rPr>
              <a:t>Derde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3"/>
            <a:r>
              <a:rPr lang="en-US" noProof="0" dirty="0" err="1" smtClean="0">
                <a:uFillTx/>
              </a:rPr>
              <a:t>Vierde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4"/>
            <a:r>
              <a:rPr lang="en-US" noProof="0" dirty="0" err="1" smtClean="0">
                <a:uFillTx/>
              </a:rPr>
              <a:t>Vijfde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>
              <a:uFillTx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-1L;KM-1L;2C1R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‹#›</a:t>
            </a:fld>
            <a:endParaRPr lang="en-US" noProof="0" dirty="0">
              <a:uFillTx/>
            </a:endParaRP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smtClean="0">
                <a:uFillTx/>
              </a:rPr>
              <a:t>BP 2014-2018, CEB July 2, 2013</a:t>
            </a:r>
            <a:endParaRPr lang="en-US" noProof="0" dirty="0">
              <a:uFillTx/>
            </a:endParaRPr>
          </a:p>
        </p:txBody>
      </p:sp>
      <p:cxnSp>
        <p:nvCxnSpPr>
          <p:cNvPr id="12" name="Rechte verbindingslijn 11"/>
          <p:cNvCxnSpPr/>
          <p:nvPr userDrawn="1"/>
        </p:nvCxnSpPr>
        <p:spPr>
          <a:xfrm>
            <a:off x="612000" y="1324800"/>
            <a:ext cx="79208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604800" y="792000"/>
            <a:ext cx="7934400" cy="468052"/>
          </a:xfrm>
        </p:spPr>
        <p:txBody>
          <a:bodyPr/>
          <a:lstStyle>
            <a:lvl1pPr>
              <a:defRPr sz="1900">
                <a:solidFill>
                  <a:srgbClr val="868686"/>
                </a:solidFill>
                <a:uFillTx/>
              </a:defRPr>
            </a:lvl1pPr>
          </a:lstStyle>
          <a:p>
            <a:pPr lvl="0"/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modelstijlen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 smtClean="0">
              <a:uFillTx/>
            </a:endParaRPr>
          </a:p>
          <a:p>
            <a:pPr lvl="1"/>
            <a:r>
              <a:rPr lang="en-US" noProof="0" dirty="0" err="1" smtClean="0">
                <a:uFillTx/>
              </a:rPr>
              <a:t>Tweede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2"/>
            <a:r>
              <a:rPr lang="en-US" noProof="0" dirty="0" err="1" smtClean="0">
                <a:uFillTx/>
              </a:rPr>
              <a:t>Derde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3"/>
            <a:r>
              <a:rPr lang="en-US" noProof="0" dirty="0" err="1" smtClean="0">
                <a:uFillTx/>
              </a:rPr>
              <a:t>Vierde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4"/>
            <a:r>
              <a:rPr lang="en-US" noProof="0" dirty="0" err="1" smtClean="0">
                <a:uFillTx/>
              </a:rPr>
              <a:t>Vijfde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>
              <a:uFillTx/>
            </a:endParaRPr>
          </a:p>
        </p:txBody>
      </p:sp>
      <p:sp>
        <p:nvSpPr>
          <p:cNvPr id="15" name="Tijdelijke aanduiding voor inhoud 21"/>
          <p:cNvSpPr>
            <a:spLocks noGrp="1"/>
          </p:cNvSpPr>
          <p:nvPr>
            <p:ph sz="quarter" idx="15"/>
          </p:nvPr>
        </p:nvSpPr>
        <p:spPr>
          <a:xfrm>
            <a:off x="612000" y="1548000"/>
            <a:ext cx="3780000" cy="4545296"/>
          </a:xfrm>
        </p:spPr>
        <p:txBody>
          <a:bodyPr/>
          <a:lstStyle/>
          <a:p>
            <a:pPr lvl="0"/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modelstijlen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 smtClean="0">
              <a:uFillTx/>
            </a:endParaRPr>
          </a:p>
          <a:p>
            <a:pPr lvl="1"/>
            <a:r>
              <a:rPr lang="en-US" noProof="0" dirty="0" err="1" smtClean="0">
                <a:uFillTx/>
              </a:rPr>
              <a:t>Tweede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2"/>
            <a:r>
              <a:rPr lang="en-US" noProof="0" dirty="0" err="1" smtClean="0">
                <a:uFillTx/>
              </a:rPr>
              <a:t>Derde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3"/>
            <a:r>
              <a:rPr lang="en-US" noProof="0" dirty="0" err="1" smtClean="0">
                <a:uFillTx/>
              </a:rPr>
              <a:t>Vierde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4"/>
            <a:r>
              <a:rPr lang="en-US" noProof="0" dirty="0" err="1" smtClean="0">
                <a:uFillTx/>
              </a:rPr>
              <a:t>Vijfde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>
              <a:uFillTx/>
            </a:endParaRPr>
          </a:p>
        </p:txBody>
      </p:sp>
      <p:sp>
        <p:nvSpPr>
          <p:cNvPr id="16" name="Titel 10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US" noProof="0" smtClean="0">
                <a:uFillTx/>
              </a:rPr>
              <a:t>Klik om de stijl te bewerken</a:t>
            </a:r>
            <a:endParaRPr lang="en-US" noProof="0">
              <a:uFillTx/>
            </a:endParaRPr>
          </a:p>
        </p:txBody>
      </p:sp>
      <p:sp>
        <p:nvSpPr>
          <p:cNvPr id="8" name="Tijdelijke aanduiding voor inhoud 21"/>
          <p:cNvSpPr>
            <a:spLocks noGrp="1"/>
          </p:cNvSpPr>
          <p:nvPr>
            <p:ph sz="quarter" idx="16"/>
          </p:nvPr>
        </p:nvSpPr>
        <p:spPr>
          <a:xfrm>
            <a:off x="4752440" y="1548000"/>
            <a:ext cx="3780000" cy="4545296"/>
          </a:xfrm>
        </p:spPr>
        <p:txBody>
          <a:bodyPr/>
          <a:lstStyle/>
          <a:p>
            <a:pPr lvl="0"/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modelstijlen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 smtClean="0">
              <a:uFillTx/>
            </a:endParaRPr>
          </a:p>
          <a:p>
            <a:pPr lvl="1"/>
            <a:r>
              <a:rPr lang="en-US" noProof="0" dirty="0" err="1" smtClean="0">
                <a:uFillTx/>
              </a:rPr>
              <a:t>Tweede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2"/>
            <a:r>
              <a:rPr lang="en-US" noProof="0" dirty="0" err="1" smtClean="0">
                <a:uFillTx/>
              </a:rPr>
              <a:t>Derde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3"/>
            <a:r>
              <a:rPr lang="en-US" noProof="0" dirty="0" err="1" smtClean="0">
                <a:uFillTx/>
              </a:rPr>
              <a:t>Vierde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4"/>
            <a:r>
              <a:rPr lang="en-US" noProof="0" dirty="0" err="1" smtClean="0">
                <a:uFillTx/>
              </a:rPr>
              <a:t>Vijfde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>
              <a:uFillTx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-1L;KM-2L;2C1R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‹#›</a:t>
            </a:fld>
            <a:endParaRPr lang="en-US" noProof="0" dirty="0">
              <a:uFillTx/>
            </a:endParaRP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smtClean="0">
                <a:uFillTx/>
              </a:rPr>
              <a:t>BP 2014-2018, CEB July 2, 2013</a:t>
            </a:r>
            <a:endParaRPr lang="en-US" noProof="0" dirty="0">
              <a:uFillTx/>
            </a:endParaRPr>
          </a:p>
        </p:txBody>
      </p:sp>
      <p:cxnSp>
        <p:nvCxnSpPr>
          <p:cNvPr id="12" name="Rechte verbindingslijn 11"/>
          <p:cNvCxnSpPr/>
          <p:nvPr userDrawn="1"/>
        </p:nvCxnSpPr>
        <p:spPr>
          <a:xfrm>
            <a:off x="612000" y="1592796"/>
            <a:ext cx="79208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604800" y="792000"/>
            <a:ext cx="7934400" cy="792088"/>
          </a:xfrm>
        </p:spPr>
        <p:txBody>
          <a:bodyPr/>
          <a:lstStyle>
            <a:lvl1pPr>
              <a:defRPr sz="1900">
                <a:solidFill>
                  <a:srgbClr val="868686"/>
                </a:solidFill>
                <a:uFillTx/>
              </a:defRPr>
            </a:lvl1pPr>
          </a:lstStyle>
          <a:p>
            <a:pPr lvl="0"/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modelstijlen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 smtClean="0">
              <a:uFillTx/>
            </a:endParaRPr>
          </a:p>
          <a:p>
            <a:pPr lvl="1"/>
            <a:r>
              <a:rPr lang="en-US" noProof="0" dirty="0" err="1" smtClean="0">
                <a:uFillTx/>
              </a:rPr>
              <a:t>Tweede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2"/>
            <a:r>
              <a:rPr lang="en-US" noProof="0" dirty="0" err="1" smtClean="0">
                <a:uFillTx/>
              </a:rPr>
              <a:t>Derde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3"/>
            <a:r>
              <a:rPr lang="en-US" noProof="0" dirty="0" err="1" smtClean="0">
                <a:uFillTx/>
              </a:rPr>
              <a:t>Vierde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4"/>
            <a:r>
              <a:rPr lang="en-US" noProof="0" dirty="0" err="1" smtClean="0">
                <a:uFillTx/>
              </a:rPr>
              <a:t>Vijfde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>
              <a:uFillTx/>
            </a:endParaRPr>
          </a:p>
        </p:txBody>
      </p:sp>
      <p:sp>
        <p:nvSpPr>
          <p:cNvPr id="8" name="Tijdelijke aanduiding voor inhoud 21"/>
          <p:cNvSpPr>
            <a:spLocks noGrp="1"/>
          </p:cNvSpPr>
          <p:nvPr>
            <p:ph sz="quarter" idx="15"/>
          </p:nvPr>
        </p:nvSpPr>
        <p:spPr>
          <a:xfrm>
            <a:off x="612000" y="1814400"/>
            <a:ext cx="3780000" cy="4278896"/>
          </a:xfrm>
        </p:spPr>
        <p:txBody>
          <a:bodyPr/>
          <a:lstStyle/>
          <a:p>
            <a:pPr lvl="0"/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modelstijlen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 smtClean="0">
              <a:uFillTx/>
            </a:endParaRPr>
          </a:p>
          <a:p>
            <a:pPr lvl="1"/>
            <a:r>
              <a:rPr lang="en-US" noProof="0" dirty="0" err="1" smtClean="0">
                <a:uFillTx/>
              </a:rPr>
              <a:t>Tweede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2"/>
            <a:r>
              <a:rPr lang="en-US" noProof="0" dirty="0" err="1" smtClean="0">
                <a:uFillTx/>
              </a:rPr>
              <a:t>Derde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3"/>
            <a:r>
              <a:rPr lang="en-US" noProof="0" dirty="0" err="1" smtClean="0">
                <a:uFillTx/>
              </a:rPr>
              <a:t>Vierde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4"/>
            <a:r>
              <a:rPr lang="en-US" noProof="0" dirty="0" err="1" smtClean="0">
                <a:uFillTx/>
              </a:rPr>
              <a:t>Vijfde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>
              <a:uFillTx/>
            </a:endParaRPr>
          </a:p>
        </p:txBody>
      </p:sp>
      <p:sp>
        <p:nvSpPr>
          <p:cNvPr id="10" name="Titel 10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US" noProof="0" smtClean="0">
                <a:uFillTx/>
              </a:rPr>
              <a:t>Klik om de stijl te bewerken</a:t>
            </a:r>
            <a:endParaRPr lang="en-US" noProof="0">
              <a:uFillTx/>
            </a:endParaRPr>
          </a:p>
        </p:txBody>
      </p:sp>
      <p:sp>
        <p:nvSpPr>
          <p:cNvPr id="11" name="Tijdelijke aanduiding voor inhoud 21"/>
          <p:cNvSpPr>
            <a:spLocks noGrp="1"/>
          </p:cNvSpPr>
          <p:nvPr>
            <p:ph sz="quarter" idx="16"/>
          </p:nvPr>
        </p:nvSpPr>
        <p:spPr>
          <a:xfrm>
            <a:off x="4752440" y="1814400"/>
            <a:ext cx="3780000" cy="4278896"/>
          </a:xfrm>
        </p:spPr>
        <p:txBody>
          <a:bodyPr/>
          <a:lstStyle/>
          <a:p>
            <a:pPr lvl="0"/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modelstijlen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 smtClean="0">
              <a:uFillTx/>
            </a:endParaRPr>
          </a:p>
          <a:p>
            <a:pPr lvl="1"/>
            <a:r>
              <a:rPr lang="en-US" noProof="0" dirty="0" err="1" smtClean="0">
                <a:uFillTx/>
              </a:rPr>
              <a:t>Tweede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2"/>
            <a:r>
              <a:rPr lang="en-US" noProof="0" dirty="0" err="1" smtClean="0">
                <a:uFillTx/>
              </a:rPr>
              <a:t>Derde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3"/>
            <a:r>
              <a:rPr lang="en-US" noProof="0" dirty="0" err="1" smtClean="0">
                <a:uFillTx/>
              </a:rPr>
              <a:t>Vierde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4"/>
            <a:r>
              <a:rPr lang="en-US" noProof="0" dirty="0" err="1" smtClean="0">
                <a:uFillTx/>
              </a:rPr>
              <a:t>Vijfde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>
              <a:uFillTx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-2L;KM-0L;2C1R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‹#›</a:t>
            </a:fld>
            <a:endParaRPr lang="en-US" noProof="0" dirty="0">
              <a:uFillTx/>
            </a:endParaRP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smtClean="0">
                <a:uFillTx/>
              </a:rPr>
              <a:t>BP 2014-2018, CEB July 2, 2013</a:t>
            </a:r>
            <a:endParaRPr lang="en-US" noProof="0" dirty="0">
              <a:uFillTx/>
            </a:endParaRPr>
          </a:p>
        </p:txBody>
      </p:sp>
      <p:cxnSp>
        <p:nvCxnSpPr>
          <p:cNvPr id="12" name="Rechte verbindingslijn 11"/>
          <p:cNvCxnSpPr/>
          <p:nvPr userDrawn="1"/>
        </p:nvCxnSpPr>
        <p:spPr>
          <a:xfrm>
            <a:off x="612000" y="1191600"/>
            <a:ext cx="79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8424432" y="1160752"/>
            <a:ext cx="36000" cy="36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  <a:uFillTx/>
              </a:defRPr>
            </a:lvl1pPr>
            <a:lvl2pPr>
              <a:defRPr sz="100">
                <a:solidFill>
                  <a:schemeClr val="bg1"/>
                </a:solidFill>
                <a:uFillTx/>
              </a:defRPr>
            </a:lvl2pPr>
            <a:lvl3pPr>
              <a:defRPr sz="100">
                <a:solidFill>
                  <a:schemeClr val="bg1"/>
                </a:solidFill>
                <a:uFillTx/>
              </a:defRPr>
            </a:lvl3pPr>
            <a:lvl4pPr>
              <a:defRPr sz="100">
                <a:solidFill>
                  <a:schemeClr val="bg1"/>
                </a:solidFill>
                <a:uFillTx/>
              </a:defRPr>
            </a:lvl4pPr>
            <a:lvl5pPr>
              <a:defRPr sz="100">
                <a:solidFill>
                  <a:schemeClr val="bg1"/>
                </a:solidFill>
                <a:uFillTx/>
              </a:defRPr>
            </a:lvl5pPr>
          </a:lstStyle>
          <a:p>
            <a:pPr lvl="0"/>
            <a:r>
              <a:rPr lang="en-US" noProof="0" smtClean="0">
                <a:uFillTx/>
              </a:rPr>
              <a:t>Klik om de modelstijlen te bewerken</a:t>
            </a:r>
          </a:p>
          <a:p>
            <a:pPr lvl="1"/>
            <a:r>
              <a:rPr lang="en-US" noProof="0" smtClean="0">
                <a:uFillTx/>
              </a:rPr>
              <a:t>Tweede niveau</a:t>
            </a:r>
          </a:p>
          <a:p>
            <a:pPr lvl="2"/>
            <a:r>
              <a:rPr lang="en-US" noProof="0" smtClean="0">
                <a:uFillTx/>
              </a:rPr>
              <a:t>Derde niveau</a:t>
            </a:r>
          </a:p>
          <a:p>
            <a:pPr lvl="3"/>
            <a:r>
              <a:rPr lang="en-US" noProof="0" smtClean="0">
                <a:uFillTx/>
              </a:rPr>
              <a:t>Vierde niveau</a:t>
            </a:r>
          </a:p>
          <a:p>
            <a:pPr lvl="4"/>
            <a:r>
              <a:rPr lang="en-US" noProof="0" smtClean="0">
                <a:uFillTx/>
              </a:rPr>
              <a:t>Vijfde niveau</a:t>
            </a:r>
            <a:endParaRPr lang="en-US" noProof="0">
              <a:uFillTx/>
            </a:endParaRPr>
          </a:p>
        </p:txBody>
      </p:sp>
      <p:sp>
        <p:nvSpPr>
          <p:cNvPr id="13" name="Tijdelijke aanduiding voor inhoud 21"/>
          <p:cNvSpPr>
            <a:spLocks noGrp="1"/>
          </p:cNvSpPr>
          <p:nvPr>
            <p:ph sz="quarter" idx="15"/>
          </p:nvPr>
        </p:nvSpPr>
        <p:spPr>
          <a:xfrm>
            <a:off x="612000" y="1414800"/>
            <a:ext cx="3780000" cy="4644516"/>
          </a:xfrm>
        </p:spPr>
        <p:txBody>
          <a:bodyPr/>
          <a:lstStyle/>
          <a:p>
            <a:pPr lvl="0"/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modelstijlen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 smtClean="0">
              <a:uFillTx/>
            </a:endParaRPr>
          </a:p>
          <a:p>
            <a:pPr lvl="1"/>
            <a:r>
              <a:rPr lang="en-US" noProof="0" dirty="0" err="1" smtClean="0">
                <a:uFillTx/>
              </a:rPr>
              <a:t>Tweede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2"/>
            <a:r>
              <a:rPr lang="en-US" noProof="0" dirty="0" err="1" smtClean="0">
                <a:uFillTx/>
              </a:rPr>
              <a:t>Derde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3"/>
            <a:r>
              <a:rPr lang="en-US" noProof="0" dirty="0" err="1" smtClean="0">
                <a:uFillTx/>
              </a:rPr>
              <a:t>Vierde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4"/>
            <a:r>
              <a:rPr lang="en-US" noProof="0" dirty="0" err="1" smtClean="0">
                <a:uFillTx/>
              </a:rPr>
              <a:t>Vijfde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>
              <a:uFillTx/>
            </a:endParaRPr>
          </a:p>
        </p:txBody>
      </p:sp>
      <p:sp>
        <p:nvSpPr>
          <p:cNvPr id="14" name="Titel 10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US" noProof="0" smtClean="0">
                <a:uFillTx/>
              </a:rPr>
              <a:t>Klik om de stijl te bewerken</a:t>
            </a:r>
            <a:endParaRPr lang="en-US" noProof="0">
              <a:uFillTx/>
            </a:endParaRPr>
          </a:p>
        </p:txBody>
      </p:sp>
      <p:sp>
        <p:nvSpPr>
          <p:cNvPr id="8" name="Tijdelijke aanduiding voor inhoud 21"/>
          <p:cNvSpPr>
            <a:spLocks noGrp="1"/>
          </p:cNvSpPr>
          <p:nvPr>
            <p:ph sz="quarter" idx="16"/>
          </p:nvPr>
        </p:nvSpPr>
        <p:spPr>
          <a:xfrm>
            <a:off x="4752440" y="1414800"/>
            <a:ext cx="3780000" cy="4644516"/>
          </a:xfrm>
        </p:spPr>
        <p:txBody>
          <a:bodyPr/>
          <a:lstStyle/>
          <a:p>
            <a:pPr lvl="0"/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modelstijlen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 smtClean="0">
              <a:uFillTx/>
            </a:endParaRPr>
          </a:p>
          <a:p>
            <a:pPr lvl="1"/>
            <a:r>
              <a:rPr lang="en-US" noProof="0" dirty="0" err="1" smtClean="0">
                <a:uFillTx/>
              </a:rPr>
              <a:t>Tweede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2"/>
            <a:r>
              <a:rPr lang="en-US" noProof="0" dirty="0" err="1" smtClean="0">
                <a:uFillTx/>
              </a:rPr>
              <a:t>Derde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3"/>
            <a:r>
              <a:rPr lang="en-US" noProof="0" dirty="0" err="1" smtClean="0">
                <a:uFillTx/>
              </a:rPr>
              <a:t>Vierde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4"/>
            <a:r>
              <a:rPr lang="en-US" noProof="0" dirty="0" err="1" smtClean="0">
                <a:uFillTx/>
              </a:rPr>
              <a:t>Vijfde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>
              <a:uFillTx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-2L;KM-1L;2C1R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‹#›</a:t>
            </a:fld>
            <a:endParaRPr lang="en-US" noProof="0" dirty="0">
              <a:uFillTx/>
            </a:endParaRP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smtClean="0">
                <a:uFillTx/>
              </a:rPr>
              <a:t>BP 2014-2018, CEB July 2, 2013</a:t>
            </a:r>
            <a:endParaRPr lang="en-US" noProof="0" dirty="0">
              <a:uFillTx/>
            </a:endParaRPr>
          </a:p>
        </p:txBody>
      </p:sp>
      <p:cxnSp>
        <p:nvCxnSpPr>
          <p:cNvPr id="12" name="Rechte verbindingslijn 11"/>
          <p:cNvCxnSpPr/>
          <p:nvPr userDrawn="1"/>
        </p:nvCxnSpPr>
        <p:spPr>
          <a:xfrm>
            <a:off x="612000" y="1634400"/>
            <a:ext cx="79208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604800" y="1098000"/>
            <a:ext cx="7934400" cy="465996"/>
          </a:xfrm>
        </p:spPr>
        <p:txBody>
          <a:bodyPr/>
          <a:lstStyle>
            <a:lvl1pPr>
              <a:defRPr sz="1900">
                <a:solidFill>
                  <a:srgbClr val="868686"/>
                </a:solidFill>
                <a:uFillTx/>
              </a:defRPr>
            </a:lvl1pPr>
          </a:lstStyle>
          <a:p>
            <a:pPr lvl="0"/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modelstijlen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 smtClean="0">
              <a:uFillTx/>
            </a:endParaRPr>
          </a:p>
          <a:p>
            <a:pPr lvl="1"/>
            <a:r>
              <a:rPr lang="en-US" noProof="0" dirty="0" err="1" smtClean="0">
                <a:uFillTx/>
              </a:rPr>
              <a:t>Tweede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2"/>
            <a:r>
              <a:rPr lang="en-US" noProof="0" dirty="0" err="1" smtClean="0">
                <a:uFillTx/>
              </a:rPr>
              <a:t>Derde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3"/>
            <a:r>
              <a:rPr lang="en-US" noProof="0" dirty="0" err="1" smtClean="0">
                <a:uFillTx/>
              </a:rPr>
              <a:t>Vierde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4"/>
            <a:r>
              <a:rPr lang="en-US" noProof="0" dirty="0" err="1" smtClean="0">
                <a:uFillTx/>
              </a:rPr>
              <a:t>Vijfde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>
              <a:uFillTx/>
            </a:endParaRPr>
          </a:p>
        </p:txBody>
      </p:sp>
      <p:sp>
        <p:nvSpPr>
          <p:cNvPr id="15" name="Tijdelijke aanduiding voor inhoud 21"/>
          <p:cNvSpPr>
            <a:spLocks noGrp="1"/>
          </p:cNvSpPr>
          <p:nvPr>
            <p:ph sz="quarter" idx="15"/>
          </p:nvPr>
        </p:nvSpPr>
        <p:spPr>
          <a:xfrm>
            <a:off x="612000" y="1857600"/>
            <a:ext cx="3780000" cy="4235696"/>
          </a:xfrm>
        </p:spPr>
        <p:txBody>
          <a:bodyPr/>
          <a:lstStyle/>
          <a:p>
            <a:pPr lvl="0"/>
            <a:r>
              <a:rPr lang="en-US" noProof="0" smtClean="0">
                <a:uFillTx/>
              </a:rPr>
              <a:t>Klik om de modelstijlen te bewerken</a:t>
            </a:r>
          </a:p>
          <a:p>
            <a:pPr lvl="1"/>
            <a:r>
              <a:rPr lang="en-US" noProof="0" smtClean="0">
                <a:uFillTx/>
              </a:rPr>
              <a:t>Tweede niveau</a:t>
            </a:r>
          </a:p>
          <a:p>
            <a:pPr lvl="2"/>
            <a:r>
              <a:rPr lang="en-US" noProof="0" smtClean="0">
                <a:uFillTx/>
              </a:rPr>
              <a:t>Derde niveau</a:t>
            </a:r>
          </a:p>
          <a:p>
            <a:pPr lvl="3"/>
            <a:r>
              <a:rPr lang="en-US" noProof="0" smtClean="0">
                <a:uFillTx/>
              </a:rPr>
              <a:t>Vierde niveau</a:t>
            </a:r>
          </a:p>
          <a:p>
            <a:pPr lvl="4"/>
            <a:r>
              <a:rPr lang="en-US" noProof="0" smtClean="0">
                <a:uFillTx/>
              </a:rPr>
              <a:t>Vijfde niveau</a:t>
            </a:r>
            <a:endParaRPr lang="en-US" noProof="0">
              <a:uFillTx/>
            </a:endParaRPr>
          </a:p>
        </p:txBody>
      </p:sp>
      <p:sp>
        <p:nvSpPr>
          <p:cNvPr id="8" name="Titel 10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US" noProof="0" smtClean="0">
                <a:uFillTx/>
              </a:rPr>
              <a:t>Klik om de stijl te bewerken</a:t>
            </a:r>
            <a:endParaRPr lang="en-US" noProof="0">
              <a:uFillTx/>
            </a:endParaRPr>
          </a:p>
        </p:txBody>
      </p:sp>
      <p:sp>
        <p:nvSpPr>
          <p:cNvPr id="10" name="Tijdelijke aanduiding voor inhoud 21"/>
          <p:cNvSpPr>
            <a:spLocks noGrp="1"/>
          </p:cNvSpPr>
          <p:nvPr>
            <p:ph sz="quarter" idx="16"/>
          </p:nvPr>
        </p:nvSpPr>
        <p:spPr>
          <a:xfrm>
            <a:off x="4752020" y="1857600"/>
            <a:ext cx="3780000" cy="4235696"/>
          </a:xfrm>
        </p:spPr>
        <p:txBody>
          <a:bodyPr/>
          <a:lstStyle/>
          <a:p>
            <a:pPr lvl="0"/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modelstijlen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 smtClean="0">
              <a:uFillTx/>
            </a:endParaRPr>
          </a:p>
          <a:p>
            <a:pPr lvl="1"/>
            <a:r>
              <a:rPr lang="en-US" noProof="0" dirty="0" err="1" smtClean="0">
                <a:uFillTx/>
              </a:rPr>
              <a:t>Tweede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2"/>
            <a:r>
              <a:rPr lang="en-US" noProof="0" dirty="0" err="1" smtClean="0">
                <a:uFillTx/>
              </a:rPr>
              <a:t>Derde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3"/>
            <a:r>
              <a:rPr lang="en-US" noProof="0" dirty="0" err="1" smtClean="0">
                <a:uFillTx/>
              </a:rPr>
              <a:t>Vierde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4"/>
            <a:r>
              <a:rPr lang="en-US" noProof="0" dirty="0" err="1" smtClean="0">
                <a:uFillTx/>
              </a:rPr>
              <a:t>Vijfde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>
              <a:uFillTx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-2L;KM-2L;2C1R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‹#›</a:t>
            </a:fld>
            <a:endParaRPr lang="en-US" noProof="0" dirty="0">
              <a:uFillTx/>
            </a:endParaRP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smtClean="0">
                <a:uFillTx/>
              </a:rPr>
              <a:t>BP 2014-2018, CEB July 2, 2013</a:t>
            </a:r>
            <a:endParaRPr lang="en-US" noProof="0" dirty="0">
              <a:uFillTx/>
            </a:endParaRPr>
          </a:p>
        </p:txBody>
      </p:sp>
      <p:cxnSp>
        <p:nvCxnSpPr>
          <p:cNvPr id="12" name="Rechte verbindingslijn 11"/>
          <p:cNvCxnSpPr/>
          <p:nvPr userDrawn="1"/>
        </p:nvCxnSpPr>
        <p:spPr>
          <a:xfrm>
            <a:off x="612000" y="1900800"/>
            <a:ext cx="79208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604800" y="1098000"/>
            <a:ext cx="7934400" cy="754028"/>
          </a:xfrm>
        </p:spPr>
        <p:txBody>
          <a:bodyPr/>
          <a:lstStyle>
            <a:lvl1pPr>
              <a:defRPr sz="1900">
                <a:solidFill>
                  <a:srgbClr val="868686"/>
                </a:solidFill>
                <a:uFillTx/>
              </a:defRPr>
            </a:lvl1pPr>
          </a:lstStyle>
          <a:p>
            <a:pPr lvl="0"/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modelstijlen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 smtClean="0">
              <a:uFillTx/>
            </a:endParaRPr>
          </a:p>
          <a:p>
            <a:pPr lvl="1"/>
            <a:r>
              <a:rPr lang="en-US" noProof="0" dirty="0" err="1" smtClean="0">
                <a:uFillTx/>
              </a:rPr>
              <a:t>Tweede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2"/>
            <a:r>
              <a:rPr lang="en-US" noProof="0" dirty="0" err="1" smtClean="0">
                <a:uFillTx/>
              </a:rPr>
              <a:t>Derde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3"/>
            <a:r>
              <a:rPr lang="en-US" noProof="0" dirty="0" err="1" smtClean="0">
                <a:uFillTx/>
              </a:rPr>
              <a:t>Vierde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4"/>
            <a:r>
              <a:rPr lang="en-US" noProof="0" dirty="0" err="1" smtClean="0">
                <a:uFillTx/>
              </a:rPr>
              <a:t>Vijfde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>
              <a:uFillTx/>
            </a:endParaRPr>
          </a:p>
        </p:txBody>
      </p:sp>
      <p:sp>
        <p:nvSpPr>
          <p:cNvPr id="8" name="Tijdelijke aanduiding voor inhoud 21"/>
          <p:cNvSpPr>
            <a:spLocks noGrp="1"/>
          </p:cNvSpPr>
          <p:nvPr>
            <p:ph sz="quarter" idx="15"/>
          </p:nvPr>
        </p:nvSpPr>
        <p:spPr>
          <a:xfrm>
            <a:off x="612000" y="2124000"/>
            <a:ext cx="3780000" cy="4005300"/>
          </a:xfrm>
        </p:spPr>
        <p:txBody>
          <a:bodyPr/>
          <a:lstStyle/>
          <a:p>
            <a:pPr lvl="0"/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modelstijlen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 smtClean="0">
              <a:uFillTx/>
            </a:endParaRPr>
          </a:p>
          <a:p>
            <a:pPr lvl="1"/>
            <a:r>
              <a:rPr lang="en-US" noProof="0" dirty="0" err="1" smtClean="0">
                <a:uFillTx/>
              </a:rPr>
              <a:t>Tweede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2"/>
            <a:r>
              <a:rPr lang="en-US" noProof="0" dirty="0" err="1" smtClean="0">
                <a:uFillTx/>
              </a:rPr>
              <a:t>Derde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3"/>
            <a:r>
              <a:rPr lang="en-US" noProof="0" dirty="0" err="1" smtClean="0">
                <a:uFillTx/>
              </a:rPr>
              <a:t>Vierde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4"/>
            <a:r>
              <a:rPr lang="en-US" noProof="0" dirty="0" err="1" smtClean="0">
                <a:uFillTx/>
              </a:rPr>
              <a:t>Vijfde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>
              <a:uFillTx/>
            </a:endParaRPr>
          </a:p>
        </p:txBody>
      </p:sp>
      <p:sp>
        <p:nvSpPr>
          <p:cNvPr id="10" name="Titel 10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US" noProof="0" smtClean="0">
                <a:uFillTx/>
              </a:rPr>
              <a:t>Klik om de stijl te bewerken</a:t>
            </a:r>
            <a:endParaRPr lang="en-US" noProof="0">
              <a:uFillTx/>
            </a:endParaRPr>
          </a:p>
        </p:txBody>
      </p:sp>
      <p:sp>
        <p:nvSpPr>
          <p:cNvPr id="11" name="Tijdelijke aanduiding voor inhoud 21"/>
          <p:cNvSpPr>
            <a:spLocks noGrp="1"/>
          </p:cNvSpPr>
          <p:nvPr>
            <p:ph sz="quarter" idx="16"/>
          </p:nvPr>
        </p:nvSpPr>
        <p:spPr>
          <a:xfrm>
            <a:off x="4752020" y="2124000"/>
            <a:ext cx="3780000" cy="4005300"/>
          </a:xfrm>
        </p:spPr>
        <p:txBody>
          <a:bodyPr/>
          <a:lstStyle/>
          <a:p>
            <a:pPr lvl="0"/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modelstijlen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 smtClean="0">
              <a:uFillTx/>
            </a:endParaRPr>
          </a:p>
          <a:p>
            <a:pPr lvl="1"/>
            <a:r>
              <a:rPr lang="en-US" noProof="0" dirty="0" err="1" smtClean="0">
                <a:uFillTx/>
              </a:rPr>
              <a:t>Tweede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2"/>
            <a:r>
              <a:rPr lang="en-US" noProof="0" dirty="0" err="1" smtClean="0">
                <a:uFillTx/>
              </a:rPr>
              <a:t>Derde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3"/>
            <a:r>
              <a:rPr lang="en-US" noProof="0" dirty="0" err="1" smtClean="0">
                <a:uFillTx/>
              </a:rPr>
              <a:t>Vierde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4"/>
            <a:r>
              <a:rPr lang="en-US" noProof="0" dirty="0" err="1" smtClean="0">
                <a:uFillTx/>
              </a:rPr>
              <a:t>Vijfde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>
              <a:uFillTx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T-1L;KM-0L;1C1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Rechte verbindingslijn 11"/>
          <p:cNvCxnSpPr/>
          <p:nvPr userDrawn="1"/>
        </p:nvCxnSpPr>
        <p:spPr>
          <a:xfrm>
            <a:off x="612000" y="882000"/>
            <a:ext cx="79208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‹#›</a:t>
            </a:fld>
            <a:endParaRPr lang="en-US" noProof="0" dirty="0">
              <a:uFillTx/>
            </a:endParaRP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>
                <a:uFillTx/>
              </a:rPr>
              <a:t>BP 2014-2018, CEB July 2, 2013</a:t>
            </a:r>
            <a:endParaRPr lang="en-US" dirty="0">
              <a:uFillTx/>
            </a:endParaRPr>
          </a:p>
        </p:txBody>
      </p:sp>
      <p:sp>
        <p:nvSpPr>
          <p:cNvPr id="20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8424432" y="863001"/>
            <a:ext cx="36000" cy="36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  <a:uFillTx/>
              </a:defRPr>
            </a:lvl1pPr>
            <a:lvl2pPr>
              <a:defRPr sz="100">
                <a:solidFill>
                  <a:schemeClr val="bg1"/>
                </a:solidFill>
                <a:uFillTx/>
              </a:defRPr>
            </a:lvl2pPr>
            <a:lvl3pPr>
              <a:defRPr sz="100">
                <a:solidFill>
                  <a:schemeClr val="bg1"/>
                </a:solidFill>
                <a:uFillTx/>
              </a:defRPr>
            </a:lvl3pPr>
            <a:lvl4pPr>
              <a:defRPr sz="100">
                <a:solidFill>
                  <a:schemeClr val="bg1"/>
                </a:solidFill>
                <a:uFillTx/>
              </a:defRPr>
            </a:lvl4pPr>
            <a:lvl5pPr>
              <a:defRPr sz="100">
                <a:solidFill>
                  <a:schemeClr val="bg1"/>
                </a:solidFill>
                <a:uFillTx/>
              </a:defRPr>
            </a:lvl5pPr>
          </a:lstStyle>
          <a:p>
            <a:pPr lvl="0"/>
            <a:r>
              <a:rPr lang="en-US" noProof="0" smtClean="0">
                <a:uFillTx/>
              </a:rPr>
              <a:t>Click to edit Master text styles</a:t>
            </a:r>
          </a:p>
          <a:p>
            <a:pPr lvl="1"/>
            <a:r>
              <a:rPr lang="en-US" noProof="0" smtClean="0">
                <a:uFillTx/>
              </a:rPr>
              <a:t>Second level</a:t>
            </a:r>
          </a:p>
          <a:p>
            <a:pPr lvl="2"/>
            <a:r>
              <a:rPr lang="en-US" noProof="0" smtClean="0">
                <a:uFillTx/>
              </a:rPr>
              <a:t>Third level</a:t>
            </a:r>
          </a:p>
          <a:p>
            <a:pPr lvl="3"/>
            <a:r>
              <a:rPr lang="en-US" noProof="0" smtClean="0">
                <a:uFillTx/>
              </a:rPr>
              <a:t>Fourth level</a:t>
            </a:r>
          </a:p>
          <a:p>
            <a:pPr lvl="4"/>
            <a:r>
              <a:rPr lang="en-US" noProof="0" smtClean="0">
                <a:uFillTx/>
              </a:rPr>
              <a:t>Fifth level</a:t>
            </a:r>
            <a:endParaRPr lang="en-US" noProof="0">
              <a:uFillTx/>
            </a:endParaRPr>
          </a:p>
        </p:txBody>
      </p:sp>
      <p:sp>
        <p:nvSpPr>
          <p:cNvPr id="22" name="Tijdelijke aanduiding voor inhoud 21"/>
          <p:cNvSpPr>
            <a:spLocks noGrp="1"/>
          </p:cNvSpPr>
          <p:nvPr>
            <p:ph sz="quarter" idx="15"/>
          </p:nvPr>
        </p:nvSpPr>
        <p:spPr>
          <a:xfrm>
            <a:off x="612000" y="1105200"/>
            <a:ext cx="7920000" cy="5024100"/>
          </a:xfrm>
        </p:spPr>
        <p:txBody>
          <a:bodyPr/>
          <a:lstStyle/>
          <a:p>
            <a:pPr lvl="0"/>
            <a:r>
              <a:rPr lang="en-US" noProof="0" smtClean="0">
                <a:uFillTx/>
              </a:rPr>
              <a:t>Click to edit Master text styles</a:t>
            </a:r>
          </a:p>
          <a:p>
            <a:pPr lvl="1"/>
            <a:r>
              <a:rPr lang="en-US" noProof="0" smtClean="0">
                <a:uFillTx/>
              </a:rPr>
              <a:t>Second level</a:t>
            </a:r>
          </a:p>
          <a:p>
            <a:pPr lvl="2"/>
            <a:r>
              <a:rPr lang="en-US" noProof="0" smtClean="0">
                <a:uFillTx/>
              </a:rPr>
              <a:t>Third level</a:t>
            </a:r>
          </a:p>
          <a:p>
            <a:pPr lvl="3"/>
            <a:r>
              <a:rPr lang="en-US" noProof="0" smtClean="0">
                <a:uFillTx/>
              </a:rPr>
              <a:t>Fourth level</a:t>
            </a:r>
          </a:p>
          <a:p>
            <a:pPr lvl="4"/>
            <a:r>
              <a:rPr lang="en-US" noProof="0" smtClean="0">
                <a:uFillTx/>
              </a:rPr>
              <a:t>Fifth level</a:t>
            </a:r>
            <a:endParaRPr lang="en-US" noProof="0" dirty="0">
              <a:uFillTx/>
            </a:endParaRPr>
          </a:p>
        </p:txBody>
      </p:sp>
      <p:sp>
        <p:nvSpPr>
          <p:cNvPr id="23" name="Titel 10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US" noProof="0" smtClean="0">
                <a:uFillTx/>
              </a:rPr>
              <a:t>Click to edit Master title style</a:t>
            </a:r>
            <a:endParaRPr lang="en-US" noProof="0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NTSLIDE-2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04800" y="3749551"/>
            <a:ext cx="7934400" cy="615553"/>
          </a:xfrm>
        </p:spPr>
        <p:txBody>
          <a:bodyPr lIns="0" tIns="0" rIns="0" bIns="0">
            <a:spAutoFit/>
          </a:bodyPr>
          <a:lstStyle>
            <a:lvl1pPr marL="0" indent="0" algn="l">
              <a:lnSpc>
                <a:spcPts val="2400"/>
              </a:lnSpc>
              <a:spcBef>
                <a:spcPts val="1200"/>
              </a:spcBef>
              <a:spcAft>
                <a:spcPts val="100"/>
              </a:spcAft>
              <a:buNone/>
              <a:defRPr sz="2300" b="0">
                <a:solidFill>
                  <a:schemeClr val="tx1"/>
                </a:solidFill>
                <a:uFillTx/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r>
              <a:rPr lang="en-US" noProof="0" smtClean="0">
                <a:uFillTx/>
              </a:rPr>
              <a:t>Click to edit Master subtitle style</a:t>
            </a:r>
            <a:endParaRPr lang="en-US" noProof="0" dirty="0" smtClean="0">
              <a:uFillTx/>
            </a:endParaRPr>
          </a:p>
        </p:txBody>
      </p:sp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601200" y="2852936"/>
            <a:ext cx="7941600" cy="864096"/>
          </a:xfrm>
        </p:spPr>
        <p:txBody>
          <a:bodyPr>
            <a:noAutofit/>
          </a:bodyPr>
          <a:lstStyle>
            <a:lvl1pPr>
              <a:lnSpc>
                <a:spcPts val="3000"/>
              </a:lnSpc>
              <a:spcAft>
                <a:spcPts val="0"/>
              </a:spcAft>
              <a:defRPr sz="2900" b="1">
                <a:uFillTx/>
              </a:defRPr>
            </a:lvl1pPr>
          </a:lstStyle>
          <a:p>
            <a:r>
              <a:rPr lang="en-US" noProof="0" smtClean="0">
                <a:uFillTx/>
              </a:rPr>
              <a:t>Click to edit Master title style</a:t>
            </a:r>
            <a:endParaRPr lang="en-US" noProof="0" dirty="0">
              <a:uFillTx/>
            </a:endParaRPr>
          </a:p>
        </p:txBody>
      </p:sp>
      <p:sp>
        <p:nvSpPr>
          <p:cNvPr id="14" name="Rechthoek 13"/>
          <p:cNvSpPr>
            <a:spLocks/>
          </p:cNvSpPr>
          <p:nvPr userDrawn="1"/>
        </p:nvSpPr>
        <p:spPr>
          <a:xfrm>
            <a:off x="0" y="6237312"/>
            <a:ext cx="914400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uFillTx/>
            </a:endParaRPr>
          </a:p>
        </p:txBody>
      </p:sp>
      <p:pic>
        <p:nvPicPr>
          <p:cNvPr id="15" name="Afbeelding 14" descr="RA_Basic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372000" y="309600"/>
            <a:ext cx="2185416" cy="687324"/>
          </a:xfrm>
          <a:prstGeom prst="rect">
            <a:avLst/>
          </a:prstGeom>
        </p:spPr>
      </p:pic>
      <p:cxnSp>
        <p:nvCxnSpPr>
          <p:cNvPr id="16" name="Rechte verbindingslijn 15"/>
          <p:cNvCxnSpPr/>
          <p:nvPr userDrawn="1"/>
        </p:nvCxnSpPr>
        <p:spPr>
          <a:xfrm>
            <a:off x="611560" y="2636912"/>
            <a:ext cx="79208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Afbeelding 7" descr="RA - All brands - logo bar_2.e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2860" y="5672134"/>
            <a:ext cx="7997247" cy="87543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‹#›</a:t>
            </a:fld>
            <a:endParaRPr lang="en-US" noProof="0" dirty="0">
              <a:uFillTx/>
            </a:endParaRP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smtClean="0">
                <a:uFillTx/>
              </a:rPr>
              <a:t>BP 2014-2018, CEB July 2, 2013</a:t>
            </a:r>
            <a:endParaRPr lang="en-US" noProof="0" dirty="0">
              <a:uFillTx/>
            </a:endParaRPr>
          </a:p>
        </p:txBody>
      </p:sp>
      <p:cxnSp>
        <p:nvCxnSpPr>
          <p:cNvPr id="12" name="Rechte verbindingslijn 11"/>
          <p:cNvCxnSpPr/>
          <p:nvPr userDrawn="1"/>
        </p:nvCxnSpPr>
        <p:spPr>
          <a:xfrm>
            <a:off x="612000" y="882000"/>
            <a:ext cx="79208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jdelijke aanduiding voor tabel 21"/>
          <p:cNvSpPr>
            <a:spLocks noGrp="1"/>
          </p:cNvSpPr>
          <p:nvPr>
            <p:ph type="tbl" sz="quarter" idx="14"/>
          </p:nvPr>
        </p:nvSpPr>
        <p:spPr>
          <a:xfrm>
            <a:off x="611560" y="1196752"/>
            <a:ext cx="7920880" cy="5004556"/>
          </a:xfrm>
        </p:spPr>
        <p:txBody>
          <a:bodyPr/>
          <a:lstStyle/>
          <a:p>
            <a:r>
              <a:rPr lang="en-US" noProof="0" dirty="0" smtClean="0">
                <a:uFillTx/>
              </a:rPr>
              <a:t>Click icon to add table</a:t>
            </a:r>
            <a:endParaRPr lang="en-US" noProof="0" dirty="0">
              <a:uFillTx/>
            </a:endParaRPr>
          </a:p>
        </p:txBody>
      </p:sp>
      <p:sp>
        <p:nvSpPr>
          <p:cNvPr id="7" name="Titel 10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US" noProof="0" smtClean="0">
                <a:uFillTx/>
              </a:rPr>
              <a:t>Click to edit Master title style</a:t>
            </a:r>
            <a:endParaRPr lang="en-US" noProof="0">
              <a:uFillTx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-1L;KM-0L;1C1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Rechte verbindingslijn 11"/>
          <p:cNvCxnSpPr/>
          <p:nvPr userDrawn="1"/>
        </p:nvCxnSpPr>
        <p:spPr>
          <a:xfrm>
            <a:off x="612000" y="882000"/>
            <a:ext cx="79208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‹#›</a:t>
            </a:fld>
            <a:endParaRPr lang="en-US" noProof="0" dirty="0">
              <a:uFillTx/>
            </a:endParaRP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>
                <a:uFillTx/>
              </a:rPr>
              <a:t>BP 2014-2018, CEB July 2, 2013</a:t>
            </a:r>
            <a:endParaRPr lang="en-US" dirty="0">
              <a:uFillTx/>
            </a:endParaRPr>
          </a:p>
        </p:txBody>
      </p:sp>
      <p:sp>
        <p:nvSpPr>
          <p:cNvPr id="20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8424432" y="863001"/>
            <a:ext cx="36000" cy="36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  <a:uFillTx/>
              </a:defRPr>
            </a:lvl1pPr>
            <a:lvl2pPr>
              <a:defRPr sz="100">
                <a:solidFill>
                  <a:schemeClr val="bg1"/>
                </a:solidFill>
                <a:uFillTx/>
              </a:defRPr>
            </a:lvl2pPr>
            <a:lvl3pPr>
              <a:defRPr sz="100">
                <a:solidFill>
                  <a:schemeClr val="bg1"/>
                </a:solidFill>
                <a:uFillTx/>
              </a:defRPr>
            </a:lvl3pPr>
            <a:lvl4pPr>
              <a:defRPr sz="100">
                <a:solidFill>
                  <a:schemeClr val="bg1"/>
                </a:solidFill>
                <a:uFillTx/>
              </a:defRPr>
            </a:lvl4pPr>
            <a:lvl5pPr>
              <a:defRPr sz="100">
                <a:solidFill>
                  <a:schemeClr val="bg1"/>
                </a:solidFill>
                <a:uFillTx/>
              </a:defRPr>
            </a:lvl5pPr>
          </a:lstStyle>
          <a:p>
            <a:pPr lvl="0"/>
            <a:r>
              <a:rPr lang="en-US" noProof="0" smtClean="0">
                <a:uFillTx/>
              </a:rPr>
              <a:t>Click to edit Master text styles</a:t>
            </a:r>
          </a:p>
          <a:p>
            <a:pPr lvl="1"/>
            <a:r>
              <a:rPr lang="en-US" noProof="0" smtClean="0">
                <a:uFillTx/>
              </a:rPr>
              <a:t>Second level</a:t>
            </a:r>
          </a:p>
          <a:p>
            <a:pPr lvl="2"/>
            <a:r>
              <a:rPr lang="en-US" noProof="0" smtClean="0">
                <a:uFillTx/>
              </a:rPr>
              <a:t>Third level</a:t>
            </a:r>
          </a:p>
          <a:p>
            <a:pPr lvl="3"/>
            <a:r>
              <a:rPr lang="en-US" noProof="0" smtClean="0">
                <a:uFillTx/>
              </a:rPr>
              <a:t>Fourth level</a:t>
            </a:r>
          </a:p>
          <a:p>
            <a:pPr lvl="4"/>
            <a:r>
              <a:rPr lang="en-US" noProof="0" smtClean="0">
                <a:uFillTx/>
              </a:rPr>
              <a:t>Fifth level</a:t>
            </a:r>
            <a:endParaRPr lang="en-US" noProof="0">
              <a:uFillTx/>
            </a:endParaRPr>
          </a:p>
        </p:txBody>
      </p:sp>
      <p:sp>
        <p:nvSpPr>
          <p:cNvPr id="22" name="Tijdelijke aanduiding voor inhoud 21"/>
          <p:cNvSpPr>
            <a:spLocks noGrp="1"/>
          </p:cNvSpPr>
          <p:nvPr>
            <p:ph sz="quarter" idx="15"/>
          </p:nvPr>
        </p:nvSpPr>
        <p:spPr>
          <a:xfrm>
            <a:off x="612000" y="1105200"/>
            <a:ext cx="7920000" cy="5024100"/>
          </a:xfrm>
        </p:spPr>
        <p:txBody>
          <a:bodyPr/>
          <a:lstStyle/>
          <a:p>
            <a:pPr lvl="0"/>
            <a:r>
              <a:rPr lang="en-US" noProof="0" smtClean="0">
                <a:uFillTx/>
              </a:rPr>
              <a:t>Click to edit Master text styles</a:t>
            </a:r>
          </a:p>
          <a:p>
            <a:pPr lvl="1"/>
            <a:r>
              <a:rPr lang="en-US" noProof="0" smtClean="0">
                <a:uFillTx/>
              </a:rPr>
              <a:t>Second level</a:t>
            </a:r>
          </a:p>
          <a:p>
            <a:pPr lvl="2"/>
            <a:r>
              <a:rPr lang="en-US" noProof="0" smtClean="0">
                <a:uFillTx/>
              </a:rPr>
              <a:t>Third level</a:t>
            </a:r>
          </a:p>
          <a:p>
            <a:pPr lvl="3"/>
            <a:r>
              <a:rPr lang="en-US" noProof="0" smtClean="0">
                <a:uFillTx/>
              </a:rPr>
              <a:t>Fourth level</a:t>
            </a:r>
          </a:p>
          <a:p>
            <a:pPr lvl="4"/>
            <a:r>
              <a:rPr lang="en-US" noProof="0" smtClean="0">
                <a:uFillTx/>
              </a:rPr>
              <a:t>Fifth level</a:t>
            </a:r>
            <a:endParaRPr lang="en-US" noProof="0" dirty="0">
              <a:uFillTx/>
            </a:endParaRPr>
          </a:p>
        </p:txBody>
      </p:sp>
      <p:sp>
        <p:nvSpPr>
          <p:cNvPr id="23" name="Titel 10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US" noProof="0" smtClean="0">
                <a:uFillTx/>
              </a:rPr>
              <a:t>Click to edit Master title style</a:t>
            </a:r>
            <a:endParaRPr lang="en-US" noProof="0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-1L;KM-1L;1C1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‹#›</a:t>
            </a:fld>
            <a:endParaRPr lang="en-US" noProof="0" dirty="0">
              <a:uFillTx/>
            </a:endParaRP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smtClean="0">
                <a:uFillTx/>
              </a:rPr>
              <a:t>BP 2014-2018, CEB July 2, 2013</a:t>
            </a:r>
            <a:endParaRPr lang="en-US" noProof="0" dirty="0">
              <a:uFillTx/>
            </a:endParaRPr>
          </a:p>
        </p:txBody>
      </p:sp>
      <p:cxnSp>
        <p:nvCxnSpPr>
          <p:cNvPr id="12" name="Rechte verbindingslijn 11"/>
          <p:cNvCxnSpPr/>
          <p:nvPr userDrawn="1"/>
        </p:nvCxnSpPr>
        <p:spPr>
          <a:xfrm>
            <a:off x="612000" y="1324800"/>
            <a:ext cx="79208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604800" y="791473"/>
            <a:ext cx="7934400" cy="468052"/>
          </a:xfrm>
        </p:spPr>
        <p:txBody>
          <a:bodyPr/>
          <a:lstStyle>
            <a:lvl1pPr>
              <a:defRPr sz="1900">
                <a:solidFill>
                  <a:srgbClr val="868686"/>
                </a:solidFill>
                <a:uFillTx/>
              </a:defRPr>
            </a:lvl1pPr>
          </a:lstStyle>
          <a:p>
            <a:pPr lvl="0"/>
            <a:r>
              <a:rPr lang="en-US" noProof="0" smtClean="0">
                <a:uFillTx/>
              </a:rPr>
              <a:t>Click to edit Master text styles</a:t>
            </a:r>
          </a:p>
          <a:p>
            <a:pPr lvl="1"/>
            <a:r>
              <a:rPr lang="en-US" noProof="0" smtClean="0">
                <a:uFillTx/>
              </a:rPr>
              <a:t>Second level</a:t>
            </a:r>
          </a:p>
          <a:p>
            <a:pPr lvl="2"/>
            <a:r>
              <a:rPr lang="en-US" noProof="0" smtClean="0">
                <a:uFillTx/>
              </a:rPr>
              <a:t>Third level</a:t>
            </a:r>
          </a:p>
          <a:p>
            <a:pPr lvl="3"/>
            <a:r>
              <a:rPr lang="en-US" noProof="0" smtClean="0">
                <a:uFillTx/>
              </a:rPr>
              <a:t>Fourth level</a:t>
            </a:r>
          </a:p>
          <a:p>
            <a:pPr lvl="4"/>
            <a:r>
              <a:rPr lang="en-US" noProof="0" smtClean="0">
                <a:uFillTx/>
              </a:rPr>
              <a:t>Fifth level</a:t>
            </a:r>
            <a:endParaRPr lang="en-US" noProof="0" dirty="0">
              <a:uFillTx/>
            </a:endParaRPr>
          </a:p>
        </p:txBody>
      </p:sp>
      <p:sp>
        <p:nvSpPr>
          <p:cNvPr id="15" name="Tijdelijke aanduiding voor inhoud 21"/>
          <p:cNvSpPr>
            <a:spLocks noGrp="1"/>
          </p:cNvSpPr>
          <p:nvPr>
            <p:ph sz="quarter" idx="15"/>
          </p:nvPr>
        </p:nvSpPr>
        <p:spPr>
          <a:xfrm>
            <a:off x="612000" y="1548000"/>
            <a:ext cx="7920000" cy="4545296"/>
          </a:xfrm>
        </p:spPr>
        <p:txBody>
          <a:bodyPr/>
          <a:lstStyle/>
          <a:p>
            <a:pPr lvl="0"/>
            <a:r>
              <a:rPr lang="en-US" noProof="0" smtClean="0">
                <a:uFillTx/>
              </a:rPr>
              <a:t>Click to edit Master text styles</a:t>
            </a:r>
          </a:p>
          <a:p>
            <a:pPr lvl="1"/>
            <a:r>
              <a:rPr lang="en-US" noProof="0" smtClean="0">
                <a:uFillTx/>
              </a:rPr>
              <a:t>Second level</a:t>
            </a:r>
          </a:p>
          <a:p>
            <a:pPr lvl="2"/>
            <a:r>
              <a:rPr lang="en-US" noProof="0" smtClean="0">
                <a:uFillTx/>
              </a:rPr>
              <a:t>Third level</a:t>
            </a:r>
          </a:p>
          <a:p>
            <a:pPr lvl="3"/>
            <a:r>
              <a:rPr lang="en-US" noProof="0" smtClean="0">
                <a:uFillTx/>
              </a:rPr>
              <a:t>Fourth level</a:t>
            </a:r>
          </a:p>
          <a:p>
            <a:pPr lvl="4"/>
            <a:r>
              <a:rPr lang="en-US" noProof="0" smtClean="0">
                <a:uFillTx/>
              </a:rPr>
              <a:t>Fifth level</a:t>
            </a:r>
            <a:endParaRPr lang="en-US" noProof="0" dirty="0">
              <a:uFillTx/>
            </a:endParaRPr>
          </a:p>
        </p:txBody>
      </p:sp>
      <p:sp>
        <p:nvSpPr>
          <p:cNvPr id="16" name="Titel 10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US" noProof="0" smtClean="0">
                <a:uFillTx/>
              </a:rPr>
              <a:t>Click to edit Master title style</a:t>
            </a:r>
            <a:endParaRPr lang="en-US" noProof="0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-1L;KM-2L;1C1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‹#›</a:t>
            </a:fld>
            <a:endParaRPr lang="en-US" noProof="0" dirty="0">
              <a:uFillTx/>
            </a:endParaRP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smtClean="0">
                <a:uFillTx/>
              </a:rPr>
              <a:t>BP 2014-2018, CEB July 2, 2013</a:t>
            </a:r>
            <a:endParaRPr lang="en-US" noProof="0" dirty="0">
              <a:uFillTx/>
            </a:endParaRPr>
          </a:p>
        </p:txBody>
      </p:sp>
      <p:cxnSp>
        <p:nvCxnSpPr>
          <p:cNvPr id="12" name="Rechte verbindingslijn 11"/>
          <p:cNvCxnSpPr/>
          <p:nvPr userDrawn="1"/>
        </p:nvCxnSpPr>
        <p:spPr>
          <a:xfrm>
            <a:off x="612000" y="1592796"/>
            <a:ext cx="79208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604800" y="792000"/>
            <a:ext cx="7934400" cy="792088"/>
          </a:xfrm>
        </p:spPr>
        <p:txBody>
          <a:bodyPr/>
          <a:lstStyle>
            <a:lvl1pPr>
              <a:defRPr sz="1900">
                <a:solidFill>
                  <a:srgbClr val="868686"/>
                </a:solidFill>
                <a:uFillTx/>
              </a:defRPr>
            </a:lvl1pPr>
          </a:lstStyle>
          <a:p>
            <a:pPr lvl="0"/>
            <a:r>
              <a:rPr lang="en-US" noProof="0" smtClean="0">
                <a:uFillTx/>
              </a:rPr>
              <a:t>Click to edit Master text styles</a:t>
            </a:r>
          </a:p>
          <a:p>
            <a:pPr lvl="1"/>
            <a:r>
              <a:rPr lang="en-US" noProof="0" smtClean="0">
                <a:uFillTx/>
              </a:rPr>
              <a:t>Second level</a:t>
            </a:r>
          </a:p>
          <a:p>
            <a:pPr lvl="2"/>
            <a:r>
              <a:rPr lang="en-US" noProof="0" smtClean="0">
                <a:uFillTx/>
              </a:rPr>
              <a:t>Third level</a:t>
            </a:r>
          </a:p>
          <a:p>
            <a:pPr lvl="3"/>
            <a:r>
              <a:rPr lang="en-US" noProof="0" smtClean="0">
                <a:uFillTx/>
              </a:rPr>
              <a:t>Fourth level</a:t>
            </a:r>
          </a:p>
          <a:p>
            <a:pPr lvl="4"/>
            <a:r>
              <a:rPr lang="en-US" noProof="0" smtClean="0">
                <a:uFillTx/>
              </a:rPr>
              <a:t>Fifth level</a:t>
            </a:r>
            <a:endParaRPr lang="en-US" noProof="0" dirty="0">
              <a:uFillTx/>
            </a:endParaRPr>
          </a:p>
        </p:txBody>
      </p:sp>
      <p:sp>
        <p:nvSpPr>
          <p:cNvPr id="8" name="Tijdelijke aanduiding voor inhoud 21"/>
          <p:cNvSpPr>
            <a:spLocks noGrp="1"/>
          </p:cNvSpPr>
          <p:nvPr>
            <p:ph sz="quarter" idx="15"/>
          </p:nvPr>
        </p:nvSpPr>
        <p:spPr>
          <a:xfrm>
            <a:off x="612000" y="1814400"/>
            <a:ext cx="7920000" cy="4278896"/>
          </a:xfrm>
        </p:spPr>
        <p:txBody>
          <a:bodyPr/>
          <a:lstStyle/>
          <a:p>
            <a:pPr lvl="0"/>
            <a:r>
              <a:rPr lang="en-US" noProof="0" smtClean="0">
                <a:uFillTx/>
              </a:rPr>
              <a:t>Click to edit Master text styles</a:t>
            </a:r>
          </a:p>
          <a:p>
            <a:pPr lvl="1"/>
            <a:r>
              <a:rPr lang="en-US" noProof="0" smtClean="0">
                <a:uFillTx/>
              </a:rPr>
              <a:t>Second level</a:t>
            </a:r>
          </a:p>
          <a:p>
            <a:pPr lvl="2"/>
            <a:r>
              <a:rPr lang="en-US" noProof="0" smtClean="0">
                <a:uFillTx/>
              </a:rPr>
              <a:t>Third level</a:t>
            </a:r>
          </a:p>
          <a:p>
            <a:pPr lvl="3"/>
            <a:r>
              <a:rPr lang="en-US" noProof="0" smtClean="0">
                <a:uFillTx/>
              </a:rPr>
              <a:t>Fourth level</a:t>
            </a:r>
          </a:p>
          <a:p>
            <a:pPr lvl="4"/>
            <a:r>
              <a:rPr lang="en-US" noProof="0" smtClean="0">
                <a:uFillTx/>
              </a:rPr>
              <a:t>Fifth level</a:t>
            </a:r>
            <a:endParaRPr lang="en-US" noProof="0" dirty="0">
              <a:uFillTx/>
            </a:endParaRPr>
          </a:p>
        </p:txBody>
      </p:sp>
      <p:sp>
        <p:nvSpPr>
          <p:cNvPr id="10" name="Titel 10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US" noProof="0" smtClean="0">
                <a:uFillTx/>
              </a:rPr>
              <a:t>Click to edit Master title style</a:t>
            </a:r>
            <a:endParaRPr lang="en-US" noProof="0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-2L;KM-0L;1C1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‹#›</a:t>
            </a:fld>
            <a:endParaRPr lang="en-US" noProof="0" dirty="0">
              <a:uFillTx/>
            </a:endParaRP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smtClean="0">
                <a:uFillTx/>
              </a:rPr>
              <a:t>BP 2014-2018, CEB July 2, 2013</a:t>
            </a:r>
            <a:endParaRPr lang="en-US" noProof="0" dirty="0">
              <a:uFillTx/>
            </a:endParaRPr>
          </a:p>
        </p:txBody>
      </p:sp>
      <p:cxnSp>
        <p:nvCxnSpPr>
          <p:cNvPr id="12" name="Rechte verbindingslijn 11"/>
          <p:cNvCxnSpPr/>
          <p:nvPr userDrawn="1"/>
        </p:nvCxnSpPr>
        <p:spPr>
          <a:xfrm>
            <a:off x="612000" y="1191600"/>
            <a:ext cx="79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8424432" y="1160752"/>
            <a:ext cx="36000" cy="36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  <a:uFillTx/>
              </a:defRPr>
            </a:lvl1pPr>
            <a:lvl2pPr>
              <a:defRPr sz="100">
                <a:solidFill>
                  <a:schemeClr val="bg1"/>
                </a:solidFill>
                <a:uFillTx/>
              </a:defRPr>
            </a:lvl2pPr>
            <a:lvl3pPr>
              <a:defRPr sz="100">
                <a:solidFill>
                  <a:schemeClr val="bg1"/>
                </a:solidFill>
                <a:uFillTx/>
              </a:defRPr>
            </a:lvl3pPr>
            <a:lvl4pPr>
              <a:defRPr sz="100">
                <a:solidFill>
                  <a:schemeClr val="bg1"/>
                </a:solidFill>
                <a:uFillTx/>
              </a:defRPr>
            </a:lvl4pPr>
            <a:lvl5pPr>
              <a:defRPr sz="100">
                <a:solidFill>
                  <a:schemeClr val="bg1"/>
                </a:solidFill>
                <a:uFillTx/>
              </a:defRPr>
            </a:lvl5pPr>
          </a:lstStyle>
          <a:p>
            <a:pPr lvl="0"/>
            <a:r>
              <a:rPr lang="en-US" noProof="0" smtClean="0">
                <a:uFillTx/>
              </a:rPr>
              <a:t>Click to edit Master text styles</a:t>
            </a:r>
          </a:p>
          <a:p>
            <a:pPr lvl="1"/>
            <a:r>
              <a:rPr lang="en-US" noProof="0" smtClean="0">
                <a:uFillTx/>
              </a:rPr>
              <a:t>Second level</a:t>
            </a:r>
          </a:p>
          <a:p>
            <a:pPr lvl="2"/>
            <a:r>
              <a:rPr lang="en-US" noProof="0" smtClean="0">
                <a:uFillTx/>
              </a:rPr>
              <a:t>Third level</a:t>
            </a:r>
          </a:p>
          <a:p>
            <a:pPr lvl="3"/>
            <a:r>
              <a:rPr lang="en-US" noProof="0" smtClean="0">
                <a:uFillTx/>
              </a:rPr>
              <a:t>Fourth level</a:t>
            </a:r>
          </a:p>
          <a:p>
            <a:pPr lvl="4"/>
            <a:r>
              <a:rPr lang="en-US" noProof="0" smtClean="0">
                <a:uFillTx/>
              </a:rPr>
              <a:t>Fifth level</a:t>
            </a:r>
            <a:endParaRPr lang="en-US" noProof="0">
              <a:uFillTx/>
            </a:endParaRPr>
          </a:p>
        </p:txBody>
      </p:sp>
      <p:sp>
        <p:nvSpPr>
          <p:cNvPr id="13" name="Tijdelijke aanduiding voor inhoud 21"/>
          <p:cNvSpPr>
            <a:spLocks noGrp="1"/>
          </p:cNvSpPr>
          <p:nvPr>
            <p:ph sz="quarter" idx="15"/>
          </p:nvPr>
        </p:nvSpPr>
        <p:spPr>
          <a:xfrm>
            <a:off x="612000" y="1414800"/>
            <a:ext cx="7920000" cy="4644516"/>
          </a:xfrm>
        </p:spPr>
        <p:txBody>
          <a:bodyPr/>
          <a:lstStyle/>
          <a:p>
            <a:pPr lvl="0"/>
            <a:r>
              <a:rPr lang="en-US" noProof="0" smtClean="0">
                <a:uFillTx/>
              </a:rPr>
              <a:t>Click to edit Master text styles</a:t>
            </a:r>
          </a:p>
          <a:p>
            <a:pPr lvl="1"/>
            <a:r>
              <a:rPr lang="en-US" noProof="0" smtClean="0">
                <a:uFillTx/>
              </a:rPr>
              <a:t>Second level</a:t>
            </a:r>
          </a:p>
          <a:p>
            <a:pPr lvl="2"/>
            <a:r>
              <a:rPr lang="en-US" noProof="0" smtClean="0">
                <a:uFillTx/>
              </a:rPr>
              <a:t>Third level</a:t>
            </a:r>
          </a:p>
          <a:p>
            <a:pPr lvl="3"/>
            <a:r>
              <a:rPr lang="en-US" noProof="0" smtClean="0">
                <a:uFillTx/>
              </a:rPr>
              <a:t>Fourth level</a:t>
            </a:r>
          </a:p>
          <a:p>
            <a:pPr lvl="4"/>
            <a:r>
              <a:rPr lang="en-US" noProof="0" smtClean="0">
                <a:uFillTx/>
              </a:rPr>
              <a:t>Fifth level</a:t>
            </a:r>
            <a:endParaRPr lang="en-US" noProof="0">
              <a:uFillTx/>
            </a:endParaRPr>
          </a:p>
        </p:txBody>
      </p:sp>
      <p:sp>
        <p:nvSpPr>
          <p:cNvPr id="14" name="Titel 10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US" noProof="0" smtClean="0">
                <a:uFillTx/>
              </a:rPr>
              <a:t>Click to edit Master title style</a:t>
            </a:r>
            <a:endParaRPr lang="en-US" noProof="0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-2L;KM-1L;1C1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‹#›</a:t>
            </a:fld>
            <a:endParaRPr lang="en-US" noProof="0" dirty="0">
              <a:uFillTx/>
            </a:endParaRP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smtClean="0">
                <a:uFillTx/>
              </a:rPr>
              <a:t>BP 2014-2018, CEB July 2, 2013</a:t>
            </a:r>
            <a:endParaRPr lang="en-US" noProof="0" dirty="0">
              <a:uFillTx/>
            </a:endParaRPr>
          </a:p>
        </p:txBody>
      </p:sp>
      <p:cxnSp>
        <p:nvCxnSpPr>
          <p:cNvPr id="12" name="Rechte verbindingslijn 11"/>
          <p:cNvCxnSpPr/>
          <p:nvPr userDrawn="1"/>
        </p:nvCxnSpPr>
        <p:spPr>
          <a:xfrm>
            <a:off x="612000" y="1634400"/>
            <a:ext cx="79208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604800" y="1098000"/>
            <a:ext cx="7934400" cy="465996"/>
          </a:xfrm>
        </p:spPr>
        <p:txBody>
          <a:bodyPr/>
          <a:lstStyle>
            <a:lvl1pPr>
              <a:defRPr sz="1900">
                <a:solidFill>
                  <a:srgbClr val="868686"/>
                </a:solidFill>
                <a:uFillTx/>
              </a:defRPr>
            </a:lvl1pPr>
          </a:lstStyle>
          <a:p>
            <a:pPr lvl="0"/>
            <a:r>
              <a:rPr lang="en-US" noProof="0" smtClean="0">
                <a:uFillTx/>
              </a:rPr>
              <a:t>Click to edit Master text styles</a:t>
            </a:r>
          </a:p>
          <a:p>
            <a:pPr lvl="1"/>
            <a:r>
              <a:rPr lang="en-US" noProof="0" smtClean="0">
                <a:uFillTx/>
              </a:rPr>
              <a:t>Second level</a:t>
            </a:r>
          </a:p>
          <a:p>
            <a:pPr lvl="2"/>
            <a:r>
              <a:rPr lang="en-US" noProof="0" smtClean="0">
                <a:uFillTx/>
              </a:rPr>
              <a:t>Third level</a:t>
            </a:r>
          </a:p>
          <a:p>
            <a:pPr lvl="3"/>
            <a:r>
              <a:rPr lang="en-US" noProof="0" smtClean="0">
                <a:uFillTx/>
              </a:rPr>
              <a:t>Fourth level</a:t>
            </a:r>
          </a:p>
          <a:p>
            <a:pPr lvl="4"/>
            <a:r>
              <a:rPr lang="en-US" noProof="0" smtClean="0">
                <a:uFillTx/>
              </a:rPr>
              <a:t>Fifth level</a:t>
            </a:r>
            <a:endParaRPr lang="en-US" noProof="0" dirty="0">
              <a:uFillTx/>
            </a:endParaRPr>
          </a:p>
        </p:txBody>
      </p:sp>
      <p:sp>
        <p:nvSpPr>
          <p:cNvPr id="15" name="Tijdelijke aanduiding voor inhoud 21"/>
          <p:cNvSpPr>
            <a:spLocks noGrp="1"/>
          </p:cNvSpPr>
          <p:nvPr>
            <p:ph sz="quarter" idx="15"/>
          </p:nvPr>
        </p:nvSpPr>
        <p:spPr>
          <a:xfrm>
            <a:off x="612000" y="1857600"/>
            <a:ext cx="7920000" cy="4235696"/>
          </a:xfrm>
        </p:spPr>
        <p:txBody>
          <a:bodyPr/>
          <a:lstStyle/>
          <a:p>
            <a:pPr lvl="0"/>
            <a:r>
              <a:rPr lang="en-US" noProof="0" smtClean="0">
                <a:uFillTx/>
              </a:rPr>
              <a:t>Click to edit Master text styles</a:t>
            </a:r>
          </a:p>
          <a:p>
            <a:pPr lvl="1"/>
            <a:r>
              <a:rPr lang="en-US" noProof="0" smtClean="0">
                <a:uFillTx/>
              </a:rPr>
              <a:t>Second level</a:t>
            </a:r>
          </a:p>
          <a:p>
            <a:pPr lvl="2"/>
            <a:r>
              <a:rPr lang="en-US" noProof="0" smtClean="0">
                <a:uFillTx/>
              </a:rPr>
              <a:t>Third level</a:t>
            </a:r>
          </a:p>
          <a:p>
            <a:pPr lvl="3"/>
            <a:r>
              <a:rPr lang="en-US" noProof="0" smtClean="0">
                <a:uFillTx/>
              </a:rPr>
              <a:t>Fourth level</a:t>
            </a:r>
          </a:p>
          <a:p>
            <a:pPr lvl="4"/>
            <a:r>
              <a:rPr lang="en-US" noProof="0" smtClean="0">
                <a:uFillTx/>
              </a:rPr>
              <a:t>Fifth level</a:t>
            </a:r>
            <a:endParaRPr lang="en-US" noProof="0">
              <a:uFillTx/>
            </a:endParaRPr>
          </a:p>
        </p:txBody>
      </p:sp>
      <p:sp>
        <p:nvSpPr>
          <p:cNvPr id="8" name="Titel 10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US" noProof="0" smtClean="0">
                <a:uFillTx/>
              </a:rPr>
              <a:t>Click to edit Master title style</a:t>
            </a:r>
            <a:endParaRPr lang="en-US" noProof="0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-2L;KM-2L;1C1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‹#›</a:t>
            </a:fld>
            <a:endParaRPr lang="en-US" noProof="0" dirty="0">
              <a:uFillTx/>
            </a:endParaRP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noProof="0" smtClean="0">
                <a:uFillTx/>
              </a:rPr>
              <a:t>BP 2014-2018, CEB July 2, 2013</a:t>
            </a:r>
            <a:endParaRPr lang="en-US" noProof="0" dirty="0">
              <a:uFillTx/>
            </a:endParaRPr>
          </a:p>
        </p:txBody>
      </p:sp>
      <p:cxnSp>
        <p:nvCxnSpPr>
          <p:cNvPr id="12" name="Rechte verbindingslijn 11"/>
          <p:cNvCxnSpPr/>
          <p:nvPr userDrawn="1"/>
        </p:nvCxnSpPr>
        <p:spPr>
          <a:xfrm>
            <a:off x="612000" y="1900800"/>
            <a:ext cx="79208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jdelijke aanduiding voor tekst 19"/>
          <p:cNvSpPr>
            <a:spLocks noGrp="1"/>
          </p:cNvSpPr>
          <p:nvPr>
            <p:ph type="body" sz="quarter" idx="14"/>
          </p:nvPr>
        </p:nvSpPr>
        <p:spPr>
          <a:xfrm>
            <a:off x="604800" y="1098000"/>
            <a:ext cx="7934400" cy="754028"/>
          </a:xfrm>
        </p:spPr>
        <p:txBody>
          <a:bodyPr/>
          <a:lstStyle>
            <a:lvl1pPr>
              <a:defRPr sz="1900">
                <a:solidFill>
                  <a:srgbClr val="868686"/>
                </a:solidFill>
                <a:uFillTx/>
              </a:defRPr>
            </a:lvl1pPr>
          </a:lstStyle>
          <a:p>
            <a:pPr lvl="0"/>
            <a:r>
              <a:rPr lang="en-US" noProof="0" smtClean="0">
                <a:uFillTx/>
              </a:rPr>
              <a:t>Click to edit Master text styles</a:t>
            </a:r>
          </a:p>
          <a:p>
            <a:pPr lvl="1"/>
            <a:r>
              <a:rPr lang="en-US" noProof="0" smtClean="0">
                <a:uFillTx/>
              </a:rPr>
              <a:t>Second level</a:t>
            </a:r>
          </a:p>
          <a:p>
            <a:pPr lvl="2"/>
            <a:r>
              <a:rPr lang="en-US" noProof="0" smtClean="0">
                <a:uFillTx/>
              </a:rPr>
              <a:t>Third level</a:t>
            </a:r>
          </a:p>
          <a:p>
            <a:pPr lvl="3"/>
            <a:r>
              <a:rPr lang="en-US" noProof="0" smtClean="0">
                <a:uFillTx/>
              </a:rPr>
              <a:t>Fourth level</a:t>
            </a:r>
          </a:p>
          <a:p>
            <a:pPr lvl="4"/>
            <a:r>
              <a:rPr lang="en-US" noProof="0" smtClean="0">
                <a:uFillTx/>
              </a:rPr>
              <a:t>Fifth level</a:t>
            </a:r>
            <a:endParaRPr lang="en-US" noProof="0" dirty="0">
              <a:uFillTx/>
            </a:endParaRPr>
          </a:p>
        </p:txBody>
      </p:sp>
      <p:sp>
        <p:nvSpPr>
          <p:cNvPr id="8" name="Tijdelijke aanduiding voor inhoud 21"/>
          <p:cNvSpPr>
            <a:spLocks noGrp="1"/>
          </p:cNvSpPr>
          <p:nvPr>
            <p:ph sz="quarter" idx="15"/>
          </p:nvPr>
        </p:nvSpPr>
        <p:spPr>
          <a:xfrm>
            <a:off x="612000" y="2124000"/>
            <a:ext cx="7920000" cy="4005300"/>
          </a:xfrm>
        </p:spPr>
        <p:txBody>
          <a:bodyPr/>
          <a:lstStyle/>
          <a:p>
            <a:pPr lvl="0"/>
            <a:r>
              <a:rPr lang="en-US" noProof="0" smtClean="0">
                <a:uFillTx/>
              </a:rPr>
              <a:t>Click to edit Master text styles</a:t>
            </a:r>
          </a:p>
          <a:p>
            <a:pPr lvl="1"/>
            <a:r>
              <a:rPr lang="en-US" noProof="0" smtClean="0">
                <a:uFillTx/>
              </a:rPr>
              <a:t>Second level</a:t>
            </a:r>
          </a:p>
          <a:p>
            <a:pPr lvl="2"/>
            <a:r>
              <a:rPr lang="en-US" noProof="0" smtClean="0">
                <a:uFillTx/>
              </a:rPr>
              <a:t>Third level</a:t>
            </a:r>
          </a:p>
          <a:p>
            <a:pPr lvl="3"/>
            <a:r>
              <a:rPr lang="en-US" noProof="0" smtClean="0">
                <a:uFillTx/>
              </a:rPr>
              <a:t>Fourth level</a:t>
            </a:r>
          </a:p>
          <a:p>
            <a:pPr lvl="4"/>
            <a:r>
              <a:rPr lang="en-US" noProof="0" smtClean="0">
                <a:uFillTx/>
              </a:rPr>
              <a:t>Fifth level</a:t>
            </a:r>
            <a:endParaRPr lang="en-US" noProof="0" dirty="0">
              <a:uFillTx/>
            </a:endParaRPr>
          </a:p>
        </p:txBody>
      </p:sp>
      <p:sp>
        <p:nvSpPr>
          <p:cNvPr id="10" name="Titel 10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US" noProof="0" smtClean="0">
                <a:uFillTx/>
              </a:rPr>
              <a:t>Click to edit Master title style</a:t>
            </a:r>
            <a:endParaRPr lang="en-US" noProof="0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90400" y="352800"/>
            <a:ext cx="7920000" cy="307777"/>
          </a:xfrm>
          <a:prstGeom prst="rect">
            <a:avLst/>
          </a:prstGeom>
        </p:spPr>
        <p:txBody>
          <a:bodyPr vert="horz" wrap="square" lIns="0" tIns="0" rIns="0" bIns="0" numCol="1" rtlCol="0" anchor="t" anchorCtr="0">
            <a:spAutoFit/>
          </a:bodyPr>
          <a:lstStyle/>
          <a:p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stijl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>
              <a:uFillTx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94000" y="1268760"/>
            <a:ext cx="7920880" cy="489654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modelstijlen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 smtClean="0">
              <a:uFillTx/>
            </a:endParaRPr>
          </a:p>
          <a:p>
            <a:pPr lvl="1"/>
            <a:r>
              <a:rPr lang="en-US" noProof="0" dirty="0" err="1" smtClean="0">
                <a:uFillTx/>
              </a:rPr>
              <a:t>Tweede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2"/>
            <a:r>
              <a:rPr lang="en-US" noProof="0" dirty="0" err="1" smtClean="0">
                <a:uFillTx/>
              </a:rPr>
              <a:t>Derde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3"/>
            <a:r>
              <a:rPr lang="en-US" noProof="0" dirty="0" err="1" smtClean="0">
                <a:uFillTx/>
              </a:rPr>
              <a:t>Vierde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4"/>
            <a:r>
              <a:rPr lang="en-US" noProof="0" dirty="0" err="1" smtClean="0">
                <a:uFillTx/>
              </a:rPr>
              <a:t>Vijfde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>
              <a:uFillTx/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11560" y="6453336"/>
            <a:ext cx="3456384" cy="152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uFillTx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noProof="0" smtClean="0">
                <a:uFillTx/>
              </a:rPr>
              <a:t>BP 2014-2018, CEB July 2, 2013</a:t>
            </a:r>
            <a:endParaRPr lang="en-US" noProof="0" dirty="0">
              <a:uFillTx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139952" y="6453336"/>
            <a:ext cx="864096" cy="1524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uFillTx/>
                <a:latin typeface="Arial" pitchFamily="34" charset="0"/>
                <a:cs typeface="Arial" pitchFamily="34" charset="0"/>
              </a:defRPr>
            </a:lvl1pPr>
          </a:lstStyle>
          <a:p>
            <a:fld id="{6AB3D27A-BF2D-42F1-990B-2477120656D9}" type="slidenum">
              <a:rPr lang="en-US" noProof="0" smtClean="0">
                <a:uFillTx/>
              </a:rPr>
              <a:pPr/>
              <a:t>‹#›</a:t>
            </a:fld>
            <a:endParaRPr lang="en-US" noProof="0" dirty="0">
              <a:uFillTx/>
            </a:endParaRPr>
          </a:p>
        </p:txBody>
      </p:sp>
      <p:pic>
        <p:nvPicPr>
          <p:cNvPr id="10" name="Afbeelding 9" descr="RA_Basic_RGB-klein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610400" y="6292800"/>
            <a:ext cx="914400" cy="288036"/>
          </a:xfrm>
          <a:prstGeom prst="rect">
            <a:avLst/>
          </a:prstGeom>
        </p:spPr>
      </p:pic>
      <p:cxnSp>
        <p:nvCxnSpPr>
          <p:cNvPr id="12" name="Rechte verbindingslijn 11"/>
          <p:cNvCxnSpPr/>
          <p:nvPr/>
        </p:nvCxnSpPr>
        <p:spPr>
          <a:xfrm>
            <a:off x="611560" y="6253200"/>
            <a:ext cx="7920880" cy="0"/>
          </a:xfrm>
          <a:prstGeom prst="line">
            <a:avLst/>
          </a:prstGeom>
          <a:ln w="7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99" r:id="rId10"/>
  </p:sldLayoutIdLst>
  <p:hf hdr="0" ftr="0" dt="0"/>
  <p:txStyles>
    <p:titleStyle>
      <a:lvl1pPr algn="l" defTabSz="914400" rtl="0" eaLnBrk="1" latinLnBrk="0" hangingPunct="1">
        <a:lnSpc>
          <a:spcPts val="2400"/>
        </a:lnSpc>
        <a:spcBef>
          <a:spcPct val="0"/>
        </a:spcBef>
        <a:spcAft>
          <a:spcPts val="0"/>
        </a:spcAft>
        <a:buNone/>
        <a:defRPr sz="2300" b="1" kern="0" spc="-50" baseline="0">
          <a:solidFill>
            <a:schemeClr val="tx1"/>
          </a:solidFill>
          <a:uFillTx/>
          <a:latin typeface="Arial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100"/>
        </a:lnSpc>
        <a:spcBef>
          <a:spcPts val="0"/>
        </a:spcBef>
        <a:buFont typeface="Arial" pitchFamily="34" charset="0"/>
        <a:buNone/>
        <a:defRPr sz="1600" b="0" kern="1200">
          <a:solidFill>
            <a:schemeClr val="tx2"/>
          </a:solidFill>
          <a:uFillTx/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lnSpc>
          <a:spcPts val="2100"/>
        </a:lnSpc>
        <a:spcBef>
          <a:spcPts val="0"/>
        </a:spcBef>
        <a:buFont typeface="Arial" pitchFamily="34" charset="0"/>
        <a:buNone/>
        <a:defRPr sz="1600" b="1" kern="1200">
          <a:solidFill>
            <a:schemeClr val="tx1"/>
          </a:solidFill>
          <a:uFillTx/>
          <a:latin typeface="Arial" pitchFamily="34" charset="0"/>
          <a:ea typeface="+mn-ea"/>
          <a:cs typeface="Arial" pitchFamily="34" charset="0"/>
        </a:defRPr>
      </a:lvl2pPr>
      <a:lvl3pPr marL="254000" indent="-254000" algn="l" defTabSz="914400" rtl="0" eaLnBrk="1" latinLnBrk="0" hangingPunct="1">
        <a:lnSpc>
          <a:spcPts val="2100"/>
        </a:lnSpc>
        <a:spcBef>
          <a:spcPts val="0"/>
        </a:spcBef>
        <a:buFont typeface="Arial" pitchFamily="34" charset="0"/>
        <a:buChar char="•"/>
        <a:defRPr sz="1600" b="1" kern="1200">
          <a:solidFill>
            <a:schemeClr val="tx1"/>
          </a:solidFill>
          <a:uFillTx/>
          <a:latin typeface="Arial" pitchFamily="34" charset="0"/>
          <a:ea typeface="+mn-ea"/>
          <a:cs typeface="Arial" pitchFamily="34" charset="0"/>
        </a:defRPr>
      </a:lvl3pPr>
      <a:lvl4pPr marL="508000" indent="-254000" algn="l" defTabSz="914400" rtl="0" eaLnBrk="1" latinLnBrk="0" hangingPunct="1">
        <a:lnSpc>
          <a:spcPts val="2100"/>
        </a:lnSpc>
        <a:spcBef>
          <a:spcPts val="0"/>
        </a:spcBef>
        <a:buFont typeface="Arial" pitchFamily="34" charset="0"/>
        <a:buChar char="•"/>
        <a:defRPr sz="1600" kern="1200">
          <a:solidFill>
            <a:schemeClr val="tx2"/>
          </a:solidFill>
          <a:uFillTx/>
          <a:latin typeface="Arial" pitchFamily="34" charset="0"/>
          <a:ea typeface="+mn-ea"/>
          <a:cs typeface="Arial" pitchFamily="34" charset="0"/>
        </a:defRPr>
      </a:lvl4pPr>
      <a:lvl5pPr marL="762000" indent="-254000" algn="l" defTabSz="914400" rtl="0" eaLnBrk="1" latinLnBrk="0" hangingPunct="1">
        <a:lnSpc>
          <a:spcPts val="2100"/>
        </a:lnSpc>
        <a:spcBef>
          <a:spcPts val="0"/>
        </a:spcBef>
        <a:buFont typeface="Arial" pitchFamily="34" charset="0"/>
        <a:buChar char="•"/>
        <a:defRPr sz="1600" kern="1200">
          <a:solidFill>
            <a:schemeClr val="tx1"/>
          </a:solidFill>
          <a:uFillTx/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nl-NL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90400" y="352800"/>
            <a:ext cx="7920000" cy="307777"/>
          </a:xfrm>
          <a:prstGeom prst="rect">
            <a:avLst/>
          </a:prstGeom>
        </p:spPr>
        <p:txBody>
          <a:bodyPr vert="horz" wrap="square" lIns="0" tIns="0" rIns="0" bIns="0" numCol="1" rtlCol="0" anchor="t" anchorCtr="0">
            <a:spAutoFit/>
          </a:bodyPr>
          <a:lstStyle/>
          <a:p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stijl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>
              <a:uFillTx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94000" y="1268760"/>
            <a:ext cx="7920880" cy="489654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err="1" smtClean="0">
                <a:uFillTx/>
              </a:rPr>
              <a:t>Klik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om</a:t>
            </a:r>
            <a:r>
              <a:rPr lang="en-US" noProof="0" dirty="0" smtClean="0">
                <a:uFillTx/>
              </a:rPr>
              <a:t> de </a:t>
            </a:r>
            <a:r>
              <a:rPr lang="en-US" noProof="0" dirty="0" err="1" smtClean="0">
                <a:uFillTx/>
              </a:rPr>
              <a:t>modelstijlen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te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bewerken</a:t>
            </a:r>
            <a:endParaRPr lang="en-US" noProof="0" dirty="0" smtClean="0">
              <a:uFillTx/>
            </a:endParaRPr>
          </a:p>
          <a:p>
            <a:pPr lvl="1"/>
            <a:r>
              <a:rPr lang="en-US" noProof="0" dirty="0" err="1" smtClean="0">
                <a:uFillTx/>
              </a:rPr>
              <a:t>Tweede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2"/>
            <a:r>
              <a:rPr lang="en-US" noProof="0" dirty="0" err="1" smtClean="0">
                <a:uFillTx/>
              </a:rPr>
              <a:t>Derde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3"/>
            <a:r>
              <a:rPr lang="en-US" noProof="0" dirty="0" err="1" smtClean="0">
                <a:uFillTx/>
              </a:rPr>
              <a:t>Vierde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 smtClean="0">
              <a:uFillTx/>
            </a:endParaRPr>
          </a:p>
          <a:p>
            <a:pPr lvl="4"/>
            <a:r>
              <a:rPr lang="en-US" noProof="0" dirty="0" err="1" smtClean="0">
                <a:uFillTx/>
              </a:rPr>
              <a:t>Vijfde</a:t>
            </a:r>
            <a:r>
              <a:rPr lang="en-US" noProof="0" dirty="0" smtClean="0">
                <a:uFillTx/>
              </a:rPr>
              <a:t> </a:t>
            </a:r>
            <a:r>
              <a:rPr lang="en-US" noProof="0" dirty="0" err="1" smtClean="0">
                <a:uFillTx/>
              </a:rPr>
              <a:t>niveau</a:t>
            </a:r>
            <a:endParaRPr lang="en-US" noProof="0" dirty="0">
              <a:uFillTx/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11560" y="6453336"/>
            <a:ext cx="3456384" cy="1524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uFillTx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noProof="0" smtClean="0">
                <a:uFillTx/>
              </a:rPr>
              <a:t>BP 2014-2018, CEB July 2, 2013</a:t>
            </a:r>
            <a:endParaRPr lang="en-US" noProof="0" dirty="0">
              <a:uFillTx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139952" y="6453336"/>
            <a:ext cx="864096" cy="152400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uFillTx/>
                <a:latin typeface="Arial" pitchFamily="34" charset="0"/>
                <a:cs typeface="Arial" pitchFamily="34" charset="0"/>
              </a:defRPr>
            </a:lvl1pPr>
          </a:lstStyle>
          <a:p>
            <a:fld id="{6AB3D27A-BF2D-42F1-990B-2477120656D9}" type="slidenum">
              <a:rPr lang="en-US" noProof="0" smtClean="0">
                <a:uFillTx/>
              </a:rPr>
              <a:pPr/>
              <a:t>‹#›</a:t>
            </a:fld>
            <a:endParaRPr lang="en-US" noProof="0" dirty="0">
              <a:uFillTx/>
            </a:endParaRPr>
          </a:p>
        </p:txBody>
      </p:sp>
      <p:pic>
        <p:nvPicPr>
          <p:cNvPr id="10" name="Afbeelding 9" descr="RA_Basic_RGB-klein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610400" y="6292800"/>
            <a:ext cx="914400" cy="288036"/>
          </a:xfrm>
          <a:prstGeom prst="rect">
            <a:avLst/>
          </a:prstGeom>
        </p:spPr>
      </p:pic>
      <p:cxnSp>
        <p:nvCxnSpPr>
          <p:cNvPr id="12" name="Rechte verbindingslijn 11"/>
          <p:cNvCxnSpPr/>
          <p:nvPr/>
        </p:nvCxnSpPr>
        <p:spPr>
          <a:xfrm>
            <a:off x="611560" y="6253200"/>
            <a:ext cx="7920880" cy="0"/>
          </a:xfrm>
          <a:prstGeom prst="line">
            <a:avLst/>
          </a:prstGeom>
          <a:ln w="7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700" r:id="rId7"/>
  </p:sldLayoutIdLst>
  <p:hf hdr="0" ftr="0" dt="0"/>
  <p:txStyles>
    <p:titleStyle>
      <a:lvl1pPr algn="l" defTabSz="914400" rtl="0" eaLnBrk="1" latinLnBrk="0" hangingPunct="1">
        <a:lnSpc>
          <a:spcPts val="2400"/>
        </a:lnSpc>
        <a:spcBef>
          <a:spcPct val="0"/>
        </a:spcBef>
        <a:spcAft>
          <a:spcPts val="0"/>
        </a:spcAft>
        <a:buNone/>
        <a:defRPr sz="2300" b="1" kern="0" spc="-50" baseline="0">
          <a:solidFill>
            <a:schemeClr val="tx1"/>
          </a:solidFill>
          <a:uFillTx/>
          <a:latin typeface="Arial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100"/>
        </a:lnSpc>
        <a:spcBef>
          <a:spcPts val="0"/>
        </a:spcBef>
        <a:buFont typeface="Arial" pitchFamily="34" charset="0"/>
        <a:buNone/>
        <a:defRPr sz="1600" b="0" kern="1200">
          <a:solidFill>
            <a:schemeClr val="tx2"/>
          </a:solidFill>
          <a:uFillTx/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lnSpc>
          <a:spcPts val="2100"/>
        </a:lnSpc>
        <a:spcBef>
          <a:spcPts val="0"/>
        </a:spcBef>
        <a:buFont typeface="Arial" pitchFamily="34" charset="0"/>
        <a:buNone/>
        <a:defRPr sz="1600" b="1" kern="1200">
          <a:solidFill>
            <a:schemeClr val="tx1"/>
          </a:solidFill>
          <a:uFillTx/>
          <a:latin typeface="Arial" pitchFamily="34" charset="0"/>
          <a:ea typeface="+mn-ea"/>
          <a:cs typeface="Arial" pitchFamily="34" charset="0"/>
        </a:defRPr>
      </a:lvl2pPr>
      <a:lvl3pPr marL="254000" indent="-254000" algn="l" defTabSz="914400" rtl="0" eaLnBrk="1" latinLnBrk="0" hangingPunct="1">
        <a:lnSpc>
          <a:spcPts val="2100"/>
        </a:lnSpc>
        <a:spcBef>
          <a:spcPts val="0"/>
        </a:spcBef>
        <a:buFont typeface="Arial" pitchFamily="34" charset="0"/>
        <a:buChar char="•"/>
        <a:defRPr sz="1600" b="1" kern="1200">
          <a:solidFill>
            <a:schemeClr val="tx1"/>
          </a:solidFill>
          <a:uFillTx/>
          <a:latin typeface="Arial" pitchFamily="34" charset="0"/>
          <a:ea typeface="+mn-ea"/>
          <a:cs typeface="Arial" pitchFamily="34" charset="0"/>
        </a:defRPr>
      </a:lvl3pPr>
      <a:lvl4pPr marL="508000" indent="-254000" algn="l" defTabSz="914400" rtl="0" eaLnBrk="1" latinLnBrk="0" hangingPunct="1">
        <a:lnSpc>
          <a:spcPts val="2100"/>
        </a:lnSpc>
        <a:spcBef>
          <a:spcPts val="0"/>
        </a:spcBef>
        <a:buFont typeface="Arial" pitchFamily="34" charset="0"/>
        <a:buChar char="•"/>
        <a:defRPr sz="1600" kern="1200">
          <a:solidFill>
            <a:schemeClr val="tx2"/>
          </a:solidFill>
          <a:uFillTx/>
          <a:latin typeface="Arial" pitchFamily="34" charset="0"/>
          <a:ea typeface="+mn-ea"/>
          <a:cs typeface="Arial" pitchFamily="34" charset="0"/>
        </a:defRPr>
      </a:lvl4pPr>
      <a:lvl5pPr marL="762000" indent="-254000" algn="l" defTabSz="914400" rtl="0" eaLnBrk="1" latinLnBrk="0" hangingPunct="1">
        <a:lnSpc>
          <a:spcPts val="2100"/>
        </a:lnSpc>
        <a:spcBef>
          <a:spcPts val="0"/>
        </a:spcBef>
        <a:buFont typeface="Arial" pitchFamily="34" charset="0"/>
        <a:buChar char="•"/>
        <a:defRPr sz="1600" kern="1200">
          <a:solidFill>
            <a:schemeClr val="tx1"/>
          </a:solidFill>
          <a:uFillTx/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nl-NL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9.jpeg"/><Relationship Id="rId18" Type="http://schemas.openxmlformats.org/officeDocument/2006/relationships/image" Target="../media/image12.png"/><Relationship Id="rId26" Type="http://schemas.openxmlformats.org/officeDocument/2006/relationships/image" Target="../media/image16.jpeg"/><Relationship Id="rId3" Type="http://schemas.openxmlformats.org/officeDocument/2006/relationships/hyperlink" Target="http://logok.org/wp-content/uploads/2010/07/Logo-ABN-AMRO-1501.jpg" TargetMode="External"/><Relationship Id="rId21" Type="http://schemas.openxmlformats.org/officeDocument/2006/relationships/hyperlink" Target="http://www.google.nl/imgres?imgurl=http://www.mizuho-fg.co.jp/english/company/brand/images/img_b_logo02.gif&amp;imgrefurl=http://www.mizuho-fg.co.jp/english/company/brand/b_logo.html&amp;usg=__llYdOQINCXAEuKnG5V-wmSQdeD4=&amp;h=75&amp;w=152&amp;sz=5&amp;hl=en&amp;start=9&amp;zoom=1&amp;itbs=1&amp;tbnid=PlU2DXntu27L2M:&amp;tbnh=47&amp;tbnw=96&amp;prev=/search?q=mizuho+logo&amp;hl=en&amp;sa=X&amp;rls=com.microsoft:en-US&amp;biw=1260&amp;bih=866&amp;tbm=isch&amp;prmd=ivns&amp;ei=O1YETsf0OJHKsgbGrtygDA" TargetMode="External"/><Relationship Id="rId7" Type="http://schemas.openxmlformats.org/officeDocument/2006/relationships/hyperlink" Target="http://www.google.nl/imgres?imgurl=http://www.verzekeringencambier.be/images/kbc.jpg&amp;imgrefurl=http://www.verzekeringencambier.be/&amp;usg=__R80xa1P9zvqBFoQuCPg7Wybe-MA=&amp;h=365&amp;w=450&amp;sz=55&amp;hl=en&amp;start=2&amp;zoom=1&amp;itbs=1&amp;tbnid=tgr7jragoZpbvM:&amp;tbnh=103&amp;tbnw=127&amp;prev=/search?q=kbc+logo&amp;hl=en&amp;sa=X&amp;rls=com.microsoft:en-US&amp;biw=1260&amp;bih=866&amp;tbm=isch&amp;prmd=ivns&amp;ei=71YEToHaPMbLswbhy-HNDA" TargetMode="External"/><Relationship Id="rId12" Type="http://schemas.openxmlformats.org/officeDocument/2006/relationships/hyperlink" Target="http://www.google.nl/imgres?imgurl=http://www.uwafsa.ca/wp-content/uploads/2010/12/1878303_logo_bnp_paribas.jpg&amp;imgrefurl=http://www.uwafsa.ca/?p=2456&amp;usg=__uRH99guAhWiFMA_RC1V1ePbF3QY=&amp;h=594&amp;w=1828&amp;sz=99&amp;hl=en&amp;start=5&amp;zoom=1&amp;itbs=1&amp;tbnid=3fcGqJHK44qoHM:&amp;tbnh=49&amp;tbnw=150&amp;prev=/images?q=bnp+logo&amp;hl=en&amp;tbm=isch&amp;ei=wVMETrzFHMf2sgaCv_W3DA" TargetMode="External"/><Relationship Id="rId17" Type="http://schemas.openxmlformats.org/officeDocument/2006/relationships/image" Target="../media/image11.jpeg"/><Relationship Id="rId25" Type="http://schemas.openxmlformats.org/officeDocument/2006/relationships/hyperlink" Target="http://www.google.nl/imgres?imgurl=http://www.altiusdirectory.com/Finance/images/rbs-logo.jpg&amp;imgrefurl=http://www.altiusdirectory.com/Finance/royal-bank-scotland-group.php&amp;usg=__yBQwDduq8JcJmAOGMsubI2MbofM=&amp;h=320&amp;w=430&amp;sz=28&amp;hl=en&amp;start=2&amp;zoom=1&amp;itbs=1&amp;tbnid=eGYlqXRCznHm_M:&amp;tbnh=94&amp;tbnw=126&amp;prev=/search?q=rbs+logo&amp;hl=en&amp;sa=X&amp;rls=com.microsoft:en-US&amp;biw=1260&amp;bih=866&amp;tbm=isch&amp;prmd=ivns&amp;ei=SVcETvncKcvKsga44rzRDA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www.google.nl/imgres?imgurl=http://www.bouwgenius.nl/Portals/7/images/logo_Rabobank.jpg&amp;imgrefurl=http://www.bouwgenius.nl/Leveringsvoorwaarden.aspx&amp;usg=__24lk7He2YNde75kkKaHMmw-u9Lg=&amp;h=475&amp;w=1506&amp;sz=78&amp;hl=en&amp;start=4&amp;zoom=1&amp;itbs=1&amp;tbnid=SCAnndNiS9f2CM:&amp;tbnh=47&amp;tbnw=150&amp;prev=/search?q=rabobank+logo&amp;hl=en&amp;sa=X&amp;rls=com.microsoft:en-US&amp;biw=1260&amp;bih=866&amp;tbm=isch&amp;prmd=ivns&amp;ei=wFQETtO3Co71sgbR5PXZDA" TargetMode="External"/><Relationship Id="rId20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8.jpeg"/><Relationship Id="rId24" Type="http://schemas.openxmlformats.org/officeDocument/2006/relationships/image" Target="../media/image15.jpeg"/><Relationship Id="rId5" Type="http://schemas.openxmlformats.org/officeDocument/2006/relationships/hyperlink" Target="http://www.google.nl/imgres?imgurl=http://www.senseoncents.com/wp-content/uploads/2010/07/Goldman-Sachs-logo.jpg&amp;imgrefurl=http://www.senseoncents.com/tag/goldman-sachs/&amp;usg=__NU9FibOOAPhjRK5mcvUHiyIdNyM=&amp;h=84&amp;w=166&amp;sz=24&amp;hl=en&amp;start=7&amp;zoom=1&amp;itbs=1&amp;tbnid=JwYIcmexVicf4M:&amp;tbnh=50&amp;tbnw=99&amp;prev=/images?q=goldmans+logo&amp;hl=en&amp;tbm=isch&amp;ei=1VIETuSCItH5sgb-u5zSDA" TargetMode="External"/><Relationship Id="rId15" Type="http://schemas.openxmlformats.org/officeDocument/2006/relationships/image" Target="../media/image10.jpeg"/><Relationship Id="rId23" Type="http://schemas.openxmlformats.org/officeDocument/2006/relationships/hyperlink" Target="http://www.google.nl/imgres?imgurl=http://www.enjoyfrance.com/images/stories/france/news/Societe-Generale.jpg&amp;imgrefurl=http://www.enjoyfrance.com/content/view/1477/31/&amp;usg=__44M4TG1gqqKeMfEqjha4OJrBsQc=&amp;h=78&amp;w=250&amp;sz=5&amp;hl=en&amp;start=2&amp;zoom=1&amp;itbs=1&amp;tbnid=CdHZFO9b0Gbu-M:&amp;tbnh=35&amp;tbnw=111&amp;prev=/search?q=Societe+generale+logo&amp;hl=en&amp;sa=X&amp;rls=com.microsoft:en-US&amp;biw=1260&amp;bih=866&amp;tbm=isch&amp;prmd=ivns&amp;ei=q1YETrC1A4busgaNxrTCDA" TargetMode="External"/><Relationship Id="rId10" Type="http://schemas.openxmlformats.org/officeDocument/2006/relationships/hyperlink" Target="http://www.google.nl/imgres?imgurl=http://www.ing.com/static/ingdotcompresentation/static/images/ing.gif&amp;imgrefurl=http://www.ing.com/&amp;usg=__MociTrerym9KoL20nBRksF1mcVg=&amp;h=39&amp;w=130&amp;sz=2&amp;hl=en&amp;start=1&amp;zoom=1&amp;itbs=1&amp;tbnid=SdWZ3tmgIZ8pNM:&amp;tbnh=27&amp;tbnw=91&amp;prev=/images?q=ing+logo&amp;hl=en&amp;tbm=isch&amp;ei=lFMETqj9IYfIswauzJ3CDA" TargetMode="External"/><Relationship Id="rId19" Type="http://schemas.openxmlformats.org/officeDocument/2006/relationships/hyperlink" Target="http://www.google.nl/imgres?imgurl=http://www.bsolive.com/upload/2009%20images/Logos/JPMorgan%20logo%20web.jpg&amp;imgrefurl=http://www.bsolive.com/funding/sponsors&amp;usg=__s4Rozb54MQ7WRIyES78zHvMZ63c=&amp;h=81&amp;w=200&amp;sz=26&amp;hl=en&amp;start=19&amp;zoom=1&amp;itbs=1&amp;tbnid=43Dt8zqlz1X6cM:&amp;tbnh=42&amp;tbnw=104&amp;prev=/search?q=jp+morgan+logo&amp;hl=en&amp;sa=X&amp;rls=com.microsoft:en-US&amp;biw=1260&amp;bih=866&amp;tbm=isch&amp;prmd=ivnso&amp;ei=xVUETtqiDov3sgbRsZGvDA" TargetMode="External"/><Relationship Id="rId4" Type="http://schemas.openxmlformats.org/officeDocument/2006/relationships/image" Target="../media/image4.jpeg"/><Relationship Id="rId9" Type="http://schemas.openxmlformats.org/officeDocument/2006/relationships/image" Target="../media/image7.jpeg"/><Relationship Id="rId14" Type="http://schemas.openxmlformats.org/officeDocument/2006/relationships/hyperlink" Target="http://www.google.nl/imgres?imgurl=http://www.quicklink.co.jp/images/logo/bankoftokyo.gif&amp;imgrefurl=http://www.quicklink.co.jp/en_company.html&amp;usg=__D0jbDd149NiBDd09dOfb-om3KVU=&amp;h=47&amp;w=211&amp;sz=2&amp;hl=en&amp;start=5&amp;zoom=1&amp;itbs=1&amp;tbnid=SyDoqlg4MHjKyM:&amp;tbnh=24&amp;tbnw=106&amp;prev=/images?q=bank+of+tokyo+mitsubishi+logo&amp;hl=en&amp;tbm=isch&amp;ei=5lMETsOmNsntsgbRlMXTDA" TargetMode="External"/><Relationship Id="rId22" Type="http://schemas.openxmlformats.org/officeDocument/2006/relationships/image" Target="../media/image14.jpeg"/><Relationship Id="rId27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hyperlink" Target="http://www.google.nl/imgres?imgurl=http://www.quicklink.co.jp/images/logo/bankoftokyo.gif&amp;imgrefurl=http://www.quicklink.co.jp/en_company.html&amp;usg=__D0jbDd149NiBDd09dOfb-om3KVU=&amp;h=47&amp;w=211&amp;sz=2&amp;hl=en&amp;start=5&amp;zoom=1&amp;itbs=1&amp;tbnid=SyDoqlg4MHjKyM:&amp;tbnh=24&amp;tbnw=106&amp;prev=/images?q=bank+of+tokyo+mitsubishi+logo&amp;hl=en&amp;tbm=isch&amp;ei=5lMETsOmNsntsgbRlMXTDA" TargetMode="External"/><Relationship Id="rId18" Type="http://schemas.openxmlformats.org/officeDocument/2006/relationships/hyperlink" Target="http://www.google.nl/imgres?imgurl=http://www.bsolive.com/upload/2009%20images/Logos/JPMorgan%20logo%20web.jpg&amp;imgrefurl=http://www.bsolive.com/funding/sponsors&amp;usg=__s4Rozb54MQ7WRIyES78zHvMZ63c=&amp;h=81&amp;w=200&amp;sz=26&amp;hl=en&amp;start=19&amp;zoom=1&amp;itbs=1&amp;tbnid=43Dt8zqlz1X6cM:&amp;tbnh=42&amp;tbnw=104&amp;prev=/search?q=jp+morgan+logo&amp;hl=en&amp;sa=X&amp;rls=com.microsoft:en-US&amp;biw=1260&amp;bih=866&amp;tbm=isch&amp;prmd=ivnso&amp;ei=xVUETtqiDov3sgbRsZGvDA" TargetMode="External"/><Relationship Id="rId26" Type="http://schemas.openxmlformats.org/officeDocument/2006/relationships/image" Target="../media/image17.png"/><Relationship Id="rId3" Type="http://schemas.openxmlformats.org/officeDocument/2006/relationships/image" Target="../media/image4.jpeg"/><Relationship Id="rId21" Type="http://schemas.openxmlformats.org/officeDocument/2006/relationships/image" Target="../media/image14.jpeg"/><Relationship Id="rId7" Type="http://schemas.openxmlformats.org/officeDocument/2006/relationships/image" Target="../media/image6.jpeg"/><Relationship Id="rId12" Type="http://schemas.openxmlformats.org/officeDocument/2006/relationships/image" Target="../media/image9.jpeg"/><Relationship Id="rId17" Type="http://schemas.openxmlformats.org/officeDocument/2006/relationships/image" Target="../media/image12.png"/><Relationship Id="rId25" Type="http://schemas.openxmlformats.org/officeDocument/2006/relationships/image" Target="../media/image16.jpeg"/><Relationship Id="rId2" Type="http://schemas.openxmlformats.org/officeDocument/2006/relationships/hyperlink" Target="http://logok.org/wp-content/uploads/2010/07/Logo-ABN-AMRO-1501.jpg" TargetMode="External"/><Relationship Id="rId16" Type="http://schemas.openxmlformats.org/officeDocument/2006/relationships/image" Target="../media/image11.jpeg"/><Relationship Id="rId20" Type="http://schemas.openxmlformats.org/officeDocument/2006/relationships/hyperlink" Target="http://www.google.nl/imgres?imgurl=http://www.mizuho-fg.co.jp/english/company/brand/images/img_b_logo02.gif&amp;imgrefurl=http://www.mizuho-fg.co.jp/english/company/brand/b_logo.html&amp;usg=__llYdOQINCXAEuKnG5V-wmSQdeD4=&amp;h=75&amp;w=152&amp;sz=5&amp;hl=en&amp;start=9&amp;zoom=1&amp;itbs=1&amp;tbnid=PlU2DXntu27L2M:&amp;tbnh=47&amp;tbnw=96&amp;prev=/search?q=mizuho+logo&amp;hl=en&amp;sa=X&amp;rls=com.microsoft:en-US&amp;biw=1260&amp;bih=866&amp;tbm=isch&amp;prmd=ivns&amp;ei=O1YETsf0OJHKsgbGrtygDA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google.nl/imgres?imgurl=http://www.verzekeringencambier.be/images/kbc.jpg&amp;imgrefurl=http://www.verzekeringencambier.be/&amp;usg=__R80xa1P9zvqBFoQuCPg7Wybe-MA=&amp;h=365&amp;w=450&amp;sz=55&amp;hl=en&amp;start=2&amp;zoom=1&amp;itbs=1&amp;tbnid=tgr7jragoZpbvM:&amp;tbnh=103&amp;tbnw=127&amp;prev=/search?q=kbc+logo&amp;hl=en&amp;sa=X&amp;rls=com.microsoft:en-US&amp;biw=1260&amp;bih=866&amp;tbm=isch&amp;prmd=ivns&amp;ei=71YEToHaPMbLswbhy-HNDA" TargetMode="External"/><Relationship Id="rId11" Type="http://schemas.openxmlformats.org/officeDocument/2006/relationships/hyperlink" Target="http://www.google.nl/imgres?imgurl=http://www.uwafsa.ca/wp-content/uploads/2010/12/1878303_logo_bnp_paribas.jpg&amp;imgrefurl=http://www.uwafsa.ca/?p=2456&amp;usg=__uRH99guAhWiFMA_RC1V1ePbF3QY=&amp;h=594&amp;w=1828&amp;sz=99&amp;hl=en&amp;start=5&amp;zoom=1&amp;itbs=1&amp;tbnid=3fcGqJHK44qoHM:&amp;tbnh=49&amp;tbnw=150&amp;prev=/images?q=bnp+logo&amp;hl=en&amp;tbm=isch&amp;ei=wVMETrzFHMf2sgaCv_W3DA" TargetMode="External"/><Relationship Id="rId24" Type="http://schemas.openxmlformats.org/officeDocument/2006/relationships/hyperlink" Target="http://www.google.nl/imgres?imgurl=http://www.altiusdirectory.com/Finance/images/rbs-logo.jpg&amp;imgrefurl=http://www.altiusdirectory.com/Finance/royal-bank-scotland-group.php&amp;usg=__yBQwDduq8JcJmAOGMsubI2MbofM=&amp;h=320&amp;w=430&amp;sz=28&amp;hl=en&amp;start=2&amp;zoom=1&amp;itbs=1&amp;tbnid=eGYlqXRCznHm_M:&amp;tbnh=94&amp;tbnw=126&amp;prev=/search?q=rbs+logo&amp;hl=en&amp;sa=X&amp;rls=com.microsoft:en-US&amp;biw=1260&amp;bih=866&amp;tbm=isch&amp;prmd=ivns&amp;ei=SVcETvncKcvKsga44rzRDA" TargetMode="External"/><Relationship Id="rId5" Type="http://schemas.openxmlformats.org/officeDocument/2006/relationships/image" Target="../media/image5.jpeg"/><Relationship Id="rId15" Type="http://schemas.openxmlformats.org/officeDocument/2006/relationships/hyperlink" Target="http://www.google.nl/imgres?imgurl=http://www.bouwgenius.nl/Portals/7/images/logo_Rabobank.jpg&amp;imgrefurl=http://www.bouwgenius.nl/Leveringsvoorwaarden.aspx&amp;usg=__24lk7He2YNde75kkKaHMmw-u9Lg=&amp;h=475&amp;w=1506&amp;sz=78&amp;hl=en&amp;start=4&amp;zoom=1&amp;itbs=1&amp;tbnid=SCAnndNiS9f2CM:&amp;tbnh=47&amp;tbnw=150&amp;prev=/search?q=rabobank+logo&amp;hl=en&amp;sa=X&amp;rls=com.microsoft:en-US&amp;biw=1260&amp;bih=866&amp;tbm=isch&amp;prmd=ivns&amp;ei=wFQETtO3Co71sgbR5PXZDA" TargetMode="External"/><Relationship Id="rId23" Type="http://schemas.openxmlformats.org/officeDocument/2006/relationships/image" Target="../media/image15.jpeg"/><Relationship Id="rId10" Type="http://schemas.openxmlformats.org/officeDocument/2006/relationships/image" Target="../media/image8.jpeg"/><Relationship Id="rId19" Type="http://schemas.openxmlformats.org/officeDocument/2006/relationships/image" Target="../media/image13.jpeg"/><Relationship Id="rId4" Type="http://schemas.openxmlformats.org/officeDocument/2006/relationships/hyperlink" Target="http://www.google.nl/imgres?imgurl=http://www.senseoncents.com/wp-content/uploads/2010/07/Goldman-Sachs-logo.jpg&amp;imgrefurl=http://www.senseoncents.com/tag/goldman-sachs/&amp;usg=__NU9FibOOAPhjRK5mcvUHiyIdNyM=&amp;h=84&amp;w=166&amp;sz=24&amp;hl=en&amp;start=7&amp;zoom=1&amp;itbs=1&amp;tbnid=JwYIcmexVicf4M:&amp;tbnh=50&amp;tbnw=99&amp;prev=/images?q=goldmans+logo&amp;hl=en&amp;tbm=isch&amp;ei=1VIETuSCItH5sgb-u5zSDA" TargetMode="External"/><Relationship Id="rId9" Type="http://schemas.openxmlformats.org/officeDocument/2006/relationships/hyperlink" Target="http://www.google.nl/imgres?imgurl=http://www.ing.com/static/ingdotcompresentation/static/images/ing.gif&amp;imgrefurl=http://www.ing.com/&amp;usg=__MociTrerym9KoL20nBRksF1mcVg=&amp;h=39&amp;w=130&amp;sz=2&amp;hl=en&amp;start=1&amp;zoom=1&amp;itbs=1&amp;tbnid=SdWZ3tmgIZ8pNM:&amp;tbnh=27&amp;tbnw=91&amp;prev=/images?q=ing+logo&amp;hl=en&amp;tbm=isch&amp;ei=lFMETqj9IYfIswauzJ3CDA" TargetMode="External"/><Relationship Id="rId14" Type="http://schemas.openxmlformats.org/officeDocument/2006/relationships/image" Target="../media/image10.jpeg"/><Relationship Id="rId22" Type="http://schemas.openxmlformats.org/officeDocument/2006/relationships/hyperlink" Target="http://www.google.nl/imgres?imgurl=http://www.enjoyfrance.com/images/stories/france/news/Societe-Generale.jpg&amp;imgrefurl=http://www.enjoyfrance.com/content/view/1477/31/&amp;usg=__44M4TG1gqqKeMfEqjha4OJrBsQc=&amp;h=78&amp;w=250&amp;sz=5&amp;hl=en&amp;start=2&amp;zoom=1&amp;itbs=1&amp;tbnid=CdHZFO9b0Gbu-M:&amp;tbnh=35&amp;tbnw=111&amp;prev=/search?q=Societe+generale+logo&amp;hl=en&amp;sa=X&amp;rls=com.microsoft:en-US&amp;biw=1260&amp;bih=866&amp;tbm=isch&amp;prmd=ivns&amp;ei=q1YETrC1A4busgaNxrTCD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609600" y="3352800"/>
            <a:ext cx="8239200" cy="307777"/>
          </a:xfrm>
        </p:spPr>
        <p:txBody>
          <a:bodyPr/>
          <a:lstStyle/>
          <a:p>
            <a:pPr>
              <a:spcBef>
                <a:spcPts val="0"/>
              </a:spcBef>
              <a:defRPr>
                <a:uFillTx/>
              </a:defRPr>
            </a:pPr>
            <a:r>
              <a:rPr lang="fr-CH" dirty="0" smtClean="0"/>
              <a:t>ACTSR, May 2014</a:t>
            </a:r>
            <a:endParaRPr lang="en-US" b="1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609600" y="2819400"/>
            <a:ext cx="7941600" cy="384721"/>
          </a:xfrm>
        </p:spPr>
        <p:txBody>
          <a:bodyPr/>
          <a:lstStyle/>
          <a:p>
            <a:r>
              <a:rPr lang="en-GB" dirty="0" smtClean="0"/>
              <a:t>Benchmarking banks thru score cards </a:t>
            </a:r>
            <a:endParaRPr lang="en-US" dirty="0">
              <a:uFillTx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85800" y="990600"/>
            <a:ext cx="5105400" cy="1371600"/>
            <a:chOff x="3657600" y="3429000"/>
            <a:chExt cx="2209800" cy="1385769"/>
          </a:xfrm>
        </p:grpSpPr>
        <p:pic>
          <p:nvPicPr>
            <p:cNvPr id="4" name="Picture 10" descr="See full size image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57600" y="4572000"/>
              <a:ext cx="682748" cy="242769"/>
            </a:xfrm>
            <a:prstGeom prst="rect">
              <a:avLst/>
            </a:prstGeom>
            <a:noFill/>
          </p:spPr>
        </p:pic>
        <p:pic>
          <p:nvPicPr>
            <p:cNvPr id="5" name="Picture 4" descr="http://t0.gstatic.com/images?q=tbn:ANd9GcRpMQC6Kg79QP7-DF_4-mCAEhYtuUo2lwF-fPFVgIF7Qr_yLrptBj9I-wo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419600" y="4572000"/>
              <a:ext cx="568961" cy="228600"/>
            </a:xfrm>
            <a:prstGeom prst="rect">
              <a:avLst/>
            </a:prstGeom>
            <a:noFill/>
          </p:spPr>
        </p:pic>
        <p:pic>
          <p:nvPicPr>
            <p:cNvPr id="6" name="Picture 38" descr="http://t3.gstatic.com/images?q=tbn:ANd9GcR6hn-PmSJTA5TEpiJX4incE5jwF81qBT5JAVWpct-2fsl6qDWOXAB_9SY">
              <a:hlinkClick r:id="rId7"/>
            </p:cNvPr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029200" y="4572000"/>
              <a:ext cx="602147" cy="228600"/>
            </a:xfrm>
            <a:prstGeom prst="rect">
              <a:avLst/>
            </a:prstGeom>
            <a:noFill/>
          </p:spPr>
        </p:pic>
        <p:pic>
          <p:nvPicPr>
            <p:cNvPr id="7" name="Picture 16" descr="http://static7.businessinsider.com/~~/f?id=4a3baad214b9b9390048fd92&amp;maxX=372&amp;maxY=202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657600" y="3429000"/>
              <a:ext cx="640081" cy="285613"/>
            </a:xfrm>
            <a:prstGeom prst="rect">
              <a:avLst/>
            </a:prstGeom>
            <a:noFill/>
          </p:spPr>
        </p:pic>
        <p:pic>
          <p:nvPicPr>
            <p:cNvPr id="10" name="Picture 9" descr="http://t1.gstatic.com/images?q=tbn:ANd9GcQSsNA0GKOhbiO6Xbr3YSnRgOrTNBWu8jVWp2p5gwtsVVn-rr0u4QEB5A">
              <a:hlinkClick r:id="rId10"/>
            </p:cNvPr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419600" y="3657600"/>
              <a:ext cx="604522" cy="180078"/>
            </a:xfrm>
            <a:prstGeom prst="rect">
              <a:avLst/>
            </a:prstGeom>
            <a:noFill/>
          </p:spPr>
        </p:pic>
        <p:pic>
          <p:nvPicPr>
            <p:cNvPr id="11" name="Picture 20" descr="http://t2.gstatic.com/images?q=tbn:ANd9GcTrOF6J-V_P-IRp0SLqOBbVt5XoDYpP6_x1PybC0U7b9Rai2LXbeGiy_Uc">
              <a:hlinkClick r:id="rId12"/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343400" y="3429000"/>
              <a:ext cx="711197" cy="233249"/>
            </a:xfrm>
            <a:prstGeom prst="rect">
              <a:avLst/>
            </a:prstGeom>
            <a:noFill/>
          </p:spPr>
        </p:pic>
        <p:pic>
          <p:nvPicPr>
            <p:cNvPr id="12" name="Picture 22" descr="http://t0.gstatic.com/images?q=tbn:ANd9GcSIqJVbKn-QL57VcDQHP9EmOmx4uQ5RXWOUiJ2Hu3VJId0JOfFzVijhmw">
              <a:hlinkClick r:id="rId14"/>
            </p:cNvPr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5181600" y="3429000"/>
              <a:ext cx="685800" cy="304800"/>
            </a:xfrm>
            <a:prstGeom prst="rect">
              <a:avLst/>
            </a:prstGeom>
            <a:noFill/>
          </p:spPr>
        </p:pic>
        <p:pic>
          <p:nvPicPr>
            <p:cNvPr id="13" name="Picture 28" descr="http://t3.gstatic.com/images?q=tbn:ANd9GcQ58iNPCzB5UgIaggyUAoC2kCxlGJHw6exQ44SXefY1RQyZNDoZyahcuTM">
              <a:hlinkClick r:id="rId16"/>
            </p:cNvPr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4267200" y="3886200"/>
              <a:ext cx="711197" cy="214209"/>
            </a:xfrm>
            <a:prstGeom prst="rect">
              <a:avLst/>
            </a:prstGeom>
            <a:noFill/>
          </p:spPr>
        </p:pic>
        <p:pic>
          <p:nvPicPr>
            <p:cNvPr id="14" name="Picture 30" descr="http://www.tt-orchestra.de/images/logo_deutschebank.png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657600" y="3657600"/>
              <a:ext cx="640081" cy="214209"/>
            </a:xfrm>
            <a:prstGeom prst="rect">
              <a:avLst/>
            </a:prstGeom>
            <a:noFill/>
          </p:spPr>
        </p:pic>
        <p:pic>
          <p:nvPicPr>
            <p:cNvPr id="15" name="Picture 32" descr="http://t1.gstatic.com/images?q=tbn:ANd9GcRNL9LkjjfpZf7-p5UB3xcGjra9QHXNYy1LoI9eL5UGEV6RhD9Xl1mOeeM">
              <a:hlinkClick r:id="rId19"/>
            </p:cNvPr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5105400" y="3657600"/>
              <a:ext cx="604522" cy="259563"/>
            </a:xfrm>
            <a:prstGeom prst="rect">
              <a:avLst/>
            </a:prstGeom>
            <a:noFill/>
          </p:spPr>
        </p:pic>
        <p:pic>
          <p:nvPicPr>
            <p:cNvPr id="16" name="Picture 34" descr="http://t2.gstatic.com/images?q=tbn:ANd9GcTLrDaev_vOgQdQX89e6FdrFaYjbVDDbAEGxTlpv2R872T-IgshNQufr24">
              <a:hlinkClick r:id="rId21"/>
            </p:cNvPr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3657600" y="3886200"/>
              <a:ext cx="533401" cy="223729"/>
            </a:xfrm>
            <a:prstGeom prst="rect">
              <a:avLst/>
            </a:prstGeom>
            <a:noFill/>
          </p:spPr>
        </p:pic>
        <p:pic>
          <p:nvPicPr>
            <p:cNvPr id="17" name="Picture 36" descr="http://t1.gstatic.com/images?q=tbn:ANd9GcS1ZQXn0BdEaKDovs0yaJ0GFrnn69RHcci9OJ-bL2MuPyCcklK1z_RtsX4">
              <a:hlinkClick r:id="rId23"/>
            </p:cNvPr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3657600" y="4191000"/>
              <a:ext cx="604522" cy="214209"/>
            </a:xfrm>
            <a:prstGeom prst="rect">
              <a:avLst/>
            </a:prstGeom>
            <a:noFill/>
          </p:spPr>
        </p:pic>
        <p:pic>
          <p:nvPicPr>
            <p:cNvPr id="18" name="Picture 40" descr="http://t1.gstatic.com/images?q=tbn:ANd9GcQG9MrcBBP19wC5WfeXBGerUyZR-Cvh9GBuS4fYvZPEK2jTzU-DnPa8jg">
              <a:hlinkClick r:id="rId25"/>
            </p:cNvPr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5105400" y="3886200"/>
              <a:ext cx="597405" cy="217381"/>
            </a:xfrm>
            <a:prstGeom prst="rect">
              <a:avLst/>
            </a:prstGeom>
            <a:noFill/>
          </p:spPr>
        </p:pic>
        <p:pic>
          <p:nvPicPr>
            <p:cNvPr id="19" name="Picture 2" descr="U.S. Bank"/>
            <p:cNvPicPr>
              <a:picLocks noChangeAspect="1" noChangeArrowheads="1"/>
            </p:cNvPicPr>
            <p:nvPr/>
          </p:nvPicPr>
          <p:blipFill>
            <a:blip r:embed="rId27" cstate="print"/>
            <a:srcRect/>
            <a:stretch>
              <a:fillRect/>
            </a:stretch>
          </p:blipFill>
          <p:spPr bwMode="auto">
            <a:xfrm>
              <a:off x="4267200" y="4191000"/>
              <a:ext cx="878541" cy="238539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10</a:t>
            </a:fld>
            <a:endParaRPr lang="en-US" noProof="0" dirty="0">
              <a:uFillTx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GB" dirty="0" smtClean="0"/>
              <a:t>Team Questions - Examples </a:t>
            </a:r>
            <a:endParaRPr lang="en-US" dirty="0">
              <a:uFillTx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371600"/>
            <a:ext cx="7880350" cy="2372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33400" y="990600"/>
            <a:ext cx="8400698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Front Office Boston – US cash </a:t>
            </a:r>
            <a:r>
              <a:rPr lang="fr-CH" dirty="0" err="1" smtClean="0">
                <a:solidFill>
                  <a:schemeClr val="bg1">
                    <a:lumMod val="50000"/>
                  </a:schemeClr>
                </a:solidFill>
              </a:rPr>
              <a:t>mgt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, Global Customer </a:t>
            </a:r>
            <a:r>
              <a:rPr lang="fr-CH" dirty="0" err="1" smtClean="0">
                <a:solidFill>
                  <a:schemeClr val="bg1">
                    <a:lumMod val="50000"/>
                  </a:schemeClr>
                </a:solidFill>
              </a:rPr>
              <a:t>Payment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fr-CH" dirty="0" err="1" smtClean="0">
                <a:solidFill>
                  <a:schemeClr val="bg1">
                    <a:lumMod val="50000"/>
                  </a:schemeClr>
                </a:solidFill>
              </a:rPr>
              <a:t>Investments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3810000"/>
            <a:ext cx="8375113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Back Office Geneva – </a:t>
            </a:r>
            <a:r>
              <a:rPr lang="fr-CH" dirty="0" err="1" smtClean="0">
                <a:solidFill>
                  <a:schemeClr val="bg1">
                    <a:lumMod val="50000"/>
                  </a:schemeClr>
                </a:solidFill>
              </a:rPr>
              <a:t>Counterparty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bg1">
                    <a:lumMod val="50000"/>
                  </a:schemeClr>
                </a:solidFill>
              </a:rPr>
              <a:t>Risk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CH" dirty="0" err="1" smtClean="0">
                <a:solidFill>
                  <a:schemeClr val="bg1">
                    <a:lumMod val="50000"/>
                  </a:schemeClr>
                </a:solidFill>
              </a:rPr>
              <a:t>Mgt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, Deal </a:t>
            </a:r>
            <a:r>
              <a:rPr lang="fr-CH" dirty="0" err="1" smtClean="0">
                <a:solidFill>
                  <a:schemeClr val="bg1">
                    <a:lumMod val="50000"/>
                  </a:schemeClr>
                </a:solidFill>
              </a:rPr>
              <a:t>Verification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fr-CH" dirty="0" err="1" smtClean="0">
                <a:solidFill>
                  <a:schemeClr val="bg1">
                    <a:lumMod val="50000"/>
                  </a:schemeClr>
                </a:solidFill>
              </a:rPr>
              <a:t>Settlements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, IM 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4191000"/>
            <a:ext cx="7924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11</a:t>
            </a:fld>
            <a:endParaRPr lang="en-US" noProof="0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612000" y="1105200"/>
            <a:ext cx="7920000" cy="342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Flexibility to ranks per individual question, category, by total score, and by our team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Score </a:t>
            </a:r>
            <a:r>
              <a:rPr lang="fr-CH" dirty="0" err="1" smtClean="0"/>
              <a:t>Card</a:t>
            </a:r>
            <a:r>
              <a:rPr lang="fr-CH" dirty="0" smtClean="0"/>
              <a:t> – </a:t>
            </a:r>
            <a:r>
              <a:rPr lang="fr-CH" dirty="0" err="1" smtClean="0"/>
              <a:t>Ranking</a:t>
            </a:r>
            <a:r>
              <a:rPr lang="fr-CH" dirty="0" smtClean="0"/>
              <a:t> by Score 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600200"/>
            <a:ext cx="4876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0"/>
            <a:ext cx="3581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12</a:t>
            </a:fld>
            <a:endParaRPr lang="en-US" noProof="0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612000" y="1105200"/>
            <a:ext cx="7920000" cy="342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Flexibility to ranks per individual question, category, by total score, and by our team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Score </a:t>
            </a:r>
            <a:r>
              <a:rPr lang="fr-CH" dirty="0" err="1" smtClean="0"/>
              <a:t>Card</a:t>
            </a:r>
            <a:r>
              <a:rPr lang="fr-CH" dirty="0" smtClean="0"/>
              <a:t> – </a:t>
            </a:r>
            <a:r>
              <a:rPr lang="fr-CH" dirty="0" err="1" smtClean="0"/>
              <a:t>Ranking</a:t>
            </a:r>
            <a:r>
              <a:rPr lang="fr-CH" dirty="0" smtClean="0"/>
              <a:t> by Score </a:t>
            </a:r>
            <a:endParaRPr lang="nl-NL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47800"/>
            <a:ext cx="827563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3"/>
          <p:cNvSpPr txBox="1">
            <a:spLocks/>
          </p:cNvSpPr>
          <p:nvPr/>
        </p:nvSpPr>
        <p:spPr>
          <a:xfrm>
            <a:off x="685800" y="3810000"/>
            <a:ext cx="7920000" cy="342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CH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We can track ranking over 4 scoring cycles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1" y="4114800"/>
            <a:ext cx="8153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Up-Down Arrow 11"/>
          <p:cNvSpPr/>
          <p:nvPr/>
        </p:nvSpPr>
        <p:spPr>
          <a:xfrm>
            <a:off x="5943600" y="4800600"/>
            <a:ext cx="484632" cy="609600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Up Arrow 12"/>
          <p:cNvSpPr/>
          <p:nvPr/>
        </p:nvSpPr>
        <p:spPr>
          <a:xfrm rot="19505861">
            <a:off x="6181940" y="2231530"/>
            <a:ext cx="484632" cy="452745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13</a:t>
            </a:fld>
            <a:endParaRPr lang="en-US" noProof="0" dirty="0">
              <a:uFillTx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sz="quarter" idx="15"/>
          </p:nvPr>
        </p:nvGraphicFramePr>
        <p:xfrm>
          <a:off x="612775" y="1104900"/>
          <a:ext cx="3779838" cy="5024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Scorecard  to </a:t>
            </a:r>
            <a:r>
              <a:rPr lang="en-US" dirty="0" err="1" smtClean="0"/>
              <a:t>HeatMap</a:t>
            </a:r>
            <a:r>
              <a:rPr lang="en-US" dirty="0" smtClean="0"/>
              <a:t> – what the </a:t>
            </a:r>
            <a:r>
              <a:rPr lang="en-US" dirty="0" err="1" smtClean="0"/>
              <a:t>colours</a:t>
            </a:r>
            <a:r>
              <a:rPr lang="en-US" dirty="0" smtClean="0"/>
              <a:t>  mean ?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6"/>
          </p:nvPr>
        </p:nvSpPr>
        <p:spPr>
          <a:xfrm>
            <a:off x="4495800" y="1105200"/>
            <a:ext cx="4648200" cy="50241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</a:t>
            </a: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Delivers all aspects of the relationship model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 Our ‘go to’ bank or product team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 Targeted Proactively - went the extra mile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 Listens and Understands our needs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GB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 Competent performance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 Delivered ‘no more or less’ </a:t>
            </a:r>
          </a:p>
          <a:p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endParaRPr lang="en-GB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 Performance can be improved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GB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 The grey zone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 Either no contact or no capability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14</a:t>
            </a:fld>
            <a:endParaRPr lang="en-US" noProof="0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fr-CH" dirty="0" smtClean="0"/>
              <a:t>Score </a:t>
            </a:r>
            <a:r>
              <a:rPr lang="fr-CH" dirty="0" err="1" smtClean="0"/>
              <a:t>Card</a:t>
            </a:r>
            <a:r>
              <a:rPr lang="fr-CH" dirty="0" smtClean="0"/>
              <a:t> – </a:t>
            </a:r>
            <a:r>
              <a:rPr lang="fr-CH" dirty="0" err="1" smtClean="0"/>
              <a:t>Ranking</a:t>
            </a:r>
            <a:r>
              <a:rPr lang="fr-CH" dirty="0" smtClean="0"/>
              <a:t> by </a:t>
            </a:r>
            <a:r>
              <a:rPr lang="fr-CH" dirty="0" err="1" smtClean="0"/>
              <a:t>Heat</a:t>
            </a:r>
            <a:r>
              <a:rPr lang="fr-CH" dirty="0" smtClean="0"/>
              <a:t> </a:t>
            </a:r>
            <a:r>
              <a:rPr lang="fr-CH" dirty="0" err="1" smtClean="0"/>
              <a:t>Map</a:t>
            </a:r>
            <a:r>
              <a:rPr lang="fr-CH" dirty="0" smtClean="0"/>
              <a:t>   (All questions) </a:t>
            </a:r>
            <a:endParaRPr lang="nl-NL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90600"/>
            <a:ext cx="483809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2819400"/>
            <a:ext cx="5257800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15</a:t>
            </a:fld>
            <a:endParaRPr lang="en-US" noProof="0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4800" y="352800"/>
            <a:ext cx="8386800" cy="307777"/>
          </a:xfrm>
        </p:spPr>
        <p:txBody>
          <a:bodyPr/>
          <a:lstStyle/>
          <a:p>
            <a:r>
              <a:rPr lang="fr-CH" dirty="0" smtClean="0"/>
              <a:t>Score </a:t>
            </a:r>
            <a:r>
              <a:rPr lang="fr-CH" dirty="0" err="1" smtClean="0"/>
              <a:t>Card</a:t>
            </a:r>
            <a:r>
              <a:rPr lang="fr-CH" dirty="0" smtClean="0"/>
              <a:t> – </a:t>
            </a:r>
            <a:r>
              <a:rPr lang="fr-CH" dirty="0" err="1" smtClean="0"/>
              <a:t>Ranking</a:t>
            </a:r>
            <a:r>
              <a:rPr lang="fr-CH" dirty="0" smtClean="0"/>
              <a:t> by </a:t>
            </a:r>
            <a:r>
              <a:rPr lang="fr-CH" dirty="0" err="1" smtClean="0"/>
              <a:t>Heat</a:t>
            </a:r>
            <a:r>
              <a:rPr lang="fr-CH" dirty="0" smtClean="0"/>
              <a:t> </a:t>
            </a:r>
            <a:r>
              <a:rPr lang="fr-CH" dirty="0" err="1" smtClean="0"/>
              <a:t>Map</a:t>
            </a:r>
            <a:r>
              <a:rPr lang="fr-CH" dirty="0" smtClean="0"/>
              <a:t>  (</a:t>
            </a:r>
            <a:r>
              <a:rPr lang="fr-CH" dirty="0" err="1" smtClean="0"/>
              <a:t>Quality</a:t>
            </a:r>
            <a:r>
              <a:rPr lang="fr-CH" dirty="0" smtClean="0"/>
              <a:t> of team questions) </a:t>
            </a:r>
            <a:endParaRPr lang="nl-N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0"/>
            <a:ext cx="535305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Grp="1" noChangeAspect="1" noChangeArrowheads="1"/>
          </p:cNvPicPr>
          <p:nvPr>
            <p:ph sz="quarter" idx="1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8762" y="2895600"/>
            <a:ext cx="446663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16</a:t>
            </a:fld>
            <a:endParaRPr lang="en-US" noProof="0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the Bank Sees  - Overall Heat Map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914400"/>
            <a:ext cx="8229600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Heat maps share with banks on</a:t>
            </a:r>
            <a:r>
              <a:rPr lang="en-GB" b="1" u="sng" dirty="0" smtClean="0">
                <a:solidFill>
                  <a:schemeClr val="bg1">
                    <a:lumMod val="50000"/>
                  </a:schemeClr>
                </a:solidFill>
              </a:rPr>
              <a:t> their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performance </a:t>
            </a:r>
            <a:r>
              <a:rPr lang="en-GB" b="1" u="sng" dirty="0" smtClean="0">
                <a:solidFill>
                  <a:schemeClr val="bg1">
                    <a:lumMod val="50000"/>
                  </a:schemeClr>
                </a:solidFill>
              </a:rPr>
              <a:t>not relative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to whole group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Can show trend over 2 year cycle 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05000"/>
            <a:ext cx="7924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762000" y="2209800"/>
            <a:ext cx="609600" cy="1524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17</a:t>
            </a:fld>
            <a:endParaRPr lang="en-US" noProof="0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the Banks sees - Team Heat Map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914400"/>
            <a:ext cx="82296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Banks see how the each Treasury team has rated them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sz="quarter" idx="1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4838096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2438400"/>
            <a:ext cx="4038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18</a:t>
            </a:fld>
            <a:endParaRPr lang="en-US" noProof="0" dirty="0">
              <a:uFillTx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uFillTx/>
              </a:rPr>
              <a:t>Assessing the Bank Teams</a:t>
            </a:r>
            <a:endParaRPr lang="en-US" dirty="0"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81800" y="914400"/>
            <a:ext cx="1120820" cy="646331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ctr"/>
            <a:r>
              <a:rPr lang="fr-CH" dirty="0" smtClean="0"/>
              <a:t>Q1 – Q3 </a:t>
            </a:r>
          </a:p>
          <a:p>
            <a:pPr algn="ctr"/>
            <a:r>
              <a:rPr lang="fr-CH" dirty="0" smtClean="0"/>
              <a:t>2013</a:t>
            </a:r>
            <a:endParaRPr lang="nl-NL" dirty="0"/>
          </a:p>
        </p:txBody>
      </p:sp>
      <p:sp>
        <p:nvSpPr>
          <p:cNvPr id="16" name="TextBox 15"/>
          <p:cNvSpPr txBox="1"/>
          <p:nvPr/>
        </p:nvSpPr>
        <p:spPr>
          <a:xfrm>
            <a:off x="5638800" y="914400"/>
            <a:ext cx="1120820" cy="64633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fr-CH" dirty="0" smtClean="0"/>
              <a:t> Q3 – Q1</a:t>
            </a:r>
          </a:p>
          <a:p>
            <a:pPr algn="ctr"/>
            <a:r>
              <a:rPr lang="fr-CH" dirty="0" smtClean="0"/>
              <a:t>2014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524000"/>
            <a:ext cx="5105399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2362200"/>
            <a:ext cx="555061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2362200"/>
            <a:ext cx="538788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867400" y="2362200"/>
            <a:ext cx="1600200" cy="3048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19</a:t>
            </a:fld>
            <a:endParaRPr lang="en-US" noProof="0" dirty="0">
              <a:uFillTx/>
            </a:endParaRPr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/>
          </p:nvPr>
        </p:nvSpPr>
        <p:spPr>
          <a:xfrm>
            <a:off x="654235" y="1142154"/>
            <a:ext cx="8108765" cy="5182445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GB" dirty="0" smtClean="0"/>
              <a:t>Quick Glance – </a:t>
            </a:r>
            <a:endParaRPr lang="en-US" dirty="0">
              <a:uFillTx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066800"/>
            <a:ext cx="7875587" cy="518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2</a:t>
            </a:fld>
            <a:endParaRPr lang="en-US" noProof="0" dirty="0">
              <a:uFillTx/>
            </a:endParaRPr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/>
          </p:nvPr>
        </p:nvSpPr>
        <p:spPr>
          <a:xfrm>
            <a:off x="654235" y="1142155"/>
            <a:ext cx="8108765" cy="5024100"/>
          </a:xfrm>
        </p:spPr>
        <p:txBody>
          <a:bodyPr/>
          <a:lstStyle/>
          <a:p>
            <a:pPr lvl="2" indent="-254000">
              <a:lnSpc>
                <a:spcPct val="150000"/>
              </a:lnSpc>
              <a:spcAft>
                <a:spcPts val="600"/>
              </a:spcAft>
            </a:pPr>
            <a:r>
              <a:rPr lang="en-GB" b="0" dirty="0" err="1" smtClean="0">
                <a:solidFill>
                  <a:schemeClr val="bg2">
                    <a:lumMod val="50000"/>
                  </a:schemeClr>
                </a:solidFill>
              </a:rPr>
              <a:t>Corporates</a:t>
            </a:r>
            <a:r>
              <a:rPr lang="en-GB" b="0" dirty="0" smtClean="0">
                <a:solidFill>
                  <a:schemeClr val="bg2">
                    <a:lumMod val="50000"/>
                  </a:schemeClr>
                </a:solidFill>
              </a:rPr>
              <a:t> may think that a banker is a ...................</a:t>
            </a:r>
          </a:p>
          <a:p>
            <a:pPr lvl="2" algn="ctr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i="1" dirty="0" smtClean="0"/>
              <a:t>‘a fellow who lends you his umbrella when the sun is shining, but wants it back the minute it begins to rain’</a:t>
            </a:r>
            <a:r>
              <a:rPr lang="en-US" sz="1200" i="1" dirty="0" smtClean="0"/>
              <a:t>.       (Mark Twain, early 1900’s)</a:t>
            </a:r>
            <a:endParaRPr lang="en-GB" dirty="0" smtClean="0">
              <a:solidFill>
                <a:schemeClr val="bg2">
                  <a:lumMod val="50000"/>
                </a:schemeClr>
              </a:solidFill>
              <a:uFillTx/>
            </a:endParaRPr>
          </a:p>
          <a:p>
            <a:pPr lvl="2" indent="-254000">
              <a:lnSpc>
                <a:spcPct val="150000"/>
              </a:lnSpc>
              <a:spcAft>
                <a:spcPts val="600"/>
              </a:spcAft>
            </a:pPr>
            <a:endParaRPr lang="en-GB" b="0" dirty="0" smtClean="0">
              <a:solidFill>
                <a:schemeClr val="bg2">
                  <a:lumMod val="50000"/>
                </a:schemeClr>
              </a:solidFill>
              <a:uFillTx/>
            </a:endParaRPr>
          </a:p>
          <a:p>
            <a:pPr lvl="2">
              <a:lnSpc>
                <a:spcPct val="150000"/>
              </a:lnSpc>
              <a:spcAft>
                <a:spcPts val="600"/>
              </a:spcAft>
            </a:pPr>
            <a:r>
              <a:rPr lang="en-GB" b="0" dirty="0" smtClean="0">
                <a:solidFill>
                  <a:schemeClr val="bg2">
                    <a:lumMod val="50000"/>
                  </a:schemeClr>
                </a:solidFill>
              </a:rPr>
              <a:t> Bankers may think that a Treasurer is someone who will............</a:t>
            </a:r>
          </a:p>
          <a:p>
            <a:pPr lvl="2" algn="ctr">
              <a:lnSpc>
                <a:spcPct val="150000"/>
              </a:lnSpc>
              <a:spcAft>
                <a:spcPts val="600"/>
              </a:spcAft>
              <a:buNone/>
            </a:pPr>
            <a:r>
              <a:rPr lang="en-GB" b="0" i="1" dirty="0" smtClean="0">
                <a:solidFill>
                  <a:schemeClr val="bg2">
                    <a:lumMod val="50000"/>
                  </a:schemeClr>
                </a:solidFill>
              </a:rPr>
              <a:t> ‘</a:t>
            </a:r>
            <a:r>
              <a:rPr lang="en-US" i="1" dirty="0" smtClean="0"/>
              <a:t>give them NOTHING! But take from them EVERYTHING!’ </a:t>
            </a:r>
            <a:r>
              <a:rPr lang="en-US" sz="1200" i="1" dirty="0" smtClean="0"/>
              <a:t>(King </a:t>
            </a:r>
            <a:r>
              <a:rPr lang="en-US" sz="1200" i="1" dirty="0" err="1" smtClean="0"/>
              <a:t>Leonidas</a:t>
            </a:r>
            <a:r>
              <a:rPr lang="en-US" sz="1200" i="1" dirty="0" smtClean="0"/>
              <a:t>, 300, 2006)</a:t>
            </a:r>
            <a:endParaRPr lang="en-GB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2" indent="-254000">
              <a:lnSpc>
                <a:spcPct val="150000"/>
              </a:lnSpc>
              <a:spcAft>
                <a:spcPts val="600"/>
              </a:spcAft>
            </a:pPr>
            <a:endParaRPr lang="en-GB" b="0" dirty="0" smtClean="0">
              <a:solidFill>
                <a:schemeClr val="bg2">
                  <a:lumMod val="50000"/>
                </a:schemeClr>
              </a:solidFill>
              <a:uFillTx/>
            </a:endParaRPr>
          </a:p>
          <a:p>
            <a:pPr lvl="2" indent="-254000" algn="ctr">
              <a:lnSpc>
                <a:spcPct val="150000"/>
              </a:lnSpc>
              <a:spcAft>
                <a:spcPts val="600"/>
              </a:spcAft>
              <a:buNone/>
            </a:pPr>
            <a:r>
              <a:rPr lang="en-GB" sz="2000" dirty="0" smtClean="0">
                <a:solidFill>
                  <a:schemeClr val="bg2">
                    <a:lumMod val="50000"/>
                  </a:schemeClr>
                </a:solidFill>
              </a:rPr>
              <a:t>But how can you </a:t>
            </a:r>
            <a:r>
              <a:rPr lang="en-GB" sz="2000" dirty="0" err="1" smtClean="0">
                <a:solidFill>
                  <a:schemeClr val="bg2">
                    <a:lumMod val="50000"/>
                  </a:schemeClr>
                </a:solidFill>
              </a:rPr>
              <a:t>proctively</a:t>
            </a:r>
            <a:r>
              <a:rPr lang="en-GB" sz="2000" dirty="0" smtClean="0">
                <a:solidFill>
                  <a:schemeClr val="bg2">
                    <a:lumMod val="50000"/>
                  </a:schemeClr>
                </a:solidFill>
              </a:rPr>
              <a:t> manage the relationship to avoid these two extremes and develop a lasting relationship? </a:t>
            </a:r>
          </a:p>
          <a:p>
            <a:pPr lvl="2" indent="-254000">
              <a:lnSpc>
                <a:spcPct val="150000"/>
              </a:lnSpc>
              <a:spcAft>
                <a:spcPts val="1200"/>
              </a:spcAft>
              <a:buNone/>
            </a:pPr>
            <a:r>
              <a:rPr lang="en-GB" b="0" dirty="0" smtClean="0">
                <a:solidFill>
                  <a:schemeClr val="bg2">
                    <a:lumMod val="50000"/>
                  </a:schemeClr>
                </a:solidFill>
                <a:uFillTx/>
              </a:rPr>
              <a:t>. </a:t>
            </a:r>
            <a:r>
              <a:rPr lang="en-GB" b="0" dirty="0" smtClean="0">
                <a:uFillTx/>
              </a:rPr>
              <a:t>   </a:t>
            </a:r>
            <a:endParaRPr lang="en-US" sz="2000" b="0" dirty="0" smtClean="0">
              <a:uFillTx/>
            </a:endParaRPr>
          </a:p>
          <a:p>
            <a:pPr lvl="2" indent="-254000">
              <a:spcAft>
                <a:spcPts val="600"/>
              </a:spcAft>
              <a:buNone/>
            </a:pPr>
            <a:endParaRPr lang="en-US" dirty="0" smtClean="0">
              <a:solidFill>
                <a:schemeClr val="tx2"/>
              </a:solidFill>
              <a:uFillTx/>
            </a:endParaRPr>
          </a:p>
          <a:p>
            <a:pPr>
              <a:buFontTx/>
              <a:buChar char="-"/>
            </a:pPr>
            <a:endParaRPr lang="en-US" dirty="0">
              <a:uFillTx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Bank Relationship Management  –  Schools of Thought</a:t>
            </a:r>
            <a:endParaRPr lang="en-US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20</a:t>
            </a:fld>
            <a:endParaRPr lang="en-US" noProof="0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Used in combination with Share of Wallet analysis  </a:t>
            </a:r>
          </a:p>
          <a:p>
            <a:endParaRPr lang="en-GB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r>
              <a:rPr lang="en-GB" b="0" dirty="0" smtClean="0">
                <a:solidFill>
                  <a:schemeClr val="bg1">
                    <a:lumMod val="50000"/>
                  </a:schemeClr>
                </a:solidFill>
              </a:rPr>
              <a:t>Steer and guide bank performance </a:t>
            </a:r>
          </a:p>
          <a:p>
            <a:pPr lvl="2">
              <a:buNone/>
            </a:pPr>
            <a:endParaRPr lang="en-GB" b="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r>
              <a:rPr lang="en-GB" b="0" dirty="0" smtClean="0">
                <a:solidFill>
                  <a:schemeClr val="bg1">
                    <a:lumMod val="50000"/>
                  </a:schemeClr>
                </a:solidFill>
              </a:rPr>
              <a:t>Manages expectations and irrationality of the banks.</a:t>
            </a:r>
          </a:p>
          <a:p>
            <a:pPr lvl="2"/>
            <a:endParaRPr lang="en-GB" b="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r>
              <a:rPr lang="en-GB" b="0" dirty="0" smtClean="0">
                <a:solidFill>
                  <a:schemeClr val="bg1">
                    <a:lumMod val="50000"/>
                  </a:schemeClr>
                </a:solidFill>
              </a:rPr>
              <a:t>Anticipate bank reactions and plan for it.  (exit of Citibank,  another bank lined up)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r>
              <a:rPr lang="en-GB" b="0" dirty="0" smtClean="0">
                <a:solidFill>
                  <a:schemeClr val="bg1">
                    <a:lumMod val="50000"/>
                  </a:schemeClr>
                </a:solidFill>
              </a:rPr>
              <a:t>Fosters an open constructive dialogue with bank teams</a:t>
            </a:r>
          </a:p>
          <a:p>
            <a:pPr lvl="2"/>
            <a:endParaRPr lang="en-GB" b="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r>
              <a:rPr lang="en-GB" b="0" dirty="0" smtClean="0">
                <a:solidFill>
                  <a:schemeClr val="bg1">
                    <a:lumMod val="50000"/>
                  </a:schemeClr>
                </a:solidFill>
              </a:rPr>
              <a:t>Banks understand the format and are starting to self assess their performance</a:t>
            </a:r>
          </a:p>
          <a:p>
            <a:pPr lvl="2"/>
            <a:endParaRPr lang="en-GB" b="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r>
              <a:rPr lang="en-GB" b="0" dirty="0" smtClean="0">
                <a:solidFill>
                  <a:schemeClr val="bg1">
                    <a:lumMod val="50000"/>
                  </a:schemeClr>
                </a:solidFill>
              </a:rPr>
              <a:t>Banks successfully used the feedback to build relationships with the team, and win business by presenting relevant products and services</a:t>
            </a:r>
          </a:p>
          <a:p>
            <a:pPr lvl="2"/>
            <a:endParaRPr lang="en-GB" b="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r>
              <a:rPr lang="en-GB" b="0" dirty="0" smtClean="0">
                <a:solidFill>
                  <a:schemeClr val="bg1">
                    <a:lumMod val="50000"/>
                  </a:schemeClr>
                </a:solidFill>
              </a:rPr>
              <a:t>Scorecard v 3.0 will capture Share of Wallet </a:t>
            </a:r>
            <a:r>
              <a:rPr lang="en-GB" b="0" dirty="0" err="1" smtClean="0">
                <a:solidFill>
                  <a:schemeClr val="bg1">
                    <a:lumMod val="50000"/>
                  </a:schemeClr>
                </a:solidFill>
              </a:rPr>
              <a:t>heatmap</a:t>
            </a:r>
            <a:endParaRPr lang="en-GB" b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Score </a:t>
            </a:r>
            <a:r>
              <a:rPr lang="fr-CH" dirty="0" err="1" smtClean="0"/>
              <a:t>card</a:t>
            </a:r>
            <a:r>
              <a:rPr lang="fr-CH" dirty="0" smtClean="0"/>
              <a:t> – </a:t>
            </a:r>
            <a:r>
              <a:rPr lang="fr-CH" dirty="0" err="1" smtClean="0"/>
              <a:t>Success</a:t>
            </a:r>
            <a:r>
              <a:rPr lang="fr-CH" dirty="0" smtClean="0"/>
              <a:t> and Future Uses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9"/>
          <p:cNvSpPr>
            <a:spLocks noGrp="1"/>
          </p:cNvSpPr>
          <p:nvPr>
            <p:ph type="tbl" sz="quarter" idx="14"/>
          </p:nvPr>
        </p:nvSpPr>
        <p:spPr/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34400" cy="307777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Geneva"/>
              </a:rPr>
              <a:t>Bank Relationship Model or Policy – sets the framework</a:t>
            </a:r>
          </a:p>
        </p:txBody>
      </p:sp>
      <p:sp>
        <p:nvSpPr>
          <p:cNvPr id="7171" name="Slide Number Placeholder 4"/>
          <p:cNvSpPr txBox="1">
            <a:spLocks noGrp="1"/>
          </p:cNvSpPr>
          <p:nvPr/>
        </p:nvSpPr>
        <p:spPr bwMode="auto">
          <a:xfrm>
            <a:off x="4387850" y="6454775"/>
            <a:ext cx="3587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 anchorCtr="1"/>
          <a:lstStyle/>
          <a:p>
            <a:pPr algn="ctr">
              <a:lnSpc>
                <a:spcPts val="1200"/>
              </a:lnSpc>
            </a:pPr>
            <a:fld id="{84F903E5-D110-4795-92EA-CE8A3B79CD6B}" type="slidenum">
              <a:rPr lang="nl-NL" sz="1000">
                <a:solidFill>
                  <a:srgbClr val="3A60A8"/>
                </a:solidFill>
                <a:latin typeface="Arial" pitchFamily="34" charset="0"/>
              </a:rPr>
              <a:pPr algn="ctr">
                <a:lnSpc>
                  <a:spcPts val="1200"/>
                </a:lnSpc>
              </a:pPr>
              <a:t>3</a:t>
            </a:fld>
            <a:endParaRPr lang="nl-NL" sz="1000">
              <a:solidFill>
                <a:srgbClr val="3A60A8"/>
              </a:solidFill>
              <a:latin typeface="Arial" pitchFamily="34" charset="0"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0" y="990600"/>
          <a:ext cx="6096000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819900" y="2308225"/>
            <a:ext cx="2085975" cy="2501900"/>
            <a:chOff x="2079236" y="1707434"/>
            <a:chExt cx="1899536" cy="1365861"/>
          </a:xfrm>
        </p:grpSpPr>
        <p:sp>
          <p:nvSpPr>
            <p:cNvPr id="11" name="Oval 10"/>
            <p:cNvSpPr/>
            <p:nvPr/>
          </p:nvSpPr>
          <p:spPr>
            <a:xfrm>
              <a:off x="2079236" y="1742101"/>
              <a:ext cx="1899536" cy="133119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endParaRPr lang="en-GB" dirty="0"/>
            </a:p>
            <a:p>
              <a:pPr algn="ctr">
                <a:defRPr/>
              </a:pPr>
              <a:r>
                <a:rPr lang="en-GB" dirty="0"/>
                <a:t>Same model consistently applied for all banks</a:t>
              </a:r>
              <a:endParaRPr lang="en-US" dirty="0"/>
            </a:p>
          </p:txBody>
        </p:sp>
        <p:sp>
          <p:nvSpPr>
            <p:cNvPr id="12" name="Oval 4"/>
            <p:cNvSpPr/>
            <p:nvPr/>
          </p:nvSpPr>
          <p:spPr>
            <a:xfrm>
              <a:off x="2377032" y="1707434"/>
              <a:ext cx="1342975" cy="12653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8415" tIns="18415" rIns="18415" bIns="18415" spcCol="1270" anchor="ctr"/>
            <a:lstStyle/>
            <a:p>
              <a:pPr algn="ctr" defTabSz="12890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900" dirty="0"/>
            </a:p>
          </p:txBody>
        </p:sp>
      </p:grpSp>
      <p:sp>
        <p:nvSpPr>
          <p:cNvPr id="13" name="Striped Right Arrow 12"/>
          <p:cNvSpPr/>
          <p:nvPr/>
        </p:nvSpPr>
        <p:spPr>
          <a:xfrm>
            <a:off x="5553075" y="3114675"/>
            <a:ext cx="977900" cy="484188"/>
          </a:xfrm>
          <a:prstGeom prst="stripedRightArrow">
            <a:avLst/>
          </a:prstGeom>
          <a:solidFill>
            <a:srgbClr val="FC020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75" name="TextBox 13"/>
          <p:cNvSpPr txBox="1">
            <a:spLocks noChangeArrowheads="1"/>
          </p:cNvSpPr>
          <p:nvPr/>
        </p:nvSpPr>
        <p:spPr bwMode="auto">
          <a:xfrm>
            <a:off x="152400" y="5781675"/>
            <a:ext cx="8820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b="1" dirty="0"/>
              <a:t>We are constantly looking at what differentiates one bank from another</a:t>
            </a:r>
            <a:endParaRPr lang="en-US" sz="2000" b="1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4</a:t>
            </a:fld>
            <a:endParaRPr lang="en-US" noProof="0" dirty="0">
              <a:uFillTx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Ahold Relationship Group</a:t>
            </a: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066800"/>
            <a:ext cx="8229600" cy="206210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Group is determined by participation in Revolving Credit Facility  (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</a:rPr>
              <a:t>refi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2011)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en-GB" i="1" dirty="0" smtClean="0">
                <a:solidFill>
                  <a:schemeClr val="bg1">
                    <a:lumMod val="50000"/>
                  </a:schemeClr>
                </a:solidFill>
              </a:rPr>
              <a:t> ‘if you want to dance, you need to buy a ticket to the ball’ </a:t>
            </a:r>
          </a:p>
          <a:p>
            <a:pPr lvl="1">
              <a:spcAft>
                <a:spcPts val="600"/>
              </a:spcAft>
            </a:pPr>
            <a:endParaRPr lang="en-GB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 Ancillary business is channelled to the group unless there is a service they cannot   provide to the standards we require .</a:t>
            </a:r>
          </a:p>
          <a:p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609600" y="2819400"/>
            <a:ext cx="5105400" cy="3429000"/>
            <a:chOff x="3657600" y="3429000"/>
            <a:chExt cx="2209800" cy="1385769"/>
          </a:xfrm>
        </p:grpSpPr>
        <p:pic>
          <p:nvPicPr>
            <p:cNvPr id="7" name="Picture 10" descr="See full size image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57600" y="4572000"/>
              <a:ext cx="682748" cy="242769"/>
            </a:xfrm>
            <a:prstGeom prst="rect">
              <a:avLst/>
            </a:prstGeom>
            <a:noFill/>
          </p:spPr>
        </p:pic>
        <p:pic>
          <p:nvPicPr>
            <p:cNvPr id="8" name="Picture 7" descr="http://t0.gstatic.com/images?q=tbn:ANd9GcRpMQC6Kg79QP7-DF_4-mCAEhYtuUo2lwF-fPFVgIF7Qr_yLrptBj9I-wo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419600" y="4572000"/>
              <a:ext cx="568961" cy="228600"/>
            </a:xfrm>
            <a:prstGeom prst="rect">
              <a:avLst/>
            </a:prstGeom>
            <a:noFill/>
          </p:spPr>
        </p:pic>
        <p:pic>
          <p:nvPicPr>
            <p:cNvPr id="9" name="Picture 38" descr="http://t3.gstatic.com/images?q=tbn:ANd9GcR6hn-PmSJTA5TEpiJX4incE5jwF81qBT5JAVWpct-2fsl6qDWOXAB_9SY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029200" y="4572000"/>
              <a:ext cx="602147" cy="228600"/>
            </a:xfrm>
            <a:prstGeom prst="rect">
              <a:avLst/>
            </a:prstGeom>
            <a:noFill/>
          </p:spPr>
        </p:pic>
        <p:pic>
          <p:nvPicPr>
            <p:cNvPr id="10" name="Picture 16" descr="http://static7.businessinsider.com/~~/f?id=4a3baad214b9b9390048fd92&amp;maxX=372&amp;maxY=202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657600" y="3429000"/>
              <a:ext cx="640081" cy="285613"/>
            </a:xfrm>
            <a:prstGeom prst="rect">
              <a:avLst/>
            </a:prstGeom>
            <a:noFill/>
          </p:spPr>
        </p:pic>
        <p:pic>
          <p:nvPicPr>
            <p:cNvPr id="11" name="Picture 10" descr="http://t1.gstatic.com/images?q=tbn:ANd9GcQSsNA0GKOhbiO6Xbr3YSnRgOrTNBWu8jVWp2p5gwtsVVn-rr0u4QEB5A">
              <a:hlinkClick r:id="rId9"/>
            </p:cNvPr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419600" y="3657600"/>
              <a:ext cx="604522" cy="180078"/>
            </a:xfrm>
            <a:prstGeom prst="rect">
              <a:avLst/>
            </a:prstGeom>
            <a:noFill/>
          </p:spPr>
        </p:pic>
        <p:pic>
          <p:nvPicPr>
            <p:cNvPr id="12" name="Picture 20" descr="http://t2.gstatic.com/images?q=tbn:ANd9GcTrOF6J-V_P-IRp0SLqOBbVt5XoDYpP6_x1PybC0U7b9Rai2LXbeGiy_Uc">
              <a:hlinkClick r:id="rId11"/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343400" y="3429000"/>
              <a:ext cx="711197" cy="233249"/>
            </a:xfrm>
            <a:prstGeom prst="rect">
              <a:avLst/>
            </a:prstGeom>
            <a:noFill/>
          </p:spPr>
        </p:pic>
        <p:pic>
          <p:nvPicPr>
            <p:cNvPr id="13" name="Picture 22" descr="http://t0.gstatic.com/images?q=tbn:ANd9GcSIqJVbKn-QL57VcDQHP9EmOmx4uQ5RXWOUiJ2Hu3VJId0JOfFzVijhmw">
              <a:hlinkClick r:id="rId13"/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5181600" y="3429000"/>
              <a:ext cx="685800" cy="304800"/>
            </a:xfrm>
            <a:prstGeom prst="rect">
              <a:avLst/>
            </a:prstGeom>
            <a:noFill/>
          </p:spPr>
        </p:pic>
        <p:pic>
          <p:nvPicPr>
            <p:cNvPr id="14" name="Picture 28" descr="http://t3.gstatic.com/images?q=tbn:ANd9GcQ58iNPCzB5UgIaggyUAoC2kCxlGJHw6exQ44SXefY1RQyZNDoZyahcuTM">
              <a:hlinkClick r:id="rId15"/>
            </p:cNvPr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4267200" y="3886200"/>
              <a:ext cx="711197" cy="214209"/>
            </a:xfrm>
            <a:prstGeom prst="rect">
              <a:avLst/>
            </a:prstGeom>
            <a:noFill/>
          </p:spPr>
        </p:pic>
        <p:pic>
          <p:nvPicPr>
            <p:cNvPr id="15" name="Picture 30" descr="http://www.tt-orchestra.de/images/logo_deutschebank.png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3657600" y="3657600"/>
              <a:ext cx="640081" cy="214209"/>
            </a:xfrm>
            <a:prstGeom prst="rect">
              <a:avLst/>
            </a:prstGeom>
            <a:noFill/>
          </p:spPr>
        </p:pic>
        <p:pic>
          <p:nvPicPr>
            <p:cNvPr id="16" name="Picture 32" descr="http://t1.gstatic.com/images?q=tbn:ANd9GcRNL9LkjjfpZf7-p5UB3xcGjra9QHXNYy1LoI9eL5UGEV6RhD9Xl1mOeeM">
              <a:hlinkClick r:id="rId18"/>
            </p:cNvPr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5105400" y="3657600"/>
              <a:ext cx="604522" cy="259563"/>
            </a:xfrm>
            <a:prstGeom prst="rect">
              <a:avLst/>
            </a:prstGeom>
            <a:noFill/>
          </p:spPr>
        </p:pic>
        <p:pic>
          <p:nvPicPr>
            <p:cNvPr id="17" name="Picture 34" descr="http://t2.gstatic.com/images?q=tbn:ANd9GcTLrDaev_vOgQdQX89e6FdrFaYjbVDDbAEGxTlpv2R872T-IgshNQufr24">
              <a:hlinkClick r:id="rId20"/>
            </p:cNvPr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3657600" y="3886200"/>
              <a:ext cx="533401" cy="223729"/>
            </a:xfrm>
            <a:prstGeom prst="rect">
              <a:avLst/>
            </a:prstGeom>
            <a:noFill/>
          </p:spPr>
        </p:pic>
        <p:pic>
          <p:nvPicPr>
            <p:cNvPr id="18" name="Picture 36" descr="http://t1.gstatic.com/images?q=tbn:ANd9GcS1ZQXn0BdEaKDovs0yaJ0GFrnn69RHcci9OJ-bL2MuPyCcklK1z_RtsX4">
              <a:hlinkClick r:id="rId22"/>
            </p:cNvPr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3657600" y="4191000"/>
              <a:ext cx="604522" cy="214209"/>
            </a:xfrm>
            <a:prstGeom prst="rect">
              <a:avLst/>
            </a:prstGeom>
            <a:noFill/>
          </p:spPr>
        </p:pic>
        <p:pic>
          <p:nvPicPr>
            <p:cNvPr id="19" name="Picture 40" descr="http://t1.gstatic.com/images?q=tbn:ANd9GcQG9MrcBBP19wC5WfeXBGerUyZR-Cvh9GBuS4fYvZPEK2jTzU-DnPa8jg">
              <a:hlinkClick r:id="rId24"/>
            </p:cNvPr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5105400" y="3886200"/>
              <a:ext cx="597405" cy="217381"/>
            </a:xfrm>
            <a:prstGeom prst="rect">
              <a:avLst/>
            </a:prstGeom>
            <a:noFill/>
          </p:spPr>
        </p:pic>
        <p:pic>
          <p:nvPicPr>
            <p:cNvPr id="20" name="Picture 2" descr="U.S. Bank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4267200" y="4191000"/>
              <a:ext cx="878541" cy="238539"/>
            </a:xfrm>
            <a:prstGeom prst="rect">
              <a:avLst/>
            </a:prstGeom>
            <a:noFill/>
          </p:spPr>
        </p:pic>
      </p:grpSp>
      <p:sp>
        <p:nvSpPr>
          <p:cNvPr id="21" name="Right Brace 20"/>
          <p:cNvSpPr/>
          <p:nvPr/>
        </p:nvSpPr>
        <p:spPr>
          <a:xfrm>
            <a:off x="5867400" y="2895600"/>
            <a:ext cx="533400" cy="2057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ight Brace 21"/>
          <p:cNvSpPr/>
          <p:nvPr/>
        </p:nvSpPr>
        <p:spPr>
          <a:xfrm>
            <a:off x="5867400" y="5181600"/>
            <a:ext cx="457200" cy="990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xtBox 22"/>
          <p:cNvSpPr txBox="1"/>
          <p:nvPr/>
        </p:nvSpPr>
        <p:spPr>
          <a:xfrm>
            <a:off x="6934200" y="3581400"/>
            <a:ext cx="1849609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CH" dirty="0" err="1" smtClean="0">
                <a:solidFill>
                  <a:schemeClr val="bg1">
                    <a:lumMod val="50000"/>
                  </a:schemeClr>
                </a:solidFill>
              </a:rPr>
              <a:t>Tier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 1  &gt; €90mln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10400" y="5486400"/>
            <a:ext cx="1849609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fr-CH" dirty="0" err="1" smtClean="0">
                <a:solidFill>
                  <a:schemeClr val="bg1">
                    <a:lumMod val="50000"/>
                  </a:schemeClr>
                </a:solidFill>
              </a:rPr>
              <a:t>Tier</a:t>
            </a:r>
            <a:r>
              <a:rPr lang="fr-CH" dirty="0" smtClean="0">
                <a:solidFill>
                  <a:schemeClr val="bg1">
                    <a:lumMod val="50000"/>
                  </a:schemeClr>
                </a:solidFill>
              </a:rPr>
              <a:t> 2  &lt; €50mln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5</a:t>
            </a:fld>
            <a:endParaRPr lang="en-US" noProof="0" dirty="0">
              <a:uFillTx/>
            </a:endParaRPr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/>
          </p:nvPr>
        </p:nvSpPr>
        <p:spPr>
          <a:xfrm>
            <a:off x="654235" y="990600"/>
            <a:ext cx="8489765" cy="5334000"/>
          </a:xfrm>
        </p:spPr>
        <p:txBody>
          <a:bodyPr/>
          <a:lstStyle/>
          <a:p>
            <a:pPr lvl="2" indent="-254000">
              <a:lnSpc>
                <a:spcPct val="150000"/>
              </a:lnSpc>
              <a:spcAft>
                <a:spcPts val="600"/>
              </a:spcAft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Bank Meeting Call Reports </a:t>
            </a:r>
            <a:r>
              <a:rPr lang="en-GB" b="0" dirty="0" smtClean="0">
                <a:solidFill>
                  <a:schemeClr val="bg2">
                    <a:lumMod val="50000"/>
                  </a:schemeClr>
                </a:solidFill>
              </a:rPr>
              <a:t>-  banks have them, why shouldn’t a corporate. </a:t>
            </a:r>
          </a:p>
          <a:p>
            <a:pPr lvl="3">
              <a:lnSpc>
                <a:spcPct val="100000"/>
              </a:lnSpc>
              <a:spcAft>
                <a:spcPts val="600"/>
              </a:spcAft>
            </a:pPr>
            <a:r>
              <a:rPr lang="en-GB" b="0" dirty="0" smtClean="0">
                <a:solidFill>
                  <a:schemeClr val="bg2">
                    <a:lumMod val="50000"/>
                  </a:schemeClr>
                </a:solidFill>
              </a:rPr>
              <a:t>Simple record sheet – who, what, when, any next steps.</a:t>
            </a:r>
          </a:p>
          <a:p>
            <a:pPr lvl="3">
              <a:lnSpc>
                <a:spcPct val="100000"/>
              </a:lnSpc>
              <a:spcAft>
                <a:spcPts val="600"/>
              </a:spcAft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Being </a:t>
            </a:r>
            <a:r>
              <a:rPr lang="en-GB" dirty="0" err="1" smtClean="0">
                <a:solidFill>
                  <a:schemeClr val="bg2">
                    <a:lumMod val="50000"/>
                  </a:schemeClr>
                </a:solidFill>
              </a:rPr>
              <a:t>relaunched</a:t>
            </a: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 across the team  – via our intranet site, everyone has access.   </a:t>
            </a:r>
            <a:r>
              <a:rPr lang="en-GB" b="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lvl="3">
              <a:lnSpc>
                <a:spcPct val="100000"/>
              </a:lnSpc>
              <a:spcAft>
                <a:spcPts val="600"/>
              </a:spcAft>
            </a:pPr>
            <a:endParaRPr lang="en-GB" b="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2" indent="-254000">
              <a:lnSpc>
                <a:spcPct val="100000"/>
              </a:lnSpc>
              <a:spcAft>
                <a:spcPts val="600"/>
              </a:spcAft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Formalised Relationship Reviews  - using scorecard information</a:t>
            </a:r>
          </a:p>
          <a:p>
            <a:pPr lvl="3">
              <a:lnSpc>
                <a:spcPct val="100000"/>
              </a:lnSpc>
            </a:pPr>
            <a:r>
              <a:rPr lang="en-GB" b="0" dirty="0" smtClean="0">
                <a:solidFill>
                  <a:schemeClr val="bg2">
                    <a:lumMod val="50000"/>
                  </a:schemeClr>
                </a:solidFill>
              </a:rPr>
              <a:t>Spring -  RM’s only</a:t>
            </a:r>
          </a:p>
          <a:p>
            <a:pPr lvl="3">
              <a:lnSpc>
                <a:spcPct val="150000"/>
              </a:lnSpc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Autumn – RM’s plus key personnel from product teams servicing us</a:t>
            </a:r>
          </a:p>
          <a:p>
            <a:pPr lvl="3">
              <a:lnSpc>
                <a:spcPct val="150000"/>
              </a:lnSpc>
            </a:pPr>
            <a:r>
              <a:rPr lang="en-GB" b="0" dirty="0" smtClean="0">
                <a:solidFill>
                  <a:schemeClr val="bg2">
                    <a:lumMod val="50000"/>
                  </a:schemeClr>
                </a:solidFill>
              </a:rPr>
              <a:t>Annually -  Group CFO meets with senior executive from the bank.  </a:t>
            </a:r>
          </a:p>
          <a:p>
            <a:pPr lvl="2">
              <a:spcAft>
                <a:spcPts val="600"/>
              </a:spcAft>
            </a:pPr>
            <a:endParaRPr lang="en-GB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2">
              <a:spcAft>
                <a:spcPts val="600"/>
              </a:spcAft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Share of the Wallet (SOW) Analysis –  </a:t>
            </a:r>
            <a:r>
              <a:rPr lang="en-GB" b="0" dirty="0" smtClean="0">
                <a:solidFill>
                  <a:schemeClr val="bg2">
                    <a:lumMod val="50000"/>
                  </a:schemeClr>
                </a:solidFill>
              </a:rPr>
              <a:t>coinciding with relationship meetings</a:t>
            </a:r>
          </a:p>
          <a:p>
            <a:pPr lvl="3">
              <a:spcAft>
                <a:spcPts val="600"/>
              </a:spcAft>
            </a:pPr>
            <a:r>
              <a:rPr lang="en-GB" b="0" dirty="0" smtClean="0">
                <a:solidFill>
                  <a:schemeClr val="bg2">
                    <a:lumMod val="50000"/>
                  </a:schemeClr>
                </a:solidFill>
              </a:rPr>
              <a:t>Revenue based model (not profitability, too many return variations ) </a:t>
            </a:r>
          </a:p>
          <a:p>
            <a:pPr lvl="3">
              <a:spcAft>
                <a:spcPts val="600"/>
              </a:spcAft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Annually banks asked for their revenue expectations for  remaining life of RCF, based on fees from bond issuance mandates</a:t>
            </a:r>
          </a:p>
          <a:p>
            <a:pPr lvl="3">
              <a:spcAft>
                <a:spcPts val="600"/>
              </a:spcAft>
            </a:pPr>
            <a:r>
              <a:rPr lang="en-GB" b="0" dirty="0" smtClean="0">
                <a:solidFill>
                  <a:schemeClr val="bg2">
                    <a:lumMod val="50000"/>
                  </a:schemeClr>
                </a:solidFill>
              </a:rPr>
              <a:t>Run rate calculation done to categorise:  Over Fed, On Target or Under Fed</a:t>
            </a:r>
          </a:p>
          <a:p>
            <a:pPr lvl="2">
              <a:spcAft>
                <a:spcPts val="600"/>
              </a:spcAft>
            </a:pPr>
            <a:endParaRPr lang="en-GB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2">
              <a:spcAft>
                <a:spcPts val="600"/>
              </a:spcAft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Bank Performance Scorecard and Heat Map  –  </a:t>
            </a:r>
            <a:r>
              <a:rPr lang="en-GB" b="0" dirty="0" smtClean="0">
                <a:solidFill>
                  <a:schemeClr val="bg2">
                    <a:lumMod val="50000"/>
                  </a:schemeClr>
                </a:solidFill>
              </a:rPr>
              <a:t>coinciding with relationship meetings</a:t>
            </a:r>
          </a:p>
          <a:p>
            <a:pPr lvl="2">
              <a:spcAft>
                <a:spcPts val="600"/>
              </a:spcAft>
            </a:pPr>
            <a:endParaRPr lang="en-GB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en-US" dirty="0">
              <a:uFillTx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GB" dirty="0" smtClean="0"/>
              <a:t>The Relationship Management Tools – Simple but effective</a:t>
            </a:r>
            <a:endParaRPr lang="en-US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6</a:t>
            </a:fld>
            <a:endParaRPr lang="en-US" noProof="0" dirty="0">
              <a:uFillTx/>
            </a:endParaRPr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5"/>
          </p:nvPr>
        </p:nvSpPr>
        <p:spPr>
          <a:xfrm>
            <a:off x="654235" y="1142155"/>
            <a:ext cx="8489765" cy="5024100"/>
          </a:xfrm>
        </p:spPr>
        <p:txBody>
          <a:bodyPr/>
          <a:lstStyle/>
          <a:p>
            <a:pPr lvl="2">
              <a:lnSpc>
                <a:spcPct val="150000"/>
              </a:lnSpc>
              <a:spcAft>
                <a:spcPts val="600"/>
              </a:spcAft>
            </a:pPr>
            <a:r>
              <a:rPr lang="en-GB" b="0" dirty="0" smtClean="0">
                <a:solidFill>
                  <a:schemeClr val="bg2">
                    <a:lumMod val="50000"/>
                  </a:schemeClr>
                </a:solidFill>
              </a:rPr>
              <a:t>Weighted score card, with weights reflective of the importance of a particular product or service based on needs for foreseeable future. Weights can be changed</a:t>
            </a:r>
          </a:p>
          <a:p>
            <a:pPr lvl="2" indent="-254000">
              <a:lnSpc>
                <a:spcPct val="150000"/>
              </a:lnSpc>
              <a:spcAft>
                <a:spcPts val="600"/>
              </a:spcAft>
            </a:pPr>
            <a:r>
              <a:rPr lang="en-GB" b="0" dirty="0" smtClean="0">
                <a:solidFill>
                  <a:schemeClr val="bg2">
                    <a:lumMod val="50000"/>
                  </a:schemeClr>
                </a:solidFill>
              </a:rPr>
              <a:t>Original version was introduced prior to refinancing RCF in 2011, as a means of determining which banks to keep, and which to let go, and which new banks to introduce</a:t>
            </a:r>
          </a:p>
          <a:p>
            <a:pPr lvl="2" indent="-254000">
              <a:lnSpc>
                <a:spcPct val="150000"/>
              </a:lnSpc>
              <a:spcAft>
                <a:spcPts val="600"/>
              </a:spcAft>
            </a:pPr>
            <a:r>
              <a:rPr lang="en-GB" b="0" dirty="0" smtClean="0">
                <a:solidFill>
                  <a:schemeClr val="bg2">
                    <a:lumMod val="50000"/>
                  </a:schemeClr>
                </a:solidFill>
              </a:rPr>
              <a:t>Performed twice a year prior to the six monthly relationship reviews</a:t>
            </a:r>
          </a:p>
          <a:p>
            <a:pPr lvl="3">
              <a:lnSpc>
                <a:spcPct val="150000"/>
              </a:lnSpc>
              <a:spcAft>
                <a:spcPts val="600"/>
              </a:spcAft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1 week worth of management time for input and review of the scores</a:t>
            </a:r>
            <a:endParaRPr lang="en-GB" b="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2" indent="-254000">
              <a:lnSpc>
                <a:spcPct val="150000"/>
              </a:lnSpc>
              <a:spcAft>
                <a:spcPts val="600"/>
              </a:spcAft>
            </a:pPr>
            <a:r>
              <a:rPr lang="en-GB" b="0" dirty="0" smtClean="0">
                <a:solidFill>
                  <a:schemeClr val="bg2">
                    <a:lumMod val="50000"/>
                  </a:schemeClr>
                </a:solidFill>
              </a:rPr>
              <a:t>Four teams provided scores – SVP/VP, Front Office – Boston &amp; Geneva, Back Office</a:t>
            </a:r>
          </a:p>
          <a:p>
            <a:pPr lvl="3">
              <a:lnSpc>
                <a:spcPct val="100000"/>
              </a:lnSpc>
              <a:spcAft>
                <a:spcPts val="600"/>
              </a:spcAft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Individuals within team discuss the score and agree prior to input.</a:t>
            </a:r>
          </a:p>
          <a:p>
            <a:pPr lvl="3">
              <a:lnSpc>
                <a:spcPct val="100000"/>
              </a:lnSpc>
              <a:spcAft>
                <a:spcPts val="600"/>
              </a:spcAft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Each assessment category is scored 1 to 5, with pop-up menus to remind the team how to score  </a:t>
            </a:r>
          </a:p>
          <a:p>
            <a:pPr lvl="3">
              <a:lnSpc>
                <a:spcPct val="100000"/>
              </a:lnSpc>
              <a:spcAft>
                <a:spcPts val="600"/>
              </a:spcAft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Comments can also be expanded to emphasise a score</a:t>
            </a:r>
          </a:p>
          <a:p>
            <a:pPr lvl="2" indent="-254000">
              <a:lnSpc>
                <a:spcPct val="150000"/>
              </a:lnSpc>
              <a:spcAft>
                <a:spcPts val="600"/>
              </a:spcAft>
            </a:pPr>
            <a:r>
              <a:rPr lang="en-GB" b="0" dirty="0" smtClean="0">
                <a:solidFill>
                  <a:schemeClr val="bg2">
                    <a:lumMod val="50000"/>
                  </a:schemeClr>
                </a:solidFill>
              </a:rPr>
              <a:t>Each team has a specific set of questions to answer</a:t>
            </a:r>
          </a:p>
          <a:p>
            <a:pPr lvl="3">
              <a:lnSpc>
                <a:spcPct val="150000"/>
              </a:lnSpc>
              <a:spcAft>
                <a:spcPts val="600"/>
              </a:spcAft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So Back Office won’t score questions on Debt or Equity Capital Markets</a:t>
            </a:r>
            <a:endParaRPr lang="en-GB" b="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2" indent="-254000">
              <a:spcAft>
                <a:spcPts val="600"/>
              </a:spcAft>
              <a:buNone/>
            </a:pPr>
            <a:endParaRPr lang="en-US" dirty="0" smtClean="0">
              <a:solidFill>
                <a:schemeClr val="tx2"/>
              </a:solidFill>
              <a:uFillTx/>
            </a:endParaRPr>
          </a:p>
          <a:p>
            <a:pPr>
              <a:buFontTx/>
              <a:buChar char="-"/>
            </a:pPr>
            <a:endParaRPr lang="en-US" dirty="0">
              <a:uFillTx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Performance Scorecard</a:t>
            </a:r>
            <a:endParaRPr lang="en-US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7</a:t>
            </a:fld>
            <a:endParaRPr lang="en-US" noProof="0" dirty="0">
              <a:uFillTx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5"/>
          </p:nvPr>
        </p:nvGraphicFramePr>
        <p:xfrm>
          <a:off x="533400" y="1676400"/>
          <a:ext cx="6629400" cy="452882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67614"/>
                <a:gridCol w="3861786"/>
              </a:tblGrid>
              <a:tr h="694335">
                <a:tc>
                  <a:txBody>
                    <a:bodyPr/>
                    <a:lstStyle/>
                    <a:p>
                      <a:endParaRPr lang="en-GB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noProof="0" dirty="0" smtClean="0"/>
                        <a:t>What are assessing </a:t>
                      </a:r>
                      <a:endParaRPr lang="en-GB" sz="1400" noProof="0" dirty="0"/>
                    </a:p>
                  </a:txBody>
                  <a:tcPr/>
                </a:tc>
              </a:tr>
              <a:tr h="300744">
                <a:tc>
                  <a:txBody>
                    <a:bodyPr/>
                    <a:lstStyle/>
                    <a:p>
                      <a:r>
                        <a:rPr lang="en-GB" sz="1100" noProof="0" dirty="0" smtClean="0"/>
                        <a:t>History</a:t>
                      </a:r>
                      <a:r>
                        <a:rPr lang="en-GB" sz="1100" baseline="0" noProof="0" dirty="0" smtClean="0"/>
                        <a:t> and Support </a:t>
                      </a:r>
                      <a:endParaRPr lang="en-GB" sz="11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 smtClean="0"/>
                        <a:t>Longevity</a:t>
                      </a:r>
                      <a:r>
                        <a:rPr lang="en-GB" sz="1100" baseline="0" noProof="0" dirty="0" smtClean="0"/>
                        <a:t> of the relationship</a:t>
                      </a:r>
                      <a:endParaRPr lang="en-GB" sz="1100" noProof="0" dirty="0"/>
                    </a:p>
                  </a:txBody>
                  <a:tcPr/>
                </a:tc>
              </a:tr>
              <a:tr h="300744">
                <a:tc>
                  <a:txBody>
                    <a:bodyPr/>
                    <a:lstStyle/>
                    <a:p>
                      <a:r>
                        <a:rPr lang="en-GB" sz="1100" noProof="0" dirty="0" smtClean="0"/>
                        <a:t>Global</a:t>
                      </a:r>
                      <a:r>
                        <a:rPr lang="en-GB" sz="1100" baseline="0" noProof="0" dirty="0" smtClean="0"/>
                        <a:t> Position and Strength</a:t>
                      </a:r>
                      <a:endParaRPr lang="en-GB" sz="11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 smtClean="0"/>
                        <a:t>No. of</a:t>
                      </a:r>
                      <a:r>
                        <a:rPr lang="en-GB" sz="1100" baseline="0" noProof="0" dirty="0" smtClean="0"/>
                        <a:t> countries they service us and ratings of the bank</a:t>
                      </a:r>
                      <a:endParaRPr lang="en-GB" sz="1100" noProof="0" dirty="0"/>
                    </a:p>
                  </a:txBody>
                  <a:tcPr/>
                </a:tc>
              </a:tr>
              <a:tr h="300744">
                <a:tc>
                  <a:txBody>
                    <a:bodyPr/>
                    <a:lstStyle/>
                    <a:p>
                      <a:r>
                        <a:rPr lang="en-GB" sz="1100" noProof="0" smtClean="0"/>
                        <a:t>Committed</a:t>
                      </a:r>
                      <a:r>
                        <a:rPr lang="en-GB" sz="1100" baseline="0" noProof="0" smtClean="0"/>
                        <a:t> Credit Support </a:t>
                      </a:r>
                      <a:endParaRPr lang="en-GB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 smtClean="0"/>
                        <a:t>Amt</a:t>
                      </a:r>
                      <a:r>
                        <a:rPr lang="en-GB" sz="1100" baseline="0" noProof="0" dirty="0" smtClean="0"/>
                        <a:t> of credit and the quality of their loan teams</a:t>
                      </a:r>
                      <a:endParaRPr lang="en-GB" sz="1100" noProof="0" dirty="0"/>
                    </a:p>
                  </a:txBody>
                  <a:tcPr/>
                </a:tc>
              </a:tr>
              <a:tr h="300744">
                <a:tc>
                  <a:txBody>
                    <a:bodyPr/>
                    <a:lstStyle/>
                    <a:p>
                      <a:r>
                        <a:rPr lang="en-GB" sz="1100" noProof="0" smtClean="0"/>
                        <a:t>Uncommitted</a:t>
                      </a:r>
                      <a:r>
                        <a:rPr lang="en-GB" sz="1100" baseline="0" noProof="0" smtClean="0"/>
                        <a:t> Credit Support</a:t>
                      </a:r>
                      <a:endParaRPr lang="en-GB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 smtClean="0"/>
                        <a:t>Amt</a:t>
                      </a:r>
                      <a:r>
                        <a:rPr lang="en-GB" sz="1100" baseline="0" noProof="0" dirty="0" smtClean="0"/>
                        <a:t> of credit</a:t>
                      </a:r>
                      <a:endParaRPr lang="en-GB" sz="1100" noProof="0" dirty="0"/>
                    </a:p>
                  </a:txBody>
                  <a:tcPr/>
                </a:tc>
              </a:tr>
              <a:tr h="300744">
                <a:tc>
                  <a:txBody>
                    <a:bodyPr/>
                    <a:lstStyle/>
                    <a:p>
                      <a:r>
                        <a:rPr lang="en-GB" sz="1100" noProof="0" dirty="0" smtClean="0"/>
                        <a:t>Corporate</a:t>
                      </a:r>
                      <a:r>
                        <a:rPr lang="en-GB" sz="1100" baseline="0" noProof="0" dirty="0" smtClean="0"/>
                        <a:t> Finance &amp; Rating Advisory</a:t>
                      </a:r>
                      <a:endParaRPr lang="en-GB" sz="11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 smtClean="0"/>
                        <a:t>Quality of analysis on corporate finance topics</a:t>
                      </a:r>
                      <a:endParaRPr lang="en-GB" sz="1100" noProof="0" dirty="0"/>
                    </a:p>
                  </a:txBody>
                  <a:tcPr/>
                </a:tc>
              </a:tr>
              <a:tr h="300744">
                <a:tc>
                  <a:txBody>
                    <a:bodyPr/>
                    <a:lstStyle/>
                    <a:p>
                      <a:r>
                        <a:rPr lang="en-GB" sz="1100" noProof="0" dirty="0" smtClean="0"/>
                        <a:t>Investment and Liquidity</a:t>
                      </a:r>
                      <a:r>
                        <a:rPr lang="en-GB" sz="1100" baseline="0" noProof="0" dirty="0" smtClean="0"/>
                        <a:t> Management</a:t>
                      </a:r>
                      <a:endParaRPr lang="en-GB" sz="11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 smtClean="0"/>
                        <a:t>No. of products used and quality of the team</a:t>
                      </a:r>
                      <a:endParaRPr lang="en-GB" sz="1100" noProof="0" dirty="0"/>
                    </a:p>
                  </a:txBody>
                  <a:tcPr/>
                </a:tc>
              </a:tr>
              <a:tr h="300744">
                <a:tc>
                  <a:txBody>
                    <a:bodyPr/>
                    <a:lstStyle/>
                    <a:p>
                      <a:r>
                        <a:rPr lang="en-GB" sz="1100" noProof="0" dirty="0" smtClean="0"/>
                        <a:t>Payments Cash &amp; Card Mgt Services</a:t>
                      </a:r>
                      <a:endParaRPr lang="en-GB" sz="11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 err="1" smtClean="0"/>
                        <a:t>No.</a:t>
                      </a:r>
                      <a:r>
                        <a:rPr lang="en-GB" sz="1100" baseline="0" noProof="0" dirty="0" err="1" smtClean="0"/>
                        <a:t>of</a:t>
                      </a:r>
                      <a:r>
                        <a:rPr lang="en-GB" sz="1100" baseline="0" noProof="0" dirty="0" smtClean="0"/>
                        <a:t> products and countries and quality of team</a:t>
                      </a:r>
                      <a:endParaRPr lang="en-GB" sz="1100" noProof="0" dirty="0"/>
                    </a:p>
                  </a:txBody>
                  <a:tcPr/>
                </a:tc>
              </a:tr>
              <a:tr h="526302">
                <a:tc>
                  <a:txBody>
                    <a:bodyPr/>
                    <a:lstStyle/>
                    <a:p>
                      <a:r>
                        <a:rPr lang="en-GB" sz="1100" noProof="0" smtClean="0"/>
                        <a:t>Debt Capital Markets</a:t>
                      </a:r>
                      <a:r>
                        <a:rPr lang="en-GB" sz="1100" baseline="0" noProof="0" smtClean="0"/>
                        <a:t> </a:t>
                      </a:r>
                    </a:p>
                    <a:p>
                      <a:r>
                        <a:rPr lang="en-GB" sz="1100" baseline="0" noProof="0" smtClean="0"/>
                        <a:t>(including League Table positions)</a:t>
                      </a:r>
                      <a:endParaRPr lang="en-GB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 smtClean="0"/>
                        <a:t>No of products,</a:t>
                      </a:r>
                      <a:r>
                        <a:rPr lang="en-GB" sz="1100" baseline="0" noProof="0" dirty="0" smtClean="0"/>
                        <a:t> league table position (</a:t>
                      </a:r>
                      <a:r>
                        <a:rPr lang="en-GB" sz="1100" baseline="0" noProof="0" dirty="0" err="1" smtClean="0"/>
                        <a:t>bloomberg</a:t>
                      </a:r>
                      <a:r>
                        <a:rPr lang="en-GB" sz="1100" baseline="0" noProof="0" dirty="0" smtClean="0"/>
                        <a:t>)</a:t>
                      </a:r>
                    </a:p>
                    <a:p>
                      <a:r>
                        <a:rPr lang="en-GB" sz="1100" baseline="0" noProof="0" dirty="0" smtClean="0"/>
                        <a:t>Quality of the team</a:t>
                      </a:r>
                      <a:endParaRPr lang="en-GB" sz="1100" noProof="0" dirty="0"/>
                    </a:p>
                  </a:txBody>
                  <a:tcPr/>
                </a:tc>
              </a:tr>
              <a:tr h="300744">
                <a:tc>
                  <a:txBody>
                    <a:bodyPr/>
                    <a:lstStyle/>
                    <a:p>
                      <a:r>
                        <a:rPr lang="en-GB" sz="1100" noProof="0" smtClean="0"/>
                        <a:t>Equity Capital Market</a:t>
                      </a:r>
                      <a:endParaRPr lang="en-GB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 smtClean="0"/>
                        <a:t>No. of products used and quality of the team</a:t>
                      </a:r>
                    </a:p>
                  </a:txBody>
                  <a:tcPr/>
                </a:tc>
              </a:tr>
              <a:tr h="300744">
                <a:tc>
                  <a:txBody>
                    <a:bodyPr/>
                    <a:lstStyle/>
                    <a:p>
                      <a:r>
                        <a:rPr lang="en-GB" sz="1100" noProof="0" smtClean="0"/>
                        <a:t>Financial</a:t>
                      </a:r>
                      <a:r>
                        <a:rPr lang="en-GB" sz="1100" baseline="0" noProof="0" smtClean="0"/>
                        <a:t> Risk Mgt (FX, IRS)</a:t>
                      </a:r>
                      <a:endParaRPr lang="en-GB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 smtClean="0"/>
                        <a:t>No. of products used and quality of the team</a:t>
                      </a:r>
                    </a:p>
                  </a:txBody>
                  <a:tcPr/>
                </a:tc>
              </a:tr>
              <a:tr h="300744">
                <a:tc>
                  <a:txBody>
                    <a:bodyPr/>
                    <a:lstStyle/>
                    <a:p>
                      <a:r>
                        <a:rPr lang="en-GB" sz="1100" noProof="0" smtClean="0"/>
                        <a:t>Back</a:t>
                      </a:r>
                      <a:r>
                        <a:rPr lang="en-GB" sz="1100" baseline="0" noProof="0" smtClean="0"/>
                        <a:t> Office Operations</a:t>
                      </a:r>
                      <a:endParaRPr lang="en-GB" sz="11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noProof="0" dirty="0" smtClean="0"/>
                        <a:t>Quality of</a:t>
                      </a:r>
                      <a:r>
                        <a:rPr lang="en-GB" sz="1100" baseline="0" noProof="0" dirty="0" smtClean="0"/>
                        <a:t> the service, systems and the team</a:t>
                      </a:r>
                      <a:endParaRPr lang="en-GB" sz="1100" noProof="0" dirty="0"/>
                    </a:p>
                  </a:txBody>
                  <a:tcPr/>
                </a:tc>
              </a:tr>
              <a:tr h="300744">
                <a:tc>
                  <a:txBody>
                    <a:bodyPr/>
                    <a:lstStyle/>
                    <a:p>
                      <a:r>
                        <a:rPr lang="en-GB" sz="1100" noProof="0" dirty="0" smtClean="0"/>
                        <a:t>Relationship</a:t>
                      </a:r>
                      <a:r>
                        <a:rPr lang="en-GB" sz="1100" baseline="0" noProof="0" dirty="0" smtClean="0"/>
                        <a:t> Management</a:t>
                      </a:r>
                      <a:endParaRPr lang="en-GB" sz="11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 err="1" smtClean="0"/>
                        <a:t>Qaulity</a:t>
                      </a:r>
                      <a:r>
                        <a:rPr lang="en-GB" sz="1100" baseline="0" noProof="0" dirty="0" smtClean="0"/>
                        <a:t> of the relationship team.</a:t>
                      </a:r>
                      <a:endParaRPr lang="en-GB" sz="1100" noProof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Scorecard</a:t>
            </a:r>
            <a:r>
              <a:rPr lang="fr-CH" dirty="0" smtClean="0"/>
              <a:t> – </a:t>
            </a:r>
            <a:r>
              <a:rPr lang="fr-CH" dirty="0" err="1" smtClean="0"/>
              <a:t>Categories</a:t>
            </a:r>
            <a:r>
              <a:rPr lang="fr-CH" dirty="0" smtClean="0"/>
              <a:t> of </a:t>
            </a:r>
            <a:r>
              <a:rPr lang="fr-CH" dirty="0" err="1" smtClean="0"/>
              <a:t>Assessment</a:t>
            </a:r>
            <a:endParaRPr lang="nl-NL" dirty="0"/>
          </a:p>
        </p:txBody>
      </p:sp>
      <p:sp>
        <p:nvSpPr>
          <p:cNvPr id="8" name="TextBox 7"/>
          <p:cNvSpPr txBox="1"/>
          <p:nvPr/>
        </p:nvSpPr>
        <p:spPr>
          <a:xfrm>
            <a:off x="609599" y="1066800"/>
            <a:ext cx="8534401" cy="6617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lvl="3">
              <a:spcAft>
                <a:spcPts val="600"/>
              </a:spcAft>
            </a:pPr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Objective Assessment: actual products, services banks provide and countries operating in</a:t>
            </a:r>
          </a:p>
          <a:p>
            <a:pPr marL="0" lvl="3">
              <a:spcAft>
                <a:spcPts val="600"/>
              </a:spcAft>
            </a:pPr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Subjective Assessment: quality of the teams that service Treasury</a:t>
            </a:r>
            <a:endParaRPr lang="en-GB" sz="14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7239000" y="2971800"/>
            <a:ext cx="609600" cy="25908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xtBox 8"/>
          <p:cNvSpPr txBox="1"/>
          <p:nvPr/>
        </p:nvSpPr>
        <p:spPr>
          <a:xfrm>
            <a:off x="7924800" y="3581400"/>
            <a:ext cx="1043876" cy="1477328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GB" dirty="0" smtClean="0"/>
              <a:t> Areas</a:t>
            </a:r>
          </a:p>
          <a:p>
            <a:r>
              <a:rPr lang="en-GB" dirty="0" smtClean="0"/>
              <a:t> within </a:t>
            </a:r>
          </a:p>
          <a:p>
            <a:r>
              <a:rPr lang="en-GB" dirty="0" smtClean="0"/>
              <a:t>   our </a:t>
            </a:r>
          </a:p>
          <a:p>
            <a:r>
              <a:rPr lang="en-GB" dirty="0" smtClean="0"/>
              <a:t> SOW </a:t>
            </a:r>
          </a:p>
          <a:p>
            <a:r>
              <a:rPr lang="en-GB" dirty="0" smtClean="0"/>
              <a:t>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8</a:t>
            </a:fld>
            <a:endParaRPr lang="en-US" noProof="0" dirty="0">
              <a:uFillTx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GB" dirty="0" smtClean="0"/>
              <a:t>Scorecard –  Objective Question Example </a:t>
            </a:r>
            <a:endParaRPr lang="en-US" dirty="0">
              <a:uFillTx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104900"/>
            <a:ext cx="8153400" cy="502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D27A-BF2D-42F1-990B-2477120656D9}" type="slidenum">
              <a:rPr lang="en-US" noProof="0" smtClean="0">
                <a:uFillTx/>
              </a:rPr>
              <a:pPr/>
              <a:t>9</a:t>
            </a:fld>
            <a:endParaRPr lang="en-US" noProof="0" dirty="0">
              <a:uFillTx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4800" y="352800"/>
            <a:ext cx="7934400" cy="307777"/>
          </a:xfrm>
        </p:spPr>
        <p:txBody>
          <a:bodyPr/>
          <a:lstStyle/>
          <a:p>
            <a:r>
              <a:rPr lang="en-GB" dirty="0" smtClean="0"/>
              <a:t>Scorecard – Subjective Question Example </a:t>
            </a:r>
            <a:endParaRPr lang="en-US" dirty="0">
              <a:uFillTx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005" y="914400"/>
            <a:ext cx="7901989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hold">
  <a:themeElements>
    <a:clrScheme name="TID_Ahold_Powerpoint">
      <a:dk1>
        <a:srgbClr val="3A60A8"/>
      </a:dk1>
      <a:lt1>
        <a:srgbClr val="FFFFFF"/>
      </a:lt1>
      <a:dk2>
        <a:srgbClr val="000000"/>
      </a:dk2>
      <a:lt2>
        <a:srgbClr val="FFFFFF"/>
      </a:lt2>
      <a:accent1>
        <a:srgbClr val="A5C468"/>
      </a:accent1>
      <a:accent2>
        <a:srgbClr val="7FB4E3"/>
      </a:accent2>
      <a:accent3>
        <a:srgbClr val="DF9850"/>
      </a:accent3>
      <a:accent4>
        <a:srgbClr val="DB5B40"/>
      </a:accent4>
      <a:accent5>
        <a:srgbClr val="AF619F"/>
      </a:accent5>
      <a:accent6>
        <a:srgbClr val="E9B536"/>
      </a:accent6>
      <a:hlink>
        <a:srgbClr val="0000FF"/>
      </a:hlink>
      <a:folHlink>
        <a:srgbClr val="800080"/>
      </a:folHlink>
    </a:clrScheme>
    <a:fontScheme name="TID_Ahold_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Ahold2C1R50%">
  <a:themeElements>
    <a:clrScheme name="TID_Ahold_Powerpoint">
      <a:dk1>
        <a:srgbClr val="3A60A8"/>
      </a:dk1>
      <a:lt1>
        <a:srgbClr val="FFFFFF"/>
      </a:lt1>
      <a:dk2>
        <a:srgbClr val="000000"/>
      </a:dk2>
      <a:lt2>
        <a:srgbClr val="FFFFFF"/>
      </a:lt2>
      <a:accent1>
        <a:srgbClr val="A5C468"/>
      </a:accent1>
      <a:accent2>
        <a:srgbClr val="7FB4E3"/>
      </a:accent2>
      <a:accent3>
        <a:srgbClr val="DF9850"/>
      </a:accent3>
      <a:accent4>
        <a:srgbClr val="DB5B40"/>
      </a:accent4>
      <a:accent5>
        <a:srgbClr val="AF619F"/>
      </a:accent5>
      <a:accent6>
        <a:srgbClr val="E9B536"/>
      </a:accent6>
      <a:hlink>
        <a:srgbClr val="0000FF"/>
      </a:hlink>
      <a:folHlink>
        <a:srgbClr val="800080"/>
      </a:folHlink>
    </a:clrScheme>
    <a:fontScheme name="TID_Ahold_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TID_Ahold_Powerpoint">
      <a:dk1>
        <a:srgbClr val="3A60A8"/>
      </a:dk1>
      <a:lt1>
        <a:srgbClr val="FFFFFF"/>
      </a:lt1>
      <a:dk2>
        <a:srgbClr val="000000"/>
      </a:dk2>
      <a:lt2>
        <a:srgbClr val="FFFFFF"/>
      </a:lt2>
      <a:accent1>
        <a:srgbClr val="A5C468"/>
      </a:accent1>
      <a:accent2>
        <a:srgbClr val="7FB4E3"/>
      </a:accent2>
      <a:accent3>
        <a:srgbClr val="DF9850"/>
      </a:accent3>
      <a:accent4>
        <a:srgbClr val="DB5B40"/>
      </a:accent4>
      <a:accent5>
        <a:srgbClr val="AF619F"/>
      </a:accent5>
      <a:accent6>
        <a:srgbClr val="E9B536"/>
      </a:accent6>
      <a:hlink>
        <a:srgbClr val="0000FF"/>
      </a:hlink>
      <a:folHlink>
        <a:srgbClr val="800080"/>
      </a:folHlink>
    </a:clrScheme>
    <a:fontScheme name="TID_Ahold_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4.xml><?xml version="1.0" encoding="utf-8"?>
<a:theme xmlns:a="http://schemas.openxmlformats.org/drawingml/2006/main" name="Office-thema">
  <a:themeElements>
    <a:clrScheme name="Kantoor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Ahold</Template>
  <TotalTime>14836</TotalTime>
  <Words>1145</Words>
  <Application>Microsoft Office PowerPoint</Application>
  <PresentationFormat>On-screen Show (4:3)</PresentationFormat>
  <Paragraphs>193</Paragraphs>
  <Slides>20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Ahold</vt:lpstr>
      <vt:lpstr>Ahold2C1R50%</vt:lpstr>
      <vt:lpstr>Benchmarking banks thru score cards </vt:lpstr>
      <vt:lpstr>Bank Relationship Management  –  Schools of Thought</vt:lpstr>
      <vt:lpstr>Bank Relationship Model or Policy – sets the framework</vt:lpstr>
      <vt:lpstr>Ahold Relationship Group</vt:lpstr>
      <vt:lpstr>The Relationship Management Tools – Simple but effective</vt:lpstr>
      <vt:lpstr>The Performance Scorecard</vt:lpstr>
      <vt:lpstr>Scorecard – Categories of Assessment</vt:lpstr>
      <vt:lpstr>Scorecard –  Objective Question Example </vt:lpstr>
      <vt:lpstr>Scorecard – Subjective Question Example </vt:lpstr>
      <vt:lpstr>Team Questions - Examples </vt:lpstr>
      <vt:lpstr>Score Card – Ranking by Score </vt:lpstr>
      <vt:lpstr>Score Card – Ranking by Score </vt:lpstr>
      <vt:lpstr>Scorecard  to HeatMap – what the colours  mean ?</vt:lpstr>
      <vt:lpstr>Score Card – Ranking by Heat Map   (All questions) </vt:lpstr>
      <vt:lpstr>Score Card – Ranking by Heat Map  (Quality of team questions) </vt:lpstr>
      <vt:lpstr>What the Bank Sees  - Overall Heat Map</vt:lpstr>
      <vt:lpstr>What the Banks sees - Team Heat Map</vt:lpstr>
      <vt:lpstr>Assessing the Bank Teams</vt:lpstr>
      <vt:lpstr>Quick Glance – </vt:lpstr>
      <vt:lpstr>Score card – Success and Future Uses</vt:lpstr>
    </vt:vector>
  </TitlesOfParts>
  <Company>Ahold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 da Matta</dc:creator>
  <cp:lastModifiedBy>Guillermo De La Fuente</cp:lastModifiedBy>
  <cp:revision>1393</cp:revision>
  <dcterms:created xsi:type="dcterms:W3CDTF">2013-05-08T09:06:55Z</dcterms:created>
  <dcterms:modified xsi:type="dcterms:W3CDTF">2015-06-01T14:16:47Z</dcterms:modified>
</cp:coreProperties>
</file>