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4"/>
  </p:notesMasterIdLst>
  <p:handoutMasterIdLst>
    <p:handoutMasterId r:id="rId25"/>
  </p:handoutMasterIdLst>
  <p:sldIdLst>
    <p:sldId id="408" r:id="rId2"/>
    <p:sldId id="491" r:id="rId3"/>
    <p:sldId id="495" r:id="rId4"/>
    <p:sldId id="498" r:id="rId5"/>
    <p:sldId id="497" r:id="rId6"/>
    <p:sldId id="477" r:id="rId7"/>
    <p:sldId id="353" r:id="rId8"/>
    <p:sldId id="492" r:id="rId9"/>
    <p:sldId id="493" r:id="rId10"/>
    <p:sldId id="496" r:id="rId11"/>
    <p:sldId id="483" r:id="rId12"/>
    <p:sldId id="482" r:id="rId13"/>
    <p:sldId id="489" r:id="rId14"/>
    <p:sldId id="490" r:id="rId15"/>
    <p:sldId id="486" r:id="rId16"/>
    <p:sldId id="455" r:id="rId17"/>
    <p:sldId id="472" r:id="rId18"/>
    <p:sldId id="484" r:id="rId19"/>
    <p:sldId id="487" r:id="rId20"/>
    <p:sldId id="494" r:id="rId21"/>
    <p:sldId id="499" r:id="rId22"/>
    <p:sldId id="474" r:id="rId23"/>
  </p:sldIdLst>
  <p:sldSz cx="9906000" cy="6858000" type="A4"/>
  <p:notesSz cx="6797675" cy="9874250"/>
  <p:defaultTextStyle>
    <a:defPPr>
      <a:defRPr lang="en-US"/>
    </a:defPPr>
    <a:lvl1pPr algn="ctr" rtl="0" fontAlgn="base">
      <a:spcBef>
        <a:spcPct val="0"/>
      </a:spcBef>
      <a:spcAft>
        <a:spcPct val="0"/>
      </a:spcAft>
      <a:defRPr sz="1400" kern="1200">
        <a:solidFill>
          <a:schemeClr val="tx1"/>
        </a:solidFill>
        <a:latin typeface="Arial" pitchFamily="34" charset="0"/>
        <a:ea typeface="ヒラギノ角ゴ Pro W3" pitchFamily="124" charset="-128"/>
        <a:cs typeface="+mn-cs"/>
      </a:defRPr>
    </a:lvl1pPr>
    <a:lvl2pPr marL="457200" algn="ctr" rtl="0" fontAlgn="base">
      <a:spcBef>
        <a:spcPct val="0"/>
      </a:spcBef>
      <a:spcAft>
        <a:spcPct val="0"/>
      </a:spcAft>
      <a:defRPr sz="1400" kern="1200">
        <a:solidFill>
          <a:schemeClr val="tx1"/>
        </a:solidFill>
        <a:latin typeface="Arial" pitchFamily="34" charset="0"/>
        <a:ea typeface="ヒラギノ角ゴ Pro W3" pitchFamily="124" charset="-128"/>
        <a:cs typeface="+mn-cs"/>
      </a:defRPr>
    </a:lvl2pPr>
    <a:lvl3pPr marL="914400" algn="ctr" rtl="0" fontAlgn="base">
      <a:spcBef>
        <a:spcPct val="0"/>
      </a:spcBef>
      <a:spcAft>
        <a:spcPct val="0"/>
      </a:spcAft>
      <a:defRPr sz="1400" kern="1200">
        <a:solidFill>
          <a:schemeClr val="tx1"/>
        </a:solidFill>
        <a:latin typeface="Arial" pitchFamily="34" charset="0"/>
        <a:ea typeface="ヒラギノ角ゴ Pro W3" pitchFamily="124" charset="-128"/>
        <a:cs typeface="+mn-cs"/>
      </a:defRPr>
    </a:lvl3pPr>
    <a:lvl4pPr marL="1371600" algn="ctr" rtl="0" fontAlgn="base">
      <a:spcBef>
        <a:spcPct val="0"/>
      </a:spcBef>
      <a:spcAft>
        <a:spcPct val="0"/>
      </a:spcAft>
      <a:defRPr sz="1400" kern="1200">
        <a:solidFill>
          <a:schemeClr val="tx1"/>
        </a:solidFill>
        <a:latin typeface="Arial" pitchFamily="34" charset="0"/>
        <a:ea typeface="ヒラギノ角ゴ Pro W3" pitchFamily="124" charset="-128"/>
        <a:cs typeface="+mn-cs"/>
      </a:defRPr>
    </a:lvl4pPr>
    <a:lvl5pPr marL="1828800" algn="ctr" rtl="0" fontAlgn="base">
      <a:spcBef>
        <a:spcPct val="0"/>
      </a:spcBef>
      <a:spcAft>
        <a:spcPct val="0"/>
      </a:spcAft>
      <a:defRPr sz="1400" kern="1200">
        <a:solidFill>
          <a:schemeClr val="tx1"/>
        </a:solidFill>
        <a:latin typeface="Arial" pitchFamily="34" charset="0"/>
        <a:ea typeface="ヒラギノ角ゴ Pro W3" pitchFamily="124" charset="-128"/>
        <a:cs typeface="+mn-cs"/>
      </a:defRPr>
    </a:lvl5pPr>
    <a:lvl6pPr marL="2286000" algn="l" defTabSz="914400" rtl="0" eaLnBrk="1" latinLnBrk="0" hangingPunct="1">
      <a:defRPr sz="1400" kern="1200">
        <a:solidFill>
          <a:schemeClr val="tx1"/>
        </a:solidFill>
        <a:latin typeface="Arial" pitchFamily="34" charset="0"/>
        <a:ea typeface="ヒラギノ角ゴ Pro W3" pitchFamily="124" charset="-128"/>
        <a:cs typeface="+mn-cs"/>
      </a:defRPr>
    </a:lvl6pPr>
    <a:lvl7pPr marL="2743200" algn="l" defTabSz="914400" rtl="0" eaLnBrk="1" latinLnBrk="0" hangingPunct="1">
      <a:defRPr sz="1400" kern="1200">
        <a:solidFill>
          <a:schemeClr val="tx1"/>
        </a:solidFill>
        <a:latin typeface="Arial" pitchFamily="34" charset="0"/>
        <a:ea typeface="ヒラギノ角ゴ Pro W3" pitchFamily="124" charset="-128"/>
        <a:cs typeface="+mn-cs"/>
      </a:defRPr>
    </a:lvl7pPr>
    <a:lvl8pPr marL="3200400" algn="l" defTabSz="914400" rtl="0" eaLnBrk="1" latinLnBrk="0" hangingPunct="1">
      <a:defRPr sz="1400" kern="1200">
        <a:solidFill>
          <a:schemeClr val="tx1"/>
        </a:solidFill>
        <a:latin typeface="Arial" pitchFamily="34" charset="0"/>
        <a:ea typeface="ヒラギノ角ゴ Pro W3" pitchFamily="124" charset="-128"/>
        <a:cs typeface="+mn-cs"/>
      </a:defRPr>
    </a:lvl8pPr>
    <a:lvl9pPr marL="3657600" algn="l" defTabSz="914400" rtl="0" eaLnBrk="1" latinLnBrk="0" hangingPunct="1">
      <a:defRPr sz="1400" kern="1200">
        <a:solidFill>
          <a:schemeClr val="tx1"/>
        </a:solidFill>
        <a:latin typeface="Arial" pitchFamily="34" charset="0"/>
        <a:ea typeface="ヒラギノ角ゴ Pro W3" pitchFamily="12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0C58"/>
    <a:srgbClr val="00843D"/>
    <a:srgbClr val="C99700"/>
    <a:srgbClr val="CCF2FC"/>
    <a:srgbClr val="EAEBEB"/>
    <a:srgbClr val="CB6015"/>
    <a:srgbClr val="99DFE3"/>
    <a:srgbClr val="00B0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38" autoAdjust="0"/>
    <p:restoredTop sz="99767" autoAdjust="0"/>
  </p:normalViewPr>
  <p:slideViewPr>
    <p:cSldViewPr>
      <p:cViewPr>
        <p:scale>
          <a:sx n="84" d="100"/>
          <a:sy n="84" d="100"/>
        </p:scale>
        <p:origin x="-2070" y="-702"/>
      </p:cViewPr>
      <p:guideLst>
        <p:guide orient="horz" pos="2448"/>
        <p:guide orient="horz" pos="2352"/>
        <p:guide orient="horz" pos="294"/>
        <p:guide orient="horz" pos="666"/>
        <p:guide orient="horz" pos="816"/>
        <p:guide orient="horz" pos="3888"/>
        <p:guide orient="horz" pos="2256"/>
        <p:guide orient="horz" pos="432"/>
        <p:guide pos="3120"/>
        <p:guide pos="3024"/>
        <p:guide pos="3216"/>
        <p:guide pos="96"/>
        <p:guide pos="6144"/>
      </p:guideLst>
    </p:cSldViewPr>
  </p:slideViewPr>
  <p:notesTextViewPr>
    <p:cViewPr>
      <p:scale>
        <a:sx n="100" d="100"/>
        <a:sy n="100" d="100"/>
      </p:scale>
      <p:origin x="0" y="0"/>
    </p:cViewPr>
  </p:notesTextViewPr>
  <p:sorterViewPr>
    <p:cViewPr>
      <p:scale>
        <a:sx n="100" d="100"/>
        <a:sy n="100" d="100"/>
      </p:scale>
      <p:origin x="0" y="29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1" y="0"/>
            <a:ext cx="2955167" cy="485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935" tIns="43966" rIns="87935" bIns="43966" numCol="1" anchor="t" anchorCtr="0" compatLnSpc="1">
            <a:prstTxWarp prst="textNoShape">
              <a:avLst/>
            </a:prstTxWarp>
          </a:bodyPr>
          <a:lstStyle>
            <a:lvl1pPr algn="l" defTabSz="879826">
              <a:defRPr sz="1100" smtClean="0"/>
            </a:lvl1pPr>
          </a:lstStyle>
          <a:p>
            <a:pPr>
              <a:defRPr/>
            </a:pPr>
            <a:endParaRPr lang="en-US" dirty="0"/>
          </a:p>
        </p:txBody>
      </p:sp>
      <p:sp>
        <p:nvSpPr>
          <p:cNvPr id="31747" name="Rectangle 3"/>
          <p:cNvSpPr>
            <a:spLocks noGrp="1" noChangeArrowheads="1"/>
          </p:cNvSpPr>
          <p:nvPr>
            <p:ph type="dt" sz="quarter" idx="1"/>
          </p:nvPr>
        </p:nvSpPr>
        <p:spPr bwMode="auto">
          <a:xfrm>
            <a:off x="3842510" y="0"/>
            <a:ext cx="2955166" cy="485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935" tIns="43966" rIns="87935" bIns="43966" numCol="1" anchor="t" anchorCtr="0" compatLnSpc="1">
            <a:prstTxWarp prst="textNoShape">
              <a:avLst/>
            </a:prstTxWarp>
          </a:bodyPr>
          <a:lstStyle>
            <a:lvl1pPr algn="r" defTabSz="879826">
              <a:defRPr sz="1100" smtClean="0"/>
            </a:lvl1pPr>
          </a:lstStyle>
          <a:p>
            <a:pPr>
              <a:defRPr/>
            </a:pPr>
            <a:endParaRPr lang="en-US" dirty="0"/>
          </a:p>
        </p:txBody>
      </p:sp>
      <p:sp>
        <p:nvSpPr>
          <p:cNvPr id="31748" name="Rectangle 4"/>
          <p:cNvSpPr>
            <a:spLocks noGrp="1" noChangeArrowheads="1"/>
          </p:cNvSpPr>
          <p:nvPr>
            <p:ph type="ftr" sz="quarter" idx="2"/>
          </p:nvPr>
        </p:nvSpPr>
        <p:spPr bwMode="auto">
          <a:xfrm>
            <a:off x="1" y="9388657"/>
            <a:ext cx="2955167" cy="485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935" tIns="43966" rIns="87935" bIns="43966" numCol="1" anchor="b" anchorCtr="0" compatLnSpc="1">
            <a:prstTxWarp prst="textNoShape">
              <a:avLst/>
            </a:prstTxWarp>
          </a:bodyPr>
          <a:lstStyle>
            <a:lvl1pPr algn="l" defTabSz="879826">
              <a:defRPr sz="1100" smtClean="0"/>
            </a:lvl1pPr>
          </a:lstStyle>
          <a:p>
            <a:pPr>
              <a:defRPr/>
            </a:pPr>
            <a:endParaRPr lang="en-US" dirty="0"/>
          </a:p>
        </p:txBody>
      </p:sp>
      <p:sp>
        <p:nvSpPr>
          <p:cNvPr id="31749" name="Rectangle 5"/>
          <p:cNvSpPr>
            <a:spLocks noGrp="1" noChangeArrowheads="1"/>
          </p:cNvSpPr>
          <p:nvPr>
            <p:ph type="sldNum" sz="quarter" idx="3"/>
          </p:nvPr>
        </p:nvSpPr>
        <p:spPr bwMode="auto">
          <a:xfrm>
            <a:off x="3842510" y="9388657"/>
            <a:ext cx="2955166" cy="485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935" tIns="43966" rIns="87935" bIns="43966" numCol="1" anchor="b" anchorCtr="0" compatLnSpc="1">
            <a:prstTxWarp prst="textNoShape">
              <a:avLst/>
            </a:prstTxWarp>
          </a:bodyPr>
          <a:lstStyle>
            <a:lvl1pPr algn="r" defTabSz="879826">
              <a:defRPr sz="1100" smtClean="0"/>
            </a:lvl1pPr>
          </a:lstStyle>
          <a:p>
            <a:pPr>
              <a:defRPr/>
            </a:pPr>
            <a:fld id="{DA6835A3-9366-4C20-B248-0AC9C46AA67A}" type="slidenum">
              <a:rPr lang="en-US"/>
              <a:pPr>
                <a:defRPr/>
              </a:pPr>
              <a:t>‹#›</a:t>
            </a:fld>
            <a:endParaRPr lang="en-US" dirty="0"/>
          </a:p>
        </p:txBody>
      </p:sp>
    </p:spTree>
    <p:extLst>
      <p:ext uri="{BB962C8B-B14F-4D97-AF65-F5344CB8AC3E}">
        <p14:creationId xmlns:p14="http://schemas.microsoft.com/office/powerpoint/2010/main" val="21050723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2944075" cy="491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00" tIns="44798" rIns="89600" bIns="44798" numCol="1" anchor="t" anchorCtr="0" compatLnSpc="1">
            <a:prstTxWarp prst="textNoShape">
              <a:avLst/>
            </a:prstTxWarp>
          </a:bodyPr>
          <a:lstStyle>
            <a:lvl1pPr algn="l" defTabSz="895650">
              <a:defRPr sz="1100" smtClean="0"/>
            </a:lvl1pPr>
          </a:lstStyle>
          <a:p>
            <a:pPr>
              <a:defRPr/>
            </a:pPr>
            <a:endParaRPr lang="en-US" dirty="0"/>
          </a:p>
        </p:txBody>
      </p:sp>
      <p:sp>
        <p:nvSpPr>
          <p:cNvPr id="29699" name="Rectangle 3"/>
          <p:cNvSpPr>
            <a:spLocks noGrp="1" noChangeArrowheads="1"/>
          </p:cNvSpPr>
          <p:nvPr>
            <p:ph type="dt" idx="1"/>
          </p:nvPr>
        </p:nvSpPr>
        <p:spPr bwMode="auto">
          <a:xfrm>
            <a:off x="3852016" y="1"/>
            <a:ext cx="2944075" cy="491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00" tIns="44798" rIns="89600" bIns="44798" numCol="1" anchor="t" anchorCtr="0" compatLnSpc="1">
            <a:prstTxWarp prst="textNoShape">
              <a:avLst/>
            </a:prstTxWarp>
          </a:bodyPr>
          <a:lstStyle>
            <a:lvl1pPr algn="r" defTabSz="895650">
              <a:defRPr sz="1100" smtClean="0"/>
            </a:lvl1pPr>
          </a:lstStyle>
          <a:p>
            <a:pPr>
              <a:defRPr/>
            </a:pPr>
            <a:endParaRPr lang="en-US" dirty="0"/>
          </a:p>
        </p:txBody>
      </p:sp>
      <p:sp>
        <p:nvSpPr>
          <p:cNvPr id="25604" name="Rectangle 4"/>
          <p:cNvSpPr>
            <a:spLocks noGrp="1" noRot="1" noChangeAspect="1" noChangeArrowheads="1" noTextEdit="1"/>
          </p:cNvSpPr>
          <p:nvPr>
            <p:ph type="sldImg" idx="2"/>
          </p:nvPr>
        </p:nvSpPr>
        <p:spPr bwMode="auto">
          <a:xfrm>
            <a:off x="723900" y="741363"/>
            <a:ext cx="5349875" cy="37036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78183" y="4690388"/>
            <a:ext cx="5441309" cy="4441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00" tIns="44798" rIns="89600" bIns="4479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9382351"/>
            <a:ext cx="2944075" cy="490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00" tIns="44798" rIns="89600" bIns="44798" numCol="1" anchor="b" anchorCtr="0" compatLnSpc="1">
            <a:prstTxWarp prst="textNoShape">
              <a:avLst/>
            </a:prstTxWarp>
          </a:bodyPr>
          <a:lstStyle>
            <a:lvl1pPr algn="l" defTabSz="895650">
              <a:defRPr sz="1100" smtClean="0"/>
            </a:lvl1pPr>
          </a:lstStyle>
          <a:p>
            <a:pPr>
              <a:defRPr/>
            </a:pPr>
            <a:endParaRPr lang="en-US" dirty="0"/>
          </a:p>
        </p:txBody>
      </p:sp>
      <p:sp>
        <p:nvSpPr>
          <p:cNvPr id="29703" name="Rectangle 7"/>
          <p:cNvSpPr>
            <a:spLocks noGrp="1" noChangeArrowheads="1"/>
          </p:cNvSpPr>
          <p:nvPr>
            <p:ph type="sldNum" sz="quarter" idx="5"/>
          </p:nvPr>
        </p:nvSpPr>
        <p:spPr bwMode="auto">
          <a:xfrm>
            <a:off x="3852016" y="9382351"/>
            <a:ext cx="2944075" cy="490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00" tIns="44798" rIns="89600" bIns="44798" numCol="1" anchor="b" anchorCtr="0" compatLnSpc="1">
            <a:prstTxWarp prst="textNoShape">
              <a:avLst/>
            </a:prstTxWarp>
          </a:bodyPr>
          <a:lstStyle>
            <a:lvl1pPr algn="r" defTabSz="895650">
              <a:defRPr sz="1100" smtClean="0"/>
            </a:lvl1pPr>
          </a:lstStyle>
          <a:p>
            <a:pPr>
              <a:defRPr/>
            </a:pPr>
            <a:fld id="{C0C428FF-E08F-45DE-BAC9-258D4444EC10}" type="slidenum">
              <a:rPr lang="en-US"/>
              <a:pPr>
                <a:defRPr/>
              </a:pPr>
              <a:t>‹#›</a:t>
            </a:fld>
            <a:endParaRPr lang="en-US" dirty="0"/>
          </a:p>
        </p:txBody>
      </p:sp>
    </p:spTree>
    <p:extLst>
      <p:ext uri="{BB962C8B-B14F-4D97-AF65-F5344CB8AC3E}">
        <p14:creationId xmlns:p14="http://schemas.microsoft.com/office/powerpoint/2010/main" val="33764490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34" charset="0"/>
        <a:ea typeface="ヒラギノ角ゴ Pro W3" pitchFamily="124" charset="-128"/>
        <a:cs typeface="Geneva"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ヒラギノ角ゴ Pro W3" pitchFamily="124" charset="-128"/>
        <a:cs typeface="Geneva"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ヒラギノ角ゴ Pro W3" pitchFamily="124" charset="-128"/>
        <a:cs typeface="Geneva"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ヒラギノ角ゴ Pro W3" pitchFamily="124" charset="-128"/>
        <a:cs typeface="Geneva"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ヒラギノ角ゴ Pro W3" pitchFamily="124" charset="-128"/>
        <a:cs typeface="Geneva"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9187" eaLnBrk="0" hangingPunct="0">
              <a:defRPr sz="1400">
                <a:solidFill>
                  <a:schemeClr val="tx1"/>
                </a:solidFill>
                <a:latin typeface="Arial" pitchFamily="34" charset="0"/>
                <a:ea typeface="ＭＳ Ｐゴシック" pitchFamily="34" charset="-128"/>
              </a:defRPr>
            </a:lvl1pPr>
            <a:lvl2pPr marL="741601" indent="-285231" defTabSz="949187" eaLnBrk="0" hangingPunct="0">
              <a:defRPr sz="1400">
                <a:solidFill>
                  <a:schemeClr val="tx1"/>
                </a:solidFill>
                <a:latin typeface="Arial" pitchFamily="34" charset="0"/>
                <a:ea typeface="ＭＳ Ｐゴシック" pitchFamily="34" charset="-128"/>
              </a:defRPr>
            </a:lvl2pPr>
            <a:lvl3pPr marL="1140925" indent="-228185" defTabSz="949187" eaLnBrk="0" hangingPunct="0">
              <a:defRPr sz="1400">
                <a:solidFill>
                  <a:schemeClr val="tx1"/>
                </a:solidFill>
                <a:latin typeface="Arial" pitchFamily="34" charset="0"/>
                <a:ea typeface="ＭＳ Ｐゴシック" pitchFamily="34" charset="-128"/>
              </a:defRPr>
            </a:lvl3pPr>
            <a:lvl4pPr marL="1597296" indent="-228185" defTabSz="949187" eaLnBrk="0" hangingPunct="0">
              <a:defRPr sz="1400">
                <a:solidFill>
                  <a:schemeClr val="tx1"/>
                </a:solidFill>
                <a:latin typeface="Arial" pitchFamily="34" charset="0"/>
                <a:ea typeface="ＭＳ Ｐゴシック" pitchFamily="34" charset="-128"/>
              </a:defRPr>
            </a:lvl4pPr>
            <a:lvl5pPr marL="2053665" indent="-228185" defTabSz="949187" eaLnBrk="0" hangingPunct="0">
              <a:defRPr sz="1400">
                <a:solidFill>
                  <a:schemeClr val="tx1"/>
                </a:solidFill>
                <a:latin typeface="Arial" pitchFamily="34" charset="0"/>
                <a:ea typeface="ＭＳ Ｐゴシック" pitchFamily="34" charset="-128"/>
              </a:defRPr>
            </a:lvl5pPr>
            <a:lvl6pPr marL="2510035"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66406"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2776"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79146"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eaLnBrk="1" hangingPunct="1"/>
            <a:fld id="{1ED5A0C2-2F2A-4399-8AA2-4A25DB45F501}" type="slidenum">
              <a:rPr lang="en-US" altLang="en-US" sz="1300">
                <a:solidFill>
                  <a:srgbClr val="000000"/>
                </a:solidFill>
              </a:rPr>
              <a:pPr eaLnBrk="1" hangingPunct="1"/>
              <a:t>8</a:t>
            </a:fld>
            <a:endParaRPr lang="en-US" altLang="en-US" sz="1300">
              <a:solidFill>
                <a:srgbClr val="000000"/>
              </a:solidFill>
            </a:endParaRPr>
          </a:p>
        </p:txBody>
      </p:sp>
      <p:sp>
        <p:nvSpPr>
          <p:cNvPr id="30723" name="Rectangle 7"/>
          <p:cNvSpPr txBox="1">
            <a:spLocks noGrp="1" noChangeArrowheads="1"/>
          </p:cNvSpPr>
          <p:nvPr/>
        </p:nvSpPr>
        <p:spPr bwMode="auto">
          <a:xfrm>
            <a:off x="3849152" y="9378009"/>
            <a:ext cx="2946932" cy="494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093" tIns="48547" rIns="97093" bIns="48547" anchor="b"/>
          <a:lstStyle>
            <a:lvl1pPr defTabSz="969963" eaLnBrk="0" hangingPunct="0">
              <a:defRPr sz="1400">
                <a:solidFill>
                  <a:schemeClr val="tx1"/>
                </a:solidFill>
                <a:latin typeface="Arial" pitchFamily="34" charset="0"/>
                <a:ea typeface="ＭＳ Ｐゴシック" pitchFamily="34" charset="-128"/>
              </a:defRPr>
            </a:lvl1pPr>
            <a:lvl2pPr marL="742950" indent="-285750" defTabSz="969963" eaLnBrk="0" hangingPunct="0">
              <a:defRPr sz="1400">
                <a:solidFill>
                  <a:schemeClr val="tx1"/>
                </a:solidFill>
                <a:latin typeface="Arial" pitchFamily="34" charset="0"/>
                <a:ea typeface="ＭＳ Ｐゴシック" pitchFamily="34" charset="-128"/>
              </a:defRPr>
            </a:lvl2pPr>
            <a:lvl3pPr marL="1143000" indent="-228600" defTabSz="969963" eaLnBrk="0" hangingPunct="0">
              <a:defRPr sz="1400">
                <a:solidFill>
                  <a:schemeClr val="tx1"/>
                </a:solidFill>
                <a:latin typeface="Arial" pitchFamily="34" charset="0"/>
                <a:ea typeface="ＭＳ Ｐゴシック" pitchFamily="34" charset="-128"/>
              </a:defRPr>
            </a:lvl3pPr>
            <a:lvl4pPr marL="1600200" indent="-228600" defTabSz="969963" eaLnBrk="0" hangingPunct="0">
              <a:defRPr sz="1400">
                <a:solidFill>
                  <a:schemeClr val="tx1"/>
                </a:solidFill>
                <a:latin typeface="Arial" pitchFamily="34" charset="0"/>
                <a:ea typeface="ＭＳ Ｐゴシック" pitchFamily="34" charset="-128"/>
              </a:defRPr>
            </a:lvl4pPr>
            <a:lvl5pPr marL="2057400" indent="-228600" defTabSz="969963" eaLnBrk="0" hangingPunct="0">
              <a:defRPr sz="1400">
                <a:solidFill>
                  <a:schemeClr val="tx1"/>
                </a:solidFill>
                <a:latin typeface="Arial" pitchFamily="34" charset="0"/>
                <a:ea typeface="ＭＳ Ｐゴシック" pitchFamily="34" charset="-128"/>
              </a:defRPr>
            </a:lvl5pPr>
            <a:lvl6pPr marL="25146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r" eaLnBrk="1" hangingPunct="1"/>
            <a:fld id="{D8668967-4A08-4751-B4A8-4AFB19688D7B}" type="slidenum">
              <a:rPr lang="en-US" altLang="en-US" sz="1300">
                <a:solidFill>
                  <a:srgbClr val="000000"/>
                </a:solidFill>
              </a:rPr>
              <a:pPr algn="r" eaLnBrk="1" hangingPunct="1"/>
              <a:t>8</a:t>
            </a:fld>
            <a:endParaRPr lang="en-US" altLang="en-US" sz="1300">
              <a:solidFill>
                <a:srgbClr val="000000"/>
              </a:solidFill>
            </a:endParaRPr>
          </a:p>
        </p:txBody>
      </p:sp>
      <p:sp>
        <p:nvSpPr>
          <p:cNvPr id="30724" name="Rectangle 2"/>
          <p:cNvSpPr>
            <a:spLocks noGrp="1" noRot="1" noChangeAspect="1" noChangeArrowheads="1" noTextEdit="1"/>
          </p:cNvSpPr>
          <p:nvPr>
            <p:ph type="sldImg"/>
          </p:nvPr>
        </p:nvSpPr>
        <p:spPr>
          <a:ln/>
        </p:spPr>
      </p:sp>
      <p:sp>
        <p:nvSpPr>
          <p:cNvPr id="30725" name="Rectangle 3"/>
          <p:cNvSpPr>
            <a:spLocks noGrp="1" noChangeArrowheads="1"/>
          </p:cNvSpPr>
          <p:nvPr>
            <p:ph type="body" idx="1"/>
          </p:nvPr>
        </p:nvSpPr>
        <p:spPr>
          <a:xfrm>
            <a:off x="677858" y="4690586"/>
            <a:ext cx="5441959" cy="44440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093" tIns="48547" rIns="97093" bIns="48547"/>
          <a:lstStyle/>
          <a:p>
            <a:pPr eaLnBrk="1" hangingPunct="1"/>
            <a:endParaRPr lang="en-US" alt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9187" eaLnBrk="0" hangingPunct="0">
              <a:defRPr sz="1400">
                <a:solidFill>
                  <a:schemeClr val="tx1"/>
                </a:solidFill>
                <a:latin typeface="Arial" pitchFamily="34" charset="0"/>
                <a:ea typeface="ＭＳ Ｐゴシック" pitchFamily="34" charset="-128"/>
              </a:defRPr>
            </a:lvl1pPr>
            <a:lvl2pPr marL="741601" indent="-285231" defTabSz="949187" eaLnBrk="0" hangingPunct="0">
              <a:defRPr sz="1400">
                <a:solidFill>
                  <a:schemeClr val="tx1"/>
                </a:solidFill>
                <a:latin typeface="Arial" pitchFamily="34" charset="0"/>
                <a:ea typeface="ＭＳ Ｐゴシック" pitchFamily="34" charset="-128"/>
              </a:defRPr>
            </a:lvl2pPr>
            <a:lvl3pPr marL="1140925" indent="-228185" defTabSz="949187" eaLnBrk="0" hangingPunct="0">
              <a:defRPr sz="1400">
                <a:solidFill>
                  <a:schemeClr val="tx1"/>
                </a:solidFill>
                <a:latin typeface="Arial" pitchFamily="34" charset="0"/>
                <a:ea typeface="ＭＳ Ｐゴシック" pitchFamily="34" charset="-128"/>
              </a:defRPr>
            </a:lvl3pPr>
            <a:lvl4pPr marL="1597296" indent="-228185" defTabSz="949187" eaLnBrk="0" hangingPunct="0">
              <a:defRPr sz="1400">
                <a:solidFill>
                  <a:schemeClr val="tx1"/>
                </a:solidFill>
                <a:latin typeface="Arial" pitchFamily="34" charset="0"/>
                <a:ea typeface="ＭＳ Ｐゴシック" pitchFamily="34" charset="-128"/>
              </a:defRPr>
            </a:lvl4pPr>
            <a:lvl5pPr marL="2053665" indent="-228185" defTabSz="949187" eaLnBrk="0" hangingPunct="0">
              <a:defRPr sz="1400">
                <a:solidFill>
                  <a:schemeClr val="tx1"/>
                </a:solidFill>
                <a:latin typeface="Arial" pitchFamily="34" charset="0"/>
                <a:ea typeface="ＭＳ Ｐゴシック" pitchFamily="34" charset="-128"/>
              </a:defRPr>
            </a:lvl5pPr>
            <a:lvl6pPr marL="2510035"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66406"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2776"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79146" indent="-228185" defTabSz="949187"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eaLnBrk="1" hangingPunct="1"/>
            <a:fld id="{1ED5A0C2-2F2A-4399-8AA2-4A25DB45F501}" type="slidenum">
              <a:rPr lang="en-US" altLang="en-US" sz="1300">
                <a:solidFill>
                  <a:srgbClr val="000000"/>
                </a:solidFill>
              </a:rPr>
              <a:pPr eaLnBrk="1" hangingPunct="1"/>
              <a:t>9</a:t>
            </a:fld>
            <a:endParaRPr lang="en-US" altLang="en-US" sz="1300">
              <a:solidFill>
                <a:srgbClr val="000000"/>
              </a:solidFill>
            </a:endParaRPr>
          </a:p>
        </p:txBody>
      </p:sp>
      <p:sp>
        <p:nvSpPr>
          <p:cNvPr id="30723" name="Rectangle 7"/>
          <p:cNvSpPr txBox="1">
            <a:spLocks noGrp="1" noChangeArrowheads="1"/>
          </p:cNvSpPr>
          <p:nvPr/>
        </p:nvSpPr>
        <p:spPr bwMode="auto">
          <a:xfrm>
            <a:off x="3849152" y="9378009"/>
            <a:ext cx="2946932" cy="494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093" tIns="48547" rIns="97093" bIns="48547" anchor="b"/>
          <a:lstStyle>
            <a:lvl1pPr defTabSz="969963" eaLnBrk="0" hangingPunct="0">
              <a:defRPr sz="1400">
                <a:solidFill>
                  <a:schemeClr val="tx1"/>
                </a:solidFill>
                <a:latin typeface="Arial" pitchFamily="34" charset="0"/>
                <a:ea typeface="ＭＳ Ｐゴシック" pitchFamily="34" charset="-128"/>
              </a:defRPr>
            </a:lvl1pPr>
            <a:lvl2pPr marL="742950" indent="-285750" defTabSz="969963" eaLnBrk="0" hangingPunct="0">
              <a:defRPr sz="1400">
                <a:solidFill>
                  <a:schemeClr val="tx1"/>
                </a:solidFill>
                <a:latin typeface="Arial" pitchFamily="34" charset="0"/>
                <a:ea typeface="ＭＳ Ｐゴシック" pitchFamily="34" charset="-128"/>
              </a:defRPr>
            </a:lvl2pPr>
            <a:lvl3pPr marL="1143000" indent="-228600" defTabSz="969963" eaLnBrk="0" hangingPunct="0">
              <a:defRPr sz="1400">
                <a:solidFill>
                  <a:schemeClr val="tx1"/>
                </a:solidFill>
                <a:latin typeface="Arial" pitchFamily="34" charset="0"/>
                <a:ea typeface="ＭＳ Ｐゴシック" pitchFamily="34" charset="-128"/>
              </a:defRPr>
            </a:lvl3pPr>
            <a:lvl4pPr marL="1600200" indent="-228600" defTabSz="969963" eaLnBrk="0" hangingPunct="0">
              <a:defRPr sz="1400">
                <a:solidFill>
                  <a:schemeClr val="tx1"/>
                </a:solidFill>
                <a:latin typeface="Arial" pitchFamily="34" charset="0"/>
                <a:ea typeface="ＭＳ Ｐゴシック" pitchFamily="34" charset="-128"/>
              </a:defRPr>
            </a:lvl4pPr>
            <a:lvl5pPr marL="2057400" indent="-228600" defTabSz="969963" eaLnBrk="0" hangingPunct="0">
              <a:defRPr sz="1400">
                <a:solidFill>
                  <a:schemeClr val="tx1"/>
                </a:solidFill>
                <a:latin typeface="Arial" pitchFamily="34" charset="0"/>
                <a:ea typeface="ＭＳ Ｐゴシック" pitchFamily="34" charset="-128"/>
              </a:defRPr>
            </a:lvl5pPr>
            <a:lvl6pPr marL="25146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defTabSz="969963"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r" eaLnBrk="1" hangingPunct="1"/>
            <a:fld id="{D8668967-4A08-4751-B4A8-4AFB19688D7B}" type="slidenum">
              <a:rPr lang="en-US" altLang="en-US" sz="1300">
                <a:solidFill>
                  <a:srgbClr val="000000"/>
                </a:solidFill>
              </a:rPr>
              <a:pPr algn="r" eaLnBrk="1" hangingPunct="1"/>
              <a:t>9</a:t>
            </a:fld>
            <a:endParaRPr lang="en-US" altLang="en-US" sz="1300">
              <a:solidFill>
                <a:srgbClr val="000000"/>
              </a:solidFill>
            </a:endParaRPr>
          </a:p>
        </p:txBody>
      </p:sp>
      <p:sp>
        <p:nvSpPr>
          <p:cNvPr id="30724" name="Rectangle 2"/>
          <p:cNvSpPr>
            <a:spLocks noGrp="1" noRot="1" noChangeAspect="1" noChangeArrowheads="1" noTextEdit="1"/>
          </p:cNvSpPr>
          <p:nvPr>
            <p:ph type="sldImg"/>
          </p:nvPr>
        </p:nvSpPr>
        <p:spPr>
          <a:ln/>
        </p:spPr>
      </p:sp>
      <p:sp>
        <p:nvSpPr>
          <p:cNvPr id="30725" name="Rectangle 3"/>
          <p:cNvSpPr>
            <a:spLocks noGrp="1" noChangeArrowheads="1"/>
          </p:cNvSpPr>
          <p:nvPr>
            <p:ph type="body" idx="1"/>
          </p:nvPr>
        </p:nvSpPr>
        <p:spPr>
          <a:xfrm>
            <a:off x="677858" y="4690586"/>
            <a:ext cx="5441959" cy="44440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093" tIns="48547" rIns="97093" bIns="48547"/>
          <a:lstStyle/>
          <a:p>
            <a:pPr eaLnBrk="1" hangingPunct="1"/>
            <a:endParaRPr lang="en-US" alt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ea typeface="ヒラギノ角ゴ Pro W3" charset="-128"/>
              <a:cs typeface="Geneva"/>
            </a:endParaRPr>
          </a:p>
        </p:txBody>
      </p:sp>
      <p:sp>
        <p:nvSpPr>
          <p:cNvPr id="1126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eaLnBrk="0" hangingPunct="0">
              <a:spcBef>
                <a:spcPct val="30000"/>
              </a:spcBef>
              <a:defRPr sz="1200">
                <a:solidFill>
                  <a:schemeClr val="tx1"/>
                </a:solidFill>
                <a:latin typeface="Arial" pitchFamily="34" charset="0"/>
                <a:ea typeface="ヒラギノ角ゴ Pro W3" charset="-128"/>
                <a:cs typeface="Geneva"/>
              </a:defRPr>
            </a:lvl1pPr>
            <a:lvl2pPr marL="742950" indent="-285750" defTabSz="954088" eaLnBrk="0" hangingPunct="0">
              <a:spcBef>
                <a:spcPct val="30000"/>
              </a:spcBef>
              <a:defRPr sz="1200">
                <a:solidFill>
                  <a:schemeClr val="tx1"/>
                </a:solidFill>
                <a:latin typeface="Arial" pitchFamily="34" charset="0"/>
                <a:ea typeface="ヒラギノ角ゴ Pro W3" charset="-128"/>
                <a:cs typeface="Geneva"/>
              </a:defRPr>
            </a:lvl2pPr>
            <a:lvl3pPr marL="1143000" indent="-228600" defTabSz="954088" eaLnBrk="0" hangingPunct="0">
              <a:spcBef>
                <a:spcPct val="30000"/>
              </a:spcBef>
              <a:defRPr sz="1200">
                <a:solidFill>
                  <a:schemeClr val="tx1"/>
                </a:solidFill>
                <a:latin typeface="Arial" pitchFamily="34" charset="0"/>
                <a:ea typeface="ヒラギノ角ゴ Pro W3" charset="-128"/>
                <a:cs typeface="Geneva"/>
              </a:defRPr>
            </a:lvl3pPr>
            <a:lvl4pPr marL="1600200" indent="-228600" defTabSz="954088" eaLnBrk="0" hangingPunct="0">
              <a:spcBef>
                <a:spcPct val="30000"/>
              </a:spcBef>
              <a:defRPr sz="1200">
                <a:solidFill>
                  <a:schemeClr val="tx1"/>
                </a:solidFill>
                <a:latin typeface="Arial" pitchFamily="34" charset="0"/>
                <a:ea typeface="ヒラギノ角ゴ Pro W3" charset="-128"/>
                <a:cs typeface="Geneva"/>
              </a:defRPr>
            </a:lvl4pPr>
            <a:lvl5pPr marL="2057400" indent="-228600" defTabSz="954088" eaLnBrk="0" hangingPunct="0">
              <a:spcBef>
                <a:spcPct val="30000"/>
              </a:spcBef>
              <a:defRPr sz="1200">
                <a:solidFill>
                  <a:schemeClr val="tx1"/>
                </a:solidFill>
                <a:latin typeface="Arial" pitchFamily="34" charset="0"/>
                <a:ea typeface="ヒラギノ角ゴ Pro W3" charset="-128"/>
                <a:cs typeface="Geneva"/>
              </a:defRPr>
            </a:lvl5pPr>
            <a:lvl6pPr marL="2514600" indent="-228600" defTabSz="954088" eaLnBrk="0" fontAlgn="base" hangingPunct="0">
              <a:spcBef>
                <a:spcPct val="30000"/>
              </a:spcBef>
              <a:spcAft>
                <a:spcPct val="0"/>
              </a:spcAft>
              <a:defRPr sz="1200">
                <a:solidFill>
                  <a:schemeClr val="tx1"/>
                </a:solidFill>
                <a:latin typeface="Arial" pitchFamily="34" charset="0"/>
                <a:ea typeface="ヒラギノ角ゴ Pro W3" charset="-128"/>
                <a:cs typeface="Geneva"/>
              </a:defRPr>
            </a:lvl6pPr>
            <a:lvl7pPr marL="2971800" indent="-228600" defTabSz="954088" eaLnBrk="0" fontAlgn="base" hangingPunct="0">
              <a:spcBef>
                <a:spcPct val="30000"/>
              </a:spcBef>
              <a:spcAft>
                <a:spcPct val="0"/>
              </a:spcAft>
              <a:defRPr sz="1200">
                <a:solidFill>
                  <a:schemeClr val="tx1"/>
                </a:solidFill>
                <a:latin typeface="Arial" pitchFamily="34" charset="0"/>
                <a:ea typeface="ヒラギノ角ゴ Pro W3" charset="-128"/>
                <a:cs typeface="Geneva"/>
              </a:defRPr>
            </a:lvl7pPr>
            <a:lvl8pPr marL="3429000" indent="-228600" defTabSz="954088" eaLnBrk="0" fontAlgn="base" hangingPunct="0">
              <a:spcBef>
                <a:spcPct val="30000"/>
              </a:spcBef>
              <a:spcAft>
                <a:spcPct val="0"/>
              </a:spcAft>
              <a:defRPr sz="1200">
                <a:solidFill>
                  <a:schemeClr val="tx1"/>
                </a:solidFill>
                <a:latin typeface="Arial" pitchFamily="34" charset="0"/>
                <a:ea typeface="ヒラギノ角ゴ Pro W3" charset="-128"/>
                <a:cs typeface="Geneva"/>
              </a:defRPr>
            </a:lvl8pPr>
            <a:lvl9pPr marL="3886200" indent="-228600" defTabSz="954088" eaLnBrk="0" fontAlgn="base" hangingPunct="0">
              <a:spcBef>
                <a:spcPct val="30000"/>
              </a:spcBef>
              <a:spcAft>
                <a:spcPct val="0"/>
              </a:spcAft>
              <a:defRPr sz="1200">
                <a:solidFill>
                  <a:schemeClr val="tx1"/>
                </a:solidFill>
                <a:latin typeface="Arial" pitchFamily="34" charset="0"/>
                <a:ea typeface="ヒラギノ角ゴ Pro W3" charset="-128"/>
                <a:cs typeface="Geneva"/>
              </a:defRPr>
            </a:lvl9pPr>
          </a:lstStyle>
          <a:p>
            <a:pPr eaLnBrk="1" hangingPunct="1">
              <a:spcBef>
                <a:spcPct val="0"/>
              </a:spcBef>
            </a:pPr>
            <a:fld id="{A576A909-92A6-4A72-B89A-E1ACE8421E7D}" type="slidenum">
              <a:rPr lang="en-US" altLang="en-US" sz="1300" smtClean="0">
                <a:solidFill>
                  <a:srgbClr val="000000"/>
                </a:solidFill>
                <a:ea typeface="MS PGothic" pitchFamily="34" charset="-128"/>
              </a:rPr>
              <a:pPr eaLnBrk="1" hangingPunct="1">
                <a:spcBef>
                  <a:spcPct val="0"/>
                </a:spcBef>
              </a:pPr>
              <a:t>13</a:t>
            </a:fld>
            <a:endParaRPr lang="en-US" altLang="en-US" sz="1300" smtClean="0">
              <a:solidFill>
                <a:srgbClr val="000000"/>
              </a:solidFill>
              <a:ea typeface="MS PGothic"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9" descr="citi-r_2c-blu_pos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6725" y="6569075"/>
            <a:ext cx="47466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0" name="Rectangle 84"/>
          <p:cNvSpPr>
            <a:spLocks noGrp="1" noChangeArrowheads="1"/>
          </p:cNvSpPr>
          <p:nvPr>
            <p:ph type="subTitle" idx="1"/>
          </p:nvPr>
        </p:nvSpPr>
        <p:spPr>
          <a:xfrm>
            <a:off x="152400" y="3429000"/>
            <a:ext cx="9601200" cy="990600"/>
          </a:xfrm>
        </p:spPr>
        <p:txBody>
          <a:bodyPr/>
          <a:lstStyle>
            <a:lvl1pPr marL="0" indent="0">
              <a:buFont typeface="Symbol" pitchFamily="18" charset="2"/>
              <a:buNone/>
              <a:defRPr sz="2000">
                <a:solidFill>
                  <a:schemeClr val="hlink"/>
                </a:solidFill>
              </a:defRPr>
            </a:lvl1pPr>
          </a:lstStyle>
          <a:p>
            <a:pPr lvl="0"/>
            <a:r>
              <a:rPr lang="en-US" noProof="0" dirty="0" smtClean="0"/>
              <a:t>Click to edit Master subtitle style</a:t>
            </a:r>
          </a:p>
        </p:txBody>
      </p:sp>
      <p:sp>
        <p:nvSpPr>
          <p:cNvPr id="37893" name="Rectangle 83"/>
          <p:cNvSpPr>
            <a:spLocks noGrp="1" noChangeArrowheads="1"/>
          </p:cNvSpPr>
          <p:nvPr>
            <p:ph type="ctrTitle"/>
          </p:nvPr>
        </p:nvSpPr>
        <p:spPr>
          <a:xfrm>
            <a:off x="152400" y="2133600"/>
            <a:ext cx="9601200" cy="990600"/>
          </a:xfrm>
          <a:ln w="9525">
            <a:noFill/>
          </a:ln>
          <a:extLst>
            <a:ext uri="{91240B29-F687-4F45-9708-019B960494DF}">
              <a14:hiddenLine xmlns:a14="http://schemas.microsoft.com/office/drawing/2010/main" w="9525">
                <a:solidFill>
                  <a:srgbClr val="000000"/>
                </a:solidFill>
                <a:miter lim="800000"/>
                <a:headEnd/>
                <a:tailEnd/>
              </a14:hiddenLine>
            </a:ext>
          </a:extLst>
        </p:spPr>
        <p:txBody>
          <a:bodyPr anchor="b"/>
          <a:lstStyle>
            <a:lvl1pPr>
              <a:defRPr sz="3200"/>
            </a:lvl1pPr>
          </a:lstStyle>
          <a:p>
            <a:pPr lvl="0"/>
            <a:r>
              <a:rPr lang="en-US" noProof="0" dirty="0" smtClean="0"/>
              <a:t>Click to edit Master title style</a:t>
            </a:r>
          </a:p>
        </p:txBody>
      </p:sp>
    </p:spTree>
    <p:extLst>
      <p:ext uri="{BB962C8B-B14F-4D97-AF65-F5344CB8AC3E}">
        <p14:creationId xmlns:p14="http://schemas.microsoft.com/office/powerpoint/2010/main" val="2319705792"/>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solidFill>
            <a:schemeClr val="bg1"/>
          </a:solidFill>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4116109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295400"/>
            <a:ext cx="4648200" cy="4876800"/>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105400" y="1295400"/>
            <a:ext cx="4648200" cy="4876800"/>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8163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623433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w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Line 14"/>
          <p:cNvSpPr>
            <a:spLocks noChangeShapeType="1"/>
          </p:cNvSpPr>
          <p:nvPr/>
        </p:nvSpPr>
        <p:spPr bwMode="auto">
          <a:xfrm>
            <a:off x="146050" y="457200"/>
            <a:ext cx="9601200" cy="0"/>
          </a:xfrm>
          <a:prstGeom prst="line">
            <a:avLst/>
          </a:prstGeom>
          <a:noFill/>
          <a:ln w="6350">
            <a:solidFill>
              <a:schemeClr val="tx2"/>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26" name="Rectangle 84"/>
          <p:cNvSpPr>
            <a:spLocks noGrp="1" noChangeArrowheads="1"/>
          </p:cNvSpPr>
          <p:nvPr>
            <p:ph type="body" idx="1"/>
          </p:nvPr>
        </p:nvSpPr>
        <p:spPr bwMode="gray">
          <a:xfrm>
            <a:off x="152400" y="1295400"/>
            <a:ext cx="96012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Line 11"/>
          <p:cNvSpPr>
            <a:spLocks noChangeShapeType="1"/>
          </p:cNvSpPr>
          <p:nvPr/>
        </p:nvSpPr>
        <p:spPr bwMode="auto">
          <a:xfrm>
            <a:off x="146050" y="6400800"/>
            <a:ext cx="9601200" cy="0"/>
          </a:xfrm>
          <a:prstGeom prst="line">
            <a:avLst/>
          </a:prstGeom>
          <a:noFill/>
          <a:ln w="6350">
            <a:solidFill>
              <a:schemeClr val="tx2"/>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1030" name="Picture 9" descr="citi-r_2c-blu_pos_rg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56725" y="6569075"/>
            <a:ext cx="47466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83"/>
          <p:cNvSpPr>
            <a:spLocks noGrp="1" noChangeArrowheads="1"/>
          </p:cNvSpPr>
          <p:nvPr>
            <p:ph type="title"/>
          </p:nvPr>
        </p:nvSpPr>
        <p:spPr bwMode="gray">
          <a:xfrm>
            <a:off x="152400" y="60325"/>
            <a:ext cx="9598025" cy="377825"/>
          </a:xfrm>
          <a:prstGeom prst="rect">
            <a:avLst/>
          </a:prstGeom>
          <a:solidFill>
            <a:schemeClr val="bg1"/>
          </a:solidFill>
          <a:ln w="12700">
            <a:solidFill>
              <a:schemeClr val="bg1"/>
            </a:solid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3" r:id="rId3"/>
    <p:sldLayoutId id="2147483665" r:id="rId4"/>
  </p:sldLayoutIdLst>
  <p:hf hdr="0"/>
  <p:txStyles>
    <p:titleStyle>
      <a:lvl1pPr algn="l" rtl="0" eaLnBrk="0" fontAlgn="base" hangingPunct="0">
        <a:spcBef>
          <a:spcPct val="0"/>
        </a:spcBef>
        <a:spcAft>
          <a:spcPct val="0"/>
        </a:spcAft>
        <a:defRPr sz="2400">
          <a:solidFill>
            <a:schemeClr val="accent1"/>
          </a:solidFill>
          <a:latin typeface="+mj-lt"/>
          <a:ea typeface="+mj-ea"/>
          <a:cs typeface="+mj-cs"/>
        </a:defRPr>
      </a:lvl1pPr>
      <a:lvl2pPr algn="l" rtl="0" eaLnBrk="0" fontAlgn="base" hangingPunct="0">
        <a:spcBef>
          <a:spcPct val="0"/>
        </a:spcBef>
        <a:spcAft>
          <a:spcPct val="0"/>
        </a:spcAft>
        <a:defRPr sz="2400">
          <a:solidFill>
            <a:schemeClr val="accent1"/>
          </a:solidFill>
          <a:latin typeface="Arial" pitchFamily="34" charset="0"/>
          <a:ea typeface="STKaiti" pitchFamily="2" charset="-122"/>
          <a:cs typeface="Geneva" pitchFamily="34" charset="0"/>
        </a:defRPr>
      </a:lvl2pPr>
      <a:lvl3pPr algn="l" rtl="0" eaLnBrk="0" fontAlgn="base" hangingPunct="0">
        <a:spcBef>
          <a:spcPct val="0"/>
        </a:spcBef>
        <a:spcAft>
          <a:spcPct val="0"/>
        </a:spcAft>
        <a:defRPr sz="2400">
          <a:solidFill>
            <a:schemeClr val="accent1"/>
          </a:solidFill>
          <a:latin typeface="Arial" pitchFamily="34" charset="0"/>
          <a:ea typeface="STKaiti" pitchFamily="2" charset="-122"/>
          <a:cs typeface="Geneva" pitchFamily="34" charset="0"/>
        </a:defRPr>
      </a:lvl3pPr>
      <a:lvl4pPr algn="l" rtl="0" eaLnBrk="0" fontAlgn="base" hangingPunct="0">
        <a:spcBef>
          <a:spcPct val="0"/>
        </a:spcBef>
        <a:spcAft>
          <a:spcPct val="0"/>
        </a:spcAft>
        <a:defRPr sz="2400">
          <a:solidFill>
            <a:schemeClr val="accent1"/>
          </a:solidFill>
          <a:latin typeface="Arial" pitchFamily="34" charset="0"/>
          <a:ea typeface="STKaiti" pitchFamily="2" charset="-122"/>
          <a:cs typeface="Geneva" pitchFamily="34" charset="0"/>
        </a:defRPr>
      </a:lvl4pPr>
      <a:lvl5pPr algn="l" rtl="0" eaLnBrk="0" fontAlgn="base" hangingPunct="0">
        <a:spcBef>
          <a:spcPct val="0"/>
        </a:spcBef>
        <a:spcAft>
          <a:spcPct val="0"/>
        </a:spcAft>
        <a:defRPr sz="2400">
          <a:solidFill>
            <a:schemeClr val="accent1"/>
          </a:solidFill>
          <a:latin typeface="Arial" pitchFamily="34" charset="0"/>
          <a:ea typeface="STKaiti" pitchFamily="2" charset="-122"/>
          <a:cs typeface="Geneva" pitchFamily="34" charset="0"/>
        </a:defRPr>
      </a:lvl5pPr>
      <a:lvl6pPr marL="457200" algn="l" rtl="0" eaLnBrk="0" fontAlgn="base" hangingPunct="0">
        <a:spcBef>
          <a:spcPct val="0"/>
        </a:spcBef>
        <a:spcAft>
          <a:spcPct val="0"/>
        </a:spcAft>
        <a:defRPr sz="2400">
          <a:solidFill>
            <a:schemeClr val="accent1"/>
          </a:solidFill>
          <a:latin typeface="Arial" pitchFamily="34" charset="0"/>
          <a:ea typeface="ヒラギノ角ゴ Pro W3" pitchFamily="124" charset="-128"/>
          <a:cs typeface="Geneva" pitchFamily="34" charset="0"/>
        </a:defRPr>
      </a:lvl6pPr>
      <a:lvl7pPr marL="914400" algn="l" rtl="0" eaLnBrk="0" fontAlgn="base" hangingPunct="0">
        <a:spcBef>
          <a:spcPct val="0"/>
        </a:spcBef>
        <a:spcAft>
          <a:spcPct val="0"/>
        </a:spcAft>
        <a:defRPr sz="2400">
          <a:solidFill>
            <a:schemeClr val="accent1"/>
          </a:solidFill>
          <a:latin typeface="Arial" pitchFamily="34" charset="0"/>
          <a:ea typeface="ヒラギノ角ゴ Pro W3" pitchFamily="124" charset="-128"/>
          <a:cs typeface="Geneva" pitchFamily="34" charset="0"/>
        </a:defRPr>
      </a:lvl7pPr>
      <a:lvl8pPr marL="1371600" algn="l" rtl="0" eaLnBrk="0" fontAlgn="base" hangingPunct="0">
        <a:spcBef>
          <a:spcPct val="0"/>
        </a:spcBef>
        <a:spcAft>
          <a:spcPct val="0"/>
        </a:spcAft>
        <a:defRPr sz="2400">
          <a:solidFill>
            <a:schemeClr val="accent1"/>
          </a:solidFill>
          <a:latin typeface="Arial" pitchFamily="34" charset="0"/>
          <a:ea typeface="ヒラギノ角ゴ Pro W3" pitchFamily="124" charset="-128"/>
          <a:cs typeface="Geneva" pitchFamily="34" charset="0"/>
        </a:defRPr>
      </a:lvl8pPr>
      <a:lvl9pPr marL="1828800" algn="l" rtl="0" eaLnBrk="0" fontAlgn="base" hangingPunct="0">
        <a:spcBef>
          <a:spcPct val="0"/>
        </a:spcBef>
        <a:spcAft>
          <a:spcPct val="0"/>
        </a:spcAft>
        <a:defRPr sz="2400">
          <a:solidFill>
            <a:schemeClr val="accent1"/>
          </a:solidFill>
          <a:latin typeface="Arial" pitchFamily="34" charset="0"/>
          <a:ea typeface="ヒラギノ角ゴ Pro W3" pitchFamily="124" charset="-128"/>
          <a:cs typeface="Geneva" pitchFamily="34" charset="0"/>
        </a:defRPr>
      </a:lvl9pPr>
    </p:titleStyle>
    <p:bodyStyle>
      <a:lvl1pPr marL="171450" indent="-171450" algn="l" defTabSz="1838325" rtl="0" eaLnBrk="0" fontAlgn="base" hangingPunct="0">
        <a:spcBef>
          <a:spcPct val="75000"/>
        </a:spcBef>
        <a:spcAft>
          <a:spcPct val="0"/>
        </a:spcAft>
        <a:buClr>
          <a:schemeClr val="tx2"/>
        </a:buClr>
        <a:buFont typeface="Symbol" pitchFamily="18" charset="2"/>
        <a:buChar char="·"/>
        <a:defRPr sz="1400">
          <a:solidFill>
            <a:srgbClr val="53565A"/>
          </a:solidFill>
          <a:latin typeface="+mn-lt"/>
          <a:ea typeface="+mn-ea"/>
          <a:cs typeface="+mn-cs"/>
        </a:defRPr>
      </a:lvl1pPr>
      <a:lvl2pPr marL="344488" indent="-171450" algn="l" defTabSz="1838325" rtl="0" eaLnBrk="0" fontAlgn="base" hangingPunct="0">
        <a:spcBef>
          <a:spcPct val="25000"/>
        </a:spcBef>
        <a:spcAft>
          <a:spcPct val="0"/>
        </a:spcAft>
        <a:buClr>
          <a:schemeClr val="tx2"/>
        </a:buClr>
        <a:buFont typeface="Arial" pitchFamily="34" charset="0"/>
        <a:buChar char="–"/>
        <a:defRPr sz="1400">
          <a:solidFill>
            <a:srgbClr val="53565A"/>
          </a:solidFill>
          <a:latin typeface="+mn-lt"/>
          <a:ea typeface="+mn-ea"/>
          <a:cs typeface="+mn-cs"/>
        </a:defRPr>
      </a:lvl2pPr>
      <a:lvl3pPr marL="517525" indent="-17145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3pPr>
      <a:lvl4pPr marL="685800" indent="-166688" algn="l" defTabSz="1838325" rtl="0" eaLnBrk="0" fontAlgn="base" hangingPunct="0">
        <a:spcBef>
          <a:spcPct val="25000"/>
        </a:spcBef>
        <a:spcAft>
          <a:spcPct val="0"/>
        </a:spcAft>
        <a:buClr>
          <a:schemeClr val="tx2"/>
        </a:buClr>
        <a:buFont typeface="Arial" pitchFamily="34" charset="0"/>
        <a:buChar char="–"/>
        <a:defRPr sz="1400">
          <a:solidFill>
            <a:srgbClr val="53565A"/>
          </a:solidFill>
          <a:latin typeface="+mn-lt"/>
          <a:ea typeface="+mn-ea"/>
          <a:cs typeface="+mn-cs"/>
        </a:defRPr>
      </a:lvl4pPr>
      <a:lvl5pPr marL="8524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5pPr>
      <a:lvl6pPr marL="13096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6pPr>
      <a:lvl7pPr marL="17668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7pPr>
      <a:lvl8pPr marL="22240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8pPr>
      <a:lvl9pPr marL="26812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6.xml"/><Relationship Id="rId7" Type="http://schemas.openxmlformats.org/officeDocument/2006/relationships/image" Target="../media/image3.emf"/><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slideLayout" Target="../slideLayouts/slideLayout2.xml"/><Relationship Id="rId5" Type="http://schemas.openxmlformats.org/officeDocument/2006/relationships/tags" Target="../tags/tag8.xml"/><Relationship Id="rId10" Type="http://schemas.openxmlformats.org/officeDocument/2006/relationships/image" Target="../media/image6.emf"/><Relationship Id="rId4" Type="http://schemas.openxmlformats.org/officeDocument/2006/relationships/tags" Target="../tags/tag7.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12"/>
          <p:cNvSpPr>
            <a:spLocks noGrp="1" noChangeArrowheads="1"/>
          </p:cNvSpPr>
          <p:nvPr>
            <p:ph type="ctrTitle"/>
          </p:nvPr>
        </p:nvSpPr>
        <p:spPr bwMode="gray">
          <a:xfrm>
            <a:off x="152400" y="2139316"/>
            <a:ext cx="9601200" cy="984885"/>
          </a:xfrm>
          <a:ln w="12700"/>
        </p:spPr>
        <p:txBody>
          <a:bodyPr/>
          <a:lstStyle/>
          <a:p>
            <a:r>
              <a:rPr lang="en-GB" dirty="0" smtClean="0"/>
              <a:t>Global Regulatory </a:t>
            </a:r>
            <a:r>
              <a:rPr lang="en-GB" dirty="0"/>
              <a:t>Impact on the European Treasury </a:t>
            </a:r>
            <a:r>
              <a:rPr lang="en-GB" dirty="0" smtClean="0"/>
              <a:t>Landscape </a:t>
            </a:r>
            <a:r>
              <a:rPr lang="en-US" dirty="0" smtClean="0"/>
              <a:t>2015</a:t>
            </a:r>
          </a:p>
        </p:txBody>
      </p:sp>
      <p:sp>
        <p:nvSpPr>
          <p:cNvPr id="3075" name="Rectangle 13"/>
          <p:cNvSpPr>
            <a:spLocks noGrp="1" noChangeArrowheads="1"/>
          </p:cNvSpPr>
          <p:nvPr>
            <p:ph type="subTitle" idx="1"/>
          </p:nvPr>
        </p:nvSpPr>
        <p:spPr bwMode="gray">
          <a:xfrm>
            <a:off x="181824" y="3429000"/>
            <a:ext cx="9601200" cy="990600"/>
          </a:xfrm>
        </p:spPr>
        <p:txBody>
          <a:bodyPr/>
          <a:lstStyle/>
          <a:p>
            <a:r>
              <a:rPr lang="en-GB" dirty="0" smtClean="0"/>
              <a:t>Ruth </a:t>
            </a:r>
            <a:r>
              <a:rPr lang="en-GB" dirty="0"/>
              <a:t>Wandhöfer</a:t>
            </a:r>
            <a:br>
              <a:rPr lang="en-GB" dirty="0"/>
            </a:br>
            <a:r>
              <a:rPr lang="en-GB" dirty="0"/>
              <a:t/>
            </a:r>
            <a:br>
              <a:rPr lang="en-GB" dirty="0"/>
            </a:br>
            <a:r>
              <a:rPr lang="en-GB" dirty="0"/>
              <a:t>Global Head of Regulatory &amp; Market </a:t>
            </a:r>
            <a:r>
              <a:rPr lang="en-GB" dirty="0" smtClean="0"/>
              <a:t>Strategy</a:t>
            </a:r>
            <a:r>
              <a:rPr lang="en-GB" dirty="0"/>
              <a:t/>
            </a:r>
            <a:br>
              <a:rPr lang="en-GB" dirty="0"/>
            </a:br>
            <a:endParaRPr lang="en-GB" dirty="0"/>
          </a:p>
          <a:p>
            <a:r>
              <a:rPr lang="en-GB" dirty="0"/>
              <a:t/>
            </a:r>
            <a:br>
              <a:rPr lang="en-GB" dirty="0"/>
            </a:br>
            <a:r>
              <a:rPr lang="en-GB" dirty="0"/>
              <a:t>  </a:t>
            </a:r>
          </a:p>
          <a:p>
            <a:r>
              <a:rPr lang="en-GB" dirty="0"/>
              <a:t> </a:t>
            </a:r>
          </a:p>
        </p:txBody>
      </p:sp>
      <p:pic>
        <p:nvPicPr>
          <p:cNvPr id="3077" name="Picture 32" descr="citi-r_2c-blu_pos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gray">
          <a:xfrm>
            <a:off x="9109075" y="6408738"/>
            <a:ext cx="765175"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Text Box 13"/>
          <p:cNvSpPr txBox="1">
            <a:spLocks noChangeArrowheads="1"/>
          </p:cNvSpPr>
          <p:nvPr/>
        </p:nvSpPr>
        <p:spPr bwMode="gray">
          <a:xfrm>
            <a:off x="152400" y="727075"/>
            <a:ext cx="957262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sz="1400">
                <a:solidFill>
                  <a:schemeClr val="tx1"/>
                </a:solidFill>
                <a:latin typeface="Arial" pitchFamily="34" charset="0"/>
                <a:ea typeface="ヒラギノ角ゴ Pro W3" pitchFamily="124" charset="-128"/>
              </a:defRPr>
            </a:lvl1pPr>
            <a:lvl2pPr marL="742950" indent="-285750" eaLnBrk="0" hangingPunct="0">
              <a:defRPr sz="1400">
                <a:solidFill>
                  <a:schemeClr val="tx1"/>
                </a:solidFill>
                <a:latin typeface="Arial" pitchFamily="34" charset="0"/>
                <a:ea typeface="ヒラギノ角ゴ Pro W3" pitchFamily="124" charset="-128"/>
              </a:defRPr>
            </a:lvl2pPr>
            <a:lvl3pPr marL="1143000" indent="-228600" eaLnBrk="0" hangingPunct="0">
              <a:defRPr sz="1400">
                <a:solidFill>
                  <a:schemeClr val="tx1"/>
                </a:solidFill>
                <a:latin typeface="Arial" pitchFamily="34" charset="0"/>
                <a:ea typeface="ヒラギノ角ゴ Pro W3" pitchFamily="124" charset="-128"/>
              </a:defRPr>
            </a:lvl3pPr>
            <a:lvl4pPr marL="1600200" indent="-228600" eaLnBrk="0" hangingPunct="0">
              <a:defRPr sz="1400">
                <a:solidFill>
                  <a:schemeClr val="tx1"/>
                </a:solidFill>
                <a:latin typeface="Arial" pitchFamily="34" charset="0"/>
                <a:ea typeface="ヒラギノ角ゴ Pro W3" pitchFamily="124" charset="-128"/>
              </a:defRPr>
            </a:lvl4pPr>
            <a:lvl5pPr marL="2057400" indent="-228600" eaLnBrk="0" hangingPunct="0">
              <a:defRPr sz="1400">
                <a:solidFill>
                  <a:schemeClr val="tx1"/>
                </a:solidFill>
                <a:latin typeface="Arial" pitchFamily="34" charset="0"/>
                <a:ea typeface="ヒラギノ角ゴ Pro W3" pitchFamily="124" charset="-128"/>
              </a:defRPr>
            </a:lvl5pPr>
            <a:lvl6pPr marL="25146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6pPr>
            <a:lvl7pPr marL="29718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7pPr>
            <a:lvl8pPr marL="34290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8pPr>
            <a:lvl9pPr marL="38862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9pPr>
          </a:lstStyle>
          <a:p>
            <a:pPr algn="l" eaLnBrk="1" hangingPunct="1"/>
            <a:r>
              <a:rPr lang="en-US" sz="1200" smtClean="0">
                <a:latin typeface="+mj-lt"/>
                <a:ea typeface="+mj-ea"/>
              </a:rPr>
              <a:t>Geneva, 29</a:t>
            </a:r>
            <a:r>
              <a:rPr lang="en-US" sz="1200" dirty="0" smtClean="0">
                <a:latin typeface="+mj-lt"/>
                <a:ea typeface="+mj-ea"/>
              </a:rPr>
              <a:t>. January 2015</a:t>
            </a:r>
            <a:endParaRPr lang="en-US" sz="1200" dirty="0">
              <a:latin typeface="+mj-lt"/>
              <a:ea typeface="+mj-ea"/>
            </a:endParaRPr>
          </a:p>
        </p:txBody>
      </p:sp>
      <p:pic>
        <p:nvPicPr>
          <p:cNvPr id="3080" name="Picture 20" descr="Wave_A4_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3175" y="166688"/>
            <a:ext cx="991235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14"/>
          <p:cNvSpPr txBox="1">
            <a:spLocks noChangeArrowheads="1"/>
          </p:cNvSpPr>
          <p:nvPr/>
        </p:nvSpPr>
        <p:spPr bwMode="gray">
          <a:xfrm>
            <a:off x="161925" y="215999"/>
            <a:ext cx="95631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sz="1400">
                <a:solidFill>
                  <a:schemeClr val="tx1"/>
                </a:solidFill>
                <a:latin typeface="Arial" pitchFamily="34" charset="0"/>
                <a:ea typeface="ヒラギノ角ゴ Pro W3" pitchFamily="124" charset="-128"/>
              </a:defRPr>
            </a:lvl1pPr>
            <a:lvl2pPr marL="742950" indent="-285750" eaLnBrk="0" hangingPunct="0">
              <a:defRPr sz="1400">
                <a:solidFill>
                  <a:schemeClr val="tx1"/>
                </a:solidFill>
                <a:latin typeface="Arial" pitchFamily="34" charset="0"/>
                <a:ea typeface="ヒラギノ角ゴ Pro W3" pitchFamily="124" charset="-128"/>
              </a:defRPr>
            </a:lvl2pPr>
            <a:lvl3pPr marL="1143000" indent="-228600" eaLnBrk="0" hangingPunct="0">
              <a:defRPr sz="1400">
                <a:solidFill>
                  <a:schemeClr val="tx1"/>
                </a:solidFill>
                <a:latin typeface="Arial" pitchFamily="34" charset="0"/>
                <a:ea typeface="ヒラギノ角ゴ Pro W3" pitchFamily="124" charset="-128"/>
              </a:defRPr>
            </a:lvl3pPr>
            <a:lvl4pPr marL="1600200" indent="-228600" eaLnBrk="0" hangingPunct="0">
              <a:defRPr sz="1400">
                <a:solidFill>
                  <a:schemeClr val="tx1"/>
                </a:solidFill>
                <a:latin typeface="Arial" pitchFamily="34" charset="0"/>
                <a:ea typeface="ヒラギノ角ゴ Pro W3" pitchFamily="124" charset="-128"/>
              </a:defRPr>
            </a:lvl4pPr>
            <a:lvl5pPr marL="2057400" indent="-228600" eaLnBrk="0" hangingPunct="0">
              <a:defRPr sz="1400">
                <a:solidFill>
                  <a:schemeClr val="tx1"/>
                </a:solidFill>
                <a:latin typeface="Arial" pitchFamily="34" charset="0"/>
                <a:ea typeface="ヒラギノ角ゴ Pro W3" pitchFamily="124" charset="-128"/>
              </a:defRPr>
            </a:lvl5pPr>
            <a:lvl6pPr marL="25146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6pPr>
            <a:lvl7pPr marL="29718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7pPr>
            <a:lvl8pPr marL="34290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8pPr>
            <a:lvl9pPr marL="38862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9pPr>
          </a:lstStyle>
          <a:p>
            <a:pPr algn="l" eaLnBrk="1" hangingPunct="1">
              <a:lnSpc>
                <a:spcPts val="2400"/>
              </a:lnSpc>
            </a:pPr>
            <a:r>
              <a:rPr lang="en-US" dirty="0">
                <a:solidFill>
                  <a:schemeClr val="bg1"/>
                </a:solidFill>
                <a:latin typeface="+mj-lt"/>
                <a:ea typeface="+mj-ea"/>
              </a:rPr>
              <a:t>Citi </a:t>
            </a:r>
            <a:r>
              <a:rPr lang="en-US" dirty="0" smtClean="0">
                <a:solidFill>
                  <a:schemeClr val="bg1"/>
                </a:solidFill>
                <a:latin typeface="+mj-lt"/>
                <a:ea typeface="+mj-ea"/>
              </a:rPr>
              <a:t>Treasury &amp; Trade Solutions |  Global Regulatory &amp; Market Strategy</a:t>
            </a:r>
            <a:endParaRPr lang="en-US" dirty="0">
              <a:solidFill>
                <a:schemeClr val="bg1"/>
              </a:solidFill>
              <a:latin typeface="+mj-lt"/>
              <a:ea typeface="+mj-ea"/>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Line 16"/>
          <p:cNvSpPr>
            <a:spLocks noChangeShapeType="1"/>
          </p:cNvSpPr>
          <p:nvPr/>
        </p:nvSpPr>
        <p:spPr bwMode="gray">
          <a:xfrm>
            <a:off x="8589963" y="1022350"/>
            <a:ext cx="0" cy="5219700"/>
          </a:xfrm>
          <a:prstGeom prst="line">
            <a:avLst/>
          </a:prstGeom>
          <a:noFill/>
          <a:ln w="63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29699" name="Line 16"/>
          <p:cNvSpPr>
            <a:spLocks noChangeShapeType="1"/>
          </p:cNvSpPr>
          <p:nvPr/>
        </p:nvSpPr>
        <p:spPr bwMode="gray">
          <a:xfrm>
            <a:off x="5667375" y="1022350"/>
            <a:ext cx="0" cy="5219700"/>
          </a:xfrm>
          <a:prstGeom prst="line">
            <a:avLst/>
          </a:prstGeom>
          <a:noFill/>
          <a:ln w="63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29700" name="Line 16"/>
          <p:cNvSpPr>
            <a:spLocks noChangeShapeType="1"/>
          </p:cNvSpPr>
          <p:nvPr/>
        </p:nvSpPr>
        <p:spPr bwMode="gray">
          <a:xfrm>
            <a:off x="2813050" y="1031875"/>
            <a:ext cx="0" cy="5219700"/>
          </a:xfrm>
          <a:prstGeom prst="line">
            <a:avLst/>
          </a:prstGeom>
          <a:noFill/>
          <a:ln w="63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29701" name="Line 16"/>
          <p:cNvSpPr>
            <a:spLocks noChangeShapeType="1"/>
          </p:cNvSpPr>
          <p:nvPr/>
        </p:nvSpPr>
        <p:spPr bwMode="gray">
          <a:xfrm>
            <a:off x="4238625" y="1030288"/>
            <a:ext cx="0" cy="5219700"/>
          </a:xfrm>
          <a:prstGeom prst="line">
            <a:avLst/>
          </a:prstGeom>
          <a:noFill/>
          <a:ln w="63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29702" name="Line 16"/>
          <p:cNvSpPr>
            <a:spLocks noChangeShapeType="1"/>
          </p:cNvSpPr>
          <p:nvPr/>
        </p:nvSpPr>
        <p:spPr bwMode="gray">
          <a:xfrm>
            <a:off x="7099300" y="1022350"/>
            <a:ext cx="0" cy="5219700"/>
          </a:xfrm>
          <a:prstGeom prst="line">
            <a:avLst/>
          </a:prstGeom>
          <a:noFill/>
          <a:ln w="63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29703" name="Rectangle 25"/>
          <p:cNvSpPr>
            <a:spLocks noGrp="1" noChangeArrowheads="1"/>
          </p:cNvSpPr>
          <p:nvPr>
            <p:ph type="title"/>
          </p:nvPr>
        </p:nvSpPr>
        <p:spPr>
          <a:xfrm>
            <a:off x="152400" y="60325"/>
            <a:ext cx="9599613" cy="354013"/>
          </a:xfrm>
          <a:ln>
            <a:noFill/>
          </a:ln>
          <a:extLst>
            <a:ext uri="{91240B29-F687-4F45-9708-019B960494DF}">
              <a14:hiddenLine xmlns:a14="http://schemas.microsoft.com/office/drawing/2010/main" w="12700">
                <a:solidFill>
                  <a:schemeClr val="bg1"/>
                </a:solidFill>
                <a:miter lim="800000"/>
                <a:headEnd/>
                <a:tailEnd/>
              </a14:hiddenLine>
            </a:ext>
          </a:extLst>
        </p:spPr>
        <p:txBody>
          <a:bodyPr/>
          <a:lstStyle/>
          <a:p>
            <a:pPr eaLnBrk="1" hangingPunct="1"/>
            <a:r>
              <a:rPr lang="en-GB" altLang="en-US" sz="2300" smtClean="0"/>
              <a:t>Progress on Key Issues</a:t>
            </a:r>
          </a:p>
        </p:txBody>
      </p:sp>
      <p:sp>
        <p:nvSpPr>
          <p:cNvPr id="29704" name="Text Box 47"/>
          <p:cNvSpPr txBox="1">
            <a:spLocks noChangeArrowheads="1"/>
          </p:cNvSpPr>
          <p:nvPr/>
        </p:nvSpPr>
        <p:spPr bwMode="gray">
          <a:xfrm>
            <a:off x="2108200" y="658813"/>
            <a:ext cx="14097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Consultation</a:t>
            </a:r>
          </a:p>
        </p:txBody>
      </p:sp>
      <p:sp>
        <p:nvSpPr>
          <p:cNvPr id="29705" name="Text Box 48"/>
          <p:cNvSpPr txBox="1">
            <a:spLocks noChangeArrowheads="1"/>
          </p:cNvSpPr>
          <p:nvPr/>
        </p:nvSpPr>
        <p:spPr bwMode="gray">
          <a:xfrm>
            <a:off x="3406775" y="549275"/>
            <a:ext cx="168116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Commission Proposal released</a:t>
            </a:r>
          </a:p>
        </p:txBody>
      </p:sp>
      <p:sp>
        <p:nvSpPr>
          <p:cNvPr id="29706" name="Text Box 50"/>
          <p:cNvSpPr txBox="1">
            <a:spLocks noChangeArrowheads="1"/>
          </p:cNvSpPr>
          <p:nvPr/>
        </p:nvSpPr>
        <p:spPr bwMode="gray">
          <a:xfrm>
            <a:off x="6267450" y="549275"/>
            <a:ext cx="19177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ESMA/EBA Technical Standards</a:t>
            </a:r>
          </a:p>
        </p:txBody>
      </p:sp>
      <p:sp>
        <p:nvSpPr>
          <p:cNvPr id="29707" name="Text Box 52"/>
          <p:cNvSpPr txBox="1">
            <a:spLocks noChangeArrowheads="1"/>
          </p:cNvSpPr>
          <p:nvPr/>
        </p:nvSpPr>
        <p:spPr bwMode="gray">
          <a:xfrm>
            <a:off x="7673975" y="649288"/>
            <a:ext cx="1711325"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Implementation</a:t>
            </a:r>
          </a:p>
        </p:txBody>
      </p:sp>
      <p:grpSp>
        <p:nvGrpSpPr>
          <p:cNvPr id="29708" name="Group 66"/>
          <p:cNvGrpSpPr>
            <a:grpSpLocks/>
          </p:cNvGrpSpPr>
          <p:nvPr/>
        </p:nvGrpSpPr>
        <p:grpSpPr bwMode="auto">
          <a:xfrm>
            <a:off x="1389063" y="1023938"/>
            <a:ext cx="7205662" cy="5219700"/>
            <a:chOff x="1370013" y="1938338"/>
            <a:chExt cx="7206350" cy="5200000"/>
          </a:xfrm>
        </p:grpSpPr>
        <p:sp>
          <p:nvSpPr>
            <p:cNvPr id="29755" name="Line 39"/>
            <p:cNvSpPr>
              <a:spLocks noChangeShapeType="1"/>
            </p:cNvSpPr>
            <p:nvPr/>
          </p:nvSpPr>
          <p:spPr bwMode="gray">
            <a:xfrm flipH="1">
              <a:off x="1376363" y="1938338"/>
              <a:ext cx="7200000" cy="0"/>
            </a:xfrm>
            <a:prstGeom prst="line">
              <a:avLst/>
            </a:prstGeom>
            <a:noFill/>
            <a:ln w="15875">
              <a:solidFill>
                <a:srgbClr val="80808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9756" name="Line 19"/>
            <p:cNvSpPr>
              <a:spLocks noChangeShapeType="1"/>
            </p:cNvSpPr>
            <p:nvPr/>
          </p:nvSpPr>
          <p:spPr bwMode="gray">
            <a:xfrm>
              <a:off x="1370013" y="1938338"/>
              <a:ext cx="1587" cy="5200000"/>
            </a:xfrm>
            <a:prstGeom prst="line">
              <a:avLst/>
            </a:prstGeom>
            <a:noFill/>
            <a:ln w="15875">
              <a:solidFill>
                <a:srgbClr val="808080"/>
              </a:solidFill>
              <a:round/>
              <a:headEnd/>
              <a:tailEnd/>
            </a:ln>
            <a:extLst>
              <a:ext uri="{909E8E84-426E-40DD-AFC4-6F175D3DCCD1}">
                <a14:hiddenFill xmlns:a14="http://schemas.microsoft.com/office/drawing/2010/main">
                  <a:noFill/>
                </a14:hiddenFill>
              </a:ext>
            </a:extLst>
          </p:spPr>
          <p:txBody>
            <a:bodyPr/>
            <a:lstStyle/>
            <a:p>
              <a:endParaRPr lang="en-GB"/>
            </a:p>
          </p:txBody>
        </p:sp>
      </p:grpSp>
      <p:grpSp>
        <p:nvGrpSpPr>
          <p:cNvPr id="29709" name="Group 47"/>
          <p:cNvGrpSpPr>
            <a:grpSpLocks/>
          </p:cNvGrpSpPr>
          <p:nvPr/>
        </p:nvGrpSpPr>
        <p:grpSpPr bwMode="auto">
          <a:xfrm>
            <a:off x="142875" y="2332038"/>
            <a:ext cx="4846638" cy="304800"/>
            <a:chOff x="133757" y="1124744"/>
            <a:chExt cx="4846712" cy="304800"/>
          </a:xfrm>
        </p:grpSpPr>
        <p:sp>
          <p:nvSpPr>
            <p:cNvPr id="66" name="AutoShape 74"/>
            <p:cNvSpPr>
              <a:spLocks noChangeArrowheads="1"/>
            </p:cNvSpPr>
            <p:nvPr/>
          </p:nvSpPr>
          <p:spPr bwMode="gray">
            <a:xfrm>
              <a:off x="1379964" y="1124744"/>
              <a:ext cx="3600505" cy="304800"/>
            </a:xfrm>
            <a:prstGeom prst="rightArrow">
              <a:avLst>
                <a:gd name="adj1" fmla="val 30417"/>
                <a:gd name="adj2" fmla="val 79264"/>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sp>
          <p:nvSpPr>
            <p:cNvPr id="29754" name="Text Box 60"/>
            <p:cNvSpPr txBox="1">
              <a:spLocks noChangeArrowheads="1"/>
            </p:cNvSpPr>
            <p:nvPr/>
          </p:nvSpPr>
          <p:spPr bwMode="gray">
            <a:xfrm>
              <a:off x="133757" y="1124744"/>
              <a:ext cx="12446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dirty="0">
                  <a:solidFill>
                    <a:srgbClr val="FF0000"/>
                  </a:solidFill>
                </a:rPr>
                <a:t>FTT</a:t>
              </a:r>
            </a:p>
          </p:txBody>
        </p:sp>
      </p:grpSp>
      <p:sp>
        <p:nvSpPr>
          <p:cNvPr id="29710" name="Text Box 49"/>
          <p:cNvSpPr txBox="1">
            <a:spLocks noChangeArrowheads="1"/>
          </p:cNvSpPr>
          <p:nvPr/>
        </p:nvSpPr>
        <p:spPr bwMode="gray">
          <a:xfrm>
            <a:off x="4908550" y="549275"/>
            <a:ext cx="162083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Parliament/Council finalise legislation</a:t>
            </a:r>
          </a:p>
        </p:txBody>
      </p:sp>
      <p:grpSp>
        <p:nvGrpSpPr>
          <p:cNvPr id="29711" name="Group 48"/>
          <p:cNvGrpSpPr>
            <a:grpSpLocks/>
          </p:cNvGrpSpPr>
          <p:nvPr/>
        </p:nvGrpSpPr>
        <p:grpSpPr bwMode="auto">
          <a:xfrm>
            <a:off x="177800" y="3644900"/>
            <a:ext cx="4811713" cy="304800"/>
            <a:chOff x="133757" y="1484784"/>
            <a:chExt cx="4811696" cy="304800"/>
          </a:xfrm>
        </p:grpSpPr>
        <p:sp>
          <p:nvSpPr>
            <p:cNvPr id="29751" name="Text Box 61"/>
            <p:cNvSpPr txBox="1">
              <a:spLocks noChangeArrowheads="1"/>
            </p:cNvSpPr>
            <p:nvPr/>
          </p:nvSpPr>
          <p:spPr bwMode="gray">
            <a:xfrm>
              <a:off x="133757" y="1484784"/>
              <a:ext cx="12446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dirty="0">
                  <a:solidFill>
                    <a:srgbClr val="FF0000"/>
                  </a:solidFill>
                </a:rPr>
                <a:t>MMF</a:t>
              </a:r>
            </a:p>
          </p:txBody>
        </p:sp>
        <p:sp>
          <p:nvSpPr>
            <p:cNvPr id="81" name="AutoShape 74"/>
            <p:cNvSpPr>
              <a:spLocks noChangeArrowheads="1"/>
            </p:cNvSpPr>
            <p:nvPr/>
          </p:nvSpPr>
          <p:spPr bwMode="gray">
            <a:xfrm>
              <a:off x="1345016" y="1484784"/>
              <a:ext cx="3600437"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12" name="Group 49"/>
          <p:cNvGrpSpPr>
            <a:grpSpLocks/>
          </p:cNvGrpSpPr>
          <p:nvPr/>
        </p:nvGrpSpPr>
        <p:grpSpPr bwMode="auto">
          <a:xfrm>
            <a:off x="133350" y="4941888"/>
            <a:ext cx="4856163" cy="304800"/>
            <a:chOff x="133757" y="1916832"/>
            <a:chExt cx="4856236" cy="304800"/>
          </a:xfrm>
        </p:grpSpPr>
        <p:sp>
          <p:nvSpPr>
            <p:cNvPr id="29749" name="Text Box 61"/>
            <p:cNvSpPr txBox="1">
              <a:spLocks noChangeArrowheads="1"/>
            </p:cNvSpPr>
            <p:nvPr/>
          </p:nvSpPr>
          <p:spPr bwMode="gray">
            <a:xfrm>
              <a:off x="133757" y="1916832"/>
              <a:ext cx="124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SFT</a:t>
              </a:r>
            </a:p>
          </p:txBody>
        </p:sp>
        <p:sp>
          <p:nvSpPr>
            <p:cNvPr id="82" name="AutoShape 74"/>
            <p:cNvSpPr>
              <a:spLocks noChangeArrowheads="1"/>
            </p:cNvSpPr>
            <p:nvPr/>
          </p:nvSpPr>
          <p:spPr bwMode="gray">
            <a:xfrm>
              <a:off x="1389489" y="1916832"/>
              <a:ext cx="3600504"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13" name="Group 52"/>
          <p:cNvGrpSpPr>
            <a:grpSpLocks/>
          </p:cNvGrpSpPr>
          <p:nvPr/>
        </p:nvGrpSpPr>
        <p:grpSpPr bwMode="auto">
          <a:xfrm>
            <a:off x="152400" y="5373688"/>
            <a:ext cx="7727950" cy="304800"/>
            <a:chOff x="142220" y="3212976"/>
            <a:chExt cx="7727774" cy="304800"/>
          </a:xfrm>
        </p:grpSpPr>
        <p:sp>
          <p:nvSpPr>
            <p:cNvPr id="29747" name="Text Box 63"/>
            <p:cNvSpPr txBox="1">
              <a:spLocks noChangeArrowheads="1"/>
            </p:cNvSpPr>
            <p:nvPr/>
          </p:nvSpPr>
          <p:spPr bwMode="gray">
            <a:xfrm>
              <a:off x="142220" y="3212976"/>
              <a:ext cx="12446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SRM</a:t>
              </a:r>
            </a:p>
          </p:txBody>
        </p:sp>
        <p:sp>
          <p:nvSpPr>
            <p:cNvPr id="85" name="AutoShape 74"/>
            <p:cNvSpPr>
              <a:spLocks noChangeArrowheads="1"/>
            </p:cNvSpPr>
            <p:nvPr/>
          </p:nvSpPr>
          <p:spPr bwMode="gray">
            <a:xfrm>
              <a:off x="1389967" y="3212976"/>
              <a:ext cx="6480027"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14" name="Group 50"/>
          <p:cNvGrpSpPr>
            <a:grpSpLocks/>
          </p:cNvGrpSpPr>
          <p:nvPr/>
        </p:nvGrpSpPr>
        <p:grpSpPr bwMode="auto">
          <a:xfrm>
            <a:off x="128588" y="1900238"/>
            <a:ext cx="6300787" cy="304800"/>
            <a:chOff x="128464" y="2348880"/>
            <a:chExt cx="6301528" cy="304800"/>
          </a:xfrm>
        </p:grpSpPr>
        <p:sp>
          <p:nvSpPr>
            <p:cNvPr id="83" name="AutoShape 74"/>
            <p:cNvSpPr>
              <a:spLocks noChangeArrowheads="1"/>
            </p:cNvSpPr>
            <p:nvPr/>
          </p:nvSpPr>
          <p:spPr bwMode="gray">
            <a:xfrm>
              <a:off x="1390674" y="2348880"/>
              <a:ext cx="5039318"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sp>
          <p:nvSpPr>
            <p:cNvPr id="29746" name="Text Box 61"/>
            <p:cNvSpPr txBox="1">
              <a:spLocks noChangeArrowheads="1"/>
            </p:cNvSpPr>
            <p:nvPr/>
          </p:nvSpPr>
          <p:spPr bwMode="gray">
            <a:xfrm>
              <a:off x="128464" y="2348880"/>
              <a:ext cx="124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ELTIFS</a:t>
              </a:r>
            </a:p>
          </p:txBody>
        </p:sp>
      </p:grpSp>
      <p:grpSp>
        <p:nvGrpSpPr>
          <p:cNvPr id="29715" name="Group 53"/>
          <p:cNvGrpSpPr>
            <a:grpSpLocks/>
          </p:cNvGrpSpPr>
          <p:nvPr/>
        </p:nvGrpSpPr>
        <p:grpSpPr bwMode="auto">
          <a:xfrm>
            <a:off x="142875" y="4076700"/>
            <a:ext cx="4846638" cy="304800"/>
            <a:chOff x="142220" y="3645024"/>
            <a:chExt cx="4847773" cy="304800"/>
          </a:xfrm>
        </p:grpSpPr>
        <p:sp>
          <p:nvSpPr>
            <p:cNvPr id="86" name="AutoShape 74"/>
            <p:cNvSpPr>
              <a:spLocks noChangeArrowheads="1"/>
            </p:cNvSpPr>
            <p:nvPr/>
          </p:nvSpPr>
          <p:spPr bwMode="gray">
            <a:xfrm>
              <a:off x="1390287" y="3645024"/>
              <a:ext cx="3599706"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sp>
          <p:nvSpPr>
            <p:cNvPr id="29744" name="Text Box 66"/>
            <p:cNvSpPr txBox="1">
              <a:spLocks noChangeArrowheads="1"/>
            </p:cNvSpPr>
            <p:nvPr/>
          </p:nvSpPr>
          <p:spPr bwMode="gray">
            <a:xfrm>
              <a:off x="142220" y="3645024"/>
              <a:ext cx="124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dirty="0" smtClean="0">
                  <a:solidFill>
                    <a:srgbClr val="FF0000"/>
                  </a:solidFill>
                </a:rPr>
                <a:t>PSD 2</a:t>
              </a:r>
              <a:endParaRPr lang="en-GB" altLang="en-US" sz="1100" b="1" dirty="0">
                <a:solidFill>
                  <a:srgbClr val="FF0000"/>
                </a:solidFill>
              </a:endParaRPr>
            </a:p>
          </p:txBody>
        </p:sp>
      </p:grpSp>
      <p:grpSp>
        <p:nvGrpSpPr>
          <p:cNvPr id="29716" name="Group 55"/>
          <p:cNvGrpSpPr>
            <a:grpSpLocks/>
          </p:cNvGrpSpPr>
          <p:nvPr/>
        </p:nvGrpSpPr>
        <p:grpSpPr bwMode="auto">
          <a:xfrm>
            <a:off x="142875" y="1125538"/>
            <a:ext cx="2687638" cy="304800"/>
            <a:chOff x="142220" y="4077072"/>
            <a:chExt cx="2687773" cy="304800"/>
          </a:xfrm>
        </p:grpSpPr>
        <p:sp>
          <p:nvSpPr>
            <p:cNvPr id="29741" name="Text Box 65"/>
            <p:cNvSpPr txBox="1">
              <a:spLocks noChangeArrowheads="1"/>
            </p:cNvSpPr>
            <p:nvPr/>
          </p:nvSpPr>
          <p:spPr bwMode="gray">
            <a:xfrm>
              <a:off x="142220" y="4077072"/>
              <a:ext cx="12446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u="sng" dirty="0">
                  <a:solidFill>
                    <a:srgbClr val="FF0000"/>
                  </a:solidFill>
                </a:rPr>
                <a:t>CMU</a:t>
              </a:r>
            </a:p>
          </p:txBody>
        </p:sp>
        <p:sp>
          <p:nvSpPr>
            <p:cNvPr id="90" name="AutoShape 74"/>
            <p:cNvSpPr>
              <a:spLocks noChangeArrowheads="1"/>
            </p:cNvSpPr>
            <p:nvPr/>
          </p:nvSpPr>
          <p:spPr bwMode="gray">
            <a:xfrm>
              <a:off x="1390058" y="4077072"/>
              <a:ext cx="1439935"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17" name="Group 56"/>
          <p:cNvGrpSpPr>
            <a:grpSpLocks/>
          </p:cNvGrpSpPr>
          <p:nvPr/>
        </p:nvGrpSpPr>
        <p:grpSpPr bwMode="auto">
          <a:xfrm>
            <a:off x="128588" y="4508500"/>
            <a:ext cx="8466137" cy="431800"/>
            <a:chOff x="128464" y="4509120"/>
            <a:chExt cx="8466293" cy="430887"/>
          </a:xfrm>
        </p:grpSpPr>
        <p:sp>
          <p:nvSpPr>
            <p:cNvPr id="29739" name="Text Box 66"/>
            <p:cNvSpPr txBox="1">
              <a:spLocks noChangeArrowheads="1"/>
            </p:cNvSpPr>
            <p:nvPr/>
          </p:nvSpPr>
          <p:spPr bwMode="gray">
            <a:xfrm>
              <a:off x="128464" y="4509120"/>
              <a:ext cx="1244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Recovery &amp; Resolution</a:t>
              </a:r>
            </a:p>
          </p:txBody>
        </p:sp>
        <p:sp>
          <p:nvSpPr>
            <p:cNvPr id="39" name="AutoShape 74"/>
            <p:cNvSpPr>
              <a:spLocks noChangeArrowheads="1"/>
            </p:cNvSpPr>
            <p:nvPr/>
          </p:nvSpPr>
          <p:spPr bwMode="gray">
            <a:xfrm>
              <a:off x="1395312" y="4509120"/>
              <a:ext cx="7199445" cy="304156"/>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18" name="Group 57"/>
          <p:cNvGrpSpPr>
            <a:grpSpLocks/>
          </p:cNvGrpSpPr>
          <p:nvPr/>
        </p:nvGrpSpPr>
        <p:grpSpPr bwMode="auto">
          <a:xfrm>
            <a:off x="128588" y="2763838"/>
            <a:ext cx="2706687" cy="304800"/>
            <a:chOff x="128464" y="4941168"/>
            <a:chExt cx="2706293" cy="304800"/>
          </a:xfrm>
        </p:grpSpPr>
        <p:sp>
          <p:nvSpPr>
            <p:cNvPr id="29737" name="Text Box 66"/>
            <p:cNvSpPr txBox="1">
              <a:spLocks noChangeArrowheads="1"/>
            </p:cNvSpPr>
            <p:nvPr/>
          </p:nvSpPr>
          <p:spPr bwMode="gray">
            <a:xfrm>
              <a:off x="128464" y="4941168"/>
              <a:ext cx="124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FEMR (UK)</a:t>
              </a:r>
            </a:p>
          </p:txBody>
        </p:sp>
        <p:sp>
          <p:nvSpPr>
            <p:cNvPr id="41" name="AutoShape 74"/>
            <p:cNvSpPr>
              <a:spLocks noChangeArrowheads="1"/>
            </p:cNvSpPr>
            <p:nvPr/>
          </p:nvSpPr>
          <p:spPr bwMode="gray">
            <a:xfrm>
              <a:off x="1395105" y="4941168"/>
              <a:ext cx="1439652"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19" name="Group 51"/>
          <p:cNvGrpSpPr>
            <a:grpSpLocks/>
          </p:cNvGrpSpPr>
          <p:nvPr/>
        </p:nvGrpSpPr>
        <p:grpSpPr bwMode="auto">
          <a:xfrm>
            <a:off x="152400" y="5805488"/>
            <a:ext cx="7718425" cy="304800"/>
            <a:chOff x="142220" y="2780928"/>
            <a:chExt cx="7718251" cy="304800"/>
          </a:xfrm>
        </p:grpSpPr>
        <p:sp>
          <p:nvSpPr>
            <p:cNvPr id="29735" name="Text Box 63"/>
            <p:cNvSpPr txBox="1">
              <a:spLocks noChangeArrowheads="1"/>
            </p:cNvSpPr>
            <p:nvPr/>
          </p:nvSpPr>
          <p:spPr bwMode="gray">
            <a:xfrm>
              <a:off x="142220" y="2780928"/>
              <a:ext cx="12446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SSM</a:t>
              </a:r>
            </a:p>
          </p:txBody>
        </p:sp>
        <p:sp>
          <p:nvSpPr>
            <p:cNvPr id="42" name="AutoShape 74"/>
            <p:cNvSpPr>
              <a:spLocks noChangeArrowheads="1"/>
            </p:cNvSpPr>
            <p:nvPr/>
          </p:nvSpPr>
          <p:spPr bwMode="gray">
            <a:xfrm>
              <a:off x="1380442" y="2780928"/>
              <a:ext cx="6480029"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20" name="Group 58"/>
          <p:cNvGrpSpPr>
            <a:grpSpLocks/>
          </p:cNvGrpSpPr>
          <p:nvPr/>
        </p:nvGrpSpPr>
        <p:grpSpPr bwMode="auto">
          <a:xfrm>
            <a:off x="152400" y="3213100"/>
            <a:ext cx="8443913" cy="304800"/>
            <a:chOff x="152400" y="5373216"/>
            <a:chExt cx="8444600" cy="304800"/>
          </a:xfrm>
        </p:grpSpPr>
        <p:sp>
          <p:nvSpPr>
            <p:cNvPr id="29733" name="Text Box 66"/>
            <p:cNvSpPr txBox="1">
              <a:spLocks noChangeArrowheads="1"/>
            </p:cNvSpPr>
            <p:nvPr/>
          </p:nvSpPr>
          <p:spPr bwMode="gray">
            <a:xfrm>
              <a:off x="152400" y="5373216"/>
              <a:ext cx="124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a:solidFill>
                    <a:schemeClr val="tx1"/>
                  </a:solidFill>
                </a:rPr>
                <a:t>MiFID &amp; MAD</a:t>
              </a:r>
            </a:p>
          </p:txBody>
        </p:sp>
        <p:sp>
          <p:nvSpPr>
            <p:cNvPr id="44" name="AutoShape 74"/>
            <p:cNvSpPr>
              <a:spLocks noChangeArrowheads="1"/>
            </p:cNvSpPr>
            <p:nvPr/>
          </p:nvSpPr>
          <p:spPr bwMode="gray">
            <a:xfrm>
              <a:off x="1397101" y="5373216"/>
              <a:ext cx="7199899"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grpSp>
        <p:nvGrpSpPr>
          <p:cNvPr id="29721" name="Group 60"/>
          <p:cNvGrpSpPr>
            <a:grpSpLocks/>
          </p:cNvGrpSpPr>
          <p:nvPr/>
        </p:nvGrpSpPr>
        <p:grpSpPr bwMode="auto">
          <a:xfrm>
            <a:off x="6613525" y="3708400"/>
            <a:ext cx="2533650" cy="630238"/>
            <a:chOff x="7185248" y="1412776"/>
            <a:chExt cx="2533268" cy="631304"/>
          </a:xfrm>
        </p:grpSpPr>
        <p:sp>
          <p:nvSpPr>
            <p:cNvPr id="29726" name="Rectangle 44"/>
            <p:cNvSpPr>
              <a:spLocks noChangeArrowheads="1"/>
            </p:cNvSpPr>
            <p:nvPr/>
          </p:nvSpPr>
          <p:spPr bwMode="auto">
            <a:xfrm>
              <a:off x="7185248" y="1412776"/>
              <a:ext cx="2533268" cy="631304"/>
            </a:xfrm>
            <a:prstGeom prst="rect">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0"/>
                </a:spcBef>
                <a:buClrTx/>
                <a:buFontTx/>
                <a:buNone/>
              </a:pPr>
              <a:endParaRPr lang="fr-BE" altLang="en-US">
                <a:solidFill>
                  <a:schemeClr val="tx1"/>
                </a:solidFill>
              </a:endParaRPr>
            </a:p>
          </p:txBody>
        </p:sp>
        <p:grpSp>
          <p:nvGrpSpPr>
            <p:cNvPr id="29727" name="Group 93"/>
            <p:cNvGrpSpPr>
              <a:grpSpLocks/>
            </p:cNvGrpSpPr>
            <p:nvPr/>
          </p:nvGrpSpPr>
          <p:grpSpPr bwMode="auto">
            <a:xfrm>
              <a:off x="7492914" y="1735591"/>
              <a:ext cx="1886266" cy="181241"/>
              <a:chOff x="4006638" y="6140978"/>
              <a:chExt cx="1886266" cy="181241"/>
            </a:xfrm>
          </p:grpSpPr>
          <p:sp>
            <p:nvSpPr>
              <p:cNvPr id="95" name="TextBox 94"/>
              <p:cNvSpPr txBox="1"/>
              <p:nvPr/>
            </p:nvSpPr>
            <p:spPr bwMode="gray">
              <a:xfrm>
                <a:off x="4514824" y="6152102"/>
                <a:ext cx="1377743" cy="154248"/>
              </a:xfrm>
              <a:prstGeom prst="rect">
                <a:avLst/>
              </a:prstGeom>
              <a:noFill/>
            </p:spPr>
            <p:txBody>
              <a:bodyPr wrap="none" lIns="0" tIns="0" rIns="0" bIns="0">
                <a:spAutoFit/>
              </a:bodyPr>
              <a:lstStyle/>
              <a:p>
                <a:pPr>
                  <a:defRPr/>
                </a:pPr>
                <a:r>
                  <a:rPr lang="en-GB" sz="1000" b="1" dirty="0">
                    <a:ea typeface="+mj-ea"/>
                  </a:rPr>
                  <a:t>Enhanced cooperation</a:t>
                </a:r>
              </a:p>
            </p:txBody>
          </p:sp>
          <p:sp>
            <p:nvSpPr>
              <p:cNvPr id="96" name="AutoShape 74"/>
              <p:cNvSpPr>
                <a:spLocks noChangeArrowheads="1"/>
              </p:cNvSpPr>
              <p:nvPr/>
            </p:nvSpPr>
            <p:spPr bwMode="gray">
              <a:xfrm>
                <a:off x="4006901" y="6140971"/>
                <a:ext cx="409513" cy="181281"/>
              </a:xfrm>
              <a:prstGeom prst="rightArrow">
                <a:avLst>
                  <a:gd name="adj1" fmla="val 30417"/>
                  <a:gd name="adj2" fmla="val 79264"/>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b="1">
                  <a:solidFill>
                    <a:srgbClr val="003082"/>
                  </a:solidFill>
                </a:endParaRPr>
              </a:p>
            </p:txBody>
          </p:sp>
        </p:grpSp>
        <p:grpSp>
          <p:nvGrpSpPr>
            <p:cNvPr id="29728" name="Group 90"/>
            <p:cNvGrpSpPr>
              <a:grpSpLocks/>
            </p:cNvGrpSpPr>
            <p:nvPr/>
          </p:nvGrpSpPr>
          <p:grpSpPr bwMode="auto">
            <a:xfrm>
              <a:off x="7257256" y="1519567"/>
              <a:ext cx="2332885" cy="181241"/>
              <a:chOff x="1499658" y="6140978"/>
              <a:chExt cx="2332885" cy="181241"/>
            </a:xfrm>
          </p:grpSpPr>
          <p:sp>
            <p:nvSpPr>
              <p:cNvPr id="92" name="TextBox 91"/>
              <p:cNvSpPr txBox="1"/>
              <p:nvPr/>
            </p:nvSpPr>
            <p:spPr bwMode="gray">
              <a:xfrm>
                <a:off x="1938748" y="6151860"/>
                <a:ext cx="1893602" cy="154248"/>
              </a:xfrm>
              <a:prstGeom prst="rect">
                <a:avLst/>
              </a:prstGeom>
              <a:noFill/>
            </p:spPr>
            <p:txBody>
              <a:bodyPr wrap="none" lIns="0" tIns="0" rIns="0" bIns="0">
                <a:spAutoFit/>
              </a:bodyPr>
              <a:lstStyle/>
              <a:p>
                <a:pPr>
                  <a:defRPr/>
                </a:pPr>
                <a:r>
                  <a:rPr lang="en-GB" sz="1000" b="1" dirty="0">
                    <a:ea typeface="+mj-ea"/>
                  </a:rPr>
                  <a:t>Ordinary Legislative Procedure</a:t>
                </a:r>
              </a:p>
            </p:txBody>
          </p:sp>
          <p:sp>
            <p:nvSpPr>
              <p:cNvPr id="93" name="AutoShape 74"/>
              <p:cNvSpPr>
                <a:spLocks noChangeArrowheads="1"/>
              </p:cNvSpPr>
              <p:nvPr/>
            </p:nvSpPr>
            <p:spPr bwMode="gray">
              <a:xfrm>
                <a:off x="1499077" y="6140730"/>
                <a:ext cx="409513" cy="181281"/>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b="1">
                  <a:solidFill>
                    <a:srgbClr val="003082"/>
                  </a:solidFill>
                </a:endParaRPr>
              </a:p>
            </p:txBody>
          </p:sp>
        </p:grpSp>
      </p:grpSp>
      <p:grpSp>
        <p:nvGrpSpPr>
          <p:cNvPr id="29722" name="Group 59"/>
          <p:cNvGrpSpPr>
            <a:grpSpLocks/>
          </p:cNvGrpSpPr>
          <p:nvPr/>
        </p:nvGrpSpPr>
        <p:grpSpPr bwMode="auto">
          <a:xfrm>
            <a:off x="128588" y="1484313"/>
            <a:ext cx="8461375" cy="304800"/>
            <a:chOff x="135869" y="5805264"/>
            <a:chExt cx="8461131" cy="304800"/>
          </a:xfrm>
        </p:grpSpPr>
        <p:sp>
          <p:nvSpPr>
            <p:cNvPr id="29724" name="Text Box 66"/>
            <p:cNvSpPr txBox="1">
              <a:spLocks noChangeArrowheads="1"/>
            </p:cNvSpPr>
            <p:nvPr/>
          </p:nvSpPr>
          <p:spPr bwMode="gray">
            <a:xfrm>
              <a:off x="135869" y="5805264"/>
              <a:ext cx="124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ctr" eaLnBrk="1" hangingPunct="1">
                <a:spcBef>
                  <a:spcPct val="50000"/>
                </a:spcBef>
                <a:buClrTx/>
                <a:buFontTx/>
                <a:buNone/>
              </a:pPr>
              <a:r>
                <a:rPr lang="en-GB" altLang="en-US" sz="1100" b="1" dirty="0">
                  <a:solidFill>
                    <a:srgbClr val="FF0000"/>
                  </a:solidFill>
                </a:rPr>
                <a:t>CRD IV</a:t>
              </a:r>
            </a:p>
          </p:txBody>
        </p:sp>
        <p:sp>
          <p:nvSpPr>
            <p:cNvPr id="47" name="AutoShape 74"/>
            <p:cNvSpPr>
              <a:spLocks noChangeArrowheads="1"/>
            </p:cNvSpPr>
            <p:nvPr/>
          </p:nvSpPr>
          <p:spPr bwMode="gray">
            <a:xfrm>
              <a:off x="1396308" y="5805264"/>
              <a:ext cx="7200692" cy="304800"/>
            </a:xfrm>
            <a:prstGeom prst="rightArrow">
              <a:avLst>
                <a:gd name="adj1" fmla="val 30417"/>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rgbClr val="003082"/>
                </a:solidFill>
              </a:endParaRPr>
            </a:p>
          </p:txBody>
        </p:sp>
      </p:grpSp>
    </p:spTree>
    <p:custDataLst>
      <p:tags r:id="rId1"/>
    </p:custDataLst>
    <p:extLst>
      <p:ext uri="{BB962C8B-B14F-4D97-AF65-F5344CB8AC3E}">
        <p14:creationId xmlns:p14="http://schemas.microsoft.com/office/powerpoint/2010/main" val="1455895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a:xfrm>
            <a:off x="152400" y="60325"/>
            <a:ext cx="9598025" cy="369332"/>
          </a:xfrm>
        </p:spPr>
        <p:txBody>
          <a:bodyPr/>
          <a:lstStyle/>
          <a:p>
            <a:r>
              <a:rPr lang="en-US" dirty="0" smtClean="0"/>
              <a:t>Financial stability : </a:t>
            </a:r>
            <a:r>
              <a:rPr lang="en-US" dirty="0"/>
              <a:t>A</a:t>
            </a:r>
            <a:r>
              <a:rPr lang="en-US" dirty="0" smtClean="0"/>
              <a:t>dditional Capital and Recovery &amp; Resolution</a:t>
            </a:r>
            <a:endParaRPr lang="en-US" dirty="0">
              <a:ea typeface="MS PGothic" pitchFamily="34" charset="-128"/>
            </a:endParaRPr>
          </a:p>
        </p:txBody>
      </p:sp>
      <p:sp>
        <p:nvSpPr>
          <p:cNvPr id="2" name="Content Placeholder 1"/>
          <p:cNvSpPr>
            <a:spLocks noGrp="1"/>
          </p:cNvSpPr>
          <p:nvPr>
            <p:ph idx="1"/>
          </p:nvPr>
        </p:nvSpPr>
        <p:spPr bwMode="gray">
          <a:xfrm>
            <a:off x="152400" y="457200"/>
            <a:ext cx="9601200" cy="7240444"/>
          </a:xfrm>
        </p:spPr>
        <p:txBody>
          <a:bodyPr>
            <a:spAutoFit/>
          </a:bodyPr>
          <a:lstStyle/>
          <a:p>
            <a:pPr marL="0" indent="0" algn="just">
              <a:buNone/>
            </a:pPr>
            <a:r>
              <a:rPr lang="en-US" sz="1300" b="1" dirty="0" smtClean="0"/>
              <a:t>Financial Stability Board Consultation</a:t>
            </a:r>
            <a:r>
              <a:rPr lang="en-US" sz="1300" dirty="0" smtClean="0"/>
              <a:t>: </a:t>
            </a:r>
            <a:r>
              <a:rPr lang="en-US" sz="1300" dirty="0"/>
              <a:t>In </a:t>
            </a:r>
            <a:r>
              <a:rPr lang="en-US" sz="1300" dirty="0" smtClean="0"/>
              <a:t>November 2014</a:t>
            </a:r>
            <a:r>
              <a:rPr lang="en-US" sz="1300" dirty="0"/>
              <a:t>, the FSB issued a consultative document </a:t>
            </a:r>
            <a:r>
              <a:rPr lang="en-US" sz="1300" dirty="0" smtClean="0"/>
              <a:t>for </a:t>
            </a:r>
            <a:r>
              <a:rPr lang="en-US" sz="1300" dirty="0"/>
              <a:t>total loss absorbing capacity (TLAC) intended to facilitate bail-in </a:t>
            </a:r>
            <a:r>
              <a:rPr lang="en-US" sz="1300" dirty="0" smtClean="0"/>
              <a:t>and resolution of </a:t>
            </a:r>
            <a:r>
              <a:rPr lang="en-US" sz="1300" dirty="0"/>
              <a:t>G-SIBs.  The proposal has two components </a:t>
            </a:r>
            <a:r>
              <a:rPr lang="en-US" sz="1300" dirty="0" smtClean="0"/>
              <a:t>:</a:t>
            </a:r>
          </a:p>
          <a:p>
            <a:pPr lvl="1" algn="just"/>
            <a:r>
              <a:rPr lang="en-US" sz="1300" dirty="0" smtClean="0"/>
              <a:t>(</a:t>
            </a:r>
            <a:r>
              <a:rPr lang="en-US" sz="1300" dirty="0" err="1"/>
              <a:t>i</a:t>
            </a:r>
            <a:r>
              <a:rPr lang="en-US" sz="1300" dirty="0"/>
              <a:t>) “External TLAC” (required at the parent holding company level or the “resolution entity”) and </a:t>
            </a:r>
            <a:endParaRPr lang="en-US" sz="1300" dirty="0" smtClean="0"/>
          </a:p>
          <a:p>
            <a:pPr lvl="1" algn="just"/>
            <a:r>
              <a:rPr lang="en-US" sz="1300" dirty="0" smtClean="0"/>
              <a:t>(</a:t>
            </a:r>
            <a:r>
              <a:rPr lang="en-US" sz="1300" dirty="0"/>
              <a:t>ii) “Internal TLAC” (or pre-positioning required for “material” subsidiaries).  </a:t>
            </a:r>
            <a:endParaRPr lang="en-US" sz="1300" dirty="0" smtClean="0"/>
          </a:p>
          <a:p>
            <a:pPr marL="173038" lvl="1" indent="0" algn="just">
              <a:buNone/>
            </a:pPr>
            <a:r>
              <a:rPr lang="en-US" sz="1300" dirty="0" smtClean="0"/>
              <a:t>Under </a:t>
            </a:r>
            <a:r>
              <a:rPr lang="en-US" sz="1300" dirty="0"/>
              <a:t>the FSB proposal, External TLAC must equal 16 – 20% of RWAs and at least twice the Basel 3 Tier 1 leverage ratio </a:t>
            </a:r>
            <a:r>
              <a:rPr lang="en-US" sz="1300" dirty="0" smtClean="0"/>
              <a:t>requirement.</a:t>
            </a:r>
            <a:r>
              <a:rPr lang="en-US" sz="1300" dirty="0"/>
              <a:t> </a:t>
            </a:r>
            <a:r>
              <a:rPr lang="en-US" sz="1300" dirty="0" smtClean="0"/>
              <a:t>The </a:t>
            </a:r>
            <a:r>
              <a:rPr lang="en-US" sz="1300" dirty="0"/>
              <a:t>16-20% of RWAs is exclusive of regulatory capital buffers (conservation, countercyclical and G-SIFI surcharges) which sit “on top” of the minimum TLAC requirement.  </a:t>
            </a:r>
            <a:endParaRPr lang="en-US" sz="1300" dirty="0" smtClean="0"/>
          </a:p>
          <a:p>
            <a:pPr marL="0" lvl="1" indent="0" algn="just">
              <a:spcBef>
                <a:spcPct val="75000"/>
              </a:spcBef>
              <a:buNone/>
            </a:pPr>
            <a:r>
              <a:rPr lang="en-US" sz="1300" b="1" dirty="0" smtClean="0"/>
              <a:t>US G-SIFI Surcharge Proposal:  </a:t>
            </a:r>
            <a:r>
              <a:rPr lang="en-US" sz="1300" dirty="0" smtClean="0"/>
              <a:t>Proposed requirements for capital surcharges that would be imposed on the eight largest U.S. G-SIFIs, were announced in December 2014. Comments </a:t>
            </a:r>
            <a:r>
              <a:rPr lang="en-US" sz="1300" dirty="0"/>
              <a:t>are due by February 28, 2015. </a:t>
            </a:r>
            <a:endParaRPr lang="en-US" sz="1300" dirty="0" smtClean="0"/>
          </a:p>
          <a:p>
            <a:pPr lvl="1" algn="just"/>
            <a:r>
              <a:rPr lang="en-US" sz="1300" dirty="0" smtClean="0"/>
              <a:t>The </a:t>
            </a:r>
            <a:r>
              <a:rPr lang="en-US" sz="1300" dirty="0"/>
              <a:t>proposed rules would assign </a:t>
            </a:r>
            <a:r>
              <a:rPr lang="en-US" sz="1300" dirty="0" smtClean="0"/>
              <a:t>G-SIFIs </a:t>
            </a:r>
            <a:r>
              <a:rPr lang="en-US" sz="1300" dirty="0"/>
              <a:t>to buckets with capital surcharges ranging from 1.0% to 4.5%, based on risk level derived from two </a:t>
            </a:r>
            <a:r>
              <a:rPr lang="en-US" sz="1300" dirty="0" smtClean="0"/>
              <a:t>methodologies and the </a:t>
            </a:r>
            <a:r>
              <a:rPr lang="en-US" sz="1300" dirty="0"/>
              <a:t>second of which would account for a </a:t>
            </a:r>
            <a:r>
              <a:rPr lang="en-US" sz="1300" dirty="0" smtClean="0"/>
              <a:t>G-SIFI’s </a:t>
            </a:r>
            <a:r>
              <a:rPr lang="en-US" sz="1300" dirty="0"/>
              <a:t>reliance on short-term wholesale </a:t>
            </a:r>
            <a:r>
              <a:rPr lang="en-US" sz="1300" dirty="0" smtClean="0"/>
              <a:t>funding</a:t>
            </a:r>
            <a:r>
              <a:rPr lang="en-US" sz="1300" dirty="0"/>
              <a:t>  </a:t>
            </a:r>
            <a:endParaRPr lang="en-US" sz="1300" dirty="0" smtClean="0"/>
          </a:p>
          <a:p>
            <a:pPr lvl="1" algn="just"/>
            <a:r>
              <a:rPr lang="en-US" sz="1300" dirty="0" smtClean="0"/>
              <a:t>The </a:t>
            </a:r>
            <a:r>
              <a:rPr lang="en-US" sz="1300" dirty="0"/>
              <a:t>Fed indicated that “almost all” of the </a:t>
            </a:r>
            <a:r>
              <a:rPr lang="en-US" sz="1300" dirty="0" smtClean="0"/>
              <a:t>G-SIFIs </a:t>
            </a:r>
            <a:r>
              <a:rPr lang="en-US" sz="1300" dirty="0"/>
              <a:t>could currently meet the requirement or would be able to by the January, 2019 effective date.  </a:t>
            </a:r>
            <a:endParaRPr lang="en-US" sz="1300" dirty="0" smtClean="0"/>
          </a:p>
          <a:p>
            <a:pPr marL="0" indent="0" algn="just">
              <a:buNone/>
            </a:pPr>
            <a:r>
              <a:rPr lang="en-GB" sz="1300" b="1" dirty="0" smtClean="0"/>
              <a:t>EU Bank </a:t>
            </a:r>
            <a:r>
              <a:rPr lang="en-GB" sz="1300" b="1" dirty="0"/>
              <a:t>Recovery and Resolution Directive (BRRD) </a:t>
            </a:r>
            <a:r>
              <a:rPr lang="en-GB" sz="1300" dirty="0"/>
              <a:t>was proposed for </a:t>
            </a:r>
            <a:r>
              <a:rPr lang="en-GB" sz="1300" dirty="0" smtClean="0"/>
              <a:t>credit </a:t>
            </a:r>
            <a:r>
              <a:rPr lang="en-GB" sz="1300" dirty="0"/>
              <a:t>institutions and investments firms, creating an EU framework for cross-border crisis management and resolution in the banking sector. </a:t>
            </a:r>
            <a:r>
              <a:rPr lang="en-GB" sz="1300" dirty="0" smtClean="0"/>
              <a:t>The </a:t>
            </a:r>
            <a:r>
              <a:rPr lang="en-GB" sz="1300" dirty="0"/>
              <a:t>proposal allows for bail-ins, creation of bridge banks and temporary control of </a:t>
            </a:r>
            <a:r>
              <a:rPr lang="en-GB" sz="1300" dirty="0" smtClean="0"/>
              <a:t>banks.</a:t>
            </a:r>
          </a:p>
          <a:p>
            <a:pPr lvl="1" algn="just"/>
            <a:r>
              <a:rPr lang="en-GB" sz="1300" dirty="0" smtClean="0"/>
              <a:t>Formally adopted </a:t>
            </a:r>
            <a:r>
              <a:rPr lang="en-GB" sz="1300" dirty="0"/>
              <a:t>in 2014 and Member States had until 31 December 2014 to transpose the BRRD into their national law. </a:t>
            </a:r>
            <a:r>
              <a:rPr lang="en-GB" sz="1300" dirty="0" smtClean="0"/>
              <a:t>EBA will </a:t>
            </a:r>
            <a:r>
              <a:rPr lang="en-GB" sz="1300" dirty="0"/>
              <a:t>develop secondary rules in a number of </a:t>
            </a:r>
            <a:r>
              <a:rPr lang="en-GB" sz="1300" dirty="0" smtClean="0"/>
              <a:t>areas.</a:t>
            </a:r>
          </a:p>
          <a:p>
            <a:pPr lvl="1" algn="just"/>
            <a:r>
              <a:rPr lang="en-GB" sz="1300" dirty="0" smtClean="0"/>
              <a:t>Consultations </a:t>
            </a:r>
            <a:r>
              <a:rPr lang="en-GB" sz="1300" dirty="0"/>
              <a:t>on bail-in powers, valuation in recovery &amp; resolution and draft guidelines in relation to bail-in (specifically the rate of conversion of debt to equity and treatment of shareholders) </a:t>
            </a:r>
            <a:r>
              <a:rPr lang="en-GB" sz="1300" dirty="0" smtClean="0"/>
              <a:t>launched </a:t>
            </a:r>
            <a:r>
              <a:rPr lang="en-GB" sz="1300" dirty="0"/>
              <a:t>in November, concluding in early February 2015.</a:t>
            </a:r>
          </a:p>
          <a:p>
            <a:pPr marL="0" indent="0" algn="just">
              <a:buNone/>
            </a:pPr>
            <a:r>
              <a:rPr lang="en-GB" sz="1300" b="1" dirty="0" smtClean="0"/>
              <a:t>EU Banking </a:t>
            </a:r>
            <a:r>
              <a:rPr lang="en-GB" sz="1300" b="1" dirty="0"/>
              <a:t>Union: </a:t>
            </a:r>
            <a:r>
              <a:rPr lang="en-US" sz="1300" dirty="0" smtClean="0">
                <a:solidFill>
                  <a:schemeClr val="tx1"/>
                </a:solidFill>
              </a:rPr>
              <a:t>In </a:t>
            </a:r>
            <a:r>
              <a:rPr lang="en-US" sz="1300" dirty="0">
                <a:solidFill>
                  <a:schemeClr val="tx1"/>
                </a:solidFill>
              </a:rPr>
              <a:t>2012, European Heads of State and Governments agreed to create a Banking </a:t>
            </a:r>
            <a:r>
              <a:rPr lang="en-US" sz="1300" dirty="0" smtClean="0">
                <a:solidFill>
                  <a:schemeClr val="tx1"/>
                </a:solidFill>
              </a:rPr>
              <a:t>Union(BU), </a:t>
            </a:r>
            <a:r>
              <a:rPr lang="en-US" sz="1300" dirty="0">
                <a:solidFill>
                  <a:schemeClr val="tx1"/>
                </a:solidFill>
              </a:rPr>
              <a:t>completing the already existing economic and monetary union and allowing for centralized application of EU rules for banks in the euro area (and those non-euro MS who may want to join</a:t>
            </a:r>
            <a:r>
              <a:rPr lang="en-US" sz="1300" dirty="0" smtClean="0">
                <a:solidFill>
                  <a:schemeClr val="tx1"/>
                </a:solidFill>
              </a:rPr>
              <a:t>). The BU consists of the </a:t>
            </a:r>
            <a:r>
              <a:rPr lang="en-US" sz="1300" dirty="0">
                <a:solidFill>
                  <a:schemeClr val="tx1"/>
                </a:solidFill>
              </a:rPr>
              <a:t>Single Supervisory Mechanism (</a:t>
            </a:r>
            <a:r>
              <a:rPr lang="en-US" sz="1300" dirty="0" smtClean="0">
                <a:solidFill>
                  <a:schemeClr val="tx1"/>
                </a:solidFill>
              </a:rPr>
              <a:t>SSM), the Single </a:t>
            </a:r>
            <a:r>
              <a:rPr lang="en-US" sz="1300" dirty="0">
                <a:solidFill>
                  <a:schemeClr val="tx1"/>
                </a:solidFill>
              </a:rPr>
              <a:t>Resolution Mechanism (SRM) </a:t>
            </a:r>
            <a:r>
              <a:rPr lang="en-US" sz="1300" dirty="0" smtClean="0">
                <a:solidFill>
                  <a:schemeClr val="tx1"/>
                </a:solidFill>
              </a:rPr>
              <a:t>overseen </a:t>
            </a:r>
            <a:r>
              <a:rPr lang="en-US" sz="1300" dirty="0">
                <a:solidFill>
                  <a:schemeClr val="tx1"/>
                </a:solidFill>
              </a:rPr>
              <a:t>by Single Resolution Board (“SRB”) </a:t>
            </a:r>
            <a:r>
              <a:rPr lang="en-US" sz="1300" dirty="0" smtClean="0">
                <a:solidFill>
                  <a:schemeClr val="tx1"/>
                </a:solidFill>
              </a:rPr>
              <a:t>and the Structural </a:t>
            </a:r>
            <a:r>
              <a:rPr lang="en-US" sz="1300" dirty="0">
                <a:solidFill>
                  <a:schemeClr val="tx1"/>
                </a:solidFill>
              </a:rPr>
              <a:t>Reform Fund (“SRF</a:t>
            </a:r>
            <a:r>
              <a:rPr lang="en-US" sz="1300" dirty="0" smtClean="0">
                <a:solidFill>
                  <a:schemeClr val="tx1"/>
                </a:solidFill>
              </a:rPr>
              <a:t>”), which will </a:t>
            </a:r>
            <a:r>
              <a:rPr lang="en-US" sz="1300" dirty="0">
                <a:solidFill>
                  <a:schemeClr val="tx1"/>
                </a:solidFill>
              </a:rPr>
              <a:t>run from 2016 over eight </a:t>
            </a:r>
            <a:r>
              <a:rPr lang="en-US" sz="1300" dirty="0" smtClean="0">
                <a:solidFill>
                  <a:schemeClr val="tx1"/>
                </a:solidFill>
              </a:rPr>
              <a:t>years.</a:t>
            </a:r>
            <a:endParaRPr lang="en-US" sz="1300" dirty="0">
              <a:solidFill>
                <a:schemeClr val="tx1"/>
              </a:solidFill>
            </a:endParaRPr>
          </a:p>
          <a:p>
            <a:endParaRPr lang="en-US" sz="1300" dirty="0"/>
          </a:p>
          <a:p>
            <a:endParaRPr lang="en-GB" sz="1300" dirty="0"/>
          </a:p>
          <a:p>
            <a:pPr marL="173038" lvl="1" indent="0">
              <a:buNone/>
            </a:pPr>
            <a:endParaRPr lang="en-US" dirty="0" smtClean="0"/>
          </a:p>
          <a:p>
            <a:pPr lvl="1"/>
            <a:endParaRPr lang="en-US" dirty="0"/>
          </a:p>
        </p:txBody>
      </p:sp>
    </p:spTree>
    <p:custDataLst>
      <p:tags r:id="rId1"/>
    </p:custDataLst>
    <p:extLst>
      <p:ext uri="{BB962C8B-B14F-4D97-AF65-F5344CB8AC3E}">
        <p14:creationId xmlns:p14="http://schemas.microsoft.com/office/powerpoint/2010/main" val="14117582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smtClean="0"/>
              <a:t>Structural Reform</a:t>
            </a:r>
            <a:endParaRPr lang="en-US" dirty="0">
              <a:ea typeface="MS PGothic" pitchFamily="34" charset="-128"/>
            </a:endParaRPr>
          </a:p>
        </p:txBody>
      </p:sp>
      <p:sp>
        <p:nvSpPr>
          <p:cNvPr id="2" name="Content Placeholder 1"/>
          <p:cNvSpPr>
            <a:spLocks noGrp="1"/>
          </p:cNvSpPr>
          <p:nvPr>
            <p:ph idx="1"/>
          </p:nvPr>
        </p:nvSpPr>
        <p:spPr bwMode="gray">
          <a:xfrm>
            <a:off x="148771" y="556275"/>
            <a:ext cx="9601200" cy="4901342"/>
          </a:xfrm>
        </p:spPr>
        <p:txBody>
          <a:bodyPr>
            <a:spAutoFit/>
          </a:bodyPr>
          <a:lstStyle/>
          <a:p>
            <a:pPr marL="0" indent="0">
              <a:buNone/>
            </a:pPr>
            <a:r>
              <a:rPr lang="en-US" b="1" dirty="0" smtClean="0"/>
              <a:t>US Volcker Rule</a:t>
            </a:r>
          </a:p>
          <a:p>
            <a:pPr lvl="1"/>
            <a:r>
              <a:rPr lang="en-US" dirty="0" smtClean="0"/>
              <a:t>Ban on proprietary trading (other than in FX spot, loans and US govern securities), other than market making, underwriting and hedging was published as a final rule in December 2013 and requires compliance by July 2015.</a:t>
            </a:r>
            <a:endParaRPr lang="en-US" dirty="0"/>
          </a:p>
          <a:p>
            <a:pPr marL="0" indent="0">
              <a:buNone/>
            </a:pPr>
            <a:r>
              <a:rPr lang="en-US" b="1" dirty="0" smtClean="0"/>
              <a:t>EU Regulation on Bank Structure Reform (BSR), </a:t>
            </a:r>
            <a:r>
              <a:rPr lang="en-US" dirty="0" smtClean="0"/>
              <a:t>proposed by the Commission in January 2014; Key elements include:</a:t>
            </a:r>
          </a:p>
          <a:p>
            <a:pPr lvl="1"/>
            <a:r>
              <a:rPr lang="en-US" dirty="0" smtClean="0"/>
              <a:t>Ban on proprietary trading</a:t>
            </a:r>
          </a:p>
          <a:p>
            <a:pPr lvl="1"/>
            <a:r>
              <a:rPr lang="en-US" dirty="0" smtClean="0"/>
              <a:t>Potential separation of certain trading activities; possibility for national supervisors to require legal separation of trading activities within a group</a:t>
            </a:r>
          </a:p>
          <a:p>
            <a:pPr marL="173038" lvl="1" indent="0">
              <a:buNone/>
            </a:pPr>
            <a:r>
              <a:rPr lang="en-GB" dirty="0" smtClean="0"/>
              <a:t>In view of the European Parliament the biggest </a:t>
            </a:r>
            <a:r>
              <a:rPr lang="en-GB" dirty="0"/>
              <a:t>challenge facing the EU financial sector is ensuring banks are able to finance commercial investments in order to promote economic growth and that making it possible for banks to provide liquidity and creating conditions for a well-functioning Capital Markets Union should be the primary task for any further legislation for the single financial market.  The report highlights that underinvestment in the EU may threaten financial </a:t>
            </a:r>
            <a:r>
              <a:rPr lang="en-GB" dirty="0" smtClean="0"/>
              <a:t>stability.</a:t>
            </a:r>
            <a:r>
              <a:rPr lang="en-US" dirty="0"/>
              <a:t> </a:t>
            </a:r>
            <a:r>
              <a:rPr lang="en-US" dirty="0" smtClean="0"/>
              <a:t>Final </a:t>
            </a:r>
            <a:r>
              <a:rPr lang="en-US" dirty="0"/>
              <a:t>decisions </a:t>
            </a:r>
            <a:r>
              <a:rPr lang="en-US" dirty="0" smtClean="0"/>
              <a:t>on this measure not </a:t>
            </a:r>
            <a:r>
              <a:rPr lang="en-US" dirty="0"/>
              <a:t>expected before Q3/Q4 of 2015</a:t>
            </a:r>
            <a:r>
              <a:rPr lang="en-US" dirty="0" smtClean="0"/>
              <a:t>.</a:t>
            </a:r>
            <a:endParaRPr lang="en-US" b="1" dirty="0" smtClean="0"/>
          </a:p>
          <a:p>
            <a:pPr marL="0" indent="0">
              <a:buNone/>
            </a:pPr>
            <a:r>
              <a:rPr lang="en-US" b="1" dirty="0" smtClean="0"/>
              <a:t>UK </a:t>
            </a:r>
            <a:r>
              <a:rPr lang="en-US" b="1" dirty="0"/>
              <a:t>Ring-fence (the Banking Reform Act)</a:t>
            </a:r>
          </a:p>
          <a:p>
            <a:pPr lvl="1"/>
            <a:r>
              <a:rPr lang="en-US" dirty="0"/>
              <a:t>UK regulatory approach defining that retail banking should be ring-fenced from the rest of the bank, be supported by higher levels of capital.</a:t>
            </a:r>
          </a:p>
          <a:p>
            <a:pPr lvl="1"/>
            <a:r>
              <a:rPr lang="en-US" dirty="0"/>
              <a:t>Ring-fenced activities include deposit taking, provision of overdrafts to individuals and SMEs</a:t>
            </a:r>
          </a:p>
          <a:p>
            <a:pPr lvl="1"/>
            <a:r>
              <a:rPr lang="en-US" dirty="0"/>
              <a:t>Secondary legislation is expected to be in place by May 2015 and bank compliance required by 2019 at the latest.</a:t>
            </a:r>
          </a:p>
          <a:p>
            <a:pPr marL="173038" lvl="1" indent="0">
              <a:buNone/>
            </a:pPr>
            <a:endParaRPr lang="en-US" dirty="0" smtClean="0"/>
          </a:p>
          <a:p>
            <a:pPr lvl="1"/>
            <a:endParaRPr lang="en-US" dirty="0"/>
          </a:p>
        </p:txBody>
      </p:sp>
    </p:spTree>
    <p:custDataLst>
      <p:tags r:id="rId1"/>
    </p:custDataLst>
    <p:extLst>
      <p:ext uri="{BB962C8B-B14F-4D97-AF65-F5344CB8AC3E}">
        <p14:creationId xmlns:p14="http://schemas.microsoft.com/office/powerpoint/2010/main" val="21989350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3062" y="60325"/>
            <a:ext cx="9752938" cy="369888"/>
          </a:xfrm>
        </p:spPr>
        <p:txBody>
          <a:bodyPr/>
          <a:lstStyle/>
          <a:p>
            <a:pPr eaLnBrk="1" hangingPunct="1"/>
            <a:r>
              <a:rPr lang="en-US" altLang="en-US" dirty="0" smtClean="0">
                <a:cs typeface="STKaiti" charset="0"/>
              </a:rPr>
              <a:t>Basel III: Multi-Year Timing</a:t>
            </a:r>
          </a:p>
        </p:txBody>
      </p:sp>
      <p:graphicFrame>
        <p:nvGraphicFramePr>
          <p:cNvPr id="479235" name="Group 3"/>
          <p:cNvGraphicFramePr>
            <a:graphicFrameLocks noGrp="1"/>
          </p:cNvGraphicFramePr>
          <p:nvPr/>
        </p:nvGraphicFramePr>
        <p:xfrm>
          <a:off x="349119" y="658814"/>
          <a:ext cx="9226682" cy="4956179"/>
        </p:xfrm>
        <a:graphic>
          <a:graphicData uri="http://schemas.openxmlformats.org/drawingml/2006/table">
            <a:tbl>
              <a:tblPr/>
              <a:tblGrid>
                <a:gridCol w="2705232"/>
                <a:gridCol w="577850"/>
                <a:gridCol w="577850"/>
                <a:gridCol w="577850"/>
                <a:gridCol w="577850"/>
                <a:gridCol w="742950"/>
                <a:gridCol w="825500"/>
                <a:gridCol w="908050"/>
                <a:gridCol w="908050"/>
                <a:gridCol w="825500"/>
              </a:tblGrid>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Capital Framework</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2011</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2012</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2013</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2014</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2015</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2016</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2017</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2018</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2019</a:t>
                      </a:r>
                    </a:p>
                  </a:txBody>
                  <a:tcPr marL="99060" marR="99060" marT="0" marB="0" anchor="ctr" horzOverflow="overflow">
                    <a:lnL>
                      <a:noFill/>
                    </a:lnL>
                    <a:lnR>
                      <a:noFill/>
                    </a:lnR>
                    <a:lnT>
                      <a:noFill/>
                    </a:lnT>
                    <a:lnB>
                      <a:noFill/>
                    </a:lnB>
                    <a:lnTlToBr>
                      <a:noFill/>
                    </a:lnTlToBr>
                    <a:lnBlToTr>
                      <a:noFill/>
                    </a:lnBlToTr>
                    <a:no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Minimum Common Equity (CET1)</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2.0%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2.0%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3.5%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Deductions from CET1</a:t>
                      </a:r>
                      <a:r>
                        <a:rPr kumimoji="0" lang="en-US" altLang="en-US" sz="1000" b="0" i="0" u="none" strike="noStrike" cap="none" normalizeH="0" baseline="30000" smtClean="0">
                          <a:ln>
                            <a:noFill/>
                          </a:ln>
                          <a:solidFill>
                            <a:schemeClr val="tx1"/>
                          </a:solidFill>
                          <a:effectLst/>
                          <a:latin typeface="Arial" pitchFamily="34" charset="0"/>
                          <a:ea typeface="ヒラギノ角ゴ Pro W3" charset="-128"/>
                        </a:rPr>
                        <a:t>1</a:t>
                      </a:r>
                      <a:endParaRPr kumimoji="0" lang="en-US" altLang="en-US" sz="1000" b="0" i="0" u="none" strike="noStrike" cap="none" normalizeH="0" baseline="3000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20%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80%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100%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100%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Minimum Tier 1 Capital</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4.5%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5.5%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solidFill>
                      <a:srgbClr val="F2F2F2"/>
                    </a:solid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Minimum Total Capital</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anchor="ctr" horzOverflow="overflow">
                    <a:lnL>
                      <a:noFill/>
                    </a:lnL>
                    <a:lnR>
                      <a:noFill/>
                    </a:lnR>
                    <a:lnT>
                      <a:noFill/>
                    </a:lnT>
                    <a:lnB>
                      <a:noFill/>
                    </a:lnB>
                    <a:lnTlToBr>
                      <a:noFill/>
                    </a:lnTlToBr>
                    <a:lnBlToTr>
                      <a:noFill/>
                    </a:lnBlToTr>
                    <a:solidFill>
                      <a:srgbClr val="F2F2F2"/>
                    </a:solid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Capital Conservation Buffer (CCB)</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NA</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0.625%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1.25%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1.875%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Total Capital including CCB</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8.0%</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8.625%</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9.25%</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9.875%</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A8EB"/>
                          </a:solidFill>
                          <a:effectLst/>
                          <a:latin typeface="Arial" pitchFamily="34" charset="0"/>
                          <a:ea typeface="ヒラギノ角ゴ Pro W3" charset="-128"/>
                        </a:rPr>
                        <a:t>10.5%</a:t>
                      </a: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r>
              <a:tr h="406400">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Counter Cyclical Buffer (if  triggered)</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Up to 0.625%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Up to 1.25%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Up to 1.875%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Up to 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2F2F2"/>
                    </a:solidFill>
                  </a:tcPr>
                </a:tc>
              </a:tr>
              <a:tr h="444500">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Additional Loss Absorbency for G- SIBs</a:t>
                      </a:r>
                      <a:r>
                        <a:rPr kumimoji="0" lang="en-US" altLang="en-US" sz="1000" b="0" i="0" u="none" strike="noStrike" cap="none" normalizeH="0" baseline="30000" smtClean="0">
                          <a:ln>
                            <a:noFill/>
                          </a:ln>
                          <a:solidFill>
                            <a:schemeClr val="tx1"/>
                          </a:solidFill>
                          <a:effectLst/>
                          <a:latin typeface="Arial" pitchFamily="34" charset="0"/>
                          <a:ea typeface="ヒラギノ角ゴ Pro W3" charset="-128"/>
                        </a:rPr>
                        <a:t>2</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1% to 2.5%</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95300">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18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Potential Max Total Capital with G-SIB and Countercyclical Buffer </a:t>
                      </a:r>
                      <a:r>
                        <a:rPr kumimoji="0" lang="en-US" altLang="en-US" sz="1000" b="0" i="0" u="none" strike="noStrike" cap="none" normalizeH="0" baseline="30000" smtClean="0">
                          <a:ln>
                            <a:noFill/>
                          </a:ln>
                          <a:solidFill>
                            <a:schemeClr val="tx1"/>
                          </a:solidFill>
                          <a:effectLst/>
                          <a:latin typeface="Arial" pitchFamily="34" charset="0"/>
                          <a:ea typeface="ヒラギノ角ゴ Pro W3" charset="-128"/>
                        </a:rPr>
                        <a:t>2</a:t>
                      </a:r>
                      <a:endParaRPr kumimoji="0" lang="en-US" altLang="en-US" sz="1000" b="0" i="0" u="none" strike="noStrike" cap="none" normalizeH="0" baseline="0" smtClean="0">
                        <a:ln>
                          <a:noFill/>
                        </a:ln>
                        <a:solidFill>
                          <a:srgbClr val="00B0F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rgbClr val="00B0F0"/>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endParaRPr kumimoji="0" lang="en-US" altLang="en-US" sz="1000" b="0" i="0" u="none" strike="noStrike" cap="none" normalizeH="0" baseline="0" smtClean="0">
                        <a:ln>
                          <a:noFill/>
                        </a:ln>
                        <a:solidFill>
                          <a:schemeClr val="folHlink"/>
                        </a:solidFill>
                        <a:effectLst/>
                        <a:latin typeface="Arial" pitchFamily="34" charset="0"/>
                        <a:ea typeface="ヒラギノ角ゴ Pro W3" charset="-128"/>
                      </a:endParaRP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1800"/>
                        </a:lnSpc>
                        <a:spcBef>
                          <a:spcPct val="0"/>
                        </a:spcBef>
                        <a:spcAft>
                          <a:spcPct val="0"/>
                        </a:spcAft>
                        <a:buClrTx/>
                        <a:buSzTx/>
                        <a:buFontTx/>
                        <a:buNone/>
                        <a:tabLst/>
                      </a:pPr>
                      <a:r>
                        <a:rPr kumimoji="0" lang="en-US" altLang="en-US" sz="1800" b="1" i="0" u="none" strike="noStrike" cap="none" normalizeH="0" baseline="0" smtClean="0">
                          <a:ln>
                            <a:noFill/>
                          </a:ln>
                          <a:solidFill>
                            <a:srgbClr val="FF0000"/>
                          </a:solidFill>
                          <a:effectLst/>
                          <a:latin typeface="Arial" pitchFamily="34" charset="0"/>
                          <a:ea typeface="ヒラギノ角ゴ Pro W3" charset="-128"/>
                        </a:rPr>
                        <a:t>15.5%</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913">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Leverage Ratio </a:t>
                      </a:r>
                      <a:r>
                        <a:rPr kumimoji="0" lang="en-US" altLang="en-US" sz="1000" b="0" i="0" u="none" strike="noStrike" cap="none" normalizeH="0" baseline="30000" smtClean="0">
                          <a:ln>
                            <a:noFill/>
                          </a:ln>
                          <a:solidFill>
                            <a:schemeClr val="tx1"/>
                          </a:solidFill>
                          <a:effectLst/>
                          <a:latin typeface="Arial" pitchFamily="34" charset="0"/>
                          <a:ea typeface="ヒラギノ角ゴ Pro W3" charset="-128"/>
                        </a:rPr>
                        <a:t>3</a:t>
                      </a:r>
                      <a:endParaRPr kumimoji="0" lang="en-US" altLang="en-US" sz="1000" b="0" i="0" u="none" strike="noStrike" cap="none" normalizeH="0" baseline="30000" smtClean="0">
                        <a:ln>
                          <a:noFill/>
                        </a:ln>
                        <a:solidFill>
                          <a:schemeClr val="folHlink"/>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rgbClr val="00A8EB"/>
                          </a:solidFill>
                          <a:effectLst/>
                          <a:latin typeface="Arial" pitchFamily="34" charset="0"/>
                          <a:ea typeface="ヒラギノ角ゴ Pro W3" charset="-128"/>
                        </a:rPr>
                        <a:t>3%</a:t>
                      </a:r>
                      <a:r>
                        <a:rPr kumimoji="0" lang="en-US" altLang="en-US" sz="1000" b="0" i="0" u="none" strike="noStrike" cap="none" normalizeH="0" baseline="30000" smtClean="0">
                          <a:ln>
                            <a:noFill/>
                          </a:ln>
                          <a:solidFill>
                            <a:srgbClr val="00A8EB"/>
                          </a:solidFill>
                          <a:effectLst/>
                          <a:latin typeface="Arial" pitchFamily="34" charset="0"/>
                          <a:ea typeface="ヒラギノ角ゴ Pro W3" charset="-128"/>
                        </a:rPr>
                        <a:t>(2)</a:t>
                      </a: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rgbClr val="00A8EB"/>
                          </a:solidFill>
                          <a:effectLst/>
                          <a:latin typeface="Arial" pitchFamily="34" charset="0"/>
                          <a:ea typeface="ヒラギノ角ゴ Pro W3" charset="-128"/>
                        </a:rPr>
                        <a:t>3%</a:t>
                      </a:r>
                      <a:r>
                        <a:rPr kumimoji="0" lang="en-US" altLang="en-US" sz="1000" b="0" i="0" u="none" strike="noStrike" cap="none" normalizeH="0" baseline="30000" smtClean="0">
                          <a:ln>
                            <a:noFill/>
                          </a:ln>
                          <a:solidFill>
                            <a:srgbClr val="00A8EB"/>
                          </a:solidFill>
                          <a:effectLst/>
                          <a:latin typeface="Arial" pitchFamily="34" charset="0"/>
                          <a:ea typeface="ヒラギノ角ゴ Pro W3" charset="-128"/>
                        </a:rPr>
                        <a:t>(2)</a:t>
                      </a:r>
                    </a:p>
                  </a:txBody>
                  <a:tcPr marL="99060" marR="9906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04800">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1" i="0" u="none" strike="noStrike" cap="none" normalizeH="0" baseline="0" smtClean="0">
                          <a:ln>
                            <a:noFill/>
                          </a:ln>
                          <a:solidFill>
                            <a:srgbClr val="003082"/>
                          </a:solidFill>
                          <a:effectLst/>
                          <a:latin typeface="Arial" pitchFamily="34" charset="0"/>
                          <a:ea typeface="ヒラギノ角ゴ Pro W3" charset="-128"/>
                        </a:rPr>
                        <a:t>Liquidity Ratios</a:t>
                      </a: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r>
              <a:tr h="304800">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Liquidity Coverage Ratio (LCR) </a:t>
                      </a:r>
                      <a:r>
                        <a:rPr kumimoji="0" lang="en-US" altLang="en-US" sz="1000" b="0" i="0" u="none" strike="noStrike" cap="none" normalizeH="0" baseline="30000" smtClean="0">
                          <a:ln>
                            <a:noFill/>
                          </a:ln>
                          <a:solidFill>
                            <a:schemeClr val="tx1"/>
                          </a:solidFill>
                          <a:effectLst/>
                          <a:latin typeface="Arial" pitchFamily="34" charset="0"/>
                          <a:ea typeface="ヒラギノ角ゴ Pro W3" charset="-128"/>
                        </a:rPr>
                        <a:t>4</a:t>
                      </a:r>
                      <a:endParaRPr kumimoji="0" lang="en-US" altLang="en-US" sz="1000" b="0" i="0" u="none" strike="noStrike" cap="none" normalizeH="0" baseline="3000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60%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70%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80%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90%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100%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r>
              <a:tr h="473075">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l"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Net Stable Funding Ratio (NSFR)</a:t>
                      </a:r>
                      <a:r>
                        <a:rPr kumimoji="0" lang="en-US" altLang="en-US" sz="1000" b="0" i="0" u="none" strike="noStrike" cap="none" normalizeH="0" baseline="30000" smtClean="0">
                          <a:ln>
                            <a:noFill/>
                          </a:ln>
                          <a:solidFill>
                            <a:schemeClr val="tx1"/>
                          </a:solidFill>
                          <a:effectLst/>
                          <a:latin typeface="Arial" pitchFamily="34" charset="0"/>
                          <a:ea typeface="ヒラギノ角ゴ Pro W3" charset="-128"/>
                        </a:rPr>
                        <a:t> 4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 </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c>
                  <a:txBody>
                    <a:bodyPr/>
                    <a:lstStyle>
                      <a:lvl1pPr eaLnBrk="0" hangingPunct="0">
                        <a:spcBef>
                          <a:spcPct val="75000"/>
                        </a:spcBef>
                        <a:buClr>
                          <a:schemeClr val="tx2"/>
                        </a:buClr>
                        <a:buFont typeface="Symbol" pitchFamily="18" charset="2"/>
                        <a:defRPr sz="1200">
                          <a:solidFill>
                            <a:srgbClr val="53565A"/>
                          </a:solidFill>
                          <a:latin typeface="Arial" pitchFamily="34" charset="0"/>
                          <a:ea typeface="MS PGothic" pitchFamily="34" charset="-128"/>
                          <a:cs typeface="STKaiti" charset="0"/>
                        </a:defRPr>
                      </a:lvl1pPr>
                      <a:lvl2pPr marL="742950" indent="-28575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defRPr sz="12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defRPr sz="12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defRPr sz="1200">
                          <a:solidFill>
                            <a:srgbClr val="53565A"/>
                          </a:solidFill>
                          <a:latin typeface="Arial" pitchFamily="34" charset="0"/>
                          <a:ea typeface="STKaiti" charset="0"/>
                          <a:cs typeface="STKaiti" charset="0"/>
                        </a:defRPr>
                      </a:lvl9pPr>
                    </a:lstStyle>
                    <a:p>
                      <a:pPr marL="0" marR="0" lvl="0" indent="0" algn="ctr" defTabSz="914400" rtl="0" eaLnBrk="1" fontAlgn="base" latinLnBrk="0" hangingPunct="1">
                        <a:lnSpc>
                          <a:spcPts val="24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Arial" pitchFamily="34" charset="0"/>
                          <a:ea typeface="ヒラギノ角ゴ Pro W3" charset="-128"/>
                        </a:rPr>
                        <a:t>&gt; 100%</a:t>
                      </a:r>
                      <a:endParaRPr kumimoji="0" lang="en-US" altLang="en-US" sz="1000" b="0" i="0" u="none" strike="noStrike" cap="none" normalizeH="0" baseline="0" smtClean="0">
                        <a:ln>
                          <a:noFill/>
                        </a:ln>
                        <a:solidFill>
                          <a:srgbClr val="000000"/>
                        </a:solidFill>
                        <a:effectLst/>
                        <a:latin typeface="Arial" pitchFamily="34" charset="0"/>
                        <a:ea typeface="ヒラギノ角ゴ Pro W3" charset="-128"/>
                      </a:endParaRPr>
                    </a:p>
                  </a:txBody>
                  <a:tcPr marL="99060" marR="99060" marT="0" marB="0" anchor="ctr" horzOverflow="overflow">
                    <a:lnL>
                      <a:noFill/>
                    </a:lnL>
                    <a:lnR>
                      <a:noFill/>
                    </a:lnR>
                    <a:lnT>
                      <a:noFill/>
                    </a:lnT>
                    <a:lnB>
                      <a:noFill/>
                    </a:lnB>
                    <a:lnTlToBr>
                      <a:noFill/>
                    </a:lnTlToBr>
                    <a:lnBlToTr>
                      <a:noFill/>
                    </a:lnBlToTr>
                    <a:noFill/>
                  </a:tcPr>
                </a:tc>
              </a:tr>
            </a:tbl>
          </a:graphicData>
        </a:graphic>
      </p:graphicFrame>
      <p:sp>
        <p:nvSpPr>
          <p:cNvPr id="6292" name="TextBox 16"/>
          <p:cNvSpPr txBox="1">
            <a:spLocks noChangeArrowheads="1"/>
          </p:cNvSpPr>
          <p:nvPr/>
        </p:nvSpPr>
        <p:spPr bwMode="gray">
          <a:xfrm>
            <a:off x="416190" y="5646739"/>
            <a:ext cx="842182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14300" indent="-114300" eaLnBrk="0" hangingPunct="0">
              <a:spcBef>
                <a:spcPct val="75000"/>
              </a:spcBef>
              <a:buClr>
                <a:schemeClr val="tx2"/>
              </a:buClr>
              <a:buFont typeface="Symbol" pitchFamily="18" charset="2"/>
              <a:buChar char="·"/>
              <a:defRPr sz="1400">
                <a:solidFill>
                  <a:srgbClr val="53565A"/>
                </a:solidFill>
                <a:latin typeface="Arial" pitchFamily="34" charset="0"/>
                <a:ea typeface="STKaiti" charset="0"/>
                <a:cs typeface="STKaiti" charset="0"/>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9pPr>
          </a:lstStyle>
          <a:p>
            <a:pPr algn="l" eaLnBrk="1" hangingPunct="1">
              <a:spcBef>
                <a:spcPct val="0"/>
              </a:spcBef>
              <a:buClrTx/>
              <a:buFont typeface="Arial" pitchFamily="34" charset="0"/>
              <a:buAutoNum type="arabicPeriod"/>
            </a:pPr>
            <a:r>
              <a:rPr lang="en-US" altLang="en-US" sz="800" dirty="0">
                <a:solidFill>
                  <a:srgbClr val="000000"/>
                </a:solidFill>
                <a:ea typeface="ヒラギノ角ゴ Pro W3" charset="-128"/>
              </a:rPr>
              <a:t>Deferred Tax Assets (DTA), Mortgage Servicing Rights (MSRs) and equity ownership of other financial institutions is capped each at 10% of CET1 and combined at 15% of CET1; phased out completely by 2018</a:t>
            </a:r>
          </a:p>
          <a:p>
            <a:pPr algn="l" eaLnBrk="1" hangingPunct="1">
              <a:spcBef>
                <a:spcPct val="0"/>
              </a:spcBef>
              <a:buClrTx/>
              <a:buFont typeface="Arial" pitchFamily="34" charset="0"/>
              <a:buAutoNum type="arabicPeriod"/>
            </a:pPr>
            <a:r>
              <a:rPr lang="en-US" altLang="en-US" sz="800" dirty="0">
                <a:solidFill>
                  <a:srgbClr val="000000"/>
                </a:solidFill>
                <a:ea typeface="ヒラギノ角ゴ Pro W3" charset="-128"/>
              </a:rPr>
              <a:t>Additional requirement for Global – Systemically Important Banks (G-SIBs) ranges from 1-2.5% (with an additional 1% for banks in the top category who increase their systemic importance). </a:t>
            </a:r>
          </a:p>
          <a:p>
            <a:pPr algn="l" eaLnBrk="1" hangingPunct="1">
              <a:spcBef>
                <a:spcPct val="0"/>
              </a:spcBef>
              <a:buClrTx/>
              <a:buFont typeface="Arial" pitchFamily="34" charset="0"/>
              <a:buAutoNum type="arabicPeriod"/>
            </a:pPr>
            <a:r>
              <a:rPr lang="en-US" altLang="en-US" sz="800" dirty="0">
                <a:solidFill>
                  <a:srgbClr val="000000"/>
                </a:solidFill>
                <a:ea typeface="ヒラギノ角ゴ Pro W3" charset="-128"/>
              </a:rPr>
              <a:t>Test run at 3% during observation period before figure set for 2018+.</a:t>
            </a:r>
          </a:p>
          <a:p>
            <a:pPr algn="l" eaLnBrk="1" hangingPunct="1">
              <a:spcBef>
                <a:spcPct val="0"/>
              </a:spcBef>
              <a:buClrTx/>
              <a:buFont typeface="Arial" pitchFamily="34" charset="0"/>
              <a:buAutoNum type="arabicPeriod"/>
            </a:pPr>
            <a:r>
              <a:rPr lang="en-US" altLang="en-US" sz="800" dirty="0">
                <a:solidFill>
                  <a:srgbClr val="000000"/>
                </a:solidFill>
                <a:ea typeface="ヒラギノ角ゴ Pro W3" charset="-128"/>
              </a:rPr>
              <a:t>Final as of January 6</a:t>
            </a:r>
            <a:r>
              <a:rPr lang="en-US" altLang="en-US" sz="800" baseline="30000" dirty="0">
                <a:solidFill>
                  <a:srgbClr val="000000"/>
                </a:solidFill>
                <a:ea typeface="ヒラギノ角ゴ Pro W3" charset="-128"/>
              </a:rPr>
              <a:t>th</a:t>
            </a:r>
            <a:r>
              <a:rPr lang="en-US" altLang="en-US" sz="800" dirty="0">
                <a:solidFill>
                  <a:srgbClr val="000000"/>
                </a:solidFill>
                <a:ea typeface="ヒラギノ角ゴ Pro W3" charset="-128"/>
              </a:rPr>
              <a:t>, 2013</a:t>
            </a:r>
          </a:p>
          <a:p>
            <a:pPr algn="ctr" eaLnBrk="1" hangingPunct="1">
              <a:spcBef>
                <a:spcPct val="0"/>
              </a:spcBef>
              <a:buClrTx/>
              <a:buFontTx/>
              <a:buNone/>
            </a:pPr>
            <a:endParaRPr lang="en-US" altLang="en-US" sz="900" dirty="0">
              <a:solidFill>
                <a:srgbClr val="000000"/>
              </a:solidFill>
              <a:ea typeface="ヒラギノ角ゴ Pro W3" charset="-128"/>
            </a:endParaRPr>
          </a:p>
        </p:txBody>
      </p:sp>
      <p:sp>
        <p:nvSpPr>
          <p:cNvPr id="486571" name="Right Arrow 4"/>
          <p:cNvSpPr>
            <a:spLocks noChangeArrowheads="1"/>
          </p:cNvSpPr>
          <p:nvPr/>
        </p:nvSpPr>
        <p:spPr bwMode="gray">
          <a:xfrm>
            <a:off x="2937404" y="4765020"/>
            <a:ext cx="2428346" cy="457200"/>
          </a:xfrm>
          <a:prstGeom prst="rightArrow">
            <a:avLst>
              <a:gd name="adj1" fmla="val 50000"/>
              <a:gd name="adj2" fmla="val 49984"/>
            </a:avLst>
          </a:prstGeom>
          <a:solidFill>
            <a:schemeClr val="tx2">
              <a:lumMod val="50000"/>
            </a:schemeClr>
          </a:solidFill>
          <a:ln>
            <a:headEnd/>
            <a:tailEnd/>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100" dirty="0">
                <a:solidFill>
                  <a:schemeClr val="bg1"/>
                </a:solidFill>
              </a:rPr>
              <a:t>Observation Period</a:t>
            </a:r>
          </a:p>
        </p:txBody>
      </p:sp>
      <p:sp>
        <p:nvSpPr>
          <p:cNvPr id="486569" name="Right Arrow 8"/>
          <p:cNvSpPr>
            <a:spLocks noChangeArrowheads="1"/>
          </p:cNvSpPr>
          <p:nvPr/>
        </p:nvSpPr>
        <p:spPr bwMode="gray">
          <a:xfrm>
            <a:off x="2916768" y="5160758"/>
            <a:ext cx="5780753" cy="457200"/>
          </a:xfrm>
          <a:prstGeom prst="rightArrow">
            <a:avLst>
              <a:gd name="adj1" fmla="val 50000"/>
              <a:gd name="adj2" fmla="val 50019"/>
            </a:avLst>
          </a:prstGeom>
          <a:solidFill>
            <a:schemeClr val="tx2">
              <a:lumMod val="50000"/>
            </a:schemeClr>
          </a:solidFill>
          <a:ln>
            <a:headEnd/>
            <a:tailEnd/>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100" dirty="0">
                <a:solidFill>
                  <a:schemeClr val="bg1"/>
                </a:solidFill>
              </a:rPr>
              <a:t>Observation Period</a:t>
            </a:r>
          </a:p>
        </p:txBody>
      </p:sp>
      <p:sp>
        <p:nvSpPr>
          <p:cNvPr id="486567" name="Right Arrow 14"/>
          <p:cNvSpPr>
            <a:spLocks noChangeArrowheads="1"/>
          </p:cNvSpPr>
          <p:nvPr/>
        </p:nvSpPr>
        <p:spPr bwMode="gray">
          <a:xfrm>
            <a:off x="4720497" y="3736100"/>
            <a:ext cx="3666596" cy="457200"/>
          </a:xfrm>
          <a:prstGeom prst="rightArrow">
            <a:avLst>
              <a:gd name="adj1" fmla="val 50000"/>
              <a:gd name="adj2" fmla="val 49984"/>
            </a:avLst>
          </a:prstGeom>
          <a:solidFill>
            <a:schemeClr val="tx2">
              <a:lumMod val="50000"/>
            </a:schemeClr>
          </a:solidFill>
          <a:ln>
            <a:headEnd/>
            <a:tailEnd/>
          </a:ln>
        </p:spPr>
        <p:style>
          <a:lnRef idx="0">
            <a:schemeClr val="accent2"/>
          </a:lnRef>
          <a:fillRef idx="3">
            <a:schemeClr val="accent2"/>
          </a:fillRef>
          <a:effectRef idx="3">
            <a:schemeClr val="accent2"/>
          </a:effectRef>
          <a:fontRef idx="minor">
            <a:schemeClr val="lt1"/>
          </a:fontRef>
        </p:style>
        <p:txBody>
          <a:bodyPr lIns="45720" rIns="45720" anchor="ctr"/>
          <a:lstStyle/>
          <a:p>
            <a:pPr algn="ctr">
              <a:defRPr/>
            </a:pPr>
            <a:r>
              <a:rPr lang="en-US" sz="1100" dirty="0">
                <a:solidFill>
                  <a:schemeClr val="bg1"/>
                </a:solidFill>
              </a:rPr>
              <a:t>Parallel Run with Disclosures 2015+</a:t>
            </a:r>
          </a:p>
        </p:txBody>
      </p:sp>
      <p:sp>
        <p:nvSpPr>
          <p:cNvPr id="486565" name="Right Arrow 18"/>
          <p:cNvSpPr>
            <a:spLocks noChangeArrowheads="1"/>
          </p:cNvSpPr>
          <p:nvPr/>
        </p:nvSpPr>
        <p:spPr bwMode="gray">
          <a:xfrm>
            <a:off x="5878469" y="3252830"/>
            <a:ext cx="2937404" cy="457200"/>
          </a:xfrm>
          <a:prstGeom prst="rightArrow">
            <a:avLst>
              <a:gd name="adj1" fmla="val 49778"/>
              <a:gd name="adj2" fmla="val 57277"/>
            </a:avLst>
          </a:prstGeom>
          <a:solidFill>
            <a:schemeClr val="accent4">
              <a:lumMod val="60000"/>
              <a:lumOff val="40000"/>
            </a:schemeClr>
          </a:solidFill>
          <a:ln>
            <a:headEnd/>
            <a:tailEnd/>
          </a:ln>
        </p:spPr>
        <p:style>
          <a:lnRef idx="0">
            <a:schemeClr val="accent6"/>
          </a:lnRef>
          <a:fillRef idx="3">
            <a:schemeClr val="accent6"/>
          </a:fillRef>
          <a:effectRef idx="3">
            <a:schemeClr val="accent6"/>
          </a:effectRef>
          <a:fontRef idx="minor">
            <a:schemeClr val="lt1"/>
          </a:fontRef>
        </p:style>
        <p:txBody>
          <a:bodyPr lIns="45720" rIns="45720" anchor="ctr"/>
          <a:lstStyle/>
          <a:p>
            <a:pPr algn="ctr">
              <a:defRPr/>
            </a:pPr>
            <a:r>
              <a:rPr lang="en-US" sz="1100" dirty="0">
                <a:solidFill>
                  <a:schemeClr val="tx1"/>
                </a:solidFill>
              </a:rPr>
              <a:t>Phase In</a:t>
            </a:r>
          </a:p>
        </p:txBody>
      </p:sp>
      <p:sp>
        <p:nvSpPr>
          <p:cNvPr id="2" name="TextBox 1"/>
          <p:cNvSpPr txBox="1"/>
          <p:nvPr/>
        </p:nvSpPr>
        <p:spPr>
          <a:xfrm>
            <a:off x="8255000" y="5867400"/>
            <a:ext cx="1518577" cy="800100"/>
          </a:xfrm>
          <a:prstGeom prst="rect">
            <a:avLst/>
          </a:prstGeom>
          <a:noFill/>
        </p:spPr>
        <p:txBody>
          <a:bodyPr>
            <a:spAutoFit/>
          </a:bodyPr>
          <a:lstStyle/>
          <a:p>
            <a:pPr>
              <a:defRPr/>
            </a:pPr>
            <a:endParaRPr lang="en-US" sz="800" b="1" dirty="0">
              <a:solidFill>
                <a:srgbClr val="FF0000"/>
              </a:solidFill>
              <a:latin typeface="Arial" charset="0"/>
              <a:ea typeface="+mj-ea"/>
              <a:cs typeface="ヒラギノ角ゴ Pro W3" charset="0"/>
            </a:endParaRPr>
          </a:p>
          <a:p>
            <a:pPr>
              <a:defRPr/>
            </a:pPr>
            <a:r>
              <a:rPr lang="en-US" sz="800" b="1" dirty="0">
                <a:solidFill>
                  <a:srgbClr val="FF0000"/>
                </a:solidFill>
                <a:latin typeface="Arial" charset="0"/>
                <a:ea typeface="+mj-ea"/>
                <a:cs typeface="ヒラギノ角ゴ Pro W3" charset="0"/>
              </a:rPr>
              <a:t>TLAC will apply  as</a:t>
            </a:r>
          </a:p>
          <a:p>
            <a:pPr>
              <a:defRPr/>
            </a:pPr>
            <a:r>
              <a:rPr lang="en-US" sz="800" b="1" dirty="0">
                <a:solidFill>
                  <a:srgbClr val="FF0000"/>
                </a:solidFill>
                <a:latin typeface="Arial" charset="0"/>
                <a:ea typeface="+mj-ea"/>
                <a:cs typeface="ヒラギノ角ゴ Pro W3" charset="0"/>
              </a:rPr>
              <a:t>additional G-SIB requirement from 2019</a:t>
            </a:r>
          </a:p>
          <a:p>
            <a:pPr>
              <a:defRPr/>
            </a:pPr>
            <a:endParaRPr lang="en-US" b="1" dirty="0">
              <a:latin typeface="Arial" charset="0"/>
              <a:ea typeface="+mj-ea"/>
              <a:cs typeface="ヒラギノ角ゴ Pro W3" charset="0"/>
            </a:endParaRPr>
          </a:p>
        </p:txBody>
      </p:sp>
    </p:spTree>
    <p:custDataLst>
      <p:tags r:id="rId1"/>
    </p:custDataLst>
    <p:extLst>
      <p:ext uri="{BB962C8B-B14F-4D97-AF65-F5344CB8AC3E}">
        <p14:creationId xmlns:p14="http://schemas.microsoft.com/office/powerpoint/2010/main" val="22518771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cs typeface="STKaiti" charset="0"/>
              </a:rPr>
              <a:t>Basel III: Today …and next steps for the BCBS</a:t>
            </a:r>
          </a:p>
        </p:txBody>
      </p:sp>
      <p:sp>
        <p:nvSpPr>
          <p:cNvPr id="7171" name="Content Placeholder 2"/>
          <p:cNvSpPr>
            <a:spLocks noGrp="1"/>
          </p:cNvSpPr>
          <p:nvPr>
            <p:ph idx="1"/>
          </p:nvPr>
        </p:nvSpPr>
        <p:spPr>
          <a:xfrm>
            <a:off x="155171" y="599046"/>
            <a:ext cx="9599877" cy="5864225"/>
          </a:xfrm>
        </p:spPr>
        <p:txBody>
          <a:bodyPr/>
          <a:lstStyle/>
          <a:p>
            <a:pPr algn="just"/>
            <a:r>
              <a:rPr lang="en-US" altLang="en-US" sz="1500" dirty="0"/>
              <a:t>Capital requirements: The original version of Basel III has been largely maintained but national implementations reflect varying approaches. </a:t>
            </a:r>
          </a:p>
          <a:p>
            <a:pPr algn="just"/>
            <a:r>
              <a:rPr lang="en-US" altLang="en-US" sz="1500" dirty="0"/>
              <a:t>Liquidity: The initial Liquidity Coverage Ratio (LCR) of 2010 was modified in 2013; </a:t>
            </a:r>
            <a:r>
              <a:rPr lang="en-US" altLang="en-US" sz="1500" dirty="0" smtClean="0"/>
              <a:t>Further </a:t>
            </a:r>
            <a:r>
              <a:rPr lang="en-US" altLang="en-US" sz="1500" dirty="0"/>
              <a:t>revisions of the Net Stable Funding Ratio (NSFR) have been finalized with the NSFR publication end October 2014. </a:t>
            </a:r>
          </a:p>
          <a:p>
            <a:pPr lvl="1" algn="just"/>
            <a:r>
              <a:rPr lang="en-US" altLang="en-US" sz="1500" dirty="0"/>
              <a:t>The liquidity regime changes the ‘quality’ of corporate deposits and creates bank preference for long-term fixed deposit solutions (LCR: +31 days; NSFT: + 365 days); impacts on banks’ funding cost and ability to lend.</a:t>
            </a:r>
          </a:p>
          <a:p>
            <a:pPr algn="just"/>
            <a:r>
              <a:rPr lang="en-US" altLang="en-US" sz="1500" dirty="0"/>
              <a:t>Leverage Ratio: The rules around applying the leverage ratio were revised in 2013 in order to take into account less risky off-balance-sheet items (such as trade finance contingent assets). In terms of the value, the original proposal of 3% will be revised by 2017 with the expectation of a formal global increase. Countries such as the US have already decided to implement a higher leverage ratio of 5%/6%.</a:t>
            </a:r>
          </a:p>
          <a:p>
            <a:pPr algn="just"/>
            <a:r>
              <a:rPr lang="en-US" altLang="en-US" sz="1500" dirty="0"/>
              <a:t>More work is now underway to review Pillar III of Basel. The objective is to require increased transparency, harmonization and simplification with regard to the calculation of risk-weighted assets (consultation 07/14).</a:t>
            </a:r>
          </a:p>
          <a:p>
            <a:pPr marL="171450" lvl="1" algn="just">
              <a:spcBef>
                <a:spcPct val="75000"/>
              </a:spcBef>
              <a:buFont typeface="Symbol" pitchFamily="18" charset="2"/>
              <a:buChar char="·"/>
            </a:pPr>
            <a:r>
              <a:rPr lang="en-US" altLang="en-US" sz="1500" dirty="0"/>
              <a:t>BCBS focus in 2014, 2015 and beyond: strengthening supervision, improving disclosure, new calibration for operational risk capital, revision of the standardised approach for credit risk, </a:t>
            </a:r>
            <a:r>
              <a:rPr lang="en-US" sz="1500" dirty="0"/>
              <a:t>introduction of a capital floor for banks using the Advanced </a:t>
            </a:r>
            <a:r>
              <a:rPr lang="en-US" sz="1500" dirty="0" smtClean="0"/>
              <a:t>Internal Ratings </a:t>
            </a:r>
            <a:r>
              <a:rPr lang="en-US" sz="1500" dirty="0"/>
              <a:t>Based Approach…</a:t>
            </a:r>
          </a:p>
          <a:p>
            <a:pPr marL="171450" lvl="1" algn="just">
              <a:spcBef>
                <a:spcPct val="75000"/>
              </a:spcBef>
              <a:buFont typeface="Symbol" pitchFamily="18" charset="2"/>
              <a:buChar char="·"/>
            </a:pPr>
            <a:r>
              <a:rPr lang="en-US" sz="1500" dirty="0"/>
              <a:t>Risk of Basel III process:</a:t>
            </a:r>
          </a:p>
          <a:p>
            <a:pPr lvl="1" algn="just"/>
            <a:r>
              <a:rPr lang="en-US" sz="1500" dirty="0"/>
              <a:t> </a:t>
            </a:r>
            <a:r>
              <a:rPr lang="en-US" sz="1500" dirty="0" smtClean="0"/>
              <a:t>Diverging </a:t>
            </a:r>
            <a:r>
              <a:rPr lang="en-US" sz="1500" dirty="0"/>
              <a:t>national implementation of Basel III</a:t>
            </a:r>
          </a:p>
          <a:p>
            <a:pPr lvl="1">
              <a:defRPr/>
            </a:pPr>
            <a:r>
              <a:rPr lang="en-US" sz="1500" dirty="0"/>
              <a:t>Trigger </a:t>
            </a:r>
            <a:r>
              <a:rPr lang="en-US" sz="1500" dirty="0" smtClean="0"/>
              <a:t>points </a:t>
            </a:r>
            <a:r>
              <a:rPr lang="en-US" sz="1500" dirty="0"/>
              <a:t>for capital buffers and reporting requirements </a:t>
            </a:r>
            <a:r>
              <a:rPr lang="en-US" sz="1500" dirty="0" smtClean="0"/>
              <a:t>vary</a:t>
            </a:r>
          </a:p>
          <a:p>
            <a:pPr lvl="1">
              <a:defRPr/>
            </a:pPr>
            <a:r>
              <a:rPr lang="en-US" sz="1500" dirty="0" smtClean="0"/>
              <a:t>Inconsistent implementation </a:t>
            </a:r>
            <a:r>
              <a:rPr lang="en-US" sz="1500" dirty="0"/>
              <a:t>timelines</a:t>
            </a:r>
          </a:p>
        </p:txBody>
      </p:sp>
      <p:sp>
        <p:nvSpPr>
          <p:cNvPr id="7172" name="Slide Number Placeholder 9"/>
          <p:cNvSpPr txBox="1">
            <a:spLocks/>
          </p:cNvSpPr>
          <p:nvPr/>
        </p:nvSpPr>
        <p:spPr bwMode="auto">
          <a:xfrm>
            <a:off x="170260" y="6321425"/>
            <a:ext cx="42650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lstStyle>
            <a:lvl1pPr eaLnBrk="0" hangingPunct="0">
              <a:spcBef>
                <a:spcPct val="75000"/>
              </a:spcBef>
              <a:buClr>
                <a:schemeClr val="tx2"/>
              </a:buClr>
              <a:buFont typeface="Symbol" pitchFamily="18" charset="2"/>
              <a:buChar char="·"/>
              <a:defRPr sz="1400">
                <a:solidFill>
                  <a:srgbClr val="53565A"/>
                </a:solidFill>
                <a:latin typeface="Arial" pitchFamily="34" charset="0"/>
                <a:ea typeface="STKaiti" charset="0"/>
                <a:cs typeface="STKaiti" charset="0"/>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STKaiti" charset="0"/>
                <a:cs typeface="STKaiti" charset="0"/>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STKaiti" charset="0"/>
                <a:cs typeface="STKaiti" charset="0"/>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STKaiti" charset="0"/>
                <a:cs typeface="STKaiti" charset="0"/>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STKaiti" charset="0"/>
                <a:cs typeface="STKaiti" charset="0"/>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STKaiti" charset="0"/>
                <a:cs typeface="STKaiti" charset="0"/>
              </a:defRPr>
            </a:lvl9pPr>
          </a:lstStyle>
          <a:p>
            <a:pPr eaLnBrk="1" hangingPunct="1">
              <a:spcBef>
                <a:spcPct val="0"/>
              </a:spcBef>
              <a:buClrTx/>
              <a:buFontTx/>
              <a:buNone/>
            </a:pPr>
            <a:endParaRPr lang="en-US" altLang="en-US" sz="1100">
              <a:solidFill>
                <a:schemeClr val="tx1"/>
              </a:solidFill>
              <a:ea typeface="MS PGothic" pitchFamily="34" charset="-128"/>
            </a:endParaRPr>
          </a:p>
        </p:txBody>
      </p:sp>
    </p:spTree>
    <p:custDataLst>
      <p:tags r:id="rId1"/>
    </p:custDataLst>
    <p:extLst>
      <p:ext uri="{BB962C8B-B14F-4D97-AF65-F5344CB8AC3E}">
        <p14:creationId xmlns:p14="http://schemas.microsoft.com/office/powerpoint/2010/main" val="3063409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smtClean="0"/>
              <a:t>Shadow Banking</a:t>
            </a:r>
            <a:endParaRPr lang="en-US" dirty="0">
              <a:ea typeface="MS PGothic" pitchFamily="34" charset="-128"/>
            </a:endParaRPr>
          </a:p>
        </p:txBody>
      </p:sp>
      <p:sp>
        <p:nvSpPr>
          <p:cNvPr id="2" name="Content Placeholder 1"/>
          <p:cNvSpPr>
            <a:spLocks noGrp="1"/>
          </p:cNvSpPr>
          <p:nvPr>
            <p:ph idx="1"/>
          </p:nvPr>
        </p:nvSpPr>
        <p:spPr bwMode="gray">
          <a:xfrm>
            <a:off x="152400" y="533400"/>
            <a:ext cx="9601200" cy="6828792"/>
          </a:xfrm>
        </p:spPr>
        <p:txBody>
          <a:bodyPr>
            <a:spAutoFit/>
          </a:bodyPr>
          <a:lstStyle/>
          <a:p>
            <a:pPr marL="0" indent="0">
              <a:buNone/>
            </a:pPr>
            <a:r>
              <a:rPr lang="en-GB" sz="1300" b="1" dirty="0" smtClean="0">
                <a:solidFill>
                  <a:schemeClr val="tx1"/>
                </a:solidFill>
              </a:rPr>
              <a:t>FSB Shadow Banking Reform: </a:t>
            </a:r>
            <a:r>
              <a:rPr lang="en-GB" sz="1300" dirty="0" smtClean="0">
                <a:solidFill>
                  <a:schemeClr val="tx1"/>
                </a:solidFill>
              </a:rPr>
              <a:t>In </a:t>
            </a:r>
            <a:r>
              <a:rPr lang="en-GB" sz="1300" dirty="0">
                <a:solidFill>
                  <a:schemeClr val="tx1"/>
                </a:solidFill>
              </a:rPr>
              <a:t>October 2014, the FSB published its </a:t>
            </a:r>
            <a:r>
              <a:rPr lang="en-GB" sz="1300" dirty="0" smtClean="0">
                <a:solidFill>
                  <a:schemeClr val="tx1"/>
                </a:solidFill>
              </a:rPr>
              <a:t>progress </a:t>
            </a:r>
            <a:r>
              <a:rPr lang="en-GB" sz="1300" dirty="0">
                <a:solidFill>
                  <a:schemeClr val="tx1"/>
                </a:solidFill>
              </a:rPr>
              <a:t>report based on previously issued policy recommendations for reforming shadow banking. The </a:t>
            </a:r>
            <a:r>
              <a:rPr lang="en-GB" sz="1300" dirty="0" smtClean="0">
                <a:solidFill>
                  <a:schemeClr val="tx1"/>
                </a:solidFill>
              </a:rPr>
              <a:t>report </a:t>
            </a:r>
            <a:r>
              <a:rPr lang="en-GB" sz="1300" dirty="0">
                <a:solidFill>
                  <a:schemeClr val="tx1"/>
                </a:solidFill>
              </a:rPr>
              <a:t>found a general increase in the size of the shadow banking sector </a:t>
            </a:r>
            <a:r>
              <a:rPr lang="en-GB" sz="1300" dirty="0" smtClean="0">
                <a:solidFill>
                  <a:schemeClr val="tx1"/>
                </a:solidFill>
              </a:rPr>
              <a:t>based on </a:t>
            </a:r>
            <a:r>
              <a:rPr lang="en-GB" sz="1300" dirty="0">
                <a:solidFill>
                  <a:schemeClr val="tx1"/>
                </a:solidFill>
              </a:rPr>
              <a:t>the </a:t>
            </a:r>
            <a:r>
              <a:rPr lang="en-GB" sz="1300" dirty="0" smtClean="0">
                <a:solidFill>
                  <a:schemeClr val="tx1"/>
                </a:solidFill>
              </a:rPr>
              <a:t>methodology </a:t>
            </a:r>
            <a:r>
              <a:rPr lang="en-GB" sz="1300" dirty="0">
                <a:solidFill>
                  <a:schemeClr val="tx1"/>
                </a:solidFill>
              </a:rPr>
              <a:t>for estimating the sector’s size. </a:t>
            </a:r>
            <a:r>
              <a:rPr lang="en-GB" sz="1300" dirty="0" smtClean="0">
                <a:solidFill>
                  <a:schemeClr val="tx1"/>
                </a:solidFill>
              </a:rPr>
              <a:t>The </a:t>
            </a:r>
            <a:r>
              <a:rPr lang="en-GB" sz="1300" dirty="0">
                <a:solidFill>
                  <a:schemeClr val="tx1"/>
                </a:solidFill>
              </a:rPr>
              <a:t>FSB remains broadly focused on both monitoring developments outside of the traditional banking sector and policies to strengthen oversight and regulation of the shadow banking system. </a:t>
            </a:r>
          </a:p>
          <a:p>
            <a:pPr marL="0" indent="0">
              <a:buNone/>
            </a:pPr>
            <a:r>
              <a:rPr lang="en-GB" sz="1300" b="1" dirty="0" smtClean="0"/>
              <a:t>European</a:t>
            </a:r>
            <a:r>
              <a:rPr lang="en-GB" sz="1300" dirty="0"/>
              <a:t> </a:t>
            </a:r>
            <a:r>
              <a:rPr lang="en-US" sz="1300" b="1" dirty="0" smtClean="0"/>
              <a:t>Regulation </a:t>
            </a:r>
            <a:r>
              <a:rPr lang="en-US" sz="1300" b="1" dirty="0"/>
              <a:t>on </a:t>
            </a:r>
            <a:r>
              <a:rPr lang="en-GB" sz="1300" b="1" dirty="0"/>
              <a:t>reporting and transparency of securities financing transactions (SFTs)</a:t>
            </a:r>
            <a:r>
              <a:rPr lang="en-US" sz="1300" b="1" dirty="0"/>
              <a:t>, </a:t>
            </a:r>
            <a:r>
              <a:rPr lang="en-US" sz="1300" dirty="0"/>
              <a:t>proposed by the Commission in January 2014 as a part of the Bank Structure Reform agenda. </a:t>
            </a:r>
            <a:endParaRPr lang="en-GB" sz="1300" b="1" dirty="0" smtClean="0"/>
          </a:p>
          <a:p>
            <a:pPr marL="0" indent="0">
              <a:buNone/>
            </a:pPr>
            <a:r>
              <a:rPr lang="en-GB" sz="1300" b="1" dirty="0" smtClean="0"/>
              <a:t>EU Money Market /fund Legislation</a:t>
            </a:r>
            <a:r>
              <a:rPr lang="en-GB" sz="1300" dirty="0" smtClean="0"/>
              <a:t>: In </a:t>
            </a:r>
            <a:r>
              <a:rPr lang="en-GB" sz="1300" dirty="0"/>
              <a:t>September 2013, the European Commission proposed a European framework designed for Money Market Funds (MMFs). </a:t>
            </a:r>
            <a:r>
              <a:rPr lang="en-GB" sz="1300" dirty="0" smtClean="0"/>
              <a:t>The </a:t>
            </a:r>
            <a:r>
              <a:rPr lang="en-GB" sz="1300" dirty="0"/>
              <a:t>proposed EU Regulation requires:</a:t>
            </a:r>
          </a:p>
          <a:p>
            <a:pPr lvl="1"/>
            <a:r>
              <a:rPr lang="en-GB" sz="1300" dirty="0" smtClean="0"/>
              <a:t>certain </a:t>
            </a:r>
            <a:r>
              <a:rPr lang="en-GB" sz="1300" dirty="0"/>
              <a:t>levels of daily / weekly liquidity for the MMF to be able to satisfy investor redemptions (MMFs are obliged to hold at least 10% of their assets in instruments that mature on a daily basis and an additional 20% of assets that mature within a week</a:t>
            </a:r>
            <a:r>
              <a:rPr lang="en-GB" sz="1300" dirty="0" smtClean="0"/>
              <a:t>);</a:t>
            </a:r>
          </a:p>
          <a:p>
            <a:pPr lvl="1"/>
            <a:r>
              <a:rPr lang="en-GB" sz="1300" dirty="0" smtClean="0"/>
              <a:t>clear </a:t>
            </a:r>
            <a:r>
              <a:rPr lang="en-GB" sz="1300" dirty="0"/>
              <a:t>labelling on whether the fund is short-term MMF or a standard one (short term MMFs hold assets with a residual maturity not exceeding 397 days while the corresponding maturity limit for standard MMFs is 2 years</a:t>
            </a:r>
            <a:r>
              <a:rPr lang="en-GB" sz="1300" dirty="0" smtClean="0"/>
              <a:t>);</a:t>
            </a:r>
          </a:p>
          <a:p>
            <a:pPr lvl="1"/>
            <a:r>
              <a:rPr lang="en-GB" sz="1300" dirty="0" smtClean="0"/>
              <a:t>a </a:t>
            </a:r>
            <a:r>
              <a:rPr lang="en-GB" sz="1300" dirty="0"/>
              <a:t>capital cushion (the 3% buffer) for constant NAV </a:t>
            </a:r>
            <a:r>
              <a:rPr lang="en-GB" sz="1300" dirty="0" smtClean="0"/>
              <a:t>(net </a:t>
            </a:r>
            <a:r>
              <a:rPr lang="en-GB" sz="1300" dirty="0"/>
              <a:t>value of </a:t>
            </a:r>
            <a:r>
              <a:rPr lang="en-GB" sz="1300" dirty="0" smtClean="0"/>
              <a:t>assets) funds </a:t>
            </a:r>
            <a:r>
              <a:rPr lang="en-GB" sz="1300" dirty="0"/>
              <a:t>that can be activated to support stable redemptions in times of decreasing value of the MMFs' investment </a:t>
            </a:r>
            <a:r>
              <a:rPr lang="en-GB" sz="1300" dirty="0" smtClean="0"/>
              <a:t>assets;</a:t>
            </a:r>
          </a:p>
          <a:p>
            <a:pPr lvl="1"/>
            <a:r>
              <a:rPr lang="en-GB" sz="1300" dirty="0" smtClean="0"/>
              <a:t>customer </a:t>
            </a:r>
            <a:r>
              <a:rPr lang="en-GB" sz="1300" dirty="0"/>
              <a:t>profiling policies to help anticipate large </a:t>
            </a:r>
            <a:r>
              <a:rPr lang="en-GB" sz="1300" dirty="0" smtClean="0"/>
              <a:t>redemptions;</a:t>
            </a:r>
          </a:p>
          <a:p>
            <a:pPr lvl="1"/>
            <a:r>
              <a:rPr lang="en-GB" sz="1300" dirty="0" smtClean="0"/>
              <a:t>some </a:t>
            </a:r>
            <a:r>
              <a:rPr lang="en-GB" sz="1300" dirty="0"/>
              <a:t>internal credit risk assessment by the MMF manager to avoid overreliance on external ratings</a:t>
            </a:r>
            <a:r>
              <a:rPr lang="en-GB" sz="1300" dirty="0" smtClean="0"/>
              <a:t>.</a:t>
            </a:r>
            <a:endParaRPr lang="en-GB" sz="1300" dirty="0"/>
          </a:p>
          <a:p>
            <a:r>
              <a:rPr lang="en-GB" sz="1300" b="1" dirty="0" smtClean="0"/>
              <a:t>The </a:t>
            </a:r>
            <a:r>
              <a:rPr lang="en-GB" sz="1300" b="1" dirty="0"/>
              <a:t>US Approach to Money Market </a:t>
            </a:r>
            <a:r>
              <a:rPr lang="en-GB" sz="1300" b="1" dirty="0" smtClean="0"/>
              <a:t>Funds</a:t>
            </a:r>
            <a:r>
              <a:rPr lang="en-GB" sz="1300" dirty="0" smtClean="0"/>
              <a:t>: </a:t>
            </a:r>
            <a:r>
              <a:rPr lang="en-US" sz="1300" dirty="0" smtClean="0"/>
              <a:t>The </a:t>
            </a:r>
            <a:r>
              <a:rPr lang="en-US" sz="1300" dirty="0"/>
              <a:t>US has been further advanced in this regulatory area and already in July 2014 the US Securities Exchange Commission (“SEC”) passed new regulations for US-domiciled money market funds (“MMFs”).  These reforms will be implemented over a two year period through to </a:t>
            </a:r>
            <a:r>
              <a:rPr lang="en-US" sz="1300" dirty="0" smtClean="0"/>
              <a:t>2016.The </a:t>
            </a:r>
            <a:r>
              <a:rPr lang="en-US" sz="1300" dirty="0"/>
              <a:t>rules comprise primarily of two </a:t>
            </a:r>
            <a:r>
              <a:rPr lang="en-US" sz="1300" dirty="0" smtClean="0"/>
              <a:t>components:</a:t>
            </a:r>
            <a:endParaRPr lang="en-US" sz="1300" dirty="0"/>
          </a:p>
          <a:p>
            <a:pPr lvl="1"/>
            <a:r>
              <a:rPr lang="en-US" sz="1300" dirty="0" smtClean="0"/>
              <a:t>Floating </a:t>
            </a:r>
            <a:r>
              <a:rPr lang="en-US" sz="1300" dirty="0"/>
              <a:t>NAV for “institutional” Prime/Commercial Paper (“CP”) </a:t>
            </a:r>
            <a:r>
              <a:rPr lang="en-US" sz="1300" dirty="0" smtClean="0"/>
              <a:t>MMFs</a:t>
            </a:r>
            <a:endParaRPr lang="en-US" sz="1300" dirty="0"/>
          </a:p>
          <a:p>
            <a:pPr lvl="1"/>
            <a:r>
              <a:rPr lang="en-US" sz="1300" dirty="0" smtClean="0"/>
              <a:t>Liquidity </a:t>
            </a:r>
            <a:r>
              <a:rPr lang="en-US" sz="1300" dirty="0"/>
              <a:t>Fees &amp; Redemption Gates for all institutional MMFs (if liquid assets drop below certain thresholds and subject to board's discretion</a:t>
            </a:r>
            <a:r>
              <a:rPr lang="en-US" sz="1300" dirty="0" smtClean="0"/>
              <a:t>).</a:t>
            </a:r>
            <a:endParaRPr lang="en-GB" sz="1300" dirty="0"/>
          </a:p>
          <a:p>
            <a:r>
              <a:rPr lang="en-US" sz="1300" dirty="0"/>
              <a:t>As a result, a number of investor concerns focus on: Liquidity access, principal preservation, tax (capital gain/loss) and accounting (where potentially no longer considered a cash equivalent). </a:t>
            </a:r>
            <a:r>
              <a:rPr lang="en-US" sz="1200" dirty="0"/>
              <a:t/>
            </a:r>
            <a:br>
              <a:rPr lang="en-US" sz="1200" dirty="0"/>
            </a:br>
            <a:endParaRPr lang="en-GB" sz="1200" dirty="0"/>
          </a:p>
          <a:p>
            <a:pPr marL="173038" lvl="1" indent="0">
              <a:buNone/>
            </a:pPr>
            <a:endParaRPr lang="en-US" sz="1200" dirty="0" smtClean="0">
              <a:solidFill>
                <a:srgbClr val="FF0000"/>
              </a:solidFill>
            </a:endParaRPr>
          </a:p>
          <a:p>
            <a:pPr marL="173038" lvl="1" indent="0">
              <a:buNone/>
            </a:pPr>
            <a:endParaRPr lang="en-US" sz="1200" dirty="0" smtClean="0"/>
          </a:p>
          <a:p>
            <a:pPr lvl="1"/>
            <a:endParaRPr lang="en-US" sz="1200" dirty="0"/>
          </a:p>
        </p:txBody>
      </p:sp>
    </p:spTree>
    <p:custDataLst>
      <p:tags r:id="rId1"/>
    </p:custDataLst>
    <p:extLst>
      <p:ext uri="{BB962C8B-B14F-4D97-AF65-F5344CB8AC3E}">
        <p14:creationId xmlns:p14="http://schemas.microsoft.com/office/powerpoint/2010/main" val="37561929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smtClean="0"/>
              <a:t>European Payments Legislation</a:t>
            </a:r>
          </a:p>
        </p:txBody>
      </p:sp>
      <p:sp>
        <p:nvSpPr>
          <p:cNvPr id="2" name="Content Placeholder 1"/>
          <p:cNvSpPr>
            <a:spLocks noGrp="1"/>
          </p:cNvSpPr>
          <p:nvPr>
            <p:ph idx="1"/>
          </p:nvPr>
        </p:nvSpPr>
        <p:spPr bwMode="gray">
          <a:xfrm>
            <a:off x="196850" y="609600"/>
            <a:ext cx="9601200" cy="5709255"/>
          </a:xfrm>
        </p:spPr>
        <p:txBody>
          <a:bodyPr>
            <a:spAutoFit/>
          </a:bodyPr>
          <a:lstStyle/>
          <a:p>
            <a:pPr marL="0" indent="0">
              <a:buNone/>
            </a:pPr>
            <a:r>
              <a:rPr lang="en-US" b="1" dirty="0" smtClean="0"/>
              <a:t>PSD2 (Payments Directive II): </a:t>
            </a:r>
            <a:r>
              <a:rPr lang="en-US" dirty="0" smtClean="0"/>
              <a:t>Trilogue negotiations are still underway, with final text due in 2015 and implementation expected in 2016/17.  The Directive seeks </a:t>
            </a:r>
            <a:r>
              <a:rPr lang="en-US" dirty="0"/>
              <a:t>to: :</a:t>
            </a:r>
            <a:endParaRPr lang="en-US" dirty="0" smtClean="0"/>
          </a:p>
          <a:p>
            <a:pPr lvl="1"/>
            <a:r>
              <a:rPr lang="en-US" dirty="0"/>
              <a:t>Modify concepts from PSD1</a:t>
            </a:r>
          </a:p>
          <a:p>
            <a:pPr lvl="1"/>
            <a:r>
              <a:rPr lang="en-US" dirty="0"/>
              <a:t>Address </a:t>
            </a:r>
            <a:r>
              <a:rPr lang="en-US" dirty="0" smtClean="0"/>
              <a:t>technology </a:t>
            </a:r>
            <a:r>
              <a:rPr lang="en-US" dirty="0"/>
              <a:t>developments in the payments space</a:t>
            </a:r>
          </a:p>
          <a:p>
            <a:pPr lvl="1"/>
            <a:r>
              <a:rPr lang="en-US" dirty="0"/>
              <a:t>Enhance consumer protection and encourage innovation and competition. </a:t>
            </a:r>
            <a:r>
              <a:rPr lang="en-US" dirty="0" smtClean="0"/>
              <a:t> </a:t>
            </a:r>
          </a:p>
          <a:p>
            <a:r>
              <a:rPr lang="en-US" dirty="0" smtClean="0"/>
              <a:t>PSD2 covers the following </a:t>
            </a:r>
            <a:r>
              <a:rPr lang="en-US" dirty="0"/>
              <a:t>main areas:</a:t>
            </a:r>
          </a:p>
          <a:p>
            <a:pPr lvl="1"/>
            <a:r>
              <a:rPr lang="en-US" dirty="0"/>
              <a:t>Introduction of third party payment providers (TPP) </a:t>
            </a:r>
          </a:p>
          <a:p>
            <a:pPr lvl="1"/>
            <a:r>
              <a:rPr lang="en-US" dirty="0"/>
              <a:t>Access to customers’ bank accounts and security verification</a:t>
            </a:r>
          </a:p>
          <a:p>
            <a:pPr lvl="1"/>
            <a:r>
              <a:rPr lang="en-US" dirty="0"/>
              <a:t>International ‘one leg-out’ transactions and </a:t>
            </a:r>
            <a:r>
              <a:rPr lang="en-US" dirty="0" smtClean="0"/>
              <a:t>payments in non-EU currencies; more reporting for intra-EU leg</a:t>
            </a:r>
          </a:p>
          <a:p>
            <a:pPr lvl="1"/>
            <a:r>
              <a:rPr lang="en-US" dirty="0" smtClean="0"/>
              <a:t>Rules around surcharging, e.g. for cards, are likely to ban surcharging for cards regulated under the IFR caps</a:t>
            </a:r>
          </a:p>
          <a:p>
            <a:pPr marL="0" indent="0">
              <a:buNone/>
            </a:pPr>
            <a:r>
              <a:rPr lang="en-US" dirty="0" smtClean="0"/>
              <a:t>- Amendments by Council clarify that corporate in-house banks are not subject to PSD2; refund right likely to return to PSD1 wording with bilateral ability to agree enhanced rights for direct debits</a:t>
            </a:r>
          </a:p>
          <a:p>
            <a:pPr marL="0" indent="0">
              <a:buNone/>
            </a:pPr>
            <a:r>
              <a:rPr lang="en-US" b="1" dirty="0" smtClean="0"/>
              <a:t>Card Interchange Fee Regulation (IFR): </a:t>
            </a:r>
            <a:r>
              <a:rPr lang="en-US" dirty="0" smtClean="0"/>
              <a:t>In July </a:t>
            </a:r>
            <a:r>
              <a:rPr lang="en-US" dirty="0"/>
              <a:t>2013 the European Commission published a proposal for </a:t>
            </a:r>
            <a:r>
              <a:rPr lang="en-US" dirty="0" smtClean="0"/>
              <a:t>Regulation </a:t>
            </a:r>
            <a:r>
              <a:rPr lang="en-US" dirty="0"/>
              <a:t>on interchange fees for card based payment transactions </a:t>
            </a:r>
            <a:r>
              <a:rPr lang="en-GB" dirty="0"/>
              <a:t>carried out in the </a:t>
            </a:r>
            <a:r>
              <a:rPr lang="en-GB" dirty="0" smtClean="0"/>
              <a:t>EU.</a:t>
            </a:r>
            <a:r>
              <a:rPr lang="en-US" dirty="0"/>
              <a:t> A final agreement was reached in December and official publication of the Regulation is expected during Q1 2015. </a:t>
            </a:r>
          </a:p>
          <a:p>
            <a:r>
              <a:rPr lang="en-US" dirty="0"/>
              <a:t>The </a:t>
            </a:r>
            <a:r>
              <a:rPr lang="en-US" dirty="0" smtClean="0"/>
              <a:t>final Regulation covers </a:t>
            </a:r>
            <a:r>
              <a:rPr lang="en-US" dirty="0" smtClean="0">
                <a:solidFill>
                  <a:schemeClr val="tx1"/>
                </a:solidFill>
              </a:rPr>
              <a:t>the </a:t>
            </a:r>
            <a:r>
              <a:rPr lang="en-US" dirty="0">
                <a:solidFill>
                  <a:schemeClr val="tx1"/>
                </a:solidFill>
              </a:rPr>
              <a:t>following areas:</a:t>
            </a:r>
          </a:p>
          <a:p>
            <a:pPr lvl="1"/>
            <a:r>
              <a:rPr lang="en-US" dirty="0"/>
              <a:t>a cap on the level of interchange fees charged in four party payment </a:t>
            </a:r>
            <a:r>
              <a:rPr lang="en-US" dirty="0" smtClean="0"/>
              <a:t>schemes</a:t>
            </a:r>
            <a:r>
              <a:rPr lang="en-US" dirty="0"/>
              <a:t>; IFs are limited to 0.2% for consumer debit card transactions and 0.3% for consumer credit card transactions with the ability of Member States to opt for lower IFs in relation to domestic transactions. </a:t>
            </a:r>
            <a:endParaRPr lang="en-US" dirty="0" smtClean="0"/>
          </a:p>
          <a:p>
            <a:pPr lvl="1"/>
            <a:r>
              <a:rPr lang="en-US" dirty="0" smtClean="0"/>
              <a:t>changes </a:t>
            </a:r>
            <a:r>
              <a:rPr lang="en-US" dirty="0"/>
              <a:t>to the Honour All Cards Rules (“HACR</a:t>
            </a:r>
            <a:r>
              <a:rPr lang="en-US" dirty="0" smtClean="0"/>
              <a:t>”): it applies only to cards under the IF cap</a:t>
            </a:r>
            <a:endParaRPr lang="en-US" dirty="0"/>
          </a:p>
          <a:p>
            <a:pPr lvl="1"/>
            <a:r>
              <a:rPr lang="en-US" dirty="0"/>
              <a:t>prohibition on preventing </a:t>
            </a:r>
            <a:r>
              <a:rPr lang="en-US" dirty="0" smtClean="0"/>
              <a:t>steering; surcharging/rebate rules are in PSD2 (see above)</a:t>
            </a:r>
          </a:p>
        </p:txBody>
      </p:sp>
    </p:spTree>
    <p:custDataLst>
      <p:tags r:id="rId1"/>
    </p:custDataLst>
    <p:extLst>
      <p:ext uri="{BB962C8B-B14F-4D97-AF65-F5344CB8AC3E}">
        <p14:creationId xmlns:p14="http://schemas.microsoft.com/office/powerpoint/2010/main" val="40490637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a:t>Trading and Markets Reform</a:t>
            </a:r>
            <a:endParaRPr lang="en-US" dirty="0" smtClean="0"/>
          </a:p>
        </p:txBody>
      </p:sp>
      <p:sp>
        <p:nvSpPr>
          <p:cNvPr id="2" name="Content Placeholder 1"/>
          <p:cNvSpPr>
            <a:spLocks noGrp="1"/>
          </p:cNvSpPr>
          <p:nvPr>
            <p:ph idx="1"/>
          </p:nvPr>
        </p:nvSpPr>
        <p:spPr bwMode="gray">
          <a:xfrm>
            <a:off x="165100" y="609600"/>
            <a:ext cx="9601200" cy="5647700"/>
          </a:xfrm>
        </p:spPr>
        <p:txBody>
          <a:bodyPr>
            <a:spAutoFit/>
          </a:bodyPr>
          <a:lstStyle/>
          <a:p>
            <a:pPr marL="0" indent="0">
              <a:buNone/>
            </a:pPr>
            <a:r>
              <a:rPr lang="en-US" b="1" dirty="0" smtClean="0"/>
              <a:t>OTC Derivatives clearing and reporting requirements</a:t>
            </a:r>
            <a:endParaRPr lang="en-GB" b="1" dirty="0" smtClean="0"/>
          </a:p>
          <a:p>
            <a:pPr marL="0" indent="0" eaLnBrk="1" hangingPunct="1">
              <a:spcBef>
                <a:spcPts val="1200"/>
              </a:spcBef>
              <a:buSzPct val="170000"/>
              <a:buNone/>
            </a:pPr>
            <a:r>
              <a:rPr lang="en-US" altLang="en-US" dirty="0"/>
              <a:t>G-20 recommendation to trade and clear the majority of OTC derivatives is being implemented but new concerns are arising about the risk of CCPs being too big to fail unless an appropriate recovery &amp; resolution framework is being designed for them.</a:t>
            </a:r>
            <a:endParaRPr lang="en-GB" dirty="0"/>
          </a:p>
          <a:p>
            <a:pPr marL="0" indent="0">
              <a:buNone/>
            </a:pPr>
            <a:r>
              <a:rPr lang="en-GB" b="1" dirty="0" smtClean="0"/>
              <a:t>Europe: EMIR </a:t>
            </a:r>
            <a:r>
              <a:rPr lang="en-GB" b="1" dirty="0"/>
              <a:t>- Regulation of OTC Derivatives, CCPs, and </a:t>
            </a:r>
            <a:r>
              <a:rPr lang="en-GB" b="1" dirty="0" smtClean="0"/>
              <a:t>Trade Repositories</a:t>
            </a:r>
            <a:r>
              <a:rPr lang="en-GB" b="1" dirty="0"/>
              <a:t>. </a:t>
            </a:r>
            <a:r>
              <a:rPr lang="en-GB" dirty="0" smtClean="0"/>
              <a:t>In force since 08/2012.</a:t>
            </a:r>
          </a:p>
          <a:p>
            <a:r>
              <a:rPr lang="en-GB" dirty="0" smtClean="0"/>
              <a:t>Key aspects include:</a:t>
            </a:r>
          </a:p>
          <a:p>
            <a:pPr lvl="1"/>
            <a:r>
              <a:rPr lang="en-GB" dirty="0" smtClean="0"/>
              <a:t>mandatory </a:t>
            </a:r>
            <a:r>
              <a:rPr lang="en-GB" dirty="0"/>
              <a:t>clearing obligation for certain classes of OTC derivatives contracts entered into between certain </a:t>
            </a:r>
            <a:r>
              <a:rPr lang="en-GB" dirty="0" smtClean="0"/>
              <a:t>counterparties;</a:t>
            </a:r>
          </a:p>
          <a:p>
            <a:pPr lvl="1"/>
            <a:r>
              <a:rPr lang="en-GB" dirty="0" smtClean="0"/>
              <a:t>risk-mitigation </a:t>
            </a:r>
            <a:r>
              <a:rPr lang="en-GB" dirty="0"/>
              <a:t>techniques for non-cleared OTC derivative transactions (e.g. provision on margin, timely conformations, portfolio reconciliation and compression, and dispute resolution</a:t>
            </a:r>
            <a:r>
              <a:rPr lang="en-GB" dirty="0" smtClean="0"/>
              <a:t>);</a:t>
            </a:r>
          </a:p>
          <a:p>
            <a:pPr lvl="1"/>
            <a:r>
              <a:rPr lang="en-GB" dirty="0" smtClean="0"/>
              <a:t>reporting obligations for all OTC derivative trades, whether cleared or not; and</a:t>
            </a:r>
          </a:p>
          <a:p>
            <a:pPr lvl="1"/>
            <a:r>
              <a:rPr lang="en-GB" dirty="0" smtClean="0"/>
              <a:t>framework </a:t>
            </a:r>
            <a:r>
              <a:rPr lang="en-GB" dirty="0"/>
              <a:t>for regulation of central counterparties (CCPs) and trade repositories (TRs).</a:t>
            </a:r>
          </a:p>
          <a:p>
            <a:r>
              <a:rPr lang="en-US" altLang="en-US" dirty="0"/>
              <a:t>Non-financial entities are in scope if their trading activity is not for the pure purpose of risk hedging and if it exceeds the threshold of 1 billion EUR gross notional value of OTC credit or equity derivative contracts and 3 billion EUR gross notional value of OTC interest rate, foreign exchange, commodity and undefined derivative contracts.</a:t>
            </a:r>
          </a:p>
          <a:p>
            <a:r>
              <a:rPr lang="en-GB" dirty="0" smtClean="0"/>
              <a:t>Technical standards on trade reporting obligation and risk mitigation techniques have been published by ESMA. Clearing and margining technical standards are currently being finalised. </a:t>
            </a:r>
          </a:p>
          <a:p>
            <a:r>
              <a:rPr lang="en-GB" dirty="0" smtClean="0"/>
              <a:t>First clearing obligations planned to apply 10/2015 subject to phase-in. Margining for uncleared trades and initial </a:t>
            </a:r>
            <a:r>
              <a:rPr lang="en-GB" dirty="0"/>
              <a:t>margining requirements </a:t>
            </a:r>
            <a:r>
              <a:rPr lang="en-GB" dirty="0" smtClean="0"/>
              <a:t>to start from 1/12/2015.</a:t>
            </a:r>
          </a:p>
          <a:p>
            <a:r>
              <a:rPr lang="en-US" altLang="en-US" dirty="0" smtClean="0"/>
              <a:t>Potential </a:t>
            </a:r>
            <a:r>
              <a:rPr lang="en-US" altLang="en-US" dirty="0"/>
              <a:t>for increase in demand for collateral.</a:t>
            </a:r>
          </a:p>
        </p:txBody>
      </p:sp>
    </p:spTree>
    <p:custDataLst>
      <p:tags r:id="rId1"/>
    </p:custDataLst>
    <p:extLst>
      <p:ext uri="{BB962C8B-B14F-4D97-AF65-F5344CB8AC3E}">
        <p14:creationId xmlns:p14="http://schemas.microsoft.com/office/powerpoint/2010/main" val="36522075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a:t>Trading and Markets Reform</a:t>
            </a:r>
            <a:endParaRPr lang="en-US" dirty="0" smtClean="0"/>
          </a:p>
        </p:txBody>
      </p:sp>
      <p:sp>
        <p:nvSpPr>
          <p:cNvPr id="2" name="Content Placeholder 1"/>
          <p:cNvSpPr>
            <a:spLocks noGrp="1"/>
          </p:cNvSpPr>
          <p:nvPr>
            <p:ph idx="1"/>
          </p:nvPr>
        </p:nvSpPr>
        <p:spPr bwMode="gray">
          <a:xfrm>
            <a:off x="165100" y="609600"/>
            <a:ext cx="9601200" cy="6463308"/>
          </a:xfrm>
        </p:spPr>
        <p:txBody>
          <a:bodyPr>
            <a:spAutoFit/>
          </a:bodyPr>
          <a:lstStyle/>
          <a:p>
            <a:pPr marL="0" indent="0">
              <a:buNone/>
            </a:pPr>
            <a:r>
              <a:rPr lang="en-GB" b="1" dirty="0"/>
              <a:t>US Derivative rules under Dodd-Frank</a:t>
            </a:r>
          </a:p>
          <a:p>
            <a:pPr algn="just"/>
            <a:r>
              <a:rPr lang="en-GB" dirty="0"/>
              <a:t> The CTFC has recently issued Cross Border Guidance for the application of swap regulatory regime to border swap transactions:</a:t>
            </a:r>
          </a:p>
          <a:p>
            <a:pPr lvl="1" algn="just"/>
            <a:r>
              <a:rPr lang="en-GB" dirty="0"/>
              <a:t>It is expected that the CFTC will continue to discuss swaps cross border issues with foreign regulators and potentially lead to discrete changes to the CFTC’s cross border swaps guidance to reflect increased co-ordination with Europe and other major jurisdictions. </a:t>
            </a:r>
            <a:endParaRPr lang="en-US" b="1" dirty="0" smtClean="0"/>
          </a:p>
          <a:p>
            <a:pPr algn="just"/>
            <a:r>
              <a:rPr lang="en-US" dirty="0" smtClean="0"/>
              <a:t>Margin rules (initial and variation margin) for uncleared swaps entered into by swap dealers and major swap participants have been proposed and are planned to be phased-in from December 2015.</a:t>
            </a:r>
            <a:endParaRPr lang="en-US" b="1" dirty="0" smtClean="0"/>
          </a:p>
          <a:p>
            <a:pPr marL="0" indent="0" algn="just">
              <a:buNone/>
            </a:pPr>
            <a:r>
              <a:rPr lang="en-US" dirty="0" smtClean="0"/>
              <a:t>US Push-Out rules: According to this rule banks must push-out certain types of derivatives into separate units that cannot receive government assistance. </a:t>
            </a:r>
          </a:p>
          <a:p>
            <a:pPr lvl="1" algn="just"/>
            <a:r>
              <a:rPr lang="en-US" dirty="0" smtClean="0"/>
              <a:t>This </a:t>
            </a:r>
            <a:r>
              <a:rPr lang="en-US" dirty="0"/>
              <a:t>derivatives push-out requirement targeted to be effective in </a:t>
            </a:r>
            <a:r>
              <a:rPr lang="en-US" dirty="0" smtClean="0"/>
              <a:t>July </a:t>
            </a:r>
            <a:r>
              <a:rPr lang="en-US" dirty="0"/>
              <a:t>2015 was scaled back significantly by a legislative amendment in </a:t>
            </a:r>
            <a:r>
              <a:rPr lang="en-US" dirty="0" smtClean="0"/>
              <a:t>December 2013.</a:t>
            </a:r>
            <a:r>
              <a:rPr lang="en-US" dirty="0"/>
              <a:t>  National banks, </a:t>
            </a:r>
            <a:r>
              <a:rPr lang="en-US" dirty="0" smtClean="0"/>
              <a:t>will </a:t>
            </a:r>
            <a:r>
              <a:rPr lang="en-US" dirty="0"/>
              <a:t>continue to be able to engage in commodities swaps, equity swaps and credit default swaps, although derivatives on asset backed securities or on an index of asset backed securities will still have to be pushed out of banks. </a:t>
            </a:r>
            <a:endParaRPr lang="en-US" dirty="0" smtClean="0"/>
          </a:p>
          <a:p>
            <a:pPr marL="0" indent="0" algn="just">
              <a:buNone/>
            </a:pPr>
            <a:r>
              <a:rPr lang="en-GB" b="1" dirty="0" smtClean="0">
                <a:solidFill>
                  <a:schemeClr val="tx1"/>
                </a:solidFill>
              </a:rPr>
              <a:t>Asia: Derivatives Reform and Trade </a:t>
            </a:r>
            <a:r>
              <a:rPr lang="en-GB" b="1" dirty="0">
                <a:solidFill>
                  <a:schemeClr val="tx1"/>
                </a:solidFill>
              </a:rPr>
              <a:t>Reporting</a:t>
            </a:r>
          </a:p>
          <a:p>
            <a:pPr algn="just"/>
            <a:r>
              <a:rPr lang="en-GB" dirty="0">
                <a:solidFill>
                  <a:schemeClr val="tx1"/>
                </a:solidFill>
              </a:rPr>
              <a:t>Asian jurisdictions are in various stages of </a:t>
            </a:r>
            <a:r>
              <a:rPr lang="en-GB" dirty="0" smtClean="0">
                <a:solidFill>
                  <a:schemeClr val="tx1"/>
                </a:solidFill>
              </a:rPr>
              <a:t>implementing trade </a:t>
            </a:r>
            <a:r>
              <a:rPr lang="en-GB" dirty="0">
                <a:solidFill>
                  <a:schemeClr val="tx1"/>
                </a:solidFill>
              </a:rPr>
              <a:t>reporting for </a:t>
            </a:r>
            <a:r>
              <a:rPr lang="en-GB" dirty="0" smtClean="0">
                <a:solidFill>
                  <a:schemeClr val="tx1"/>
                </a:solidFill>
              </a:rPr>
              <a:t>derivatives as well as mandatory clearing requirements. For US entities to be able to clear for clients on Asian CCPs the CCPs need to be registered with the CFTC as a Derivatives Clearing Organisation (DCO) or otherwise be exempt from the registration. US clients also need to clear via registered Futures Commission Merchant (FCM).</a:t>
            </a:r>
            <a:endParaRPr lang="en-GB" dirty="0">
              <a:solidFill>
                <a:schemeClr val="tx1"/>
              </a:solidFill>
            </a:endParaRPr>
          </a:p>
          <a:p>
            <a:pPr algn="just"/>
            <a:r>
              <a:rPr lang="en-GB" b="1" dirty="0" smtClean="0">
                <a:solidFill>
                  <a:schemeClr val="tx1"/>
                </a:solidFill>
              </a:rPr>
              <a:t>Latin America: Brazil Mandatory </a:t>
            </a:r>
            <a:r>
              <a:rPr lang="en-GB" b="1" dirty="0">
                <a:solidFill>
                  <a:schemeClr val="tx1"/>
                </a:solidFill>
              </a:rPr>
              <a:t>Clearing &amp; Other Derivatives Reform </a:t>
            </a:r>
            <a:r>
              <a:rPr lang="en-GB" dirty="0">
                <a:solidFill>
                  <a:schemeClr val="tx1"/>
                </a:solidFill>
              </a:rPr>
              <a:t>T</a:t>
            </a:r>
            <a:r>
              <a:rPr lang="en-GB" dirty="0" smtClean="0">
                <a:solidFill>
                  <a:schemeClr val="tx1"/>
                </a:solidFill>
              </a:rPr>
              <a:t>he </a:t>
            </a:r>
            <a:r>
              <a:rPr lang="en-GB" dirty="0">
                <a:solidFill>
                  <a:schemeClr val="tx1"/>
                </a:solidFill>
              </a:rPr>
              <a:t>registration of derivatives contracts with a registration entity authorized by the Central Bank is a legal requirement. It is a condition for validity of the contract and applies to all derivative transactions (including OTC swaps). 	</a:t>
            </a:r>
          </a:p>
          <a:p>
            <a:pPr algn="just"/>
            <a:endParaRPr lang="en-US" dirty="0" smtClean="0"/>
          </a:p>
          <a:p>
            <a:pPr marL="173038" lvl="1" indent="0" algn="just">
              <a:buNone/>
            </a:pPr>
            <a:endParaRPr lang="en-US" dirty="0" smtClean="0"/>
          </a:p>
        </p:txBody>
      </p:sp>
    </p:spTree>
    <p:custDataLst>
      <p:tags r:id="rId1"/>
    </p:custDataLst>
    <p:extLst>
      <p:ext uri="{BB962C8B-B14F-4D97-AF65-F5344CB8AC3E}">
        <p14:creationId xmlns:p14="http://schemas.microsoft.com/office/powerpoint/2010/main" val="3300739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a:t>Trading and Markets Reform</a:t>
            </a:r>
            <a:endParaRPr lang="en-US" dirty="0" smtClean="0"/>
          </a:p>
        </p:txBody>
      </p:sp>
      <p:sp>
        <p:nvSpPr>
          <p:cNvPr id="2" name="Content Placeholder 1"/>
          <p:cNvSpPr>
            <a:spLocks noGrp="1"/>
          </p:cNvSpPr>
          <p:nvPr>
            <p:ph idx="1"/>
          </p:nvPr>
        </p:nvSpPr>
        <p:spPr bwMode="gray">
          <a:xfrm>
            <a:off x="165100" y="609600"/>
            <a:ext cx="9601200" cy="4308872"/>
          </a:xfrm>
        </p:spPr>
        <p:txBody>
          <a:bodyPr>
            <a:spAutoFit/>
          </a:bodyPr>
          <a:lstStyle/>
          <a:p>
            <a:pPr marL="0" indent="0">
              <a:buNone/>
            </a:pPr>
            <a:r>
              <a:rPr lang="en-GB" b="1" dirty="0" smtClean="0"/>
              <a:t>Europe Markets </a:t>
            </a:r>
            <a:r>
              <a:rPr lang="en-GB" b="1" dirty="0"/>
              <a:t>in Financial Instruments Directive (MiFID2 / MiFIR</a:t>
            </a:r>
            <a:r>
              <a:rPr lang="en-GB" b="1" dirty="0" smtClean="0"/>
              <a:t>): </a:t>
            </a:r>
            <a:r>
              <a:rPr lang="en-GB" dirty="0" smtClean="0"/>
              <a:t>EU </a:t>
            </a:r>
            <a:r>
              <a:rPr lang="en-GB" dirty="0"/>
              <a:t>Directive and Regulation amending the original Markets in Financial Instruments Directive to address market regulation and investor protection. </a:t>
            </a:r>
          </a:p>
          <a:p>
            <a:pPr lvl="1"/>
            <a:r>
              <a:rPr lang="en-GB" dirty="0"/>
              <a:t>Expands the existing reporting regime in an effort to increase transparency; impose additional systems and control requirements on firms using algorithmic and high frequency trading; </a:t>
            </a:r>
          </a:p>
          <a:p>
            <a:pPr lvl="1"/>
            <a:r>
              <a:rPr lang="en-GB" dirty="0"/>
              <a:t>requires organized trading to be conducted on regulated venues; and increases protection for retail and professional investors based on simplification of products, better information, and increased regulatory supervision.</a:t>
            </a:r>
          </a:p>
          <a:p>
            <a:r>
              <a:rPr lang="en-GB" dirty="0"/>
              <a:t>Published in June 2014 and effective from January 2017.  EU Member States are required to implement MiFID2 in their national legislations by June 2016. </a:t>
            </a:r>
            <a:r>
              <a:rPr lang="en-GB" dirty="0" smtClean="0"/>
              <a:t>While </a:t>
            </a:r>
            <a:r>
              <a:rPr lang="en-GB" dirty="0"/>
              <a:t>primary legislation has been agreed, there is still much to be determined by ESMA and the </a:t>
            </a:r>
            <a:r>
              <a:rPr lang="en-GB" dirty="0" smtClean="0"/>
              <a:t>Commission</a:t>
            </a:r>
            <a:r>
              <a:rPr lang="en-GB" dirty="0"/>
              <a:t> </a:t>
            </a:r>
            <a:r>
              <a:rPr lang="en-GB" dirty="0" smtClean="0"/>
              <a:t>in terms of technical standards.</a:t>
            </a:r>
          </a:p>
          <a:p>
            <a:r>
              <a:rPr lang="en-US" dirty="0" smtClean="0"/>
              <a:t>It will be important for corporates to ensure that access to trading platforms does not translate into being subject to all MiFID rules.</a:t>
            </a:r>
            <a:endParaRPr lang="en-GB" dirty="0"/>
          </a:p>
          <a:p>
            <a:pPr marL="0" indent="0">
              <a:buNone/>
            </a:pPr>
            <a:endParaRPr lang="en-GB" b="1" dirty="0" smtClean="0">
              <a:solidFill>
                <a:schemeClr val="tx1"/>
              </a:solidFill>
            </a:endParaRPr>
          </a:p>
          <a:p>
            <a:pPr marL="0" indent="0">
              <a:buNone/>
            </a:pPr>
            <a:r>
              <a:rPr lang="en-GB" b="1" dirty="0" smtClean="0">
                <a:solidFill>
                  <a:schemeClr val="tx1"/>
                </a:solidFill>
              </a:rPr>
              <a:t>Asia Investor Protection measures: </a:t>
            </a:r>
            <a:r>
              <a:rPr lang="en-GB" dirty="0" smtClean="0">
                <a:solidFill>
                  <a:schemeClr val="tx1"/>
                </a:solidFill>
              </a:rPr>
              <a:t>focus in Hong Kong, Singapore and Austria. </a:t>
            </a:r>
          </a:p>
          <a:p>
            <a:pPr marL="0" indent="0">
              <a:buNone/>
            </a:pPr>
            <a:endParaRPr lang="en-GB" b="1" dirty="0" smtClean="0">
              <a:solidFill>
                <a:schemeClr val="tx1"/>
              </a:solidFill>
            </a:endParaRPr>
          </a:p>
          <a:p>
            <a:pPr marL="0" indent="0">
              <a:buNone/>
            </a:pPr>
            <a:r>
              <a:rPr lang="en-GB" b="1" dirty="0" smtClean="0">
                <a:solidFill>
                  <a:schemeClr val="tx1"/>
                </a:solidFill>
              </a:rPr>
              <a:t>US Dodd-Frank Title X on investor protection</a:t>
            </a:r>
            <a:endParaRPr lang="en-US" b="1" dirty="0" smtClean="0"/>
          </a:p>
        </p:txBody>
      </p:sp>
    </p:spTree>
    <p:custDataLst>
      <p:tags r:id="rId1"/>
    </p:custDataLst>
    <p:extLst>
      <p:ext uri="{BB962C8B-B14F-4D97-AF65-F5344CB8AC3E}">
        <p14:creationId xmlns:p14="http://schemas.microsoft.com/office/powerpoint/2010/main" val="3113514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0"/>
          <p:cNvSpPr>
            <a:spLocks noGrp="1" noChangeArrowheads="1"/>
          </p:cNvSpPr>
          <p:nvPr>
            <p:ph type="title"/>
          </p:nvPr>
        </p:nvSpPr>
        <p:spPr>
          <a:xfrm>
            <a:off x="149009" y="76200"/>
            <a:ext cx="9598157" cy="369332"/>
          </a:xfrm>
        </p:spPr>
        <p:txBody>
          <a:bodyPr/>
          <a:lstStyle/>
          <a:p>
            <a:r>
              <a:rPr lang="en-US" dirty="0" smtClean="0"/>
              <a:t>Current Economic and Geopolitical Conditions</a:t>
            </a:r>
          </a:p>
        </p:txBody>
      </p:sp>
      <p:sp>
        <p:nvSpPr>
          <p:cNvPr id="27" name="Rectangle 4"/>
          <p:cNvSpPr>
            <a:spLocks noChangeArrowheads="1"/>
          </p:cNvSpPr>
          <p:nvPr/>
        </p:nvSpPr>
        <p:spPr bwMode="gray">
          <a:xfrm>
            <a:off x="471715" y="1143000"/>
            <a:ext cx="2669772" cy="685800"/>
          </a:xfrm>
          <a:prstGeom prst="rect">
            <a:avLst/>
          </a:prstGeom>
          <a:solidFill>
            <a:srgbClr val="002D72"/>
          </a:solidFill>
          <a:ln w="9525">
            <a:solidFill>
              <a:schemeClr val="tx2"/>
            </a:solidFill>
            <a:miter lim="800000"/>
            <a:headEnd/>
            <a:tailEnd/>
          </a:ln>
          <a:effectLst/>
        </p:spPr>
        <p:txBody>
          <a:bodyPr lIns="107287" tIns="107287" rIns="107287" bIns="107287" anchor="ctr"/>
          <a:lstStyle/>
          <a:p>
            <a:r>
              <a:rPr lang="en-US" sz="1800" dirty="0">
                <a:solidFill>
                  <a:schemeClr val="bg1"/>
                </a:solidFill>
              </a:rPr>
              <a:t>U.S. </a:t>
            </a:r>
          </a:p>
          <a:p>
            <a:r>
              <a:rPr lang="en-US" sz="1800" dirty="0">
                <a:solidFill>
                  <a:schemeClr val="bg1"/>
                </a:solidFill>
              </a:rPr>
              <a:t>2007-2008</a:t>
            </a:r>
          </a:p>
        </p:txBody>
      </p:sp>
      <p:sp>
        <p:nvSpPr>
          <p:cNvPr id="30" name="Rectangle 5"/>
          <p:cNvSpPr>
            <a:spLocks noChangeArrowheads="1"/>
          </p:cNvSpPr>
          <p:nvPr/>
        </p:nvSpPr>
        <p:spPr bwMode="gray">
          <a:xfrm>
            <a:off x="471715" y="1828800"/>
            <a:ext cx="2669772" cy="4343400"/>
          </a:xfrm>
          <a:prstGeom prst="rect">
            <a:avLst/>
          </a:prstGeom>
          <a:noFill/>
          <a:ln w="9525" algn="ctr">
            <a:solidFill>
              <a:schemeClr val="accent1"/>
            </a:solidFill>
            <a:miter lim="800000"/>
            <a:headEnd/>
            <a:tailEnd/>
          </a:ln>
          <a:effectLst/>
        </p:spPr>
        <p:txBody>
          <a:bodyPr lIns="107287" tIns="107287" rIns="107287" bIns="107287"/>
          <a:lstStyle/>
          <a:p>
            <a:pPr algn="l">
              <a:spcBef>
                <a:spcPts val="704"/>
              </a:spcBef>
              <a:buClr>
                <a:schemeClr val="tx2"/>
              </a:buClr>
            </a:pPr>
            <a:r>
              <a:rPr lang="en-US" b="1" dirty="0"/>
              <a:t>Credit &amp; liquidity crisis </a:t>
            </a:r>
          </a:p>
          <a:p>
            <a:pPr marL="135971" lvl="1" indent="-135971" algn="l">
              <a:spcBef>
                <a:spcPts val="704"/>
              </a:spcBef>
              <a:buClr>
                <a:schemeClr val="tx2"/>
              </a:buClr>
              <a:buFontTx/>
              <a:buChar char="•"/>
            </a:pPr>
            <a:r>
              <a:rPr lang="en-US" dirty="0"/>
              <a:t>Aggressive risk taking by highly leveraged FIs</a:t>
            </a:r>
          </a:p>
          <a:p>
            <a:pPr marL="135971" lvl="1" indent="-135971" algn="l">
              <a:spcBef>
                <a:spcPts val="704"/>
              </a:spcBef>
              <a:buClr>
                <a:schemeClr val="tx2"/>
              </a:buClr>
              <a:buFontTx/>
              <a:buChar char="•"/>
            </a:pPr>
            <a:r>
              <a:rPr lang="en-US" dirty="0"/>
              <a:t>Loose credit policies fueled rise in consumer debt and home prices</a:t>
            </a:r>
          </a:p>
          <a:p>
            <a:pPr marL="135971" lvl="1" indent="-135971" algn="l">
              <a:spcBef>
                <a:spcPts val="704"/>
              </a:spcBef>
              <a:buClr>
                <a:schemeClr val="tx2"/>
              </a:buClr>
              <a:buFontTx/>
              <a:buChar char="•"/>
            </a:pPr>
            <a:r>
              <a:rPr lang="en-US" dirty="0"/>
              <a:t>Caused global recession as financial markets seized</a:t>
            </a:r>
          </a:p>
          <a:p>
            <a:pPr marL="135971" lvl="1" indent="-135971" algn="l">
              <a:spcBef>
                <a:spcPts val="704"/>
              </a:spcBef>
              <a:buClr>
                <a:schemeClr val="tx2"/>
              </a:buClr>
              <a:buFontTx/>
              <a:buChar char="•"/>
            </a:pPr>
            <a:r>
              <a:rPr lang="en-US" dirty="0"/>
              <a:t>Required massive amounts of fiscal stimulus, bank bailouts and bank b/s recapitalization</a:t>
            </a:r>
          </a:p>
          <a:p>
            <a:pPr marL="135971" lvl="1" indent="-135971" algn="l">
              <a:spcBef>
                <a:spcPts val="704"/>
              </a:spcBef>
              <a:buClr>
                <a:schemeClr val="tx2"/>
              </a:buClr>
              <a:buFontTx/>
              <a:buChar char="•"/>
            </a:pPr>
            <a:r>
              <a:rPr lang="en-US" dirty="0"/>
              <a:t>US now experiencing modest recovery</a:t>
            </a:r>
          </a:p>
          <a:p>
            <a:pPr marL="335270" lvl="1" indent="-201162" algn="l">
              <a:spcBef>
                <a:spcPts val="704"/>
              </a:spcBef>
              <a:buClr>
                <a:schemeClr val="tx2"/>
              </a:buClr>
              <a:buFontTx/>
              <a:buChar char="•"/>
            </a:pPr>
            <a:endParaRPr lang="en-US" dirty="0"/>
          </a:p>
          <a:p>
            <a:pPr marL="670541" lvl="2" indent="-201162" algn="l">
              <a:spcBef>
                <a:spcPts val="704"/>
              </a:spcBef>
              <a:buClr>
                <a:schemeClr val="tx2"/>
              </a:buClr>
              <a:buFont typeface="Arial" charset="0"/>
              <a:buChar char="–"/>
            </a:pPr>
            <a:endParaRPr lang="en-US" b="0" dirty="0"/>
          </a:p>
        </p:txBody>
      </p:sp>
      <p:sp>
        <p:nvSpPr>
          <p:cNvPr id="31" name="Rectangle 6"/>
          <p:cNvSpPr>
            <a:spLocks noChangeArrowheads="1"/>
          </p:cNvSpPr>
          <p:nvPr/>
        </p:nvSpPr>
        <p:spPr bwMode="gray">
          <a:xfrm>
            <a:off x="3604030" y="1143000"/>
            <a:ext cx="2669772" cy="685800"/>
          </a:xfrm>
          <a:prstGeom prst="rect">
            <a:avLst/>
          </a:prstGeom>
          <a:solidFill>
            <a:srgbClr val="002D72"/>
          </a:solidFill>
          <a:ln w="9525">
            <a:solidFill>
              <a:schemeClr val="tx2"/>
            </a:solidFill>
            <a:miter lim="800000"/>
            <a:headEnd/>
            <a:tailEnd/>
          </a:ln>
          <a:effectLst/>
        </p:spPr>
        <p:txBody>
          <a:bodyPr lIns="107287" tIns="107287" rIns="107287" bIns="107287" anchor="ctr"/>
          <a:lstStyle/>
          <a:p>
            <a:r>
              <a:rPr lang="en-US" sz="1800" dirty="0">
                <a:solidFill>
                  <a:schemeClr val="bg1"/>
                </a:solidFill>
              </a:rPr>
              <a:t>Euro</a:t>
            </a:r>
          </a:p>
          <a:p>
            <a:r>
              <a:rPr lang="en-US" sz="1800" dirty="0">
                <a:solidFill>
                  <a:schemeClr val="bg1"/>
                </a:solidFill>
              </a:rPr>
              <a:t>2009-2011</a:t>
            </a:r>
          </a:p>
        </p:txBody>
      </p:sp>
      <p:sp>
        <p:nvSpPr>
          <p:cNvPr id="32" name="Rectangle 7"/>
          <p:cNvSpPr>
            <a:spLocks noChangeArrowheads="1"/>
          </p:cNvSpPr>
          <p:nvPr/>
        </p:nvSpPr>
        <p:spPr bwMode="gray">
          <a:xfrm>
            <a:off x="3613202" y="1828800"/>
            <a:ext cx="2669772" cy="4343400"/>
          </a:xfrm>
          <a:prstGeom prst="rect">
            <a:avLst/>
          </a:prstGeom>
          <a:noFill/>
          <a:ln w="9525" algn="ctr">
            <a:solidFill>
              <a:schemeClr val="accent1"/>
            </a:solidFill>
            <a:miter lim="800000"/>
            <a:headEnd/>
            <a:tailEnd/>
          </a:ln>
          <a:effectLst/>
        </p:spPr>
        <p:txBody>
          <a:bodyPr lIns="107287" tIns="107287" rIns="107287" bIns="107287"/>
          <a:lstStyle/>
          <a:p>
            <a:pPr algn="l">
              <a:spcBef>
                <a:spcPts val="704"/>
              </a:spcBef>
              <a:buClr>
                <a:schemeClr val="tx2"/>
              </a:buClr>
            </a:pPr>
            <a:r>
              <a:rPr lang="en-US" b="1" dirty="0"/>
              <a:t>Sovereign debt/bank crisis</a:t>
            </a:r>
          </a:p>
          <a:p>
            <a:pPr marL="135971" lvl="1" indent="-135971" algn="l">
              <a:spcBef>
                <a:spcPts val="704"/>
              </a:spcBef>
              <a:buClr>
                <a:schemeClr val="tx2"/>
              </a:buClr>
              <a:buFontTx/>
              <a:buChar char="•"/>
            </a:pPr>
            <a:r>
              <a:rPr lang="en-US" dirty="0"/>
              <a:t>Deficit spending led to rising government debt </a:t>
            </a:r>
          </a:p>
          <a:p>
            <a:pPr marL="135971" lvl="1" indent="-135971" algn="l">
              <a:spcBef>
                <a:spcPts val="704"/>
              </a:spcBef>
              <a:buClr>
                <a:schemeClr val="tx2"/>
              </a:buClr>
              <a:buFontTx/>
              <a:buChar char="•"/>
            </a:pPr>
            <a:r>
              <a:rPr lang="en-US" dirty="0"/>
              <a:t>Significant sovereign downgrades with spillover impact on banks who held sovereign debt</a:t>
            </a:r>
          </a:p>
          <a:p>
            <a:pPr marL="135971" lvl="1" indent="-135971" algn="l">
              <a:spcBef>
                <a:spcPts val="704"/>
              </a:spcBef>
              <a:buClr>
                <a:schemeClr val="tx2"/>
              </a:buClr>
              <a:buFontTx/>
              <a:buChar char="•"/>
            </a:pPr>
            <a:r>
              <a:rPr lang="en-US" dirty="0"/>
              <a:t>Fiscal austerity and credit crunch led to EU recession</a:t>
            </a:r>
          </a:p>
          <a:p>
            <a:pPr marL="135971" lvl="1" indent="-135971" algn="l">
              <a:spcBef>
                <a:spcPts val="704"/>
              </a:spcBef>
              <a:buClr>
                <a:schemeClr val="tx2"/>
              </a:buClr>
              <a:buFontTx/>
              <a:buChar char="•"/>
            </a:pPr>
            <a:r>
              <a:rPr lang="en-US" dirty="0"/>
              <a:t>Required massive amounts of bailouts within the EU for governments and banks, many of which were nationalized</a:t>
            </a:r>
          </a:p>
          <a:p>
            <a:pPr marL="135971" lvl="1" indent="-135971" algn="l">
              <a:spcBef>
                <a:spcPts val="704"/>
              </a:spcBef>
              <a:buClr>
                <a:schemeClr val="tx2"/>
              </a:buClr>
              <a:buFontTx/>
              <a:buChar char="•"/>
            </a:pPr>
            <a:r>
              <a:rPr lang="en-US" dirty="0"/>
              <a:t>Challenges </a:t>
            </a:r>
            <a:r>
              <a:rPr lang="en-US" dirty="0" smtClean="0"/>
              <a:t>linger</a:t>
            </a:r>
            <a:endParaRPr lang="en-US" dirty="0"/>
          </a:p>
        </p:txBody>
      </p:sp>
      <p:sp>
        <p:nvSpPr>
          <p:cNvPr id="33" name="Rectangle 8"/>
          <p:cNvSpPr>
            <a:spLocks noChangeArrowheads="1"/>
          </p:cNvSpPr>
          <p:nvPr/>
        </p:nvSpPr>
        <p:spPr bwMode="gray">
          <a:xfrm>
            <a:off x="6764516" y="1143000"/>
            <a:ext cx="2669772" cy="685800"/>
          </a:xfrm>
          <a:prstGeom prst="rect">
            <a:avLst/>
          </a:prstGeom>
          <a:solidFill>
            <a:srgbClr val="002D72"/>
          </a:solidFill>
          <a:ln w="9525">
            <a:solidFill>
              <a:schemeClr val="tx2"/>
            </a:solidFill>
            <a:miter lim="800000"/>
            <a:headEnd/>
            <a:tailEnd/>
          </a:ln>
          <a:effectLst/>
        </p:spPr>
        <p:txBody>
          <a:bodyPr lIns="107287" tIns="107287" rIns="107287" bIns="107287" anchor="ctr"/>
          <a:lstStyle/>
          <a:p>
            <a:r>
              <a:rPr lang="en-US" sz="1900" dirty="0">
                <a:solidFill>
                  <a:schemeClr val="bg1"/>
                </a:solidFill>
              </a:rPr>
              <a:t>    </a:t>
            </a:r>
            <a:r>
              <a:rPr lang="en-US" sz="1800" dirty="0">
                <a:solidFill>
                  <a:schemeClr val="bg1"/>
                </a:solidFill>
              </a:rPr>
              <a:t>Emerging </a:t>
            </a:r>
            <a:r>
              <a:rPr lang="en-US" sz="1800" dirty="0" smtClean="0">
                <a:solidFill>
                  <a:schemeClr val="bg1"/>
                </a:solidFill>
              </a:rPr>
              <a:t>Markets + Euro 2013-2015</a:t>
            </a:r>
            <a:endParaRPr lang="en-US" sz="1800" dirty="0">
              <a:solidFill>
                <a:schemeClr val="bg1"/>
              </a:solidFill>
            </a:endParaRPr>
          </a:p>
        </p:txBody>
      </p:sp>
      <p:sp>
        <p:nvSpPr>
          <p:cNvPr id="35" name="Rectangle 9"/>
          <p:cNvSpPr>
            <a:spLocks noChangeArrowheads="1"/>
          </p:cNvSpPr>
          <p:nvPr/>
        </p:nvSpPr>
        <p:spPr bwMode="gray">
          <a:xfrm>
            <a:off x="6764516" y="1828800"/>
            <a:ext cx="2669772" cy="4343400"/>
          </a:xfrm>
          <a:prstGeom prst="rect">
            <a:avLst/>
          </a:prstGeom>
          <a:solidFill>
            <a:srgbClr val="EAEBEB"/>
          </a:solidFill>
          <a:ln w="9525" algn="ctr">
            <a:solidFill>
              <a:schemeClr val="accent1"/>
            </a:solidFill>
            <a:miter lim="800000"/>
            <a:headEnd/>
            <a:tailEnd/>
          </a:ln>
          <a:effectLst/>
        </p:spPr>
        <p:txBody>
          <a:bodyPr lIns="107287" tIns="107287" rIns="107287" bIns="107287"/>
          <a:lstStyle/>
          <a:p>
            <a:pPr algn="l">
              <a:spcBef>
                <a:spcPts val="704"/>
              </a:spcBef>
              <a:buClr>
                <a:schemeClr val="tx2"/>
              </a:buClr>
            </a:pPr>
            <a:r>
              <a:rPr lang="en-US" b="1" dirty="0"/>
              <a:t>Slowdown and volatility</a:t>
            </a:r>
          </a:p>
          <a:p>
            <a:pPr marL="135971" lvl="1" indent="-135971" algn="l">
              <a:spcBef>
                <a:spcPts val="704"/>
              </a:spcBef>
              <a:buClr>
                <a:schemeClr val="tx2"/>
              </a:buClr>
              <a:buFontTx/>
              <a:buChar char="•"/>
            </a:pPr>
            <a:r>
              <a:rPr lang="en-US" dirty="0"/>
              <a:t>Recent decline in EM GDP growth and stock indexes</a:t>
            </a:r>
          </a:p>
          <a:p>
            <a:pPr marL="135971" lvl="1" indent="-135971" algn="l">
              <a:spcBef>
                <a:spcPts val="704"/>
              </a:spcBef>
              <a:buClr>
                <a:schemeClr val="tx2"/>
              </a:buClr>
              <a:buFontTx/>
              <a:buChar char="•"/>
            </a:pPr>
            <a:r>
              <a:rPr lang="en-US" dirty="0" smtClean="0"/>
              <a:t>Triggered </a:t>
            </a:r>
            <a:r>
              <a:rPr lang="en-US" dirty="0"/>
              <a:t>by collapse of G10 imports and China slowdown, tighter US fiscal policy and </a:t>
            </a:r>
            <a:r>
              <a:rPr lang="en-US" dirty="0" smtClean="0"/>
              <a:t>continuing geopolitical uncertainties (e.g. Ukraine/Russia)</a:t>
            </a:r>
            <a:endParaRPr lang="en-US" dirty="0"/>
          </a:p>
          <a:p>
            <a:pPr marL="135971" lvl="1" indent="-135971" algn="l">
              <a:spcBef>
                <a:spcPts val="704"/>
              </a:spcBef>
              <a:buClr>
                <a:schemeClr val="tx2"/>
              </a:buClr>
              <a:buFontTx/>
              <a:buChar char="•"/>
            </a:pPr>
            <a:r>
              <a:rPr lang="en-US" dirty="0" smtClean="0"/>
              <a:t>Oil price drop and its knock-on effects </a:t>
            </a:r>
          </a:p>
          <a:p>
            <a:pPr marL="135971" lvl="1" indent="-135971" algn="l">
              <a:spcBef>
                <a:spcPts val="704"/>
              </a:spcBef>
              <a:buClr>
                <a:schemeClr val="tx2"/>
              </a:buClr>
              <a:buFontTx/>
              <a:buChar char="•"/>
            </a:pPr>
            <a:r>
              <a:rPr lang="en-US" dirty="0" smtClean="0"/>
              <a:t>Localised phenomena, e.g. Swiss Franc revaluation</a:t>
            </a:r>
          </a:p>
          <a:p>
            <a:pPr marL="135971" lvl="1" indent="-135971" algn="l">
              <a:spcBef>
                <a:spcPts val="704"/>
              </a:spcBef>
              <a:buClr>
                <a:schemeClr val="tx2"/>
              </a:buClr>
              <a:buFontTx/>
              <a:buChar char="•"/>
            </a:pPr>
            <a:r>
              <a:rPr lang="en-US" b="1" dirty="0" smtClean="0"/>
              <a:t>Continuing Eurozone concerns with recent Greek election outcome</a:t>
            </a:r>
            <a:endParaRPr lang="en-US" b="1"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a:p>
            <a:pPr marL="335270" lvl="1" indent="-201162" algn="l">
              <a:spcBef>
                <a:spcPts val="704"/>
              </a:spcBef>
              <a:buClr>
                <a:schemeClr val="tx2"/>
              </a:buClr>
              <a:buFontTx/>
              <a:buChar char="•"/>
            </a:pPr>
            <a:endParaRPr lang="en-US" dirty="0"/>
          </a:p>
        </p:txBody>
      </p:sp>
      <p:sp>
        <p:nvSpPr>
          <p:cNvPr id="19" name="Isosceles Triangle 18"/>
          <p:cNvSpPr/>
          <p:nvPr/>
        </p:nvSpPr>
        <p:spPr bwMode="auto">
          <a:xfrm rot="5400000">
            <a:off x="2241550" y="3346450"/>
            <a:ext cx="2286000" cy="165100"/>
          </a:xfrm>
          <a:prstGeom prst="triangle">
            <a:avLst>
              <a:gd name="adj" fmla="val 49592"/>
            </a:avLst>
          </a:prstGeom>
          <a:solidFill>
            <a:schemeClr val="accent6"/>
          </a:solidFill>
          <a:ln w="635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7287" tIns="53643" rIns="107287" bIns="53643" numCol="1" rtlCol="0" anchor="ctr" anchorCtr="0" compatLnSpc="1">
            <a:prstTxWarp prst="textNoShape">
              <a:avLst/>
            </a:prstTxWarp>
          </a:bodyPr>
          <a:lstStyle/>
          <a:p>
            <a:pPr defTabSz="1072866"/>
            <a:endParaRPr lang="en-GB" sz="1600" dirty="0">
              <a:ea typeface="+mj-ea"/>
            </a:endParaRPr>
          </a:p>
        </p:txBody>
      </p:sp>
      <p:sp>
        <p:nvSpPr>
          <p:cNvPr id="21" name="Isosceles Triangle 20"/>
          <p:cNvSpPr/>
          <p:nvPr/>
        </p:nvSpPr>
        <p:spPr bwMode="auto">
          <a:xfrm rot="5400000">
            <a:off x="5378450" y="3346450"/>
            <a:ext cx="2286000" cy="165100"/>
          </a:xfrm>
          <a:prstGeom prst="triangle">
            <a:avLst>
              <a:gd name="adj" fmla="val 49592"/>
            </a:avLst>
          </a:prstGeom>
          <a:solidFill>
            <a:schemeClr val="accent6"/>
          </a:solidFill>
          <a:ln w="635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7287" tIns="53643" rIns="107287" bIns="53643" numCol="1" rtlCol="0" anchor="ctr" anchorCtr="0" compatLnSpc="1">
            <a:prstTxWarp prst="textNoShape">
              <a:avLst/>
            </a:prstTxWarp>
          </a:bodyPr>
          <a:lstStyle/>
          <a:p>
            <a:pPr defTabSz="1072866"/>
            <a:endParaRPr lang="en-GB" sz="1600" dirty="0">
              <a:ea typeface="+mj-ea"/>
            </a:endParaRPr>
          </a:p>
        </p:txBody>
      </p:sp>
    </p:spTree>
    <p:custDataLst>
      <p:tags r:id="rId1"/>
    </p:custDataLst>
    <p:extLst>
      <p:ext uri="{BB962C8B-B14F-4D97-AF65-F5344CB8AC3E}">
        <p14:creationId xmlns:p14="http://schemas.microsoft.com/office/powerpoint/2010/main" val="3534132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7"/>
          <p:cNvSpPr>
            <a:spLocks noGrp="1" noChangeArrowheads="1"/>
          </p:cNvSpPr>
          <p:nvPr>
            <p:ph type="title"/>
          </p:nvPr>
        </p:nvSpPr>
        <p:spPr bwMode="gray"/>
        <p:txBody>
          <a:bodyPr/>
          <a:lstStyle/>
          <a:p>
            <a:r>
              <a:rPr lang="en-US" dirty="0" smtClean="0"/>
              <a:t>Taxation</a:t>
            </a:r>
          </a:p>
        </p:txBody>
      </p:sp>
      <p:sp>
        <p:nvSpPr>
          <p:cNvPr id="2" name="Content Placeholder 1"/>
          <p:cNvSpPr>
            <a:spLocks noGrp="1"/>
          </p:cNvSpPr>
          <p:nvPr>
            <p:ph idx="1"/>
          </p:nvPr>
        </p:nvSpPr>
        <p:spPr bwMode="gray">
          <a:xfrm>
            <a:off x="152400" y="685800"/>
            <a:ext cx="9601200" cy="6301725"/>
          </a:xfrm>
        </p:spPr>
        <p:txBody>
          <a:bodyPr>
            <a:spAutoFit/>
          </a:bodyPr>
          <a:lstStyle/>
          <a:p>
            <a:pPr algn="just"/>
            <a:r>
              <a:rPr lang="en-US" b="1" dirty="0" smtClean="0"/>
              <a:t>EU Financial Transaction Tax (EU FTT</a:t>
            </a:r>
            <a:r>
              <a:rPr lang="en-GB" dirty="0" smtClean="0"/>
              <a:t>): EU Commission proposed to introduce </a:t>
            </a:r>
            <a:r>
              <a:rPr lang="en-GB" dirty="0"/>
              <a:t>a </a:t>
            </a:r>
            <a:r>
              <a:rPr lang="en-GB" dirty="0" smtClean="0"/>
              <a:t>tax within 11 Member States  </a:t>
            </a:r>
            <a:r>
              <a:rPr lang="en-GB" dirty="0"/>
              <a:t>(the EU11</a:t>
            </a:r>
            <a:r>
              <a:rPr lang="en-GB" dirty="0" smtClean="0"/>
              <a:t>).</a:t>
            </a:r>
            <a:r>
              <a:rPr lang="en-GB" dirty="0"/>
              <a:t> </a:t>
            </a:r>
            <a:r>
              <a:rPr lang="en-GB" dirty="0" smtClean="0"/>
              <a:t>The FTT would </a:t>
            </a:r>
            <a:r>
              <a:rPr lang="en-GB" dirty="0"/>
              <a:t>impact financial transactions by FIs (broadly defined) charging 0.1% against the exchange of shares and bonds and 0.01% across derivative contracts (both rates minimum), if just one of the parties to the transaction resides in the EU11 or if the financial instrument is issued in the </a:t>
            </a:r>
            <a:r>
              <a:rPr lang="en-GB" dirty="0" smtClean="0"/>
              <a:t>EU11</a:t>
            </a:r>
            <a:r>
              <a:rPr lang="en-GB" dirty="0"/>
              <a:t>.</a:t>
            </a:r>
            <a:endParaRPr lang="en-GB" dirty="0" smtClean="0"/>
          </a:p>
          <a:p>
            <a:pPr lvl="1" algn="just"/>
            <a:r>
              <a:rPr lang="en-GB" dirty="0" smtClean="0"/>
              <a:t>In </a:t>
            </a:r>
            <a:r>
              <a:rPr lang="en-GB" dirty="0"/>
              <a:t>May 2014, 10 of the 11 </a:t>
            </a:r>
            <a:r>
              <a:rPr lang="en-GB" dirty="0" smtClean="0"/>
              <a:t>participating MS committed </a:t>
            </a:r>
            <a:r>
              <a:rPr lang="en-GB" dirty="0"/>
              <a:t>to </a:t>
            </a:r>
            <a:r>
              <a:rPr lang="en-GB" dirty="0" smtClean="0"/>
              <a:t>finalising </a:t>
            </a:r>
            <a:r>
              <a:rPr lang="en-GB" dirty="0"/>
              <a:t>“viable solutions” by </a:t>
            </a:r>
            <a:r>
              <a:rPr lang="en-GB" dirty="0" smtClean="0"/>
              <a:t>31</a:t>
            </a:r>
            <a:r>
              <a:rPr lang="en-GB" baseline="30000" dirty="0"/>
              <a:t> </a:t>
            </a:r>
            <a:r>
              <a:rPr lang="en-GB" dirty="0" smtClean="0"/>
              <a:t>December </a:t>
            </a:r>
            <a:r>
              <a:rPr lang="en-GB" dirty="0"/>
              <a:t>2014 to implement a first step of the FTT, no later than </a:t>
            </a:r>
            <a:r>
              <a:rPr lang="en-GB" dirty="0" smtClean="0"/>
              <a:t>1 </a:t>
            </a:r>
            <a:r>
              <a:rPr lang="en-GB" dirty="0"/>
              <a:t>January 2016.  Considerable effort </a:t>
            </a:r>
            <a:r>
              <a:rPr lang="en-GB" dirty="0" smtClean="0"/>
              <a:t>was taken </a:t>
            </a:r>
            <a:r>
              <a:rPr lang="en-GB" dirty="0"/>
              <a:t>to meet the </a:t>
            </a:r>
            <a:r>
              <a:rPr lang="en-GB" dirty="0" smtClean="0"/>
              <a:t>deadline, but it was not met.</a:t>
            </a:r>
          </a:p>
          <a:p>
            <a:pPr lvl="1" algn="just"/>
            <a:r>
              <a:rPr lang="en-GB" dirty="0" smtClean="0"/>
              <a:t>Following this, Austria and France proposed that the FTT: should have the widest base (not the narrow base of equities and limited derivatives, as previously supported by France); should be introduced by January 2016 and changes be made to the working group, in order to accelerate progress.</a:t>
            </a:r>
          </a:p>
          <a:p>
            <a:pPr lvl="1" algn="just"/>
            <a:r>
              <a:rPr lang="en-GB" dirty="0" smtClean="0"/>
              <a:t>Many differences remain between the MS, but appetite for the proposal remains keen. A meeting of the EU11 is taking place at the end of January 2015 and Citi will continue to monitor developments.</a:t>
            </a:r>
          </a:p>
          <a:p>
            <a:pPr lvl="1" algn="just"/>
            <a:r>
              <a:rPr lang="en-US" dirty="0" smtClean="0"/>
              <a:t>Concern for corporates.</a:t>
            </a:r>
            <a:endParaRPr lang="en-GB" dirty="0"/>
          </a:p>
          <a:p>
            <a:pPr algn="just"/>
            <a:r>
              <a:rPr lang="en-US" b="1" dirty="0" smtClean="0"/>
              <a:t>Base Erosion Profit Shifting (“BEPS”)</a:t>
            </a:r>
            <a:r>
              <a:rPr lang="en-GB" dirty="0" smtClean="0"/>
              <a:t> </a:t>
            </a:r>
            <a:r>
              <a:rPr lang="en-GB" dirty="0"/>
              <a:t>refers to tax planning, which seeks to exploit cross border gaps and mismatches in tax laws to reduce the overall tax </a:t>
            </a:r>
            <a:r>
              <a:rPr lang="en-GB" dirty="0" smtClean="0"/>
              <a:t>liability -  </a:t>
            </a:r>
            <a:r>
              <a:rPr lang="en-GB" i="1" dirty="0" smtClean="0"/>
              <a:t>“</a:t>
            </a:r>
            <a:r>
              <a:rPr lang="en-GB" i="1" dirty="0"/>
              <a:t>to make profits ‘disappear’ for tax purposes or to shift profits to locations where there is little or no real activity” </a:t>
            </a:r>
            <a:r>
              <a:rPr lang="en-GB" dirty="0"/>
              <a:t>(OECD </a:t>
            </a:r>
            <a:r>
              <a:rPr lang="en-GB" dirty="0" smtClean="0"/>
              <a:t>Website)</a:t>
            </a:r>
          </a:p>
          <a:p>
            <a:pPr lvl="1" algn="just"/>
            <a:r>
              <a:rPr lang="en-GB" dirty="0" smtClean="0"/>
              <a:t>Well </a:t>
            </a:r>
            <a:r>
              <a:rPr lang="en-GB" dirty="0"/>
              <a:t>publicised cases of dramatically low effective corporate tax rates have put corporate tax systems high on the political agenda.  The work being undertaken by the OECD is mandated by the G20 and all G20 nations are participating in the </a:t>
            </a:r>
            <a:r>
              <a:rPr lang="en-GB" dirty="0" smtClean="0"/>
              <a:t>work.</a:t>
            </a:r>
          </a:p>
          <a:p>
            <a:pPr lvl="1" algn="just"/>
            <a:r>
              <a:rPr lang="en-GB" dirty="0" smtClean="0"/>
              <a:t>The </a:t>
            </a:r>
            <a:r>
              <a:rPr lang="en-GB" dirty="0"/>
              <a:t>OECD launched </a:t>
            </a:r>
            <a:r>
              <a:rPr lang="en-GB" dirty="0" smtClean="0"/>
              <a:t>an Action </a:t>
            </a:r>
            <a:r>
              <a:rPr lang="en-GB" dirty="0"/>
              <a:t>Plan on BEPS and has identified 15 Actions to be developed in 2014 and 2015 to more closely align taxation with economic activities and results and thus prevent “double non taxation”. </a:t>
            </a:r>
            <a:endParaRPr lang="en-GB" dirty="0" smtClean="0"/>
          </a:p>
          <a:p>
            <a:pPr lvl="1" algn="just"/>
            <a:r>
              <a:rPr lang="en-GB" dirty="0" smtClean="0"/>
              <a:t>Considerable debate continues around implementation, consistency, approach to development countries and tax competition between jurisdictions.</a:t>
            </a:r>
          </a:p>
          <a:p>
            <a:pPr lvl="1" algn="just"/>
            <a:r>
              <a:rPr lang="en-GB" dirty="0" smtClean="0"/>
              <a:t>High on corporate watch list.</a:t>
            </a:r>
          </a:p>
          <a:p>
            <a:pPr marL="173038" lvl="1" indent="0">
              <a:buNone/>
            </a:pPr>
            <a:endParaRPr lang="en-GB" b="1" dirty="0" smtClean="0"/>
          </a:p>
          <a:p>
            <a:pPr marL="173038" lvl="1" indent="0">
              <a:buNone/>
            </a:pPr>
            <a:endParaRPr lang="en-US" dirty="0"/>
          </a:p>
        </p:txBody>
      </p:sp>
    </p:spTree>
    <p:custDataLst>
      <p:tags r:id="rId1"/>
    </p:custDataLst>
    <p:extLst>
      <p:ext uri="{BB962C8B-B14F-4D97-AF65-F5344CB8AC3E}">
        <p14:creationId xmlns:p14="http://schemas.microsoft.com/office/powerpoint/2010/main" val="2771779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cs typeface="STKaiti" charset="0"/>
              </a:rPr>
              <a:t>Useful References</a:t>
            </a:r>
          </a:p>
        </p:txBody>
      </p:sp>
      <p:sp>
        <p:nvSpPr>
          <p:cNvPr id="35843" name="Content Placeholder 2"/>
          <p:cNvSpPr>
            <a:spLocks noGrp="1"/>
          </p:cNvSpPr>
          <p:nvPr>
            <p:ph idx="1"/>
          </p:nvPr>
        </p:nvSpPr>
        <p:spPr>
          <a:xfrm>
            <a:off x="170260" y="609601"/>
            <a:ext cx="3715940" cy="5870838"/>
          </a:xfrm>
        </p:spPr>
        <p:txBody>
          <a:bodyPr wrap="square">
            <a:spAutoFit/>
          </a:bodyPr>
          <a:lstStyle/>
          <a:p>
            <a:pPr marL="0" indent="0" algn="just">
              <a:buFont typeface="Symbol" pitchFamily="18" charset="2"/>
              <a:buNone/>
              <a:defRPr/>
            </a:pPr>
            <a:r>
              <a:rPr lang="en-US" altLang="en-US" kern="1200" dirty="0">
                <a:solidFill>
                  <a:srgbClr val="060606"/>
                </a:solidFill>
                <a:ea typeface="+mj-ea"/>
                <a:cs typeface="+mn-cs"/>
              </a:rPr>
              <a:t>If you ever wanted to have a comprehensive </a:t>
            </a:r>
            <a:r>
              <a:rPr lang="en-US" altLang="en-US" kern="1200" dirty="0" smtClean="0">
                <a:solidFill>
                  <a:srgbClr val="060606"/>
                </a:solidFill>
                <a:ea typeface="+mj-ea"/>
                <a:cs typeface="+mn-cs"/>
              </a:rPr>
              <a:t>view on </a:t>
            </a:r>
            <a:r>
              <a:rPr lang="en-US" altLang="en-US" kern="1200" dirty="0">
                <a:solidFill>
                  <a:srgbClr val="060606"/>
                </a:solidFill>
                <a:ea typeface="+mj-ea"/>
                <a:cs typeface="+mn-cs"/>
              </a:rPr>
              <a:t>the SEPA and European payments </a:t>
            </a:r>
            <a:r>
              <a:rPr lang="en-US" altLang="en-US" kern="1200" dirty="0" smtClean="0">
                <a:solidFill>
                  <a:srgbClr val="060606"/>
                </a:solidFill>
                <a:ea typeface="+mj-ea"/>
                <a:cs typeface="+mn-cs"/>
              </a:rPr>
              <a:t>legislation what </a:t>
            </a:r>
            <a:r>
              <a:rPr lang="en-US" altLang="en-US" kern="1200" dirty="0">
                <a:solidFill>
                  <a:srgbClr val="060606"/>
                </a:solidFill>
                <a:ea typeface="+mj-ea"/>
                <a:cs typeface="+mn-cs"/>
              </a:rPr>
              <a:t>this means for Euro payments integration, </a:t>
            </a:r>
            <a:r>
              <a:rPr lang="en-US" altLang="en-US" kern="1200" dirty="0" smtClean="0">
                <a:solidFill>
                  <a:srgbClr val="060606"/>
                </a:solidFill>
                <a:ea typeface="+mj-ea"/>
                <a:cs typeface="+mn-cs"/>
              </a:rPr>
              <a:t>efficiency</a:t>
            </a:r>
            <a:r>
              <a:rPr lang="en-US" altLang="en-US" kern="1200" dirty="0">
                <a:solidFill>
                  <a:srgbClr val="060606"/>
                </a:solidFill>
                <a:ea typeface="+mj-ea"/>
                <a:cs typeface="+mn-cs"/>
              </a:rPr>
              <a:t>, transparency, cost/benefit </a:t>
            </a:r>
            <a:r>
              <a:rPr lang="en-US" altLang="en-US" kern="1200" dirty="0" smtClean="0">
                <a:solidFill>
                  <a:srgbClr val="060606"/>
                </a:solidFill>
                <a:ea typeface="+mj-ea"/>
                <a:cs typeface="+mn-cs"/>
              </a:rPr>
              <a:t>etc., then this a book for you:</a:t>
            </a:r>
            <a:endParaRPr lang="en-US" altLang="en-US" kern="1200" dirty="0">
              <a:solidFill>
                <a:srgbClr val="060606"/>
              </a:solidFill>
              <a:ea typeface="+mj-ea"/>
              <a:cs typeface="+mn-cs"/>
            </a:endParaRPr>
          </a:p>
          <a:p>
            <a:pPr marL="201613" lvl="1" indent="0">
              <a:buFont typeface="Arial" pitchFamily="34" charset="0"/>
              <a:buNone/>
              <a:defRPr/>
            </a:pPr>
            <a:r>
              <a:rPr lang="en-US" altLang="en-US" dirty="0" smtClean="0">
                <a:cs typeface="STKaiti" charset="0"/>
              </a:rPr>
              <a:t> </a:t>
            </a:r>
          </a:p>
          <a:p>
            <a:pPr marL="201613" lvl="1" indent="0">
              <a:spcBef>
                <a:spcPct val="0"/>
              </a:spcBef>
              <a:buFont typeface="Arial" pitchFamily="34" charset="0"/>
              <a:buNone/>
              <a:defRPr/>
            </a:pPr>
            <a:r>
              <a:rPr lang="en-US" altLang="en-US" b="1" dirty="0" smtClean="0">
                <a:solidFill>
                  <a:srgbClr val="CB6015"/>
                </a:solidFill>
                <a:cs typeface="STKaiti" charset="0"/>
              </a:rPr>
              <a:t>“EU Payments Integration: </a:t>
            </a:r>
          </a:p>
          <a:p>
            <a:pPr marL="201613" lvl="1" indent="0">
              <a:spcBef>
                <a:spcPct val="0"/>
              </a:spcBef>
              <a:buFont typeface="Arial" pitchFamily="34" charset="0"/>
              <a:buNone/>
              <a:defRPr/>
            </a:pPr>
            <a:r>
              <a:rPr lang="en-US" altLang="en-US" b="1" dirty="0" smtClean="0">
                <a:solidFill>
                  <a:srgbClr val="CB6015"/>
                </a:solidFill>
                <a:cs typeface="STKaiti" charset="0"/>
              </a:rPr>
              <a:t>The Tale of SEPA, PSD and Other </a:t>
            </a:r>
          </a:p>
          <a:p>
            <a:pPr marL="201613" lvl="1" indent="0">
              <a:spcBef>
                <a:spcPct val="0"/>
              </a:spcBef>
              <a:buFont typeface="Arial" pitchFamily="34" charset="0"/>
              <a:buNone/>
              <a:defRPr/>
            </a:pPr>
            <a:r>
              <a:rPr lang="en-US" altLang="en-US" b="1" dirty="0" smtClean="0">
                <a:solidFill>
                  <a:srgbClr val="CB6015"/>
                </a:solidFill>
                <a:cs typeface="STKaiti" charset="0"/>
              </a:rPr>
              <a:t>Milestones Along the Road” (2010)</a:t>
            </a:r>
          </a:p>
          <a:p>
            <a:pPr marL="201613" lvl="1" indent="0">
              <a:spcBef>
                <a:spcPct val="0"/>
              </a:spcBef>
              <a:buFont typeface="Arial" pitchFamily="34" charset="0"/>
              <a:buNone/>
              <a:defRPr/>
            </a:pPr>
            <a:r>
              <a:rPr lang="en-US" altLang="en-US" dirty="0" smtClean="0">
                <a:solidFill>
                  <a:srgbClr val="060606"/>
                </a:solidFill>
                <a:cs typeface="STKaiti" charset="0"/>
              </a:rPr>
              <a:t>Ruth Wandhöfer</a:t>
            </a:r>
          </a:p>
          <a:p>
            <a:pPr marL="201613" lvl="1" indent="0">
              <a:spcBef>
                <a:spcPct val="0"/>
              </a:spcBef>
              <a:buFont typeface="Arial" pitchFamily="34" charset="0"/>
              <a:buNone/>
              <a:defRPr/>
            </a:pPr>
            <a:r>
              <a:rPr lang="en-US" altLang="en-US" dirty="0" smtClean="0">
                <a:solidFill>
                  <a:srgbClr val="060606"/>
                </a:solidFill>
                <a:cs typeface="STKaiti" charset="0"/>
              </a:rPr>
              <a:t>Palgrave MacMillan	</a:t>
            </a:r>
          </a:p>
          <a:p>
            <a:pPr marL="201613" lvl="1" indent="0">
              <a:spcBef>
                <a:spcPct val="0"/>
              </a:spcBef>
              <a:buFont typeface="Arial" pitchFamily="34" charset="0"/>
              <a:buNone/>
              <a:defRPr/>
            </a:pPr>
            <a:r>
              <a:rPr lang="en-US" altLang="en-US" dirty="0" smtClean="0">
                <a:solidFill>
                  <a:srgbClr val="060606"/>
                </a:solidFill>
                <a:cs typeface="STKaiti" charset="0"/>
              </a:rPr>
              <a:t>ISBN 9780230243477</a:t>
            </a:r>
          </a:p>
          <a:p>
            <a:pPr marL="201613" lvl="1" indent="0">
              <a:spcBef>
                <a:spcPct val="0"/>
              </a:spcBef>
              <a:buFont typeface="Arial" pitchFamily="34" charset="0"/>
              <a:buNone/>
              <a:defRPr/>
            </a:pPr>
            <a:endParaRPr lang="en-US" altLang="en-US" dirty="0" smtClean="0">
              <a:cs typeface="STKaiti" charset="0"/>
            </a:endParaRPr>
          </a:p>
          <a:p>
            <a:pPr marL="201613" lvl="1" indent="0">
              <a:spcBef>
                <a:spcPct val="0"/>
              </a:spcBef>
              <a:buFont typeface="Arial" pitchFamily="34" charset="0"/>
              <a:buNone/>
              <a:defRPr/>
            </a:pPr>
            <a:endParaRPr lang="en-US" altLang="en-US" dirty="0" smtClean="0">
              <a:solidFill>
                <a:srgbClr val="CB6015"/>
              </a:solidFill>
              <a:cs typeface="STKaiti" charset="0"/>
            </a:endParaRPr>
          </a:p>
          <a:p>
            <a:pPr marL="201613" lvl="1" indent="0">
              <a:spcBef>
                <a:spcPct val="0"/>
              </a:spcBef>
              <a:buFont typeface="Arial" pitchFamily="34" charset="0"/>
              <a:buNone/>
              <a:defRPr/>
            </a:pPr>
            <a:endParaRPr lang="en-US" altLang="en-US" dirty="0">
              <a:solidFill>
                <a:srgbClr val="CB6015"/>
              </a:solidFill>
              <a:cs typeface="STKaiti" charset="0"/>
            </a:endParaRPr>
          </a:p>
          <a:p>
            <a:pPr marL="201613" lvl="1" indent="0">
              <a:spcBef>
                <a:spcPct val="0"/>
              </a:spcBef>
              <a:buFont typeface="Arial" pitchFamily="34" charset="0"/>
              <a:buNone/>
              <a:defRPr/>
            </a:pPr>
            <a:endParaRPr lang="en-US" altLang="en-US" dirty="0" smtClean="0">
              <a:solidFill>
                <a:srgbClr val="CB6015"/>
              </a:solidFill>
              <a:cs typeface="STKaiti" charset="0"/>
            </a:endParaRPr>
          </a:p>
          <a:p>
            <a:pPr marL="201613" lvl="1" indent="0">
              <a:spcBef>
                <a:spcPct val="0"/>
              </a:spcBef>
              <a:buFont typeface="Arial" pitchFamily="34" charset="0"/>
              <a:buNone/>
              <a:defRPr/>
            </a:pPr>
            <a:r>
              <a:rPr lang="en-US" altLang="en-US" kern="1200" dirty="0">
                <a:solidFill>
                  <a:srgbClr val="060606"/>
                </a:solidFill>
                <a:ea typeface="+mj-ea"/>
              </a:rPr>
              <a:t>And for the latest on Transaction Banking and Global Regulation, please see:</a:t>
            </a:r>
          </a:p>
          <a:p>
            <a:pPr marL="201613" lvl="1" indent="0">
              <a:spcBef>
                <a:spcPct val="0"/>
              </a:spcBef>
              <a:buFont typeface="Arial" pitchFamily="34" charset="0"/>
              <a:buNone/>
              <a:defRPr/>
            </a:pPr>
            <a:endParaRPr lang="en-US" altLang="en-US" b="1" dirty="0" smtClean="0">
              <a:solidFill>
                <a:srgbClr val="CB6015"/>
              </a:solidFill>
              <a:cs typeface="STKaiti" charset="0"/>
            </a:endParaRPr>
          </a:p>
          <a:p>
            <a:pPr marL="201613" lvl="1" indent="0">
              <a:spcBef>
                <a:spcPct val="0"/>
              </a:spcBef>
              <a:buFont typeface="Arial" pitchFamily="34" charset="0"/>
              <a:buNone/>
              <a:defRPr/>
            </a:pPr>
            <a:r>
              <a:rPr lang="en-US" altLang="en-US" b="1" dirty="0" smtClean="0">
                <a:solidFill>
                  <a:srgbClr val="CB6015"/>
                </a:solidFill>
                <a:cs typeface="STKaiti" charset="0"/>
              </a:rPr>
              <a:t>“Transaction Banking </a:t>
            </a:r>
          </a:p>
          <a:p>
            <a:pPr marL="201613" lvl="1" indent="0">
              <a:spcBef>
                <a:spcPct val="0"/>
              </a:spcBef>
              <a:buFont typeface="Arial" pitchFamily="34" charset="0"/>
              <a:buNone/>
              <a:defRPr/>
            </a:pPr>
            <a:r>
              <a:rPr lang="en-US" altLang="en-US" b="1" dirty="0" smtClean="0">
                <a:solidFill>
                  <a:srgbClr val="CB6015"/>
                </a:solidFill>
                <a:cs typeface="STKaiti" charset="0"/>
              </a:rPr>
              <a:t>and the impact of regulatory change” (2014)</a:t>
            </a:r>
          </a:p>
          <a:p>
            <a:pPr marL="201613" lvl="1" indent="0">
              <a:spcBef>
                <a:spcPct val="0"/>
              </a:spcBef>
              <a:buFont typeface="Arial" pitchFamily="34" charset="0"/>
              <a:buNone/>
              <a:defRPr/>
            </a:pPr>
            <a:r>
              <a:rPr lang="en-US" altLang="en-US" dirty="0" smtClean="0">
                <a:solidFill>
                  <a:srgbClr val="060606"/>
                </a:solidFill>
                <a:cs typeface="STKaiti" charset="0"/>
              </a:rPr>
              <a:t>Ruth Wandhöfer </a:t>
            </a:r>
          </a:p>
          <a:p>
            <a:pPr marL="201613" lvl="1" indent="0">
              <a:spcBef>
                <a:spcPct val="0"/>
              </a:spcBef>
              <a:buFont typeface="Arial" pitchFamily="34" charset="0"/>
              <a:buNone/>
              <a:defRPr/>
            </a:pPr>
            <a:r>
              <a:rPr lang="en-US" altLang="en-US" dirty="0" smtClean="0">
                <a:solidFill>
                  <a:srgbClr val="060606"/>
                </a:solidFill>
                <a:cs typeface="STKaiti" charset="0"/>
              </a:rPr>
              <a:t>Palgrave MacMillan</a:t>
            </a:r>
          </a:p>
          <a:p>
            <a:pPr marL="201613" lvl="1" indent="0">
              <a:spcBef>
                <a:spcPct val="0"/>
              </a:spcBef>
              <a:buFont typeface="Arial" pitchFamily="34" charset="0"/>
              <a:buNone/>
              <a:defRPr/>
            </a:pPr>
            <a:r>
              <a:rPr lang="en-US" altLang="en-US" dirty="0" smtClean="0">
                <a:solidFill>
                  <a:srgbClr val="060606"/>
                </a:solidFill>
                <a:cs typeface="STKaiti" charset="0"/>
              </a:rPr>
              <a:t>ISBN </a:t>
            </a:r>
            <a:r>
              <a:rPr lang="en-GB" altLang="en-US" dirty="0" smtClean="0">
                <a:solidFill>
                  <a:srgbClr val="060606"/>
                </a:solidFill>
                <a:cs typeface="STKaiti" charset="0"/>
              </a:rPr>
              <a:t>9781137351760</a:t>
            </a:r>
            <a:endParaRPr lang="en-US" altLang="en-US" dirty="0" smtClean="0">
              <a:solidFill>
                <a:srgbClr val="060606"/>
              </a:solidFill>
              <a:cs typeface="STKaiti" charset="0"/>
            </a:endParaRPr>
          </a:p>
          <a:p>
            <a:pPr marL="201613" lvl="1" indent="0">
              <a:spcBef>
                <a:spcPct val="0"/>
              </a:spcBef>
              <a:buFont typeface="Arial" pitchFamily="34" charset="0"/>
              <a:buNone/>
              <a:defRPr/>
            </a:pPr>
            <a:endParaRPr lang="en-US" altLang="en-US" dirty="0" smtClean="0">
              <a:cs typeface="STKaiti" charset="0"/>
            </a:endParaRPr>
          </a:p>
          <a:p>
            <a:pPr marL="201613" lvl="1" indent="0">
              <a:spcBef>
                <a:spcPct val="0"/>
              </a:spcBef>
              <a:buFont typeface="Arial" pitchFamily="34" charset="0"/>
              <a:buNone/>
              <a:defRPr/>
            </a:pPr>
            <a:endParaRPr lang="en-US" altLang="en-US" dirty="0" smtClean="0">
              <a:cs typeface="STKaiti" charset="0"/>
            </a:endParaRPr>
          </a:p>
        </p:txBody>
      </p:sp>
      <p:pic>
        <p:nvPicPr>
          <p:cNvPr id="36868" name="Picture 4" descr="EU Payments Integration.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gray">
          <a:xfrm>
            <a:off x="4457700" y="550864"/>
            <a:ext cx="2559050" cy="356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2" descr="C:\Users\rw70220\Desktop\Transaction banking pi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81851" y="2895601"/>
            <a:ext cx="2390510" cy="342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797300" y="4237038"/>
            <a:ext cx="2971800" cy="2031325"/>
          </a:xfrm>
          <a:prstGeom prst="rect">
            <a:avLst/>
          </a:prstGeom>
          <a:noFill/>
        </p:spPr>
        <p:txBody>
          <a:bodyPr>
            <a:spAutoFit/>
          </a:bodyPr>
          <a:lstStyle/>
          <a:p>
            <a:pPr algn="just">
              <a:defRPr/>
            </a:pPr>
            <a:r>
              <a:rPr lang="en-US" dirty="0">
                <a:solidFill>
                  <a:srgbClr val="060606"/>
                </a:solidFill>
                <a:ea typeface="+mj-ea"/>
              </a:rPr>
              <a:t>A comprehensive overview of global regulatory change including Basel I – III and how this impacts banking and in particular transaction banking is provided in my second book. Includes </a:t>
            </a:r>
            <a:r>
              <a:rPr lang="en-US" dirty="0" smtClean="0">
                <a:solidFill>
                  <a:srgbClr val="060606"/>
                </a:solidFill>
                <a:ea typeface="+mj-ea"/>
              </a:rPr>
              <a:t>implications for corporates and provides a </a:t>
            </a:r>
            <a:r>
              <a:rPr lang="en-US" dirty="0">
                <a:solidFill>
                  <a:srgbClr val="060606"/>
                </a:solidFill>
                <a:ea typeface="+mj-ea"/>
              </a:rPr>
              <a:t>recipe on how to solve the ‘Too big to fail’ dilemma.</a:t>
            </a:r>
            <a:endParaRPr lang="en-GB" dirty="0">
              <a:solidFill>
                <a:srgbClr val="060606"/>
              </a:solidFill>
              <a:ea typeface="+mj-ea"/>
            </a:endParaRPr>
          </a:p>
        </p:txBody>
      </p:sp>
    </p:spTree>
    <p:custDataLst>
      <p:tags r:id="rId1"/>
    </p:custDataLst>
    <p:extLst>
      <p:ext uri="{BB962C8B-B14F-4D97-AF65-F5344CB8AC3E}">
        <p14:creationId xmlns:p14="http://schemas.microsoft.com/office/powerpoint/2010/main" val="33947419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_disclaimer">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GB"/>
          </a:p>
        </p:txBody>
      </p:sp>
      <p:sp>
        <p:nvSpPr>
          <p:cNvPr id="3" name="Title 2"/>
          <p:cNvSpPr>
            <a:spLocks noGrp="1"/>
          </p:cNvSpPr>
          <p:nvPr>
            <p:ph type="ctrTitle"/>
          </p:nvPr>
        </p:nvSpPr>
        <p:spPr/>
        <p:txBody>
          <a:bodyPr/>
          <a:lstStyle/>
          <a:p>
            <a:endParaRPr lang="en-GB"/>
          </a:p>
        </p:txBody>
      </p:sp>
      <p:sp>
        <p:nvSpPr>
          <p:cNvPr id="4" name="Rectangle 3"/>
          <p:cNvSpPr/>
          <p:nvPr/>
        </p:nvSpPr>
        <p:spPr bwMode="auto">
          <a:xfrm>
            <a:off x="0" y="0"/>
            <a:ext cx="9906000" cy="6163056"/>
          </a:xfrm>
          <a:prstGeom prst="rect">
            <a:avLst/>
          </a:prstGeom>
          <a:solidFill>
            <a:srgbClr val="FFFFFF"/>
          </a:solidFill>
          <a:ln w="6350" cap="flat" cmpd="sng" algn="ctr">
            <a:noFill/>
            <a:prstDash val="solid"/>
            <a:round/>
            <a:headEnd type="none" w="med" len="med"/>
            <a:tailEnd type="none" w="med" len="med"/>
          </a:ln>
          <a:effectLst/>
          <a:extLst>
            <a:ext uri="{91240B29-F687-4F45-9708-019B960494DF}">
              <a14:hiddenLine xmlns:a14="http://schemas.microsoft.com/office/drawing/2010/main" w="6350" cap="flat" cmpd="sng" algn="ctr">
                <a:solidFill>
                  <a:schemeClr val="tx2"/>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chemeClr val="tx1"/>
              </a:solidFill>
              <a:effectLst/>
              <a:latin typeface="Arial" pitchFamily="34" charset="0"/>
              <a:ea typeface="+mj-ea"/>
            </a:endParaRPr>
          </a:p>
        </p:txBody>
      </p:sp>
      <p:pic>
        <p:nvPicPr>
          <p:cNvPr id="6" name="Shape_0" descr="21/01/2015 00:00:00"/>
          <p:cNvPicPr>
            <a:picLocks noChangeAspect="1"/>
          </p:cNvPicPr>
          <p:nvPr/>
        </p:nvPicPr>
        <p:blipFill>
          <a:blip r:embed="rId3">
            <a:extLst>
              <a:ext uri="{28A0092B-C50C-407E-A947-70E740481C1C}">
                <a14:useLocalDpi xmlns:a14="http://schemas.microsoft.com/office/drawing/2010/main" val="0"/>
              </a:ext>
            </a:extLst>
          </a:blip>
          <a:srcRect b="7073"/>
          <a:stretch>
            <a:fillRect/>
          </a:stretch>
        </p:blipFill>
        <p:spPr>
          <a:xfrm>
            <a:off x="95250" y="4505960"/>
            <a:ext cx="9718675" cy="967740"/>
          </a:xfrm>
          <a:prstGeom prst="rect">
            <a:avLst/>
          </a:prstGeom>
        </p:spPr>
      </p:pic>
      <p:sp>
        <p:nvSpPr>
          <p:cNvPr id="7" name="Shape_1"/>
          <p:cNvSpPr/>
          <p:nvPr/>
        </p:nvSpPr>
        <p:spPr bwMode="auto">
          <a:xfrm>
            <a:off x="146050" y="5524500"/>
            <a:ext cx="9594850" cy="635000"/>
          </a:xfrm>
          <a:prstGeom prst="rect">
            <a:avLst/>
          </a:prstGeom>
          <a:noFill/>
          <a:ln w="6350" cap="flat" cmpd="sng" algn="ctr">
            <a:noFill/>
            <a:prstDash val="solid"/>
            <a:round/>
            <a:headEnd type="none" w="med" len="med"/>
            <a:tailEnd type="none" w="med" len="med"/>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cap="flat" cmpd="sng" algn="ctr">
                <a:solidFill>
                  <a:schemeClr val="tx2"/>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just" defTabSz="914400" rtl="0" eaLnBrk="1" fontAlgn="base" latinLnBrk="0" hangingPunct="1">
              <a:lnSpc>
                <a:spcPct val="100000"/>
              </a:lnSpc>
              <a:spcBef>
                <a:spcPts val="400"/>
              </a:spcBef>
              <a:spcAft>
                <a:spcPct val="0"/>
              </a:spcAft>
              <a:buClrTx/>
              <a:buSzTx/>
              <a:buFontTx/>
              <a:buNone/>
              <a:tabLst/>
            </a:pPr>
            <a:r>
              <a:rPr kumimoji="0" lang="en-GB" sz="700" i="0" u="none" strike="noStrike" cap="none" normalizeH="0" baseline="0" smtClean="0">
                <a:ln>
                  <a:noFill/>
                </a:ln>
                <a:solidFill>
                  <a:srgbClr val="53565A"/>
                </a:solidFill>
                <a:effectLst/>
                <a:latin typeface="Arial"/>
                <a:ea typeface="+mj-ea"/>
              </a:rPr>
              <a:t>[TRADEMARK SIGNOFF:  add the appropriate signoff for the relevant legal vehicle]</a:t>
            </a:r>
          </a:p>
          <a:p>
            <a:pPr marL="0" marR="0" indent="0" algn="just" defTabSz="914400" rtl="0" eaLnBrk="1" fontAlgn="base" latinLnBrk="0" hangingPunct="1">
              <a:lnSpc>
                <a:spcPct val="100000"/>
              </a:lnSpc>
              <a:spcBef>
                <a:spcPts val="400"/>
              </a:spcBef>
              <a:spcAft>
                <a:spcPct val="0"/>
              </a:spcAft>
              <a:buClrTx/>
              <a:buSzTx/>
              <a:buFontTx/>
              <a:buNone/>
              <a:tabLst/>
            </a:pPr>
            <a:r>
              <a:rPr kumimoji="0" lang="en-GB" sz="700" i="0" u="none" strike="noStrike" cap="none" normalizeH="0" baseline="0" smtClean="0">
                <a:ln>
                  <a:noFill/>
                </a:ln>
                <a:solidFill>
                  <a:srgbClr val="53565A"/>
                </a:solidFill>
                <a:effectLst/>
                <a:latin typeface="Arial"/>
                <a:ea typeface="+mj-ea"/>
              </a:rPr>
              <a:t>© 2015 Citibank, N.A. All rights reserved. Citi and Citi and Arc Design are trademarks and service marks of Citigroup Inc. or its affiliates and are used and registered throughout the world.</a:t>
            </a:r>
          </a:p>
          <a:p>
            <a:pPr marL="0" marR="0" indent="0" algn="just" defTabSz="914400" rtl="0" eaLnBrk="1" fontAlgn="base" latinLnBrk="0" hangingPunct="1">
              <a:lnSpc>
                <a:spcPct val="100000"/>
              </a:lnSpc>
              <a:spcBef>
                <a:spcPts val="400"/>
              </a:spcBef>
              <a:spcAft>
                <a:spcPct val="0"/>
              </a:spcAft>
              <a:buClrTx/>
              <a:buSzTx/>
              <a:buFontTx/>
              <a:buNone/>
              <a:tabLst/>
            </a:pPr>
            <a:r>
              <a:rPr kumimoji="0" lang="en-GB" sz="700" i="0" u="none" strike="noStrike" cap="none" normalizeH="0" baseline="0" smtClean="0">
                <a:ln>
                  <a:noFill/>
                </a:ln>
                <a:solidFill>
                  <a:srgbClr val="53565A"/>
                </a:solidFill>
                <a:effectLst/>
                <a:latin typeface="Arial"/>
                <a:ea typeface="+mj-ea"/>
              </a:rPr>
              <a:t>© 2015 Citibank, N.A. London. Authorised and regulated by the Office of the Comptroller of the Currency (USA) and authorised by the Prudential Regulation Authority. Subject to regulation by the Financial Conduct Authority and limited regulation by the Prudential Regulation Authority. Details about the extent of our regulation by the Prudential Regulation Authority are available from us on request. All rights reserved.  Citi and Citi and Arc Design are trademarks and service marks of Citigroup Inc. or its affiliates and are used and registered throughout the world.</a:t>
            </a:r>
            <a:endParaRPr kumimoji="0" lang="en-GB" sz="700" i="0" u="none" strike="noStrike" cap="none" normalizeH="0" baseline="0" dirty="0" smtClean="0">
              <a:ln>
                <a:noFill/>
              </a:ln>
              <a:solidFill>
                <a:srgbClr val="53565A"/>
              </a:solidFill>
              <a:effectLst/>
              <a:latin typeface="Arial"/>
              <a:ea typeface="+mj-ea"/>
            </a:endParaRPr>
          </a:p>
        </p:txBody>
      </p:sp>
    </p:spTree>
    <p:custDataLst>
      <p:tags r:id="rId1"/>
    </p:custDataLst>
    <p:extLst>
      <p:ext uri="{BB962C8B-B14F-4D97-AF65-F5344CB8AC3E}">
        <p14:creationId xmlns:p14="http://schemas.microsoft.com/office/powerpoint/2010/main" val="521428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22" name="Elbow Connector 42"/>
          <p:cNvCxnSpPr>
            <a:cxnSpLocks noChangeShapeType="1"/>
          </p:cNvCxnSpPr>
          <p:nvPr/>
        </p:nvCxnSpPr>
        <p:spPr bwMode="auto">
          <a:xfrm rot="10800000">
            <a:off x="5529263" y="3357563"/>
            <a:ext cx="1719262" cy="1368425"/>
          </a:xfrm>
          <a:prstGeom prst="bentConnector3">
            <a:avLst>
              <a:gd name="adj1" fmla="val 97097"/>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3" name="Elbow Connector 146"/>
          <p:cNvCxnSpPr>
            <a:cxnSpLocks noChangeShapeType="1"/>
          </p:cNvCxnSpPr>
          <p:nvPr/>
        </p:nvCxnSpPr>
        <p:spPr bwMode="auto">
          <a:xfrm flipV="1">
            <a:off x="2936875" y="3078163"/>
            <a:ext cx="1511300" cy="860425"/>
          </a:xfrm>
          <a:prstGeom prst="bentConnector3">
            <a:avLst>
              <a:gd name="adj1" fmla="val 100389"/>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4" name="Elbow Connector 135"/>
          <p:cNvCxnSpPr>
            <a:cxnSpLocks noChangeShapeType="1"/>
          </p:cNvCxnSpPr>
          <p:nvPr/>
        </p:nvCxnSpPr>
        <p:spPr bwMode="auto">
          <a:xfrm rot="5400000" flipH="1" flipV="1">
            <a:off x="710406" y="3567907"/>
            <a:ext cx="1868487" cy="1447800"/>
          </a:xfrm>
          <a:prstGeom prst="bentConnector3">
            <a:avLst>
              <a:gd name="adj1" fmla="val 46"/>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5" name="Elbow Connector 130"/>
          <p:cNvCxnSpPr>
            <a:cxnSpLocks noChangeShapeType="1"/>
          </p:cNvCxnSpPr>
          <p:nvPr/>
        </p:nvCxnSpPr>
        <p:spPr bwMode="auto">
          <a:xfrm flipV="1">
            <a:off x="344488" y="3500438"/>
            <a:ext cx="1871662" cy="860425"/>
          </a:xfrm>
          <a:prstGeom prst="bentConnector3">
            <a:avLst>
              <a:gd name="adj1" fmla="val 99847"/>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6" name="Elbow Connector 129"/>
          <p:cNvCxnSpPr>
            <a:cxnSpLocks noChangeShapeType="1"/>
          </p:cNvCxnSpPr>
          <p:nvPr/>
        </p:nvCxnSpPr>
        <p:spPr bwMode="auto">
          <a:xfrm rot="10800000">
            <a:off x="344488" y="3181350"/>
            <a:ext cx="1584325" cy="608013"/>
          </a:xfrm>
          <a:prstGeom prst="bentConnector3">
            <a:avLst>
              <a:gd name="adj1" fmla="val 99713"/>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7" name="Elbow Connector 124"/>
          <p:cNvCxnSpPr>
            <a:cxnSpLocks noChangeShapeType="1"/>
          </p:cNvCxnSpPr>
          <p:nvPr/>
        </p:nvCxnSpPr>
        <p:spPr bwMode="auto">
          <a:xfrm rot="10800000">
            <a:off x="6537325" y="3354388"/>
            <a:ext cx="1728788" cy="863600"/>
          </a:xfrm>
          <a:prstGeom prst="bentConnector3">
            <a:avLst>
              <a:gd name="adj1" fmla="val 98593"/>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8" name="Elbow Connector 120"/>
          <p:cNvCxnSpPr>
            <a:cxnSpLocks noChangeShapeType="1"/>
          </p:cNvCxnSpPr>
          <p:nvPr/>
        </p:nvCxnSpPr>
        <p:spPr bwMode="auto">
          <a:xfrm rot="10800000" flipV="1">
            <a:off x="7859713" y="2633663"/>
            <a:ext cx="1493837" cy="866775"/>
          </a:xfrm>
          <a:prstGeom prst="bentConnector3">
            <a:avLst>
              <a:gd name="adj1" fmla="val 96060"/>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29" name="Elbow Connector 113"/>
          <p:cNvCxnSpPr>
            <a:cxnSpLocks noChangeShapeType="1"/>
          </p:cNvCxnSpPr>
          <p:nvPr/>
        </p:nvCxnSpPr>
        <p:spPr bwMode="auto">
          <a:xfrm rot="10800000" flipV="1">
            <a:off x="7707313" y="2127250"/>
            <a:ext cx="1493837" cy="1152525"/>
          </a:xfrm>
          <a:prstGeom prst="bentConnector3">
            <a:avLst>
              <a:gd name="adj1" fmla="val 96542"/>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30" name="Elbow Connector 114"/>
          <p:cNvCxnSpPr>
            <a:cxnSpLocks noChangeShapeType="1"/>
          </p:cNvCxnSpPr>
          <p:nvPr/>
        </p:nvCxnSpPr>
        <p:spPr bwMode="auto">
          <a:xfrm rot="5400000">
            <a:off x="7551738" y="1660525"/>
            <a:ext cx="1543050" cy="1466850"/>
          </a:xfrm>
          <a:prstGeom prst="bentConnector3">
            <a:avLst>
              <a:gd name="adj1" fmla="val -319"/>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31" name="Elbow Connector 111"/>
          <p:cNvCxnSpPr>
            <a:cxnSpLocks noChangeShapeType="1"/>
          </p:cNvCxnSpPr>
          <p:nvPr/>
        </p:nvCxnSpPr>
        <p:spPr bwMode="auto">
          <a:xfrm rot="10800000" flipV="1">
            <a:off x="5529263" y="2133600"/>
            <a:ext cx="1565275" cy="1150938"/>
          </a:xfrm>
          <a:prstGeom prst="bentConnector3">
            <a:avLst>
              <a:gd name="adj1" fmla="val 96713"/>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32" name="Elbow Connector 108"/>
          <p:cNvCxnSpPr>
            <a:cxnSpLocks noChangeShapeType="1"/>
          </p:cNvCxnSpPr>
          <p:nvPr/>
        </p:nvCxnSpPr>
        <p:spPr bwMode="auto">
          <a:xfrm rot="10800000" flipV="1">
            <a:off x="5070475" y="1628775"/>
            <a:ext cx="2114550" cy="1543050"/>
          </a:xfrm>
          <a:prstGeom prst="bentConnector3">
            <a:avLst>
              <a:gd name="adj1" fmla="val 99713"/>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33" name="Elbow Connector 105"/>
          <p:cNvCxnSpPr>
            <a:cxnSpLocks noChangeShapeType="1"/>
          </p:cNvCxnSpPr>
          <p:nvPr/>
        </p:nvCxnSpPr>
        <p:spPr bwMode="auto">
          <a:xfrm rot="10800000" flipV="1">
            <a:off x="3260725" y="2133600"/>
            <a:ext cx="1566863" cy="1150938"/>
          </a:xfrm>
          <a:prstGeom prst="bentConnector3">
            <a:avLst>
              <a:gd name="adj1" fmla="val 96713"/>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34" name="Elbow Connector 102"/>
          <p:cNvCxnSpPr>
            <a:cxnSpLocks noChangeShapeType="1"/>
          </p:cNvCxnSpPr>
          <p:nvPr/>
        </p:nvCxnSpPr>
        <p:spPr bwMode="auto">
          <a:xfrm rot="10800000" flipV="1">
            <a:off x="2865438" y="1628775"/>
            <a:ext cx="1565275" cy="1543050"/>
          </a:xfrm>
          <a:prstGeom prst="bentConnector3">
            <a:avLst>
              <a:gd name="adj1" fmla="val 96227"/>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35" name="Elbow Connector 92"/>
          <p:cNvCxnSpPr>
            <a:cxnSpLocks noChangeShapeType="1"/>
          </p:cNvCxnSpPr>
          <p:nvPr/>
        </p:nvCxnSpPr>
        <p:spPr bwMode="auto">
          <a:xfrm rot="10800000" flipV="1">
            <a:off x="344488" y="2565400"/>
            <a:ext cx="1584325" cy="606425"/>
          </a:xfrm>
          <a:prstGeom prst="bentConnector3">
            <a:avLst>
              <a:gd name="adj1" fmla="val 99713"/>
            </a:avLst>
          </a:prstGeom>
          <a:noFill/>
          <a:ln w="127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736" name="Rectangle 25"/>
          <p:cNvSpPr>
            <a:spLocks noGrp="1" noChangeArrowheads="1"/>
          </p:cNvSpPr>
          <p:nvPr>
            <p:ph type="title"/>
          </p:nvPr>
        </p:nvSpPr>
        <p:spPr>
          <a:xfrm>
            <a:off x="152400" y="60325"/>
            <a:ext cx="9598025" cy="354013"/>
          </a:xfrm>
          <a:ln>
            <a:noFill/>
          </a:ln>
          <a:extLst>
            <a:ext uri="{91240B29-F687-4F45-9708-019B960494DF}">
              <a14:hiddenLine xmlns:a14="http://schemas.microsoft.com/office/drawing/2010/main" w="12700">
                <a:solidFill>
                  <a:schemeClr val="bg1"/>
                </a:solidFill>
                <a:miter lim="800000"/>
                <a:headEnd/>
                <a:tailEnd/>
              </a14:hiddenLine>
            </a:ext>
          </a:extLst>
        </p:spPr>
        <p:txBody>
          <a:bodyPr/>
          <a:lstStyle/>
          <a:p>
            <a:r>
              <a:rPr lang="en-GB" altLang="en-US" sz="2300" smtClean="0"/>
              <a:t>European Timeline 2015</a:t>
            </a:r>
          </a:p>
        </p:txBody>
      </p:sp>
      <p:sp>
        <p:nvSpPr>
          <p:cNvPr id="30737" name="TextBox 68"/>
          <p:cNvSpPr txBox="1">
            <a:spLocks noChangeArrowheads="1"/>
          </p:cNvSpPr>
          <p:nvPr/>
        </p:nvSpPr>
        <p:spPr bwMode="auto">
          <a:xfrm>
            <a:off x="273050" y="3789363"/>
            <a:ext cx="208756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Quantitative Easing ECB </a:t>
            </a:r>
          </a:p>
          <a:p>
            <a:pPr eaLnBrk="1" hangingPunct="1">
              <a:spcBef>
                <a:spcPct val="0"/>
              </a:spcBef>
              <a:buClrTx/>
              <a:buFontTx/>
              <a:buNone/>
            </a:pPr>
            <a:r>
              <a:rPr lang="en-GB" altLang="en-US" sz="1100">
                <a:solidFill>
                  <a:srgbClr val="000000"/>
                </a:solidFill>
              </a:rPr>
              <a:t>   (22 January)</a:t>
            </a:r>
            <a:endParaRPr lang="fr-BE" altLang="en-US" sz="1100">
              <a:solidFill>
                <a:srgbClr val="000000"/>
              </a:solidFill>
            </a:endParaRPr>
          </a:p>
        </p:txBody>
      </p:sp>
      <p:sp>
        <p:nvSpPr>
          <p:cNvPr id="30738" name="TextBox 70"/>
          <p:cNvSpPr txBox="1">
            <a:spLocks noChangeArrowheads="1"/>
          </p:cNvSpPr>
          <p:nvPr/>
        </p:nvSpPr>
        <p:spPr bwMode="auto">
          <a:xfrm>
            <a:off x="776288" y="5226050"/>
            <a:ext cx="18732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Ukraine Sanctions EC</a:t>
            </a:r>
          </a:p>
          <a:p>
            <a:pPr eaLnBrk="1" hangingPunct="1">
              <a:spcBef>
                <a:spcPct val="0"/>
              </a:spcBef>
              <a:buClrTx/>
              <a:buFontTx/>
              <a:buNone/>
            </a:pPr>
            <a:r>
              <a:rPr lang="en-GB" altLang="en-US" sz="1100">
                <a:solidFill>
                  <a:srgbClr val="000000"/>
                </a:solidFill>
              </a:rPr>
              <a:t>   (19 March)</a:t>
            </a:r>
            <a:endParaRPr lang="fr-BE" altLang="en-US" sz="1100">
              <a:solidFill>
                <a:srgbClr val="000000"/>
              </a:solidFill>
            </a:endParaRPr>
          </a:p>
        </p:txBody>
      </p:sp>
      <p:sp>
        <p:nvSpPr>
          <p:cNvPr id="30739" name="TextBox 74"/>
          <p:cNvSpPr txBox="1">
            <a:spLocks noChangeArrowheads="1"/>
          </p:cNvSpPr>
          <p:nvPr/>
        </p:nvSpPr>
        <p:spPr bwMode="auto">
          <a:xfrm>
            <a:off x="7761288" y="1695450"/>
            <a:ext cx="165576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Climate Summit UN</a:t>
            </a:r>
          </a:p>
          <a:p>
            <a:pPr eaLnBrk="1" hangingPunct="1">
              <a:spcBef>
                <a:spcPct val="0"/>
              </a:spcBef>
              <a:buClrTx/>
              <a:buFontTx/>
              <a:buNone/>
            </a:pPr>
            <a:r>
              <a:rPr lang="en-GB" altLang="en-US" sz="1100">
                <a:solidFill>
                  <a:srgbClr val="000000"/>
                </a:solidFill>
              </a:rPr>
              <a:t>   (30 November)</a:t>
            </a:r>
            <a:endParaRPr lang="fr-BE" altLang="en-US" sz="1100">
              <a:solidFill>
                <a:srgbClr val="000000"/>
              </a:solidFill>
            </a:endParaRPr>
          </a:p>
        </p:txBody>
      </p:sp>
      <p:sp>
        <p:nvSpPr>
          <p:cNvPr id="30740" name="TextBox 76"/>
          <p:cNvSpPr txBox="1">
            <a:spLocks noChangeArrowheads="1"/>
          </p:cNvSpPr>
          <p:nvPr/>
        </p:nvSpPr>
        <p:spPr bwMode="auto">
          <a:xfrm>
            <a:off x="2865438" y="1195388"/>
            <a:ext cx="165576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General Election UK</a:t>
            </a:r>
          </a:p>
          <a:p>
            <a:pPr eaLnBrk="1" hangingPunct="1">
              <a:spcBef>
                <a:spcPct val="0"/>
              </a:spcBef>
              <a:buClrTx/>
              <a:buFontTx/>
              <a:buNone/>
            </a:pPr>
            <a:r>
              <a:rPr lang="en-GB" altLang="en-US" sz="1100">
                <a:solidFill>
                  <a:srgbClr val="000000"/>
                </a:solidFill>
              </a:rPr>
              <a:t>   (7 May)</a:t>
            </a:r>
            <a:endParaRPr lang="fr-BE" altLang="en-US" sz="1100">
              <a:solidFill>
                <a:srgbClr val="000000"/>
              </a:solidFill>
            </a:endParaRPr>
          </a:p>
        </p:txBody>
      </p:sp>
      <p:sp>
        <p:nvSpPr>
          <p:cNvPr id="30741" name="TextBox 78"/>
          <p:cNvSpPr txBox="1">
            <a:spLocks noChangeArrowheads="1"/>
          </p:cNvSpPr>
          <p:nvPr/>
        </p:nvSpPr>
        <p:spPr bwMode="auto">
          <a:xfrm>
            <a:off x="273050" y="4360863"/>
            <a:ext cx="2303463"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spcAft>
                <a:spcPts val="200"/>
              </a:spcAft>
              <a:buClrTx/>
              <a:buFont typeface="Wingdings" pitchFamily="2" charset="2"/>
              <a:buChar char="§"/>
            </a:pPr>
            <a:r>
              <a:rPr lang="en-GB" altLang="en-US" sz="1100">
                <a:solidFill>
                  <a:srgbClr val="000000"/>
                </a:solidFill>
              </a:rPr>
              <a:t> EMU Four Presidents’ Report</a:t>
            </a:r>
          </a:p>
          <a:p>
            <a:pPr eaLnBrk="1" hangingPunct="1">
              <a:spcBef>
                <a:spcPct val="0"/>
              </a:spcBef>
              <a:spcAft>
                <a:spcPts val="200"/>
              </a:spcAft>
              <a:buClrTx/>
              <a:buFontTx/>
              <a:buNone/>
            </a:pPr>
            <a:r>
              <a:rPr lang="en-GB" altLang="en-US" sz="1100">
                <a:solidFill>
                  <a:srgbClr val="000000"/>
                </a:solidFill>
              </a:rPr>
              <a:t>   (February)</a:t>
            </a:r>
          </a:p>
          <a:p>
            <a:pPr eaLnBrk="1" hangingPunct="1">
              <a:spcBef>
                <a:spcPct val="0"/>
              </a:spcBef>
              <a:spcAft>
                <a:spcPts val="200"/>
              </a:spcAft>
              <a:buClrTx/>
              <a:buFont typeface="Wingdings" pitchFamily="2" charset="2"/>
              <a:buChar char="§"/>
            </a:pPr>
            <a:r>
              <a:rPr lang="en-GB" altLang="en-US" sz="1100">
                <a:solidFill>
                  <a:srgbClr val="000000"/>
                </a:solidFill>
              </a:rPr>
              <a:t> CMU Green Paper</a:t>
            </a:r>
          </a:p>
          <a:p>
            <a:pPr eaLnBrk="1" hangingPunct="1">
              <a:spcBef>
                <a:spcPct val="0"/>
              </a:spcBef>
              <a:spcAft>
                <a:spcPts val="200"/>
              </a:spcAft>
              <a:buClrTx/>
              <a:buFontTx/>
              <a:buNone/>
            </a:pPr>
            <a:r>
              <a:rPr lang="en-GB" altLang="en-US" sz="1100">
                <a:solidFill>
                  <a:srgbClr val="000000"/>
                </a:solidFill>
              </a:rPr>
              <a:t>   (February)</a:t>
            </a:r>
            <a:endParaRPr lang="fr-BE" altLang="en-US" sz="1100">
              <a:solidFill>
                <a:srgbClr val="000000"/>
              </a:solidFill>
            </a:endParaRPr>
          </a:p>
        </p:txBody>
      </p:sp>
      <p:sp>
        <p:nvSpPr>
          <p:cNvPr id="30742" name="TextBox 18"/>
          <p:cNvSpPr txBox="1">
            <a:spLocks noChangeArrowheads="1"/>
          </p:cNvSpPr>
          <p:nvPr/>
        </p:nvSpPr>
        <p:spPr bwMode="auto">
          <a:xfrm>
            <a:off x="7905750" y="2206625"/>
            <a:ext cx="208756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General Election Spain</a:t>
            </a:r>
          </a:p>
          <a:p>
            <a:pPr eaLnBrk="1" hangingPunct="1">
              <a:spcBef>
                <a:spcPct val="0"/>
              </a:spcBef>
              <a:buClrTx/>
              <a:buFontTx/>
              <a:buNone/>
            </a:pPr>
            <a:r>
              <a:rPr lang="en-GB" altLang="en-US" sz="1100">
                <a:solidFill>
                  <a:srgbClr val="000000"/>
                </a:solidFill>
              </a:rPr>
              <a:t>   (20 December)</a:t>
            </a:r>
            <a:endParaRPr lang="fr-BE" altLang="en-US" sz="1100">
              <a:solidFill>
                <a:srgbClr val="000000"/>
              </a:solidFill>
            </a:endParaRPr>
          </a:p>
        </p:txBody>
      </p:sp>
      <p:sp>
        <p:nvSpPr>
          <p:cNvPr id="30743" name="TextBox 20"/>
          <p:cNvSpPr txBox="1">
            <a:spLocks noChangeArrowheads="1"/>
          </p:cNvSpPr>
          <p:nvPr/>
        </p:nvSpPr>
        <p:spPr bwMode="auto">
          <a:xfrm>
            <a:off x="5060950" y="1196975"/>
            <a:ext cx="233997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Luxembourg Council Presidency</a:t>
            </a:r>
          </a:p>
          <a:p>
            <a:pPr eaLnBrk="1" hangingPunct="1">
              <a:spcBef>
                <a:spcPct val="0"/>
              </a:spcBef>
              <a:buClrTx/>
              <a:buFontTx/>
              <a:buNone/>
            </a:pPr>
            <a:r>
              <a:rPr lang="en-GB" altLang="en-US" sz="1100">
                <a:solidFill>
                  <a:srgbClr val="000000"/>
                </a:solidFill>
              </a:rPr>
              <a:t>   (1 July)</a:t>
            </a:r>
          </a:p>
        </p:txBody>
      </p:sp>
      <p:sp>
        <p:nvSpPr>
          <p:cNvPr id="30744" name="TextBox 21"/>
          <p:cNvSpPr txBox="1">
            <a:spLocks noChangeArrowheads="1"/>
          </p:cNvSpPr>
          <p:nvPr/>
        </p:nvSpPr>
        <p:spPr bwMode="auto">
          <a:xfrm>
            <a:off x="344488" y="1328738"/>
            <a:ext cx="2520950" cy="123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spcAft>
                <a:spcPts val="200"/>
              </a:spcAft>
              <a:buClrTx/>
              <a:buFont typeface="Wingdings" pitchFamily="2" charset="2"/>
              <a:buChar char="§"/>
            </a:pPr>
            <a:r>
              <a:rPr lang="en-GB" altLang="en-US" sz="1100">
                <a:solidFill>
                  <a:srgbClr val="000000"/>
                </a:solidFill>
              </a:rPr>
              <a:t> Latvia Council Presidency </a:t>
            </a:r>
          </a:p>
          <a:p>
            <a:pPr eaLnBrk="1" hangingPunct="1">
              <a:spcBef>
                <a:spcPct val="0"/>
              </a:spcBef>
              <a:spcAft>
                <a:spcPts val="200"/>
              </a:spcAft>
              <a:buClrTx/>
              <a:buFontTx/>
              <a:buNone/>
            </a:pPr>
            <a:r>
              <a:rPr lang="en-GB" altLang="en-US" sz="1100">
                <a:solidFill>
                  <a:srgbClr val="000000"/>
                </a:solidFill>
              </a:rPr>
              <a:t>   (1 January)</a:t>
            </a:r>
          </a:p>
          <a:p>
            <a:pPr eaLnBrk="1" hangingPunct="1">
              <a:spcBef>
                <a:spcPct val="0"/>
              </a:spcBef>
              <a:spcAft>
                <a:spcPts val="200"/>
              </a:spcAft>
              <a:buClrTx/>
              <a:buFont typeface="Wingdings" pitchFamily="2" charset="2"/>
              <a:buChar char="§"/>
            </a:pPr>
            <a:r>
              <a:rPr lang="en-GB" altLang="en-US" sz="1100">
                <a:solidFill>
                  <a:srgbClr val="000000"/>
                </a:solidFill>
              </a:rPr>
              <a:t> World Economic Forum Switzerland</a:t>
            </a:r>
          </a:p>
          <a:p>
            <a:pPr eaLnBrk="1" hangingPunct="1">
              <a:spcBef>
                <a:spcPct val="0"/>
              </a:spcBef>
              <a:spcAft>
                <a:spcPts val="200"/>
              </a:spcAft>
              <a:buClrTx/>
              <a:buFontTx/>
              <a:buNone/>
            </a:pPr>
            <a:r>
              <a:rPr lang="en-GB" altLang="en-US" sz="1100">
                <a:solidFill>
                  <a:srgbClr val="000000"/>
                </a:solidFill>
              </a:rPr>
              <a:t>   (21 January)</a:t>
            </a:r>
          </a:p>
          <a:p>
            <a:pPr eaLnBrk="1" hangingPunct="1">
              <a:spcBef>
                <a:spcPct val="0"/>
              </a:spcBef>
              <a:spcAft>
                <a:spcPts val="200"/>
              </a:spcAft>
              <a:buClrTx/>
              <a:buFont typeface="Wingdings" pitchFamily="2" charset="2"/>
              <a:buChar char="§"/>
            </a:pPr>
            <a:r>
              <a:rPr lang="en-GB" altLang="en-US" sz="1100">
                <a:solidFill>
                  <a:srgbClr val="000000"/>
                </a:solidFill>
              </a:rPr>
              <a:t> General Election Greece</a:t>
            </a:r>
          </a:p>
          <a:p>
            <a:pPr eaLnBrk="1" hangingPunct="1">
              <a:spcBef>
                <a:spcPct val="0"/>
              </a:spcBef>
              <a:spcAft>
                <a:spcPts val="200"/>
              </a:spcAft>
              <a:buClrTx/>
              <a:buFontTx/>
              <a:buNone/>
            </a:pPr>
            <a:r>
              <a:rPr lang="en-GB" altLang="en-US" sz="1100">
                <a:solidFill>
                  <a:srgbClr val="000000"/>
                </a:solidFill>
              </a:rPr>
              <a:t>   (25 January)</a:t>
            </a:r>
          </a:p>
        </p:txBody>
      </p:sp>
      <p:sp>
        <p:nvSpPr>
          <p:cNvPr id="30745" name="TextBox 46"/>
          <p:cNvSpPr txBox="1">
            <a:spLocks noChangeArrowheads="1"/>
          </p:cNvSpPr>
          <p:nvPr/>
        </p:nvSpPr>
        <p:spPr bwMode="auto">
          <a:xfrm>
            <a:off x="3297238" y="1701800"/>
            <a:ext cx="165576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G7 Summit Germany</a:t>
            </a:r>
          </a:p>
          <a:p>
            <a:pPr eaLnBrk="1" hangingPunct="1">
              <a:spcBef>
                <a:spcPct val="0"/>
              </a:spcBef>
              <a:buClrTx/>
              <a:buFontTx/>
              <a:buNone/>
            </a:pPr>
            <a:r>
              <a:rPr lang="en-GB" altLang="en-US" sz="1100">
                <a:solidFill>
                  <a:srgbClr val="000000"/>
                </a:solidFill>
              </a:rPr>
              <a:t>   (7 June)</a:t>
            </a:r>
            <a:endParaRPr lang="fr-BE" altLang="en-US" sz="1100">
              <a:solidFill>
                <a:srgbClr val="000000"/>
              </a:solidFill>
            </a:endParaRPr>
          </a:p>
        </p:txBody>
      </p:sp>
      <p:sp>
        <p:nvSpPr>
          <p:cNvPr id="30746" name="TextBox 47"/>
          <p:cNvSpPr txBox="1">
            <a:spLocks noChangeArrowheads="1"/>
          </p:cNvSpPr>
          <p:nvPr/>
        </p:nvSpPr>
        <p:spPr bwMode="auto">
          <a:xfrm>
            <a:off x="7616825" y="1192213"/>
            <a:ext cx="208915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G20 Summit Turkey</a:t>
            </a:r>
          </a:p>
          <a:p>
            <a:pPr eaLnBrk="1" hangingPunct="1">
              <a:spcBef>
                <a:spcPct val="0"/>
              </a:spcBef>
              <a:buClrTx/>
              <a:buFontTx/>
              <a:buNone/>
            </a:pPr>
            <a:r>
              <a:rPr lang="en-GB" altLang="en-US" sz="1100">
                <a:solidFill>
                  <a:srgbClr val="000000"/>
                </a:solidFill>
              </a:rPr>
              <a:t>   (15 November)</a:t>
            </a:r>
            <a:endParaRPr lang="fr-BE" altLang="en-US" sz="1100">
              <a:solidFill>
                <a:srgbClr val="000000"/>
              </a:solidFill>
            </a:endParaRPr>
          </a:p>
        </p:txBody>
      </p:sp>
      <p:sp>
        <p:nvSpPr>
          <p:cNvPr id="30747" name="TextBox 48"/>
          <p:cNvSpPr txBox="1">
            <a:spLocks noChangeArrowheads="1"/>
          </p:cNvSpPr>
          <p:nvPr/>
        </p:nvSpPr>
        <p:spPr bwMode="auto">
          <a:xfrm>
            <a:off x="2865438" y="3938588"/>
            <a:ext cx="2592387"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u="sng">
                <a:solidFill>
                  <a:srgbClr val="000000"/>
                </a:solidFill>
              </a:rPr>
              <a:t> Digital Single Market </a:t>
            </a:r>
          </a:p>
          <a:p>
            <a:pPr eaLnBrk="1" hangingPunct="1">
              <a:spcBef>
                <a:spcPct val="0"/>
              </a:spcBef>
              <a:buClrTx/>
              <a:buFontTx/>
              <a:buNone/>
            </a:pPr>
            <a:r>
              <a:rPr lang="en-GB" altLang="en-US" sz="1100">
                <a:solidFill>
                  <a:srgbClr val="000000"/>
                </a:solidFill>
              </a:rPr>
              <a:t>   </a:t>
            </a:r>
            <a:r>
              <a:rPr lang="en-GB" altLang="en-US" sz="1100" u="sng">
                <a:solidFill>
                  <a:srgbClr val="000000"/>
                </a:solidFill>
              </a:rPr>
              <a:t>Framework EU</a:t>
            </a:r>
          </a:p>
          <a:p>
            <a:pPr eaLnBrk="1" hangingPunct="1">
              <a:spcBef>
                <a:spcPct val="0"/>
              </a:spcBef>
              <a:buClrTx/>
              <a:buFontTx/>
              <a:buNone/>
            </a:pPr>
            <a:r>
              <a:rPr lang="en-GB" altLang="en-US" sz="1100">
                <a:solidFill>
                  <a:srgbClr val="000000"/>
                </a:solidFill>
              </a:rPr>
              <a:t>   (May)</a:t>
            </a:r>
            <a:endParaRPr lang="fr-BE" altLang="en-US" sz="1100">
              <a:solidFill>
                <a:srgbClr val="000000"/>
              </a:solidFill>
            </a:endParaRPr>
          </a:p>
        </p:txBody>
      </p:sp>
      <p:sp>
        <p:nvSpPr>
          <p:cNvPr id="30748" name="TextBox 49"/>
          <p:cNvSpPr txBox="1">
            <a:spLocks noChangeArrowheads="1"/>
          </p:cNvSpPr>
          <p:nvPr/>
        </p:nvSpPr>
        <p:spPr bwMode="auto">
          <a:xfrm>
            <a:off x="6546850" y="4217988"/>
            <a:ext cx="250983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fr-BE" altLang="en-US" sz="1100">
                <a:solidFill>
                  <a:srgbClr val="000000"/>
                </a:solidFill>
              </a:rPr>
              <a:t> Data Protection </a:t>
            </a:r>
            <a:r>
              <a:rPr lang="en-GB" altLang="en-US" sz="1100">
                <a:solidFill>
                  <a:srgbClr val="000000"/>
                </a:solidFill>
              </a:rPr>
              <a:t>Regulation EU</a:t>
            </a:r>
          </a:p>
          <a:p>
            <a:pPr eaLnBrk="1" hangingPunct="1">
              <a:spcBef>
                <a:spcPct val="0"/>
              </a:spcBef>
              <a:buClrTx/>
              <a:buFontTx/>
              <a:buNone/>
            </a:pPr>
            <a:r>
              <a:rPr lang="en-GB" altLang="en-US" sz="1100">
                <a:solidFill>
                  <a:srgbClr val="000000"/>
                </a:solidFill>
              </a:rPr>
              <a:t>   (September)</a:t>
            </a:r>
            <a:endParaRPr lang="fr-BE" altLang="en-US" sz="1100">
              <a:solidFill>
                <a:srgbClr val="000000"/>
              </a:solidFill>
            </a:endParaRPr>
          </a:p>
        </p:txBody>
      </p:sp>
      <p:sp>
        <p:nvSpPr>
          <p:cNvPr id="30749" name="TextBox 50"/>
          <p:cNvSpPr txBox="1">
            <a:spLocks noChangeArrowheads="1"/>
          </p:cNvSpPr>
          <p:nvPr/>
        </p:nvSpPr>
        <p:spPr bwMode="auto">
          <a:xfrm>
            <a:off x="5600700" y="1700213"/>
            <a:ext cx="20891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 typeface="Wingdings" pitchFamily="2" charset="2"/>
              <a:buChar char="§"/>
            </a:pPr>
            <a:r>
              <a:rPr lang="en-GB" altLang="en-US" sz="1100">
                <a:solidFill>
                  <a:srgbClr val="000000"/>
                </a:solidFill>
              </a:rPr>
              <a:t> General Election Poland</a:t>
            </a:r>
          </a:p>
          <a:p>
            <a:pPr eaLnBrk="1" hangingPunct="1">
              <a:spcBef>
                <a:spcPct val="0"/>
              </a:spcBef>
              <a:buClrTx/>
              <a:buFontTx/>
              <a:buNone/>
            </a:pPr>
            <a:r>
              <a:rPr lang="en-GB" altLang="en-US" sz="1100">
                <a:solidFill>
                  <a:srgbClr val="000000"/>
                </a:solidFill>
              </a:rPr>
              <a:t>   (July)</a:t>
            </a:r>
            <a:endParaRPr lang="fr-BE" altLang="en-US" sz="1100">
              <a:solidFill>
                <a:srgbClr val="000000"/>
              </a:solidFill>
            </a:endParaRPr>
          </a:p>
        </p:txBody>
      </p:sp>
      <p:sp>
        <p:nvSpPr>
          <p:cNvPr id="37" name="AutoShape 74"/>
          <p:cNvSpPr>
            <a:spLocks noChangeArrowheads="1"/>
          </p:cNvSpPr>
          <p:nvPr/>
        </p:nvSpPr>
        <p:spPr bwMode="gray">
          <a:xfrm>
            <a:off x="273050" y="3033713"/>
            <a:ext cx="9359900" cy="539750"/>
          </a:xfrm>
          <a:prstGeom prst="rightArrow">
            <a:avLst>
              <a:gd name="adj1" fmla="val 100000"/>
              <a:gd name="adj2" fmla="val 79264"/>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6350" algn="ctr">
            <a:noFill/>
            <a:miter lim="800000"/>
            <a:headEnd/>
            <a:tailEnd/>
          </a:ln>
        </p:spPr>
        <p:txBody>
          <a:bodyPr wrap="none" anchor="ctr"/>
          <a:lstStyle/>
          <a:p>
            <a:pPr>
              <a:spcBef>
                <a:spcPct val="50000"/>
              </a:spcBef>
              <a:defRPr/>
            </a:pPr>
            <a:endParaRPr lang="en-GB" sz="1800">
              <a:solidFill>
                <a:schemeClr val="bg1"/>
              </a:solidFill>
            </a:endParaRPr>
          </a:p>
        </p:txBody>
      </p:sp>
      <p:cxnSp>
        <p:nvCxnSpPr>
          <p:cNvPr id="30751" name="Straight Connector 38"/>
          <p:cNvCxnSpPr>
            <a:cxnSpLocks noChangeShapeType="1"/>
          </p:cNvCxnSpPr>
          <p:nvPr/>
        </p:nvCxnSpPr>
        <p:spPr bwMode="auto">
          <a:xfrm>
            <a:off x="4953000" y="3033713"/>
            <a:ext cx="0" cy="539750"/>
          </a:xfrm>
          <a:prstGeom prst="line">
            <a:avLst/>
          </a:prstGeom>
          <a:noFill/>
          <a:ln w="28575" algn="ctr">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52" name="Straight Connector 53"/>
          <p:cNvCxnSpPr>
            <a:cxnSpLocks noChangeShapeType="1"/>
          </p:cNvCxnSpPr>
          <p:nvPr/>
        </p:nvCxnSpPr>
        <p:spPr bwMode="auto">
          <a:xfrm>
            <a:off x="2576513" y="3033713"/>
            <a:ext cx="0" cy="539750"/>
          </a:xfrm>
          <a:prstGeom prst="line">
            <a:avLst/>
          </a:prstGeom>
          <a:noFill/>
          <a:ln w="28575" algn="ctr">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753" name="Straight Connector 54"/>
          <p:cNvCxnSpPr>
            <a:cxnSpLocks noChangeShapeType="1"/>
          </p:cNvCxnSpPr>
          <p:nvPr/>
        </p:nvCxnSpPr>
        <p:spPr bwMode="auto">
          <a:xfrm>
            <a:off x="7329488" y="3033713"/>
            <a:ext cx="0" cy="539750"/>
          </a:xfrm>
          <a:prstGeom prst="line">
            <a:avLst/>
          </a:prstGeom>
          <a:noFill/>
          <a:ln w="28575" algn="ctr">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754" name="TextBox 61"/>
          <p:cNvSpPr txBox="1">
            <a:spLocks noChangeArrowheads="1"/>
          </p:cNvSpPr>
          <p:nvPr/>
        </p:nvSpPr>
        <p:spPr bwMode="auto">
          <a:xfrm>
            <a:off x="1204913" y="3171825"/>
            <a:ext cx="4349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Tx/>
              <a:buNone/>
            </a:pPr>
            <a:r>
              <a:rPr lang="en-GB" altLang="en-US" sz="1100" b="1">
                <a:solidFill>
                  <a:schemeClr val="bg1"/>
                </a:solidFill>
              </a:rPr>
              <a:t>Q1</a:t>
            </a:r>
            <a:endParaRPr lang="fr-BE" altLang="en-US" sz="1100" b="1">
              <a:solidFill>
                <a:schemeClr val="bg1"/>
              </a:solidFill>
            </a:endParaRPr>
          </a:p>
        </p:txBody>
      </p:sp>
      <p:sp>
        <p:nvSpPr>
          <p:cNvPr id="30755" name="TextBox 63"/>
          <p:cNvSpPr txBox="1">
            <a:spLocks noChangeArrowheads="1"/>
          </p:cNvSpPr>
          <p:nvPr/>
        </p:nvSpPr>
        <p:spPr bwMode="auto">
          <a:xfrm>
            <a:off x="3652838" y="3171825"/>
            <a:ext cx="43656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Tx/>
              <a:buNone/>
            </a:pPr>
            <a:r>
              <a:rPr lang="en-GB" altLang="en-US" sz="1100" b="1">
                <a:solidFill>
                  <a:schemeClr val="bg1"/>
                </a:solidFill>
              </a:rPr>
              <a:t>Q2</a:t>
            </a:r>
            <a:endParaRPr lang="fr-BE" altLang="en-US" sz="1100" b="1">
              <a:solidFill>
                <a:schemeClr val="bg1"/>
              </a:solidFill>
            </a:endParaRPr>
          </a:p>
        </p:txBody>
      </p:sp>
      <p:sp>
        <p:nvSpPr>
          <p:cNvPr id="30756" name="TextBox 67"/>
          <p:cNvSpPr txBox="1">
            <a:spLocks noChangeArrowheads="1"/>
          </p:cNvSpPr>
          <p:nvPr/>
        </p:nvSpPr>
        <p:spPr bwMode="auto">
          <a:xfrm>
            <a:off x="5961063" y="3171825"/>
            <a:ext cx="43656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Tx/>
              <a:buNone/>
            </a:pPr>
            <a:r>
              <a:rPr lang="en-GB" altLang="en-US" sz="1100" b="1">
                <a:solidFill>
                  <a:schemeClr val="bg1"/>
                </a:solidFill>
              </a:rPr>
              <a:t>Q3</a:t>
            </a:r>
            <a:endParaRPr lang="fr-BE" altLang="en-US" sz="1100" b="1">
              <a:solidFill>
                <a:schemeClr val="bg1"/>
              </a:solidFill>
            </a:endParaRPr>
          </a:p>
        </p:txBody>
      </p:sp>
      <p:sp>
        <p:nvSpPr>
          <p:cNvPr id="30757" name="TextBox 71"/>
          <p:cNvSpPr txBox="1">
            <a:spLocks noChangeArrowheads="1"/>
          </p:cNvSpPr>
          <p:nvPr/>
        </p:nvSpPr>
        <p:spPr bwMode="auto">
          <a:xfrm>
            <a:off x="8116888" y="3171825"/>
            <a:ext cx="43656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buClrTx/>
              <a:buFontTx/>
              <a:buNone/>
            </a:pPr>
            <a:r>
              <a:rPr lang="en-GB" altLang="en-US" sz="1100" b="1">
                <a:solidFill>
                  <a:schemeClr val="bg1"/>
                </a:solidFill>
              </a:rPr>
              <a:t>Q4</a:t>
            </a:r>
            <a:endParaRPr lang="fr-BE" altLang="en-US" sz="1100" b="1">
              <a:solidFill>
                <a:schemeClr val="bg1"/>
              </a:solidFill>
            </a:endParaRPr>
          </a:p>
        </p:txBody>
      </p:sp>
      <p:sp>
        <p:nvSpPr>
          <p:cNvPr id="144" name="TextBox 143"/>
          <p:cNvSpPr txBox="1"/>
          <p:nvPr/>
        </p:nvSpPr>
        <p:spPr>
          <a:xfrm>
            <a:off x="273050" y="620713"/>
            <a:ext cx="1655763" cy="261937"/>
          </a:xfrm>
          <a:prstGeom prst="rect">
            <a:avLst/>
          </a:prstGeom>
          <a:noFill/>
          <a:ln>
            <a:solidFill>
              <a:schemeClr val="accent1">
                <a:lumMod val="75000"/>
              </a:schemeClr>
            </a:solidFill>
          </a:ln>
        </p:spPr>
        <p:txBody>
          <a:bodyPr>
            <a:spAutoFit/>
          </a:bodyPr>
          <a:lstStyle/>
          <a:p>
            <a:pPr algn="ctr">
              <a:defRPr/>
            </a:pPr>
            <a:r>
              <a:rPr lang="en-GB" sz="1100" b="1" dirty="0">
                <a:solidFill>
                  <a:schemeClr val="accent1">
                    <a:lumMod val="75000"/>
                  </a:schemeClr>
                </a:solidFill>
              </a:rPr>
              <a:t>Political Events</a:t>
            </a:r>
            <a:endParaRPr lang="fr-BE" sz="1100" b="1" dirty="0">
              <a:solidFill>
                <a:schemeClr val="accent1">
                  <a:lumMod val="75000"/>
                </a:schemeClr>
              </a:solidFill>
            </a:endParaRPr>
          </a:p>
        </p:txBody>
      </p:sp>
      <p:sp>
        <p:nvSpPr>
          <p:cNvPr id="145" name="TextBox 144"/>
          <p:cNvSpPr txBox="1"/>
          <p:nvPr/>
        </p:nvSpPr>
        <p:spPr>
          <a:xfrm>
            <a:off x="273050" y="5975350"/>
            <a:ext cx="1655763" cy="261938"/>
          </a:xfrm>
          <a:prstGeom prst="rect">
            <a:avLst/>
          </a:prstGeom>
          <a:noFill/>
          <a:ln>
            <a:solidFill>
              <a:schemeClr val="accent1">
                <a:lumMod val="75000"/>
              </a:schemeClr>
            </a:solidFill>
          </a:ln>
        </p:spPr>
        <p:txBody>
          <a:bodyPr>
            <a:spAutoFit/>
          </a:bodyPr>
          <a:lstStyle/>
          <a:p>
            <a:pPr algn="ctr">
              <a:defRPr/>
            </a:pPr>
            <a:r>
              <a:rPr lang="en-GB" sz="1100" b="1" dirty="0">
                <a:solidFill>
                  <a:schemeClr val="accent1">
                    <a:lumMod val="75000"/>
                  </a:schemeClr>
                </a:solidFill>
              </a:rPr>
              <a:t>Legislative Events</a:t>
            </a:r>
            <a:endParaRPr lang="fr-BE" sz="1100" b="1" dirty="0">
              <a:solidFill>
                <a:schemeClr val="accent1">
                  <a:lumMod val="75000"/>
                </a:schemeClr>
              </a:solidFill>
            </a:endParaRPr>
          </a:p>
        </p:txBody>
      </p:sp>
      <p:sp>
        <p:nvSpPr>
          <p:cNvPr id="30760" name="TextBox 43"/>
          <p:cNvSpPr txBox="1">
            <a:spLocks noChangeArrowheads="1"/>
          </p:cNvSpPr>
          <p:nvPr/>
        </p:nvSpPr>
        <p:spPr bwMode="auto">
          <a:xfrm>
            <a:off x="5529263" y="4725988"/>
            <a:ext cx="2511425" cy="123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eaLnBrk="1" hangingPunct="1">
              <a:spcBef>
                <a:spcPct val="0"/>
              </a:spcBef>
              <a:spcAft>
                <a:spcPts val="200"/>
              </a:spcAft>
              <a:buClrTx/>
              <a:buFont typeface="Wingdings" pitchFamily="2" charset="2"/>
              <a:buChar char="§"/>
            </a:pPr>
            <a:r>
              <a:rPr lang="fr-BE" altLang="en-US" sz="1100">
                <a:solidFill>
                  <a:srgbClr val="000000"/>
                </a:solidFill>
              </a:rPr>
              <a:t> CMU Roadmap</a:t>
            </a:r>
            <a:endParaRPr lang="en-GB" altLang="en-US" sz="1100">
              <a:solidFill>
                <a:srgbClr val="000000"/>
              </a:solidFill>
            </a:endParaRPr>
          </a:p>
          <a:p>
            <a:pPr eaLnBrk="1" hangingPunct="1">
              <a:spcBef>
                <a:spcPct val="0"/>
              </a:spcBef>
              <a:spcAft>
                <a:spcPts val="200"/>
              </a:spcAft>
              <a:buClrTx/>
              <a:buFontTx/>
              <a:buNone/>
            </a:pPr>
            <a:r>
              <a:rPr lang="en-GB" altLang="en-US" sz="1100">
                <a:solidFill>
                  <a:srgbClr val="000000"/>
                </a:solidFill>
              </a:rPr>
              <a:t>   (Q3)</a:t>
            </a:r>
          </a:p>
          <a:p>
            <a:pPr eaLnBrk="1" hangingPunct="1">
              <a:spcBef>
                <a:spcPct val="0"/>
              </a:spcBef>
              <a:spcAft>
                <a:spcPts val="200"/>
              </a:spcAft>
              <a:buClrTx/>
              <a:buFont typeface="Wingdings" pitchFamily="2" charset="2"/>
              <a:buChar char="§"/>
            </a:pPr>
            <a:r>
              <a:rPr lang="fr-BE" altLang="en-US" sz="1100" u="sng">
                <a:solidFill>
                  <a:srgbClr val="000000"/>
                </a:solidFill>
              </a:rPr>
              <a:t> Non-Bank Recovery &amp; </a:t>
            </a:r>
          </a:p>
          <a:p>
            <a:pPr eaLnBrk="1" hangingPunct="1">
              <a:spcBef>
                <a:spcPct val="0"/>
              </a:spcBef>
              <a:spcAft>
                <a:spcPts val="200"/>
              </a:spcAft>
              <a:buClrTx/>
              <a:buFontTx/>
              <a:buNone/>
            </a:pPr>
            <a:r>
              <a:rPr lang="fr-BE" altLang="en-US" sz="1100">
                <a:solidFill>
                  <a:srgbClr val="000000"/>
                </a:solidFill>
              </a:rPr>
              <a:t>   </a:t>
            </a:r>
            <a:r>
              <a:rPr lang="fr-BE" altLang="en-US" sz="1100" u="sng">
                <a:solidFill>
                  <a:srgbClr val="000000"/>
                </a:solidFill>
              </a:rPr>
              <a:t>Resolution Directive EU</a:t>
            </a:r>
          </a:p>
          <a:p>
            <a:pPr eaLnBrk="1" hangingPunct="1">
              <a:spcBef>
                <a:spcPct val="0"/>
              </a:spcBef>
              <a:spcAft>
                <a:spcPts val="200"/>
              </a:spcAft>
              <a:buClrTx/>
              <a:buFontTx/>
              <a:buNone/>
            </a:pPr>
            <a:r>
              <a:rPr lang="en-GB" altLang="en-US" sz="1100">
                <a:solidFill>
                  <a:srgbClr val="000000"/>
                </a:solidFill>
              </a:rPr>
              <a:t>   (Q3)</a:t>
            </a:r>
            <a:endParaRPr lang="fr-BE" altLang="en-US" sz="1100">
              <a:solidFill>
                <a:srgbClr val="000000"/>
              </a:solidFill>
            </a:endParaRPr>
          </a:p>
          <a:p>
            <a:pPr eaLnBrk="1" hangingPunct="1">
              <a:spcBef>
                <a:spcPct val="0"/>
              </a:spcBef>
              <a:buClrTx/>
              <a:buFontTx/>
              <a:buNone/>
            </a:pPr>
            <a:endParaRPr lang="fr-BE" altLang="en-US" sz="1100">
              <a:solidFill>
                <a:srgbClr val="000000"/>
              </a:solidFill>
            </a:endParaRPr>
          </a:p>
        </p:txBody>
      </p:sp>
    </p:spTree>
    <p:custDataLst>
      <p:tags r:id="rId1"/>
    </p:custDataLst>
    <p:extLst>
      <p:ext uri="{BB962C8B-B14F-4D97-AF65-F5344CB8AC3E}">
        <p14:creationId xmlns:p14="http://schemas.microsoft.com/office/powerpoint/2010/main" val="802010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5162306" y="1629056"/>
            <a:ext cx="4525774" cy="1957654"/>
          </a:xfrm>
          <a:prstGeom prst="rect">
            <a:avLst/>
          </a:prstGeom>
          <a:noFill/>
          <a:ln>
            <a:noFill/>
          </a:ln>
          <a:effectLst/>
          <a:extLst>
            <a:ext uri="{909E8E84-426E-40DD-AFC4-6F175D3DCCD1}">
              <a14:hiddenFill xmlns:a14="http://schemas.microsoft.com/office/drawing/2010/main">
                <a:solidFill>
                  <a:srgbClr val="002D72"/>
                </a:solidFill>
              </a14:hiddenFill>
            </a:ext>
            <a:ext uri="{91240B29-F687-4F45-9708-019B960494DF}">
              <a14:hiddenLine xmlns:a14="http://schemas.microsoft.com/office/drawing/2010/main" w="9525">
                <a:solidFill>
                  <a:srgbClr val="53565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5" name="Rectangle 44"/>
          <p:cNvSpPr>
            <a:spLocks noGrp="1" noChangeArrowheads="1"/>
          </p:cNvSpPr>
          <p:nvPr>
            <p:ph type="title"/>
          </p:nvPr>
        </p:nvSpPr>
        <p:spPr bwMode="gray">
          <a:xfrm>
            <a:off x="152444" y="60328"/>
            <a:ext cx="9524995" cy="369332"/>
          </a:xfrm>
        </p:spPr>
        <p:txBody>
          <a:bodyPr/>
          <a:lstStyle/>
          <a:p>
            <a:pPr>
              <a:tabLst>
                <a:tab pos="2605088" algn="l"/>
              </a:tabLst>
            </a:pPr>
            <a:r>
              <a:rPr lang="en-US" dirty="0" smtClean="0"/>
              <a:t>European Market Outlook for 2015</a:t>
            </a:r>
          </a:p>
        </p:txBody>
      </p:sp>
      <p:sp>
        <p:nvSpPr>
          <p:cNvPr id="20486" name="Rectangle 18"/>
          <p:cNvSpPr>
            <a:spLocks noGrp="1" noChangeArrowheads="1"/>
          </p:cNvSpPr>
          <p:nvPr>
            <p:ph idx="1"/>
          </p:nvPr>
        </p:nvSpPr>
        <p:spPr bwMode="gray">
          <a:xfrm>
            <a:off x="5086106" y="1143000"/>
            <a:ext cx="3581400" cy="169277"/>
          </a:xfr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marL="0" indent="0">
              <a:spcBef>
                <a:spcPct val="0"/>
              </a:spcBef>
              <a:buNone/>
            </a:pPr>
            <a:r>
              <a:rPr lang="en-GB" sz="1100" b="1" kern="1200" dirty="0" smtClean="0">
                <a:solidFill>
                  <a:schemeClr val="accent1"/>
                </a:solidFill>
                <a:latin typeface="Arial" pitchFamily="34" charset="0"/>
                <a:ea typeface="+mj-ea"/>
              </a:rPr>
              <a:t>Encouraging Equity Market Outlook for 2015…</a:t>
            </a:r>
            <a:endParaRPr lang="en-US" sz="1100" b="1" kern="1200" dirty="0">
              <a:solidFill>
                <a:schemeClr val="accent1"/>
              </a:solidFill>
              <a:latin typeface="Arial" pitchFamily="34" charset="0"/>
              <a:ea typeface="+mj-ea"/>
            </a:endParaRPr>
          </a:p>
        </p:txBody>
      </p:sp>
      <p:sp>
        <p:nvSpPr>
          <p:cNvPr id="20488" name="Line 12"/>
          <p:cNvSpPr>
            <a:spLocks noChangeShapeType="1"/>
          </p:cNvSpPr>
          <p:nvPr/>
        </p:nvSpPr>
        <p:spPr bwMode="gray">
          <a:xfrm flipH="1">
            <a:off x="4953000" y="1136072"/>
            <a:ext cx="0" cy="2586183"/>
          </a:xfrm>
          <a:prstGeom prst="line">
            <a:avLst/>
          </a:prstGeom>
          <a:noFill/>
          <a:ln w="9525" cap="rnd">
            <a:solidFill>
              <a:schemeClr val="accent6"/>
            </a:solidFill>
            <a:prstDash val="sysDot"/>
            <a:round/>
            <a:headEnd/>
            <a:tailEnd/>
          </a:ln>
          <a:extLst>
            <a:ext uri="{909E8E84-426E-40DD-AFC4-6F175D3DCCD1}">
              <a14:hiddenFill xmlns:a14="http://schemas.microsoft.com/office/drawing/2010/main">
                <a:noFill/>
              </a14:hiddenFill>
            </a:ext>
          </a:extLst>
        </p:spPr>
        <p:txBody>
          <a:bodyPr/>
          <a:lstStyle/>
          <a:p>
            <a:endParaRPr lang="en-US" dirty="0">
              <a:solidFill>
                <a:srgbClr val="53565A"/>
              </a:solidFill>
              <a:latin typeface="Arial"/>
              <a:ea typeface="+mj-ea"/>
            </a:endParaRPr>
          </a:p>
        </p:txBody>
      </p:sp>
      <p:sp>
        <p:nvSpPr>
          <p:cNvPr id="64" name="TextBox 63"/>
          <p:cNvSpPr txBox="1"/>
          <p:nvPr/>
        </p:nvSpPr>
        <p:spPr bwMode="gray">
          <a:xfrm rot="16200000">
            <a:off x="4387765" y="2407394"/>
            <a:ext cx="1512168" cy="215444"/>
          </a:xfrm>
          <a:prstGeom prst="rect">
            <a:avLst/>
          </a:prstGeom>
          <a:noFill/>
        </p:spPr>
        <p:txBody>
          <a:bodyPr wrap="square" rtlCol="0">
            <a:spAutoFit/>
          </a:bodyPr>
          <a:lstStyle>
            <a:defPPr>
              <a:defRPr lang="en-US"/>
            </a:defPPr>
            <a:lvl1pPr>
              <a:defRPr sz="800">
                <a:solidFill>
                  <a:srgbClr val="53565A"/>
                </a:solidFill>
                <a:latin typeface="Arial"/>
              </a:defRPr>
            </a:lvl1pPr>
          </a:lstStyle>
          <a:p>
            <a:r>
              <a:rPr lang="en-GB" dirty="0"/>
              <a:t>Indices Rebased to 100</a:t>
            </a:r>
          </a:p>
        </p:txBody>
      </p:sp>
      <p:sp>
        <p:nvSpPr>
          <p:cNvPr id="71" name="Text Box 8"/>
          <p:cNvSpPr txBox="1">
            <a:spLocks noChangeArrowheads="1"/>
          </p:cNvSpPr>
          <p:nvPr/>
        </p:nvSpPr>
        <p:spPr bwMode="gray">
          <a:xfrm>
            <a:off x="152417" y="6413629"/>
            <a:ext cx="121828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112713" indent="-112713" eaLnBrk="0" hangingPunct="0">
              <a:defRPr sz="1400">
                <a:solidFill>
                  <a:schemeClr val="tx1"/>
                </a:solidFill>
                <a:latin typeface="Arial" pitchFamily="34" charset="0"/>
                <a:ea typeface="ヒラギノ角ゴ Pro W3" pitchFamily="124" charset="-128"/>
              </a:defRPr>
            </a:lvl1pPr>
            <a:lvl2pPr marL="742950" indent="-285750" eaLnBrk="0" hangingPunct="0">
              <a:defRPr sz="1400">
                <a:solidFill>
                  <a:schemeClr val="tx1"/>
                </a:solidFill>
                <a:latin typeface="Arial" pitchFamily="34" charset="0"/>
                <a:ea typeface="ヒラギノ角ゴ Pro W3" pitchFamily="124" charset="-128"/>
              </a:defRPr>
            </a:lvl2pPr>
            <a:lvl3pPr marL="1143000" indent="-228600" eaLnBrk="0" hangingPunct="0">
              <a:defRPr sz="1400">
                <a:solidFill>
                  <a:schemeClr val="tx1"/>
                </a:solidFill>
                <a:latin typeface="Arial" pitchFamily="34" charset="0"/>
                <a:ea typeface="ヒラギノ角ゴ Pro W3" pitchFamily="124" charset="-128"/>
              </a:defRPr>
            </a:lvl3pPr>
            <a:lvl4pPr marL="1600200" indent="-228600" eaLnBrk="0" hangingPunct="0">
              <a:defRPr sz="1400">
                <a:solidFill>
                  <a:schemeClr val="tx1"/>
                </a:solidFill>
                <a:latin typeface="Arial" pitchFamily="34" charset="0"/>
                <a:ea typeface="ヒラギノ角ゴ Pro W3" pitchFamily="124" charset="-128"/>
              </a:defRPr>
            </a:lvl4pPr>
            <a:lvl5pPr marL="2057400" indent="-228600" eaLnBrk="0" hangingPunct="0">
              <a:defRPr sz="1400">
                <a:solidFill>
                  <a:schemeClr val="tx1"/>
                </a:solidFill>
                <a:latin typeface="Arial" pitchFamily="34" charset="0"/>
                <a:ea typeface="ヒラギノ角ゴ Pro W3" pitchFamily="124" charset="-128"/>
              </a:defRPr>
            </a:lvl5pPr>
            <a:lvl6pPr marL="25146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6pPr>
            <a:lvl7pPr marL="29718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7pPr>
            <a:lvl8pPr marL="34290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8pPr>
            <a:lvl9pPr marL="3886200" indent="-228600" algn="ctr" eaLnBrk="0" fontAlgn="base" hangingPunct="0">
              <a:spcBef>
                <a:spcPct val="0"/>
              </a:spcBef>
              <a:spcAft>
                <a:spcPct val="0"/>
              </a:spcAft>
              <a:defRPr sz="1400">
                <a:solidFill>
                  <a:schemeClr val="tx1"/>
                </a:solidFill>
                <a:latin typeface="Arial" pitchFamily="34" charset="0"/>
                <a:ea typeface="ヒラギノ角ゴ Pro W3" pitchFamily="124" charset="-128"/>
              </a:defRPr>
            </a:lvl9pPr>
          </a:lstStyle>
          <a:p>
            <a:pPr marL="0" indent="0" algn="l" eaLnBrk="1" hangingPunct="1">
              <a:spcAft>
                <a:spcPct val="10000"/>
              </a:spcAft>
            </a:pPr>
            <a:r>
              <a:rPr lang="en-GB" sz="700" dirty="0" smtClean="0">
                <a:solidFill>
                  <a:srgbClr val="53565A"/>
                </a:solidFill>
                <a:ea typeface="+mj-ea"/>
              </a:rPr>
              <a:t>Source: Factset, Citi Research</a:t>
            </a:r>
            <a:endParaRPr lang="en-US" sz="700" dirty="0">
              <a:solidFill>
                <a:srgbClr val="53565A"/>
              </a:solidFill>
              <a:ea typeface="+mj-ea"/>
            </a:endParaRPr>
          </a:p>
        </p:txBody>
      </p:sp>
      <p:sp>
        <p:nvSpPr>
          <p:cNvPr id="80" name="Rectangle 18"/>
          <p:cNvSpPr txBox="1">
            <a:spLocks noChangeArrowheads="1"/>
          </p:cNvSpPr>
          <p:nvPr/>
        </p:nvSpPr>
        <p:spPr bwMode="gray">
          <a:xfrm>
            <a:off x="161636" y="3711647"/>
            <a:ext cx="3581400" cy="32316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171450" indent="-171450" algn="l" defTabSz="1838325" rtl="0" eaLnBrk="1" fontAlgn="base" hangingPunct="1">
              <a:spcBef>
                <a:spcPct val="75000"/>
              </a:spcBef>
              <a:spcAft>
                <a:spcPct val="0"/>
              </a:spcAft>
              <a:buClr>
                <a:schemeClr val="tx2"/>
              </a:buClr>
              <a:buFont typeface="Symbol" pitchFamily="18" charset="2"/>
              <a:buChar char="·"/>
              <a:defRPr sz="1400">
                <a:solidFill>
                  <a:srgbClr val="53565A"/>
                </a:solidFill>
                <a:latin typeface="+mn-lt"/>
                <a:ea typeface="+mn-ea"/>
                <a:cs typeface="+mn-cs"/>
              </a:defRPr>
            </a:lvl1pPr>
            <a:lvl2pPr marL="344488" indent="-171450"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2pPr>
            <a:lvl3pPr marL="517525" indent="-17145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3pPr>
            <a:lvl4pPr marL="685800" indent="-166688"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4pPr>
            <a:lvl5pPr marL="8524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5pPr>
            <a:lvl6pPr marL="13096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6pPr>
            <a:lvl7pPr marL="17668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7pPr>
            <a:lvl8pPr marL="22240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8pPr>
            <a:lvl9pPr marL="26812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9pPr>
          </a:lstStyle>
          <a:p>
            <a:pPr marL="0" indent="0">
              <a:spcBef>
                <a:spcPct val="0"/>
              </a:spcBef>
              <a:buClr>
                <a:srgbClr val="97999B"/>
              </a:buClr>
              <a:buFont typeface="Symbol" pitchFamily="18" charset="2"/>
              <a:buNone/>
            </a:pPr>
            <a:r>
              <a:rPr lang="en-GB" sz="1100" b="1" dirty="0" smtClean="0">
                <a:solidFill>
                  <a:srgbClr val="002D72"/>
                </a:solidFill>
                <a:ea typeface="+mj-ea"/>
              </a:rPr>
              <a:t>Positive stance on European Equities…</a:t>
            </a:r>
          </a:p>
          <a:p>
            <a:pPr marL="0" indent="0">
              <a:spcBef>
                <a:spcPct val="0"/>
              </a:spcBef>
              <a:buClr>
                <a:srgbClr val="97999B"/>
              </a:buClr>
              <a:buFont typeface="Symbol" pitchFamily="18" charset="2"/>
              <a:buNone/>
            </a:pPr>
            <a:r>
              <a:rPr lang="en-GB" sz="1000" b="1" dirty="0" smtClean="0">
                <a:solidFill>
                  <a:srgbClr val="00BDF2"/>
                </a:solidFill>
                <a:ea typeface="+mj-ea"/>
              </a:rPr>
              <a:t>Citi Research Regional Recommendations</a:t>
            </a:r>
            <a:endParaRPr lang="en-US" sz="1000" b="1" dirty="0">
              <a:solidFill>
                <a:srgbClr val="00BDF2"/>
              </a:solidFill>
              <a:ea typeface="+mj-ea"/>
            </a:endParaRPr>
          </a:p>
        </p:txBody>
      </p:sp>
      <p:sp>
        <p:nvSpPr>
          <p:cNvPr id="107" name="Rounded Rectangle 106"/>
          <p:cNvSpPr/>
          <p:nvPr/>
        </p:nvSpPr>
        <p:spPr bwMode="gray">
          <a:xfrm>
            <a:off x="193011" y="4214096"/>
            <a:ext cx="1440000" cy="356687"/>
          </a:xfrm>
          <a:prstGeom prst="roundRect">
            <a:avLst/>
          </a:prstGeom>
          <a:solidFill>
            <a:schemeClr val="accent3"/>
          </a:solidFill>
          <a:ln w="6350" cap="flat" cmpd="sng" algn="ctr">
            <a:no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r>
              <a:rPr lang="en-GB" sz="1000" b="1" dirty="0" smtClean="0">
                <a:solidFill>
                  <a:srgbClr val="FFFFFF"/>
                </a:solidFill>
                <a:latin typeface="Arial"/>
              </a:rPr>
              <a:t>OVERWEIGHT</a:t>
            </a:r>
            <a:endParaRPr lang="en-GB" sz="1000" b="1" dirty="0">
              <a:solidFill>
                <a:srgbClr val="FFFFFF"/>
              </a:solidFill>
              <a:latin typeface="Arial"/>
            </a:endParaRPr>
          </a:p>
        </p:txBody>
      </p:sp>
      <p:sp>
        <p:nvSpPr>
          <p:cNvPr id="108" name="Rounded Rectangle 107"/>
          <p:cNvSpPr/>
          <p:nvPr/>
        </p:nvSpPr>
        <p:spPr bwMode="gray">
          <a:xfrm>
            <a:off x="1793211" y="4214096"/>
            <a:ext cx="1440000" cy="356687"/>
          </a:xfrm>
          <a:prstGeom prst="roundRect">
            <a:avLst/>
          </a:prstGeom>
          <a:solidFill>
            <a:srgbClr val="0070C0"/>
          </a:solidFill>
          <a:ln w="6350" cap="flat" cmpd="sng" algn="ctr">
            <a:no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r>
              <a:rPr lang="en-GB" sz="1000" b="1" dirty="0" smtClean="0">
                <a:solidFill>
                  <a:srgbClr val="FFFFFF"/>
                </a:solidFill>
                <a:latin typeface="Arial"/>
              </a:rPr>
              <a:t>NEUTRAL</a:t>
            </a:r>
            <a:endParaRPr lang="en-GB" sz="1000" b="1" dirty="0">
              <a:solidFill>
                <a:srgbClr val="FFFFFF"/>
              </a:solidFill>
              <a:latin typeface="Arial"/>
            </a:endParaRPr>
          </a:p>
        </p:txBody>
      </p:sp>
      <p:sp>
        <p:nvSpPr>
          <p:cNvPr id="109" name="Rounded Rectangle 108"/>
          <p:cNvSpPr/>
          <p:nvPr/>
        </p:nvSpPr>
        <p:spPr bwMode="gray">
          <a:xfrm>
            <a:off x="3374115" y="4214096"/>
            <a:ext cx="1440000" cy="356687"/>
          </a:xfrm>
          <a:prstGeom prst="roundRect">
            <a:avLst/>
          </a:prstGeom>
          <a:solidFill>
            <a:schemeClr val="accent1"/>
          </a:solidFill>
          <a:ln w="6350" cap="flat" cmpd="sng" algn="ctr">
            <a:no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r>
              <a:rPr lang="en-GB" sz="1000" b="1" dirty="0" smtClean="0">
                <a:solidFill>
                  <a:srgbClr val="FFFFFF"/>
                </a:solidFill>
                <a:latin typeface="Arial"/>
              </a:rPr>
              <a:t>UNDERWEIGHT</a:t>
            </a:r>
            <a:endParaRPr lang="en-GB" sz="1000" b="1" dirty="0">
              <a:solidFill>
                <a:srgbClr val="FFFFFF"/>
              </a:solidFill>
              <a:latin typeface="Arial"/>
            </a:endParaRPr>
          </a:p>
        </p:txBody>
      </p:sp>
      <p:sp>
        <p:nvSpPr>
          <p:cNvPr id="40" name="Rounded Rectangle 39"/>
          <p:cNvSpPr/>
          <p:nvPr/>
        </p:nvSpPr>
        <p:spPr bwMode="gray">
          <a:xfrm>
            <a:off x="193011" y="4655979"/>
            <a:ext cx="1440000" cy="530868"/>
          </a:xfrm>
          <a:prstGeom prst="roundRect">
            <a:avLst/>
          </a:prstGeom>
          <a:noFill/>
          <a:ln w="6350" cap="flat" cmpd="sng" algn="ctr">
            <a:solidFill>
              <a:schemeClr val="accent3"/>
            </a:solid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pPr>
              <a:lnSpc>
                <a:spcPct val="150000"/>
              </a:lnSpc>
            </a:pPr>
            <a:r>
              <a:rPr lang="en-GB" sz="1200" b="1" dirty="0" smtClean="0">
                <a:solidFill>
                  <a:srgbClr val="53565A"/>
                </a:solidFill>
              </a:rPr>
              <a:t>Europe Ex. UK</a:t>
            </a:r>
          </a:p>
          <a:p>
            <a:pPr>
              <a:lnSpc>
                <a:spcPct val="150000"/>
              </a:lnSpc>
            </a:pPr>
            <a:r>
              <a:rPr lang="en-GB" sz="1200" dirty="0" smtClean="0">
                <a:solidFill>
                  <a:srgbClr val="53565A"/>
                </a:solidFill>
              </a:rPr>
              <a:t>Japan</a:t>
            </a:r>
          </a:p>
        </p:txBody>
      </p:sp>
      <p:sp>
        <p:nvSpPr>
          <p:cNvPr id="41" name="Rounded Rectangle 40"/>
          <p:cNvSpPr/>
          <p:nvPr/>
        </p:nvSpPr>
        <p:spPr bwMode="gray">
          <a:xfrm>
            <a:off x="1793211" y="4651481"/>
            <a:ext cx="1440000" cy="530432"/>
          </a:xfrm>
          <a:prstGeom prst="roundRect">
            <a:avLst/>
          </a:prstGeom>
          <a:noFill/>
          <a:ln w="6350" cap="flat" cmpd="sng" algn="ctr">
            <a:solidFill>
              <a:srgbClr val="0070C0"/>
            </a:solid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r>
              <a:rPr lang="en-GB" sz="1200" dirty="0" smtClean="0">
                <a:solidFill>
                  <a:srgbClr val="53565A"/>
                </a:solidFill>
              </a:rPr>
              <a:t>Emerging Markets</a:t>
            </a:r>
          </a:p>
          <a:p>
            <a:pPr>
              <a:lnSpc>
                <a:spcPct val="150000"/>
              </a:lnSpc>
            </a:pPr>
            <a:r>
              <a:rPr lang="en-GB" sz="1200" dirty="0" smtClean="0">
                <a:solidFill>
                  <a:srgbClr val="53565A"/>
                </a:solidFill>
              </a:rPr>
              <a:t>UK</a:t>
            </a:r>
            <a:endParaRPr lang="en-GB" sz="1200" dirty="0">
              <a:solidFill>
                <a:srgbClr val="53565A"/>
              </a:solidFill>
            </a:endParaRPr>
          </a:p>
        </p:txBody>
      </p:sp>
      <p:sp>
        <p:nvSpPr>
          <p:cNvPr id="43" name="Rounded Rectangle 42"/>
          <p:cNvSpPr/>
          <p:nvPr/>
        </p:nvSpPr>
        <p:spPr bwMode="gray">
          <a:xfrm>
            <a:off x="3374115" y="4651481"/>
            <a:ext cx="1440000" cy="530431"/>
          </a:xfrm>
          <a:prstGeom prst="roundRect">
            <a:avLst/>
          </a:prstGeom>
          <a:noFill/>
          <a:ln w="6350" cap="flat" cmpd="sng" algn="ctr">
            <a:solidFill>
              <a:schemeClr val="accent1"/>
            </a:solid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pPr>
              <a:lnSpc>
                <a:spcPct val="150000"/>
              </a:lnSpc>
            </a:pPr>
            <a:r>
              <a:rPr lang="en-GB" sz="1200" dirty="0" smtClean="0">
                <a:solidFill>
                  <a:srgbClr val="53565A"/>
                </a:solidFill>
              </a:rPr>
              <a:t>US</a:t>
            </a:r>
          </a:p>
          <a:p>
            <a:pPr>
              <a:lnSpc>
                <a:spcPct val="150000"/>
              </a:lnSpc>
            </a:pPr>
            <a:r>
              <a:rPr lang="en-GB" sz="1200" dirty="0" smtClean="0">
                <a:solidFill>
                  <a:srgbClr val="53565A"/>
                </a:solidFill>
              </a:rPr>
              <a:t>Australia</a:t>
            </a:r>
            <a:endParaRPr lang="en-GB" sz="1200" dirty="0">
              <a:solidFill>
                <a:srgbClr val="53565A"/>
              </a:solidFill>
            </a:endParaRPr>
          </a:p>
        </p:txBody>
      </p:sp>
      <p:cxnSp>
        <p:nvCxnSpPr>
          <p:cNvPr id="15" name="Straight Arrow Connector 14"/>
          <p:cNvCxnSpPr/>
          <p:nvPr/>
        </p:nvCxnSpPr>
        <p:spPr bwMode="auto">
          <a:xfrm flipV="1">
            <a:off x="8205687" y="1889973"/>
            <a:ext cx="836469" cy="206095"/>
          </a:xfrm>
          <a:prstGeom prst="straightConnector1">
            <a:avLst/>
          </a:prstGeom>
          <a:solidFill>
            <a:schemeClr val="folHlink"/>
          </a:solidFill>
          <a:ln w="6350" cap="flat" cmpd="sng" algn="ctr">
            <a:solidFill>
              <a:schemeClr val="accent3"/>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3" name="Straight Arrow Connector 62"/>
          <p:cNvCxnSpPr/>
          <p:nvPr/>
        </p:nvCxnSpPr>
        <p:spPr bwMode="auto">
          <a:xfrm flipV="1">
            <a:off x="8216784" y="2075120"/>
            <a:ext cx="799360" cy="292115"/>
          </a:xfrm>
          <a:prstGeom prst="straightConnector1">
            <a:avLst/>
          </a:prstGeom>
          <a:solidFill>
            <a:schemeClr val="folHlink"/>
          </a:solidFill>
          <a:ln w="6350" cap="flat" cmpd="sng" algn="ctr">
            <a:solidFill>
              <a:schemeClr val="tx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Straight Arrow Connector 64"/>
          <p:cNvCxnSpPr/>
          <p:nvPr/>
        </p:nvCxnSpPr>
        <p:spPr bwMode="auto">
          <a:xfrm flipV="1">
            <a:off x="8253169" y="2169670"/>
            <a:ext cx="788987" cy="259493"/>
          </a:xfrm>
          <a:prstGeom prst="straightConnector1">
            <a:avLst/>
          </a:prstGeom>
          <a:solidFill>
            <a:schemeClr val="folHlink"/>
          </a:solidFill>
          <a:ln w="6350" cap="flat" cmpd="sng" algn="ctr">
            <a:solidFill>
              <a:schemeClr val="accent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3075" name="Picture 3"/>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5467106" y="1378593"/>
            <a:ext cx="2755910" cy="544773"/>
          </a:xfrm>
          <a:prstGeom prst="rect">
            <a:avLst/>
          </a:prstGeom>
          <a:noFill/>
          <a:ln>
            <a:noFill/>
          </a:ln>
          <a:effectLst/>
          <a:extLst>
            <a:ext uri="{909E8E84-426E-40DD-AFC4-6F175D3DCCD1}">
              <a14:hiddenFill xmlns:a14="http://schemas.microsoft.com/office/drawing/2010/main">
                <a:solidFill>
                  <a:srgbClr val="002D72"/>
                </a:solidFill>
              </a14:hiddenFill>
            </a:ext>
            <a:ext uri="{91240B29-F687-4F45-9708-019B960494DF}">
              <a14:hiddenLine xmlns:a14="http://schemas.microsoft.com/office/drawing/2010/main" w="9525">
                <a:solidFill>
                  <a:srgbClr val="53565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9073946" y="2100952"/>
            <a:ext cx="1184106" cy="215444"/>
          </a:xfrm>
          <a:prstGeom prst="rect">
            <a:avLst/>
          </a:prstGeom>
          <a:noFill/>
        </p:spPr>
        <p:txBody>
          <a:bodyPr wrap="square" rtlCol="0">
            <a:spAutoFit/>
          </a:bodyPr>
          <a:lstStyle/>
          <a:p>
            <a:pPr algn="l"/>
            <a:r>
              <a:rPr lang="en-GB" sz="800" b="1" dirty="0" smtClean="0">
                <a:solidFill>
                  <a:srgbClr val="002D72"/>
                </a:solidFill>
              </a:rPr>
              <a:t>400 (+12%)</a:t>
            </a:r>
            <a:endParaRPr lang="en-GB" sz="800" b="1" dirty="0">
              <a:solidFill>
                <a:srgbClr val="002D72"/>
              </a:solidFill>
            </a:endParaRPr>
          </a:p>
        </p:txBody>
      </p:sp>
      <p:sp>
        <p:nvSpPr>
          <p:cNvPr id="67" name="TextBox 66"/>
          <p:cNvSpPr txBox="1"/>
          <p:nvPr/>
        </p:nvSpPr>
        <p:spPr>
          <a:xfrm>
            <a:off x="9069183" y="1966173"/>
            <a:ext cx="1184106" cy="215444"/>
          </a:xfrm>
          <a:prstGeom prst="rect">
            <a:avLst/>
          </a:prstGeom>
          <a:noFill/>
        </p:spPr>
        <p:txBody>
          <a:bodyPr wrap="square" rtlCol="0">
            <a:spAutoFit/>
          </a:bodyPr>
          <a:lstStyle/>
          <a:p>
            <a:pPr algn="l"/>
            <a:r>
              <a:rPr lang="en-GB" sz="800" b="1" dirty="0" smtClean="0">
                <a:solidFill>
                  <a:srgbClr val="97999B"/>
                </a:solidFill>
              </a:rPr>
              <a:t>525 (+12%)</a:t>
            </a:r>
            <a:endParaRPr lang="en-GB" sz="800" b="1" dirty="0">
              <a:solidFill>
                <a:srgbClr val="97999B"/>
              </a:solidFill>
            </a:endParaRPr>
          </a:p>
        </p:txBody>
      </p:sp>
      <p:sp>
        <p:nvSpPr>
          <p:cNvPr id="68" name="TextBox 67"/>
          <p:cNvSpPr txBox="1"/>
          <p:nvPr/>
        </p:nvSpPr>
        <p:spPr>
          <a:xfrm>
            <a:off x="9069183" y="1769779"/>
            <a:ext cx="1184106" cy="215444"/>
          </a:xfrm>
          <a:prstGeom prst="rect">
            <a:avLst/>
          </a:prstGeom>
          <a:noFill/>
        </p:spPr>
        <p:txBody>
          <a:bodyPr wrap="square" rtlCol="0">
            <a:spAutoFit/>
          </a:bodyPr>
          <a:lstStyle/>
          <a:p>
            <a:pPr algn="l"/>
            <a:r>
              <a:rPr lang="en-GB" sz="800" b="1" dirty="0" smtClean="0">
                <a:solidFill>
                  <a:srgbClr val="00BDF2"/>
                </a:solidFill>
              </a:rPr>
              <a:t>2200 (+</a:t>
            </a:r>
            <a:r>
              <a:rPr lang="en-GB" sz="800" b="1" dirty="0">
                <a:solidFill>
                  <a:srgbClr val="00BDF2"/>
                </a:solidFill>
              </a:rPr>
              <a:t>8</a:t>
            </a:r>
            <a:r>
              <a:rPr lang="en-GB" sz="800" b="1" dirty="0" smtClean="0">
                <a:solidFill>
                  <a:srgbClr val="00BDF2"/>
                </a:solidFill>
              </a:rPr>
              <a:t>%)</a:t>
            </a:r>
            <a:endParaRPr lang="en-GB" sz="800" b="1" dirty="0">
              <a:solidFill>
                <a:srgbClr val="00BDF2"/>
              </a:solidFill>
            </a:endParaRPr>
          </a:p>
        </p:txBody>
      </p:sp>
      <p:sp>
        <p:nvSpPr>
          <p:cNvPr id="73" name="Rounded Rectangle 72"/>
          <p:cNvSpPr/>
          <p:nvPr/>
        </p:nvSpPr>
        <p:spPr bwMode="gray">
          <a:xfrm>
            <a:off x="8362706" y="1237566"/>
            <a:ext cx="1440000" cy="295275"/>
          </a:xfrm>
          <a:prstGeom prst="roundRect">
            <a:avLst/>
          </a:prstGeom>
          <a:solidFill>
            <a:schemeClr val="accent3"/>
          </a:solidFill>
          <a:ln w="6350" cap="flat" cmpd="sng" algn="ctr">
            <a:noFill/>
            <a:prstDash val="solid"/>
            <a:round/>
            <a:headEnd type="none" w="med" len="med"/>
            <a:tailEnd type="none" w="med" len="med"/>
          </a:ln>
          <a:effectLst/>
          <a:extLst/>
        </p:spPr>
        <p:txBody>
          <a:bodyPr vert="horz" wrap="square" lIns="36000" tIns="45720" rIns="36000" bIns="45720" numCol="1" rtlCol="0" anchor="ctr" anchorCtr="0" compatLnSpc="1">
            <a:prstTxWarp prst="textNoShape">
              <a:avLst/>
            </a:prstTxWarp>
          </a:bodyPr>
          <a:lstStyle/>
          <a:p>
            <a:r>
              <a:rPr lang="en-GB" sz="800" b="1" dirty="0" smtClean="0">
                <a:solidFill>
                  <a:srgbClr val="FFFFFF"/>
                </a:solidFill>
                <a:latin typeface="Arial"/>
              </a:rPr>
              <a:t>Citi Research Forecasts </a:t>
            </a:r>
          </a:p>
          <a:p>
            <a:r>
              <a:rPr lang="en-GB" sz="800" b="1" dirty="0" smtClean="0">
                <a:solidFill>
                  <a:srgbClr val="FFFFFF"/>
                </a:solidFill>
                <a:latin typeface="Arial"/>
              </a:rPr>
              <a:t>End-2015</a:t>
            </a:r>
          </a:p>
        </p:txBody>
      </p:sp>
      <p:grpSp>
        <p:nvGrpSpPr>
          <p:cNvPr id="96" name="Group 95"/>
          <p:cNvGrpSpPr/>
          <p:nvPr/>
        </p:nvGrpSpPr>
        <p:grpSpPr>
          <a:xfrm>
            <a:off x="151200" y="591939"/>
            <a:ext cx="9601200" cy="496398"/>
            <a:chOff x="151200" y="591939"/>
            <a:chExt cx="9601200" cy="496398"/>
          </a:xfrm>
        </p:grpSpPr>
        <p:sp>
          <p:nvSpPr>
            <p:cNvPr id="110" name="MessageBox"/>
            <p:cNvSpPr/>
            <p:nvPr>
              <p:custDataLst>
                <p:tags r:id="rId5"/>
              </p:custDataLst>
            </p:nvPr>
          </p:nvSpPr>
          <p:spPr bwMode="auto">
            <a:xfrm>
              <a:off x="151200" y="591939"/>
              <a:ext cx="9601200" cy="369332"/>
            </a:xfrm>
            <a:prstGeom prst="rect">
              <a:avLst/>
            </a:prstGeom>
            <a:noFill/>
            <a:ln w="6350" cap="flat" cmpd="sng" algn="ctr">
              <a:noFill/>
              <a:prstDash val="solid"/>
              <a:round/>
              <a:headEnd type="none" w="med" len="med"/>
              <a:tailEnd type="none" w="med" len="med"/>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cap="flat" cmpd="sng" algn="ctr">
                  <a:solidFill>
                    <a:schemeClr val="tx2"/>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spAutoFit/>
            </a:bodyPr>
            <a:lstStyle/>
            <a:p>
              <a:pPr algn="l"/>
              <a:r>
                <a:rPr lang="en-GB" sz="1200" dirty="0" smtClean="0">
                  <a:solidFill>
                    <a:srgbClr val="00BDF2"/>
                  </a:solidFill>
                  <a:latin typeface="Arial"/>
                  <a:ea typeface="+mj-ea"/>
                </a:rPr>
                <a:t>ECB Policy Action should support economic and earnings growth and therefore positive European equity performance in 2015; Citi’s Strategy team is ‘overweight’ European Equities. Credit spreads are also expected to rally by 20%-25% across the IG and HY space.  </a:t>
              </a:r>
            </a:p>
          </p:txBody>
        </p:sp>
        <p:cxnSp>
          <p:nvCxnSpPr>
            <p:cNvPr id="111" name="MessageLine"/>
            <p:cNvCxnSpPr/>
            <p:nvPr/>
          </p:nvCxnSpPr>
          <p:spPr bwMode="auto">
            <a:xfrm>
              <a:off x="151200" y="1088337"/>
              <a:ext cx="9601200" cy="0"/>
            </a:xfrm>
            <a:prstGeom prst="line">
              <a:avLst/>
            </a:prstGeom>
            <a:solidFill>
              <a:schemeClr val="folHlink"/>
            </a:solidFill>
            <a:ln w="6350" cap="flat" cmpd="sng" algn="ctr">
              <a:solidFill>
                <a:srgbClr val="97999B"/>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19" name="Rectangular Callout 118"/>
          <p:cNvSpPr/>
          <p:nvPr/>
        </p:nvSpPr>
        <p:spPr bwMode="auto">
          <a:xfrm>
            <a:off x="7421486" y="2851468"/>
            <a:ext cx="2236620" cy="291098"/>
          </a:xfrm>
          <a:prstGeom prst="wedgeRectCallout">
            <a:avLst>
              <a:gd name="adj1" fmla="val 11729"/>
              <a:gd name="adj2" fmla="val -174966"/>
            </a:avLst>
          </a:prstGeom>
          <a:solidFill>
            <a:schemeClr val="bg1"/>
          </a:solidFill>
          <a:ln w="6350" cap="flat" cmpd="sng" algn="ctr">
            <a:solidFill>
              <a:schemeClr val="accent3"/>
            </a:solidFill>
            <a:prstDash val="dash"/>
            <a:round/>
            <a:headEnd type="none" w="med" len="med"/>
            <a:tailEnd type="none" w="med" len="med"/>
          </a:ln>
          <a:effectLst>
            <a:outerShdw blurRad="50800" dist="38100" dir="2700000" algn="tl" rotWithShape="0">
              <a:prstClr val="black">
                <a:alpha val="40000"/>
              </a:prstClr>
            </a:outerShdw>
          </a:effectLst>
          <a:extLst/>
        </p:spPr>
        <p:txBody>
          <a:bodyPr vert="horz" wrap="none" lIns="91440" tIns="45720" rIns="91440" bIns="45720" numCol="1" rtlCol="0" anchor="ctr" anchorCtr="0" compatLnSpc="1">
            <a:prstTxWarp prst="textNoShape">
              <a:avLst/>
            </a:prstTxWarp>
          </a:bodyPr>
          <a:lstStyle/>
          <a:p>
            <a:pPr algn="l">
              <a:spcBef>
                <a:spcPts val="0"/>
              </a:spcBef>
            </a:pPr>
            <a:r>
              <a:rPr lang="en-GB" sz="800" i="1" dirty="0" smtClean="0">
                <a:solidFill>
                  <a:srgbClr val="002D72"/>
                </a:solidFill>
                <a:latin typeface="Arial"/>
              </a:rPr>
              <a:t>Equities </a:t>
            </a:r>
            <a:r>
              <a:rPr lang="en-GB" sz="800" i="1" dirty="0">
                <a:solidFill>
                  <a:srgbClr val="002D72"/>
                </a:solidFill>
                <a:latin typeface="Arial"/>
              </a:rPr>
              <a:t>remain the </a:t>
            </a:r>
            <a:r>
              <a:rPr lang="en-GB" sz="800" i="1" dirty="0" smtClean="0">
                <a:solidFill>
                  <a:srgbClr val="002D72"/>
                </a:solidFill>
                <a:latin typeface="Arial"/>
              </a:rPr>
              <a:t>cross-asset outperformer</a:t>
            </a:r>
          </a:p>
          <a:p>
            <a:pPr algn="l">
              <a:spcBef>
                <a:spcPts val="0"/>
              </a:spcBef>
            </a:pPr>
            <a:r>
              <a:rPr lang="en-GB" sz="800" i="1" dirty="0" smtClean="0">
                <a:solidFill>
                  <a:srgbClr val="002D72"/>
                </a:solidFill>
                <a:latin typeface="Arial"/>
              </a:rPr>
              <a:t> to end-2015 on Citi’s house view</a:t>
            </a:r>
            <a:endParaRPr lang="en-GB" sz="800" i="1" dirty="0">
              <a:solidFill>
                <a:srgbClr val="002D72"/>
              </a:solidFill>
              <a:latin typeface="Arial"/>
            </a:endParaRPr>
          </a:p>
        </p:txBody>
      </p:sp>
      <p:sp>
        <p:nvSpPr>
          <p:cNvPr id="120" name="Rounded Rectangle 119"/>
          <p:cNvSpPr/>
          <p:nvPr/>
        </p:nvSpPr>
        <p:spPr bwMode="auto">
          <a:xfrm>
            <a:off x="187947" y="5386981"/>
            <a:ext cx="4642671" cy="732115"/>
          </a:xfrm>
          <a:prstGeom prst="roundRect">
            <a:avLst/>
          </a:prstGeom>
          <a:solidFill>
            <a:schemeClr val="bg1"/>
          </a:solidFill>
          <a:ln w="6350" cap="flat" cmpd="sng" algn="ctr">
            <a:solidFill>
              <a:srgbClr val="CEE599"/>
            </a:solidFill>
            <a:prstDash val="dash"/>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spAutoFit/>
          </a:bodyPr>
          <a:lstStyle/>
          <a:p>
            <a:pPr marL="92075" indent="-92075" algn="l">
              <a:spcBef>
                <a:spcPts val="600"/>
              </a:spcBef>
              <a:buFont typeface="Arial" panose="020B0604020202020204" pitchFamily="34" charset="0"/>
              <a:buChar char="•"/>
            </a:pPr>
            <a:r>
              <a:rPr lang="en-GB" sz="800" dirty="0">
                <a:solidFill>
                  <a:srgbClr val="53565A"/>
                </a:solidFill>
                <a:latin typeface="Arial"/>
              </a:rPr>
              <a:t>Citi Analyst Tobias Levkovich remains </a:t>
            </a:r>
            <a:r>
              <a:rPr lang="en-GB" sz="800" b="1" dirty="0">
                <a:solidFill>
                  <a:srgbClr val="53565A"/>
                </a:solidFill>
                <a:latin typeface="Arial"/>
              </a:rPr>
              <a:t>optimistic on European equities as policy action from ECB will be the key driver in the near-term trumping macro/earnings concerns</a:t>
            </a:r>
          </a:p>
          <a:p>
            <a:pPr marL="92075" indent="-92075" algn="l">
              <a:spcBef>
                <a:spcPts val="600"/>
              </a:spcBef>
              <a:buFont typeface="Arial" panose="020B0604020202020204" pitchFamily="34" charset="0"/>
              <a:buChar char="•"/>
            </a:pPr>
            <a:r>
              <a:rPr lang="en-GB" sz="800" dirty="0">
                <a:solidFill>
                  <a:srgbClr val="53565A"/>
                </a:solidFill>
                <a:latin typeface="Arial"/>
              </a:rPr>
              <a:t>ECB liquidity support joins a </a:t>
            </a:r>
            <a:r>
              <a:rPr lang="en-GB" sz="800" b="1" dirty="0">
                <a:solidFill>
                  <a:srgbClr val="53565A"/>
                </a:solidFill>
                <a:latin typeface="Arial"/>
              </a:rPr>
              <a:t>weaker Euro, modest fiscal easing and improving </a:t>
            </a:r>
            <a:r>
              <a:rPr lang="en-GB" sz="800" b="1" dirty="0" smtClean="0">
                <a:solidFill>
                  <a:srgbClr val="53565A"/>
                </a:solidFill>
                <a:latin typeface="Arial"/>
              </a:rPr>
              <a:t>banking/credit </a:t>
            </a:r>
            <a:r>
              <a:rPr lang="en-GB" sz="800" b="1" dirty="0">
                <a:solidFill>
                  <a:srgbClr val="53565A"/>
                </a:solidFill>
                <a:latin typeface="Arial"/>
              </a:rPr>
              <a:t>dynamics which should </a:t>
            </a:r>
            <a:r>
              <a:rPr lang="en-GB" sz="800" b="1" dirty="0" smtClean="0">
                <a:solidFill>
                  <a:srgbClr val="53565A"/>
                </a:solidFill>
                <a:latin typeface="Arial"/>
              </a:rPr>
              <a:t>broadly support </a:t>
            </a:r>
            <a:r>
              <a:rPr lang="en-GB" sz="800" b="1" dirty="0">
                <a:solidFill>
                  <a:srgbClr val="53565A"/>
                </a:solidFill>
                <a:latin typeface="Arial"/>
              </a:rPr>
              <a:t>European equities</a:t>
            </a:r>
          </a:p>
        </p:txBody>
      </p:sp>
      <p:sp>
        <p:nvSpPr>
          <p:cNvPr id="121" name="Isosceles Triangle 26"/>
          <p:cNvSpPr>
            <a:spLocks/>
          </p:cNvSpPr>
          <p:nvPr/>
        </p:nvSpPr>
        <p:spPr bwMode="gray">
          <a:xfrm rot="10800000">
            <a:off x="193011" y="5249095"/>
            <a:ext cx="1440000" cy="108000"/>
          </a:xfrm>
          <a:custGeom>
            <a:avLst/>
            <a:gdLst>
              <a:gd name="T0" fmla="*/ 256 w 413647"/>
              <a:gd name="T1" fmla="*/ 0 h 206632"/>
              <a:gd name="T2" fmla="*/ 511 w 413647"/>
              <a:gd name="T3" fmla="*/ 257 h 206632"/>
              <a:gd name="T4" fmla="*/ 426 w 413647"/>
              <a:gd name="T5" fmla="*/ 257 h 206632"/>
              <a:gd name="T6" fmla="*/ 256 w 413647"/>
              <a:gd name="T7" fmla="*/ 85 h 206632"/>
              <a:gd name="T8" fmla="*/ 85 w 413647"/>
              <a:gd name="T9" fmla="*/ 257 h 206632"/>
              <a:gd name="T10" fmla="*/ 0 w 413647"/>
              <a:gd name="T11" fmla="*/ 257 h 206632"/>
              <a:gd name="T12" fmla="*/ 256 w 413647"/>
              <a:gd name="T13" fmla="*/ 0 h 20663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3647" h="206632">
                <a:moveTo>
                  <a:pt x="206824" y="0"/>
                </a:moveTo>
                <a:lnTo>
                  <a:pt x="413647" y="206632"/>
                </a:lnTo>
                <a:lnTo>
                  <a:pt x="344935" y="206632"/>
                </a:lnTo>
                <a:lnTo>
                  <a:pt x="206824" y="68649"/>
                </a:lnTo>
                <a:lnTo>
                  <a:pt x="68713" y="206632"/>
                </a:lnTo>
                <a:lnTo>
                  <a:pt x="0" y="206632"/>
                </a:lnTo>
                <a:lnTo>
                  <a:pt x="206824" y="0"/>
                </a:lnTo>
                <a:close/>
              </a:path>
            </a:pathLst>
          </a:custGeom>
          <a:solidFill>
            <a:schemeClr val="accent3"/>
          </a:solidFill>
          <a:ln>
            <a:noFill/>
          </a:ln>
          <a:extLst/>
        </p:spPr>
        <p:txBody>
          <a:bodyPr wrap="none" anchor="ctr"/>
          <a:lstStyle/>
          <a:p>
            <a:pPr algn="l"/>
            <a:endParaRPr lang="en-US" dirty="0">
              <a:solidFill>
                <a:srgbClr val="53565A"/>
              </a:solidFill>
              <a:latin typeface="Arial"/>
              <a:ea typeface="STKaiti"/>
            </a:endParaRPr>
          </a:p>
        </p:txBody>
      </p:sp>
      <p:sp>
        <p:nvSpPr>
          <p:cNvPr id="77" name="Line 12"/>
          <p:cNvSpPr>
            <a:spLocks noChangeShapeType="1"/>
          </p:cNvSpPr>
          <p:nvPr/>
        </p:nvSpPr>
        <p:spPr bwMode="gray">
          <a:xfrm>
            <a:off x="277091" y="3680697"/>
            <a:ext cx="4553527" cy="0"/>
          </a:xfrm>
          <a:prstGeom prst="line">
            <a:avLst/>
          </a:prstGeom>
          <a:noFill/>
          <a:ln w="9525" cap="rnd">
            <a:solidFill>
              <a:schemeClr val="accent6"/>
            </a:solidFill>
            <a:prstDash val="sysDot"/>
            <a:round/>
            <a:headEnd/>
            <a:tailEnd/>
          </a:ln>
          <a:extLst>
            <a:ext uri="{909E8E84-426E-40DD-AFC4-6F175D3DCCD1}">
              <a14:hiddenFill xmlns:a14="http://schemas.microsoft.com/office/drawing/2010/main">
                <a:noFill/>
              </a14:hiddenFill>
            </a:ext>
          </a:extLst>
        </p:spPr>
        <p:txBody>
          <a:bodyPr/>
          <a:lstStyle/>
          <a:p>
            <a:endParaRPr lang="en-US" dirty="0">
              <a:solidFill>
                <a:srgbClr val="53565A"/>
              </a:solidFill>
              <a:latin typeface="Arial"/>
              <a:ea typeface="+mj-ea"/>
            </a:endParaRPr>
          </a:p>
        </p:txBody>
      </p:sp>
      <p:sp>
        <p:nvSpPr>
          <p:cNvPr id="78" name="Line 12"/>
          <p:cNvSpPr>
            <a:spLocks noChangeShapeType="1"/>
          </p:cNvSpPr>
          <p:nvPr/>
        </p:nvSpPr>
        <p:spPr bwMode="gray">
          <a:xfrm flipH="1">
            <a:off x="4953000" y="3800769"/>
            <a:ext cx="0" cy="2369127"/>
          </a:xfrm>
          <a:prstGeom prst="line">
            <a:avLst/>
          </a:prstGeom>
          <a:noFill/>
          <a:ln w="9525" cap="rnd">
            <a:solidFill>
              <a:schemeClr val="accent6"/>
            </a:solidFill>
            <a:prstDash val="sysDot"/>
            <a:round/>
            <a:headEnd/>
            <a:tailEnd/>
          </a:ln>
          <a:extLst>
            <a:ext uri="{909E8E84-426E-40DD-AFC4-6F175D3DCCD1}">
              <a14:hiddenFill xmlns:a14="http://schemas.microsoft.com/office/drawing/2010/main">
                <a:noFill/>
              </a14:hiddenFill>
            </a:ext>
          </a:extLst>
        </p:spPr>
        <p:txBody>
          <a:bodyPr/>
          <a:lstStyle/>
          <a:p>
            <a:endParaRPr lang="en-US" dirty="0">
              <a:solidFill>
                <a:srgbClr val="53565A"/>
              </a:solidFill>
              <a:latin typeface="Arial"/>
              <a:ea typeface="+mj-ea"/>
            </a:endParaRPr>
          </a:p>
        </p:txBody>
      </p:sp>
      <p:sp>
        <p:nvSpPr>
          <p:cNvPr id="86" name="Line 12"/>
          <p:cNvSpPr>
            <a:spLocks noChangeShapeType="1"/>
          </p:cNvSpPr>
          <p:nvPr/>
        </p:nvSpPr>
        <p:spPr bwMode="gray">
          <a:xfrm>
            <a:off x="5066145" y="3680696"/>
            <a:ext cx="4595091" cy="0"/>
          </a:xfrm>
          <a:prstGeom prst="line">
            <a:avLst/>
          </a:prstGeom>
          <a:noFill/>
          <a:ln w="9525" cap="rnd">
            <a:solidFill>
              <a:schemeClr val="accent6"/>
            </a:solidFill>
            <a:prstDash val="sysDot"/>
            <a:round/>
            <a:headEnd/>
            <a:tailEnd/>
          </a:ln>
          <a:extLst>
            <a:ext uri="{909E8E84-426E-40DD-AFC4-6F175D3DCCD1}">
              <a14:hiddenFill xmlns:a14="http://schemas.microsoft.com/office/drawing/2010/main">
                <a:noFill/>
              </a14:hiddenFill>
            </a:ext>
          </a:extLst>
        </p:spPr>
        <p:txBody>
          <a:bodyPr/>
          <a:lstStyle/>
          <a:p>
            <a:endParaRPr lang="en-US" dirty="0">
              <a:solidFill>
                <a:srgbClr val="53565A"/>
              </a:solidFill>
              <a:latin typeface="Arial"/>
              <a:ea typeface="+mj-ea"/>
            </a:endParaRPr>
          </a:p>
        </p:txBody>
      </p:sp>
      <p:sp>
        <p:nvSpPr>
          <p:cNvPr id="87" name="Rectangle 18"/>
          <p:cNvSpPr txBox="1">
            <a:spLocks noChangeArrowheads="1"/>
          </p:cNvSpPr>
          <p:nvPr/>
        </p:nvSpPr>
        <p:spPr bwMode="gray">
          <a:xfrm>
            <a:off x="5105400" y="3730012"/>
            <a:ext cx="3581400" cy="169277"/>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171450" indent="-171450" algn="l" defTabSz="1838325" rtl="0" eaLnBrk="1" fontAlgn="base" hangingPunct="1">
              <a:spcBef>
                <a:spcPct val="75000"/>
              </a:spcBef>
              <a:spcAft>
                <a:spcPct val="0"/>
              </a:spcAft>
              <a:buClr>
                <a:schemeClr val="tx2"/>
              </a:buClr>
              <a:buFont typeface="Symbol" pitchFamily="18" charset="2"/>
              <a:buChar char="·"/>
              <a:defRPr sz="1400">
                <a:solidFill>
                  <a:srgbClr val="53565A"/>
                </a:solidFill>
                <a:latin typeface="+mn-lt"/>
                <a:ea typeface="+mn-ea"/>
                <a:cs typeface="+mn-cs"/>
              </a:defRPr>
            </a:lvl1pPr>
            <a:lvl2pPr marL="344488" indent="-171450"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2pPr>
            <a:lvl3pPr marL="517525" indent="-17145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3pPr>
            <a:lvl4pPr marL="685800" indent="-166688"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4pPr>
            <a:lvl5pPr marL="8524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5pPr>
            <a:lvl6pPr marL="13096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6pPr>
            <a:lvl7pPr marL="17668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7pPr>
            <a:lvl8pPr marL="22240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8pPr>
            <a:lvl9pPr marL="26812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9pPr>
          </a:lstStyle>
          <a:p>
            <a:pPr marL="0" indent="0">
              <a:spcBef>
                <a:spcPct val="0"/>
              </a:spcBef>
              <a:buClr>
                <a:srgbClr val="97999B"/>
              </a:buClr>
              <a:buFont typeface="Symbol" pitchFamily="18" charset="2"/>
              <a:buNone/>
            </a:pPr>
            <a:r>
              <a:rPr lang="en-GB" sz="1100" b="1" dirty="0" smtClean="0">
                <a:solidFill>
                  <a:srgbClr val="002D72"/>
                </a:solidFill>
                <a:ea typeface="+mj-ea"/>
              </a:rPr>
              <a:t>Tighter European Credit Outlook…</a:t>
            </a:r>
          </a:p>
        </p:txBody>
      </p:sp>
      <p:sp>
        <p:nvSpPr>
          <p:cNvPr id="88" name="Rectangle 18"/>
          <p:cNvSpPr txBox="1">
            <a:spLocks noChangeArrowheads="1"/>
          </p:cNvSpPr>
          <p:nvPr/>
        </p:nvSpPr>
        <p:spPr bwMode="gray">
          <a:xfrm>
            <a:off x="5105400" y="3917990"/>
            <a:ext cx="3810000" cy="307777"/>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171450" indent="-171450" algn="l" defTabSz="1838325" rtl="0" eaLnBrk="1" fontAlgn="base" hangingPunct="1">
              <a:spcBef>
                <a:spcPct val="75000"/>
              </a:spcBef>
              <a:spcAft>
                <a:spcPct val="0"/>
              </a:spcAft>
              <a:buClr>
                <a:schemeClr val="tx2"/>
              </a:buClr>
              <a:buFont typeface="Symbol" pitchFamily="18" charset="2"/>
              <a:buChar char="·"/>
              <a:defRPr sz="1400">
                <a:solidFill>
                  <a:srgbClr val="53565A"/>
                </a:solidFill>
                <a:latin typeface="+mn-lt"/>
                <a:ea typeface="+mn-ea"/>
                <a:cs typeface="+mn-cs"/>
              </a:defRPr>
            </a:lvl1pPr>
            <a:lvl2pPr marL="344488" indent="-171450"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2pPr>
            <a:lvl3pPr marL="517525" indent="-17145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3pPr>
            <a:lvl4pPr marL="685800" indent="-166688"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4pPr>
            <a:lvl5pPr marL="8524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5pPr>
            <a:lvl6pPr marL="13096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6pPr>
            <a:lvl7pPr marL="17668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7pPr>
            <a:lvl8pPr marL="22240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8pPr>
            <a:lvl9pPr marL="26812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9pPr>
          </a:lstStyle>
          <a:p>
            <a:pPr marL="0" indent="0">
              <a:spcBef>
                <a:spcPct val="0"/>
              </a:spcBef>
              <a:buClr>
                <a:srgbClr val="97999B"/>
              </a:buClr>
              <a:buFont typeface="Symbol" pitchFamily="18" charset="2"/>
              <a:buNone/>
            </a:pPr>
            <a:r>
              <a:rPr lang="en-GB" sz="1000" b="1" dirty="0" smtClean="0">
                <a:solidFill>
                  <a:srgbClr val="00BDF2"/>
                </a:solidFill>
                <a:ea typeface="+mj-ea"/>
              </a:rPr>
              <a:t>“Where Will Spreads End 2015?” – </a:t>
            </a:r>
          </a:p>
          <a:p>
            <a:pPr marL="0" indent="0">
              <a:spcBef>
                <a:spcPct val="0"/>
              </a:spcBef>
              <a:buClr>
                <a:srgbClr val="97999B"/>
              </a:buClr>
              <a:buFont typeface="Symbol" pitchFamily="18" charset="2"/>
              <a:buNone/>
            </a:pPr>
            <a:r>
              <a:rPr lang="en-GB" sz="1000" b="1" dirty="0" smtClean="0">
                <a:solidFill>
                  <a:srgbClr val="00BDF2"/>
                </a:solidFill>
                <a:ea typeface="+mj-ea"/>
              </a:rPr>
              <a:t>Citi Credit Survey Nov-14</a:t>
            </a:r>
            <a:endParaRPr lang="en-US" sz="1000" b="1" dirty="0">
              <a:solidFill>
                <a:srgbClr val="00BDF2"/>
              </a:solidFill>
              <a:ea typeface="+mj-ea"/>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66146" y="4239380"/>
            <a:ext cx="2359048" cy="2010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9" name="Rectangle 18"/>
          <p:cNvSpPr txBox="1">
            <a:spLocks noChangeArrowheads="1"/>
          </p:cNvSpPr>
          <p:nvPr/>
        </p:nvSpPr>
        <p:spPr bwMode="gray">
          <a:xfrm>
            <a:off x="7543800" y="3897206"/>
            <a:ext cx="3810000" cy="153888"/>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171450" indent="-171450" algn="l" defTabSz="1838325" rtl="0" eaLnBrk="1" fontAlgn="base" hangingPunct="1">
              <a:spcBef>
                <a:spcPct val="75000"/>
              </a:spcBef>
              <a:spcAft>
                <a:spcPct val="0"/>
              </a:spcAft>
              <a:buClr>
                <a:schemeClr val="tx2"/>
              </a:buClr>
              <a:buFont typeface="Symbol" pitchFamily="18" charset="2"/>
              <a:buChar char="·"/>
              <a:defRPr sz="1400">
                <a:solidFill>
                  <a:srgbClr val="53565A"/>
                </a:solidFill>
                <a:latin typeface="+mn-lt"/>
                <a:ea typeface="+mn-ea"/>
                <a:cs typeface="+mn-cs"/>
              </a:defRPr>
            </a:lvl1pPr>
            <a:lvl2pPr marL="344488" indent="-171450"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2pPr>
            <a:lvl3pPr marL="517525" indent="-17145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3pPr>
            <a:lvl4pPr marL="685800" indent="-166688" algn="l" defTabSz="1838325" rtl="0" eaLnBrk="1" fontAlgn="base" hangingPunct="1">
              <a:spcBef>
                <a:spcPct val="25000"/>
              </a:spcBef>
              <a:spcAft>
                <a:spcPct val="0"/>
              </a:spcAft>
              <a:buClr>
                <a:schemeClr val="tx2"/>
              </a:buClr>
              <a:buFont typeface="Arial" pitchFamily="34" charset="0"/>
              <a:buChar char="–"/>
              <a:defRPr sz="1400">
                <a:solidFill>
                  <a:srgbClr val="53565A"/>
                </a:solidFill>
                <a:latin typeface="+mn-lt"/>
                <a:ea typeface="+mn-ea"/>
                <a:cs typeface="+mn-cs"/>
              </a:defRPr>
            </a:lvl4pPr>
            <a:lvl5pPr marL="8524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5pPr>
            <a:lvl6pPr marL="13096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6pPr>
            <a:lvl7pPr marL="17668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7pPr>
            <a:lvl8pPr marL="22240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8pPr>
            <a:lvl9pPr marL="2681288" indent="-165100" algn="l" defTabSz="1838325" rtl="0" eaLnBrk="1" fontAlgn="base" hangingPunct="1">
              <a:spcBef>
                <a:spcPct val="25000"/>
              </a:spcBef>
              <a:spcAft>
                <a:spcPct val="0"/>
              </a:spcAft>
              <a:buClr>
                <a:schemeClr val="tx2"/>
              </a:buClr>
              <a:buFont typeface="Symbol" pitchFamily="18" charset="2"/>
              <a:buChar char="·"/>
              <a:defRPr sz="1400">
                <a:solidFill>
                  <a:srgbClr val="53565A"/>
                </a:solidFill>
                <a:latin typeface="+mn-lt"/>
                <a:ea typeface="+mn-ea"/>
                <a:cs typeface="+mn-cs"/>
              </a:defRPr>
            </a:lvl9pPr>
          </a:lstStyle>
          <a:p>
            <a:pPr marL="0" indent="0">
              <a:spcBef>
                <a:spcPct val="0"/>
              </a:spcBef>
              <a:buClr>
                <a:srgbClr val="97999B"/>
              </a:buClr>
              <a:buFont typeface="Symbol" pitchFamily="18" charset="2"/>
              <a:buNone/>
            </a:pPr>
            <a:r>
              <a:rPr lang="en-GB" sz="1000" b="1" dirty="0" smtClean="0">
                <a:solidFill>
                  <a:srgbClr val="00BDF2"/>
                </a:solidFill>
                <a:ea typeface="+mj-ea"/>
              </a:rPr>
              <a:t>Citi Credit Forecasts for 2015</a:t>
            </a:r>
            <a:endParaRPr lang="en-US" sz="1000" b="1" dirty="0">
              <a:solidFill>
                <a:srgbClr val="00BDF2"/>
              </a:solidFill>
              <a:ea typeface="+mj-ea"/>
            </a:endParaRPr>
          </a:p>
        </p:txBody>
      </p:sp>
      <p:pic>
        <p:nvPicPr>
          <p:cNvPr id="1030" name="Picture 6"/>
          <p:cNvPicPr>
            <a:picLocks noChangeAspect="1" noChangeArrowheads="1"/>
          </p:cNvPicPr>
          <p:nvPr>
            <p:custDataLst>
              <p:tags r:id="rId4"/>
            </p:custDataLst>
          </p:nvPr>
        </p:nvPicPr>
        <p:blipFill>
          <a:blip r:embed="rId10">
            <a:extLst>
              <a:ext uri="{28A0092B-C50C-407E-A947-70E740481C1C}">
                <a14:useLocalDpi xmlns:a14="http://schemas.microsoft.com/office/drawing/2010/main" val="0"/>
              </a:ext>
            </a:extLst>
          </a:blip>
          <a:srcRect/>
          <a:stretch>
            <a:fillRect/>
          </a:stretch>
        </p:blipFill>
        <p:spPr bwMode="auto">
          <a:xfrm>
            <a:off x="7396469" y="4372653"/>
            <a:ext cx="2433331" cy="1911607"/>
          </a:xfrm>
          <a:prstGeom prst="rect">
            <a:avLst/>
          </a:prstGeom>
          <a:noFill/>
          <a:ln>
            <a:noFill/>
          </a:ln>
          <a:effectLst/>
          <a:extLst>
            <a:ext uri="{909E8E84-426E-40DD-AFC4-6F175D3DCCD1}">
              <a14:hiddenFill xmlns:a14="http://schemas.microsoft.com/office/drawing/2010/main">
                <a:solidFill>
                  <a:srgbClr val="002D72"/>
                </a:solidFill>
              </a14:hiddenFill>
            </a:ext>
            <a:ext uri="{91240B29-F687-4F45-9708-019B960494DF}">
              <a14:hiddenLine xmlns:a14="http://schemas.microsoft.com/office/drawing/2010/main" w="9525">
                <a:solidFill>
                  <a:srgbClr val="53565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Straight Arrow Connector 100"/>
          <p:cNvCxnSpPr/>
          <p:nvPr/>
        </p:nvCxnSpPr>
        <p:spPr bwMode="auto">
          <a:xfrm>
            <a:off x="7637174" y="5181912"/>
            <a:ext cx="288032" cy="121183"/>
          </a:xfrm>
          <a:prstGeom prst="straightConnector1">
            <a:avLst/>
          </a:prstGeom>
          <a:solidFill>
            <a:schemeClr val="folHlink"/>
          </a:solidFill>
          <a:ln w="19050" cap="flat" cmpd="sng" algn="ctr">
            <a:solidFill>
              <a:srgbClr val="007377"/>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 name="Straight Arrow Connector 101"/>
          <p:cNvCxnSpPr/>
          <p:nvPr/>
        </p:nvCxnSpPr>
        <p:spPr bwMode="auto">
          <a:xfrm>
            <a:off x="8223016" y="4331847"/>
            <a:ext cx="288032" cy="121183"/>
          </a:xfrm>
          <a:prstGeom prst="straightConnector1">
            <a:avLst/>
          </a:prstGeom>
          <a:solidFill>
            <a:schemeClr val="folHlink"/>
          </a:solidFill>
          <a:ln w="19050" cap="flat" cmpd="sng" algn="ctr">
            <a:solidFill>
              <a:srgbClr val="007377"/>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3" name="Straight Arrow Connector 102"/>
          <p:cNvCxnSpPr/>
          <p:nvPr/>
        </p:nvCxnSpPr>
        <p:spPr bwMode="auto">
          <a:xfrm>
            <a:off x="9304784" y="4392439"/>
            <a:ext cx="288032" cy="121183"/>
          </a:xfrm>
          <a:prstGeom prst="straightConnector1">
            <a:avLst/>
          </a:prstGeom>
          <a:solidFill>
            <a:schemeClr val="folHlink"/>
          </a:solidFill>
          <a:ln w="19050" cap="flat" cmpd="sng" algn="ctr">
            <a:solidFill>
              <a:srgbClr val="007377"/>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4" name="Straight Arrow Connector 103"/>
          <p:cNvCxnSpPr/>
          <p:nvPr/>
        </p:nvCxnSpPr>
        <p:spPr bwMode="auto">
          <a:xfrm>
            <a:off x="8728112" y="5252033"/>
            <a:ext cx="288032" cy="121183"/>
          </a:xfrm>
          <a:prstGeom prst="straightConnector1">
            <a:avLst/>
          </a:prstGeom>
          <a:solidFill>
            <a:schemeClr val="folHlink"/>
          </a:solidFill>
          <a:ln w="19050" cap="flat" cmpd="sng" algn="ctr">
            <a:solidFill>
              <a:srgbClr val="007377"/>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2" name="Rounded Rectangle 141"/>
          <p:cNvSpPr>
            <a:spLocks/>
          </p:cNvSpPr>
          <p:nvPr/>
        </p:nvSpPr>
        <p:spPr bwMode="gray">
          <a:xfrm>
            <a:off x="300679" y="1967119"/>
            <a:ext cx="2160000" cy="432000"/>
          </a:xfrm>
          <a:prstGeom prst="roundRect">
            <a:avLst>
              <a:gd name="adj" fmla="val 4364"/>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GB" sz="1000" b="1" dirty="0">
                <a:solidFill>
                  <a:srgbClr val="002060"/>
                </a:solidFill>
                <a:latin typeface="Arial"/>
              </a:rPr>
              <a:t>Oil Prices: potential for further downside</a:t>
            </a:r>
            <a:endParaRPr lang="en-US" sz="1000" dirty="0">
              <a:solidFill>
                <a:srgbClr val="002060"/>
              </a:solidFill>
              <a:latin typeface="Arial"/>
            </a:endParaRPr>
          </a:p>
        </p:txBody>
      </p:sp>
      <p:sp>
        <p:nvSpPr>
          <p:cNvPr id="143" name="Oval 142"/>
          <p:cNvSpPr/>
          <p:nvPr/>
        </p:nvSpPr>
        <p:spPr bwMode="gray">
          <a:xfrm>
            <a:off x="181807" y="1967119"/>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2</a:t>
            </a:r>
            <a:endParaRPr lang="en-GB" sz="800" b="1" dirty="0">
              <a:solidFill>
                <a:srgbClr val="FFFFFF"/>
              </a:solidFill>
              <a:latin typeface="Arial"/>
              <a:ea typeface="STKaiti"/>
            </a:endParaRPr>
          </a:p>
        </p:txBody>
      </p:sp>
      <p:sp>
        <p:nvSpPr>
          <p:cNvPr id="145" name="Rounded Rectangle 144"/>
          <p:cNvSpPr>
            <a:spLocks/>
          </p:cNvSpPr>
          <p:nvPr/>
        </p:nvSpPr>
        <p:spPr bwMode="gray">
          <a:xfrm>
            <a:off x="300679" y="1447800"/>
            <a:ext cx="2160000" cy="432000"/>
          </a:xfrm>
          <a:prstGeom prst="roundRect">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GB" sz="1000" b="1" dirty="0" smtClean="0">
                <a:solidFill>
                  <a:srgbClr val="002D72"/>
                </a:solidFill>
                <a:latin typeface="Arial"/>
              </a:rPr>
              <a:t>ECB Balance Sheet Expansion</a:t>
            </a:r>
            <a:endParaRPr lang="en-US" sz="1000" dirty="0">
              <a:solidFill>
                <a:srgbClr val="002D72"/>
              </a:solidFill>
              <a:latin typeface="Arial"/>
            </a:endParaRPr>
          </a:p>
        </p:txBody>
      </p:sp>
      <p:sp>
        <p:nvSpPr>
          <p:cNvPr id="146" name="Oval 145"/>
          <p:cNvSpPr/>
          <p:nvPr/>
        </p:nvSpPr>
        <p:spPr bwMode="gray">
          <a:xfrm>
            <a:off x="181807" y="1447801"/>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1</a:t>
            </a:r>
            <a:endParaRPr lang="en-GB" sz="800" b="1" dirty="0">
              <a:solidFill>
                <a:srgbClr val="FFFFFF"/>
              </a:solidFill>
              <a:latin typeface="Arial"/>
              <a:ea typeface="STKaiti"/>
            </a:endParaRPr>
          </a:p>
        </p:txBody>
      </p:sp>
      <p:sp>
        <p:nvSpPr>
          <p:cNvPr id="148" name="Rounded Rectangle 147"/>
          <p:cNvSpPr>
            <a:spLocks/>
          </p:cNvSpPr>
          <p:nvPr/>
        </p:nvSpPr>
        <p:spPr bwMode="gray">
          <a:xfrm>
            <a:off x="292643" y="3005758"/>
            <a:ext cx="2160000" cy="432000"/>
          </a:xfrm>
          <a:prstGeom prst="roundRect">
            <a:avLst>
              <a:gd name="adj" fmla="val 4364"/>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GB" sz="1000" b="1" dirty="0">
                <a:solidFill>
                  <a:srgbClr val="002060"/>
                </a:solidFill>
                <a:latin typeface="Arial"/>
              </a:rPr>
              <a:t>Greek Elections</a:t>
            </a:r>
            <a:endParaRPr lang="en-US" sz="1000" b="1" dirty="0">
              <a:solidFill>
                <a:srgbClr val="002060"/>
              </a:solidFill>
              <a:latin typeface="Arial"/>
            </a:endParaRPr>
          </a:p>
        </p:txBody>
      </p:sp>
      <p:sp>
        <p:nvSpPr>
          <p:cNvPr id="149" name="Oval 148"/>
          <p:cNvSpPr/>
          <p:nvPr/>
        </p:nvSpPr>
        <p:spPr bwMode="gray">
          <a:xfrm>
            <a:off x="173771" y="3005758"/>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4</a:t>
            </a:r>
            <a:endParaRPr lang="en-GB" sz="800" b="1" dirty="0">
              <a:solidFill>
                <a:srgbClr val="FFFFFF"/>
              </a:solidFill>
              <a:latin typeface="Arial"/>
              <a:ea typeface="STKaiti"/>
            </a:endParaRPr>
          </a:p>
        </p:txBody>
      </p:sp>
      <p:sp>
        <p:nvSpPr>
          <p:cNvPr id="151" name="Rounded Rectangle 150"/>
          <p:cNvSpPr>
            <a:spLocks/>
          </p:cNvSpPr>
          <p:nvPr/>
        </p:nvSpPr>
        <p:spPr bwMode="gray">
          <a:xfrm>
            <a:off x="2705727" y="1447800"/>
            <a:ext cx="2160000" cy="432000"/>
          </a:xfrm>
          <a:prstGeom prst="roundRect">
            <a:avLst>
              <a:gd name="adj" fmla="val 4364"/>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GB" sz="1000" b="1" dirty="0">
                <a:solidFill>
                  <a:srgbClr val="002060"/>
                </a:solidFill>
                <a:latin typeface="Arial"/>
              </a:rPr>
              <a:t>Economic Growth: Europe vs US</a:t>
            </a:r>
            <a:endParaRPr lang="en-US" sz="1000" b="1" dirty="0">
              <a:solidFill>
                <a:srgbClr val="002060"/>
              </a:solidFill>
              <a:latin typeface="Arial"/>
            </a:endParaRPr>
          </a:p>
        </p:txBody>
      </p:sp>
      <p:sp>
        <p:nvSpPr>
          <p:cNvPr id="152" name="Oval 151"/>
          <p:cNvSpPr/>
          <p:nvPr/>
        </p:nvSpPr>
        <p:spPr bwMode="gray">
          <a:xfrm>
            <a:off x="2586855" y="1447800"/>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5</a:t>
            </a:r>
            <a:endParaRPr lang="en-GB" sz="800" b="1" dirty="0">
              <a:solidFill>
                <a:srgbClr val="FFFFFF"/>
              </a:solidFill>
              <a:latin typeface="Arial"/>
              <a:ea typeface="STKaiti"/>
            </a:endParaRPr>
          </a:p>
        </p:txBody>
      </p:sp>
      <p:sp>
        <p:nvSpPr>
          <p:cNvPr id="154" name="Rounded Rectangle 153"/>
          <p:cNvSpPr>
            <a:spLocks/>
          </p:cNvSpPr>
          <p:nvPr/>
        </p:nvSpPr>
        <p:spPr bwMode="gray">
          <a:xfrm>
            <a:off x="301879" y="2486438"/>
            <a:ext cx="2160000" cy="432000"/>
          </a:xfrm>
          <a:prstGeom prst="roundRect">
            <a:avLst>
              <a:gd name="adj" fmla="val 4364"/>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GB" sz="1000" b="1" dirty="0" smtClean="0">
                <a:solidFill>
                  <a:srgbClr val="002060"/>
                </a:solidFill>
                <a:latin typeface="Arial"/>
              </a:rPr>
              <a:t>UK General Elections </a:t>
            </a:r>
            <a:endParaRPr lang="en-US" sz="1000" dirty="0">
              <a:solidFill>
                <a:srgbClr val="002060"/>
              </a:solidFill>
              <a:latin typeface="Arial"/>
            </a:endParaRPr>
          </a:p>
        </p:txBody>
      </p:sp>
      <p:sp>
        <p:nvSpPr>
          <p:cNvPr id="155" name="Oval 154"/>
          <p:cNvSpPr/>
          <p:nvPr/>
        </p:nvSpPr>
        <p:spPr bwMode="gray">
          <a:xfrm>
            <a:off x="183007" y="2501558"/>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3</a:t>
            </a:r>
            <a:endParaRPr lang="en-GB" sz="800" b="1" dirty="0">
              <a:solidFill>
                <a:srgbClr val="FFFFFF"/>
              </a:solidFill>
              <a:latin typeface="Arial"/>
              <a:ea typeface="STKaiti"/>
            </a:endParaRPr>
          </a:p>
        </p:txBody>
      </p:sp>
      <p:sp>
        <p:nvSpPr>
          <p:cNvPr id="157" name="Rounded Rectangle 156"/>
          <p:cNvSpPr>
            <a:spLocks/>
          </p:cNvSpPr>
          <p:nvPr/>
        </p:nvSpPr>
        <p:spPr bwMode="gray">
          <a:xfrm>
            <a:off x="2706635" y="2486438"/>
            <a:ext cx="2160000" cy="432000"/>
          </a:xfrm>
          <a:prstGeom prst="roundRect">
            <a:avLst>
              <a:gd name="adj" fmla="val 4364"/>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GB" sz="1000" b="1" dirty="0">
                <a:solidFill>
                  <a:srgbClr val="002D72"/>
                </a:solidFill>
                <a:latin typeface="Arial"/>
              </a:rPr>
              <a:t>M&amp;A financing to assume a position of prevalence</a:t>
            </a:r>
            <a:endParaRPr lang="en-US" sz="1000" b="1" dirty="0">
              <a:solidFill>
                <a:schemeClr val="accent1"/>
              </a:solidFill>
              <a:latin typeface="Arial"/>
            </a:endParaRPr>
          </a:p>
        </p:txBody>
      </p:sp>
      <p:sp>
        <p:nvSpPr>
          <p:cNvPr id="158" name="Oval 157"/>
          <p:cNvSpPr/>
          <p:nvPr/>
        </p:nvSpPr>
        <p:spPr bwMode="gray">
          <a:xfrm>
            <a:off x="2587763" y="2486438"/>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7</a:t>
            </a:r>
            <a:endParaRPr lang="en-GB" sz="800" b="1" dirty="0">
              <a:solidFill>
                <a:srgbClr val="FFFFFF"/>
              </a:solidFill>
              <a:latin typeface="Arial"/>
              <a:ea typeface="STKaiti"/>
            </a:endParaRPr>
          </a:p>
        </p:txBody>
      </p:sp>
      <p:sp>
        <p:nvSpPr>
          <p:cNvPr id="160" name="Rounded Rectangle 159"/>
          <p:cNvSpPr>
            <a:spLocks/>
          </p:cNvSpPr>
          <p:nvPr/>
        </p:nvSpPr>
        <p:spPr bwMode="gray">
          <a:xfrm>
            <a:off x="2706635" y="1967119"/>
            <a:ext cx="2160000" cy="432000"/>
          </a:xfrm>
          <a:prstGeom prst="roundRect">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US" sz="1000" b="1" dirty="0" smtClean="0">
                <a:solidFill>
                  <a:srgbClr val="002D72"/>
                </a:solidFill>
                <a:latin typeface="Arial"/>
              </a:rPr>
              <a:t>Weak </a:t>
            </a:r>
            <a:r>
              <a:rPr lang="en-US" sz="1000" b="1" dirty="0">
                <a:solidFill>
                  <a:srgbClr val="002D72"/>
                </a:solidFill>
                <a:latin typeface="Arial"/>
              </a:rPr>
              <a:t>Euro / Strong USD</a:t>
            </a:r>
          </a:p>
        </p:txBody>
      </p:sp>
      <p:sp>
        <p:nvSpPr>
          <p:cNvPr id="161" name="Oval 160"/>
          <p:cNvSpPr/>
          <p:nvPr/>
        </p:nvSpPr>
        <p:spPr bwMode="gray">
          <a:xfrm>
            <a:off x="2587763" y="1967120"/>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smtClean="0">
                <a:solidFill>
                  <a:srgbClr val="FFFFFF"/>
                </a:solidFill>
                <a:latin typeface="Arial"/>
                <a:ea typeface="STKaiti"/>
              </a:rPr>
              <a:t>6</a:t>
            </a:r>
            <a:endParaRPr lang="en-GB" sz="800" b="1" dirty="0">
              <a:solidFill>
                <a:srgbClr val="FFFFFF"/>
              </a:solidFill>
              <a:latin typeface="Arial"/>
              <a:ea typeface="STKaiti"/>
            </a:endParaRPr>
          </a:p>
        </p:txBody>
      </p:sp>
      <p:sp>
        <p:nvSpPr>
          <p:cNvPr id="163" name="Rounded Rectangle 162"/>
          <p:cNvSpPr>
            <a:spLocks/>
          </p:cNvSpPr>
          <p:nvPr/>
        </p:nvSpPr>
        <p:spPr bwMode="gray">
          <a:xfrm>
            <a:off x="2707835" y="3005758"/>
            <a:ext cx="2160000" cy="432000"/>
          </a:xfrm>
          <a:prstGeom prst="roundRect">
            <a:avLst>
              <a:gd name="adj" fmla="val 4364"/>
            </a:avLst>
          </a:prstGeom>
          <a:solidFill>
            <a:schemeClr val="bg1">
              <a:lumMod val="95000"/>
            </a:schemeClr>
          </a:solidFill>
          <a:ln w="6350" cap="flat" cmpd="sng" algn="ctr">
            <a:noFill/>
            <a:prstDash val="solid"/>
            <a:round/>
            <a:headEnd type="none" w="med" len="med"/>
            <a:tailEnd type="none" w="med" len="med"/>
          </a:ln>
          <a:effectLst/>
          <a:extLst/>
        </p:spPr>
        <p:txBody>
          <a:bodyPr vert="horz" wrap="square" lIns="45720" tIns="45720" rIns="45720" bIns="45720" numCol="1" rtlCol="0" anchor="ctr" anchorCtr="0" compatLnSpc="1">
            <a:prstTxWarp prst="textNoShape">
              <a:avLst/>
            </a:prstTxWarp>
          </a:bodyPr>
          <a:lstStyle/>
          <a:p>
            <a:pPr marL="114300" algn="l"/>
            <a:r>
              <a:rPr lang="en-US" sz="1000" b="1" dirty="0">
                <a:solidFill>
                  <a:srgbClr val="002060"/>
                </a:solidFill>
                <a:latin typeface="Arial"/>
              </a:rPr>
              <a:t>Concerns over low inflation</a:t>
            </a:r>
            <a:endParaRPr lang="en-US" sz="1000" dirty="0">
              <a:solidFill>
                <a:srgbClr val="002060"/>
              </a:solidFill>
              <a:latin typeface="Arial"/>
            </a:endParaRPr>
          </a:p>
        </p:txBody>
      </p:sp>
      <p:sp>
        <p:nvSpPr>
          <p:cNvPr id="164" name="Oval 163"/>
          <p:cNvSpPr/>
          <p:nvPr/>
        </p:nvSpPr>
        <p:spPr bwMode="gray">
          <a:xfrm>
            <a:off x="2588963" y="3020878"/>
            <a:ext cx="216000" cy="216000"/>
          </a:xfrm>
          <a:prstGeom prst="ellipse">
            <a:avLst/>
          </a:prstGeom>
          <a:solidFill>
            <a:srgbClr val="00B0F0"/>
          </a:solidFill>
          <a:ln w="6350" cap="flat" cmpd="sng" algn="ctr">
            <a:noFill/>
            <a:prstDash val="solid"/>
            <a:round/>
            <a:headEnd type="none" w="med" len="med"/>
            <a:tailEnd type="none" w="med" len="med"/>
          </a:ln>
          <a:effectLst/>
          <a:extLst/>
        </p:spPr>
        <p:txBody>
          <a:bodyPr vert="horz" wrap="none" lIns="0" tIns="0" rIns="0" bIns="0" numCol="1" rtlCol="0" anchor="ctr" anchorCtr="1" compatLnSpc="1">
            <a:prstTxWarp prst="textNoShape">
              <a:avLst/>
            </a:prstTxWarp>
          </a:bodyPr>
          <a:lstStyle/>
          <a:p>
            <a:pPr algn="l"/>
            <a:r>
              <a:rPr lang="en-GB" sz="800" b="1" dirty="0">
                <a:solidFill>
                  <a:srgbClr val="FFFFFF"/>
                </a:solidFill>
                <a:latin typeface="Arial"/>
                <a:ea typeface="STKaiti"/>
              </a:rPr>
              <a:t>8</a:t>
            </a:r>
          </a:p>
        </p:txBody>
      </p:sp>
      <p:sp>
        <p:nvSpPr>
          <p:cNvPr id="165" name="Rectangle 18"/>
          <p:cNvSpPr txBox="1">
            <a:spLocks noChangeArrowheads="1"/>
          </p:cNvSpPr>
          <p:nvPr/>
        </p:nvSpPr>
        <p:spPr bwMode="gray">
          <a:xfrm>
            <a:off x="151200" y="1143000"/>
            <a:ext cx="3581400" cy="169277"/>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171450" indent="-171450" algn="l" defTabSz="1838325" rtl="0" eaLnBrk="0" fontAlgn="base" hangingPunct="0">
              <a:spcBef>
                <a:spcPct val="75000"/>
              </a:spcBef>
              <a:spcAft>
                <a:spcPct val="0"/>
              </a:spcAft>
              <a:buClr>
                <a:schemeClr val="tx2"/>
              </a:buClr>
              <a:buFont typeface="Symbol" pitchFamily="18" charset="2"/>
              <a:buChar char="·"/>
              <a:defRPr sz="1400">
                <a:solidFill>
                  <a:srgbClr val="53565A"/>
                </a:solidFill>
                <a:latin typeface="+mn-lt"/>
                <a:ea typeface="+mn-ea"/>
                <a:cs typeface="+mn-cs"/>
              </a:defRPr>
            </a:lvl1pPr>
            <a:lvl2pPr marL="344488" indent="-171450" algn="l" defTabSz="1838325" rtl="0" eaLnBrk="0" fontAlgn="base" hangingPunct="0">
              <a:spcBef>
                <a:spcPct val="25000"/>
              </a:spcBef>
              <a:spcAft>
                <a:spcPct val="0"/>
              </a:spcAft>
              <a:buClr>
                <a:schemeClr val="tx2"/>
              </a:buClr>
              <a:buFont typeface="Arial" pitchFamily="34" charset="0"/>
              <a:buChar char="–"/>
              <a:defRPr sz="1400">
                <a:solidFill>
                  <a:srgbClr val="53565A"/>
                </a:solidFill>
                <a:latin typeface="+mn-lt"/>
                <a:ea typeface="+mn-ea"/>
                <a:cs typeface="+mn-cs"/>
              </a:defRPr>
            </a:lvl2pPr>
            <a:lvl3pPr marL="517525" indent="-17145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3pPr>
            <a:lvl4pPr marL="685800" indent="-166688" algn="l" defTabSz="1838325" rtl="0" eaLnBrk="0" fontAlgn="base" hangingPunct="0">
              <a:spcBef>
                <a:spcPct val="25000"/>
              </a:spcBef>
              <a:spcAft>
                <a:spcPct val="0"/>
              </a:spcAft>
              <a:buClr>
                <a:schemeClr val="tx2"/>
              </a:buClr>
              <a:buFont typeface="Arial" pitchFamily="34" charset="0"/>
              <a:buChar char="–"/>
              <a:defRPr sz="1400">
                <a:solidFill>
                  <a:srgbClr val="53565A"/>
                </a:solidFill>
                <a:latin typeface="+mn-lt"/>
                <a:ea typeface="+mn-ea"/>
                <a:cs typeface="+mn-cs"/>
              </a:defRPr>
            </a:lvl4pPr>
            <a:lvl5pPr marL="8524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5pPr>
            <a:lvl6pPr marL="13096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6pPr>
            <a:lvl7pPr marL="17668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7pPr>
            <a:lvl8pPr marL="22240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8pPr>
            <a:lvl9pPr marL="2681288" indent="-165100" algn="l" defTabSz="1838325" rtl="0" eaLnBrk="0" fontAlgn="base" hangingPunct="0">
              <a:spcBef>
                <a:spcPct val="25000"/>
              </a:spcBef>
              <a:spcAft>
                <a:spcPct val="0"/>
              </a:spcAft>
              <a:buClr>
                <a:schemeClr val="tx2"/>
              </a:buClr>
              <a:buFont typeface="Symbol" pitchFamily="18" charset="2"/>
              <a:buChar char="·"/>
              <a:defRPr sz="1400">
                <a:solidFill>
                  <a:srgbClr val="53565A"/>
                </a:solidFill>
                <a:latin typeface="+mn-lt"/>
                <a:ea typeface="+mn-ea"/>
                <a:cs typeface="+mn-cs"/>
              </a:defRPr>
            </a:lvl9pPr>
          </a:lstStyle>
          <a:p>
            <a:pPr marL="0" indent="0">
              <a:spcBef>
                <a:spcPct val="0"/>
              </a:spcBef>
              <a:buFont typeface="Symbol" pitchFamily="18" charset="2"/>
              <a:buNone/>
            </a:pPr>
            <a:r>
              <a:rPr lang="en-GB" sz="1100" b="1" kern="1200" dirty="0" smtClean="0">
                <a:solidFill>
                  <a:schemeClr val="accent1"/>
                </a:solidFill>
                <a:latin typeface="Arial" pitchFamily="34" charset="0"/>
                <a:ea typeface="+mj-ea"/>
              </a:rPr>
              <a:t>Key Market Themes in 2015</a:t>
            </a:r>
            <a:endParaRPr lang="en-US" sz="1100" b="1" kern="1200" dirty="0">
              <a:solidFill>
                <a:schemeClr val="accent1"/>
              </a:solidFill>
              <a:latin typeface="Arial" pitchFamily="34" charset="0"/>
              <a:ea typeface="+mj-ea"/>
            </a:endParaRPr>
          </a:p>
        </p:txBody>
      </p:sp>
    </p:spTree>
    <p:custDataLst>
      <p:tags r:id="rId1"/>
    </p:custDataLst>
    <p:extLst>
      <p:ext uri="{BB962C8B-B14F-4D97-AF65-F5344CB8AC3E}">
        <p14:creationId xmlns:p14="http://schemas.microsoft.com/office/powerpoint/2010/main" val="162535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
          <p:cNvGraphicFramePr>
            <a:graphicFrameLocks noGrp="1"/>
          </p:cNvGraphicFramePr>
          <p:nvPr/>
        </p:nvGraphicFramePr>
        <p:xfrm>
          <a:off x="542224" y="2977415"/>
          <a:ext cx="8636215" cy="3127408"/>
        </p:xfrm>
        <a:graphic>
          <a:graphicData uri="http://schemas.openxmlformats.org/drawingml/2006/table">
            <a:tbl>
              <a:tblPr firstRow="1" bandRow="1">
                <a:effectLst>
                  <a:outerShdw blurRad="50800" dist="38100" dir="5400000" algn="t" rotWithShape="0">
                    <a:prstClr val="black">
                      <a:alpha val="40000"/>
                    </a:prstClr>
                  </a:outerShdw>
                </a:effectLst>
                <a:tableStyleId>{125E5076-3810-47DD-B79F-674D7AD40C01}</a:tableStyleId>
              </a:tblPr>
              <a:tblGrid>
                <a:gridCol w="1446375"/>
                <a:gridCol w="1437968"/>
                <a:gridCol w="629680"/>
                <a:gridCol w="646498"/>
                <a:gridCol w="2200174"/>
                <a:gridCol w="2275520"/>
              </a:tblGrid>
              <a:tr h="302694">
                <a:tc gridSpan="6">
                  <a:txBody>
                    <a:bodyPr/>
                    <a:lstStyle/>
                    <a:p>
                      <a:r>
                        <a:rPr lang="en-GB" sz="1400" dirty="0" smtClean="0"/>
                        <a:t>Major market elections in 2015</a:t>
                      </a:r>
                    </a:p>
                  </a:txBody>
                  <a:tcPr marL="99060" marR="99060">
                    <a:solidFill>
                      <a:srgbClr val="0070C0"/>
                    </a:solidFill>
                  </a:tcPr>
                </a:tc>
                <a:tc hMerge="1">
                  <a:txBody>
                    <a:bodyPr/>
                    <a:lstStyle/>
                    <a:p>
                      <a:endParaRPr lang="en-GB" sz="1400" dirty="0" smtClean="0"/>
                    </a:p>
                  </a:txBody>
                  <a:tcPr>
                    <a:solidFill>
                      <a:srgbClr val="0070C0"/>
                    </a:solidFill>
                  </a:tcPr>
                </a:tc>
                <a:tc hMerge="1">
                  <a:txBody>
                    <a:bodyPr/>
                    <a:lstStyle/>
                    <a:p>
                      <a:endParaRPr lang="en-GB" sz="1400" dirty="0" smtClean="0"/>
                    </a:p>
                  </a:txBody>
                  <a:tcPr>
                    <a:solidFill>
                      <a:srgbClr val="0070C0"/>
                    </a:solidFill>
                  </a:tcPr>
                </a:tc>
                <a:tc hMerge="1">
                  <a:txBody>
                    <a:bodyPr/>
                    <a:lstStyle/>
                    <a:p>
                      <a:endParaRPr lang="en-GB" sz="1400" dirty="0" smtClean="0"/>
                    </a:p>
                  </a:txBody>
                  <a:tcPr>
                    <a:solidFill>
                      <a:srgbClr val="0070C0"/>
                    </a:solidFill>
                  </a:tcPr>
                </a:tc>
                <a:tc hMerge="1">
                  <a:txBody>
                    <a:bodyPr/>
                    <a:lstStyle/>
                    <a:p>
                      <a:endParaRPr lang="en-GB" sz="1400" dirty="0" smtClean="0"/>
                    </a:p>
                  </a:txBody>
                  <a:tcPr>
                    <a:solidFill>
                      <a:srgbClr val="0070C0"/>
                    </a:solidFill>
                  </a:tcPr>
                </a:tc>
                <a:tc hMerge="1">
                  <a:txBody>
                    <a:bodyPr/>
                    <a:lstStyle/>
                    <a:p>
                      <a:endParaRPr lang="en-GB" sz="1400" dirty="0" smtClean="0"/>
                    </a:p>
                  </a:txBody>
                  <a:tcPr>
                    <a:solidFill>
                      <a:srgbClr val="0070C0"/>
                    </a:solidFill>
                  </a:tcPr>
                </a:tc>
              </a:tr>
              <a:tr h="308008">
                <a:tc>
                  <a:txBody>
                    <a:bodyPr/>
                    <a:lstStyle/>
                    <a:p>
                      <a:r>
                        <a:rPr lang="en-GB" sz="1100" dirty="0" smtClean="0">
                          <a:solidFill>
                            <a:schemeClr val="bg2">
                              <a:lumMod val="50000"/>
                            </a:schemeClr>
                          </a:solidFill>
                        </a:rPr>
                        <a:t>Country</a:t>
                      </a:r>
                    </a:p>
                  </a:txBody>
                  <a:tcPr marL="99060" marR="99060">
                    <a:lnB w="12700" cap="flat" cmpd="sng" algn="ctr">
                      <a:solidFill>
                        <a:schemeClr val="bg2"/>
                      </a:solidFill>
                      <a:prstDash val="solid"/>
                      <a:round/>
                      <a:headEnd type="none" w="med" len="med"/>
                      <a:tailEnd type="none" w="med" len="med"/>
                    </a:lnB>
                    <a:solidFill>
                      <a:schemeClr val="tx2">
                        <a:lumMod val="20000"/>
                        <a:lumOff val="80000"/>
                      </a:schemeClr>
                    </a:solidFill>
                  </a:tcPr>
                </a:tc>
                <a:tc>
                  <a:txBody>
                    <a:bodyPr/>
                    <a:lstStyle/>
                    <a:p>
                      <a:r>
                        <a:rPr lang="en-GB" sz="1100" dirty="0" smtClean="0">
                          <a:solidFill>
                            <a:schemeClr val="bg2">
                              <a:lumMod val="50000"/>
                            </a:schemeClr>
                          </a:solidFill>
                        </a:rPr>
                        <a:t>Date</a:t>
                      </a:r>
                    </a:p>
                  </a:txBody>
                  <a:tcPr marL="99060" marR="99060">
                    <a:lnB w="12700" cap="flat" cmpd="sng" algn="ctr">
                      <a:solidFill>
                        <a:schemeClr val="bg2"/>
                      </a:solidFill>
                      <a:prstDash val="solid"/>
                      <a:round/>
                      <a:headEnd type="none" w="med" len="med"/>
                      <a:tailEnd type="none" w="med" len="med"/>
                    </a:lnB>
                    <a:solidFill>
                      <a:schemeClr val="tx2">
                        <a:lumMod val="20000"/>
                        <a:lumOff val="80000"/>
                      </a:schemeClr>
                    </a:solidFill>
                  </a:tcPr>
                </a:tc>
                <a:tc>
                  <a:txBody>
                    <a:bodyPr/>
                    <a:lstStyle/>
                    <a:p>
                      <a:r>
                        <a:rPr lang="en-GB" sz="1100" dirty="0" smtClean="0">
                          <a:solidFill>
                            <a:schemeClr val="bg2">
                              <a:lumMod val="50000"/>
                            </a:schemeClr>
                          </a:solidFill>
                        </a:rPr>
                        <a:t>GDP</a:t>
                      </a:r>
                    </a:p>
                  </a:txBody>
                  <a:tcPr marL="99060" marR="99060">
                    <a:lnB w="12700" cap="flat" cmpd="sng" algn="ctr">
                      <a:solidFill>
                        <a:schemeClr val="bg2"/>
                      </a:solidFill>
                      <a:prstDash val="solid"/>
                      <a:round/>
                      <a:headEnd type="none" w="med" len="med"/>
                      <a:tailEnd type="none" w="med" len="med"/>
                    </a:lnB>
                    <a:solidFill>
                      <a:schemeClr val="tx2">
                        <a:lumMod val="20000"/>
                        <a:lumOff val="80000"/>
                      </a:schemeClr>
                    </a:solidFill>
                  </a:tcPr>
                </a:tc>
                <a:tc>
                  <a:txBody>
                    <a:bodyPr/>
                    <a:lstStyle/>
                    <a:p>
                      <a:endParaRPr lang="en-GB" sz="1100" dirty="0" smtClean="0">
                        <a:solidFill>
                          <a:schemeClr val="bg2">
                            <a:lumMod val="50000"/>
                          </a:schemeClr>
                        </a:solidFill>
                      </a:endParaRPr>
                    </a:p>
                  </a:txBody>
                  <a:tcPr marL="99060" marR="99060">
                    <a:lnB w="12700" cap="flat" cmpd="sng" algn="ctr">
                      <a:solidFill>
                        <a:schemeClr val="bg2"/>
                      </a:solidFill>
                      <a:prstDash val="solid"/>
                      <a:round/>
                      <a:headEnd type="none" w="med" len="med"/>
                      <a:tailEnd type="none" w="med" len="med"/>
                    </a:lnB>
                    <a:solidFill>
                      <a:schemeClr val="tx2">
                        <a:lumMod val="20000"/>
                        <a:lumOff val="80000"/>
                      </a:schemeClr>
                    </a:solidFill>
                  </a:tcPr>
                </a:tc>
                <a:tc>
                  <a:txBody>
                    <a:bodyPr/>
                    <a:lstStyle/>
                    <a:p>
                      <a:r>
                        <a:rPr lang="en-GB" sz="1100" dirty="0" smtClean="0">
                          <a:solidFill>
                            <a:schemeClr val="bg2">
                              <a:lumMod val="50000"/>
                            </a:schemeClr>
                          </a:solidFill>
                        </a:rPr>
                        <a:t>Governing Party</a:t>
                      </a:r>
                    </a:p>
                  </a:txBody>
                  <a:tcPr marL="99060" marR="99060">
                    <a:lnB w="12700" cap="flat" cmpd="sng" algn="ctr">
                      <a:solidFill>
                        <a:schemeClr val="bg2"/>
                      </a:solidFill>
                      <a:prstDash val="solid"/>
                      <a:round/>
                      <a:headEnd type="none" w="med" len="med"/>
                      <a:tailEnd type="none" w="med" len="med"/>
                    </a:lnB>
                    <a:solidFill>
                      <a:schemeClr val="tx2">
                        <a:lumMod val="20000"/>
                        <a:lumOff val="80000"/>
                      </a:schemeClr>
                    </a:solidFill>
                  </a:tcPr>
                </a:tc>
                <a:tc>
                  <a:txBody>
                    <a:bodyPr/>
                    <a:lstStyle/>
                    <a:p>
                      <a:r>
                        <a:rPr lang="en-GB" sz="1100" dirty="0" smtClean="0">
                          <a:solidFill>
                            <a:schemeClr val="bg2">
                              <a:lumMod val="50000"/>
                            </a:schemeClr>
                          </a:solidFill>
                        </a:rPr>
                        <a:t>Government Orientation</a:t>
                      </a:r>
                    </a:p>
                  </a:txBody>
                  <a:tcPr marL="99060" marR="99060">
                    <a:lnB w="12700" cap="flat" cmpd="sng" algn="ctr">
                      <a:solidFill>
                        <a:schemeClr val="bg2"/>
                      </a:solidFill>
                      <a:prstDash val="solid"/>
                      <a:round/>
                      <a:headEnd type="none" w="med" len="med"/>
                      <a:tailEnd type="none" w="med" len="med"/>
                    </a:lnB>
                    <a:solidFill>
                      <a:schemeClr val="tx2">
                        <a:lumMod val="20000"/>
                        <a:lumOff val="80000"/>
                      </a:schemeClr>
                    </a:solidFill>
                  </a:tcPr>
                </a:tc>
              </a:tr>
              <a:tr h="0">
                <a:tc>
                  <a:txBody>
                    <a:bodyPr/>
                    <a:lstStyle/>
                    <a:p>
                      <a:pPr marL="0" algn="l" defTabSz="457200" rtl="0" eaLnBrk="1" fontAlgn="b" latinLnBrk="0" hangingPunct="1"/>
                      <a:r>
                        <a:rPr lang="en-US" sz="900" b="1" kern="1200" dirty="0" smtClean="0">
                          <a:solidFill>
                            <a:srgbClr val="C00000"/>
                          </a:solidFill>
                          <a:latin typeface="+mn-lt"/>
                          <a:ea typeface="+mn-ea"/>
                          <a:cs typeface="+mn-cs"/>
                        </a:rPr>
                        <a:t>Nigeria</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February 14</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6.4%</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sym typeface="Wingdings"/>
                        </a:rPr>
                        <a:t></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People's Democratic Party</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Center-right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a:solidFill>
                            <a:srgbClr val="C00000"/>
                          </a:solidFill>
                          <a:latin typeface="+mn-lt"/>
                          <a:ea typeface="+mn-ea"/>
                          <a:cs typeface="+mn-cs"/>
                        </a:rPr>
                        <a:t>Finland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April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1.1%</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sym typeface="Wingdings"/>
                        </a:rPr>
                        <a:t></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Coalition Party (coalition)</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Center-right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a:solidFill>
                            <a:srgbClr val="C00000"/>
                          </a:solidFill>
                          <a:latin typeface="+mn-lt"/>
                          <a:ea typeface="+mn-ea"/>
                          <a:cs typeface="+mn-cs"/>
                        </a:rPr>
                        <a:t>United Kingdom</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May 7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3.6%</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b="1" kern="1200" dirty="0" smtClean="0">
                          <a:solidFill>
                            <a:srgbClr val="C00000"/>
                          </a:solidFill>
                          <a:latin typeface="+mn-lt"/>
                          <a:ea typeface="+mn-ea"/>
                          <a:cs typeface="+mn-cs"/>
                          <a:sym typeface="Wingdings"/>
                        </a:rPr>
                        <a:t></a:t>
                      </a:r>
                      <a:endParaRPr lang="en-US" sz="900" b="1" kern="1200" dirty="0" smtClean="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Conservative Party (coalition)</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Center-right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smtClean="0">
                          <a:solidFill>
                            <a:srgbClr val="C00000"/>
                          </a:solidFill>
                          <a:latin typeface="+mn-lt"/>
                          <a:ea typeface="+mn-ea"/>
                          <a:cs typeface="+mn-cs"/>
                        </a:rPr>
                        <a:t>Turkey (legislative)</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rPr>
                        <a:t>June 13</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rPr>
                        <a:t>3.5%</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b="1" kern="1200" dirty="0" smtClean="0">
                          <a:solidFill>
                            <a:srgbClr val="C00000"/>
                          </a:solidFill>
                          <a:latin typeface="+mn-lt"/>
                          <a:ea typeface="+mn-ea"/>
                          <a:cs typeface="+mn-cs"/>
                          <a:sym typeface="Wingdings"/>
                        </a:rPr>
                        <a:t></a:t>
                      </a:r>
                      <a:endParaRPr lang="en-US" sz="900" b="1" kern="1200" dirty="0" smtClean="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rPr>
                        <a:t>AKP</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rPr>
                        <a:t>Center-right</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kern="1200" dirty="0" smtClean="0">
                          <a:solidFill>
                            <a:schemeClr val="bg2">
                              <a:lumMod val="50000"/>
                            </a:schemeClr>
                          </a:solidFill>
                          <a:latin typeface="+mn-lt"/>
                          <a:ea typeface="+mn-ea"/>
                          <a:cs typeface="+mn-cs"/>
                        </a:rPr>
                        <a:t>Mexico (legislative)</a:t>
                      </a:r>
                      <a:endParaRPr lang="en-US" sz="900" kern="1200" dirty="0">
                        <a:solidFill>
                          <a:schemeClr val="bg2">
                            <a:lumMod val="50000"/>
                          </a:schemeClr>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July 5</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4.0%</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smtClean="0">
                          <a:solidFill>
                            <a:schemeClr val="bg2">
                              <a:lumMod val="50000"/>
                            </a:schemeClr>
                          </a:solidFill>
                          <a:latin typeface="+mn-lt"/>
                          <a:ea typeface="+mn-ea"/>
                          <a:cs typeface="+mn-cs"/>
                          <a:sym typeface="Wingdings"/>
                        </a:rPr>
                        <a:t></a:t>
                      </a:r>
                      <a:endParaRPr lang="en-US" sz="900" kern="1200" dirty="0">
                        <a:solidFill>
                          <a:schemeClr val="bg2">
                            <a:lumMod val="50000"/>
                          </a:schemeClr>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PRI</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Center-left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a:solidFill>
                            <a:srgbClr val="C00000"/>
                          </a:solidFill>
                          <a:latin typeface="+mn-lt"/>
                          <a:ea typeface="+mn-ea"/>
                          <a:cs typeface="+mn-cs"/>
                        </a:rPr>
                        <a:t>Denmark</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September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1.5%</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b="1" kern="1200" dirty="0" smtClean="0">
                          <a:solidFill>
                            <a:srgbClr val="C00000"/>
                          </a:solidFill>
                          <a:latin typeface="+mn-lt"/>
                          <a:ea typeface="+mn-ea"/>
                          <a:cs typeface="+mn-cs"/>
                          <a:sym typeface="Wingdings"/>
                        </a:rPr>
                        <a:t></a:t>
                      </a:r>
                      <a:endParaRPr lang="en-US" sz="900" b="1" kern="1200" dirty="0" smtClean="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Social Democrats (coalition)</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Center-left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Argentina</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October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0.0%</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kern="1200" dirty="0" smtClean="0">
                          <a:solidFill>
                            <a:schemeClr val="bg2">
                              <a:lumMod val="50000"/>
                            </a:schemeClr>
                          </a:solidFill>
                          <a:latin typeface="+mn-lt"/>
                          <a:ea typeface="+mn-ea"/>
                          <a:cs typeface="+mn-cs"/>
                          <a:sym typeface="Wingdings"/>
                        </a:rPr>
                        <a:t></a:t>
                      </a:r>
                      <a:endParaRPr lang="en-US" sz="900" kern="1200" dirty="0" smtClean="0">
                        <a:solidFill>
                          <a:schemeClr val="bg2">
                            <a:lumMod val="50000"/>
                          </a:schemeClr>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Front for Victory</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smtClean="0">
                          <a:solidFill>
                            <a:schemeClr val="bg2">
                              <a:lumMod val="50000"/>
                            </a:schemeClr>
                          </a:solidFill>
                          <a:latin typeface="+mn-lt"/>
                          <a:ea typeface="+mn-ea"/>
                          <a:cs typeface="+mn-cs"/>
                        </a:rPr>
                        <a:t>Center-left</a:t>
                      </a:r>
                      <a:endParaRPr lang="en-US" sz="900" kern="1200" dirty="0">
                        <a:solidFill>
                          <a:schemeClr val="bg2">
                            <a:lumMod val="50000"/>
                          </a:schemeClr>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Canada</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October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2.7%</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kern="1200" dirty="0" smtClean="0">
                          <a:solidFill>
                            <a:schemeClr val="bg2">
                              <a:lumMod val="50000"/>
                            </a:schemeClr>
                          </a:solidFill>
                          <a:latin typeface="+mn-lt"/>
                          <a:ea typeface="+mn-ea"/>
                          <a:cs typeface="+mn-cs"/>
                          <a:sym typeface="Wingdings"/>
                        </a:rPr>
                        <a:t></a:t>
                      </a:r>
                      <a:endParaRPr lang="en-US" sz="900" kern="1200" dirty="0" smtClean="0">
                        <a:solidFill>
                          <a:schemeClr val="bg2">
                            <a:lumMod val="50000"/>
                          </a:schemeClr>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Conservative Party</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kern="1200" dirty="0">
                          <a:solidFill>
                            <a:schemeClr val="bg2">
                              <a:lumMod val="50000"/>
                            </a:schemeClr>
                          </a:solidFill>
                          <a:latin typeface="+mn-lt"/>
                          <a:ea typeface="+mn-ea"/>
                          <a:cs typeface="+mn-cs"/>
                        </a:rPr>
                        <a:t>Center-right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a:solidFill>
                            <a:srgbClr val="C00000"/>
                          </a:solidFill>
                          <a:latin typeface="+mn-lt"/>
                          <a:ea typeface="+mn-ea"/>
                          <a:cs typeface="+mn-cs"/>
                        </a:rPr>
                        <a:t>Poland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a:solidFill>
                            <a:srgbClr val="C00000"/>
                          </a:solidFill>
                          <a:latin typeface="+mn-lt"/>
                          <a:ea typeface="+mn-ea"/>
                          <a:cs typeface="+mn-cs"/>
                        </a:rPr>
                        <a:t>October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3.6%</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sym typeface="Wingdings"/>
                        </a:rPr>
                        <a:t></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Civic Platform (coalition)</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Center-right</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a:solidFill>
                            <a:srgbClr val="C00000"/>
                          </a:solidFill>
                          <a:latin typeface="+mn-lt"/>
                          <a:ea typeface="+mn-ea"/>
                          <a:cs typeface="+mn-cs"/>
                        </a:rPr>
                        <a:t>Portugal</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a:solidFill>
                            <a:srgbClr val="C00000"/>
                          </a:solidFill>
                          <a:latin typeface="+mn-lt"/>
                          <a:ea typeface="+mn-ea"/>
                          <a:cs typeface="+mn-cs"/>
                        </a:rPr>
                        <a:t>October (TBD)</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2.0%</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b="1" kern="1200" dirty="0" smtClean="0">
                          <a:solidFill>
                            <a:srgbClr val="C00000"/>
                          </a:solidFill>
                          <a:latin typeface="+mn-lt"/>
                          <a:ea typeface="+mn-ea"/>
                          <a:cs typeface="+mn-cs"/>
                          <a:sym typeface="Wingdings"/>
                        </a:rPr>
                        <a:t></a:t>
                      </a:r>
                      <a:endParaRPr lang="en-US" sz="900" b="1" kern="1200" dirty="0" smtClean="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Social Democratic Party</a:t>
                      </a: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algn="l" defTabSz="457200" rtl="0" eaLnBrk="1" fontAlgn="b" latinLnBrk="0" hangingPunct="1"/>
                      <a:r>
                        <a:rPr lang="en-US" sz="900" b="1" kern="1200" dirty="0" smtClean="0">
                          <a:solidFill>
                            <a:srgbClr val="C00000"/>
                          </a:solidFill>
                          <a:latin typeface="+mn-lt"/>
                          <a:ea typeface="+mn-ea"/>
                          <a:cs typeface="+mn-cs"/>
                        </a:rPr>
                        <a:t>Center-right</a:t>
                      </a:r>
                      <a:endParaRPr lang="en-US" sz="900" b="1" kern="1200" dirty="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r>
              <a:tr h="0">
                <a:tc>
                  <a:txBody>
                    <a:bodyPr/>
                    <a:lstStyle/>
                    <a:p>
                      <a:pPr marL="0" algn="l" defTabSz="457200" rtl="0" eaLnBrk="1" fontAlgn="b" latinLnBrk="0" hangingPunct="1"/>
                      <a:r>
                        <a:rPr lang="en-US" sz="900" b="1" kern="1200" dirty="0">
                          <a:solidFill>
                            <a:srgbClr val="C00000"/>
                          </a:solidFill>
                          <a:latin typeface="+mn-lt"/>
                          <a:ea typeface="+mn-ea"/>
                          <a:cs typeface="+mn-cs"/>
                        </a:rPr>
                        <a:t>Spain</a:t>
                      </a:r>
                    </a:p>
                  </a:txBody>
                  <a:tcPr marL="99060" marR="99060">
                    <a:lnT w="12700" cap="flat" cmpd="sng" algn="ctr">
                      <a:solidFill>
                        <a:schemeClr val="bg2"/>
                      </a:solidFill>
                      <a:prstDash val="solid"/>
                      <a:round/>
                      <a:headEnd type="none" w="med" len="med"/>
                      <a:tailEnd type="none" w="med" len="med"/>
                    </a:lnT>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December (TBD)</a:t>
                      </a:r>
                    </a:p>
                  </a:txBody>
                  <a:tcPr marL="99060" marR="99060">
                    <a:lnT w="12700" cap="flat" cmpd="sng" algn="ctr">
                      <a:solidFill>
                        <a:schemeClr val="bg2"/>
                      </a:solidFill>
                      <a:prstDash val="solid"/>
                      <a:round/>
                      <a:headEnd type="none" w="med" len="med"/>
                      <a:tailEnd type="none" w="med" len="med"/>
                    </a:lnT>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1.6%</a:t>
                      </a:r>
                    </a:p>
                  </a:txBody>
                  <a:tcPr marL="99060" marR="99060">
                    <a:lnT w="12700" cap="flat" cmpd="sng" algn="ctr">
                      <a:solidFill>
                        <a:schemeClr val="bg2"/>
                      </a:solidFill>
                      <a:prstDash val="solid"/>
                      <a:round/>
                      <a:headEnd type="none" w="med" len="med"/>
                      <a:tailEnd type="none" w="med" len="med"/>
                    </a:lnT>
                    <a:solidFill>
                      <a:schemeClr val="bg1"/>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900" b="1" kern="1200" dirty="0" smtClean="0">
                          <a:solidFill>
                            <a:srgbClr val="C00000"/>
                          </a:solidFill>
                          <a:latin typeface="+mn-lt"/>
                          <a:ea typeface="+mn-ea"/>
                          <a:cs typeface="+mn-cs"/>
                          <a:sym typeface="Wingdings"/>
                        </a:rPr>
                        <a:t></a:t>
                      </a:r>
                      <a:endParaRPr lang="en-US" sz="900" b="1" kern="1200" dirty="0" smtClean="0">
                        <a:solidFill>
                          <a:srgbClr val="C00000"/>
                        </a:solidFill>
                        <a:latin typeface="+mn-lt"/>
                        <a:ea typeface="+mn-ea"/>
                        <a:cs typeface="+mn-cs"/>
                      </a:endParaRPr>
                    </a:p>
                  </a:txBody>
                  <a:tcPr marL="99060" marR="99060">
                    <a:lnT w="12700" cap="flat" cmpd="sng" algn="ctr">
                      <a:solidFill>
                        <a:schemeClr val="bg2"/>
                      </a:solidFill>
                      <a:prstDash val="solid"/>
                      <a:round/>
                      <a:headEnd type="none" w="med" len="med"/>
                      <a:tailEnd type="none" w="med" len="med"/>
                    </a:lnT>
                    <a:solidFill>
                      <a:schemeClr val="bg1"/>
                    </a:solidFill>
                  </a:tcPr>
                </a:tc>
                <a:tc>
                  <a:txBody>
                    <a:bodyPr/>
                    <a:lstStyle/>
                    <a:p>
                      <a:pPr marL="0" algn="l" defTabSz="457200" rtl="0" eaLnBrk="1" fontAlgn="b" latinLnBrk="0" hangingPunct="1"/>
                      <a:r>
                        <a:rPr lang="en-US" sz="900" b="1" kern="1200" dirty="0" err="1">
                          <a:solidFill>
                            <a:srgbClr val="C00000"/>
                          </a:solidFill>
                          <a:latin typeface="+mn-lt"/>
                          <a:ea typeface="+mn-ea"/>
                          <a:cs typeface="+mn-cs"/>
                        </a:rPr>
                        <a:t>Partido</a:t>
                      </a:r>
                      <a:r>
                        <a:rPr lang="en-US" sz="900" b="1" kern="1200" dirty="0">
                          <a:solidFill>
                            <a:srgbClr val="C00000"/>
                          </a:solidFill>
                          <a:latin typeface="+mn-lt"/>
                          <a:ea typeface="+mn-ea"/>
                          <a:cs typeface="+mn-cs"/>
                        </a:rPr>
                        <a:t> Popular</a:t>
                      </a:r>
                    </a:p>
                  </a:txBody>
                  <a:tcPr marL="99060" marR="99060">
                    <a:lnT w="12700" cap="flat" cmpd="sng" algn="ctr">
                      <a:solidFill>
                        <a:schemeClr val="bg2"/>
                      </a:solidFill>
                      <a:prstDash val="solid"/>
                      <a:round/>
                      <a:headEnd type="none" w="med" len="med"/>
                      <a:tailEnd type="none" w="med" len="med"/>
                    </a:lnT>
                    <a:solidFill>
                      <a:schemeClr val="bg1"/>
                    </a:solidFill>
                  </a:tcPr>
                </a:tc>
                <a:tc>
                  <a:txBody>
                    <a:bodyPr/>
                    <a:lstStyle/>
                    <a:p>
                      <a:pPr marL="0" algn="l" defTabSz="457200" rtl="0" eaLnBrk="1" fontAlgn="b" latinLnBrk="0" hangingPunct="1"/>
                      <a:r>
                        <a:rPr lang="en-US" sz="900" b="1" kern="1200" dirty="0">
                          <a:solidFill>
                            <a:srgbClr val="C00000"/>
                          </a:solidFill>
                          <a:latin typeface="+mn-lt"/>
                          <a:ea typeface="+mn-ea"/>
                          <a:cs typeface="+mn-cs"/>
                        </a:rPr>
                        <a:t>Center-right</a:t>
                      </a:r>
                    </a:p>
                  </a:txBody>
                  <a:tcPr marL="99060" marR="99060">
                    <a:lnT w="12700" cap="flat" cmpd="sng" algn="ctr">
                      <a:solidFill>
                        <a:schemeClr val="bg2"/>
                      </a:solidFill>
                      <a:prstDash val="solid"/>
                      <a:round/>
                      <a:headEnd type="none" w="med" len="med"/>
                      <a:tailEnd type="none" w="med" len="med"/>
                    </a:lnT>
                    <a:solidFill>
                      <a:schemeClr val="bg1"/>
                    </a:solidFill>
                  </a:tcPr>
                </a:tc>
              </a:tr>
            </a:tbl>
          </a:graphicData>
        </a:graphic>
      </p:graphicFrame>
      <p:sp>
        <p:nvSpPr>
          <p:cNvPr id="22531" name="Title 8"/>
          <p:cNvSpPr>
            <a:spLocks noGrp="1"/>
          </p:cNvSpPr>
          <p:nvPr>
            <p:ph type="title"/>
          </p:nvPr>
        </p:nvSpPr>
        <p:spPr>
          <a:xfrm>
            <a:off x="128588" y="69850"/>
            <a:ext cx="9251950" cy="369888"/>
          </a:xfrm>
        </p:spPr>
        <p:txBody>
          <a:bodyPr/>
          <a:lstStyle/>
          <a:p>
            <a:r>
              <a:rPr lang="en-GB" altLang="en-US" smtClean="0"/>
              <a:t>There is always something going on in EMEA</a:t>
            </a:r>
          </a:p>
        </p:txBody>
      </p:sp>
      <p:sp>
        <p:nvSpPr>
          <p:cNvPr id="31" name="Content Placeholder 22"/>
          <p:cNvSpPr txBox="1">
            <a:spLocks/>
          </p:cNvSpPr>
          <p:nvPr/>
        </p:nvSpPr>
        <p:spPr bwMode="black">
          <a:xfrm>
            <a:off x="134938" y="663575"/>
            <a:ext cx="5416550" cy="65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lIns="0" tIns="0" rIns="0" bIns="0"/>
          <a:lstStyle>
            <a:lvl1pPr marL="288925" indent="-288925" algn="l" rtl="0" eaLnBrk="1" fontAlgn="base" hangingPunct="1">
              <a:lnSpc>
                <a:spcPct val="95000"/>
              </a:lnSpc>
              <a:spcBef>
                <a:spcPct val="75000"/>
              </a:spcBef>
              <a:spcAft>
                <a:spcPct val="20000"/>
              </a:spcAft>
              <a:buChar char="•"/>
              <a:defRPr>
                <a:solidFill>
                  <a:schemeClr val="tx1"/>
                </a:solidFill>
                <a:latin typeface="+mn-lt"/>
                <a:ea typeface="ヒラギノ角ゴ Pro W3" charset="0"/>
                <a:cs typeface="Geneva" charset="0"/>
              </a:defRPr>
            </a:lvl1pPr>
            <a:lvl2pPr marL="633413" indent="-230188" algn="l" rtl="0" eaLnBrk="1" fontAlgn="base" hangingPunct="1">
              <a:lnSpc>
                <a:spcPct val="95000"/>
              </a:lnSpc>
              <a:spcBef>
                <a:spcPct val="20000"/>
              </a:spcBef>
              <a:spcAft>
                <a:spcPct val="20000"/>
              </a:spcAft>
              <a:buFont typeface="Arial" pitchFamily="34" charset="0"/>
              <a:buChar char="–"/>
              <a:defRPr>
                <a:solidFill>
                  <a:schemeClr val="tx1"/>
                </a:solidFill>
                <a:latin typeface="+mn-lt"/>
                <a:ea typeface="+mn-ea"/>
                <a:cs typeface="Geneva" charset="0"/>
              </a:defRPr>
            </a:lvl2pPr>
            <a:lvl3pPr marL="974725" indent="-227013" algn="l" rtl="0" eaLnBrk="1" fontAlgn="base" hangingPunct="1">
              <a:lnSpc>
                <a:spcPct val="95000"/>
              </a:lnSpc>
              <a:spcBef>
                <a:spcPct val="20000"/>
              </a:spcBef>
              <a:spcAft>
                <a:spcPct val="20000"/>
              </a:spcAft>
              <a:buFont typeface="Arial" pitchFamily="34" charset="0"/>
              <a:buChar char="•"/>
              <a:defRPr>
                <a:solidFill>
                  <a:schemeClr val="tx1"/>
                </a:solidFill>
                <a:latin typeface="+mn-lt"/>
                <a:ea typeface="+mn-ea"/>
                <a:cs typeface="Geneva" charset="0"/>
              </a:defRPr>
            </a:lvl3pPr>
            <a:lvl4pPr marL="1312863" indent="-223838" algn="l" rtl="0" eaLnBrk="1" fontAlgn="base" hangingPunct="1">
              <a:lnSpc>
                <a:spcPct val="95000"/>
              </a:lnSpc>
              <a:spcBef>
                <a:spcPct val="20000"/>
              </a:spcBef>
              <a:spcAft>
                <a:spcPct val="20000"/>
              </a:spcAft>
              <a:buFont typeface="Arial" pitchFamily="34" charset="0"/>
              <a:buChar char="–"/>
              <a:defRPr>
                <a:solidFill>
                  <a:schemeClr val="tx1"/>
                </a:solidFill>
                <a:latin typeface="+mn-lt"/>
                <a:ea typeface="+mn-ea"/>
                <a:cs typeface="Geneva" charset="0"/>
              </a:defRPr>
            </a:lvl4pPr>
            <a:lvl5pPr marL="1651000" indent="-223838" algn="l" rtl="0" eaLnBrk="1" fontAlgn="base" hangingPunct="1">
              <a:lnSpc>
                <a:spcPct val="95000"/>
              </a:lnSpc>
              <a:spcBef>
                <a:spcPct val="20000"/>
              </a:spcBef>
              <a:spcAft>
                <a:spcPct val="20000"/>
              </a:spcAft>
              <a:buFont typeface="Arial" pitchFamily="34" charset="0"/>
              <a:buChar char="•"/>
              <a:defRPr>
                <a:solidFill>
                  <a:schemeClr val="tx1"/>
                </a:solidFill>
                <a:latin typeface="+mn-lt"/>
                <a:ea typeface="+mn-ea"/>
                <a:cs typeface="Geneva" charset="0"/>
              </a:defRPr>
            </a:lvl5pPr>
            <a:lvl6pPr marL="2108200" indent="-223838" algn="l" rtl="0" eaLnBrk="1" fontAlgn="base" hangingPunct="1">
              <a:lnSpc>
                <a:spcPct val="95000"/>
              </a:lnSpc>
              <a:spcBef>
                <a:spcPct val="20000"/>
              </a:spcBef>
              <a:spcAft>
                <a:spcPct val="20000"/>
              </a:spcAft>
              <a:buFont typeface="Arial" charset="0"/>
              <a:buChar char="•"/>
              <a:defRPr sz="1600">
                <a:solidFill>
                  <a:schemeClr val="tx1"/>
                </a:solidFill>
                <a:latin typeface="+mn-lt"/>
                <a:ea typeface="+mn-ea"/>
              </a:defRPr>
            </a:lvl6pPr>
            <a:lvl7pPr marL="2565400" indent="-223838" algn="l" rtl="0" eaLnBrk="1" fontAlgn="base" hangingPunct="1">
              <a:lnSpc>
                <a:spcPct val="95000"/>
              </a:lnSpc>
              <a:spcBef>
                <a:spcPct val="20000"/>
              </a:spcBef>
              <a:spcAft>
                <a:spcPct val="20000"/>
              </a:spcAft>
              <a:buFont typeface="Arial" charset="0"/>
              <a:buChar char="•"/>
              <a:defRPr sz="1600">
                <a:solidFill>
                  <a:schemeClr val="tx1"/>
                </a:solidFill>
                <a:latin typeface="+mn-lt"/>
                <a:ea typeface="+mn-ea"/>
              </a:defRPr>
            </a:lvl7pPr>
            <a:lvl8pPr marL="3022600" indent="-223838" algn="l" rtl="0" eaLnBrk="1" fontAlgn="base" hangingPunct="1">
              <a:lnSpc>
                <a:spcPct val="95000"/>
              </a:lnSpc>
              <a:spcBef>
                <a:spcPct val="20000"/>
              </a:spcBef>
              <a:spcAft>
                <a:spcPct val="20000"/>
              </a:spcAft>
              <a:buFont typeface="Arial" charset="0"/>
              <a:buChar char="•"/>
              <a:defRPr sz="1600">
                <a:solidFill>
                  <a:schemeClr val="tx1"/>
                </a:solidFill>
                <a:latin typeface="+mn-lt"/>
                <a:ea typeface="+mn-ea"/>
              </a:defRPr>
            </a:lvl8pPr>
            <a:lvl9pPr marL="3479800" indent="-223838" algn="l" rtl="0" eaLnBrk="1" fontAlgn="base" hangingPunct="1">
              <a:lnSpc>
                <a:spcPct val="95000"/>
              </a:lnSpc>
              <a:spcBef>
                <a:spcPct val="20000"/>
              </a:spcBef>
              <a:spcAft>
                <a:spcPct val="20000"/>
              </a:spcAft>
              <a:buFont typeface="Arial" charset="0"/>
              <a:buChar char="•"/>
              <a:defRPr sz="1600">
                <a:solidFill>
                  <a:schemeClr val="tx1"/>
                </a:solidFill>
                <a:latin typeface="+mn-lt"/>
                <a:ea typeface="+mn-ea"/>
              </a:defRPr>
            </a:lvl9pPr>
          </a:lstStyle>
          <a:p>
            <a:pPr>
              <a:lnSpc>
                <a:spcPct val="150000"/>
              </a:lnSpc>
              <a:spcBef>
                <a:spcPts val="0"/>
              </a:spcBef>
              <a:spcAft>
                <a:spcPts val="0"/>
              </a:spcAft>
              <a:defRPr/>
            </a:pPr>
            <a:r>
              <a:rPr lang="en-GB" sz="1400" kern="0" dirty="0">
                <a:solidFill>
                  <a:schemeClr val="tx2">
                    <a:lumMod val="50000"/>
                  </a:schemeClr>
                </a:solidFill>
              </a:rPr>
              <a:t>Geopolitical issues in </a:t>
            </a:r>
            <a:r>
              <a:rPr lang="en-GB" sz="1400" kern="0" dirty="0" smtClean="0">
                <a:solidFill>
                  <a:schemeClr val="tx2">
                    <a:lumMod val="50000"/>
                  </a:schemeClr>
                </a:solidFill>
              </a:rPr>
              <a:t>Russia / </a:t>
            </a:r>
            <a:r>
              <a:rPr lang="en-GB" sz="1400" kern="0" dirty="0">
                <a:solidFill>
                  <a:schemeClr val="tx2">
                    <a:lumMod val="50000"/>
                  </a:schemeClr>
                </a:solidFill>
              </a:rPr>
              <a:t>Ukraine and </a:t>
            </a:r>
            <a:r>
              <a:rPr lang="en-GB" sz="1400" kern="0" dirty="0" smtClean="0">
                <a:solidFill>
                  <a:schemeClr val="tx2">
                    <a:lumMod val="50000"/>
                  </a:schemeClr>
                </a:solidFill>
              </a:rPr>
              <a:t>Iraq / </a:t>
            </a:r>
            <a:r>
              <a:rPr lang="en-GB" sz="1400" kern="0" dirty="0">
                <a:solidFill>
                  <a:schemeClr val="tx2">
                    <a:lumMod val="50000"/>
                  </a:schemeClr>
                </a:solidFill>
              </a:rPr>
              <a:t>Syria creating headwinds </a:t>
            </a:r>
          </a:p>
          <a:p>
            <a:pPr>
              <a:lnSpc>
                <a:spcPct val="150000"/>
              </a:lnSpc>
              <a:spcBef>
                <a:spcPts val="0"/>
              </a:spcBef>
              <a:spcAft>
                <a:spcPts val="0"/>
              </a:spcAft>
              <a:defRPr/>
            </a:pPr>
            <a:r>
              <a:rPr lang="en-GB" sz="1400" kern="0" dirty="0">
                <a:solidFill>
                  <a:schemeClr val="tx2">
                    <a:lumMod val="50000"/>
                  </a:schemeClr>
                </a:solidFill>
              </a:rPr>
              <a:t>Impact of Ebola locally and globally</a:t>
            </a:r>
          </a:p>
          <a:p>
            <a:pPr>
              <a:lnSpc>
                <a:spcPct val="150000"/>
              </a:lnSpc>
              <a:spcBef>
                <a:spcPts val="0"/>
              </a:spcBef>
              <a:spcAft>
                <a:spcPts val="0"/>
              </a:spcAft>
              <a:defRPr/>
            </a:pPr>
            <a:r>
              <a:rPr lang="en-GB" sz="1400" kern="0" dirty="0">
                <a:solidFill>
                  <a:schemeClr val="tx2">
                    <a:lumMod val="50000"/>
                  </a:schemeClr>
                </a:solidFill>
              </a:rPr>
              <a:t>Policy impact will come from national governments who feel compelled to strike a more populist tone</a:t>
            </a:r>
          </a:p>
          <a:p>
            <a:pPr>
              <a:lnSpc>
                <a:spcPct val="150000"/>
              </a:lnSpc>
              <a:spcBef>
                <a:spcPts val="0"/>
              </a:spcBef>
              <a:spcAft>
                <a:spcPts val="0"/>
              </a:spcAft>
              <a:defRPr/>
            </a:pPr>
            <a:r>
              <a:rPr lang="en-GB" sz="1400" kern="0" dirty="0">
                <a:solidFill>
                  <a:schemeClr val="tx2">
                    <a:lumMod val="50000"/>
                  </a:schemeClr>
                </a:solidFill>
              </a:rPr>
              <a:t>UK: Scotland, UKIP and possible Brexit </a:t>
            </a:r>
          </a:p>
          <a:p>
            <a:pPr>
              <a:lnSpc>
                <a:spcPct val="150000"/>
              </a:lnSpc>
              <a:spcBef>
                <a:spcPts val="0"/>
              </a:spcBef>
              <a:spcAft>
                <a:spcPts val="0"/>
              </a:spcAft>
              <a:defRPr/>
            </a:pPr>
            <a:r>
              <a:rPr lang="en-GB" sz="1400" kern="0" dirty="0">
                <a:solidFill>
                  <a:schemeClr val="tx2">
                    <a:lumMod val="50000"/>
                  </a:schemeClr>
                </a:solidFill>
              </a:rPr>
              <a:t>Fragmentation risk in Catalonia and Kurdistan</a:t>
            </a:r>
          </a:p>
        </p:txBody>
      </p:sp>
      <p:sp>
        <p:nvSpPr>
          <p:cNvPr id="22533" name="Rectangle 14"/>
          <p:cNvSpPr txBox="1">
            <a:spLocks noChangeArrowheads="1"/>
          </p:cNvSpPr>
          <p:nvPr/>
        </p:nvSpPr>
        <p:spPr bwMode="gray">
          <a:xfrm>
            <a:off x="482600" y="6491288"/>
            <a:ext cx="48768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anchor="ctr">
            <a:spAutoFit/>
          </a:bodyPr>
          <a:lstStyle>
            <a:lvl1pPr eaLnBrk="0" hangingPunct="0">
              <a:spcBef>
                <a:spcPct val="75000"/>
              </a:spcBef>
              <a:buClr>
                <a:schemeClr val="tx2"/>
              </a:buClr>
              <a:buFont typeface="Symbol" pitchFamily="18" charset="2"/>
              <a:buChar char="·"/>
              <a:defRPr sz="1400">
                <a:solidFill>
                  <a:srgbClr val="53565A"/>
                </a:solidFill>
                <a:latin typeface="Arial" pitchFamily="34" charset="0"/>
                <a:ea typeface="ヒラギノ角ゴ Pro W3"/>
                <a:cs typeface="Geneva"/>
              </a:defRPr>
            </a:lvl1pPr>
            <a:lvl2pPr marL="742950" indent="-28575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2pPr>
            <a:lvl3pPr marL="11430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3pPr>
            <a:lvl4pPr marL="1600200" indent="-228600" eaLnBrk="0" hangingPunct="0">
              <a:spcBef>
                <a:spcPct val="25000"/>
              </a:spcBef>
              <a:buClr>
                <a:schemeClr val="tx2"/>
              </a:buClr>
              <a:buFont typeface="Arial" pitchFamily="34" charset="0"/>
              <a:buChar char="–"/>
              <a:defRPr sz="1400">
                <a:solidFill>
                  <a:srgbClr val="53565A"/>
                </a:solidFill>
                <a:latin typeface="Arial" pitchFamily="34" charset="0"/>
                <a:ea typeface="ヒラギノ角ゴ Pro W3"/>
                <a:cs typeface="Geneva"/>
              </a:defRPr>
            </a:lvl4pPr>
            <a:lvl5pPr marL="2057400" indent="-228600" eaLnBrk="0" hangingPunct="0">
              <a:spcBef>
                <a:spcPct val="25000"/>
              </a:spcBef>
              <a:buClr>
                <a:schemeClr val="tx2"/>
              </a:buClr>
              <a:buFont typeface="Symbol" pitchFamily="18" charset="2"/>
              <a:buChar char="·"/>
              <a:defRPr sz="1400">
                <a:solidFill>
                  <a:srgbClr val="53565A"/>
                </a:solidFill>
                <a:latin typeface="Arial" pitchFamily="34" charset="0"/>
                <a:ea typeface="ヒラギノ角ゴ Pro W3"/>
                <a:cs typeface="Geneva"/>
              </a:defRPr>
            </a:lvl5pPr>
            <a:lvl6pPr marL="25146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6pPr>
            <a:lvl7pPr marL="29718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7pPr>
            <a:lvl8pPr marL="34290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8pPr>
            <a:lvl9pPr marL="3886200" indent="-228600" eaLnBrk="0" fontAlgn="base" hangingPunct="0">
              <a:spcBef>
                <a:spcPct val="25000"/>
              </a:spcBef>
              <a:spcAft>
                <a:spcPct val="0"/>
              </a:spcAft>
              <a:buClr>
                <a:schemeClr val="tx2"/>
              </a:buClr>
              <a:buFont typeface="Symbol" pitchFamily="18" charset="2"/>
              <a:buChar char="·"/>
              <a:defRPr sz="1400">
                <a:solidFill>
                  <a:srgbClr val="53565A"/>
                </a:solidFill>
                <a:latin typeface="Arial" pitchFamily="34" charset="0"/>
                <a:ea typeface="ヒラギノ角ゴ Pro W3"/>
                <a:cs typeface="Geneva"/>
              </a:defRPr>
            </a:lvl9pPr>
          </a:lstStyle>
          <a:p>
            <a:pPr algn="l" eaLnBrk="1" hangingPunct="1">
              <a:spcBef>
                <a:spcPct val="0"/>
              </a:spcBef>
              <a:buClrTx/>
              <a:buFontTx/>
              <a:buNone/>
            </a:pPr>
            <a:r>
              <a:rPr lang="en-GB" altLang="en-US" sz="700" dirty="0"/>
              <a:t>Source: Citi Research</a:t>
            </a:r>
          </a:p>
        </p:txBody>
      </p:sp>
      <p:grpSp>
        <p:nvGrpSpPr>
          <p:cNvPr id="22534" name="Group 2"/>
          <p:cNvGrpSpPr>
            <a:grpSpLocks noChangeAspect="1"/>
          </p:cNvGrpSpPr>
          <p:nvPr/>
        </p:nvGrpSpPr>
        <p:grpSpPr bwMode="auto">
          <a:xfrm>
            <a:off x="7234238" y="719138"/>
            <a:ext cx="1858962" cy="2009775"/>
            <a:chOff x="3168" y="1488"/>
            <a:chExt cx="1488" cy="1948"/>
          </a:xfrm>
        </p:grpSpPr>
        <p:sp>
          <p:nvSpPr>
            <p:cNvPr id="22537" name="Freeform 3"/>
            <p:cNvSpPr>
              <a:spLocks noChangeAspect="1"/>
            </p:cNvSpPr>
            <p:nvPr/>
          </p:nvSpPr>
          <p:spPr bwMode="auto">
            <a:xfrm>
              <a:off x="4133" y="2851"/>
              <a:ext cx="204" cy="85"/>
            </a:xfrm>
            <a:custGeom>
              <a:avLst/>
              <a:gdLst>
                <a:gd name="T0" fmla="*/ 3957376 w 110"/>
                <a:gd name="T1" fmla="*/ 27495 h 55"/>
                <a:gd name="T2" fmla="*/ 3444323 w 110"/>
                <a:gd name="T3" fmla="*/ 5442 h 55"/>
                <a:gd name="T4" fmla="*/ 2838972 w 110"/>
                <a:gd name="T5" fmla="*/ 15215 h 55"/>
                <a:gd name="T6" fmla="*/ 2078602 w 110"/>
                <a:gd name="T7" fmla="*/ 0 h 55"/>
                <a:gd name="T8" fmla="*/ 1817239 w 110"/>
                <a:gd name="T9" fmla="*/ 5442 h 55"/>
                <a:gd name="T10" fmla="*/ 1418176 w 110"/>
                <a:gd name="T11" fmla="*/ 23514 h 55"/>
                <a:gd name="T12" fmla="*/ 1274436 w 110"/>
                <a:gd name="T13" fmla="*/ 38473 h 55"/>
                <a:gd name="T14" fmla="*/ 801358 w 110"/>
                <a:gd name="T15" fmla="*/ 60304 h 55"/>
                <a:gd name="T16" fmla="*/ 392643 w 110"/>
                <a:gd name="T17" fmla="*/ 60304 h 55"/>
                <a:gd name="T18" fmla="*/ 0 w 110"/>
                <a:gd name="T19" fmla="*/ 77937 h 55"/>
                <a:gd name="T20" fmla="*/ 392643 w 110"/>
                <a:gd name="T21" fmla="*/ 114583 h 55"/>
                <a:gd name="T22" fmla="*/ 1193374 w 110"/>
                <a:gd name="T23" fmla="*/ 135708 h 55"/>
                <a:gd name="T24" fmla="*/ 2078602 w 110"/>
                <a:gd name="T25" fmla="*/ 135708 h 55"/>
                <a:gd name="T26" fmla="*/ 2431244 w 110"/>
                <a:gd name="T27" fmla="*/ 116436 h 55"/>
                <a:gd name="T28" fmla="*/ 3957376 w 110"/>
                <a:gd name="T29" fmla="*/ 108162 h 55"/>
                <a:gd name="T30" fmla="*/ 5043657 w 110"/>
                <a:gd name="T31" fmla="*/ 77937 h 55"/>
                <a:gd name="T32" fmla="*/ 6869038 w 110"/>
                <a:gd name="T33" fmla="*/ 91890 h 55"/>
                <a:gd name="T34" fmla="*/ 7339134 w 110"/>
                <a:gd name="T35" fmla="*/ 38473 h 55"/>
                <a:gd name="T36" fmla="*/ 5988743 w 110"/>
                <a:gd name="T37" fmla="*/ 15215 h 55"/>
                <a:gd name="T38" fmla="*/ 3957376 w 110"/>
                <a:gd name="T39" fmla="*/ 27495 h 5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10" h="55">
                  <a:moveTo>
                    <a:pt x="59" y="11"/>
                  </a:moveTo>
                  <a:lnTo>
                    <a:pt x="51" y="2"/>
                  </a:lnTo>
                  <a:lnTo>
                    <a:pt x="42" y="6"/>
                  </a:lnTo>
                  <a:lnTo>
                    <a:pt x="31" y="0"/>
                  </a:lnTo>
                  <a:lnTo>
                    <a:pt x="27" y="2"/>
                  </a:lnTo>
                  <a:lnTo>
                    <a:pt x="21" y="9"/>
                  </a:lnTo>
                  <a:lnTo>
                    <a:pt x="19" y="15"/>
                  </a:lnTo>
                  <a:lnTo>
                    <a:pt x="12" y="24"/>
                  </a:lnTo>
                  <a:lnTo>
                    <a:pt x="6" y="24"/>
                  </a:lnTo>
                  <a:lnTo>
                    <a:pt x="0" y="31"/>
                  </a:lnTo>
                  <a:lnTo>
                    <a:pt x="6" y="45"/>
                  </a:lnTo>
                  <a:lnTo>
                    <a:pt x="18" y="54"/>
                  </a:lnTo>
                  <a:lnTo>
                    <a:pt x="31" y="54"/>
                  </a:lnTo>
                  <a:lnTo>
                    <a:pt x="36" y="46"/>
                  </a:lnTo>
                  <a:lnTo>
                    <a:pt x="59" y="43"/>
                  </a:lnTo>
                  <a:lnTo>
                    <a:pt x="75" y="31"/>
                  </a:lnTo>
                  <a:lnTo>
                    <a:pt x="102" y="36"/>
                  </a:lnTo>
                  <a:lnTo>
                    <a:pt x="109" y="15"/>
                  </a:lnTo>
                  <a:lnTo>
                    <a:pt x="89" y="6"/>
                  </a:lnTo>
                  <a:lnTo>
                    <a:pt x="59" y="11"/>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38" name="Freeform 4"/>
            <p:cNvSpPr>
              <a:spLocks noChangeAspect="1"/>
            </p:cNvSpPr>
            <p:nvPr/>
          </p:nvSpPr>
          <p:spPr bwMode="auto">
            <a:xfrm>
              <a:off x="4133" y="2851"/>
              <a:ext cx="204" cy="85"/>
            </a:xfrm>
            <a:custGeom>
              <a:avLst/>
              <a:gdLst>
                <a:gd name="T0" fmla="*/ 3957376 w 110"/>
                <a:gd name="T1" fmla="*/ 27495 h 55"/>
                <a:gd name="T2" fmla="*/ 3444323 w 110"/>
                <a:gd name="T3" fmla="*/ 5442 h 55"/>
                <a:gd name="T4" fmla="*/ 2838972 w 110"/>
                <a:gd name="T5" fmla="*/ 15215 h 55"/>
                <a:gd name="T6" fmla="*/ 2078602 w 110"/>
                <a:gd name="T7" fmla="*/ 0 h 55"/>
                <a:gd name="T8" fmla="*/ 1817239 w 110"/>
                <a:gd name="T9" fmla="*/ 5442 h 55"/>
                <a:gd name="T10" fmla="*/ 1418176 w 110"/>
                <a:gd name="T11" fmla="*/ 23514 h 55"/>
                <a:gd name="T12" fmla="*/ 1274436 w 110"/>
                <a:gd name="T13" fmla="*/ 38473 h 55"/>
                <a:gd name="T14" fmla="*/ 801358 w 110"/>
                <a:gd name="T15" fmla="*/ 60304 h 55"/>
                <a:gd name="T16" fmla="*/ 392643 w 110"/>
                <a:gd name="T17" fmla="*/ 60304 h 55"/>
                <a:gd name="T18" fmla="*/ 0 w 110"/>
                <a:gd name="T19" fmla="*/ 77937 h 55"/>
                <a:gd name="T20" fmla="*/ 392643 w 110"/>
                <a:gd name="T21" fmla="*/ 114583 h 55"/>
                <a:gd name="T22" fmla="*/ 1193374 w 110"/>
                <a:gd name="T23" fmla="*/ 135708 h 55"/>
                <a:gd name="T24" fmla="*/ 2078602 w 110"/>
                <a:gd name="T25" fmla="*/ 135708 h 55"/>
                <a:gd name="T26" fmla="*/ 2431244 w 110"/>
                <a:gd name="T27" fmla="*/ 116436 h 55"/>
                <a:gd name="T28" fmla="*/ 3957376 w 110"/>
                <a:gd name="T29" fmla="*/ 108162 h 55"/>
                <a:gd name="T30" fmla="*/ 5043657 w 110"/>
                <a:gd name="T31" fmla="*/ 77937 h 55"/>
                <a:gd name="T32" fmla="*/ 6869038 w 110"/>
                <a:gd name="T33" fmla="*/ 91890 h 55"/>
                <a:gd name="T34" fmla="*/ 7339134 w 110"/>
                <a:gd name="T35" fmla="*/ 38473 h 55"/>
                <a:gd name="T36" fmla="*/ 5988743 w 110"/>
                <a:gd name="T37" fmla="*/ 15215 h 55"/>
                <a:gd name="T38" fmla="*/ 3957376 w 110"/>
                <a:gd name="T39" fmla="*/ 27495 h 55"/>
                <a:gd name="T40" fmla="*/ 3957376 w 110"/>
                <a:gd name="T41" fmla="*/ 27495 h 5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0" h="55">
                  <a:moveTo>
                    <a:pt x="59" y="11"/>
                  </a:moveTo>
                  <a:lnTo>
                    <a:pt x="51" y="2"/>
                  </a:lnTo>
                  <a:lnTo>
                    <a:pt x="42" y="6"/>
                  </a:lnTo>
                  <a:lnTo>
                    <a:pt x="31" y="0"/>
                  </a:lnTo>
                  <a:lnTo>
                    <a:pt x="27" y="2"/>
                  </a:lnTo>
                  <a:lnTo>
                    <a:pt x="21" y="9"/>
                  </a:lnTo>
                  <a:lnTo>
                    <a:pt x="19" y="15"/>
                  </a:lnTo>
                  <a:lnTo>
                    <a:pt x="12" y="24"/>
                  </a:lnTo>
                  <a:lnTo>
                    <a:pt x="6" y="24"/>
                  </a:lnTo>
                  <a:lnTo>
                    <a:pt x="0" y="31"/>
                  </a:lnTo>
                  <a:lnTo>
                    <a:pt x="6" y="45"/>
                  </a:lnTo>
                  <a:lnTo>
                    <a:pt x="18" y="54"/>
                  </a:lnTo>
                  <a:lnTo>
                    <a:pt x="31" y="54"/>
                  </a:lnTo>
                  <a:lnTo>
                    <a:pt x="36" y="46"/>
                  </a:lnTo>
                  <a:lnTo>
                    <a:pt x="59" y="43"/>
                  </a:lnTo>
                  <a:lnTo>
                    <a:pt x="75" y="31"/>
                  </a:lnTo>
                  <a:lnTo>
                    <a:pt x="102" y="36"/>
                  </a:lnTo>
                  <a:lnTo>
                    <a:pt x="109" y="15"/>
                  </a:lnTo>
                  <a:lnTo>
                    <a:pt x="89" y="6"/>
                  </a:lnTo>
                  <a:lnTo>
                    <a:pt x="59" y="11"/>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39" name="Freeform 5"/>
            <p:cNvSpPr>
              <a:spLocks noChangeAspect="1"/>
            </p:cNvSpPr>
            <p:nvPr/>
          </p:nvSpPr>
          <p:spPr bwMode="auto">
            <a:xfrm>
              <a:off x="3960" y="2780"/>
              <a:ext cx="234" cy="122"/>
            </a:xfrm>
            <a:custGeom>
              <a:avLst/>
              <a:gdLst>
                <a:gd name="T0" fmla="*/ 7585890 w 126"/>
                <a:gd name="T1" fmla="*/ 63076 h 79"/>
                <a:gd name="T2" fmla="*/ 6543190 w 126"/>
                <a:gd name="T3" fmla="*/ 55802 h 79"/>
                <a:gd name="T4" fmla="*/ 6286462 w 126"/>
                <a:gd name="T5" fmla="*/ 69310 h 79"/>
                <a:gd name="T6" fmla="*/ 5167223 w 126"/>
                <a:gd name="T7" fmla="*/ 27336 h 79"/>
                <a:gd name="T8" fmla="*/ 4279000 w 126"/>
                <a:gd name="T9" fmla="*/ 9811 h 79"/>
                <a:gd name="T10" fmla="*/ 3644650 w 126"/>
                <a:gd name="T11" fmla="*/ 23398 h 79"/>
                <a:gd name="T12" fmla="*/ 2903741 w 126"/>
                <a:gd name="T13" fmla="*/ 0 h 79"/>
                <a:gd name="T14" fmla="*/ 2903741 w 126"/>
                <a:gd name="T15" fmla="*/ 17701 h 79"/>
                <a:gd name="T16" fmla="*/ 400727 w 126"/>
                <a:gd name="T17" fmla="*/ 74695 h 79"/>
                <a:gd name="T18" fmla="*/ 0 w 126"/>
                <a:gd name="T19" fmla="*/ 58382 h 79"/>
                <a:gd name="T20" fmla="*/ 819488 w 126"/>
                <a:gd name="T21" fmla="*/ 124733 h 79"/>
                <a:gd name="T22" fmla="*/ 2425464 w 126"/>
                <a:gd name="T23" fmla="*/ 183117 h 79"/>
                <a:gd name="T24" fmla="*/ 3385018 w 126"/>
                <a:gd name="T25" fmla="*/ 186958 h 79"/>
                <a:gd name="T26" fmla="*/ 4125773 w 126"/>
                <a:gd name="T27" fmla="*/ 159624 h 79"/>
                <a:gd name="T28" fmla="*/ 6286462 w 126"/>
                <a:gd name="T29" fmla="*/ 178139 h 79"/>
                <a:gd name="T30" fmla="*/ 6426986 w 126"/>
                <a:gd name="T31" fmla="*/ 194107 h 79"/>
                <a:gd name="T32" fmla="*/ 6845755 w 126"/>
                <a:gd name="T33" fmla="*/ 174747 h 79"/>
                <a:gd name="T34" fmla="*/ 7334227 w 126"/>
                <a:gd name="T35" fmla="*/ 174747 h 79"/>
                <a:gd name="T36" fmla="*/ 7807934 w 126"/>
                <a:gd name="T37" fmla="*/ 151785 h 79"/>
                <a:gd name="T38" fmla="*/ 7946714 w 126"/>
                <a:gd name="T39" fmla="*/ 136864 h 79"/>
                <a:gd name="T40" fmla="*/ 8289461 w 126"/>
                <a:gd name="T41" fmla="*/ 119339 h 79"/>
                <a:gd name="T42" fmla="*/ 8628351 w 126"/>
                <a:gd name="T43" fmla="*/ 111863 h 79"/>
                <a:gd name="T44" fmla="*/ 7662150 w 126"/>
                <a:gd name="T45" fmla="*/ 82487 h 79"/>
                <a:gd name="T46" fmla="*/ 7585890 w 126"/>
                <a:gd name="T47" fmla="*/ 63076 h 7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26" h="79">
                  <a:moveTo>
                    <a:pt x="110" y="25"/>
                  </a:moveTo>
                  <a:lnTo>
                    <a:pt x="95" y="22"/>
                  </a:lnTo>
                  <a:lnTo>
                    <a:pt x="91" y="28"/>
                  </a:lnTo>
                  <a:lnTo>
                    <a:pt x="75" y="11"/>
                  </a:lnTo>
                  <a:lnTo>
                    <a:pt x="62" y="4"/>
                  </a:lnTo>
                  <a:lnTo>
                    <a:pt x="53" y="9"/>
                  </a:lnTo>
                  <a:lnTo>
                    <a:pt x="42" y="0"/>
                  </a:lnTo>
                  <a:lnTo>
                    <a:pt x="42" y="7"/>
                  </a:lnTo>
                  <a:lnTo>
                    <a:pt x="6" y="30"/>
                  </a:lnTo>
                  <a:lnTo>
                    <a:pt x="0" y="23"/>
                  </a:lnTo>
                  <a:lnTo>
                    <a:pt x="12" y="50"/>
                  </a:lnTo>
                  <a:lnTo>
                    <a:pt x="35" y="73"/>
                  </a:lnTo>
                  <a:lnTo>
                    <a:pt x="49" y="75"/>
                  </a:lnTo>
                  <a:lnTo>
                    <a:pt x="60" y="64"/>
                  </a:lnTo>
                  <a:lnTo>
                    <a:pt x="91" y="71"/>
                  </a:lnTo>
                  <a:lnTo>
                    <a:pt x="93" y="78"/>
                  </a:lnTo>
                  <a:lnTo>
                    <a:pt x="99" y="70"/>
                  </a:lnTo>
                  <a:lnTo>
                    <a:pt x="106" y="70"/>
                  </a:lnTo>
                  <a:lnTo>
                    <a:pt x="113" y="61"/>
                  </a:lnTo>
                  <a:lnTo>
                    <a:pt x="115" y="55"/>
                  </a:lnTo>
                  <a:lnTo>
                    <a:pt x="120" y="48"/>
                  </a:lnTo>
                  <a:lnTo>
                    <a:pt x="125" y="45"/>
                  </a:lnTo>
                  <a:lnTo>
                    <a:pt x="111" y="33"/>
                  </a:lnTo>
                  <a:lnTo>
                    <a:pt x="110" y="25"/>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0" name="Freeform 6"/>
            <p:cNvSpPr>
              <a:spLocks noChangeAspect="1"/>
            </p:cNvSpPr>
            <p:nvPr/>
          </p:nvSpPr>
          <p:spPr bwMode="auto">
            <a:xfrm>
              <a:off x="3960" y="2780"/>
              <a:ext cx="234" cy="122"/>
            </a:xfrm>
            <a:custGeom>
              <a:avLst/>
              <a:gdLst>
                <a:gd name="T0" fmla="*/ 7585890 w 126"/>
                <a:gd name="T1" fmla="*/ 63076 h 79"/>
                <a:gd name="T2" fmla="*/ 6543190 w 126"/>
                <a:gd name="T3" fmla="*/ 55802 h 79"/>
                <a:gd name="T4" fmla="*/ 6286462 w 126"/>
                <a:gd name="T5" fmla="*/ 69310 h 79"/>
                <a:gd name="T6" fmla="*/ 5167223 w 126"/>
                <a:gd name="T7" fmla="*/ 27336 h 79"/>
                <a:gd name="T8" fmla="*/ 4279000 w 126"/>
                <a:gd name="T9" fmla="*/ 9811 h 79"/>
                <a:gd name="T10" fmla="*/ 3644650 w 126"/>
                <a:gd name="T11" fmla="*/ 23398 h 79"/>
                <a:gd name="T12" fmla="*/ 2903741 w 126"/>
                <a:gd name="T13" fmla="*/ 0 h 79"/>
                <a:gd name="T14" fmla="*/ 2903741 w 126"/>
                <a:gd name="T15" fmla="*/ 17701 h 79"/>
                <a:gd name="T16" fmla="*/ 400727 w 126"/>
                <a:gd name="T17" fmla="*/ 74695 h 79"/>
                <a:gd name="T18" fmla="*/ 0 w 126"/>
                <a:gd name="T19" fmla="*/ 58382 h 79"/>
                <a:gd name="T20" fmla="*/ 819488 w 126"/>
                <a:gd name="T21" fmla="*/ 124733 h 79"/>
                <a:gd name="T22" fmla="*/ 2425464 w 126"/>
                <a:gd name="T23" fmla="*/ 183117 h 79"/>
                <a:gd name="T24" fmla="*/ 3385018 w 126"/>
                <a:gd name="T25" fmla="*/ 186958 h 79"/>
                <a:gd name="T26" fmla="*/ 4125773 w 126"/>
                <a:gd name="T27" fmla="*/ 159624 h 79"/>
                <a:gd name="T28" fmla="*/ 6286462 w 126"/>
                <a:gd name="T29" fmla="*/ 178139 h 79"/>
                <a:gd name="T30" fmla="*/ 6426986 w 126"/>
                <a:gd name="T31" fmla="*/ 194107 h 79"/>
                <a:gd name="T32" fmla="*/ 6845755 w 126"/>
                <a:gd name="T33" fmla="*/ 174747 h 79"/>
                <a:gd name="T34" fmla="*/ 7334227 w 126"/>
                <a:gd name="T35" fmla="*/ 174747 h 79"/>
                <a:gd name="T36" fmla="*/ 7807934 w 126"/>
                <a:gd name="T37" fmla="*/ 151785 h 79"/>
                <a:gd name="T38" fmla="*/ 7946714 w 126"/>
                <a:gd name="T39" fmla="*/ 136864 h 79"/>
                <a:gd name="T40" fmla="*/ 8289461 w 126"/>
                <a:gd name="T41" fmla="*/ 119339 h 79"/>
                <a:gd name="T42" fmla="*/ 8628351 w 126"/>
                <a:gd name="T43" fmla="*/ 111863 h 79"/>
                <a:gd name="T44" fmla="*/ 7662150 w 126"/>
                <a:gd name="T45" fmla="*/ 82487 h 79"/>
                <a:gd name="T46" fmla="*/ 7585890 w 126"/>
                <a:gd name="T47" fmla="*/ 63076 h 79"/>
                <a:gd name="T48" fmla="*/ 7585890 w 126"/>
                <a:gd name="T49" fmla="*/ 63076 h 7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6" h="79">
                  <a:moveTo>
                    <a:pt x="110" y="25"/>
                  </a:moveTo>
                  <a:lnTo>
                    <a:pt x="95" y="22"/>
                  </a:lnTo>
                  <a:lnTo>
                    <a:pt x="91" y="28"/>
                  </a:lnTo>
                  <a:lnTo>
                    <a:pt x="75" y="11"/>
                  </a:lnTo>
                  <a:lnTo>
                    <a:pt x="62" y="4"/>
                  </a:lnTo>
                  <a:lnTo>
                    <a:pt x="53" y="9"/>
                  </a:lnTo>
                  <a:lnTo>
                    <a:pt x="42" y="0"/>
                  </a:lnTo>
                  <a:lnTo>
                    <a:pt x="42" y="7"/>
                  </a:lnTo>
                  <a:lnTo>
                    <a:pt x="6" y="30"/>
                  </a:lnTo>
                  <a:lnTo>
                    <a:pt x="0" y="23"/>
                  </a:lnTo>
                  <a:lnTo>
                    <a:pt x="12" y="50"/>
                  </a:lnTo>
                  <a:lnTo>
                    <a:pt x="35" y="73"/>
                  </a:lnTo>
                  <a:lnTo>
                    <a:pt x="49" y="75"/>
                  </a:lnTo>
                  <a:lnTo>
                    <a:pt x="60" y="64"/>
                  </a:lnTo>
                  <a:lnTo>
                    <a:pt x="91" y="71"/>
                  </a:lnTo>
                  <a:lnTo>
                    <a:pt x="93" y="78"/>
                  </a:lnTo>
                  <a:lnTo>
                    <a:pt x="99" y="70"/>
                  </a:lnTo>
                  <a:lnTo>
                    <a:pt x="106" y="70"/>
                  </a:lnTo>
                  <a:lnTo>
                    <a:pt x="113" y="61"/>
                  </a:lnTo>
                  <a:lnTo>
                    <a:pt x="115" y="55"/>
                  </a:lnTo>
                  <a:lnTo>
                    <a:pt x="120" y="48"/>
                  </a:lnTo>
                  <a:lnTo>
                    <a:pt x="125" y="45"/>
                  </a:lnTo>
                  <a:lnTo>
                    <a:pt x="111" y="33"/>
                  </a:lnTo>
                  <a:lnTo>
                    <a:pt x="110" y="25"/>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1" name="Freeform 7"/>
            <p:cNvSpPr>
              <a:spLocks noChangeAspect="1"/>
            </p:cNvSpPr>
            <p:nvPr/>
          </p:nvSpPr>
          <p:spPr bwMode="auto">
            <a:xfrm>
              <a:off x="3869" y="2879"/>
              <a:ext cx="279" cy="117"/>
            </a:xfrm>
            <a:custGeom>
              <a:avLst/>
              <a:gdLst>
                <a:gd name="T0" fmla="*/ 9930890 w 150"/>
                <a:gd name="T1" fmla="*/ 16826 h 76"/>
                <a:gd name="T2" fmla="*/ 7759007 w 150"/>
                <a:gd name="T3" fmla="*/ 0 h 76"/>
                <a:gd name="T4" fmla="*/ 6964279 w 150"/>
                <a:gd name="T5" fmla="*/ 22630 h 76"/>
                <a:gd name="T6" fmla="*/ 5951156 w 150"/>
                <a:gd name="T7" fmla="*/ 21764 h 76"/>
                <a:gd name="T8" fmla="*/ 4697826 w 150"/>
                <a:gd name="T9" fmla="*/ 51580 h 76"/>
                <a:gd name="T10" fmla="*/ 4798819 w 150"/>
                <a:gd name="T11" fmla="*/ 96214 h 76"/>
                <a:gd name="T12" fmla="*/ 4621057 w 150"/>
                <a:gd name="T13" fmla="*/ 99598 h 76"/>
                <a:gd name="T14" fmla="*/ 3897353 w 150"/>
                <a:gd name="T15" fmla="*/ 94508 h 76"/>
                <a:gd name="T16" fmla="*/ 2318390 w 150"/>
                <a:gd name="T17" fmla="*/ 110354 h 76"/>
                <a:gd name="T18" fmla="*/ 1501684 w 150"/>
                <a:gd name="T19" fmla="*/ 99598 h 76"/>
                <a:gd name="T20" fmla="*/ 1068553 w 150"/>
                <a:gd name="T21" fmla="*/ 114337 h 76"/>
                <a:gd name="T22" fmla="*/ 574491 w 150"/>
                <a:gd name="T23" fmla="*/ 99598 h 76"/>
                <a:gd name="T24" fmla="*/ 0 w 150"/>
                <a:gd name="T25" fmla="*/ 104504 h 76"/>
                <a:gd name="T26" fmla="*/ 267323 w 150"/>
                <a:gd name="T27" fmla="*/ 139987 h 76"/>
                <a:gd name="T28" fmla="*/ 1246446 w 150"/>
                <a:gd name="T29" fmla="*/ 148119 h 76"/>
                <a:gd name="T30" fmla="*/ 3630469 w 150"/>
                <a:gd name="T31" fmla="*/ 131422 h 76"/>
                <a:gd name="T32" fmla="*/ 4206169 w 150"/>
                <a:gd name="T33" fmla="*/ 158290 h 76"/>
                <a:gd name="T34" fmla="*/ 5848056 w 150"/>
                <a:gd name="T35" fmla="*/ 171345 h 76"/>
                <a:gd name="T36" fmla="*/ 6964279 w 150"/>
                <a:gd name="T37" fmla="*/ 176019 h 76"/>
                <a:gd name="T38" fmla="*/ 9159352 w 150"/>
                <a:gd name="T39" fmla="*/ 148119 h 76"/>
                <a:gd name="T40" fmla="*/ 9585767 w 150"/>
                <a:gd name="T41" fmla="*/ 136384 h 76"/>
                <a:gd name="T42" fmla="*/ 9808831 w 150"/>
                <a:gd name="T43" fmla="*/ 90932 h 76"/>
                <a:gd name="T44" fmla="*/ 10428360 w 150"/>
                <a:gd name="T45" fmla="*/ 90932 h 76"/>
                <a:gd name="T46" fmla="*/ 10572212 w 150"/>
                <a:gd name="T47" fmla="*/ 64696 h 76"/>
                <a:gd name="T48" fmla="*/ 10071522 w 150"/>
                <a:gd name="T49" fmla="*/ 31173 h 76"/>
                <a:gd name="T50" fmla="*/ 9930890 w 150"/>
                <a:gd name="T51" fmla="*/ 16826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0" h="76">
                  <a:moveTo>
                    <a:pt x="140" y="7"/>
                  </a:moveTo>
                  <a:lnTo>
                    <a:pt x="109" y="0"/>
                  </a:lnTo>
                  <a:lnTo>
                    <a:pt x="98" y="10"/>
                  </a:lnTo>
                  <a:lnTo>
                    <a:pt x="84" y="9"/>
                  </a:lnTo>
                  <a:lnTo>
                    <a:pt x="66" y="22"/>
                  </a:lnTo>
                  <a:lnTo>
                    <a:pt x="68" y="41"/>
                  </a:lnTo>
                  <a:lnTo>
                    <a:pt x="65" y="42"/>
                  </a:lnTo>
                  <a:lnTo>
                    <a:pt x="55" y="40"/>
                  </a:lnTo>
                  <a:lnTo>
                    <a:pt x="33" y="47"/>
                  </a:lnTo>
                  <a:lnTo>
                    <a:pt x="21" y="42"/>
                  </a:lnTo>
                  <a:lnTo>
                    <a:pt x="15" y="49"/>
                  </a:lnTo>
                  <a:lnTo>
                    <a:pt x="8" y="42"/>
                  </a:lnTo>
                  <a:lnTo>
                    <a:pt x="0" y="44"/>
                  </a:lnTo>
                  <a:lnTo>
                    <a:pt x="4" y="59"/>
                  </a:lnTo>
                  <a:lnTo>
                    <a:pt x="18" y="63"/>
                  </a:lnTo>
                  <a:lnTo>
                    <a:pt x="51" y="56"/>
                  </a:lnTo>
                  <a:lnTo>
                    <a:pt x="59" y="67"/>
                  </a:lnTo>
                  <a:lnTo>
                    <a:pt x="82" y="73"/>
                  </a:lnTo>
                  <a:lnTo>
                    <a:pt x="98" y="75"/>
                  </a:lnTo>
                  <a:lnTo>
                    <a:pt x="129" y="63"/>
                  </a:lnTo>
                  <a:lnTo>
                    <a:pt x="135" y="58"/>
                  </a:lnTo>
                  <a:lnTo>
                    <a:pt x="138" y="38"/>
                  </a:lnTo>
                  <a:lnTo>
                    <a:pt x="147" y="38"/>
                  </a:lnTo>
                  <a:lnTo>
                    <a:pt x="149" y="27"/>
                  </a:lnTo>
                  <a:lnTo>
                    <a:pt x="142" y="13"/>
                  </a:lnTo>
                  <a:lnTo>
                    <a:pt x="140" y="7"/>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2" name="Freeform 8"/>
            <p:cNvSpPr>
              <a:spLocks noChangeAspect="1"/>
            </p:cNvSpPr>
            <p:nvPr/>
          </p:nvSpPr>
          <p:spPr bwMode="auto">
            <a:xfrm>
              <a:off x="3869" y="2879"/>
              <a:ext cx="279" cy="117"/>
            </a:xfrm>
            <a:custGeom>
              <a:avLst/>
              <a:gdLst>
                <a:gd name="T0" fmla="*/ 9930890 w 150"/>
                <a:gd name="T1" fmla="*/ 16826 h 76"/>
                <a:gd name="T2" fmla="*/ 7759007 w 150"/>
                <a:gd name="T3" fmla="*/ 0 h 76"/>
                <a:gd name="T4" fmla="*/ 6964279 w 150"/>
                <a:gd name="T5" fmla="*/ 22630 h 76"/>
                <a:gd name="T6" fmla="*/ 5951156 w 150"/>
                <a:gd name="T7" fmla="*/ 21764 h 76"/>
                <a:gd name="T8" fmla="*/ 4697826 w 150"/>
                <a:gd name="T9" fmla="*/ 51580 h 76"/>
                <a:gd name="T10" fmla="*/ 4798819 w 150"/>
                <a:gd name="T11" fmla="*/ 96214 h 76"/>
                <a:gd name="T12" fmla="*/ 4621057 w 150"/>
                <a:gd name="T13" fmla="*/ 99598 h 76"/>
                <a:gd name="T14" fmla="*/ 3897353 w 150"/>
                <a:gd name="T15" fmla="*/ 94508 h 76"/>
                <a:gd name="T16" fmla="*/ 2318390 w 150"/>
                <a:gd name="T17" fmla="*/ 110354 h 76"/>
                <a:gd name="T18" fmla="*/ 1501684 w 150"/>
                <a:gd name="T19" fmla="*/ 99598 h 76"/>
                <a:gd name="T20" fmla="*/ 1068553 w 150"/>
                <a:gd name="T21" fmla="*/ 114337 h 76"/>
                <a:gd name="T22" fmla="*/ 574491 w 150"/>
                <a:gd name="T23" fmla="*/ 99598 h 76"/>
                <a:gd name="T24" fmla="*/ 0 w 150"/>
                <a:gd name="T25" fmla="*/ 104504 h 76"/>
                <a:gd name="T26" fmla="*/ 267323 w 150"/>
                <a:gd name="T27" fmla="*/ 139987 h 76"/>
                <a:gd name="T28" fmla="*/ 1246446 w 150"/>
                <a:gd name="T29" fmla="*/ 148119 h 76"/>
                <a:gd name="T30" fmla="*/ 3630469 w 150"/>
                <a:gd name="T31" fmla="*/ 131422 h 76"/>
                <a:gd name="T32" fmla="*/ 4206169 w 150"/>
                <a:gd name="T33" fmla="*/ 158290 h 76"/>
                <a:gd name="T34" fmla="*/ 5848056 w 150"/>
                <a:gd name="T35" fmla="*/ 171345 h 76"/>
                <a:gd name="T36" fmla="*/ 6964279 w 150"/>
                <a:gd name="T37" fmla="*/ 176019 h 76"/>
                <a:gd name="T38" fmla="*/ 9159352 w 150"/>
                <a:gd name="T39" fmla="*/ 148119 h 76"/>
                <a:gd name="T40" fmla="*/ 9585767 w 150"/>
                <a:gd name="T41" fmla="*/ 136384 h 76"/>
                <a:gd name="T42" fmla="*/ 9808831 w 150"/>
                <a:gd name="T43" fmla="*/ 90932 h 76"/>
                <a:gd name="T44" fmla="*/ 10428360 w 150"/>
                <a:gd name="T45" fmla="*/ 90932 h 76"/>
                <a:gd name="T46" fmla="*/ 10572212 w 150"/>
                <a:gd name="T47" fmla="*/ 64696 h 76"/>
                <a:gd name="T48" fmla="*/ 10071522 w 150"/>
                <a:gd name="T49" fmla="*/ 31173 h 76"/>
                <a:gd name="T50" fmla="*/ 9930890 w 150"/>
                <a:gd name="T51" fmla="*/ 16826 h 76"/>
                <a:gd name="T52" fmla="*/ 9930890 w 150"/>
                <a:gd name="T53" fmla="*/ 16826 h 7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50" h="76">
                  <a:moveTo>
                    <a:pt x="140" y="7"/>
                  </a:moveTo>
                  <a:lnTo>
                    <a:pt x="109" y="0"/>
                  </a:lnTo>
                  <a:lnTo>
                    <a:pt x="98" y="10"/>
                  </a:lnTo>
                  <a:lnTo>
                    <a:pt x="84" y="9"/>
                  </a:lnTo>
                  <a:lnTo>
                    <a:pt x="66" y="22"/>
                  </a:lnTo>
                  <a:lnTo>
                    <a:pt x="68" y="41"/>
                  </a:lnTo>
                  <a:lnTo>
                    <a:pt x="65" y="42"/>
                  </a:lnTo>
                  <a:lnTo>
                    <a:pt x="55" y="40"/>
                  </a:lnTo>
                  <a:lnTo>
                    <a:pt x="33" y="47"/>
                  </a:lnTo>
                  <a:lnTo>
                    <a:pt x="21" y="42"/>
                  </a:lnTo>
                  <a:lnTo>
                    <a:pt x="15" y="49"/>
                  </a:lnTo>
                  <a:lnTo>
                    <a:pt x="8" y="42"/>
                  </a:lnTo>
                  <a:lnTo>
                    <a:pt x="0" y="44"/>
                  </a:lnTo>
                  <a:lnTo>
                    <a:pt x="4" y="59"/>
                  </a:lnTo>
                  <a:lnTo>
                    <a:pt x="18" y="63"/>
                  </a:lnTo>
                  <a:lnTo>
                    <a:pt x="51" y="56"/>
                  </a:lnTo>
                  <a:lnTo>
                    <a:pt x="59" y="67"/>
                  </a:lnTo>
                  <a:lnTo>
                    <a:pt x="82" y="73"/>
                  </a:lnTo>
                  <a:lnTo>
                    <a:pt x="98" y="75"/>
                  </a:lnTo>
                  <a:lnTo>
                    <a:pt x="129" y="63"/>
                  </a:lnTo>
                  <a:lnTo>
                    <a:pt x="135" y="58"/>
                  </a:lnTo>
                  <a:lnTo>
                    <a:pt x="138" y="38"/>
                  </a:lnTo>
                  <a:lnTo>
                    <a:pt x="147" y="38"/>
                  </a:lnTo>
                  <a:lnTo>
                    <a:pt x="149" y="27"/>
                  </a:lnTo>
                  <a:lnTo>
                    <a:pt x="142" y="13"/>
                  </a:lnTo>
                  <a:lnTo>
                    <a:pt x="140" y="7"/>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3" name="Freeform 9"/>
            <p:cNvSpPr>
              <a:spLocks noChangeAspect="1"/>
            </p:cNvSpPr>
            <p:nvPr/>
          </p:nvSpPr>
          <p:spPr bwMode="auto">
            <a:xfrm>
              <a:off x="3636" y="2771"/>
              <a:ext cx="122" cy="85"/>
            </a:xfrm>
            <a:custGeom>
              <a:avLst/>
              <a:gdLst>
                <a:gd name="T0" fmla="*/ 3435823 w 66"/>
                <a:gd name="T1" fmla="*/ 41423 h 55"/>
                <a:gd name="T2" fmla="*/ 3282595 w 66"/>
                <a:gd name="T3" fmla="*/ 15215 h 55"/>
                <a:gd name="T4" fmla="*/ 2673270 w 66"/>
                <a:gd name="T5" fmla="*/ 0 h 55"/>
                <a:gd name="T6" fmla="*/ 1136439 w 66"/>
                <a:gd name="T7" fmla="*/ 9845 h 55"/>
                <a:gd name="T8" fmla="*/ 686006 w 66"/>
                <a:gd name="T9" fmla="*/ 0 h 55"/>
                <a:gd name="T10" fmla="*/ 0 w 66"/>
                <a:gd name="T11" fmla="*/ 23514 h 55"/>
                <a:gd name="T12" fmla="*/ 0 w 66"/>
                <a:gd name="T13" fmla="*/ 41423 h 55"/>
                <a:gd name="T14" fmla="*/ 1408472 w 66"/>
                <a:gd name="T15" fmla="*/ 75341 h 55"/>
                <a:gd name="T16" fmla="*/ 1706573 w 66"/>
                <a:gd name="T17" fmla="*/ 103045 h 55"/>
                <a:gd name="T18" fmla="*/ 2544877 w 66"/>
                <a:gd name="T19" fmla="*/ 96718 h 55"/>
                <a:gd name="T20" fmla="*/ 2544877 w 66"/>
                <a:gd name="T21" fmla="*/ 124217 h 55"/>
                <a:gd name="T22" fmla="*/ 3505892 w 66"/>
                <a:gd name="T23" fmla="*/ 135708 h 55"/>
                <a:gd name="T24" fmla="*/ 3282595 w 66"/>
                <a:gd name="T25" fmla="*/ 110835 h 55"/>
                <a:gd name="T26" fmla="*/ 3883094 w 66"/>
                <a:gd name="T27" fmla="*/ 91890 h 55"/>
                <a:gd name="T28" fmla="*/ 4122461 w 66"/>
                <a:gd name="T29" fmla="*/ 74142 h 55"/>
                <a:gd name="T30" fmla="*/ 3813239 w 66"/>
                <a:gd name="T31" fmla="*/ 50430 h 55"/>
                <a:gd name="T32" fmla="*/ 3435823 w 66"/>
                <a:gd name="T33" fmla="*/ 41423 h 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6" h="55">
                  <a:moveTo>
                    <a:pt x="54" y="16"/>
                  </a:moveTo>
                  <a:lnTo>
                    <a:pt x="52" y="6"/>
                  </a:lnTo>
                  <a:lnTo>
                    <a:pt x="42" y="0"/>
                  </a:lnTo>
                  <a:lnTo>
                    <a:pt x="18" y="4"/>
                  </a:lnTo>
                  <a:lnTo>
                    <a:pt x="11" y="0"/>
                  </a:lnTo>
                  <a:lnTo>
                    <a:pt x="0" y="9"/>
                  </a:lnTo>
                  <a:lnTo>
                    <a:pt x="0" y="16"/>
                  </a:lnTo>
                  <a:lnTo>
                    <a:pt x="22" y="30"/>
                  </a:lnTo>
                  <a:lnTo>
                    <a:pt x="27" y="41"/>
                  </a:lnTo>
                  <a:lnTo>
                    <a:pt x="40" y="38"/>
                  </a:lnTo>
                  <a:lnTo>
                    <a:pt x="40" y="49"/>
                  </a:lnTo>
                  <a:lnTo>
                    <a:pt x="55" y="54"/>
                  </a:lnTo>
                  <a:lnTo>
                    <a:pt x="52" y="44"/>
                  </a:lnTo>
                  <a:lnTo>
                    <a:pt x="61" y="36"/>
                  </a:lnTo>
                  <a:lnTo>
                    <a:pt x="65" y="29"/>
                  </a:lnTo>
                  <a:lnTo>
                    <a:pt x="60" y="20"/>
                  </a:lnTo>
                  <a:lnTo>
                    <a:pt x="54"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4" name="Freeform 10"/>
            <p:cNvSpPr>
              <a:spLocks noChangeAspect="1"/>
            </p:cNvSpPr>
            <p:nvPr/>
          </p:nvSpPr>
          <p:spPr bwMode="auto">
            <a:xfrm>
              <a:off x="3636" y="2771"/>
              <a:ext cx="122" cy="85"/>
            </a:xfrm>
            <a:custGeom>
              <a:avLst/>
              <a:gdLst>
                <a:gd name="T0" fmla="*/ 3435823 w 66"/>
                <a:gd name="T1" fmla="*/ 41423 h 55"/>
                <a:gd name="T2" fmla="*/ 3282595 w 66"/>
                <a:gd name="T3" fmla="*/ 15215 h 55"/>
                <a:gd name="T4" fmla="*/ 2673270 w 66"/>
                <a:gd name="T5" fmla="*/ 0 h 55"/>
                <a:gd name="T6" fmla="*/ 1136439 w 66"/>
                <a:gd name="T7" fmla="*/ 9845 h 55"/>
                <a:gd name="T8" fmla="*/ 686006 w 66"/>
                <a:gd name="T9" fmla="*/ 0 h 55"/>
                <a:gd name="T10" fmla="*/ 0 w 66"/>
                <a:gd name="T11" fmla="*/ 23514 h 55"/>
                <a:gd name="T12" fmla="*/ 0 w 66"/>
                <a:gd name="T13" fmla="*/ 41423 h 55"/>
                <a:gd name="T14" fmla="*/ 1408472 w 66"/>
                <a:gd name="T15" fmla="*/ 75341 h 55"/>
                <a:gd name="T16" fmla="*/ 1706573 w 66"/>
                <a:gd name="T17" fmla="*/ 103045 h 55"/>
                <a:gd name="T18" fmla="*/ 2544877 w 66"/>
                <a:gd name="T19" fmla="*/ 96718 h 55"/>
                <a:gd name="T20" fmla="*/ 2544877 w 66"/>
                <a:gd name="T21" fmla="*/ 124217 h 55"/>
                <a:gd name="T22" fmla="*/ 3505892 w 66"/>
                <a:gd name="T23" fmla="*/ 135708 h 55"/>
                <a:gd name="T24" fmla="*/ 3282595 w 66"/>
                <a:gd name="T25" fmla="*/ 110835 h 55"/>
                <a:gd name="T26" fmla="*/ 3883094 w 66"/>
                <a:gd name="T27" fmla="*/ 91890 h 55"/>
                <a:gd name="T28" fmla="*/ 4122461 w 66"/>
                <a:gd name="T29" fmla="*/ 74142 h 55"/>
                <a:gd name="T30" fmla="*/ 3813239 w 66"/>
                <a:gd name="T31" fmla="*/ 50430 h 55"/>
                <a:gd name="T32" fmla="*/ 3435823 w 66"/>
                <a:gd name="T33" fmla="*/ 41423 h 55"/>
                <a:gd name="T34" fmla="*/ 3435823 w 66"/>
                <a:gd name="T35" fmla="*/ 41423 h 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6" h="55">
                  <a:moveTo>
                    <a:pt x="54" y="16"/>
                  </a:moveTo>
                  <a:lnTo>
                    <a:pt x="52" y="6"/>
                  </a:lnTo>
                  <a:lnTo>
                    <a:pt x="42" y="0"/>
                  </a:lnTo>
                  <a:lnTo>
                    <a:pt x="18" y="4"/>
                  </a:lnTo>
                  <a:lnTo>
                    <a:pt x="11" y="0"/>
                  </a:lnTo>
                  <a:lnTo>
                    <a:pt x="0" y="9"/>
                  </a:lnTo>
                  <a:lnTo>
                    <a:pt x="0" y="16"/>
                  </a:lnTo>
                  <a:lnTo>
                    <a:pt x="22" y="30"/>
                  </a:lnTo>
                  <a:lnTo>
                    <a:pt x="27" y="41"/>
                  </a:lnTo>
                  <a:lnTo>
                    <a:pt x="40" y="38"/>
                  </a:lnTo>
                  <a:lnTo>
                    <a:pt x="40" y="49"/>
                  </a:lnTo>
                  <a:lnTo>
                    <a:pt x="55" y="54"/>
                  </a:lnTo>
                  <a:lnTo>
                    <a:pt x="52" y="44"/>
                  </a:lnTo>
                  <a:lnTo>
                    <a:pt x="61" y="36"/>
                  </a:lnTo>
                  <a:lnTo>
                    <a:pt x="65" y="29"/>
                  </a:lnTo>
                  <a:lnTo>
                    <a:pt x="60" y="20"/>
                  </a:lnTo>
                  <a:lnTo>
                    <a:pt x="54"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5" name="Freeform 11"/>
            <p:cNvSpPr>
              <a:spLocks noChangeAspect="1"/>
            </p:cNvSpPr>
            <p:nvPr/>
          </p:nvSpPr>
          <p:spPr bwMode="auto">
            <a:xfrm>
              <a:off x="4109" y="2900"/>
              <a:ext cx="239" cy="124"/>
            </a:xfrm>
            <a:custGeom>
              <a:avLst/>
              <a:gdLst>
                <a:gd name="T0" fmla="*/ 5827993 w 129"/>
                <a:gd name="T1" fmla="*/ 0 h 80"/>
                <a:gd name="T2" fmla="*/ 4745197 w 129"/>
                <a:gd name="T3" fmla="*/ 28647 h 80"/>
                <a:gd name="T4" fmla="*/ 3258485 w 129"/>
                <a:gd name="T5" fmla="*/ 40173 h 80"/>
                <a:gd name="T6" fmla="*/ 2931109 w 129"/>
                <a:gd name="T7" fmla="*/ 58688 h 80"/>
                <a:gd name="T8" fmla="*/ 2039602 w 129"/>
                <a:gd name="T9" fmla="*/ 58688 h 80"/>
                <a:gd name="T10" fmla="*/ 1244597 w 129"/>
                <a:gd name="T11" fmla="*/ 34241 h 80"/>
                <a:gd name="T12" fmla="*/ 1100873 w 129"/>
                <a:gd name="T13" fmla="*/ 62885 h 80"/>
                <a:gd name="T14" fmla="*/ 539364 w 129"/>
                <a:gd name="T15" fmla="*/ 62885 h 80"/>
                <a:gd name="T16" fmla="*/ 387321 w 129"/>
                <a:gd name="T17" fmla="*/ 116861 h 80"/>
                <a:gd name="T18" fmla="*/ 0 w 129"/>
                <a:gd name="T19" fmla="*/ 131088 h 80"/>
                <a:gd name="T20" fmla="*/ 248771 w 129"/>
                <a:gd name="T21" fmla="*/ 140997 h 80"/>
                <a:gd name="T22" fmla="*/ 2257116 w 129"/>
                <a:gd name="T23" fmla="*/ 209825 h 80"/>
                <a:gd name="T24" fmla="*/ 3258485 w 129"/>
                <a:gd name="T25" fmla="*/ 197642 h 80"/>
                <a:gd name="T26" fmla="*/ 4431164 w 129"/>
                <a:gd name="T27" fmla="*/ 181135 h 80"/>
                <a:gd name="T28" fmla="*/ 5110072 w 129"/>
                <a:gd name="T29" fmla="*/ 183832 h 80"/>
                <a:gd name="T30" fmla="*/ 6282384 w 129"/>
                <a:gd name="T31" fmla="*/ 168983 h 80"/>
                <a:gd name="T32" fmla="*/ 7416133 w 129"/>
                <a:gd name="T33" fmla="*/ 72455 h 80"/>
                <a:gd name="T34" fmla="*/ 8454971 w 129"/>
                <a:gd name="T35" fmla="*/ 44403 h 80"/>
                <a:gd name="T36" fmla="*/ 7612865 w 129"/>
                <a:gd name="T37" fmla="*/ 10168 h 80"/>
                <a:gd name="T38" fmla="*/ 5827993 w 129"/>
                <a:gd name="T39" fmla="*/ 0 h 8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29" h="80">
                  <a:moveTo>
                    <a:pt x="88" y="0"/>
                  </a:moveTo>
                  <a:lnTo>
                    <a:pt x="72" y="11"/>
                  </a:lnTo>
                  <a:lnTo>
                    <a:pt x="49" y="15"/>
                  </a:lnTo>
                  <a:lnTo>
                    <a:pt x="44" y="22"/>
                  </a:lnTo>
                  <a:lnTo>
                    <a:pt x="31" y="22"/>
                  </a:lnTo>
                  <a:lnTo>
                    <a:pt x="19" y="13"/>
                  </a:lnTo>
                  <a:lnTo>
                    <a:pt x="17" y="24"/>
                  </a:lnTo>
                  <a:lnTo>
                    <a:pt x="8" y="24"/>
                  </a:lnTo>
                  <a:lnTo>
                    <a:pt x="6" y="44"/>
                  </a:lnTo>
                  <a:lnTo>
                    <a:pt x="0" y="49"/>
                  </a:lnTo>
                  <a:lnTo>
                    <a:pt x="4" y="53"/>
                  </a:lnTo>
                  <a:lnTo>
                    <a:pt x="34" y="79"/>
                  </a:lnTo>
                  <a:lnTo>
                    <a:pt x="49" y="74"/>
                  </a:lnTo>
                  <a:lnTo>
                    <a:pt x="67" y="68"/>
                  </a:lnTo>
                  <a:lnTo>
                    <a:pt x="77" y="69"/>
                  </a:lnTo>
                  <a:lnTo>
                    <a:pt x="95" y="63"/>
                  </a:lnTo>
                  <a:lnTo>
                    <a:pt x="112" y="27"/>
                  </a:lnTo>
                  <a:lnTo>
                    <a:pt x="128" y="17"/>
                  </a:lnTo>
                  <a:lnTo>
                    <a:pt x="115" y="4"/>
                  </a:lnTo>
                  <a:lnTo>
                    <a:pt x="88"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6" name="Freeform 12"/>
            <p:cNvSpPr>
              <a:spLocks noChangeAspect="1"/>
            </p:cNvSpPr>
            <p:nvPr/>
          </p:nvSpPr>
          <p:spPr bwMode="auto">
            <a:xfrm>
              <a:off x="4109" y="2900"/>
              <a:ext cx="239" cy="124"/>
            </a:xfrm>
            <a:custGeom>
              <a:avLst/>
              <a:gdLst>
                <a:gd name="T0" fmla="*/ 5827993 w 129"/>
                <a:gd name="T1" fmla="*/ 0 h 80"/>
                <a:gd name="T2" fmla="*/ 4745197 w 129"/>
                <a:gd name="T3" fmla="*/ 28647 h 80"/>
                <a:gd name="T4" fmla="*/ 3258485 w 129"/>
                <a:gd name="T5" fmla="*/ 40173 h 80"/>
                <a:gd name="T6" fmla="*/ 2931109 w 129"/>
                <a:gd name="T7" fmla="*/ 58688 h 80"/>
                <a:gd name="T8" fmla="*/ 2039602 w 129"/>
                <a:gd name="T9" fmla="*/ 58688 h 80"/>
                <a:gd name="T10" fmla="*/ 1244597 w 129"/>
                <a:gd name="T11" fmla="*/ 34241 h 80"/>
                <a:gd name="T12" fmla="*/ 1100873 w 129"/>
                <a:gd name="T13" fmla="*/ 62885 h 80"/>
                <a:gd name="T14" fmla="*/ 539364 w 129"/>
                <a:gd name="T15" fmla="*/ 62885 h 80"/>
                <a:gd name="T16" fmla="*/ 387321 w 129"/>
                <a:gd name="T17" fmla="*/ 116861 h 80"/>
                <a:gd name="T18" fmla="*/ 0 w 129"/>
                <a:gd name="T19" fmla="*/ 131088 h 80"/>
                <a:gd name="T20" fmla="*/ 248771 w 129"/>
                <a:gd name="T21" fmla="*/ 140997 h 80"/>
                <a:gd name="T22" fmla="*/ 2257116 w 129"/>
                <a:gd name="T23" fmla="*/ 209825 h 80"/>
                <a:gd name="T24" fmla="*/ 3258485 w 129"/>
                <a:gd name="T25" fmla="*/ 197642 h 80"/>
                <a:gd name="T26" fmla="*/ 4431164 w 129"/>
                <a:gd name="T27" fmla="*/ 181135 h 80"/>
                <a:gd name="T28" fmla="*/ 5110072 w 129"/>
                <a:gd name="T29" fmla="*/ 183832 h 80"/>
                <a:gd name="T30" fmla="*/ 6282384 w 129"/>
                <a:gd name="T31" fmla="*/ 168983 h 80"/>
                <a:gd name="T32" fmla="*/ 7416133 w 129"/>
                <a:gd name="T33" fmla="*/ 72455 h 80"/>
                <a:gd name="T34" fmla="*/ 8454971 w 129"/>
                <a:gd name="T35" fmla="*/ 44403 h 80"/>
                <a:gd name="T36" fmla="*/ 7612865 w 129"/>
                <a:gd name="T37" fmla="*/ 10168 h 80"/>
                <a:gd name="T38" fmla="*/ 5827993 w 129"/>
                <a:gd name="T39" fmla="*/ 0 h 80"/>
                <a:gd name="T40" fmla="*/ 5827993 w 129"/>
                <a:gd name="T41" fmla="*/ 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9" h="80">
                  <a:moveTo>
                    <a:pt x="88" y="0"/>
                  </a:moveTo>
                  <a:lnTo>
                    <a:pt x="72" y="11"/>
                  </a:lnTo>
                  <a:lnTo>
                    <a:pt x="49" y="15"/>
                  </a:lnTo>
                  <a:lnTo>
                    <a:pt x="44" y="22"/>
                  </a:lnTo>
                  <a:lnTo>
                    <a:pt x="31" y="22"/>
                  </a:lnTo>
                  <a:lnTo>
                    <a:pt x="19" y="13"/>
                  </a:lnTo>
                  <a:lnTo>
                    <a:pt x="17" y="24"/>
                  </a:lnTo>
                  <a:lnTo>
                    <a:pt x="8" y="24"/>
                  </a:lnTo>
                  <a:lnTo>
                    <a:pt x="6" y="44"/>
                  </a:lnTo>
                  <a:lnTo>
                    <a:pt x="0" y="49"/>
                  </a:lnTo>
                  <a:lnTo>
                    <a:pt x="4" y="53"/>
                  </a:lnTo>
                  <a:lnTo>
                    <a:pt x="34" y="79"/>
                  </a:lnTo>
                  <a:lnTo>
                    <a:pt x="49" y="74"/>
                  </a:lnTo>
                  <a:lnTo>
                    <a:pt x="67" y="68"/>
                  </a:lnTo>
                  <a:lnTo>
                    <a:pt x="77" y="69"/>
                  </a:lnTo>
                  <a:lnTo>
                    <a:pt x="95" y="63"/>
                  </a:lnTo>
                  <a:lnTo>
                    <a:pt x="112" y="27"/>
                  </a:lnTo>
                  <a:lnTo>
                    <a:pt x="128" y="17"/>
                  </a:lnTo>
                  <a:lnTo>
                    <a:pt x="115" y="4"/>
                  </a:lnTo>
                  <a:lnTo>
                    <a:pt x="88"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7" name="Freeform 13"/>
            <p:cNvSpPr>
              <a:spLocks noChangeAspect="1"/>
            </p:cNvSpPr>
            <p:nvPr/>
          </p:nvSpPr>
          <p:spPr bwMode="auto">
            <a:xfrm>
              <a:off x="3819" y="2437"/>
              <a:ext cx="104" cy="158"/>
            </a:xfrm>
            <a:custGeom>
              <a:avLst/>
              <a:gdLst>
                <a:gd name="T0" fmla="*/ 2903741 w 56"/>
                <a:gd name="T1" fmla="*/ 101854 h 102"/>
                <a:gd name="T2" fmla="*/ 2566755 w 56"/>
                <a:gd name="T3" fmla="*/ 101854 h 102"/>
                <a:gd name="T4" fmla="*/ 3157613 w 56"/>
                <a:gd name="T5" fmla="*/ 47525 h 102"/>
                <a:gd name="T6" fmla="*/ 3128745 w 56"/>
                <a:gd name="T7" fmla="*/ 0 h 102"/>
                <a:gd name="T8" fmla="*/ 263020 w 56"/>
                <a:gd name="T9" fmla="*/ 77632 h 102"/>
                <a:gd name="T10" fmla="*/ 0 w 56"/>
                <a:gd name="T11" fmla="*/ 126524 h 102"/>
                <a:gd name="T12" fmla="*/ 76260 w 56"/>
                <a:gd name="T13" fmla="*/ 205752 h 102"/>
                <a:gd name="T14" fmla="*/ 819488 w 56"/>
                <a:gd name="T15" fmla="*/ 226179 h 102"/>
                <a:gd name="T16" fmla="*/ 819488 w 56"/>
                <a:gd name="T17" fmla="*/ 263761 h 102"/>
                <a:gd name="T18" fmla="*/ 1937958 w 56"/>
                <a:gd name="T19" fmla="*/ 265971 h 102"/>
                <a:gd name="T20" fmla="*/ 2166415 w 56"/>
                <a:gd name="T21" fmla="*/ 265971 h 102"/>
                <a:gd name="T22" fmla="*/ 1863446 w 56"/>
                <a:gd name="T23" fmla="*/ 244395 h 102"/>
                <a:gd name="T24" fmla="*/ 2166415 w 56"/>
                <a:gd name="T25" fmla="*/ 200341 h 102"/>
                <a:gd name="T26" fmla="*/ 1937958 w 56"/>
                <a:gd name="T27" fmla="*/ 192360 h 102"/>
                <a:gd name="T28" fmla="*/ 2425464 w 56"/>
                <a:gd name="T29" fmla="*/ 192360 h 102"/>
                <a:gd name="T30" fmla="*/ 2425464 w 56"/>
                <a:gd name="T31" fmla="*/ 176641 h 102"/>
                <a:gd name="T32" fmla="*/ 2903741 w 56"/>
                <a:gd name="T33" fmla="*/ 167903 h 102"/>
                <a:gd name="T34" fmla="*/ 2903741 w 56"/>
                <a:gd name="T35" fmla="*/ 148505 h 102"/>
                <a:gd name="T36" fmla="*/ 3157613 w 56"/>
                <a:gd name="T37" fmla="*/ 149837 h 102"/>
                <a:gd name="T38" fmla="*/ 3785745 w 56"/>
                <a:gd name="T39" fmla="*/ 137768 h 102"/>
                <a:gd name="T40" fmla="*/ 3785745 w 56"/>
                <a:gd name="T41" fmla="*/ 118500 h 102"/>
                <a:gd name="T42" fmla="*/ 2680782 w 56"/>
                <a:gd name="T43" fmla="*/ 124182 h 102"/>
                <a:gd name="T44" fmla="*/ 2903741 w 56"/>
                <a:gd name="T45" fmla="*/ 101854 h 10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6" h="102">
                  <a:moveTo>
                    <a:pt x="42" y="39"/>
                  </a:moveTo>
                  <a:lnTo>
                    <a:pt x="37" y="39"/>
                  </a:lnTo>
                  <a:lnTo>
                    <a:pt x="46" y="18"/>
                  </a:lnTo>
                  <a:lnTo>
                    <a:pt x="45" y="0"/>
                  </a:lnTo>
                  <a:lnTo>
                    <a:pt x="4" y="30"/>
                  </a:lnTo>
                  <a:lnTo>
                    <a:pt x="0" y="48"/>
                  </a:lnTo>
                  <a:lnTo>
                    <a:pt x="1" y="78"/>
                  </a:lnTo>
                  <a:lnTo>
                    <a:pt x="12" y="86"/>
                  </a:lnTo>
                  <a:lnTo>
                    <a:pt x="12" y="100"/>
                  </a:lnTo>
                  <a:lnTo>
                    <a:pt x="28" y="101"/>
                  </a:lnTo>
                  <a:lnTo>
                    <a:pt x="31" y="101"/>
                  </a:lnTo>
                  <a:lnTo>
                    <a:pt x="27" y="93"/>
                  </a:lnTo>
                  <a:lnTo>
                    <a:pt x="31" y="76"/>
                  </a:lnTo>
                  <a:lnTo>
                    <a:pt x="28" y="73"/>
                  </a:lnTo>
                  <a:lnTo>
                    <a:pt x="35" y="73"/>
                  </a:lnTo>
                  <a:lnTo>
                    <a:pt x="35" y="67"/>
                  </a:lnTo>
                  <a:lnTo>
                    <a:pt x="42" y="64"/>
                  </a:lnTo>
                  <a:lnTo>
                    <a:pt x="42" y="56"/>
                  </a:lnTo>
                  <a:lnTo>
                    <a:pt x="46" y="57"/>
                  </a:lnTo>
                  <a:lnTo>
                    <a:pt x="55" y="52"/>
                  </a:lnTo>
                  <a:lnTo>
                    <a:pt x="55" y="45"/>
                  </a:lnTo>
                  <a:lnTo>
                    <a:pt x="39" y="47"/>
                  </a:lnTo>
                  <a:lnTo>
                    <a:pt x="42" y="39"/>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8" name="Freeform 14"/>
            <p:cNvSpPr>
              <a:spLocks noChangeAspect="1"/>
            </p:cNvSpPr>
            <p:nvPr/>
          </p:nvSpPr>
          <p:spPr bwMode="auto">
            <a:xfrm>
              <a:off x="3819" y="2437"/>
              <a:ext cx="104" cy="158"/>
            </a:xfrm>
            <a:custGeom>
              <a:avLst/>
              <a:gdLst>
                <a:gd name="T0" fmla="*/ 2903741 w 56"/>
                <a:gd name="T1" fmla="*/ 101854 h 102"/>
                <a:gd name="T2" fmla="*/ 2566755 w 56"/>
                <a:gd name="T3" fmla="*/ 101854 h 102"/>
                <a:gd name="T4" fmla="*/ 3157613 w 56"/>
                <a:gd name="T5" fmla="*/ 47525 h 102"/>
                <a:gd name="T6" fmla="*/ 3128745 w 56"/>
                <a:gd name="T7" fmla="*/ 0 h 102"/>
                <a:gd name="T8" fmla="*/ 263020 w 56"/>
                <a:gd name="T9" fmla="*/ 77632 h 102"/>
                <a:gd name="T10" fmla="*/ 0 w 56"/>
                <a:gd name="T11" fmla="*/ 126524 h 102"/>
                <a:gd name="T12" fmla="*/ 76260 w 56"/>
                <a:gd name="T13" fmla="*/ 205752 h 102"/>
                <a:gd name="T14" fmla="*/ 819488 w 56"/>
                <a:gd name="T15" fmla="*/ 226179 h 102"/>
                <a:gd name="T16" fmla="*/ 819488 w 56"/>
                <a:gd name="T17" fmla="*/ 263761 h 102"/>
                <a:gd name="T18" fmla="*/ 1937958 w 56"/>
                <a:gd name="T19" fmla="*/ 265971 h 102"/>
                <a:gd name="T20" fmla="*/ 2166415 w 56"/>
                <a:gd name="T21" fmla="*/ 265971 h 102"/>
                <a:gd name="T22" fmla="*/ 1863446 w 56"/>
                <a:gd name="T23" fmla="*/ 244395 h 102"/>
                <a:gd name="T24" fmla="*/ 2166415 w 56"/>
                <a:gd name="T25" fmla="*/ 200341 h 102"/>
                <a:gd name="T26" fmla="*/ 1937958 w 56"/>
                <a:gd name="T27" fmla="*/ 192360 h 102"/>
                <a:gd name="T28" fmla="*/ 2425464 w 56"/>
                <a:gd name="T29" fmla="*/ 192360 h 102"/>
                <a:gd name="T30" fmla="*/ 2425464 w 56"/>
                <a:gd name="T31" fmla="*/ 176641 h 102"/>
                <a:gd name="T32" fmla="*/ 2903741 w 56"/>
                <a:gd name="T33" fmla="*/ 167903 h 102"/>
                <a:gd name="T34" fmla="*/ 2903741 w 56"/>
                <a:gd name="T35" fmla="*/ 148505 h 102"/>
                <a:gd name="T36" fmla="*/ 3157613 w 56"/>
                <a:gd name="T37" fmla="*/ 149837 h 102"/>
                <a:gd name="T38" fmla="*/ 3785745 w 56"/>
                <a:gd name="T39" fmla="*/ 137768 h 102"/>
                <a:gd name="T40" fmla="*/ 3785745 w 56"/>
                <a:gd name="T41" fmla="*/ 118500 h 102"/>
                <a:gd name="T42" fmla="*/ 2680782 w 56"/>
                <a:gd name="T43" fmla="*/ 124182 h 102"/>
                <a:gd name="T44" fmla="*/ 2903741 w 56"/>
                <a:gd name="T45" fmla="*/ 101854 h 102"/>
                <a:gd name="T46" fmla="*/ 2903741 w 56"/>
                <a:gd name="T47" fmla="*/ 101854 h 10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56" h="102">
                  <a:moveTo>
                    <a:pt x="42" y="39"/>
                  </a:moveTo>
                  <a:lnTo>
                    <a:pt x="37" y="39"/>
                  </a:lnTo>
                  <a:lnTo>
                    <a:pt x="46" y="18"/>
                  </a:lnTo>
                  <a:lnTo>
                    <a:pt x="45" y="0"/>
                  </a:lnTo>
                  <a:lnTo>
                    <a:pt x="4" y="30"/>
                  </a:lnTo>
                  <a:lnTo>
                    <a:pt x="0" y="48"/>
                  </a:lnTo>
                  <a:lnTo>
                    <a:pt x="1" y="78"/>
                  </a:lnTo>
                  <a:lnTo>
                    <a:pt x="12" y="86"/>
                  </a:lnTo>
                  <a:lnTo>
                    <a:pt x="12" y="100"/>
                  </a:lnTo>
                  <a:lnTo>
                    <a:pt x="28" y="101"/>
                  </a:lnTo>
                  <a:lnTo>
                    <a:pt x="31" y="101"/>
                  </a:lnTo>
                  <a:lnTo>
                    <a:pt x="27" y="93"/>
                  </a:lnTo>
                  <a:lnTo>
                    <a:pt x="31" y="76"/>
                  </a:lnTo>
                  <a:lnTo>
                    <a:pt x="28" y="73"/>
                  </a:lnTo>
                  <a:lnTo>
                    <a:pt x="35" y="73"/>
                  </a:lnTo>
                  <a:lnTo>
                    <a:pt x="35" y="67"/>
                  </a:lnTo>
                  <a:lnTo>
                    <a:pt x="42" y="64"/>
                  </a:lnTo>
                  <a:lnTo>
                    <a:pt x="42" y="56"/>
                  </a:lnTo>
                  <a:lnTo>
                    <a:pt x="46" y="57"/>
                  </a:lnTo>
                  <a:lnTo>
                    <a:pt x="55" y="52"/>
                  </a:lnTo>
                  <a:lnTo>
                    <a:pt x="55" y="45"/>
                  </a:lnTo>
                  <a:lnTo>
                    <a:pt x="39" y="47"/>
                  </a:lnTo>
                  <a:lnTo>
                    <a:pt x="42" y="39"/>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49" name="Freeform 15"/>
            <p:cNvSpPr>
              <a:spLocks noChangeAspect="1"/>
            </p:cNvSpPr>
            <p:nvPr/>
          </p:nvSpPr>
          <p:spPr bwMode="auto">
            <a:xfrm>
              <a:off x="3882" y="2555"/>
              <a:ext cx="41" cy="30"/>
            </a:xfrm>
            <a:custGeom>
              <a:avLst/>
              <a:gdLst>
                <a:gd name="T0" fmla="*/ 444645 w 22"/>
                <a:gd name="T1" fmla="*/ 2397 h 20"/>
                <a:gd name="T2" fmla="*/ 0 w 22"/>
                <a:gd name="T3" fmla="*/ 5394 h 20"/>
                <a:gd name="T4" fmla="*/ 444645 w 22"/>
                <a:gd name="T5" fmla="*/ 29070 h 20"/>
                <a:gd name="T6" fmla="*/ 1544315 w 22"/>
                <a:gd name="T7" fmla="*/ 26150 h 20"/>
                <a:gd name="T8" fmla="*/ 1544315 w 22"/>
                <a:gd name="T9" fmla="*/ 15584 h 20"/>
                <a:gd name="T10" fmla="*/ 1184429 w 22"/>
                <a:gd name="T11" fmla="*/ 0 h 20"/>
                <a:gd name="T12" fmla="*/ 444645 w 22"/>
                <a:gd name="T13" fmla="*/ 2397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 h="20">
                  <a:moveTo>
                    <a:pt x="6" y="1"/>
                  </a:moveTo>
                  <a:lnTo>
                    <a:pt x="0" y="3"/>
                  </a:lnTo>
                  <a:lnTo>
                    <a:pt x="6" y="19"/>
                  </a:lnTo>
                  <a:lnTo>
                    <a:pt x="21" y="17"/>
                  </a:lnTo>
                  <a:lnTo>
                    <a:pt x="21" y="10"/>
                  </a:lnTo>
                  <a:lnTo>
                    <a:pt x="16" y="0"/>
                  </a:lnTo>
                  <a:lnTo>
                    <a:pt x="6" y="1"/>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0" name="Freeform 16"/>
            <p:cNvSpPr>
              <a:spLocks noChangeAspect="1"/>
            </p:cNvSpPr>
            <p:nvPr/>
          </p:nvSpPr>
          <p:spPr bwMode="auto">
            <a:xfrm>
              <a:off x="3882" y="2555"/>
              <a:ext cx="41" cy="30"/>
            </a:xfrm>
            <a:custGeom>
              <a:avLst/>
              <a:gdLst>
                <a:gd name="T0" fmla="*/ 444645 w 22"/>
                <a:gd name="T1" fmla="*/ 2397 h 20"/>
                <a:gd name="T2" fmla="*/ 0 w 22"/>
                <a:gd name="T3" fmla="*/ 5394 h 20"/>
                <a:gd name="T4" fmla="*/ 444645 w 22"/>
                <a:gd name="T5" fmla="*/ 29070 h 20"/>
                <a:gd name="T6" fmla="*/ 1544315 w 22"/>
                <a:gd name="T7" fmla="*/ 26150 h 20"/>
                <a:gd name="T8" fmla="*/ 1544315 w 22"/>
                <a:gd name="T9" fmla="*/ 15584 h 20"/>
                <a:gd name="T10" fmla="*/ 1184429 w 22"/>
                <a:gd name="T11" fmla="*/ 0 h 20"/>
                <a:gd name="T12" fmla="*/ 444645 w 22"/>
                <a:gd name="T13" fmla="*/ 2397 h 20"/>
                <a:gd name="T14" fmla="*/ 444645 w 22"/>
                <a:gd name="T15" fmla="*/ 2397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 h="20">
                  <a:moveTo>
                    <a:pt x="6" y="1"/>
                  </a:moveTo>
                  <a:lnTo>
                    <a:pt x="0" y="3"/>
                  </a:lnTo>
                  <a:lnTo>
                    <a:pt x="6" y="19"/>
                  </a:lnTo>
                  <a:lnTo>
                    <a:pt x="21" y="17"/>
                  </a:lnTo>
                  <a:lnTo>
                    <a:pt x="21" y="10"/>
                  </a:lnTo>
                  <a:lnTo>
                    <a:pt x="16" y="0"/>
                  </a:lnTo>
                  <a:lnTo>
                    <a:pt x="6" y="1"/>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1" name="Freeform 17"/>
            <p:cNvSpPr>
              <a:spLocks noChangeAspect="1"/>
            </p:cNvSpPr>
            <p:nvPr/>
          </p:nvSpPr>
          <p:spPr bwMode="auto">
            <a:xfrm>
              <a:off x="3923" y="2527"/>
              <a:ext cx="63" cy="63"/>
            </a:xfrm>
            <a:custGeom>
              <a:avLst/>
              <a:gdLst>
                <a:gd name="T0" fmla="*/ 1854492 w 34"/>
                <a:gd name="T1" fmla="*/ 0 h 41"/>
                <a:gd name="T2" fmla="*/ 1247989 w 34"/>
                <a:gd name="T3" fmla="*/ 9020 h 41"/>
                <a:gd name="T4" fmla="*/ 1247989 w 34"/>
                <a:gd name="T5" fmla="*/ 17483 h 41"/>
                <a:gd name="T6" fmla="*/ 1086398 w 34"/>
                <a:gd name="T7" fmla="*/ 34191 h 41"/>
                <a:gd name="T8" fmla="*/ 1086398 w 34"/>
                <a:gd name="T9" fmla="*/ 13860 h 41"/>
                <a:gd name="T10" fmla="*/ 673518 w 34"/>
                <a:gd name="T11" fmla="*/ 9020 h 41"/>
                <a:gd name="T12" fmla="*/ 793072 w 34"/>
                <a:gd name="T13" fmla="*/ 21297 h 41"/>
                <a:gd name="T14" fmla="*/ 0 w 34"/>
                <a:gd name="T15" fmla="*/ 34191 h 41"/>
                <a:gd name="T16" fmla="*/ 249600 w 34"/>
                <a:gd name="T17" fmla="*/ 41279 h 41"/>
                <a:gd name="T18" fmla="*/ 540134 w 34"/>
                <a:gd name="T19" fmla="*/ 72339 h 41"/>
                <a:gd name="T20" fmla="*/ 1086398 w 34"/>
                <a:gd name="T21" fmla="*/ 75302 h 41"/>
                <a:gd name="T22" fmla="*/ 1086398 w 34"/>
                <a:gd name="T23" fmla="*/ 84660 h 41"/>
                <a:gd name="T24" fmla="*/ 1587922 w 34"/>
                <a:gd name="T25" fmla="*/ 90419 h 41"/>
                <a:gd name="T26" fmla="*/ 1587922 w 34"/>
                <a:gd name="T27" fmla="*/ 72339 h 41"/>
                <a:gd name="T28" fmla="*/ 2013032 w 34"/>
                <a:gd name="T29" fmla="*/ 68458 h 41"/>
                <a:gd name="T30" fmla="*/ 1647952 w 34"/>
                <a:gd name="T31" fmla="*/ 47078 h 41"/>
                <a:gd name="T32" fmla="*/ 2177549 w 34"/>
                <a:gd name="T33" fmla="*/ 34191 h 41"/>
                <a:gd name="T34" fmla="*/ 1854492 w 34"/>
                <a:gd name="T35" fmla="*/ 0 h 4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4" h="41">
                  <a:moveTo>
                    <a:pt x="28" y="0"/>
                  </a:moveTo>
                  <a:lnTo>
                    <a:pt x="19" y="4"/>
                  </a:lnTo>
                  <a:lnTo>
                    <a:pt x="19" y="8"/>
                  </a:lnTo>
                  <a:lnTo>
                    <a:pt x="16" y="15"/>
                  </a:lnTo>
                  <a:lnTo>
                    <a:pt x="16" y="6"/>
                  </a:lnTo>
                  <a:lnTo>
                    <a:pt x="10" y="4"/>
                  </a:lnTo>
                  <a:lnTo>
                    <a:pt x="12" y="9"/>
                  </a:lnTo>
                  <a:lnTo>
                    <a:pt x="0" y="15"/>
                  </a:lnTo>
                  <a:lnTo>
                    <a:pt x="4" y="18"/>
                  </a:lnTo>
                  <a:lnTo>
                    <a:pt x="8" y="32"/>
                  </a:lnTo>
                  <a:lnTo>
                    <a:pt x="16" y="33"/>
                  </a:lnTo>
                  <a:lnTo>
                    <a:pt x="16" y="37"/>
                  </a:lnTo>
                  <a:lnTo>
                    <a:pt x="24" y="40"/>
                  </a:lnTo>
                  <a:lnTo>
                    <a:pt x="24" y="32"/>
                  </a:lnTo>
                  <a:lnTo>
                    <a:pt x="30" y="30"/>
                  </a:lnTo>
                  <a:lnTo>
                    <a:pt x="25" y="21"/>
                  </a:lnTo>
                  <a:lnTo>
                    <a:pt x="33" y="15"/>
                  </a:lnTo>
                  <a:lnTo>
                    <a:pt x="28"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2" name="Freeform 18"/>
            <p:cNvSpPr>
              <a:spLocks noChangeAspect="1"/>
            </p:cNvSpPr>
            <p:nvPr/>
          </p:nvSpPr>
          <p:spPr bwMode="auto">
            <a:xfrm>
              <a:off x="3923" y="2527"/>
              <a:ext cx="63" cy="63"/>
            </a:xfrm>
            <a:custGeom>
              <a:avLst/>
              <a:gdLst>
                <a:gd name="T0" fmla="*/ 1854492 w 34"/>
                <a:gd name="T1" fmla="*/ 0 h 41"/>
                <a:gd name="T2" fmla="*/ 1247989 w 34"/>
                <a:gd name="T3" fmla="*/ 9020 h 41"/>
                <a:gd name="T4" fmla="*/ 1247989 w 34"/>
                <a:gd name="T5" fmla="*/ 17483 h 41"/>
                <a:gd name="T6" fmla="*/ 1086398 w 34"/>
                <a:gd name="T7" fmla="*/ 34191 h 41"/>
                <a:gd name="T8" fmla="*/ 1086398 w 34"/>
                <a:gd name="T9" fmla="*/ 13860 h 41"/>
                <a:gd name="T10" fmla="*/ 673518 w 34"/>
                <a:gd name="T11" fmla="*/ 9020 h 41"/>
                <a:gd name="T12" fmla="*/ 793072 w 34"/>
                <a:gd name="T13" fmla="*/ 21297 h 41"/>
                <a:gd name="T14" fmla="*/ 0 w 34"/>
                <a:gd name="T15" fmla="*/ 34191 h 41"/>
                <a:gd name="T16" fmla="*/ 249600 w 34"/>
                <a:gd name="T17" fmla="*/ 41279 h 41"/>
                <a:gd name="T18" fmla="*/ 540134 w 34"/>
                <a:gd name="T19" fmla="*/ 72339 h 41"/>
                <a:gd name="T20" fmla="*/ 1086398 w 34"/>
                <a:gd name="T21" fmla="*/ 75302 h 41"/>
                <a:gd name="T22" fmla="*/ 1086398 w 34"/>
                <a:gd name="T23" fmla="*/ 84660 h 41"/>
                <a:gd name="T24" fmla="*/ 1587922 w 34"/>
                <a:gd name="T25" fmla="*/ 90419 h 41"/>
                <a:gd name="T26" fmla="*/ 1587922 w 34"/>
                <a:gd name="T27" fmla="*/ 72339 h 41"/>
                <a:gd name="T28" fmla="*/ 2013032 w 34"/>
                <a:gd name="T29" fmla="*/ 68458 h 41"/>
                <a:gd name="T30" fmla="*/ 1647952 w 34"/>
                <a:gd name="T31" fmla="*/ 47078 h 41"/>
                <a:gd name="T32" fmla="*/ 2177549 w 34"/>
                <a:gd name="T33" fmla="*/ 34191 h 41"/>
                <a:gd name="T34" fmla="*/ 1854492 w 34"/>
                <a:gd name="T35" fmla="*/ 0 h 41"/>
                <a:gd name="T36" fmla="*/ 1854492 w 34"/>
                <a:gd name="T37" fmla="*/ 0 h 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4" h="41">
                  <a:moveTo>
                    <a:pt x="28" y="0"/>
                  </a:moveTo>
                  <a:lnTo>
                    <a:pt x="19" y="4"/>
                  </a:lnTo>
                  <a:lnTo>
                    <a:pt x="19" y="8"/>
                  </a:lnTo>
                  <a:lnTo>
                    <a:pt x="16" y="15"/>
                  </a:lnTo>
                  <a:lnTo>
                    <a:pt x="16" y="6"/>
                  </a:lnTo>
                  <a:lnTo>
                    <a:pt x="10" y="4"/>
                  </a:lnTo>
                  <a:lnTo>
                    <a:pt x="12" y="9"/>
                  </a:lnTo>
                  <a:lnTo>
                    <a:pt x="0" y="15"/>
                  </a:lnTo>
                  <a:lnTo>
                    <a:pt x="4" y="18"/>
                  </a:lnTo>
                  <a:lnTo>
                    <a:pt x="8" y="32"/>
                  </a:lnTo>
                  <a:lnTo>
                    <a:pt x="16" y="33"/>
                  </a:lnTo>
                  <a:lnTo>
                    <a:pt x="16" y="37"/>
                  </a:lnTo>
                  <a:lnTo>
                    <a:pt x="24" y="40"/>
                  </a:lnTo>
                  <a:lnTo>
                    <a:pt x="24" y="32"/>
                  </a:lnTo>
                  <a:lnTo>
                    <a:pt x="30" y="30"/>
                  </a:lnTo>
                  <a:lnTo>
                    <a:pt x="25" y="21"/>
                  </a:lnTo>
                  <a:lnTo>
                    <a:pt x="33" y="15"/>
                  </a:lnTo>
                  <a:lnTo>
                    <a:pt x="28" y="0"/>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3" name="Freeform 19"/>
            <p:cNvSpPr>
              <a:spLocks noChangeAspect="1"/>
            </p:cNvSpPr>
            <p:nvPr/>
          </p:nvSpPr>
          <p:spPr bwMode="auto">
            <a:xfrm>
              <a:off x="3749" y="2592"/>
              <a:ext cx="317" cy="364"/>
            </a:xfrm>
            <a:custGeom>
              <a:avLst/>
              <a:gdLst>
                <a:gd name="T0" fmla="*/ 10732947 w 171"/>
                <a:gd name="T1" fmla="*/ 175690 h 236"/>
                <a:gd name="T2" fmla="*/ 10433669 w 171"/>
                <a:gd name="T3" fmla="*/ 166408 h 236"/>
                <a:gd name="T4" fmla="*/ 10641477 w 171"/>
                <a:gd name="T5" fmla="*/ 126316 h 236"/>
                <a:gd name="T6" fmla="*/ 10433669 w 171"/>
                <a:gd name="T7" fmla="*/ 90591 h 236"/>
                <a:gd name="T8" fmla="*/ 8837691 w 171"/>
                <a:gd name="T9" fmla="*/ 43810 h 236"/>
                <a:gd name="T10" fmla="*/ 8150932 w 171"/>
                <a:gd name="T11" fmla="*/ 49168 h 236"/>
                <a:gd name="T12" fmla="*/ 8446763 w 171"/>
                <a:gd name="T13" fmla="*/ 34426 h 236"/>
                <a:gd name="T14" fmla="*/ 6882254 w 171"/>
                <a:gd name="T15" fmla="*/ 75835 h 236"/>
                <a:gd name="T16" fmla="*/ 5947990 w 171"/>
                <a:gd name="T17" fmla="*/ 75835 h 236"/>
                <a:gd name="T18" fmla="*/ 6283880 w 171"/>
                <a:gd name="T19" fmla="*/ 45515 h 236"/>
                <a:gd name="T20" fmla="*/ 5077940 w 171"/>
                <a:gd name="T21" fmla="*/ 43810 h 236"/>
                <a:gd name="T22" fmla="*/ 4857882 w 171"/>
                <a:gd name="T23" fmla="*/ 31878 h 236"/>
                <a:gd name="T24" fmla="*/ 4857882 w 171"/>
                <a:gd name="T25" fmla="*/ 9382 h 236"/>
                <a:gd name="T26" fmla="*/ 4473938 w 171"/>
                <a:gd name="T27" fmla="*/ 0 h 236"/>
                <a:gd name="T28" fmla="*/ 3418980 w 171"/>
                <a:gd name="T29" fmla="*/ 0 h 236"/>
                <a:gd name="T30" fmla="*/ 3759095 w 171"/>
                <a:gd name="T31" fmla="*/ 31878 h 236"/>
                <a:gd name="T32" fmla="*/ 3418980 w 171"/>
                <a:gd name="T33" fmla="*/ 45515 h 236"/>
                <a:gd name="T34" fmla="*/ 4005656 w 171"/>
                <a:gd name="T35" fmla="*/ 81897 h 236"/>
                <a:gd name="T36" fmla="*/ 3283438 w 171"/>
                <a:gd name="T37" fmla="*/ 90591 h 236"/>
                <a:gd name="T38" fmla="*/ 3418980 w 171"/>
                <a:gd name="T39" fmla="*/ 126316 h 236"/>
                <a:gd name="T40" fmla="*/ 3123149 w 171"/>
                <a:gd name="T41" fmla="*/ 108276 h 236"/>
                <a:gd name="T42" fmla="*/ 2665012 w 171"/>
                <a:gd name="T43" fmla="*/ 116966 h 236"/>
                <a:gd name="T44" fmla="*/ 2531391 w 171"/>
                <a:gd name="T45" fmla="*/ 102560 h 236"/>
                <a:gd name="T46" fmla="*/ 2189506 w 171"/>
                <a:gd name="T47" fmla="*/ 98477 h 236"/>
                <a:gd name="T48" fmla="*/ 1597680 w 171"/>
                <a:gd name="T49" fmla="*/ 102560 h 236"/>
                <a:gd name="T50" fmla="*/ 1340688 w 171"/>
                <a:gd name="T51" fmla="*/ 116966 h 236"/>
                <a:gd name="T52" fmla="*/ 1869403 w 171"/>
                <a:gd name="T53" fmla="*/ 139725 h 236"/>
                <a:gd name="T54" fmla="*/ 1340688 w 171"/>
                <a:gd name="T55" fmla="*/ 136101 h 236"/>
                <a:gd name="T56" fmla="*/ 1141725 w 171"/>
                <a:gd name="T57" fmla="*/ 174151 h 236"/>
                <a:gd name="T58" fmla="*/ 723210 w 171"/>
                <a:gd name="T59" fmla="*/ 183536 h 236"/>
                <a:gd name="T60" fmla="*/ 1181090 w 171"/>
                <a:gd name="T61" fmla="*/ 206095 h 236"/>
                <a:gd name="T62" fmla="*/ 615883 w 171"/>
                <a:gd name="T63" fmla="*/ 241810 h 236"/>
                <a:gd name="T64" fmla="*/ 0 w 171"/>
                <a:gd name="T65" fmla="*/ 236676 h 236"/>
                <a:gd name="T66" fmla="*/ 0 w 171"/>
                <a:gd name="T67" fmla="*/ 328897 h 236"/>
                <a:gd name="T68" fmla="*/ 250784 w 171"/>
                <a:gd name="T69" fmla="*/ 350535 h 236"/>
                <a:gd name="T70" fmla="*/ 0 w 171"/>
                <a:gd name="T71" fmla="*/ 370521 h 236"/>
                <a:gd name="T72" fmla="*/ 332227 w 171"/>
                <a:gd name="T73" fmla="*/ 400633 h 236"/>
                <a:gd name="T74" fmla="*/ 250784 w 171"/>
                <a:gd name="T75" fmla="*/ 414291 h 236"/>
                <a:gd name="T76" fmla="*/ 861840 w 171"/>
                <a:gd name="T77" fmla="*/ 436616 h 236"/>
                <a:gd name="T78" fmla="*/ 2531391 w 171"/>
                <a:gd name="T79" fmla="*/ 455682 h 236"/>
                <a:gd name="T80" fmla="*/ 1869403 w 171"/>
                <a:gd name="T81" fmla="*/ 520028 h 236"/>
                <a:gd name="T82" fmla="*/ 1869403 w 171"/>
                <a:gd name="T83" fmla="*/ 551946 h 236"/>
                <a:gd name="T84" fmla="*/ 3540223 w 171"/>
                <a:gd name="T85" fmla="*/ 548400 h 236"/>
                <a:gd name="T86" fmla="*/ 4323976 w 171"/>
                <a:gd name="T87" fmla="*/ 561791 h 236"/>
                <a:gd name="T88" fmla="*/ 4857882 w 171"/>
                <a:gd name="T89" fmla="*/ 557304 h 236"/>
                <a:gd name="T90" fmla="*/ 5332628 w 171"/>
                <a:gd name="T91" fmla="*/ 572476 h 236"/>
                <a:gd name="T92" fmla="*/ 5789697 w 171"/>
                <a:gd name="T93" fmla="*/ 557304 h 236"/>
                <a:gd name="T94" fmla="*/ 6562870 w 171"/>
                <a:gd name="T95" fmla="*/ 567837 h 236"/>
                <a:gd name="T96" fmla="*/ 8015792 w 171"/>
                <a:gd name="T97" fmla="*/ 548400 h 236"/>
                <a:gd name="T98" fmla="*/ 8751701 w 171"/>
                <a:gd name="T99" fmla="*/ 557304 h 236"/>
                <a:gd name="T100" fmla="*/ 8949435 w 171"/>
                <a:gd name="T101" fmla="*/ 551946 h 236"/>
                <a:gd name="T102" fmla="*/ 8837691 w 171"/>
                <a:gd name="T103" fmla="*/ 507282 h 236"/>
                <a:gd name="T104" fmla="*/ 10018805 w 171"/>
                <a:gd name="T105" fmla="*/ 473128 h 236"/>
                <a:gd name="T106" fmla="*/ 8446763 w 171"/>
                <a:gd name="T107" fmla="*/ 419610 h 236"/>
                <a:gd name="T108" fmla="*/ 7610847 w 171"/>
                <a:gd name="T109" fmla="*/ 353992 h 236"/>
                <a:gd name="T110" fmla="*/ 8015792 w 171"/>
                <a:gd name="T111" fmla="*/ 370521 h 236"/>
                <a:gd name="T112" fmla="*/ 10433669 w 171"/>
                <a:gd name="T113" fmla="*/ 315042 h 236"/>
                <a:gd name="T114" fmla="*/ 10433669 w 171"/>
                <a:gd name="T115" fmla="*/ 297200 h 236"/>
                <a:gd name="T116" fmla="*/ 11184728 w 171"/>
                <a:gd name="T117" fmla="*/ 319757 h 236"/>
                <a:gd name="T118" fmla="*/ 11365803 w 171"/>
                <a:gd name="T119" fmla="*/ 274653 h 236"/>
                <a:gd name="T120" fmla="*/ 10893058 w 171"/>
                <a:gd name="T121" fmla="*/ 257579 h 236"/>
                <a:gd name="T122" fmla="*/ 10732947 w 171"/>
                <a:gd name="T123" fmla="*/ 175690 h 2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71" h="236">
                  <a:moveTo>
                    <a:pt x="161" y="72"/>
                  </a:moveTo>
                  <a:lnTo>
                    <a:pt x="156" y="68"/>
                  </a:lnTo>
                  <a:lnTo>
                    <a:pt x="159" y="52"/>
                  </a:lnTo>
                  <a:lnTo>
                    <a:pt x="156" y="37"/>
                  </a:lnTo>
                  <a:lnTo>
                    <a:pt x="132" y="18"/>
                  </a:lnTo>
                  <a:lnTo>
                    <a:pt x="122" y="20"/>
                  </a:lnTo>
                  <a:lnTo>
                    <a:pt x="126" y="14"/>
                  </a:lnTo>
                  <a:lnTo>
                    <a:pt x="103" y="31"/>
                  </a:lnTo>
                  <a:lnTo>
                    <a:pt x="89" y="31"/>
                  </a:lnTo>
                  <a:lnTo>
                    <a:pt x="94" y="19"/>
                  </a:lnTo>
                  <a:lnTo>
                    <a:pt x="76" y="18"/>
                  </a:lnTo>
                  <a:lnTo>
                    <a:pt x="73" y="13"/>
                  </a:lnTo>
                  <a:lnTo>
                    <a:pt x="73" y="4"/>
                  </a:lnTo>
                  <a:lnTo>
                    <a:pt x="67" y="0"/>
                  </a:lnTo>
                  <a:lnTo>
                    <a:pt x="51" y="0"/>
                  </a:lnTo>
                  <a:lnTo>
                    <a:pt x="56" y="13"/>
                  </a:lnTo>
                  <a:lnTo>
                    <a:pt x="51" y="19"/>
                  </a:lnTo>
                  <a:lnTo>
                    <a:pt x="60" y="34"/>
                  </a:lnTo>
                  <a:lnTo>
                    <a:pt x="49" y="37"/>
                  </a:lnTo>
                  <a:lnTo>
                    <a:pt x="51" y="52"/>
                  </a:lnTo>
                  <a:lnTo>
                    <a:pt x="47" y="45"/>
                  </a:lnTo>
                  <a:lnTo>
                    <a:pt x="40" y="48"/>
                  </a:lnTo>
                  <a:lnTo>
                    <a:pt x="38" y="42"/>
                  </a:lnTo>
                  <a:lnTo>
                    <a:pt x="33" y="40"/>
                  </a:lnTo>
                  <a:lnTo>
                    <a:pt x="24" y="42"/>
                  </a:lnTo>
                  <a:lnTo>
                    <a:pt x="20" y="48"/>
                  </a:lnTo>
                  <a:lnTo>
                    <a:pt x="28" y="57"/>
                  </a:lnTo>
                  <a:lnTo>
                    <a:pt x="20" y="56"/>
                  </a:lnTo>
                  <a:lnTo>
                    <a:pt x="17" y="71"/>
                  </a:lnTo>
                  <a:lnTo>
                    <a:pt x="11" y="75"/>
                  </a:lnTo>
                  <a:lnTo>
                    <a:pt x="18" y="84"/>
                  </a:lnTo>
                  <a:lnTo>
                    <a:pt x="9" y="99"/>
                  </a:lnTo>
                  <a:lnTo>
                    <a:pt x="0" y="97"/>
                  </a:lnTo>
                  <a:lnTo>
                    <a:pt x="0" y="135"/>
                  </a:lnTo>
                  <a:lnTo>
                    <a:pt x="4" y="144"/>
                  </a:lnTo>
                  <a:lnTo>
                    <a:pt x="0" y="152"/>
                  </a:lnTo>
                  <a:lnTo>
                    <a:pt x="5" y="164"/>
                  </a:lnTo>
                  <a:lnTo>
                    <a:pt x="4" y="170"/>
                  </a:lnTo>
                  <a:lnTo>
                    <a:pt x="13" y="179"/>
                  </a:lnTo>
                  <a:lnTo>
                    <a:pt x="38" y="187"/>
                  </a:lnTo>
                  <a:lnTo>
                    <a:pt x="28" y="213"/>
                  </a:lnTo>
                  <a:lnTo>
                    <a:pt x="28" y="226"/>
                  </a:lnTo>
                  <a:lnTo>
                    <a:pt x="53" y="225"/>
                  </a:lnTo>
                  <a:lnTo>
                    <a:pt x="65" y="230"/>
                  </a:lnTo>
                  <a:lnTo>
                    <a:pt x="73" y="228"/>
                  </a:lnTo>
                  <a:lnTo>
                    <a:pt x="80" y="235"/>
                  </a:lnTo>
                  <a:lnTo>
                    <a:pt x="87" y="228"/>
                  </a:lnTo>
                  <a:lnTo>
                    <a:pt x="98" y="233"/>
                  </a:lnTo>
                  <a:lnTo>
                    <a:pt x="120" y="225"/>
                  </a:lnTo>
                  <a:lnTo>
                    <a:pt x="131" y="228"/>
                  </a:lnTo>
                  <a:lnTo>
                    <a:pt x="134" y="226"/>
                  </a:lnTo>
                  <a:lnTo>
                    <a:pt x="132" y="208"/>
                  </a:lnTo>
                  <a:lnTo>
                    <a:pt x="150" y="194"/>
                  </a:lnTo>
                  <a:lnTo>
                    <a:pt x="126" y="172"/>
                  </a:lnTo>
                  <a:lnTo>
                    <a:pt x="114" y="145"/>
                  </a:lnTo>
                  <a:lnTo>
                    <a:pt x="120" y="152"/>
                  </a:lnTo>
                  <a:lnTo>
                    <a:pt x="156" y="129"/>
                  </a:lnTo>
                  <a:lnTo>
                    <a:pt x="156" y="122"/>
                  </a:lnTo>
                  <a:lnTo>
                    <a:pt x="167" y="131"/>
                  </a:lnTo>
                  <a:lnTo>
                    <a:pt x="170" y="113"/>
                  </a:lnTo>
                  <a:lnTo>
                    <a:pt x="163" y="106"/>
                  </a:lnTo>
                  <a:lnTo>
                    <a:pt x="161" y="7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4" name="Freeform 20"/>
            <p:cNvSpPr>
              <a:spLocks noChangeAspect="1"/>
            </p:cNvSpPr>
            <p:nvPr/>
          </p:nvSpPr>
          <p:spPr bwMode="auto">
            <a:xfrm>
              <a:off x="3749" y="2592"/>
              <a:ext cx="317" cy="364"/>
            </a:xfrm>
            <a:custGeom>
              <a:avLst/>
              <a:gdLst>
                <a:gd name="T0" fmla="*/ 10732947 w 171"/>
                <a:gd name="T1" fmla="*/ 175690 h 236"/>
                <a:gd name="T2" fmla="*/ 10433669 w 171"/>
                <a:gd name="T3" fmla="*/ 166408 h 236"/>
                <a:gd name="T4" fmla="*/ 10641477 w 171"/>
                <a:gd name="T5" fmla="*/ 126316 h 236"/>
                <a:gd name="T6" fmla="*/ 10433669 w 171"/>
                <a:gd name="T7" fmla="*/ 90591 h 236"/>
                <a:gd name="T8" fmla="*/ 8837691 w 171"/>
                <a:gd name="T9" fmla="*/ 43810 h 236"/>
                <a:gd name="T10" fmla="*/ 8150932 w 171"/>
                <a:gd name="T11" fmla="*/ 49168 h 236"/>
                <a:gd name="T12" fmla="*/ 8446763 w 171"/>
                <a:gd name="T13" fmla="*/ 34426 h 236"/>
                <a:gd name="T14" fmla="*/ 6882254 w 171"/>
                <a:gd name="T15" fmla="*/ 75835 h 236"/>
                <a:gd name="T16" fmla="*/ 5947990 w 171"/>
                <a:gd name="T17" fmla="*/ 75835 h 236"/>
                <a:gd name="T18" fmla="*/ 6283880 w 171"/>
                <a:gd name="T19" fmla="*/ 45515 h 236"/>
                <a:gd name="T20" fmla="*/ 5077940 w 171"/>
                <a:gd name="T21" fmla="*/ 43810 h 236"/>
                <a:gd name="T22" fmla="*/ 4857882 w 171"/>
                <a:gd name="T23" fmla="*/ 31878 h 236"/>
                <a:gd name="T24" fmla="*/ 4857882 w 171"/>
                <a:gd name="T25" fmla="*/ 9382 h 236"/>
                <a:gd name="T26" fmla="*/ 4473938 w 171"/>
                <a:gd name="T27" fmla="*/ 0 h 236"/>
                <a:gd name="T28" fmla="*/ 3418980 w 171"/>
                <a:gd name="T29" fmla="*/ 0 h 236"/>
                <a:gd name="T30" fmla="*/ 3759095 w 171"/>
                <a:gd name="T31" fmla="*/ 31878 h 236"/>
                <a:gd name="T32" fmla="*/ 3418980 w 171"/>
                <a:gd name="T33" fmla="*/ 45515 h 236"/>
                <a:gd name="T34" fmla="*/ 4005656 w 171"/>
                <a:gd name="T35" fmla="*/ 81897 h 236"/>
                <a:gd name="T36" fmla="*/ 3283438 w 171"/>
                <a:gd name="T37" fmla="*/ 90591 h 236"/>
                <a:gd name="T38" fmla="*/ 3418980 w 171"/>
                <a:gd name="T39" fmla="*/ 126316 h 236"/>
                <a:gd name="T40" fmla="*/ 3123149 w 171"/>
                <a:gd name="T41" fmla="*/ 108276 h 236"/>
                <a:gd name="T42" fmla="*/ 2665012 w 171"/>
                <a:gd name="T43" fmla="*/ 116966 h 236"/>
                <a:gd name="T44" fmla="*/ 2531391 w 171"/>
                <a:gd name="T45" fmla="*/ 102560 h 236"/>
                <a:gd name="T46" fmla="*/ 2189506 w 171"/>
                <a:gd name="T47" fmla="*/ 98477 h 236"/>
                <a:gd name="T48" fmla="*/ 1597680 w 171"/>
                <a:gd name="T49" fmla="*/ 102560 h 236"/>
                <a:gd name="T50" fmla="*/ 1340688 w 171"/>
                <a:gd name="T51" fmla="*/ 116966 h 236"/>
                <a:gd name="T52" fmla="*/ 1869403 w 171"/>
                <a:gd name="T53" fmla="*/ 139725 h 236"/>
                <a:gd name="T54" fmla="*/ 1340688 w 171"/>
                <a:gd name="T55" fmla="*/ 136101 h 236"/>
                <a:gd name="T56" fmla="*/ 1141725 w 171"/>
                <a:gd name="T57" fmla="*/ 174151 h 236"/>
                <a:gd name="T58" fmla="*/ 723210 w 171"/>
                <a:gd name="T59" fmla="*/ 183536 h 236"/>
                <a:gd name="T60" fmla="*/ 1181090 w 171"/>
                <a:gd name="T61" fmla="*/ 206095 h 236"/>
                <a:gd name="T62" fmla="*/ 615883 w 171"/>
                <a:gd name="T63" fmla="*/ 241810 h 236"/>
                <a:gd name="T64" fmla="*/ 0 w 171"/>
                <a:gd name="T65" fmla="*/ 236676 h 236"/>
                <a:gd name="T66" fmla="*/ 0 w 171"/>
                <a:gd name="T67" fmla="*/ 328897 h 236"/>
                <a:gd name="T68" fmla="*/ 250784 w 171"/>
                <a:gd name="T69" fmla="*/ 350535 h 236"/>
                <a:gd name="T70" fmla="*/ 0 w 171"/>
                <a:gd name="T71" fmla="*/ 370521 h 236"/>
                <a:gd name="T72" fmla="*/ 332227 w 171"/>
                <a:gd name="T73" fmla="*/ 400633 h 236"/>
                <a:gd name="T74" fmla="*/ 250784 w 171"/>
                <a:gd name="T75" fmla="*/ 414291 h 236"/>
                <a:gd name="T76" fmla="*/ 861840 w 171"/>
                <a:gd name="T77" fmla="*/ 436616 h 236"/>
                <a:gd name="T78" fmla="*/ 2531391 w 171"/>
                <a:gd name="T79" fmla="*/ 455682 h 236"/>
                <a:gd name="T80" fmla="*/ 1869403 w 171"/>
                <a:gd name="T81" fmla="*/ 520028 h 236"/>
                <a:gd name="T82" fmla="*/ 1869403 w 171"/>
                <a:gd name="T83" fmla="*/ 551946 h 236"/>
                <a:gd name="T84" fmla="*/ 3540223 w 171"/>
                <a:gd name="T85" fmla="*/ 548400 h 236"/>
                <a:gd name="T86" fmla="*/ 4323976 w 171"/>
                <a:gd name="T87" fmla="*/ 561791 h 236"/>
                <a:gd name="T88" fmla="*/ 4857882 w 171"/>
                <a:gd name="T89" fmla="*/ 557304 h 236"/>
                <a:gd name="T90" fmla="*/ 5332628 w 171"/>
                <a:gd name="T91" fmla="*/ 572476 h 236"/>
                <a:gd name="T92" fmla="*/ 5789697 w 171"/>
                <a:gd name="T93" fmla="*/ 557304 h 236"/>
                <a:gd name="T94" fmla="*/ 6562870 w 171"/>
                <a:gd name="T95" fmla="*/ 567837 h 236"/>
                <a:gd name="T96" fmla="*/ 8015792 w 171"/>
                <a:gd name="T97" fmla="*/ 548400 h 236"/>
                <a:gd name="T98" fmla="*/ 8751701 w 171"/>
                <a:gd name="T99" fmla="*/ 557304 h 236"/>
                <a:gd name="T100" fmla="*/ 8949435 w 171"/>
                <a:gd name="T101" fmla="*/ 551946 h 236"/>
                <a:gd name="T102" fmla="*/ 8837691 w 171"/>
                <a:gd name="T103" fmla="*/ 507282 h 236"/>
                <a:gd name="T104" fmla="*/ 10018805 w 171"/>
                <a:gd name="T105" fmla="*/ 473128 h 236"/>
                <a:gd name="T106" fmla="*/ 8446763 w 171"/>
                <a:gd name="T107" fmla="*/ 419610 h 236"/>
                <a:gd name="T108" fmla="*/ 7610847 w 171"/>
                <a:gd name="T109" fmla="*/ 353992 h 236"/>
                <a:gd name="T110" fmla="*/ 8015792 w 171"/>
                <a:gd name="T111" fmla="*/ 370521 h 236"/>
                <a:gd name="T112" fmla="*/ 10433669 w 171"/>
                <a:gd name="T113" fmla="*/ 315042 h 236"/>
                <a:gd name="T114" fmla="*/ 10433669 w 171"/>
                <a:gd name="T115" fmla="*/ 297200 h 236"/>
                <a:gd name="T116" fmla="*/ 11184728 w 171"/>
                <a:gd name="T117" fmla="*/ 319757 h 236"/>
                <a:gd name="T118" fmla="*/ 11365803 w 171"/>
                <a:gd name="T119" fmla="*/ 274653 h 236"/>
                <a:gd name="T120" fmla="*/ 10893058 w 171"/>
                <a:gd name="T121" fmla="*/ 257579 h 236"/>
                <a:gd name="T122" fmla="*/ 10732947 w 171"/>
                <a:gd name="T123" fmla="*/ 175690 h 236"/>
                <a:gd name="T124" fmla="*/ 10732947 w 171"/>
                <a:gd name="T125" fmla="*/ 175690 h 2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71" h="236">
                  <a:moveTo>
                    <a:pt x="161" y="72"/>
                  </a:moveTo>
                  <a:lnTo>
                    <a:pt x="156" y="68"/>
                  </a:lnTo>
                  <a:lnTo>
                    <a:pt x="159" y="52"/>
                  </a:lnTo>
                  <a:lnTo>
                    <a:pt x="156" y="37"/>
                  </a:lnTo>
                  <a:lnTo>
                    <a:pt x="132" y="18"/>
                  </a:lnTo>
                  <a:lnTo>
                    <a:pt x="122" y="20"/>
                  </a:lnTo>
                  <a:lnTo>
                    <a:pt x="126" y="14"/>
                  </a:lnTo>
                  <a:lnTo>
                    <a:pt x="103" y="31"/>
                  </a:lnTo>
                  <a:lnTo>
                    <a:pt x="89" y="31"/>
                  </a:lnTo>
                  <a:lnTo>
                    <a:pt x="94" y="19"/>
                  </a:lnTo>
                  <a:lnTo>
                    <a:pt x="76" y="18"/>
                  </a:lnTo>
                  <a:lnTo>
                    <a:pt x="73" y="13"/>
                  </a:lnTo>
                  <a:lnTo>
                    <a:pt x="73" y="4"/>
                  </a:lnTo>
                  <a:lnTo>
                    <a:pt x="67" y="0"/>
                  </a:lnTo>
                  <a:lnTo>
                    <a:pt x="51" y="0"/>
                  </a:lnTo>
                  <a:lnTo>
                    <a:pt x="56" y="13"/>
                  </a:lnTo>
                  <a:lnTo>
                    <a:pt x="51" y="19"/>
                  </a:lnTo>
                  <a:lnTo>
                    <a:pt x="60" y="34"/>
                  </a:lnTo>
                  <a:lnTo>
                    <a:pt x="49" y="37"/>
                  </a:lnTo>
                  <a:lnTo>
                    <a:pt x="51" y="52"/>
                  </a:lnTo>
                  <a:lnTo>
                    <a:pt x="47" y="45"/>
                  </a:lnTo>
                  <a:lnTo>
                    <a:pt x="40" y="48"/>
                  </a:lnTo>
                  <a:lnTo>
                    <a:pt x="38" y="42"/>
                  </a:lnTo>
                  <a:lnTo>
                    <a:pt x="33" y="40"/>
                  </a:lnTo>
                  <a:lnTo>
                    <a:pt x="24" y="42"/>
                  </a:lnTo>
                  <a:lnTo>
                    <a:pt x="20" y="48"/>
                  </a:lnTo>
                  <a:lnTo>
                    <a:pt x="28" y="57"/>
                  </a:lnTo>
                  <a:lnTo>
                    <a:pt x="20" y="56"/>
                  </a:lnTo>
                  <a:lnTo>
                    <a:pt x="17" y="71"/>
                  </a:lnTo>
                  <a:lnTo>
                    <a:pt x="11" y="75"/>
                  </a:lnTo>
                  <a:lnTo>
                    <a:pt x="18" y="84"/>
                  </a:lnTo>
                  <a:lnTo>
                    <a:pt x="9" y="99"/>
                  </a:lnTo>
                  <a:lnTo>
                    <a:pt x="0" y="97"/>
                  </a:lnTo>
                  <a:lnTo>
                    <a:pt x="0" y="135"/>
                  </a:lnTo>
                  <a:lnTo>
                    <a:pt x="4" y="144"/>
                  </a:lnTo>
                  <a:lnTo>
                    <a:pt x="0" y="152"/>
                  </a:lnTo>
                  <a:lnTo>
                    <a:pt x="5" y="164"/>
                  </a:lnTo>
                  <a:lnTo>
                    <a:pt x="4" y="170"/>
                  </a:lnTo>
                  <a:lnTo>
                    <a:pt x="13" y="179"/>
                  </a:lnTo>
                  <a:lnTo>
                    <a:pt x="38" y="187"/>
                  </a:lnTo>
                  <a:lnTo>
                    <a:pt x="28" y="213"/>
                  </a:lnTo>
                  <a:lnTo>
                    <a:pt x="28" y="226"/>
                  </a:lnTo>
                  <a:lnTo>
                    <a:pt x="53" y="225"/>
                  </a:lnTo>
                  <a:lnTo>
                    <a:pt x="65" y="230"/>
                  </a:lnTo>
                  <a:lnTo>
                    <a:pt x="73" y="228"/>
                  </a:lnTo>
                  <a:lnTo>
                    <a:pt x="80" y="235"/>
                  </a:lnTo>
                  <a:lnTo>
                    <a:pt x="87" y="228"/>
                  </a:lnTo>
                  <a:lnTo>
                    <a:pt x="98" y="233"/>
                  </a:lnTo>
                  <a:lnTo>
                    <a:pt x="120" y="225"/>
                  </a:lnTo>
                  <a:lnTo>
                    <a:pt x="131" y="228"/>
                  </a:lnTo>
                  <a:lnTo>
                    <a:pt x="134" y="226"/>
                  </a:lnTo>
                  <a:lnTo>
                    <a:pt x="132" y="208"/>
                  </a:lnTo>
                  <a:lnTo>
                    <a:pt x="150" y="194"/>
                  </a:lnTo>
                  <a:lnTo>
                    <a:pt x="126" y="172"/>
                  </a:lnTo>
                  <a:lnTo>
                    <a:pt x="114" y="145"/>
                  </a:lnTo>
                  <a:lnTo>
                    <a:pt x="120" y="152"/>
                  </a:lnTo>
                  <a:lnTo>
                    <a:pt x="156" y="129"/>
                  </a:lnTo>
                  <a:lnTo>
                    <a:pt x="156" y="122"/>
                  </a:lnTo>
                  <a:lnTo>
                    <a:pt x="167" y="131"/>
                  </a:lnTo>
                  <a:lnTo>
                    <a:pt x="170" y="113"/>
                  </a:lnTo>
                  <a:lnTo>
                    <a:pt x="163" y="106"/>
                  </a:lnTo>
                  <a:lnTo>
                    <a:pt x="161" y="7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5" name="Freeform 21"/>
            <p:cNvSpPr>
              <a:spLocks noChangeAspect="1"/>
            </p:cNvSpPr>
            <p:nvPr/>
          </p:nvSpPr>
          <p:spPr bwMode="auto">
            <a:xfrm>
              <a:off x="4038" y="2598"/>
              <a:ext cx="355" cy="278"/>
            </a:xfrm>
            <a:custGeom>
              <a:avLst/>
              <a:gdLst>
                <a:gd name="T0" fmla="*/ 12636602 w 191"/>
                <a:gd name="T1" fmla="*/ 221955 h 180"/>
                <a:gd name="T2" fmla="*/ 12123631 w 191"/>
                <a:gd name="T3" fmla="*/ 201687 h 180"/>
                <a:gd name="T4" fmla="*/ 12964723 w 191"/>
                <a:gd name="T5" fmla="*/ 165547 h 180"/>
                <a:gd name="T6" fmla="*/ 12636602 w 191"/>
                <a:gd name="T7" fmla="*/ 69403 h 180"/>
                <a:gd name="T8" fmla="*/ 12636602 w 191"/>
                <a:gd name="T9" fmla="*/ 58440 h 180"/>
                <a:gd name="T10" fmla="*/ 11644260 w 191"/>
                <a:gd name="T11" fmla="*/ 32457 h 180"/>
                <a:gd name="T12" fmla="*/ 9164215 w 191"/>
                <a:gd name="T13" fmla="*/ 36152 h 180"/>
                <a:gd name="T14" fmla="*/ 7280366 w 191"/>
                <a:gd name="T15" fmla="*/ 24500 h 180"/>
                <a:gd name="T16" fmla="*/ 6099950 w 191"/>
                <a:gd name="T17" fmla="*/ 40959 h 180"/>
                <a:gd name="T18" fmla="*/ 5742354 w 191"/>
                <a:gd name="T19" fmla="*/ 5406 h 180"/>
                <a:gd name="T20" fmla="*/ 6099950 w 191"/>
                <a:gd name="T21" fmla="*/ 12895 h 180"/>
                <a:gd name="T22" fmla="*/ 6023185 w 191"/>
                <a:gd name="T23" fmla="*/ 0 h 180"/>
                <a:gd name="T24" fmla="*/ 4080918 w 191"/>
                <a:gd name="T25" fmla="*/ 0 h 180"/>
                <a:gd name="T26" fmla="*/ 265215 w 191"/>
                <a:gd name="T27" fmla="*/ 67679 h 180"/>
                <a:gd name="T28" fmla="*/ 76773 w 191"/>
                <a:gd name="T29" fmla="*/ 74742 h 180"/>
                <a:gd name="T30" fmla="*/ 492939 w 191"/>
                <a:gd name="T31" fmla="*/ 77420 h 180"/>
                <a:gd name="T32" fmla="*/ 265215 w 191"/>
                <a:gd name="T33" fmla="*/ 90257 h 180"/>
                <a:gd name="T34" fmla="*/ 0 w 191"/>
                <a:gd name="T35" fmla="*/ 79540 h 180"/>
                <a:gd name="T36" fmla="*/ 142693 w 191"/>
                <a:gd name="T37" fmla="*/ 119571 h 180"/>
                <a:gd name="T38" fmla="*/ 0 w 191"/>
                <a:gd name="T39" fmla="*/ 157299 h 180"/>
                <a:gd name="T40" fmla="*/ 265215 w 191"/>
                <a:gd name="T41" fmla="*/ 169507 h 180"/>
                <a:gd name="T42" fmla="*/ 492939 w 191"/>
                <a:gd name="T43" fmla="*/ 255678 h 180"/>
                <a:gd name="T44" fmla="*/ 916196 w 191"/>
                <a:gd name="T45" fmla="*/ 271356 h 180"/>
                <a:gd name="T46" fmla="*/ 710539 w 191"/>
                <a:gd name="T47" fmla="*/ 315607 h 180"/>
                <a:gd name="T48" fmla="*/ 1320635 w 191"/>
                <a:gd name="T49" fmla="*/ 304067 h 180"/>
                <a:gd name="T50" fmla="*/ 2290759 w 191"/>
                <a:gd name="T51" fmla="*/ 321788 h 180"/>
                <a:gd name="T52" fmla="*/ 3428090 w 191"/>
                <a:gd name="T53" fmla="*/ 364090 h 180"/>
                <a:gd name="T54" fmla="*/ 3733581 w 191"/>
                <a:gd name="T55" fmla="*/ 350152 h 180"/>
                <a:gd name="T56" fmla="*/ 4750621 w 191"/>
                <a:gd name="T57" fmla="*/ 357534 h 180"/>
                <a:gd name="T58" fmla="*/ 4827299 w 191"/>
                <a:gd name="T59" fmla="*/ 375207 h 180"/>
                <a:gd name="T60" fmla="*/ 5742354 w 191"/>
                <a:gd name="T61" fmla="*/ 407639 h 180"/>
                <a:gd name="T62" fmla="*/ 6522855 w 191"/>
                <a:gd name="T63" fmla="*/ 422148 h 180"/>
                <a:gd name="T64" fmla="*/ 7158839 w 191"/>
                <a:gd name="T65" fmla="*/ 413829 h 180"/>
                <a:gd name="T66" fmla="*/ 7678395 w 191"/>
                <a:gd name="T67" fmla="*/ 437280 h 180"/>
                <a:gd name="T68" fmla="*/ 9797989 w 191"/>
                <a:gd name="T69" fmla="*/ 422148 h 180"/>
                <a:gd name="T70" fmla="*/ 11194925 w 191"/>
                <a:gd name="T71" fmla="*/ 446232 h 180"/>
                <a:gd name="T72" fmla="*/ 11500755 w 191"/>
                <a:gd name="T73" fmla="*/ 446232 h 180"/>
                <a:gd name="T74" fmla="*/ 11500755 w 191"/>
                <a:gd name="T75" fmla="*/ 422148 h 180"/>
                <a:gd name="T76" fmla="*/ 11981605 w 191"/>
                <a:gd name="T77" fmla="*/ 389926 h 180"/>
                <a:gd name="T78" fmla="*/ 13305696 w 191"/>
                <a:gd name="T79" fmla="*/ 334990 h 180"/>
                <a:gd name="T80" fmla="*/ 12636602 w 191"/>
                <a:gd name="T81" fmla="*/ 261376 h 180"/>
                <a:gd name="T82" fmla="*/ 12636602 w 191"/>
                <a:gd name="T83" fmla="*/ 221955 h 18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91" h="180">
                  <a:moveTo>
                    <a:pt x="180" y="89"/>
                  </a:moveTo>
                  <a:lnTo>
                    <a:pt x="173" y="80"/>
                  </a:lnTo>
                  <a:lnTo>
                    <a:pt x="185" y="66"/>
                  </a:lnTo>
                  <a:lnTo>
                    <a:pt x="180" y="28"/>
                  </a:lnTo>
                  <a:lnTo>
                    <a:pt x="180" y="23"/>
                  </a:lnTo>
                  <a:lnTo>
                    <a:pt x="166" y="13"/>
                  </a:lnTo>
                  <a:lnTo>
                    <a:pt x="131" y="14"/>
                  </a:lnTo>
                  <a:lnTo>
                    <a:pt x="104" y="10"/>
                  </a:lnTo>
                  <a:lnTo>
                    <a:pt x="87" y="16"/>
                  </a:lnTo>
                  <a:lnTo>
                    <a:pt x="82" y="2"/>
                  </a:lnTo>
                  <a:lnTo>
                    <a:pt x="87" y="5"/>
                  </a:lnTo>
                  <a:lnTo>
                    <a:pt x="86" y="0"/>
                  </a:lnTo>
                  <a:lnTo>
                    <a:pt x="58" y="0"/>
                  </a:lnTo>
                  <a:lnTo>
                    <a:pt x="4" y="27"/>
                  </a:lnTo>
                  <a:lnTo>
                    <a:pt x="1" y="30"/>
                  </a:lnTo>
                  <a:lnTo>
                    <a:pt x="7" y="31"/>
                  </a:lnTo>
                  <a:lnTo>
                    <a:pt x="4" y="36"/>
                  </a:lnTo>
                  <a:lnTo>
                    <a:pt x="0" y="32"/>
                  </a:lnTo>
                  <a:lnTo>
                    <a:pt x="2" y="48"/>
                  </a:lnTo>
                  <a:lnTo>
                    <a:pt x="0" y="63"/>
                  </a:lnTo>
                  <a:lnTo>
                    <a:pt x="4" y="68"/>
                  </a:lnTo>
                  <a:lnTo>
                    <a:pt x="7" y="102"/>
                  </a:lnTo>
                  <a:lnTo>
                    <a:pt x="13" y="109"/>
                  </a:lnTo>
                  <a:lnTo>
                    <a:pt x="10" y="126"/>
                  </a:lnTo>
                  <a:lnTo>
                    <a:pt x="19" y="122"/>
                  </a:lnTo>
                  <a:lnTo>
                    <a:pt x="33" y="129"/>
                  </a:lnTo>
                  <a:lnTo>
                    <a:pt x="49" y="146"/>
                  </a:lnTo>
                  <a:lnTo>
                    <a:pt x="53" y="140"/>
                  </a:lnTo>
                  <a:lnTo>
                    <a:pt x="68" y="143"/>
                  </a:lnTo>
                  <a:lnTo>
                    <a:pt x="69" y="150"/>
                  </a:lnTo>
                  <a:lnTo>
                    <a:pt x="82" y="163"/>
                  </a:lnTo>
                  <a:lnTo>
                    <a:pt x="93" y="169"/>
                  </a:lnTo>
                  <a:lnTo>
                    <a:pt x="102" y="166"/>
                  </a:lnTo>
                  <a:lnTo>
                    <a:pt x="110" y="175"/>
                  </a:lnTo>
                  <a:lnTo>
                    <a:pt x="140" y="169"/>
                  </a:lnTo>
                  <a:lnTo>
                    <a:pt x="160" y="179"/>
                  </a:lnTo>
                  <a:lnTo>
                    <a:pt x="164" y="179"/>
                  </a:lnTo>
                  <a:lnTo>
                    <a:pt x="164" y="169"/>
                  </a:lnTo>
                  <a:lnTo>
                    <a:pt x="171" y="156"/>
                  </a:lnTo>
                  <a:lnTo>
                    <a:pt x="190" y="134"/>
                  </a:lnTo>
                  <a:lnTo>
                    <a:pt x="180" y="104"/>
                  </a:lnTo>
                  <a:lnTo>
                    <a:pt x="180" y="89"/>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6" name="Freeform 22"/>
            <p:cNvSpPr>
              <a:spLocks noChangeAspect="1"/>
            </p:cNvSpPr>
            <p:nvPr/>
          </p:nvSpPr>
          <p:spPr bwMode="auto">
            <a:xfrm>
              <a:off x="4038" y="2598"/>
              <a:ext cx="355" cy="278"/>
            </a:xfrm>
            <a:custGeom>
              <a:avLst/>
              <a:gdLst>
                <a:gd name="T0" fmla="*/ 12636602 w 191"/>
                <a:gd name="T1" fmla="*/ 221955 h 180"/>
                <a:gd name="T2" fmla="*/ 12123631 w 191"/>
                <a:gd name="T3" fmla="*/ 201687 h 180"/>
                <a:gd name="T4" fmla="*/ 12964723 w 191"/>
                <a:gd name="T5" fmla="*/ 165547 h 180"/>
                <a:gd name="T6" fmla="*/ 12636602 w 191"/>
                <a:gd name="T7" fmla="*/ 69403 h 180"/>
                <a:gd name="T8" fmla="*/ 12636602 w 191"/>
                <a:gd name="T9" fmla="*/ 58440 h 180"/>
                <a:gd name="T10" fmla="*/ 11644260 w 191"/>
                <a:gd name="T11" fmla="*/ 32457 h 180"/>
                <a:gd name="T12" fmla="*/ 9164215 w 191"/>
                <a:gd name="T13" fmla="*/ 36152 h 180"/>
                <a:gd name="T14" fmla="*/ 7280366 w 191"/>
                <a:gd name="T15" fmla="*/ 24500 h 180"/>
                <a:gd name="T16" fmla="*/ 6099950 w 191"/>
                <a:gd name="T17" fmla="*/ 40959 h 180"/>
                <a:gd name="T18" fmla="*/ 5742354 w 191"/>
                <a:gd name="T19" fmla="*/ 5406 h 180"/>
                <a:gd name="T20" fmla="*/ 6099950 w 191"/>
                <a:gd name="T21" fmla="*/ 12895 h 180"/>
                <a:gd name="T22" fmla="*/ 6023185 w 191"/>
                <a:gd name="T23" fmla="*/ 0 h 180"/>
                <a:gd name="T24" fmla="*/ 4080918 w 191"/>
                <a:gd name="T25" fmla="*/ 0 h 180"/>
                <a:gd name="T26" fmla="*/ 265215 w 191"/>
                <a:gd name="T27" fmla="*/ 67679 h 180"/>
                <a:gd name="T28" fmla="*/ 76773 w 191"/>
                <a:gd name="T29" fmla="*/ 74742 h 180"/>
                <a:gd name="T30" fmla="*/ 492939 w 191"/>
                <a:gd name="T31" fmla="*/ 77420 h 180"/>
                <a:gd name="T32" fmla="*/ 265215 w 191"/>
                <a:gd name="T33" fmla="*/ 90257 h 180"/>
                <a:gd name="T34" fmla="*/ 0 w 191"/>
                <a:gd name="T35" fmla="*/ 79540 h 180"/>
                <a:gd name="T36" fmla="*/ 142693 w 191"/>
                <a:gd name="T37" fmla="*/ 119571 h 180"/>
                <a:gd name="T38" fmla="*/ 0 w 191"/>
                <a:gd name="T39" fmla="*/ 157299 h 180"/>
                <a:gd name="T40" fmla="*/ 265215 w 191"/>
                <a:gd name="T41" fmla="*/ 169507 h 180"/>
                <a:gd name="T42" fmla="*/ 492939 w 191"/>
                <a:gd name="T43" fmla="*/ 255678 h 180"/>
                <a:gd name="T44" fmla="*/ 916196 w 191"/>
                <a:gd name="T45" fmla="*/ 271356 h 180"/>
                <a:gd name="T46" fmla="*/ 710539 w 191"/>
                <a:gd name="T47" fmla="*/ 315607 h 180"/>
                <a:gd name="T48" fmla="*/ 1320635 w 191"/>
                <a:gd name="T49" fmla="*/ 304067 h 180"/>
                <a:gd name="T50" fmla="*/ 2290759 w 191"/>
                <a:gd name="T51" fmla="*/ 321788 h 180"/>
                <a:gd name="T52" fmla="*/ 3428090 w 191"/>
                <a:gd name="T53" fmla="*/ 364090 h 180"/>
                <a:gd name="T54" fmla="*/ 3733581 w 191"/>
                <a:gd name="T55" fmla="*/ 350152 h 180"/>
                <a:gd name="T56" fmla="*/ 4750621 w 191"/>
                <a:gd name="T57" fmla="*/ 357534 h 180"/>
                <a:gd name="T58" fmla="*/ 4827299 w 191"/>
                <a:gd name="T59" fmla="*/ 375207 h 180"/>
                <a:gd name="T60" fmla="*/ 5742354 w 191"/>
                <a:gd name="T61" fmla="*/ 407639 h 180"/>
                <a:gd name="T62" fmla="*/ 6522855 w 191"/>
                <a:gd name="T63" fmla="*/ 422148 h 180"/>
                <a:gd name="T64" fmla="*/ 7158839 w 191"/>
                <a:gd name="T65" fmla="*/ 413829 h 180"/>
                <a:gd name="T66" fmla="*/ 7678395 w 191"/>
                <a:gd name="T67" fmla="*/ 437280 h 180"/>
                <a:gd name="T68" fmla="*/ 9797989 w 191"/>
                <a:gd name="T69" fmla="*/ 422148 h 180"/>
                <a:gd name="T70" fmla="*/ 11194925 w 191"/>
                <a:gd name="T71" fmla="*/ 446232 h 180"/>
                <a:gd name="T72" fmla="*/ 11500755 w 191"/>
                <a:gd name="T73" fmla="*/ 446232 h 180"/>
                <a:gd name="T74" fmla="*/ 11500755 w 191"/>
                <a:gd name="T75" fmla="*/ 422148 h 180"/>
                <a:gd name="T76" fmla="*/ 11981605 w 191"/>
                <a:gd name="T77" fmla="*/ 389926 h 180"/>
                <a:gd name="T78" fmla="*/ 13305696 w 191"/>
                <a:gd name="T79" fmla="*/ 334990 h 180"/>
                <a:gd name="T80" fmla="*/ 12636602 w 191"/>
                <a:gd name="T81" fmla="*/ 261376 h 180"/>
                <a:gd name="T82" fmla="*/ 12636602 w 191"/>
                <a:gd name="T83" fmla="*/ 221955 h 180"/>
                <a:gd name="T84" fmla="*/ 12636602 w 191"/>
                <a:gd name="T85" fmla="*/ 221955 h 18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91" h="180">
                  <a:moveTo>
                    <a:pt x="180" y="89"/>
                  </a:moveTo>
                  <a:lnTo>
                    <a:pt x="173" y="80"/>
                  </a:lnTo>
                  <a:lnTo>
                    <a:pt x="185" y="66"/>
                  </a:lnTo>
                  <a:lnTo>
                    <a:pt x="180" y="28"/>
                  </a:lnTo>
                  <a:lnTo>
                    <a:pt x="180" y="23"/>
                  </a:lnTo>
                  <a:lnTo>
                    <a:pt x="166" y="13"/>
                  </a:lnTo>
                  <a:lnTo>
                    <a:pt x="131" y="14"/>
                  </a:lnTo>
                  <a:lnTo>
                    <a:pt x="104" y="10"/>
                  </a:lnTo>
                  <a:lnTo>
                    <a:pt x="87" y="16"/>
                  </a:lnTo>
                  <a:lnTo>
                    <a:pt x="82" y="2"/>
                  </a:lnTo>
                  <a:lnTo>
                    <a:pt x="87" y="5"/>
                  </a:lnTo>
                  <a:lnTo>
                    <a:pt x="86" y="0"/>
                  </a:lnTo>
                  <a:lnTo>
                    <a:pt x="58" y="0"/>
                  </a:lnTo>
                  <a:lnTo>
                    <a:pt x="4" y="27"/>
                  </a:lnTo>
                  <a:lnTo>
                    <a:pt x="1" y="30"/>
                  </a:lnTo>
                  <a:lnTo>
                    <a:pt x="7" y="31"/>
                  </a:lnTo>
                  <a:lnTo>
                    <a:pt x="4" y="36"/>
                  </a:lnTo>
                  <a:lnTo>
                    <a:pt x="0" y="32"/>
                  </a:lnTo>
                  <a:lnTo>
                    <a:pt x="2" y="48"/>
                  </a:lnTo>
                  <a:lnTo>
                    <a:pt x="0" y="63"/>
                  </a:lnTo>
                  <a:lnTo>
                    <a:pt x="4" y="68"/>
                  </a:lnTo>
                  <a:lnTo>
                    <a:pt x="7" y="102"/>
                  </a:lnTo>
                  <a:lnTo>
                    <a:pt x="13" y="109"/>
                  </a:lnTo>
                  <a:lnTo>
                    <a:pt x="10" y="126"/>
                  </a:lnTo>
                  <a:lnTo>
                    <a:pt x="19" y="122"/>
                  </a:lnTo>
                  <a:lnTo>
                    <a:pt x="33" y="129"/>
                  </a:lnTo>
                  <a:lnTo>
                    <a:pt x="49" y="146"/>
                  </a:lnTo>
                  <a:lnTo>
                    <a:pt x="53" y="140"/>
                  </a:lnTo>
                  <a:lnTo>
                    <a:pt x="68" y="143"/>
                  </a:lnTo>
                  <a:lnTo>
                    <a:pt x="69" y="150"/>
                  </a:lnTo>
                  <a:lnTo>
                    <a:pt x="82" y="163"/>
                  </a:lnTo>
                  <a:lnTo>
                    <a:pt x="93" y="169"/>
                  </a:lnTo>
                  <a:lnTo>
                    <a:pt x="102" y="166"/>
                  </a:lnTo>
                  <a:lnTo>
                    <a:pt x="110" y="175"/>
                  </a:lnTo>
                  <a:lnTo>
                    <a:pt x="140" y="169"/>
                  </a:lnTo>
                  <a:lnTo>
                    <a:pt x="160" y="179"/>
                  </a:lnTo>
                  <a:lnTo>
                    <a:pt x="164" y="179"/>
                  </a:lnTo>
                  <a:lnTo>
                    <a:pt x="164" y="169"/>
                  </a:lnTo>
                  <a:lnTo>
                    <a:pt x="171" y="156"/>
                  </a:lnTo>
                  <a:lnTo>
                    <a:pt x="190" y="134"/>
                  </a:lnTo>
                  <a:lnTo>
                    <a:pt x="180" y="104"/>
                  </a:lnTo>
                  <a:lnTo>
                    <a:pt x="180" y="89"/>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7" name="Freeform 23"/>
            <p:cNvSpPr>
              <a:spLocks noChangeAspect="1"/>
            </p:cNvSpPr>
            <p:nvPr/>
          </p:nvSpPr>
          <p:spPr bwMode="auto">
            <a:xfrm>
              <a:off x="4253" y="3191"/>
              <a:ext cx="229" cy="162"/>
            </a:xfrm>
            <a:custGeom>
              <a:avLst/>
              <a:gdLst>
                <a:gd name="T0" fmla="*/ 8295976 w 123"/>
                <a:gd name="T1" fmla="*/ 0 h 105"/>
                <a:gd name="T2" fmla="*/ 8295976 w 123"/>
                <a:gd name="T3" fmla="*/ 14506 h 105"/>
                <a:gd name="T4" fmla="*/ 7791036 w 123"/>
                <a:gd name="T5" fmla="*/ 23237 h 105"/>
                <a:gd name="T6" fmla="*/ 7374697 w 123"/>
                <a:gd name="T7" fmla="*/ 32116 h 105"/>
                <a:gd name="T8" fmla="*/ 5945590 w 123"/>
                <a:gd name="T9" fmla="*/ 9402 h 105"/>
                <a:gd name="T10" fmla="*/ 3919921 w 123"/>
                <a:gd name="T11" fmla="*/ 23237 h 105"/>
                <a:gd name="T12" fmla="*/ 1255942 w 123"/>
                <a:gd name="T13" fmla="*/ 53276 h 105"/>
                <a:gd name="T14" fmla="*/ 1255942 w 123"/>
                <a:gd name="T15" fmla="*/ 76449 h 105"/>
                <a:gd name="T16" fmla="*/ 0 w 123"/>
                <a:gd name="T17" fmla="*/ 130768 h 105"/>
                <a:gd name="T18" fmla="*/ 726444 w 123"/>
                <a:gd name="T19" fmla="*/ 168980 h 105"/>
                <a:gd name="T20" fmla="*/ 1255942 w 123"/>
                <a:gd name="T21" fmla="*/ 172286 h 105"/>
                <a:gd name="T22" fmla="*/ 1352485 w 123"/>
                <a:gd name="T23" fmla="*/ 178919 h 105"/>
                <a:gd name="T24" fmla="*/ 726444 w 123"/>
                <a:gd name="T25" fmla="*/ 178919 h 105"/>
                <a:gd name="T26" fmla="*/ 1352485 w 123"/>
                <a:gd name="T27" fmla="*/ 213061 h 105"/>
                <a:gd name="T28" fmla="*/ 3458267 w 123"/>
                <a:gd name="T29" fmla="*/ 208355 h 105"/>
                <a:gd name="T30" fmla="*/ 4107536 w 123"/>
                <a:gd name="T31" fmla="*/ 220295 h 105"/>
                <a:gd name="T32" fmla="*/ 3769493 w 123"/>
                <a:gd name="T33" fmla="*/ 231307 h 105"/>
                <a:gd name="T34" fmla="*/ 4766315 w 123"/>
                <a:gd name="T35" fmla="*/ 235266 h 105"/>
                <a:gd name="T36" fmla="*/ 5273103 w 123"/>
                <a:gd name="T37" fmla="*/ 254429 h 105"/>
                <a:gd name="T38" fmla="*/ 5273103 w 123"/>
                <a:gd name="T39" fmla="*/ 220295 h 105"/>
                <a:gd name="T40" fmla="*/ 3245040 w 123"/>
                <a:gd name="T41" fmla="*/ 178919 h 105"/>
                <a:gd name="T42" fmla="*/ 3919921 w 123"/>
                <a:gd name="T43" fmla="*/ 172286 h 105"/>
                <a:gd name="T44" fmla="*/ 3769493 w 123"/>
                <a:gd name="T45" fmla="*/ 152487 h 105"/>
                <a:gd name="T46" fmla="*/ 4275164 w 123"/>
                <a:gd name="T47" fmla="*/ 157722 h 105"/>
                <a:gd name="T48" fmla="*/ 3458267 w 123"/>
                <a:gd name="T49" fmla="*/ 109524 h 105"/>
                <a:gd name="T50" fmla="*/ 3458267 w 123"/>
                <a:gd name="T51" fmla="*/ 76449 h 105"/>
                <a:gd name="T52" fmla="*/ 3769493 w 123"/>
                <a:gd name="T53" fmla="*/ 76449 h 105"/>
                <a:gd name="T54" fmla="*/ 3690953 w 123"/>
                <a:gd name="T55" fmla="*/ 81393 h 105"/>
                <a:gd name="T56" fmla="*/ 4624670 w 123"/>
                <a:gd name="T57" fmla="*/ 115966 h 105"/>
                <a:gd name="T58" fmla="*/ 4546415 w 123"/>
                <a:gd name="T59" fmla="*/ 98834 h 105"/>
                <a:gd name="T60" fmla="*/ 5273103 w 123"/>
                <a:gd name="T61" fmla="*/ 109524 h 105"/>
                <a:gd name="T62" fmla="*/ 4960862 w 123"/>
                <a:gd name="T63" fmla="*/ 88818 h 105"/>
                <a:gd name="T64" fmla="*/ 5713448 w 123"/>
                <a:gd name="T65" fmla="*/ 98834 h 105"/>
                <a:gd name="T66" fmla="*/ 4912247 w 123"/>
                <a:gd name="T67" fmla="*/ 76449 h 105"/>
                <a:gd name="T68" fmla="*/ 5945590 w 123"/>
                <a:gd name="T69" fmla="*/ 50678 h 105"/>
                <a:gd name="T70" fmla="*/ 6703599 w 123"/>
                <a:gd name="T71" fmla="*/ 49550 h 105"/>
                <a:gd name="T72" fmla="*/ 8146872 w 123"/>
                <a:gd name="T73" fmla="*/ 64059 h 105"/>
                <a:gd name="T74" fmla="*/ 8819758 w 123"/>
                <a:gd name="T75" fmla="*/ 19329 h 105"/>
                <a:gd name="T76" fmla="*/ 8610158 w 123"/>
                <a:gd name="T77" fmla="*/ 0 h 105"/>
                <a:gd name="T78" fmla="*/ 8295976 w 123"/>
                <a:gd name="T79" fmla="*/ 0 h 1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23" h="105">
                  <a:moveTo>
                    <a:pt x="115" y="0"/>
                  </a:moveTo>
                  <a:lnTo>
                    <a:pt x="115" y="6"/>
                  </a:lnTo>
                  <a:lnTo>
                    <a:pt x="108" y="10"/>
                  </a:lnTo>
                  <a:lnTo>
                    <a:pt x="102" y="13"/>
                  </a:lnTo>
                  <a:lnTo>
                    <a:pt x="82" y="4"/>
                  </a:lnTo>
                  <a:lnTo>
                    <a:pt x="54" y="10"/>
                  </a:lnTo>
                  <a:lnTo>
                    <a:pt x="17" y="22"/>
                  </a:lnTo>
                  <a:lnTo>
                    <a:pt x="17" y="31"/>
                  </a:lnTo>
                  <a:lnTo>
                    <a:pt x="0" y="53"/>
                  </a:lnTo>
                  <a:lnTo>
                    <a:pt x="10" y="69"/>
                  </a:lnTo>
                  <a:lnTo>
                    <a:pt x="17" y="70"/>
                  </a:lnTo>
                  <a:lnTo>
                    <a:pt x="19" y="73"/>
                  </a:lnTo>
                  <a:lnTo>
                    <a:pt x="10" y="73"/>
                  </a:lnTo>
                  <a:lnTo>
                    <a:pt x="19" y="87"/>
                  </a:lnTo>
                  <a:lnTo>
                    <a:pt x="48" y="85"/>
                  </a:lnTo>
                  <a:lnTo>
                    <a:pt x="57" y="90"/>
                  </a:lnTo>
                  <a:lnTo>
                    <a:pt x="52" y="94"/>
                  </a:lnTo>
                  <a:lnTo>
                    <a:pt x="66" y="96"/>
                  </a:lnTo>
                  <a:lnTo>
                    <a:pt x="73" y="104"/>
                  </a:lnTo>
                  <a:lnTo>
                    <a:pt x="73" y="90"/>
                  </a:lnTo>
                  <a:lnTo>
                    <a:pt x="45" y="73"/>
                  </a:lnTo>
                  <a:lnTo>
                    <a:pt x="54" y="70"/>
                  </a:lnTo>
                  <a:lnTo>
                    <a:pt x="52" y="62"/>
                  </a:lnTo>
                  <a:lnTo>
                    <a:pt x="59" y="64"/>
                  </a:lnTo>
                  <a:lnTo>
                    <a:pt x="48" y="45"/>
                  </a:lnTo>
                  <a:lnTo>
                    <a:pt x="48" y="31"/>
                  </a:lnTo>
                  <a:lnTo>
                    <a:pt x="52" y="31"/>
                  </a:lnTo>
                  <a:lnTo>
                    <a:pt x="51" y="33"/>
                  </a:lnTo>
                  <a:lnTo>
                    <a:pt x="64" y="47"/>
                  </a:lnTo>
                  <a:lnTo>
                    <a:pt x="63" y="40"/>
                  </a:lnTo>
                  <a:lnTo>
                    <a:pt x="73" y="45"/>
                  </a:lnTo>
                  <a:lnTo>
                    <a:pt x="69" y="36"/>
                  </a:lnTo>
                  <a:lnTo>
                    <a:pt x="79" y="40"/>
                  </a:lnTo>
                  <a:lnTo>
                    <a:pt x="68" y="31"/>
                  </a:lnTo>
                  <a:lnTo>
                    <a:pt x="82" y="21"/>
                  </a:lnTo>
                  <a:lnTo>
                    <a:pt x="93" y="20"/>
                  </a:lnTo>
                  <a:lnTo>
                    <a:pt x="113" y="26"/>
                  </a:lnTo>
                  <a:lnTo>
                    <a:pt x="122" y="8"/>
                  </a:lnTo>
                  <a:lnTo>
                    <a:pt x="119" y="0"/>
                  </a:lnTo>
                  <a:lnTo>
                    <a:pt x="115"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8" name="Freeform 24"/>
            <p:cNvSpPr>
              <a:spLocks noChangeAspect="1"/>
            </p:cNvSpPr>
            <p:nvPr/>
          </p:nvSpPr>
          <p:spPr bwMode="auto">
            <a:xfrm>
              <a:off x="4253" y="3191"/>
              <a:ext cx="229" cy="162"/>
            </a:xfrm>
            <a:custGeom>
              <a:avLst/>
              <a:gdLst>
                <a:gd name="T0" fmla="*/ 8295976 w 123"/>
                <a:gd name="T1" fmla="*/ 0 h 105"/>
                <a:gd name="T2" fmla="*/ 8295976 w 123"/>
                <a:gd name="T3" fmla="*/ 14506 h 105"/>
                <a:gd name="T4" fmla="*/ 7791036 w 123"/>
                <a:gd name="T5" fmla="*/ 23237 h 105"/>
                <a:gd name="T6" fmla="*/ 7374697 w 123"/>
                <a:gd name="T7" fmla="*/ 32116 h 105"/>
                <a:gd name="T8" fmla="*/ 5945590 w 123"/>
                <a:gd name="T9" fmla="*/ 9402 h 105"/>
                <a:gd name="T10" fmla="*/ 3919921 w 123"/>
                <a:gd name="T11" fmla="*/ 23237 h 105"/>
                <a:gd name="T12" fmla="*/ 1255942 w 123"/>
                <a:gd name="T13" fmla="*/ 53276 h 105"/>
                <a:gd name="T14" fmla="*/ 1255942 w 123"/>
                <a:gd name="T15" fmla="*/ 76449 h 105"/>
                <a:gd name="T16" fmla="*/ 0 w 123"/>
                <a:gd name="T17" fmla="*/ 130768 h 105"/>
                <a:gd name="T18" fmla="*/ 726444 w 123"/>
                <a:gd name="T19" fmla="*/ 168980 h 105"/>
                <a:gd name="T20" fmla="*/ 1255942 w 123"/>
                <a:gd name="T21" fmla="*/ 172286 h 105"/>
                <a:gd name="T22" fmla="*/ 1352485 w 123"/>
                <a:gd name="T23" fmla="*/ 178919 h 105"/>
                <a:gd name="T24" fmla="*/ 726444 w 123"/>
                <a:gd name="T25" fmla="*/ 178919 h 105"/>
                <a:gd name="T26" fmla="*/ 1352485 w 123"/>
                <a:gd name="T27" fmla="*/ 213061 h 105"/>
                <a:gd name="T28" fmla="*/ 3458267 w 123"/>
                <a:gd name="T29" fmla="*/ 208355 h 105"/>
                <a:gd name="T30" fmla="*/ 4107536 w 123"/>
                <a:gd name="T31" fmla="*/ 220295 h 105"/>
                <a:gd name="T32" fmla="*/ 3769493 w 123"/>
                <a:gd name="T33" fmla="*/ 231307 h 105"/>
                <a:gd name="T34" fmla="*/ 4766315 w 123"/>
                <a:gd name="T35" fmla="*/ 235266 h 105"/>
                <a:gd name="T36" fmla="*/ 5273103 w 123"/>
                <a:gd name="T37" fmla="*/ 254429 h 105"/>
                <a:gd name="T38" fmla="*/ 5273103 w 123"/>
                <a:gd name="T39" fmla="*/ 220295 h 105"/>
                <a:gd name="T40" fmla="*/ 3245040 w 123"/>
                <a:gd name="T41" fmla="*/ 178919 h 105"/>
                <a:gd name="T42" fmla="*/ 3919921 w 123"/>
                <a:gd name="T43" fmla="*/ 172286 h 105"/>
                <a:gd name="T44" fmla="*/ 3769493 w 123"/>
                <a:gd name="T45" fmla="*/ 152487 h 105"/>
                <a:gd name="T46" fmla="*/ 4275164 w 123"/>
                <a:gd name="T47" fmla="*/ 157722 h 105"/>
                <a:gd name="T48" fmla="*/ 3458267 w 123"/>
                <a:gd name="T49" fmla="*/ 109524 h 105"/>
                <a:gd name="T50" fmla="*/ 3458267 w 123"/>
                <a:gd name="T51" fmla="*/ 76449 h 105"/>
                <a:gd name="T52" fmla="*/ 3769493 w 123"/>
                <a:gd name="T53" fmla="*/ 76449 h 105"/>
                <a:gd name="T54" fmla="*/ 3690953 w 123"/>
                <a:gd name="T55" fmla="*/ 81393 h 105"/>
                <a:gd name="T56" fmla="*/ 4624670 w 123"/>
                <a:gd name="T57" fmla="*/ 115966 h 105"/>
                <a:gd name="T58" fmla="*/ 4546415 w 123"/>
                <a:gd name="T59" fmla="*/ 98834 h 105"/>
                <a:gd name="T60" fmla="*/ 5273103 w 123"/>
                <a:gd name="T61" fmla="*/ 109524 h 105"/>
                <a:gd name="T62" fmla="*/ 4960862 w 123"/>
                <a:gd name="T63" fmla="*/ 88818 h 105"/>
                <a:gd name="T64" fmla="*/ 5713448 w 123"/>
                <a:gd name="T65" fmla="*/ 98834 h 105"/>
                <a:gd name="T66" fmla="*/ 4912247 w 123"/>
                <a:gd name="T67" fmla="*/ 76449 h 105"/>
                <a:gd name="T68" fmla="*/ 5945590 w 123"/>
                <a:gd name="T69" fmla="*/ 50678 h 105"/>
                <a:gd name="T70" fmla="*/ 6703599 w 123"/>
                <a:gd name="T71" fmla="*/ 49550 h 105"/>
                <a:gd name="T72" fmla="*/ 8146872 w 123"/>
                <a:gd name="T73" fmla="*/ 64059 h 105"/>
                <a:gd name="T74" fmla="*/ 8819758 w 123"/>
                <a:gd name="T75" fmla="*/ 19329 h 105"/>
                <a:gd name="T76" fmla="*/ 8610158 w 123"/>
                <a:gd name="T77" fmla="*/ 0 h 105"/>
                <a:gd name="T78" fmla="*/ 8295976 w 123"/>
                <a:gd name="T79" fmla="*/ 0 h 105"/>
                <a:gd name="T80" fmla="*/ 8295976 w 123"/>
                <a:gd name="T81" fmla="*/ 0 h 10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23" h="105">
                  <a:moveTo>
                    <a:pt x="115" y="0"/>
                  </a:moveTo>
                  <a:lnTo>
                    <a:pt x="115" y="6"/>
                  </a:lnTo>
                  <a:lnTo>
                    <a:pt x="108" y="10"/>
                  </a:lnTo>
                  <a:lnTo>
                    <a:pt x="102" y="13"/>
                  </a:lnTo>
                  <a:lnTo>
                    <a:pt x="82" y="4"/>
                  </a:lnTo>
                  <a:lnTo>
                    <a:pt x="54" y="10"/>
                  </a:lnTo>
                  <a:lnTo>
                    <a:pt x="17" y="22"/>
                  </a:lnTo>
                  <a:lnTo>
                    <a:pt x="17" y="31"/>
                  </a:lnTo>
                  <a:lnTo>
                    <a:pt x="0" y="53"/>
                  </a:lnTo>
                  <a:lnTo>
                    <a:pt x="10" y="69"/>
                  </a:lnTo>
                  <a:lnTo>
                    <a:pt x="17" y="70"/>
                  </a:lnTo>
                  <a:lnTo>
                    <a:pt x="19" y="73"/>
                  </a:lnTo>
                  <a:lnTo>
                    <a:pt x="10" y="73"/>
                  </a:lnTo>
                  <a:lnTo>
                    <a:pt x="19" y="87"/>
                  </a:lnTo>
                  <a:lnTo>
                    <a:pt x="48" y="85"/>
                  </a:lnTo>
                  <a:lnTo>
                    <a:pt x="57" y="90"/>
                  </a:lnTo>
                  <a:lnTo>
                    <a:pt x="52" y="94"/>
                  </a:lnTo>
                  <a:lnTo>
                    <a:pt x="66" y="96"/>
                  </a:lnTo>
                  <a:lnTo>
                    <a:pt x="73" y="104"/>
                  </a:lnTo>
                  <a:lnTo>
                    <a:pt x="73" y="90"/>
                  </a:lnTo>
                  <a:lnTo>
                    <a:pt x="45" y="73"/>
                  </a:lnTo>
                  <a:lnTo>
                    <a:pt x="54" y="70"/>
                  </a:lnTo>
                  <a:lnTo>
                    <a:pt x="52" y="62"/>
                  </a:lnTo>
                  <a:lnTo>
                    <a:pt x="59" y="64"/>
                  </a:lnTo>
                  <a:lnTo>
                    <a:pt x="48" y="45"/>
                  </a:lnTo>
                  <a:lnTo>
                    <a:pt x="48" y="31"/>
                  </a:lnTo>
                  <a:lnTo>
                    <a:pt x="52" y="31"/>
                  </a:lnTo>
                  <a:lnTo>
                    <a:pt x="51" y="33"/>
                  </a:lnTo>
                  <a:lnTo>
                    <a:pt x="64" y="47"/>
                  </a:lnTo>
                  <a:lnTo>
                    <a:pt x="63" y="40"/>
                  </a:lnTo>
                  <a:lnTo>
                    <a:pt x="73" y="45"/>
                  </a:lnTo>
                  <a:lnTo>
                    <a:pt x="69" y="36"/>
                  </a:lnTo>
                  <a:lnTo>
                    <a:pt x="79" y="40"/>
                  </a:lnTo>
                  <a:lnTo>
                    <a:pt x="68" y="31"/>
                  </a:lnTo>
                  <a:lnTo>
                    <a:pt x="82" y="21"/>
                  </a:lnTo>
                  <a:lnTo>
                    <a:pt x="93" y="20"/>
                  </a:lnTo>
                  <a:lnTo>
                    <a:pt x="113" y="26"/>
                  </a:lnTo>
                  <a:lnTo>
                    <a:pt x="122" y="8"/>
                  </a:lnTo>
                  <a:lnTo>
                    <a:pt x="119" y="0"/>
                  </a:lnTo>
                  <a:lnTo>
                    <a:pt x="115"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59" name="Freeform 25"/>
            <p:cNvSpPr>
              <a:spLocks noChangeAspect="1"/>
            </p:cNvSpPr>
            <p:nvPr/>
          </p:nvSpPr>
          <p:spPr bwMode="auto">
            <a:xfrm>
              <a:off x="4290" y="3326"/>
              <a:ext cx="84" cy="74"/>
            </a:xfrm>
            <a:custGeom>
              <a:avLst/>
              <a:gdLst>
                <a:gd name="T0" fmla="*/ 1222646 w 45"/>
                <a:gd name="T1" fmla="*/ 0 h 48"/>
                <a:gd name="T2" fmla="*/ 280986 w 45"/>
                <a:gd name="T3" fmla="*/ 3370 h 48"/>
                <a:gd name="T4" fmla="*/ 0 w 45"/>
                <a:gd name="T5" fmla="*/ 29346 h 48"/>
                <a:gd name="T6" fmla="*/ 605147 w 45"/>
                <a:gd name="T7" fmla="*/ 58494 h 48"/>
                <a:gd name="T8" fmla="*/ 605147 w 45"/>
                <a:gd name="T9" fmla="*/ 84554 h 48"/>
                <a:gd name="T10" fmla="*/ 848609 w 45"/>
                <a:gd name="T11" fmla="*/ 92431 h 48"/>
                <a:gd name="T12" fmla="*/ 1222646 w 45"/>
                <a:gd name="T13" fmla="*/ 75304 h 48"/>
                <a:gd name="T14" fmla="*/ 1584070 w 45"/>
                <a:gd name="T15" fmla="*/ 113101 h 48"/>
                <a:gd name="T16" fmla="*/ 2108602 w 45"/>
                <a:gd name="T17" fmla="*/ 90178 h 48"/>
                <a:gd name="T18" fmla="*/ 2806487 w 45"/>
                <a:gd name="T19" fmla="*/ 113101 h 48"/>
                <a:gd name="T20" fmla="*/ 2282273 w 45"/>
                <a:gd name="T21" fmla="*/ 43598 h 48"/>
                <a:gd name="T22" fmla="*/ 2806487 w 45"/>
                <a:gd name="T23" fmla="*/ 58494 h 48"/>
                <a:gd name="T24" fmla="*/ 3330910 w 45"/>
                <a:gd name="T25" fmla="*/ 48846 h 48"/>
                <a:gd name="T26" fmla="*/ 2806487 w 45"/>
                <a:gd name="T27" fmla="*/ 19035 h 48"/>
                <a:gd name="T28" fmla="*/ 1222646 w 45"/>
                <a:gd name="T29" fmla="*/ 0 h 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5" h="48">
                  <a:moveTo>
                    <a:pt x="16" y="0"/>
                  </a:moveTo>
                  <a:lnTo>
                    <a:pt x="4" y="1"/>
                  </a:lnTo>
                  <a:lnTo>
                    <a:pt x="0" y="12"/>
                  </a:lnTo>
                  <a:lnTo>
                    <a:pt x="8" y="24"/>
                  </a:lnTo>
                  <a:lnTo>
                    <a:pt x="8" y="35"/>
                  </a:lnTo>
                  <a:lnTo>
                    <a:pt x="11" y="38"/>
                  </a:lnTo>
                  <a:lnTo>
                    <a:pt x="16" y="31"/>
                  </a:lnTo>
                  <a:lnTo>
                    <a:pt x="21" y="47"/>
                  </a:lnTo>
                  <a:lnTo>
                    <a:pt x="28" y="37"/>
                  </a:lnTo>
                  <a:lnTo>
                    <a:pt x="37" y="47"/>
                  </a:lnTo>
                  <a:lnTo>
                    <a:pt x="30" y="18"/>
                  </a:lnTo>
                  <a:lnTo>
                    <a:pt x="37" y="24"/>
                  </a:lnTo>
                  <a:lnTo>
                    <a:pt x="44" y="20"/>
                  </a:lnTo>
                  <a:lnTo>
                    <a:pt x="37" y="8"/>
                  </a:lnTo>
                  <a:lnTo>
                    <a:pt x="16"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0" name="Freeform 26"/>
            <p:cNvSpPr>
              <a:spLocks noChangeAspect="1"/>
            </p:cNvSpPr>
            <p:nvPr/>
          </p:nvSpPr>
          <p:spPr bwMode="auto">
            <a:xfrm>
              <a:off x="4290" y="3326"/>
              <a:ext cx="84" cy="74"/>
            </a:xfrm>
            <a:custGeom>
              <a:avLst/>
              <a:gdLst>
                <a:gd name="T0" fmla="*/ 1222646 w 45"/>
                <a:gd name="T1" fmla="*/ 0 h 48"/>
                <a:gd name="T2" fmla="*/ 280986 w 45"/>
                <a:gd name="T3" fmla="*/ 3370 h 48"/>
                <a:gd name="T4" fmla="*/ 0 w 45"/>
                <a:gd name="T5" fmla="*/ 29346 h 48"/>
                <a:gd name="T6" fmla="*/ 605147 w 45"/>
                <a:gd name="T7" fmla="*/ 58494 h 48"/>
                <a:gd name="T8" fmla="*/ 605147 w 45"/>
                <a:gd name="T9" fmla="*/ 84554 h 48"/>
                <a:gd name="T10" fmla="*/ 848609 w 45"/>
                <a:gd name="T11" fmla="*/ 92431 h 48"/>
                <a:gd name="T12" fmla="*/ 1222646 w 45"/>
                <a:gd name="T13" fmla="*/ 75304 h 48"/>
                <a:gd name="T14" fmla="*/ 1584070 w 45"/>
                <a:gd name="T15" fmla="*/ 113101 h 48"/>
                <a:gd name="T16" fmla="*/ 2108602 w 45"/>
                <a:gd name="T17" fmla="*/ 90178 h 48"/>
                <a:gd name="T18" fmla="*/ 2806487 w 45"/>
                <a:gd name="T19" fmla="*/ 113101 h 48"/>
                <a:gd name="T20" fmla="*/ 2282273 w 45"/>
                <a:gd name="T21" fmla="*/ 43598 h 48"/>
                <a:gd name="T22" fmla="*/ 2806487 w 45"/>
                <a:gd name="T23" fmla="*/ 58494 h 48"/>
                <a:gd name="T24" fmla="*/ 3330910 w 45"/>
                <a:gd name="T25" fmla="*/ 48846 h 48"/>
                <a:gd name="T26" fmla="*/ 2806487 w 45"/>
                <a:gd name="T27" fmla="*/ 19035 h 48"/>
                <a:gd name="T28" fmla="*/ 1222646 w 45"/>
                <a:gd name="T29" fmla="*/ 0 h 48"/>
                <a:gd name="T30" fmla="*/ 1222646 w 45"/>
                <a:gd name="T31" fmla="*/ 0 h 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5" h="48">
                  <a:moveTo>
                    <a:pt x="16" y="0"/>
                  </a:moveTo>
                  <a:lnTo>
                    <a:pt x="4" y="1"/>
                  </a:lnTo>
                  <a:lnTo>
                    <a:pt x="0" y="12"/>
                  </a:lnTo>
                  <a:lnTo>
                    <a:pt x="8" y="24"/>
                  </a:lnTo>
                  <a:lnTo>
                    <a:pt x="8" y="35"/>
                  </a:lnTo>
                  <a:lnTo>
                    <a:pt x="11" y="38"/>
                  </a:lnTo>
                  <a:lnTo>
                    <a:pt x="16" y="31"/>
                  </a:lnTo>
                  <a:lnTo>
                    <a:pt x="21" y="47"/>
                  </a:lnTo>
                  <a:lnTo>
                    <a:pt x="28" y="37"/>
                  </a:lnTo>
                  <a:lnTo>
                    <a:pt x="37" y="47"/>
                  </a:lnTo>
                  <a:lnTo>
                    <a:pt x="30" y="18"/>
                  </a:lnTo>
                  <a:lnTo>
                    <a:pt x="37" y="24"/>
                  </a:lnTo>
                  <a:lnTo>
                    <a:pt x="44" y="20"/>
                  </a:lnTo>
                  <a:lnTo>
                    <a:pt x="37" y="8"/>
                  </a:lnTo>
                  <a:lnTo>
                    <a:pt x="16"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1" name="Freeform 27"/>
            <p:cNvSpPr>
              <a:spLocks noChangeAspect="1"/>
            </p:cNvSpPr>
            <p:nvPr/>
          </p:nvSpPr>
          <p:spPr bwMode="auto">
            <a:xfrm>
              <a:off x="4368" y="3408"/>
              <a:ext cx="100" cy="28"/>
            </a:xfrm>
            <a:custGeom>
              <a:avLst/>
              <a:gdLst>
                <a:gd name="T0" fmla="*/ 1839259 w 54"/>
                <a:gd name="T1" fmla="*/ 10624 h 18"/>
                <a:gd name="T2" fmla="*/ 993200 w 54"/>
                <a:gd name="T3" fmla="*/ 16526 h 18"/>
                <a:gd name="T4" fmla="*/ 785644 w 54"/>
                <a:gd name="T5" fmla="*/ 0 h 18"/>
                <a:gd name="T6" fmla="*/ 244363 w 54"/>
                <a:gd name="T7" fmla="*/ 0 h 18"/>
                <a:gd name="T8" fmla="*/ 0 w 54"/>
                <a:gd name="T9" fmla="*/ 22840 h 18"/>
                <a:gd name="T10" fmla="*/ 1092878 w 54"/>
                <a:gd name="T11" fmla="*/ 29688 h 18"/>
                <a:gd name="T12" fmla="*/ 1551865 w 54"/>
                <a:gd name="T13" fmla="*/ 46643 h 18"/>
                <a:gd name="T14" fmla="*/ 3324513 w 54"/>
                <a:gd name="T15" fmla="*/ 36465 h 18"/>
                <a:gd name="T16" fmla="*/ 3458296 w 54"/>
                <a:gd name="T17" fmla="*/ 22840 h 18"/>
                <a:gd name="T18" fmla="*/ 3005613 w 54"/>
                <a:gd name="T19" fmla="*/ 29688 h 18"/>
                <a:gd name="T20" fmla="*/ 1839259 w 54"/>
                <a:gd name="T21" fmla="*/ 10624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4" h="18">
                  <a:moveTo>
                    <a:pt x="28" y="4"/>
                  </a:moveTo>
                  <a:lnTo>
                    <a:pt x="15" y="6"/>
                  </a:lnTo>
                  <a:lnTo>
                    <a:pt x="12" y="0"/>
                  </a:lnTo>
                  <a:lnTo>
                    <a:pt x="4" y="0"/>
                  </a:lnTo>
                  <a:lnTo>
                    <a:pt x="0" y="8"/>
                  </a:lnTo>
                  <a:lnTo>
                    <a:pt x="17" y="10"/>
                  </a:lnTo>
                  <a:lnTo>
                    <a:pt x="24" y="17"/>
                  </a:lnTo>
                  <a:lnTo>
                    <a:pt x="51" y="13"/>
                  </a:lnTo>
                  <a:lnTo>
                    <a:pt x="53" y="8"/>
                  </a:lnTo>
                  <a:lnTo>
                    <a:pt x="46" y="10"/>
                  </a:lnTo>
                  <a:lnTo>
                    <a:pt x="28"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2" name="Freeform 28"/>
            <p:cNvSpPr>
              <a:spLocks noChangeAspect="1"/>
            </p:cNvSpPr>
            <p:nvPr/>
          </p:nvSpPr>
          <p:spPr bwMode="auto">
            <a:xfrm>
              <a:off x="4368" y="3408"/>
              <a:ext cx="100" cy="28"/>
            </a:xfrm>
            <a:custGeom>
              <a:avLst/>
              <a:gdLst>
                <a:gd name="T0" fmla="*/ 1839259 w 54"/>
                <a:gd name="T1" fmla="*/ 10624 h 18"/>
                <a:gd name="T2" fmla="*/ 993200 w 54"/>
                <a:gd name="T3" fmla="*/ 16526 h 18"/>
                <a:gd name="T4" fmla="*/ 785644 w 54"/>
                <a:gd name="T5" fmla="*/ 0 h 18"/>
                <a:gd name="T6" fmla="*/ 244363 w 54"/>
                <a:gd name="T7" fmla="*/ 0 h 18"/>
                <a:gd name="T8" fmla="*/ 0 w 54"/>
                <a:gd name="T9" fmla="*/ 22840 h 18"/>
                <a:gd name="T10" fmla="*/ 1092878 w 54"/>
                <a:gd name="T11" fmla="*/ 29688 h 18"/>
                <a:gd name="T12" fmla="*/ 1551865 w 54"/>
                <a:gd name="T13" fmla="*/ 46643 h 18"/>
                <a:gd name="T14" fmla="*/ 3324513 w 54"/>
                <a:gd name="T15" fmla="*/ 36465 h 18"/>
                <a:gd name="T16" fmla="*/ 3458296 w 54"/>
                <a:gd name="T17" fmla="*/ 22840 h 18"/>
                <a:gd name="T18" fmla="*/ 3005613 w 54"/>
                <a:gd name="T19" fmla="*/ 29688 h 18"/>
                <a:gd name="T20" fmla="*/ 1839259 w 54"/>
                <a:gd name="T21" fmla="*/ 10624 h 18"/>
                <a:gd name="T22" fmla="*/ 1839259 w 54"/>
                <a:gd name="T23" fmla="*/ 10624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4" h="18">
                  <a:moveTo>
                    <a:pt x="28" y="4"/>
                  </a:moveTo>
                  <a:lnTo>
                    <a:pt x="15" y="6"/>
                  </a:lnTo>
                  <a:lnTo>
                    <a:pt x="12" y="0"/>
                  </a:lnTo>
                  <a:lnTo>
                    <a:pt x="4" y="0"/>
                  </a:lnTo>
                  <a:lnTo>
                    <a:pt x="0" y="8"/>
                  </a:lnTo>
                  <a:lnTo>
                    <a:pt x="17" y="10"/>
                  </a:lnTo>
                  <a:lnTo>
                    <a:pt x="24" y="17"/>
                  </a:lnTo>
                  <a:lnTo>
                    <a:pt x="51" y="13"/>
                  </a:lnTo>
                  <a:lnTo>
                    <a:pt x="53" y="8"/>
                  </a:lnTo>
                  <a:lnTo>
                    <a:pt x="46" y="10"/>
                  </a:lnTo>
                  <a:lnTo>
                    <a:pt x="28"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3" name="Freeform 29"/>
            <p:cNvSpPr>
              <a:spLocks noChangeAspect="1"/>
            </p:cNvSpPr>
            <p:nvPr/>
          </p:nvSpPr>
          <p:spPr bwMode="auto">
            <a:xfrm>
              <a:off x="3775" y="2967"/>
              <a:ext cx="419" cy="373"/>
            </a:xfrm>
            <a:custGeom>
              <a:avLst/>
              <a:gdLst>
                <a:gd name="T0" fmla="*/ 12061957 w 226"/>
                <a:gd name="T1" fmla="*/ 339128 h 242"/>
                <a:gd name="T2" fmla="*/ 10833742 w 226"/>
                <a:gd name="T3" fmla="*/ 339128 h 242"/>
                <a:gd name="T4" fmla="*/ 9512409 w 226"/>
                <a:gd name="T5" fmla="*/ 292153 h 242"/>
                <a:gd name="T6" fmla="*/ 7368536 w 226"/>
                <a:gd name="T7" fmla="*/ 193018 h 242"/>
                <a:gd name="T8" fmla="*/ 7368536 w 226"/>
                <a:gd name="T9" fmla="*/ 142172 h 242"/>
                <a:gd name="T10" fmla="*/ 7114475 w 226"/>
                <a:gd name="T11" fmla="*/ 112666 h 242"/>
                <a:gd name="T12" fmla="*/ 8714028 w 226"/>
                <a:gd name="T13" fmla="*/ 92240 h 242"/>
                <a:gd name="T14" fmla="*/ 9179094 w 226"/>
                <a:gd name="T15" fmla="*/ 97244 h 242"/>
                <a:gd name="T16" fmla="*/ 8714028 w 226"/>
                <a:gd name="T17" fmla="*/ 58154 h 242"/>
                <a:gd name="T18" fmla="*/ 8921826 w 226"/>
                <a:gd name="T19" fmla="*/ 39433 h 242"/>
                <a:gd name="T20" fmla="*/ 6817340 w 226"/>
                <a:gd name="T21" fmla="*/ 0 h 242"/>
                <a:gd name="T22" fmla="*/ 4700168 w 226"/>
                <a:gd name="T23" fmla="*/ 26557 h 242"/>
                <a:gd name="T24" fmla="*/ 4221668 w 226"/>
                <a:gd name="T25" fmla="*/ 48772 h 242"/>
                <a:gd name="T26" fmla="*/ 2828888 w 226"/>
                <a:gd name="T27" fmla="*/ 80366 h 242"/>
                <a:gd name="T28" fmla="*/ 1268582 w 226"/>
                <a:gd name="T29" fmla="*/ 75173 h 242"/>
                <a:gd name="T30" fmla="*/ 0 w 226"/>
                <a:gd name="T31" fmla="*/ 86017 h 242"/>
                <a:gd name="T32" fmla="*/ 0 w 226"/>
                <a:gd name="T33" fmla="*/ 144391 h 242"/>
                <a:gd name="T34" fmla="*/ 390558 w 226"/>
                <a:gd name="T35" fmla="*/ 193018 h 242"/>
                <a:gd name="T36" fmla="*/ 1009482 w 226"/>
                <a:gd name="T37" fmla="*/ 217553 h 242"/>
                <a:gd name="T38" fmla="*/ 2595629 w 226"/>
                <a:gd name="T39" fmla="*/ 178587 h 242"/>
                <a:gd name="T40" fmla="*/ 4812250 w 226"/>
                <a:gd name="T41" fmla="*/ 266021 h 242"/>
                <a:gd name="T42" fmla="*/ 6212279 w 226"/>
                <a:gd name="T43" fmla="*/ 311437 h 242"/>
                <a:gd name="T44" fmla="*/ 8921826 w 226"/>
                <a:gd name="T45" fmla="*/ 381839 h 242"/>
                <a:gd name="T46" fmla="*/ 10361966 w 226"/>
                <a:gd name="T47" fmla="*/ 418138 h 242"/>
                <a:gd name="T48" fmla="*/ 11126996 w 226"/>
                <a:gd name="T49" fmla="*/ 458548 h 242"/>
                <a:gd name="T50" fmla="*/ 12134961 w 226"/>
                <a:gd name="T51" fmla="*/ 528714 h 242"/>
                <a:gd name="T52" fmla="*/ 11517455 w 226"/>
                <a:gd name="T53" fmla="*/ 564132 h 242"/>
                <a:gd name="T54" fmla="*/ 12061957 w 226"/>
                <a:gd name="T55" fmla="*/ 580460 h 242"/>
                <a:gd name="T56" fmla="*/ 12724433 w 226"/>
                <a:gd name="T57" fmla="*/ 525304 h 242"/>
                <a:gd name="T58" fmla="*/ 13328878 w 226"/>
                <a:gd name="T59" fmla="*/ 491221 h 242"/>
                <a:gd name="T60" fmla="*/ 12777837 w 226"/>
                <a:gd name="T61" fmla="*/ 433078 h 242"/>
                <a:gd name="T62" fmla="*/ 14422249 w 226"/>
                <a:gd name="T63" fmla="*/ 444254 h 242"/>
                <a:gd name="T64" fmla="*/ 15061650 w 226"/>
                <a:gd name="T65" fmla="*/ 450302 h 242"/>
                <a:gd name="T66" fmla="*/ 11841276 w 226"/>
                <a:gd name="T67" fmla="*/ 366005 h 2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6" h="242">
                  <a:moveTo>
                    <a:pt x="177" y="152"/>
                  </a:moveTo>
                  <a:lnTo>
                    <a:pt x="180" y="141"/>
                  </a:lnTo>
                  <a:lnTo>
                    <a:pt x="178" y="138"/>
                  </a:lnTo>
                  <a:lnTo>
                    <a:pt x="162" y="141"/>
                  </a:lnTo>
                  <a:lnTo>
                    <a:pt x="153" y="135"/>
                  </a:lnTo>
                  <a:lnTo>
                    <a:pt x="142" y="121"/>
                  </a:lnTo>
                  <a:lnTo>
                    <a:pt x="130" y="96"/>
                  </a:lnTo>
                  <a:lnTo>
                    <a:pt x="110" y="80"/>
                  </a:lnTo>
                  <a:lnTo>
                    <a:pt x="106" y="70"/>
                  </a:lnTo>
                  <a:lnTo>
                    <a:pt x="110" y="59"/>
                  </a:lnTo>
                  <a:lnTo>
                    <a:pt x="106" y="54"/>
                  </a:lnTo>
                  <a:lnTo>
                    <a:pt x="106" y="47"/>
                  </a:lnTo>
                  <a:lnTo>
                    <a:pt x="124" y="38"/>
                  </a:lnTo>
                  <a:lnTo>
                    <a:pt x="130" y="38"/>
                  </a:lnTo>
                  <a:lnTo>
                    <a:pt x="133" y="42"/>
                  </a:lnTo>
                  <a:lnTo>
                    <a:pt x="137" y="40"/>
                  </a:lnTo>
                  <a:lnTo>
                    <a:pt x="133" y="33"/>
                  </a:lnTo>
                  <a:lnTo>
                    <a:pt x="130" y="24"/>
                  </a:lnTo>
                  <a:lnTo>
                    <a:pt x="128" y="24"/>
                  </a:lnTo>
                  <a:lnTo>
                    <a:pt x="133" y="16"/>
                  </a:lnTo>
                  <a:lnTo>
                    <a:pt x="110" y="10"/>
                  </a:lnTo>
                  <a:lnTo>
                    <a:pt x="102" y="0"/>
                  </a:lnTo>
                  <a:lnTo>
                    <a:pt x="70" y="6"/>
                  </a:lnTo>
                  <a:lnTo>
                    <a:pt x="70" y="11"/>
                  </a:lnTo>
                  <a:lnTo>
                    <a:pt x="63" y="13"/>
                  </a:lnTo>
                  <a:lnTo>
                    <a:pt x="63" y="20"/>
                  </a:lnTo>
                  <a:lnTo>
                    <a:pt x="48" y="16"/>
                  </a:lnTo>
                  <a:lnTo>
                    <a:pt x="42" y="33"/>
                  </a:lnTo>
                  <a:lnTo>
                    <a:pt x="32" y="20"/>
                  </a:lnTo>
                  <a:lnTo>
                    <a:pt x="19" y="31"/>
                  </a:lnTo>
                  <a:lnTo>
                    <a:pt x="4" y="33"/>
                  </a:lnTo>
                  <a:lnTo>
                    <a:pt x="0" y="36"/>
                  </a:lnTo>
                  <a:lnTo>
                    <a:pt x="6" y="50"/>
                  </a:lnTo>
                  <a:lnTo>
                    <a:pt x="0" y="60"/>
                  </a:lnTo>
                  <a:lnTo>
                    <a:pt x="3" y="62"/>
                  </a:lnTo>
                  <a:lnTo>
                    <a:pt x="6" y="80"/>
                  </a:lnTo>
                  <a:lnTo>
                    <a:pt x="14" y="80"/>
                  </a:lnTo>
                  <a:lnTo>
                    <a:pt x="15" y="90"/>
                  </a:lnTo>
                  <a:lnTo>
                    <a:pt x="26" y="87"/>
                  </a:lnTo>
                  <a:lnTo>
                    <a:pt x="39" y="74"/>
                  </a:lnTo>
                  <a:lnTo>
                    <a:pt x="65" y="87"/>
                  </a:lnTo>
                  <a:lnTo>
                    <a:pt x="72" y="110"/>
                  </a:lnTo>
                  <a:lnTo>
                    <a:pt x="84" y="128"/>
                  </a:lnTo>
                  <a:lnTo>
                    <a:pt x="93" y="129"/>
                  </a:lnTo>
                  <a:lnTo>
                    <a:pt x="121" y="158"/>
                  </a:lnTo>
                  <a:lnTo>
                    <a:pt x="133" y="158"/>
                  </a:lnTo>
                  <a:lnTo>
                    <a:pt x="146" y="173"/>
                  </a:lnTo>
                  <a:lnTo>
                    <a:pt x="155" y="173"/>
                  </a:lnTo>
                  <a:lnTo>
                    <a:pt x="159" y="184"/>
                  </a:lnTo>
                  <a:lnTo>
                    <a:pt x="166" y="190"/>
                  </a:lnTo>
                  <a:lnTo>
                    <a:pt x="171" y="187"/>
                  </a:lnTo>
                  <a:lnTo>
                    <a:pt x="181" y="219"/>
                  </a:lnTo>
                  <a:lnTo>
                    <a:pt x="175" y="223"/>
                  </a:lnTo>
                  <a:lnTo>
                    <a:pt x="172" y="234"/>
                  </a:lnTo>
                  <a:lnTo>
                    <a:pt x="172" y="241"/>
                  </a:lnTo>
                  <a:lnTo>
                    <a:pt x="180" y="241"/>
                  </a:lnTo>
                  <a:lnTo>
                    <a:pt x="189" y="230"/>
                  </a:lnTo>
                  <a:lnTo>
                    <a:pt x="190" y="218"/>
                  </a:lnTo>
                  <a:lnTo>
                    <a:pt x="199" y="214"/>
                  </a:lnTo>
                  <a:lnTo>
                    <a:pt x="199" y="204"/>
                  </a:lnTo>
                  <a:lnTo>
                    <a:pt x="189" y="194"/>
                  </a:lnTo>
                  <a:lnTo>
                    <a:pt x="191" y="180"/>
                  </a:lnTo>
                  <a:lnTo>
                    <a:pt x="200" y="175"/>
                  </a:lnTo>
                  <a:lnTo>
                    <a:pt x="215" y="184"/>
                  </a:lnTo>
                  <a:lnTo>
                    <a:pt x="224" y="193"/>
                  </a:lnTo>
                  <a:lnTo>
                    <a:pt x="225" y="187"/>
                  </a:lnTo>
                  <a:lnTo>
                    <a:pt x="215" y="170"/>
                  </a:lnTo>
                  <a:lnTo>
                    <a:pt x="177" y="15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4" name="Freeform 30"/>
            <p:cNvSpPr>
              <a:spLocks noChangeAspect="1"/>
            </p:cNvSpPr>
            <p:nvPr/>
          </p:nvSpPr>
          <p:spPr bwMode="auto">
            <a:xfrm>
              <a:off x="3775" y="2967"/>
              <a:ext cx="419" cy="373"/>
            </a:xfrm>
            <a:custGeom>
              <a:avLst/>
              <a:gdLst>
                <a:gd name="T0" fmla="*/ 12061957 w 226"/>
                <a:gd name="T1" fmla="*/ 339128 h 242"/>
                <a:gd name="T2" fmla="*/ 10833742 w 226"/>
                <a:gd name="T3" fmla="*/ 339128 h 242"/>
                <a:gd name="T4" fmla="*/ 9512409 w 226"/>
                <a:gd name="T5" fmla="*/ 292153 h 242"/>
                <a:gd name="T6" fmla="*/ 7368536 w 226"/>
                <a:gd name="T7" fmla="*/ 193018 h 242"/>
                <a:gd name="T8" fmla="*/ 7368536 w 226"/>
                <a:gd name="T9" fmla="*/ 142172 h 242"/>
                <a:gd name="T10" fmla="*/ 7114475 w 226"/>
                <a:gd name="T11" fmla="*/ 112666 h 242"/>
                <a:gd name="T12" fmla="*/ 8714028 w 226"/>
                <a:gd name="T13" fmla="*/ 92240 h 242"/>
                <a:gd name="T14" fmla="*/ 9179094 w 226"/>
                <a:gd name="T15" fmla="*/ 97244 h 242"/>
                <a:gd name="T16" fmla="*/ 8714028 w 226"/>
                <a:gd name="T17" fmla="*/ 58154 h 242"/>
                <a:gd name="T18" fmla="*/ 8921826 w 226"/>
                <a:gd name="T19" fmla="*/ 39433 h 242"/>
                <a:gd name="T20" fmla="*/ 6817340 w 226"/>
                <a:gd name="T21" fmla="*/ 0 h 242"/>
                <a:gd name="T22" fmla="*/ 4700168 w 226"/>
                <a:gd name="T23" fmla="*/ 26557 h 242"/>
                <a:gd name="T24" fmla="*/ 4221668 w 226"/>
                <a:gd name="T25" fmla="*/ 48772 h 242"/>
                <a:gd name="T26" fmla="*/ 2828888 w 226"/>
                <a:gd name="T27" fmla="*/ 80366 h 242"/>
                <a:gd name="T28" fmla="*/ 1268582 w 226"/>
                <a:gd name="T29" fmla="*/ 75173 h 242"/>
                <a:gd name="T30" fmla="*/ 0 w 226"/>
                <a:gd name="T31" fmla="*/ 86017 h 242"/>
                <a:gd name="T32" fmla="*/ 0 w 226"/>
                <a:gd name="T33" fmla="*/ 144391 h 242"/>
                <a:gd name="T34" fmla="*/ 390558 w 226"/>
                <a:gd name="T35" fmla="*/ 193018 h 242"/>
                <a:gd name="T36" fmla="*/ 1009482 w 226"/>
                <a:gd name="T37" fmla="*/ 217553 h 242"/>
                <a:gd name="T38" fmla="*/ 2595629 w 226"/>
                <a:gd name="T39" fmla="*/ 178587 h 242"/>
                <a:gd name="T40" fmla="*/ 4812250 w 226"/>
                <a:gd name="T41" fmla="*/ 266021 h 242"/>
                <a:gd name="T42" fmla="*/ 6212279 w 226"/>
                <a:gd name="T43" fmla="*/ 311437 h 242"/>
                <a:gd name="T44" fmla="*/ 8921826 w 226"/>
                <a:gd name="T45" fmla="*/ 381839 h 242"/>
                <a:gd name="T46" fmla="*/ 10361966 w 226"/>
                <a:gd name="T47" fmla="*/ 418138 h 242"/>
                <a:gd name="T48" fmla="*/ 11126996 w 226"/>
                <a:gd name="T49" fmla="*/ 458548 h 242"/>
                <a:gd name="T50" fmla="*/ 12134961 w 226"/>
                <a:gd name="T51" fmla="*/ 528714 h 242"/>
                <a:gd name="T52" fmla="*/ 11517455 w 226"/>
                <a:gd name="T53" fmla="*/ 564132 h 242"/>
                <a:gd name="T54" fmla="*/ 12061957 w 226"/>
                <a:gd name="T55" fmla="*/ 580460 h 242"/>
                <a:gd name="T56" fmla="*/ 12724433 w 226"/>
                <a:gd name="T57" fmla="*/ 525304 h 242"/>
                <a:gd name="T58" fmla="*/ 13328878 w 226"/>
                <a:gd name="T59" fmla="*/ 491221 h 242"/>
                <a:gd name="T60" fmla="*/ 12777837 w 226"/>
                <a:gd name="T61" fmla="*/ 433078 h 242"/>
                <a:gd name="T62" fmla="*/ 14422249 w 226"/>
                <a:gd name="T63" fmla="*/ 444254 h 242"/>
                <a:gd name="T64" fmla="*/ 15061650 w 226"/>
                <a:gd name="T65" fmla="*/ 450302 h 242"/>
                <a:gd name="T66" fmla="*/ 11841276 w 226"/>
                <a:gd name="T67" fmla="*/ 366005 h 2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6" h="242">
                  <a:moveTo>
                    <a:pt x="177" y="152"/>
                  </a:moveTo>
                  <a:lnTo>
                    <a:pt x="180" y="141"/>
                  </a:lnTo>
                  <a:lnTo>
                    <a:pt x="178" y="138"/>
                  </a:lnTo>
                  <a:lnTo>
                    <a:pt x="162" y="141"/>
                  </a:lnTo>
                  <a:lnTo>
                    <a:pt x="153" y="135"/>
                  </a:lnTo>
                  <a:lnTo>
                    <a:pt x="142" y="121"/>
                  </a:lnTo>
                  <a:lnTo>
                    <a:pt x="130" y="96"/>
                  </a:lnTo>
                  <a:lnTo>
                    <a:pt x="110" y="80"/>
                  </a:lnTo>
                  <a:lnTo>
                    <a:pt x="106" y="70"/>
                  </a:lnTo>
                  <a:lnTo>
                    <a:pt x="110" y="59"/>
                  </a:lnTo>
                  <a:lnTo>
                    <a:pt x="106" y="54"/>
                  </a:lnTo>
                  <a:lnTo>
                    <a:pt x="106" y="47"/>
                  </a:lnTo>
                  <a:lnTo>
                    <a:pt x="124" y="38"/>
                  </a:lnTo>
                  <a:lnTo>
                    <a:pt x="130" y="38"/>
                  </a:lnTo>
                  <a:lnTo>
                    <a:pt x="133" y="42"/>
                  </a:lnTo>
                  <a:lnTo>
                    <a:pt x="137" y="40"/>
                  </a:lnTo>
                  <a:lnTo>
                    <a:pt x="133" y="33"/>
                  </a:lnTo>
                  <a:lnTo>
                    <a:pt x="130" y="24"/>
                  </a:lnTo>
                  <a:lnTo>
                    <a:pt x="128" y="24"/>
                  </a:lnTo>
                  <a:lnTo>
                    <a:pt x="133" y="16"/>
                  </a:lnTo>
                  <a:lnTo>
                    <a:pt x="110" y="10"/>
                  </a:lnTo>
                  <a:lnTo>
                    <a:pt x="102" y="0"/>
                  </a:lnTo>
                  <a:lnTo>
                    <a:pt x="70" y="6"/>
                  </a:lnTo>
                  <a:lnTo>
                    <a:pt x="70" y="11"/>
                  </a:lnTo>
                  <a:lnTo>
                    <a:pt x="63" y="13"/>
                  </a:lnTo>
                  <a:lnTo>
                    <a:pt x="63" y="20"/>
                  </a:lnTo>
                  <a:lnTo>
                    <a:pt x="48" y="16"/>
                  </a:lnTo>
                  <a:lnTo>
                    <a:pt x="42" y="33"/>
                  </a:lnTo>
                  <a:lnTo>
                    <a:pt x="32" y="20"/>
                  </a:lnTo>
                  <a:lnTo>
                    <a:pt x="19" y="31"/>
                  </a:lnTo>
                  <a:lnTo>
                    <a:pt x="4" y="33"/>
                  </a:lnTo>
                  <a:lnTo>
                    <a:pt x="0" y="36"/>
                  </a:lnTo>
                  <a:lnTo>
                    <a:pt x="6" y="50"/>
                  </a:lnTo>
                  <a:lnTo>
                    <a:pt x="0" y="60"/>
                  </a:lnTo>
                  <a:lnTo>
                    <a:pt x="3" y="62"/>
                  </a:lnTo>
                  <a:lnTo>
                    <a:pt x="6" y="80"/>
                  </a:lnTo>
                  <a:lnTo>
                    <a:pt x="14" y="80"/>
                  </a:lnTo>
                  <a:lnTo>
                    <a:pt x="15" y="90"/>
                  </a:lnTo>
                  <a:lnTo>
                    <a:pt x="26" y="87"/>
                  </a:lnTo>
                  <a:lnTo>
                    <a:pt x="39" y="74"/>
                  </a:lnTo>
                  <a:lnTo>
                    <a:pt x="65" y="87"/>
                  </a:lnTo>
                  <a:lnTo>
                    <a:pt x="72" y="110"/>
                  </a:lnTo>
                  <a:lnTo>
                    <a:pt x="84" y="128"/>
                  </a:lnTo>
                  <a:lnTo>
                    <a:pt x="93" y="129"/>
                  </a:lnTo>
                  <a:lnTo>
                    <a:pt x="121" y="158"/>
                  </a:lnTo>
                  <a:lnTo>
                    <a:pt x="133" y="158"/>
                  </a:lnTo>
                  <a:lnTo>
                    <a:pt x="146" y="173"/>
                  </a:lnTo>
                  <a:lnTo>
                    <a:pt x="155" y="173"/>
                  </a:lnTo>
                  <a:lnTo>
                    <a:pt x="159" y="184"/>
                  </a:lnTo>
                  <a:lnTo>
                    <a:pt x="166" y="190"/>
                  </a:lnTo>
                  <a:lnTo>
                    <a:pt x="171" y="187"/>
                  </a:lnTo>
                  <a:lnTo>
                    <a:pt x="181" y="219"/>
                  </a:lnTo>
                  <a:lnTo>
                    <a:pt x="175" y="223"/>
                  </a:lnTo>
                  <a:lnTo>
                    <a:pt x="172" y="234"/>
                  </a:lnTo>
                  <a:lnTo>
                    <a:pt x="172" y="241"/>
                  </a:lnTo>
                  <a:lnTo>
                    <a:pt x="180" y="241"/>
                  </a:lnTo>
                  <a:lnTo>
                    <a:pt x="189" y="230"/>
                  </a:lnTo>
                  <a:lnTo>
                    <a:pt x="190" y="218"/>
                  </a:lnTo>
                  <a:lnTo>
                    <a:pt x="199" y="214"/>
                  </a:lnTo>
                  <a:lnTo>
                    <a:pt x="199" y="204"/>
                  </a:lnTo>
                  <a:lnTo>
                    <a:pt x="189" y="194"/>
                  </a:lnTo>
                  <a:lnTo>
                    <a:pt x="191" y="180"/>
                  </a:lnTo>
                  <a:lnTo>
                    <a:pt x="200" y="175"/>
                  </a:lnTo>
                  <a:lnTo>
                    <a:pt x="215" y="184"/>
                  </a:lnTo>
                  <a:lnTo>
                    <a:pt x="224" y="193"/>
                  </a:lnTo>
                  <a:lnTo>
                    <a:pt x="225" y="187"/>
                  </a:lnTo>
                  <a:lnTo>
                    <a:pt x="215" y="170"/>
                  </a:lnTo>
                  <a:lnTo>
                    <a:pt x="177" y="15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5" name="Freeform 31"/>
            <p:cNvSpPr>
              <a:spLocks noChangeAspect="1"/>
            </p:cNvSpPr>
            <p:nvPr/>
          </p:nvSpPr>
          <p:spPr bwMode="auto">
            <a:xfrm>
              <a:off x="3829" y="3209"/>
              <a:ext cx="51" cy="97"/>
            </a:xfrm>
            <a:custGeom>
              <a:avLst/>
              <a:gdLst>
                <a:gd name="T0" fmla="*/ 822566 w 28"/>
                <a:gd name="T1" fmla="*/ 0 h 63"/>
                <a:gd name="T2" fmla="*/ 292188 w 28"/>
                <a:gd name="T3" fmla="*/ 22704 h 63"/>
                <a:gd name="T4" fmla="*/ 0 w 28"/>
                <a:gd name="T5" fmla="*/ 21777 h 63"/>
                <a:gd name="T6" fmla="*/ 194800 w 28"/>
                <a:gd name="T7" fmla="*/ 82870 h 63"/>
                <a:gd name="T8" fmla="*/ 194800 w 28"/>
                <a:gd name="T9" fmla="*/ 122386 h 63"/>
                <a:gd name="T10" fmla="*/ 482400 w 28"/>
                <a:gd name="T11" fmla="*/ 145694 h 63"/>
                <a:gd name="T12" fmla="*/ 878657 w 28"/>
                <a:gd name="T13" fmla="*/ 122386 h 63"/>
                <a:gd name="T14" fmla="*/ 1177131 w 28"/>
                <a:gd name="T15" fmla="*/ 125655 h 63"/>
                <a:gd name="T16" fmla="*/ 1303851 w 28"/>
                <a:gd name="T17" fmla="*/ 114866 h 63"/>
                <a:gd name="T18" fmla="*/ 1303851 w 28"/>
                <a:gd name="T19" fmla="*/ 33530 h 63"/>
                <a:gd name="T20" fmla="*/ 1177131 w 28"/>
                <a:gd name="T21" fmla="*/ 9186 h 63"/>
                <a:gd name="T22" fmla="*/ 822566 w 28"/>
                <a:gd name="T23" fmla="*/ 0 h 6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8" h="63">
                  <a:moveTo>
                    <a:pt x="17" y="0"/>
                  </a:moveTo>
                  <a:lnTo>
                    <a:pt x="6" y="10"/>
                  </a:lnTo>
                  <a:lnTo>
                    <a:pt x="0" y="9"/>
                  </a:lnTo>
                  <a:lnTo>
                    <a:pt x="4" y="35"/>
                  </a:lnTo>
                  <a:lnTo>
                    <a:pt x="4" y="52"/>
                  </a:lnTo>
                  <a:lnTo>
                    <a:pt x="10" y="62"/>
                  </a:lnTo>
                  <a:lnTo>
                    <a:pt x="18" y="52"/>
                  </a:lnTo>
                  <a:lnTo>
                    <a:pt x="24" y="53"/>
                  </a:lnTo>
                  <a:lnTo>
                    <a:pt x="27" y="49"/>
                  </a:lnTo>
                  <a:lnTo>
                    <a:pt x="27" y="14"/>
                  </a:lnTo>
                  <a:lnTo>
                    <a:pt x="24" y="4"/>
                  </a:lnTo>
                  <a:lnTo>
                    <a:pt x="17"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6" name="Freeform 32"/>
            <p:cNvSpPr>
              <a:spLocks noChangeAspect="1"/>
            </p:cNvSpPr>
            <p:nvPr/>
          </p:nvSpPr>
          <p:spPr bwMode="auto">
            <a:xfrm>
              <a:off x="3829" y="3209"/>
              <a:ext cx="51" cy="97"/>
            </a:xfrm>
            <a:custGeom>
              <a:avLst/>
              <a:gdLst>
                <a:gd name="T0" fmla="*/ 822566 w 28"/>
                <a:gd name="T1" fmla="*/ 0 h 63"/>
                <a:gd name="T2" fmla="*/ 292188 w 28"/>
                <a:gd name="T3" fmla="*/ 22704 h 63"/>
                <a:gd name="T4" fmla="*/ 0 w 28"/>
                <a:gd name="T5" fmla="*/ 21777 h 63"/>
                <a:gd name="T6" fmla="*/ 194800 w 28"/>
                <a:gd name="T7" fmla="*/ 82870 h 63"/>
                <a:gd name="T8" fmla="*/ 194800 w 28"/>
                <a:gd name="T9" fmla="*/ 122386 h 63"/>
                <a:gd name="T10" fmla="*/ 482400 w 28"/>
                <a:gd name="T11" fmla="*/ 145694 h 63"/>
                <a:gd name="T12" fmla="*/ 878657 w 28"/>
                <a:gd name="T13" fmla="*/ 122386 h 63"/>
                <a:gd name="T14" fmla="*/ 1177131 w 28"/>
                <a:gd name="T15" fmla="*/ 125655 h 63"/>
                <a:gd name="T16" fmla="*/ 1303851 w 28"/>
                <a:gd name="T17" fmla="*/ 114866 h 63"/>
                <a:gd name="T18" fmla="*/ 1303851 w 28"/>
                <a:gd name="T19" fmla="*/ 33530 h 63"/>
                <a:gd name="T20" fmla="*/ 1177131 w 28"/>
                <a:gd name="T21" fmla="*/ 9186 h 63"/>
                <a:gd name="T22" fmla="*/ 822566 w 28"/>
                <a:gd name="T23" fmla="*/ 0 h 63"/>
                <a:gd name="T24" fmla="*/ 822566 w 28"/>
                <a:gd name="T25" fmla="*/ 0 h 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63">
                  <a:moveTo>
                    <a:pt x="17" y="0"/>
                  </a:moveTo>
                  <a:lnTo>
                    <a:pt x="6" y="10"/>
                  </a:lnTo>
                  <a:lnTo>
                    <a:pt x="0" y="9"/>
                  </a:lnTo>
                  <a:lnTo>
                    <a:pt x="4" y="35"/>
                  </a:lnTo>
                  <a:lnTo>
                    <a:pt x="4" y="52"/>
                  </a:lnTo>
                  <a:lnTo>
                    <a:pt x="10" y="62"/>
                  </a:lnTo>
                  <a:lnTo>
                    <a:pt x="18" y="52"/>
                  </a:lnTo>
                  <a:lnTo>
                    <a:pt x="24" y="53"/>
                  </a:lnTo>
                  <a:lnTo>
                    <a:pt x="27" y="49"/>
                  </a:lnTo>
                  <a:lnTo>
                    <a:pt x="27" y="14"/>
                  </a:lnTo>
                  <a:lnTo>
                    <a:pt x="24" y="4"/>
                  </a:lnTo>
                  <a:lnTo>
                    <a:pt x="17"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7" name="Freeform 33"/>
            <p:cNvSpPr>
              <a:spLocks noChangeAspect="1"/>
            </p:cNvSpPr>
            <p:nvPr/>
          </p:nvSpPr>
          <p:spPr bwMode="auto">
            <a:xfrm>
              <a:off x="3983" y="3326"/>
              <a:ext cx="111" cy="61"/>
            </a:xfrm>
            <a:custGeom>
              <a:avLst/>
              <a:gdLst>
                <a:gd name="T0" fmla="*/ 1280546 w 60"/>
                <a:gd name="T1" fmla="*/ 25040 h 39"/>
                <a:gd name="T2" fmla="*/ 692187 w 60"/>
                <a:gd name="T3" fmla="*/ 4184 h 39"/>
                <a:gd name="T4" fmla="*/ 0 w 60"/>
                <a:gd name="T5" fmla="*/ 4184 h 39"/>
                <a:gd name="T6" fmla="*/ 0 w 60"/>
                <a:gd name="T7" fmla="*/ 25040 h 39"/>
                <a:gd name="T8" fmla="*/ 0 w 60"/>
                <a:gd name="T9" fmla="*/ 46355 h 39"/>
                <a:gd name="T10" fmla="*/ 2057265 w 60"/>
                <a:gd name="T11" fmla="*/ 94950 h 39"/>
                <a:gd name="T12" fmla="*/ 2574782 w 60"/>
                <a:gd name="T13" fmla="*/ 118098 h 39"/>
                <a:gd name="T14" fmla="*/ 3163304 w 60"/>
                <a:gd name="T15" fmla="*/ 118098 h 39"/>
                <a:gd name="T16" fmla="*/ 3280483 w 60"/>
                <a:gd name="T17" fmla="*/ 94950 h 39"/>
                <a:gd name="T18" fmla="*/ 3163304 w 60"/>
                <a:gd name="T19" fmla="*/ 66626 h 39"/>
                <a:gd name="T20" fmla="*/ 3805940 w 60"/>
                <a:gd name="T21" fmla="*/ 0 h 39"/>
                <a:gd name="T22" fmla="*/ 1280546 w 60"/>
                <a:gd name="T23" fmla="*/ 25040 h 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 h="39">
                  <a:moveTo>
                    <a:pt x="20" y="8"/>
                  </a:moveTo>
                  <a:lnTo>
                    <a:pt x="11" y="1"/>
                  </a:lnTo>
                  <a:lnTo>
                    <a:pt x="0" y="1"/>
                  </a:lnTo>
                  <a:lnTo>
                    <a:pt x="0" y="8"/>
                  </a:lnTo>
                  <a:lnTo>
                    <a:pt x="0" y="15"/>
                  </a:lnTo>
                  <a:lnTo>
                    <a:pt x="32" y="30"/>
                  </a:lnTo>
                  <a:lnTo>
                    <a:pt x="40" y="38"/>
                  </a:lnTo>
                  <a:lnTo>
                    <a:pt x="49" y="38"/>
                  </a:lnTo>
                  <a:lnTo>
                    <a:pt x="51" y="30"/>
                  </a:lnTo>
                  <a:lnTo>
                    <a:pt x="49" y="21"/>
                  </a:lnTo>
                  <a:lnTo>
                    <a:pt x="59" y="0"/>
                  </a:lnTo>
                  <a:lnTo>
                    <a:pt x="20"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8" name="Freeform 34"/>
            <p:cNvSpPr>
              <a:spLocks noChangeAspect="1"/>
            </p:cNvSpPr>
            <p:nvPr/>
          </p:nvSpPr>
          <p:spPr bwMode="auto">
            <a:xfrm>
              <a:off x="3983" y="3326"/>
              <a:ext cx="111" cy="61"/>
            </a:xfrm>
            <a:custGeom>
              <a:avLst/>
              <a:gdLst>
                <a:gd name="T0" fmla="*/ 1280546 w 60"/>
                <a:gd name="T1" fmla="*/ 25040 h 39"/>
                <a:gd name="T2" fmla="*/ 692187 w 60"/>
                <a:gd name="T3" fmla="*/ 4184 h 39"/>
                <a:gd name="T4" fmla="*/ 0 w 60"/>
                <a:gd name="T5" fmla="*/ 4184 h 39"/>
                <a:gd name="T6" fmla="*/ 0 w 60"/>
                <a:gd name="T7" fmla="*/ 25040 h 39"/>
                <a:gd name="T8" fmla="*/ 0 w 60"/>
                <a:gd name="T9" fmla="*/ 46355 h 39"/>
                <a:gd name="T10" fmla="*/ 2057265 w 60"/>
                <a:gd name="T11" fmla="*/ 94950 h 39"/>
                <a:gd name="T12" fmla="*/ 2574782 w 60"/>
                <a:gd name="T13" fmla="*/ 118098 h 39"/>
                <a:gd name="T14" fmla="*/ 3163304 w 60"/>
                <a:gd name="T15" fmla="*/ 118098 h 39"/>
                <a:gd name="T16" fmla="*/ 3280483 w 60"/>
                <a:gd name="T17" fmla="*/ 94950 h 39"/>
                <a:gd name="T18" fmla="*/ 3163304 w 60"/>
                <a:gd name="T19" fmla="*/ 66626 h 39"/>
                <a:gd name="T20" fmla="*/ 3805940 w 60"/>
                <a:gd name="T21" fmla="*/ 0 h 39"/>
                <a:gd name="T22" fmla="*/ 1280546 w 60"/>
                <a:gd name="T23" fmla="*/ 25040 h 39"/>
                <a:gd name="T24" fmla="*/ 1280546 w 60"/>
                <a:gd name="T25" fmla="*/ 25040 h 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0" h="39">
                  <a:moveTo>
                    <a:pt x="20" y="8"/>
                  </a:moveTo>
                  <a:lnTo>
                    <a:pt x="11" y="1"/>
                  </a:lnTo>
                  <a:lnTo>
                    <a:pt x="0" y="1"/>
                  </a:lnTo>
                  <a:lnTo>
                    <a:pt x="0" y="8"/>
                  </a:lnTo>
                  <a:lnTo>
                    <a:pt x="0" y="15"/>
                  </a:lnTo>
                  <a:lnTo>
                    <a:pt x="32" y="30"/>
                  </a:lnTo>
                  <a:lnTo>
                    <a:pt x="40" y="38"/>
                  </a:lnTo>
                  <a:lnTo>
                    <a:pt x="49" y="38"/>
                  </a:lnTo>
                  <a:lnTo>
                    <a:pt x="51" y="30"/>
                  </a:lnTo>
                  <a:lnTo>
                    <a:pt x="49" y="21"/>
                  </a:lnTo>
                  <a:lnTo>
                    <a:pt x="59" y="0"/>
                  </a:lnTo>
                  <a:lnTo>
                    <a:pt x="20" y="8"/>
                  </a:lnTo>
                </a:path>
              </a:pathLst>
            </a:custGeom>
            <a:solidFill>
              <a:srgbClr val="FFFF99"/>
            </a:solidFill>
            <a:ln w="3810" cap="flat" cmpd="sng">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69" name="Freeform 35"/>
            <p:cNvSpPr>
              <a:spLocks noChangeAspect="1"/>
            </p:cNvSpPr>
            <p:nvPr/>
          </p:nvSpPr>
          <p:spPr bwMode="auto">
            <a:xfrm>
              <a:off x="3734" y="2826"/>
              <a:ext cx="31" cy="30"/>
            </a:xfrm>
            <a:custGeom>
              <a:avLst/>
              <a:gdLst>
                <a:gd name="T0" fmla="*/ 0 w 17"/>
                <a:gd name="T1" fmla="*/ 30971 h 19"/>
                <a:gd name="T2" fmla="*/ 197118 w 17"/>
                <a:gd name="T3" fmla="*/ 64179 h 19"/>
                <a:gd name="T4" fmla="*/ 705803 w 17"/>
                <a:gd name="T5" fmla="*/ 65206 h 19"/>
                <a:gd name="T6" fmla="*/ 795927 w 17"/>
                <a:gd name="T7" fmla="*/ 44379 h 19"/>
                <a:gd name="T8" fmla="*/ 490779 w 17"/>
                <a:gd name="T9" fmla="*/ 0 h 19"/>
                <a:gd name="T10" fmla="*/ 0 w 17"/>
                <a:gd name="T11" fmla="*/ 30971 h 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9">
                  <a:moveTo>
                    <a:pt x="0" y="8"/>
                  </a:moveTo>
                  <a:lnTo>
                    <a:pt x="4" y="17"/>
                  </a:lnTo>
                  <a:lnTo>
                    <a:pt x="14" y="18"/>
                  </a:lnTo>
                  <a:lnTo>
                    <a:pt x="16" y="12"/>
                  </a:lnTo>
                  <a:lnTo>
                    <a:pt x="10" y="0"/>
                  </a:lnTo>
                  <a:lnTo>
                    <a:pt x="0"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0" name="Freeform 36"/>
            <p:cNvSpPr>
              <a:spLocks noChangeAspect="1"/>
            </p:cNvSpPr>
            <p:nvPr/>
          </p:nvSpPr>
          <p:spPr bwMode="auto">
            <a:xfrm>
              <a:off x="3734" y="2826"/>
              <a:ext cx="31" cy="30"/>
            </a:xfrm>
            <a:custGeom>
              <a:avLst/>
              <a:gdLst>
                <a:gd name="T0" fmla="*/ 0 w 17"/>
                <a:gd name="T1" fmla="*/ 30971 h 19"/>
                <a:gd name="T2" fmla="*/ 197118 w 17"/>
                <a:gd name="T3" fmla="*/ 64179 h 19"/>
                <a:gd name="T4" fmla="*/ 705803 w 17"/>
                <a:gd name="T5" fmla="*/ 65206 h 19"/>
                <a:gd name="T6" fmla="*/ 795927 w 17"/>
                <a:gd name="T7" fmla="*/ 44379 h 19"/>
                <a:gd name="T8" fmla="*/ 490779 w 17"/>
                <a:gd name="T9" fmla="*/ 0 h 19"/>
                <a:gd name="T10" fmla="*/ 0 w 17"/>
                <a:gd name="T11" fmla="*/ 30971 h 19"/>
                <a:gd name="T12" fmla="*/ 0 w 17"/>
                <a:gd name="T13" fmla="*/ 30971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9">
                  <a:moveTo>
                    <a:pt x="0" y="8"/>
                  </a:moveTo>
                  <a:lnTo>
                    <a:pt x="4" y="17"/>
                  </a:lnTo>
                  <a:lnTo>
                    <a:pt x="14" y="18"/>
                  </a:lnTo>
                  <a:lnTo>
                    <a:pt x="16" y="12"/>
                  </a:lnTo>
                  <a:lnTo>
                    <a:pt x="10" y="0"/>
                  </a:lnTo>
                  <a:lnTo>
                    <a:pt x="0"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1" name="Freeform 37"/>
            <p:cNvSpPr>
              <a:spLocks noChangeAspect="1"/>
            </p:cNvSpPr>
            <p:nvPr/>
          </p:nvSpPr>
          <p:spPr bwMode="auto">
            <a:xfrm>
              <a:off x="3706" y="2680"/>
              <a:ext cx="32" cy="26"/>
            </a:xfrm>
            <a:custGeom>
              <a:avLst/>
              <a:gdLst>
                <a:gd name="T0" fmla="*/ 0 w 17"/>
                <a:gd name="T1" fmla="*/ 33194 h 17"/>
                <a:gd name="T2" fmla="*/ 1388742 w 17"/>
                <a:gd name="T3" fmla="*/ 0 h 17"/>
                <a:gd name="T4" fmla="*/ 898711 w 17"/>
                <a:gd name="T5" fmla="*/ 0 h 17"/>
                <a:gd name="T6" fmla="*/ 0 w 17"/>
                <a:gd name="T7" fmla="*/ 331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16"/>
                  </a:moveTo>
                  <a:lnTo>
                    <a:pt x="16" y="0"/>
                  </a:lnTo>
                  <a:lnTo>
                    <a:pt x="10" y="0"/>
                  </a:lnTo>
                  <a:lnTo>
                    <a:pt x="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2" name="Freeform 38"/>
            <p:cNvSpPr>
              <a:spLocks noChangeAspect="1"/>
            </p:cNvSpPr>
            <p:nvPr/>
          </p:nvSpPr>
          <p:spPr bwMode="auto">
            <a:xfrm>
              <a:off x="3706" y="2680"/>
              <a:ext cx="32" cy="26"/>
            </a:xfrm>
            <a:custGeom>
              <a:avLst/>
              <a:gdLst>
                <a:gd name="T0" fmla="*/ 0 w 17"/>
                <a:gd name="T1" fmla="*/ 33194 h 17"/>
                <a:gd name="T2" fmla="*/ 1388742 w 17"/>
                <a:gd name="T3" fmla="*/ 0 h 17"/>
                <a:gd name="T4" fmla="*/ 898711 w 17"/>
                <a:gd name="T5" fmla="*/ 0 h 17"/>
                <a:gd name="T6" fmla="*/ 0 w 17"/>
                <a:gd name="T7" fmla="*/ 33194 h 17"/>
                <a:gd name="T8" fmla="*/ 0 w 17"/>
                <a:gd name="T9" fmla="*/ 331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16"/>
                  </a:moveTo>
                  <a:lnTo>
                    <a:pt x="16" y="0"/>
                  </a:lnTo>
                  <a:lnTo>
                    <a:pt x="10" y="0"/>
                  </a:lnTo>
                  <a:lnTo>
                    <a:pt x="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3" name="Freeform 39"/>
            <p:cNvSpPr>
              <a:spLocks noChangeAspect="1"/>
            </p:cNvSpPr>
            <p:nvPr/>
          </p:nvSpPr>
          <p:spPr bwMode="auto">
            <a:xfrm>
              <a:off x="3658" y="2666"/>
              <a:ext cx="130" cy="137"/>
            </a:xfrm>
            <a:custGeom>
              <a:avLst/>
              <a:gdLst>
                <a:gd name="T0" fmla="*/ 4766831 w 70"/>
                <a:gd name="T1" fmla="*/ 18106 h 89"/>
                <a:gd name="T2" fmla="*/ 4204272 w 70"/>
                <a:gd name="T3" fmla="*/ 0 h 89"/>
                <a:gd name="T4" fmla="*/ 2680782 w 70"/>
                <a:gd name="T5" fmla="*/ 18106 h 89"/>
                <a:gd name="T6" fmla="*/ 2566755 w 70"/>
                <a:gd name="T7" fmla="*/ 42903 h 89"/>
                <a:gd name="T8" fmla="*/ 2741715 w 70"/>
                <a:gd name="T9" fmla="*/ 47590 h 89"/>
                <a:gd name="T10" fmla="*/ 2425464 w 70"/>
                <a:gd name="T11" fmla="*/ 73257 h 89"/>
                <a:gd name="T12" fmla="*/ 2566755 w 70"/>
                <a:gd name="T13" fmla="*/ 88508 h 89"/>
                <a:gd name="T14" fmla="*/ 2078921 w 70"/>
                <a:gd name="T15" fmla="*/ 78715 h 89"/>
                <a:gd name="T16" fmla="*/ 2078921 w 70"/>
                <a:gd name="T17" fmla="*/ 64629 h 89"/>
                <a:gd name="T18" fmla="*/ 2263839 w 70"/>
                <a:gd name="T19" fmla="*/ 56686 h 89"/>
                <a:gd name="T20" fmla="*/ 2078921 w 70"/>
                <a:gd name="T21" fmla="*/ 42903 h 89"/>
                <a:gd name="T22" fmla="*/ 907151 w 70"/>
                <a:gd name="T23" fmla="*/ 121168 h 89"/>
                <a:gd name="T24" fmla="*/ 1119419 w 70"/>
                <a:gd name="T25" fmla="*/ 130890 h 89"/>
                <a:gd name="T26" fmla="*/ 1775458 w 70"/>
                <a:gd name="T27" fmla="*/ 130890 h 89"/>
                <a:gd name="T28" fmla="*/ 561893 w 70"/>
                <a:gd name="T29" fmla="*/ 147942 h 89"/>
                <a:gd name="T30" fmla="*/ 1119419 w 70"/>
                <a:gd name="T31" fmla="*/ 158166 h 89"/>
                <a:gd name="T32" fmla="*/ 0 w 70"/>
                <a:gd name="T33" fmla="*/ 158166 h 89"/>
                <a:gd name="T34" fmla="*/ 488466 w 70"/>
                <a:gd name="T35" fmla="*/ 169691 h 89"/>
                <a:gd name="T36" fmla="*/ 2078921 w 70"/>
                <a:gd name="T37" fmla="*/ 158166 h 89"/>
                <a:gd name="T38" fmla="*/ 2741715 w 70"/>
                <a:gd name="T39" fmla="*/ 173584 h 89"/>
                <a:gd name="T40" fmla="*/ 2903741 w 70"/>
                <a:gd name="T41" fmla="*/ 197583 h 89"/>
                <a:gd name="T42" fmla="*/ 3297279 w 70"/>
                <a:gd name="T43" fmla="*/ 206759 h 89"/>
                <a:gd name="T44" fmla="*/ 3297279 w 70"/>
                <a:gd name="T45" fmla="*/ 114256 h 89"/>
                <a:gd name="T46" fmla="*/ 4023342 w 70"/>
                <a:gd name="T47" fmla="*/ 121168 h 89"/>
                <a:gd name="T48" fmla="*/ 4605233 w 70"/>
                <a:gd name="T49" fmla="*/ 84754 h 89"/>
                <a:gd name="T50" fmla="*/ 4125773 w 70"/>
                <a:gd name="T51" fmla="*/ 64629 h 89"/>
                <a:gd name="T52" fmla="*/ 4563611 w 70"/>
                <a:gd name="T53" fmla="*/ 51535 h 89"/>
                <a:gd name="T54" fmla="*/ 4766831 w 70"/>
                <a:gd name="T55" fmla="*/ 18106 h 8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70" h="89">
                  <a:moveTo>
                    <a:pt x="69" y="8"/>
                  </a:moveTo>
                  <a:lnTo>
                    <a:pt x="61" y="0"/>
                  </a:lnTo>
                  <a:lnTo>
                    <a:pt x="39" y="8"/>
                  </a:lnTo>
                  <a:lnTo>
                    <a:pt x="37" y="18"/>
                  </a:lnTo>
                  <a:lnTo>
                    <a:pt x="40" y="20"/>
                  </a:lnTo>
                  <a:lnTo>
                    <a:pt x="35" y="31"/>
                  </a:lnTo>
                  <a:lnTo>
                    <a:pt x="37" y="38"/>
                  </a:lnTo>
                  <a:lnTo>
                    <a:pt x="30" y="33"/>
                  </a:lnTo>
                  <a:lnTo>
                    <a:pt x="30" y="27"/>
                  </a:lnTo>
                  <a:lnTo>
                    <a:pt x="33" y="24"/>
                  </a:lnTo>
                  <a:lnTo>
                    <a:pt x="30" y="18"/>
                  </a:lnTo>
                  <a:lnTo>
                    <a:pt x="13" y="51"/>
                  </a:lnTo>
                  <a:lnTo>
                    <a:pt x="16" y="56"/>
                  </a:lnTo>
                  <a:lnTo>
                    <a:pt x="26" y="56"/>
                  </a:lnTo>
                  <a:lnTo>
                    <a:pt x="8" y="63"/>
                  </a:lnTo>
                  <a:lnTo>
                    <a:pt x="16" y="67"/>
                  </a:lnTo>
                  <a:lnTo>
                    <a:pt x="0" y="67"/>
                  </a:lnTo>
                  <a:lnTo>
                    <a:pt x="7" y="72"/>
                  </a:lnTo>
                  <a:lnTo>
                    <a:pt x="30" y="67"/>
                  </a:lnTo>
                  <a:lnTo>
                    <a:pt x="40" y="74"/>
                  </a:lnTo>
                  <a:lnTo>
                    <a:pt x="42" y="84"/>
                  </a:lnTo>
                  <a:lnTo>
                    <a:pt x="48" y="88"/>
                  </a:lnTo>
                  <a:lnTo>
                    <a:pt x="48" y="49"/>
                  </a:lnTo>
                  <a:lnTo>
                    <a:pt x="58" y="51"/>
                  </a:lnTo>
                  <a:lnTo>
                    <a:pt x="67" y="36"/>
                  </a:lnTo>
                  <a:lnTo>
                    <a:pt x="60" y="27"/>
                  </a:lnTo>
                  <a:lnTo>
                    <a:pt x="66" y="22"/>
                  </a:lnTo>
                  <a:lnTo>
                    <a:pt x="69"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4" name="Freeform 40"/>
            <p:cNvSpPr>
              <a:spLocks noChangeAspect="1"/>
            </p:cNvSpPr>
            <p:nvPr/>
          </p:nvSpPr>
          <p:spPr bwMode="auto">
            <a:xfrm>
              <a:off x="3658" y="2666"/>
              <a:ext cx="130" cy="137"/>
            </a:xfrm>
            <a:custGeom>
              <a:avLst/>
              <a:gdLst>
                <a:gd name="T0" fmla="*/ 4766831 w 70"/>
                <a:gd name="T1" fmla="*/ 18106 h 89"/>
                <a:gd name="T2" fmla="*/ 4204272 w 70"/>
                <a:gd name="T3" fmla="*/ 0 h 89"/>
                <a:gd name="T4" fmla="*/ 2680782 w 70"/>
                <a:gd name="T5" fmla="*/ 18106 h 89"/>
                <a:gd name="T6" fmla="*/ 2566755 w 70"/>
                <a:gd name="T7" fmla="*/ 42903 h 89"/>
                <a:gd name="T8" fmla="*/ 2741715 w 70"/>
                <a:gd name="T9" fmla="*/ 47590 h 89"/>
                <a:gd name="T10" fmla="*/ 2425464 w 70"/>
                <a:gd name="T11" fmla="*/ 73257 h 89"/>
                <a:gd name="T12" fmla="*/ 2566755 w 70"/>
                <a:gd name="T13" fmla="*/ 88508 h 89"/>
                <a:gd name="T14" fmla="*/ 2078921 w 70"/>
                <a:gd name="T15" fmla="*/ 78715 h 89"/>
                <a:gd name="T16" fmla="*/ 2078921 w 70"/>
                <a:gd name="T17" fmla="*/ 64629 h 89"/>
                <a:gd name="T18" fmla="*/ 2263839 w 70"/>
                <a:gd name="T19" fmla="*/ 56686 h 89"/>
                <a:gd name="T20" fmla="*/ 2078921 w 70"/>
                <a:gd name="T21" fmla="*/ 42903 h 89"/>
                <a:gd name="T22" fmla="*/ 907151 w 70"/>
                <a:gd name="T23" fmla="*/ 121168 h 89"/>
                <a:gd name="T24" fmla="*/ 1119419 w 70"/>
                <a:gd name="T25" fmla="*/ 130890 h 89"/>
                <a:gd name="T26" fmla="*/ 1775458 w 70"/>
                <a:gd name="T27" fmla="*/ 130890 h 89"/>
                <a:gd name="T28" fmla="*/ 561893 w 70"/>
                <a:gd name="T29" fmla="*/ 147942 h 89"/>
                <a:gd name="T30" fmla="*/ 1119419 w 70"/>
                <a:gd name="T31" fmla="*/ 158166 h 89"/>
                <a:gd name="T32" fmla="*/ 0 w 70"/>
                <a:gd name="T33" fmla="*/ 158166 h 89"/>
                <a:gd name="T34" fmla="*/ 488466 w 70"/>
                <a:gd name="T35" fmla="*/ 169691 h 89"/>
                <a:gd name="T36" fmla="*/ 2078921 w 70"/>
                <a:gd name="T37" fmla="*/ 158166 h 89"/>
                <a:gd name="T38" fmla="*/ 2741715 w 70"/>
                <a:gd name="T39" fmla="*/ 173584 h 89"/>
                <a:gd name="T40" fmla="*/ 2903741 w 70"/>
                <a:gd name="T41" fmla="*/ 197583 h 89"/>
                <a:gd name="T42" fmla="*/ 3297279 w 70"/>
                <a:gd name="T43" fmla="*/ 206759 h 89"/>
                <a:gd name="T44" fmla="*/ 3297279 w 70"/>
                <a:gd name="T45" fmla="*/ 114256 h 89"/>
                <a:gd name="T46" fmla="*/ 4023342 w 70"/>
                <a:gd name="T47" fmla="*/ 121168 h 89"/>
                <a:gd name="T48" fmla="*/ 4605233 w 70"/>
                <a:gd name="T49" fmla="*/ 84754 h 89"/>
                <a:gd name="T50" fmla="*/ 4125773 w 70"/>
                <a:gd name="T51" fmla="*/ 64629 h 89"/>
                <a:gd name="T52" fmla="*/ 4563611 w 70"/>
                <a:gd name="T53" fmla="*/ 51535 h 89"/>
                <a:gd name="T54" fmla="*/ 4766831 w 70"/>
                <a:gd name="T55" fmla="*/ 18106 h 89"/>
                <a:gd name="T56" fmla="*/ 4766831 w 70"/>
                <a:gd name="T57" fmla="*/ 18106 h 8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0" h="89">
                  <a:moveTo>
                    <a:pt x="69" y="8"/>
                  </a:moveTo>
                  <a:lnTo>
                    <a:pt x="61" y="0"/>
                  </a:lnTo>
                  <a:lnTo>
                    <a:pt x="39" y="8"/>
                  </a:lnTo>
                  <a:lnTo>
                    <a:pt x="37" y="18"/>
                  </a:lnTo>
                  <a:lnTo>
                    <a:pt x="40" y="20"/>
                  </a:lnTo>
                  <a:lnTo>
                    <a:pt x="35" y="31"/>
                  </a:lnTo>
                  <a:lnTo>
                    <a:pt x="37" y="38"/>
                  </a:lnTo>
                  <a:lnTo>
                    <a:pt x="30" y="33"/>
                  </a:lnTo>
                  <a:lnTo>
                    <a:pt x="30" y="27"/>
                  </a:lnTo>
                  <a:lnTo>
                    <a:pt x="33" y="24"/>
                  </a:lnTo>
                  <a:lnTo>
                    <a:pt x="30" y="18"/>
                  </a:lnTo>
                  <a:lnTo>
                    <a:pt x="13" y="51"/>
                  </a:lnTo>
                  <a:lnTo>
                    <a:pt x="16" y="56"/>
                  </a:lnTo>
                  <a:lnTo>
                    <a:pt x="26" y="56"/>
                  </a:lnTo>
                  <a:lnTo>
                    <a:pt x="8" y="63"/>
                  </a:lnTo>
                  <a:lnTo>
                    <a:pt x="16" y="67"/>
                  </a:lnTo>
                  <a:lnTo>
                    <a:pt x="0" y="67"/>
                  </a:lnTo>
                  <a:lnTo>
                    <a:pt x="7" y="72"/>
                  </a:lnTo>
                  <a:lnTo>
                    <a:pt x="30" y="67"/>
                  </a:lnTo>
                  <a:lnTo>
                    <a:pt x="40" y="74"/>
                  </a:lnTo>
                  <a:lnTo>
                    <a:pt x="42" y="84"/>
                  </a:lnTo>
                  <a:lnTo>
                    <a:pt x="48" y="88"/>
                  </a:lnTo>
                  <a:lnTo>
                    <a:pt x="48" y="49"/>
                  </a:lnTo>
                  <a:lnTo>
                    <a:pt x="58" y="51"/>
                  </a:lnTo>
                  <a:lnTo>
                    <a:pt x="67" y="36"/>
                  </a:lnTo>
                  <a:lnTo>
                    <a:pt x="60" y="27"/>
                  </a:lnTo>
                  <a:lnTo>
                    <a:pt x="66" y="22"/>
                  </a:lnTo>
                  <a:lnTo>
                    <a:pt x="69"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5" name="Freeform 41"/>
            <p:cNvSpPr>
              <a:spLocks noChangeAspect="1"/>
            </p:cNvSpPr>
            <p:nvPr/>
          </p:nvSpPr>
          <p:spPr bwMode="auto">
            <a:xfrm>
              <a:off x="3203" y="3178"/>
              <a:ext cx="115" cy="195"/>
            </a:xfrm>
            <a:custGeom>
              <a:avLst/>
              <a:gdLst>
                <a:gd name="T0" fmla="*/ 1831349 w 62"/>
                <a:gd name="T1" fmla="*/ 10033 h 126"/>
                <a:gd name="T2" fmla="*/ 1670193 w 62"/>
                <a:gd name="T3" fmla="*/ 0 h 126"/>
                <a:gd name="T4" fmla="*/ 729673 w 62"/>
                <a:gd name="T5" fmla="*/ 18220 h 126"/>
                <a:gd name="T6" fmla="*/ 942368 w 62"/>
                <a:gd name="T7" fmla="*/ 75369 h 126"/>
                <a:gd name="T8" fmla="*/ 0 w 62"/>
                <a:gd name="T9" fmla="*/ 214469 h 126"/>
                <a:gd name="T10" fmla="*/ 335518 w 62"/>
                <a:gd name="T11" fmla="*/ 236049 h 126"/>
                <a:gd name="T12" fmla="*/ 942368 w 62"/>
                <a:gd name="T13" fmla="*/ 232759 h 126"/>
                <a:gd name="T14" fmla="*/ 622332 w 62"/>
                <a:gd name="T15" fmla="*/ 324322 h 126"/>
                <a:gd name="T16" fmla="*/ 2550871 w 62"/>
                <a:gd name="T17" fmla="*/ 316937 h 126"/>
                <a:gd name="T18" fmla="*/ 2510387 w 62"/>
                <a:gd name="T19" fmla="*/ 288467 h 126"/>
                <a:gd name="T20" fmla="*/ 3166072 w 62"/>
                <a:gd name="T21" fmla="*/ 265251 h 126"/>
                <a:gd name="T22" fmla="*/ 2849171 w 62"/>
                <a:gd name="T23" fmla="*/ 232759 h 126"/>
                <a:gd name="T24" fmla="*/ 3097939 w 62"/>
                <a:gd name="T25" fmla="*/ 199590 h 126"/>
                <a:gd name="T26" fmla="*/ 2688550 w 62"/>
                <a:gd name="T27" fmla="*/ 161762 h 126"/>
                <a:gd name="T28" fmla="*/ 3316706 w 62"/>
                <a:gd name="T29" fmla="*/ 140364 h 126"/>
                <a:gd name="T30" fmla="*/ 3316706 w 62"/>
                <a:gd name="T31" fmla="*/ 122321 h 126"/>
                <a:gd name="T32" fmla="*/ 3451285 w 62"/>
                <a:gd name="T33" fmla="*/ 70387 h 126"/>
                <a:gd name="T34" fmla="*/ 4124060 w 62"/>
                <a:gd name="T35" fmla="*/ 28198 h 126"/>
                <a:gd name="T36" fmla="*/ 3789072 w 62"/>
                <a:gd name="T37" fmla="*/ 10033 h 126"/>
                <a:gd name="T38" fmla="*/ 1831349 w 62"/>
                <a:gd name="T39" fmla="*/ 10033 h 12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2" h="126">
                  <a:moveTo>
                    <a:pt x="27" y="4"/>
                  </a:moveTo>
                  <a:lnTo>
                    <a:pt x="25" y="0"/>
                  </a:lnTo>
                  <a:lnTo>
                    <a:pt x="11" y="7"/>
                  </a:lnTo>
                  <a:lnTo>
                    <a:pt x="14" y="29"/>
                  </a:lnTo>
                  <a:lnTo>
                    <a:pt x="0" y="83"/>
                  </a:lnTo>
                  <a:lnTo>
                    <a:pt x="5" y="91"/>
                  </a:lnTo>
                  <a:lnTo>
                    <a:pt x="14" y="90"/>
                  </a:lnTo>
                  <a:lnTo>
                    <a:pt x="9" y="125"/>
                  </a:lnTo>
                  <a:lnTo>
                    <a:pt x="38" y="122"/>
                  </a:lnTo>
                  <a:lnTo>
                    <a:pt x="37" y="111"/>
                  </a:lnTo>
                  <a:lnTo>
                    <a:pt x="47" y="102"/>
                  </a:lnTo>
                  <a:lnTo>
                    <a:pt x="42" y="90"/>
                  </a:lnTo>
                  <a:lnTo>
                    <a:pt x="46" y="77"/>
                  </a:lnTo>
                  <a:lnTo>
                    <a:pt x="40" y="62"/>
                  </a:lnTo>
                  <a:lnTo>
                    <a:pt x="49" y="54"/>
                  </a:lnTo>
                  <a:lnTo>
                    <a:pt x="49" y="47"/>
                  </a:lnTo>
                  <a:lnTo>
                    <a:pt x="51" y="27"/>
                  </a:lnTo>
                  <a:lnTo>
                    <a:pt x="61" y="11"/>
                  </a:lnTo>
                  <a:lnTo>
                    <a:pt x="56" y="4"/>
                  </a:lnTo>
                  <a:lnTo>
                    <a:pt x="27"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6" name="Freeform 42"/>
            <p:cNvSpPr>
              <a:spLocks noChangeAspect="1"/>
            </p:cNvSpPr>
            <p:nvPr/>
          </p:nvSpPr>
          <p:spPr bwMode="auto">
            <a:xfrm>
              <a:off x="3203" y="3178"/>
              <a:ext cx="115" cy="195"/>
            </a:xfrm>
            <a:custGeom>
              <a:avLst/>
              <a:gdLst>
                <a:gd name="T0" fmla="*/ 1831349 w 62"/>
                <a:gd name="T1" fmla="*/ 10033 h 126"/>
                <a:gd name="T2" fmla="*/ 1670193 w 62"/>
                <a:gd name="T3" fmla="*/ 0 h 126"/>
                <a:gd name="T4" fmla="*/ 729673 w 62"/>
                <a:gd name="T5" fmla="*/ 18220 h 126"/>
                <a:gd name="T6" fmla="*/ 942368 w 62"/>
                <a:gd name="T7" fmla="*/ 75369 h 126"/>
                <a:gd name="T8" fmla="*/ 0 w 62"/>
                <a:gd name="T9" fmla="*/ 214469 h 126"/>
                <a:gd name="T10" fmla="*/ 335518 w 62"/>
                <a:gd name="T11" fmla="*/ 236049 h 126"/>
                <a:gd name="T12" fmla="*/ 942368 w 62"/>
                <a:gd name="T13" fmla="*/ 232759 h 126"/>
                <a:gd name="T14" fmla="*/ 622332 w 62"/>
                <a:gd name="T15" fmla="*/ 324322 h 126"/>
                <a:gd name="T16" fmla="*/ 2550871 w 62"/>
                <a:gd name="T17" fmla="*/ 316937 h 126"/>
                <a:gd name="T18" fmla="*/ 2510387 w 62"/>
                <a:gd name="T19" fmla="*/ 288467 h 126"/>
                <a:gd name="T20" fmla="*/ 3166072 w 62"/>
                <a:gd name="T21" fmla="*/ 265251 h 126"/>
                <a:gd name="T22" fmla="*/ 2849171 w 62"/>
                <a:gd name="T23" fmla="*/ 232759 h 126"/>
                <a:gd name="T24" fmla="*/ 3097939 w 62"/>
                <a:gd name="T25" fmla="*/ 199590 h 126"/>
                <a:gd name="T26" fmla="*/ 2688550 w 62"/>
                <a:gd name="T27" fmla="*/ 161762 h 126"/>
                <a:gd name="T28" fmla="*/ 3316706 w 62"/>
                <a:gd name="T29" fmla="*/ 140364 h 126"/>
                <a:gd name="T30" fmla="*/ 3316706 w 62"/>
                <a:gd name="T31" fmla="*/ 122321 h 126"/>
                <a:gd name="T32" fmla="*/ 3451285 w 62"/>
                <a:gd name="T33" fmla="*/ 70387 h 126"/>
                <a:gd name="T34" fmla="*/ 4124060 w 62"/>
                <a:gd name="T35" fmla="*/ 28198 h 126"/>
                <a:gd name="T36" fmla="*/ 3789072 w 62"/>
                <a:gd name="T37" fmla="*/ 10033 h 126"/>
                <a:gd name="T38" fmla="*/ 1831349 w 62"/>
                <a:gd name="T39" fmla="*/ 10033 h 126"/>
                <a:gd name="T40" fmla="*/ 1831349 w 62"/>
                <a:gd name="T41" fmla="*/ 10033 h 12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62" h="126">
                  <a:moveTo>
                    <a:pt x="27" y="4"/>
                  </a:moveTo>
                  <a:lnTo>
                    <a:pt x="25" y="0"/>
                  </a:lnTo>
                  <a:lnTo>
                    <a:pt x="11" y="7"/>
                  </a:lnTo>
                  <a:lnTo>
                    <a:pt x="14" y="29"/>
                  </a:lnTo>
                  <a:lnTo>
                    <a:pt x="0" y="83"/>
                  </a:lnTo>
                  <a:lnTo>
                    <a:pt x="5" y="91"/>
                  </a:lnTo>
                  <a:lnTo>
                    <a:pt x="14" y="90"/>
                  </a:lnTo>
                  <a:lnTo>
                    <a:pt x="9" y="125"/>
                  </a:lnTo>
                  <a:lnTo>
                    <a:pt x="38" y="122"/>
                  </a:lnTo>
                  <a:lnTo>
                    <a:pt x="37" y="111"/>
                  </a:lnTo>
                  <a:lnTo>
                    <a:pt x="47" y="102"/>
                  </a:lnTo>
                  <a:lnTo>
                    <a:pt x="42" y="90"/>
                  </a:lnTo>
                  <a:lnTo>
                    <a:pt x="46" y="77"/>
                  </a:lnTo>
                  <a:lnTo>
                    <a:pt x="40" y="62"/>
                  </a:lnTo>
                  <a:lnTo>
                    <a:pt x="49" y="54"/>
                  </a:lnTo>
                  <a:lnTo>
                    <a:pt x="49" y="47"/>
                  </a:lnTo>
                  <a:lnTo>
                    <a:pt x="51" y="27"/>
                  </a:lnTo>
                  <a:lnTo>
                    <a:pt x="61" y="11"/>
                  </a:lnTo>
                  <a:lnTo>
                    <a:pt x="56" y="4"/>
                  </a:lnTo>
                  <a:lnTo>
                    <a:pt x="27" y="4"/>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7" name="Freeform 43"/>
            <p:cNvSpPr>
              <a:spLocks noChangeAspect="1"/>
            </p:cNvSpPr>
            <p:nvPr/>
          </p:nvSpPr>
          <p:spPr bwMode="auto">
            <a:xfrm>
              <a:off x="4253" y="2914"/>
              <a:ext cx="338" cy="199"/>
            </a:xfrm>
            <a:custGeom>
              <a:avLst/>
              <a:gdLst>
                <a:gd name="T0" fmla="*/ 10715844 w 182"/>
                <a:gd name="T1" fmla="*/ 190116 h 129"/>
                <a:gd name="T2" fmla="*/ 10553916 w 182"/>
                <a:gd name="T3" fmla="*/ 98704 h 129"/>
                <a:gd name="T4" fmla="*/ 9456118 w 182"/>
                <a:gd name="T5" fmla="*/ 29799 h 129"/>
                <a:gd name="T6" fmla="*/ 8715365 w 182"/>
                <a:gd name="T7" fmla="*/ 0 h 129"/>
                <a:gd name="T8" fmla="*/ 6374281 w 182"/>
                <a:gd name="T9" fmla="*/ 29799 h 129"/>
                <a:gd name="T10" fmla="*/ 5810526 w 182"/>
                <a:gd name="T11" fmla="*/ 19317 h 129"/>
                <a:gd name="T12" fmla="*/ 3460685 w 182"/>
                <a:gd name="T13" fmla="*/ 19317 h 129"/>
                <a:gd name="T14" fmla="*/ 2425464 w 182"/>
                <a:gd name="T15" fmla="*/ 43865 h 129"/>
                <a:gd name="T16" fmla="*/ 1218990 w 182"/>
                <a:gd name="T17" fmla="*/ 131258 h 129"/>
                <a:gd name="T18" fmla="*/ 0 w 182"/>
                <a:gd name="T19" fmla="*/ 147274 h 129"/>
                <a:gd name="T20" fmla="*/ 703241 w 182"/>
                <a:gd name="T21" fmla="*/ 163297 h 129"/>
                <a:gd name="T22" fmla="*/ 1218990 w 182"/>
                <a:gd name="T23" fmla="*/ 202483 h 129"/>
                <a:gd name="T24" fmla="*/ 1684709 w 182"/>
                <a:gd name="T25" fmla="*/ 212638 h 129"/>
                <a:gd name="T26" fmla="*/ 1684709 w 182"/>
                <a:gd name="T27" fmla="*/ 230843 h 129"/>
                <a:gd name="T28" fmla="*/ 2826397 w 182"/>
                <a:gd name="T29" fmla="*/ 251908 h 129"/>
                <a:gd name="T30" fmla="*/ 3042013 w 182"/>
                <a:gd name="T31" fmla="*/ 244697 h 129"/>
                <a:gd name="T32" fmla="*/ 3157613 w 182"/>
                <a:gd name="T33" fmla="*/ 251908 h 129"/>
                <a:gd name="T34" fmla="*/ 3042013 w 182"/>
                <a:gd name="T35" fmla="*/ 260326 h 129"/>
                <a:gd name="T36" fmla="*/ 3460685 w 182"/>
                <a:gd name="T37" fmla="*/ 280163 h 129"/>
                <a:gd name="T38" fmla="*/ 3719842 w 182"/>
                <a:gd name="T39" fmla="*/ 280447 h 129"/>
                <a:gd name="T40" fmla="*/ 3523256 w 182"/>
                <a:gd name="T41" fmla="*/ 293280 h 129"/>
                <a:gd name="T42" fmla="*/ 3719842 w 182"/>
                <a:gd name="T43" fmla="*/ 306795 h 129"/>
                <a:gd name="T44" fmla="*/ 7030669 w 182"/>
                <a:gd name="T45" fmla="*/ 312357 h 129"/>
                <a:gd name="T46" fmla="*/ 9033661 w 182"/>
                <a:gd name="T47" fmla="*/ 280447 h 129"/>
                <a:gd name="T48" fmla="*/ 11331184 w 182"/>
                <a:gd name="T49" fmla="*/ 306795 h 129"/>
                <a:gd name="T50" fmla="*/ 11674858 w 182"/>
                <a:gd name="T51" fmla="*/ 225194 h 129"/>
                <a:gd name="T52" fmla="*/ 11837950 w 182"/>
                <a:gd name="T53" fmla="*/ 237396 h 129"/>
                <a:gd name="T54" fmla="*/ 11837950 w 182"/>
                <a:gd name="T55" fmla="*/ 257105 h 129"/>
                <a:gd name="T56" fmla="*/ 12413102 w 182"/>
                <a:gd name="T57" fmla="*/ 237396 h 129"/>
                <a:gd name="T58" fmla="*/ 12495035 w 182"/>
                <a:gd name="T59" fmla="*/ 195208 h 129"/>
                <a:gd name="T60" fmla="*/ 11193485 w 182"/>
                <a:gd name="T61" fmla="*/ 202483 h 129"/>
                <a:gd name="T62" fmla="*/ 10715844 w 182"/>
                <a:gd name="T63" fmla="*/ 190116 h 12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82" h="129">
                  <a:moveTo>
                    <a:pt x="155" y="78"/>
                  </a:moveTo>
                  <a:lnTo>
                    <a:pt x="153" y="40"/>
                  </a:lnTo>
                  <a:lnTo>
                    <a:pt x="137" y="12"/>
                  </a:lnTo>
                  <a:lnTo>
                    <a:pt x="126" y="0"/>
                  </a:lnTo>
                  <a:lnTo>
                    <a:pt x="92" y="12"/>
                  </a:lnTo>
                  <a:lnTo>
                    <a:pt x="84" y="8"/>
                  </a:lnTo>
                  <a:lnTo>
                    <a:pt x="50" y="8"/>
                  </a:lnTo>
                  <a:lnTo>
                    <a:pt x="35" y="18"/>
                  </a:lnTo>
                  <a:lnTo>
                    <a:pt x="18" y="54"/>
                  </a:lnTo>
                  <a:lnTo>
                    <a:pt x="0" y="60"/>
                  </a:lnTo>
                  <a:lnTo>
                    <a:pt x="10" y="67"/>
                  </a:lnTo>
                  <a:lnTo>
                    <a:pt x="18" y="83"/>
                  </a:lnTo>
                  <a:lnTo>
                    <a:pt x="24" y="87"/>
                  </a:lnTo>
                  <a:lnTo>
                    <a:pt x="24" y="94"/>
                  </a:lnTo>
                  <a:lnTo>
                    <a:pt x="41" y="103"/>
                  </a:lnTo>
                  <a:lnTo>
                    <a:pt x="44" y="100"/>
                  </a:lnTo>
                  <a:lnTo>
                    <a:pt x="46" y="103"/>
                  </a:lnTo>
                  <a:lnTo>
                    <a:pt x="44" y="106"/>
                  </a:lnTo>
                  <a:lnTo>
                    <a:pt x="50" y="114"/>
                  </a:lnTo>
                  <a:lnTo>
                    <a:pt x="54" y="115"/>
                  </a:lnTo>
                  <a:lnTo>
                    <a:pt x="51" y="120"/>
                  </a:lnTo>
                  <a:lnTo>
                    <a:pt x="54" y="125"/>
                  </a:lnTo>
                  <a:lnTo>
                    <a:pt x="102" y="128"/>
                  </a:lnTo>
                  <a:lnTo>
                    <a:pt x="131" y="115"/>
                  </a:lnTo>
                  <a:lnTo>
                    <a:pt x="164" y="125"/>
                  </a:lnTo>
                  <a:lnTo>
                    <a:pt x="169" y="92"/>
                  </a:lnTo>
                  <a:lnTo>
                    <a:pt x="171" y="97"/>
                  </a:lnTo>
                  <a:lnTo>
                    <a:pt x="171" y="105"/>
                  </a:lnTo>
                  <a:lnTo>
                    <a:pt x="180" y="97"/>
                  </a:lnTo>
                  <a:lnTo>
                    <a:pt x="181" y="80"/>
                  </a:lnTo>
                  <a:lnTo>
                    <a:pt x="162" y="83"/>
                  </a:lnTo>
                  <a:lnTo>
                    <a:pt x="155" y="7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8" name="Freeform 44"/>
            <p:cNvSpPr>
              <a:spLocks noChangeAspect="1"/>
            </p:cNvSpPr>
            <p:nvPr/>
          </p:nvSpPr>
          <p:spPr bwMode="auto">
            <a:xfrm>
              <a:off x="4253" y="2914"/>
              <a:ext cx="338" cy="199"/>
            </a:xfrm>
            <a:custGeom>
              <a:avLst/>
              <a:gdLst>
                <a:gd name="T0" fmla="*/ 10715844 w 182"/>
                <a:gd name="T1" fmla="*/ 190116 h 129"/>
                <a:gd name="T2" fmla="*/ 10553916 w 182"/>
                <a:gd name="T3" fmla="*/ 98704 h 129"/>
                <a:gd name="T4" fmla="*/ 9456118 w 182"/>
                <a:gd name="T5" fmla="*/ 29799 h 129"/>
                <a:gd name="T6" fmla="*/ 8715365 w 182"/>
                <a:gd name="T7" fmla="*/ 0 h 129"/>
                <a:gd name="T8" fmla="*/ 6374281 w 182"/>
                <a:gd name="T9" fmla="*/ 29799 h 129"/>
                <a:gd name="T10" fmla="*/ 5810526 w 182"/>
                <a:gd name="T11" fmla="*/ 19317 h 129"/>
                <a:gd name="T12" fmla="*/ 3460685 w 182"/>
                <a:gd name="T13" fmla="*/ 19317 h 129"/>
                <a:gd name="T14" fmla="*/ 2425464 w 182"/>
                <a:gd name="T15" fmla="*/ 43865 h 129"/>
                <a:gd name="T16" fmla="*/ 1218990 w 182"/>
                <a:gd name="T17" fmla="*/ 131258 h 129"/>
                <a:gd name="T18" fmla="*/ 0 w 182"/>
                <a:gd name="T19" fmla="*/ 147274 h 129"/>
                <a:gd name="T20" fmla="*/ 703241 w 182"/>
                <a:gd name="T21" fmla="*/ 163297 h 129"/>
                <a:gd name="T22" fmla="*/ 1218990 w 182"/>
                <a:gd name="T23" fmla="*/ 202483 h 129"/>
                <a:gd name="T24" fmla="*/ 1684709 w 182"/>
                <a:gd name="T25" fmla="*/ 212638 h 129"/>
                <a:gd name="T26" fmla="*/ 1684709 w 182"/>
                <a:gd name="T27" fmla="*/ 230843 h 129"/>
                <a:gd name="T28" fmla="*/ 2826397 w 182"/>
                <a:gd name="T29" fmla="*/ 251908 h 129"/>
                <a:gd name="T30" fmla="*/ 3042013 w 182"/>
                <a:gd name="T31" fmla="*/ 244697 h 129"/>
                <a:gd name="T32" fmla="*/ 3157613 w 182"/>
                <a:gd name="T33" fmla="*/ 251908 h 129"/>
                <a:gd name="T34" fmla="*/ 3042013 w 182"/>
                <a:gd name="T35" fmla="*/ 260326 h 129"/>
                <a:gd name="T36" fmla="*/ 3460685 w 182"/>
                <a:gd name="T37" fmla="*/ 280163 h 129"/>
                <a:gd name="T38" fmla="*/ 3719842 w 182"/>
                <a:gd name="T39" fmla="*/ 280447 h 129"/>
                <a:gd name="T40" fmla="*/ 3523256 w 182"/>
                <a:gd name="T41" fmla="*/ 293280 h 129"/>
                <a:gd name="T42" fmla="*/ 3719842 w 182"/>
                <a:gd name="T43" fmla="*/ 306795 h 129"/>
                <a:gd name="T44" fmla="*/ 7030669 w 182"/>
                <a:gd name="T45" fmla="*/ 312357 h 129"/>
                <a:gd name="T46" fmla="*/ 9033661 w 182"/>
                <a:gd name="T47" fmla="*/ 280447 h 129"/>
                <a:gd name="T48" fmla="*/ 11331184 w 182"/>
                <a:gd name="T49" fmla="*/ 306795 h 129"/>
                <a:gd name="T50" fmla="*/ 11674858 w 182"/>
                <a:gd name="T51" fmla="*/ 225194 h 129"/>
                <a:gd name="T52" fmla="*/ 11837950 w 182"/>
                <a:gd name="T53" fmla="*/ 237396 h 129"/>
                <a:gd name="T54" fmla="*/ 11837950 w 182"/>
                <a:gd name="T55" fmla="*/ 257105 h 129"/>
                <a:gd name="T56" fmla="*/ 12413102 w 182"/>
                <a:gd name="T57" fmla="*/ 237396 h 129"/>
                <a:gd name="T58" fmla="*/ 12495035 w 182"/>
                <a:gd name="T59" fmla="*/ 195208 h 129"/>
                <a:gd name="T60" fmla="*/ 11193485 w 182"/>
                <a:gd name="T61" fmla="*/ 202483 h 129"/>
                <a:gd name="T62" fmla="*/ 10715844 w 182"/>
                <a:gd name="T63" fmla="*/ 190116 h 129"/>
                <a:gd name="T64" fmla="*/ 10715844 w 182"/>
                <a:gd name="T65" fmla="*/ 190116 h 1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82" h="129">
                  <a:moveTo>
                    <a:pt x="155" y="78"/>
                  </a:moveTo>
                  <a:lnTo>
                    <a:pt x="153" y="40"/>
                  </a:lnTo>
                  <a:lnTo>
                    <a:pt x="137" y="12"/>
                  </a:lnTo>
                  <a:lnTo>
                    <a:pt x="126" y="0"/>
                  </a:lnTo>
                  <a:lnTo>
                    <a:pt x="92" y="12"/>
                  </a:lnTo>
                  <a:lnTo>
                    <a:pt x="84" y="8"/>
                  </a:lnTo>
                  <a:lnTo>
                    <a:pt x="50" y="8"/>
                  </a:lnTo>
                  <a:lnTo>
                    <a:pt x="35" y="18"/>
                  </a:lnTo>
                  <a:lnTo>
                    <a:pt x="18" y="54"/>
                  </a:lnTo>
                  <a:lnTo>
                    <a:pt x="0" y="60"/>
                  </a:lnTo>
                  <a:lnTo>
                    <a:pt x="10" y="67"/>
                  </a:lnTo>
                  <a:lnTo>
                    <a:pt x="18" y="83"/>
                  </a:lnTo>
                  <a:lnTo>
                    <a:pt x="24" y="87"/>
                  </a:lnTo>
                  <a:lnTo>
                    <a:pt x="24" y="94"/>
                  </a:lnTo>
                  <a:lnTo>
                    <a:pt x="41" y="103"/>
                  </a:lnTo>
                  <a:lnTo>
                    <a:pt x="44" y="100"/>
                  </a:lnTo>
                  <a:lnTo>
                    <a:pt x="46" y="103"/>
                  </a:lnTo>
                  <a:lnTo>
                    <a:pt x="44" y="106"/>
                  </a:lnTo>
                  <a:lnTo>
                    <a:pt x="50" y="114"/>
                  </a:lnTo>
                  <a:lnTo>
                    <a:pt x="54" y="115"/>
                  </a:lnTo>
                  <a:lnTo>
                    <a:pt x="51" y="120"/>
                  </a:lnTo>
                  <a:lnTo>
                    <a:pt x="54" y="125"/>
                  </a:lnTo>
                  <a:lnTo>
                    <a:pt x="102" y="128"/>
                  </a:lnTo>
                  <a:lnTo>
                    <a:pt x="131" y="115"/>
                  </a:lnTo>
                  <a:lnTo>
                    <a:pt x="164" y="125"/>
                  </a:lnTo>
                  <a:lnTo>
                    <a:pt x="169" y="92"/>
                  </a:lnTo>
                  <a:lnTo>
                    <a:pt x="171" y="97"/>
                  </a:lnTo>
                  <a:lnTo>
                    <a:pt x="171" y="105"/>
                  </a:lnTo>
                  <a:lnTo>
                    <a:pt x="180" y="97"/>
                  </a:lnTo>
                  <a:lnTo>
                    <a:pt x="181" y="80"/>
                  </a:lnTo>
                  <a:lnTo>
                    <a:pt x="162" y="83"/>
                  </a:lnTo>
                  <a:lnTo>
                    <a:pt x="155" y="7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79" name="Freeform 45"/>
            <p:cNvSpPr>
              <a:spLocks noChangeAspect="1"/>
            </p:cNvSpPr>
            <p:nvPr/>
          </p:nvSpPr>
          <p:spPr bwMode="auto">
            <a:xfrm>
              <a:off x="4014" y="2976"/>
              <a:ext cx="104" cy="56"/>
            </a:xfrm>
            <a:custGeom>
              <a:avLst/>
              <a:gdLst>
                <a:gd name="T0" fmla="*/ 3460685 w 56"/>
                <a:gd name="T1" fmla="*/ 0 h 36"/>
                <a:gd name="T2" fmla="*/ 1382099 w 56"/>
                <a:gd name="T3" fmla="*/ 29985 h 36"/>
                <a:gd name="T4" fmla="*/ 263020 w 56"/>
                <a:gd name="T5" fmla="*/ 29688 h 36"/>
                <a:gd name="T6" fmla="*/ 0 w 56"/>
                <a:gd name="T7" fmla="*/ 51643 h 36"/>
                <a:gd name="T8" fmla="*/ 76260 w 56"/>
                <a:gd name="T9" fmla="*/ 51643 h 36"/>
                <a:gd name="T10" fmla="*/ 263020 w 56"/>
                <a:gd name="T11" fmla="*/ 76252 h 36"/>
                <a:gd name="T12" fmla="*/ 561893 w 56"/>
                <a:gd name="T13" fmla="*/ 98975 h 36"/>
                <a:gd name="T14" fmla="*/ 1306019 w 56"/>
                <a:gd name="T15" fmla="*/ 85971 h 36"/>
                <a:gd name="T16" fmla="*/ 2338301 w 56"/>
                <a:gd name="T17" fmla="*/ 96763 h 36"/>
                <a:gd name="T18" fmla="*/ 2680782 w 56"/>
                <a:gd name="T19" fmla="*/ 39989 h 36"/>
                <a:gd name="T20" fmla="*/ 3644650 w 56"/>
                <a:gd name="T21" fmla="*/ 25707 h 36"/>
                <a:gd name="T22" fmla="*/ 3785745 w 56"/>
                <a:gd name="T23" fmla="*/ 10624 h 36"/>
                <a:gd name="T24" fmla="*/ 3785745 w 56"/>
                <a:gd name="T25" fmla="*/ 10624 h 36"/>
                <a:gd name="T26" fmla="*/ 3460685 w 56"/>
                <a:gd name="T27" fmla="*/ 0 h 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36">
                  <a:moveTo>
                    <a:pt x="50" y="0"/>
                  </a:moveTo>
                  <a:lnTo>
                    <a:pt x="20" y="11"/>
                  </a:lnTo>
                  <a:lnTo>
                    <a:pt x="4" y="10"/>
                  </a:lnTo>
                  <a:lnTo>
                    <a:pt x="0" y="18"/>
                  </a:lnTo>
                  <a:lnTo>
                    <a:pt x="1" y="18"/>
                  </a:lnTo>
                  <a:lnTo>
                    <a:pt x="4" y="27"/>
                  </a:lnTo>
                  <a:lnTo>
                    <a:pt x="8" y="35"/>
                  </a:lnTo>
                  <a:lnTo>
                    <a:pt x="19" y="30"/>
                  </a:lnTo>
                  <a:lnTo>
                    <a:pt x="34" y="34"/>
                  </a:lnTo>
                  <a:lnTo>
                    <a:pt x="39" y="14"/>
                  </a:lnTo>
                  <a:lnTo>
                    <a:pt x="53" y="9"/>
                  </a:lnTo>
                  <a:lnTo>
                    <a:pt x="55" y="4"/>
                  </a:lnTo>
                  <a:lnTo>
                    <a:pt x="5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0" name="Freeform 46"/>
            <p:cNvSpPr>
              <a:spLocks noChangeAspect="1"/>
            </p:cNvSpPr>
            <p:nvPr/>
          </p:nvSpPr>
          <p:spPr bwMode="auto">
            <a:xfrm>
              <a:off x="4014" y="2976"/>
              <a:ext cx="104" cy="56"/>
            </a:xfrm>
            <a:custGeom>
              <a:avLst/>
              <a:gdLst>
                <a:gd name="T0" fmla="*/ 3460685 w 56"/>
                <a:gd name="T1" fmla="*/ 0 h 36"/>
                <a:gd name="T2" fmla="*/ 1382099 w 56"/>
                <a:gd name="T3" fmla="*/ 29985 h 36"/>
                <a:gd name="T4" fmla="*/ 263020 w 56"/>
                <a:gd name="T5" fmla="*/ 29688 h 36"/>
                <a:gd name="T6" fmla="*/ 0 w 56"/>
                <a:gd name="T7" fmla="*/ 51643 h 36"/>
                <a:gd name="T8" fmla="*/ 76260 w 56"/>
                <a:gd name="T9" fmla="*/ 51643 h 36"/>
                <a:gd name="T10" fmla="*/ 263020 w 56"/>
                <a:gd name="T11" fmla="*/ 76252 h 36"/>
                <a:gd name="T12" fmla="*/ 561893 w 56"/>
                <a:gd name="T13" fmla="*/ 98975 h 36"/>
                <a:gd name="T14" fmla="*/ 1306019 w 56"/>
                <a:gd name="T15" fmla="*/ 85971 h 36"/>
                <a:gd name="T16" fmla="*/ 2338301 w 56"/>
                <a:gd name="T17" fmla="*/ 96763 h 36"/>
                <a:gd name="T18" fmla="*/ 2680782 w 56"/>
                <a:gd name="T19" fmla="*/ 39989 h 36"/>
                <a:gd name="T20" fmla="*/ 3644650 w 56"/>
                <a:gd name="T21" fmla="*/ 25707 h 36"/>
                <a:gd name="T22" fmla="*/ 3785745 w 56"/>
                <a:gd name="T23" fmla="*/ 10624 h 36"/>
                <a:gd name="T24" fmla="*/ 3785745 w 56"/>
                <a:gd name="T25" fmla="*/ 10624 h 36"/>
                <a:gd name="T26" fmla="*/ 3460685 w 56"/>
                <a:gd name="T27" fmla="*/ 0 h 36"/>
                <a:gd name="T28" fmla="*/ 3460685 w 56"/>
                <a:gd name="T29" fmla="*/ 0 h 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6" h="36">
                  <a:moveTo>
                    <a:pt x="50" y="0"/>
                  </a:moveTo>
                  <a:lnTo>
                    <a:pt x="20" y="11"/>
                  </a:lnTo>
                  <a:lnTo>
                    <a:pt x="4" y="10"/>
                  </a:lnTo>
                  <a:lnTo>
                    <a:pt x="0" y="18"/>
                  </a:lnTo>
                  <a:lnTo>
                    <a:pt x="1" y="18"/>
                  </a:lnTo>
                  <a:lnTo>
                    <a:pt x="4" y="27"/>
                  </a:lnTo>
                  <a:lnTo>
                    <a:pt x="8" y="35"/>
                  </a:lnTo>
                  <a:lnTo>
                    <a:pt x="19" y="30"/>
                  </a:lnTo>
                  <a:lnTo>
                    <a:pt x="34" y="34"/>
                  </a:lnTo>
                  <a:lnTo>
                    <a:pt x="39" y="14"/>
                  </a:lnTo>
                  <a:lnTo>
                    <a:pt x="53" y="9"/>
                  </a:lnTo>
                  <a:lnTo>
                    <a:pt x="55" y="4"/>
                  </a:lnTo>
                  <a:lnTo>
                    <a:pt x="5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1" name="Freeform 47"/>
            <p:cNvSpPr>
              <a:spLocks noChangeAspect="1"/>
            </p:cNvSpPr>
            <p:nvPr/>
          </p:nvSpPr>
          <p:spPr bwMode="auto">
            <a:xfrm>
              <a:off x="4116" y="2984"/>
              <a:ext cx="2" cy="1"/>
            </a:xfrm>
            <a:custGeom>
              <a:avLst/>
              <a:gdLst>
                <a:gd name="T0" fmla="*/ 0 w 1"/>
                <a:gd name="T1" fmla="*/ 0 h 1"/>
                <a:gd name="T2" fmla="*/ 0 w 1"/>
                <a:gd name="T3" fmla="*/ 0 h 1"/>
                <a:gd name="T4" fmla="*/ 0 w 1"/>
                <a:gd name="T5" fmla="*/ 0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lnTo>
                    <a:pt x="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2" name="Freeform 48"/>
            <p:cNvSpPr>
              <a:spLocks noChangeAspect="1"/>
            </p:cNvSpPr>
            <p:nvPr/>
          </p:nvSpPr>
          <p:spPr bwMode="auto">
            <a:xfrm>
              <a:off x="4116" y="2984"/>
              <a:ext cx="2" cy="1"/>
            </a:xfrm>
            <a:custGeom>
              <a:avLst/>
              <a:gdLst>
                <a:gd name="T0" fmla="*/ 0 w 1"/>
                <a:gd name="T1" fmla="*/ 0 h 1"/>
                <a:gd name="T2" fmla="*/ 0 w 1"/>
                <a:gd name="T3" fmla="*/ 0 h 1"/>
                <a:gd name="T4" fmla="*/ 0 w 1"/>
                <a:gd name="T5" fmla="*/ 0 h 1"/>
                <a:gd name="T6" fmla="*/ 0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lnTo>
                    <a:pt x="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3" name="Freeform 49"/>
            <p:cNvSpPr>
              <a:spLocks noChangeAspect="1"/>
            </p:cNvSpPr>
            <p:nvPr/>
          </p:nvSpPr>
          <p:spPr bwMode="auto">
            <a:xfrm>
              <a:off x="4018" y="2984"/>
              <a:ext cx="215" cy="176"/>
            </a:xfrm>
            <a:custGeom>
              <a:avLst/>
              <a:gdLst>
                <a:gd name="T0" fmla="*/ 6475681 w 116"/>
                <a:gd name="T1" fmla="*/ 49847 h 114"/>
                <a:gd name="T2" fmla="*/ 5528399 w 116"/>
                <a:gd name="T3" fmla="*/ 62946 h 114"/>
                <a:gd name="T4" fmla="*/ 3527168 w 116"/>
                <a:gd name="T5" fmla="*/ 0 h 114"/>
                <a:gd name="T6" fmla="*/ 3408792 w 116"/>
                <a:gd name="T7" fmla="*/ 9507 h 114"/>
                <a:gd name="T8" fmla="*/ 2405407 w 116"/>
                <a:gd name="T9" fmla="*/ 24319 h 114"/>
                <a:gd name="T10" fmla="*/ 2110438 w 116"/>
                <a:gd name="T11" fmla="*/ 72268 h 114"/>
                <a:gd name="T12" fmla="*/ 1138655 w 116"/>
                <a:gd name="T13" fmla="*/ 62946 h 114"/>
                <a:gd name="T14" fmla="*/ 389508 w 116"/>
                <a:gd name="T15" fmla="*/ 74115 h 114"/>
                <a:gd name="T16" fmla="*/ 72815 w 116"/>
                <a:gd name="T17" fmla="*/ 76957 h 114"/>
                <a:gd name="T18" fmla="*/ 0 w 116"/>
                <a:gd name="T19" fmla="*/ 103925 h 114"/>
                <a:gd name="T20" fmla="*/ 250140 w 116"/>
                <a:gd name="T21" fmla="*/ 124035 h 114"/>
                <a:gd name="T22" fmla="*/ 542591 w 116"/>
                <a:gd name="T23" fmla="*/ 126876 h 114"/>
                <a:gd name="T24" fmla="*/ 1005664 w 116"/>
                <a:gd name="T25" fmla="*/ 97180 h 114"/>
                <a:gd name="T26" fmla="*/ 1138655 w 116"/>
                <a:gd name="T27" fmla="*/ 97180 h 114"/>
                <a:gd name="T28" fmla="*/ 1592666 w 116"/>
                <a:gd name="T29" fmla="*/ 111572 h 114"/>
                <a:gd name="T30" fmla="*/ 1863946 w 116"/>
                <a:gd name="T31" fmla="*/ 151079 h 114"/>
                <a:gd name="T32" fmla="*/ 2320261 w 116"/>
                <a:gd name="T33" fmla="*/ 160446 h 114"/>
                <a:gd name="T34" fmla="*/ 2023636 w 116"/>
                <a:gd name="T35" fmla="*/ 173862 h 114"/>
                <a:gd name="T36" fmla="*/ 3065216 w 116"/>
                <a:gd name="T37" fmla="*/ 218524 h 114"/>
                <a:gd name="T38" fmla="*/ 4207606 w 116"/>
                <a:gd name="T39" fmla="*/ 224209 h 114"/>
                <a:gd name="T40" fmla="*/ 5139690 w 116"/>
                <a:gd name="T41" fmla="*/ 247706 h 114"/>
                <a:gd name="T42" fmla="*/ 4539332 w 116"/>
                <a:gd name="T43" fmla="*/ 247706 h 114"/>
                <a:gd name="T44" fmla="*/ 5528399 w 116"/>
                <a:gd name="T45" fmla="*/ 263843 h 114"/>
                <a:gd name="T46" fmla="*/ 5860135 w 116"/>
                <a:gd name="T47" fmla="*/ 280177 h 114"/>
                <a:gd name="T48" fmla="*/ 6184807 w 116"/>
                <a:gd name="T49" fmla="*/ 268419 h 114"/>
                <a:gd name="T50" fmla="*/ 4596615 w 116"/>
                <a:gd name="T51" fmla="*/ 218524 h 114"/>
                <a:gd name="T52" fmla="*/ 2982764 w 116"/>
                <a:gd name="T53" fmla="*/ 126876 h 114"/>
                <a:gd name="T54" fmla="*/ 2586882 w 116"/>
                <a:gd name="T55" fmla="*/ 111572 h 114"/>
                <a:gd name="T56" fmla="*/ 2982764 w 116"/>
                <a:gd name="T57" fmla="*/ 83379 h 114"/>
                <a:gd name="T58" fmla="*/ 3408792 w 116"/>
                <a:gd name="T59" fmla="*/ 103925 h 114"/>
                <a:gd name="T60" fmla="*/ 4207606 w 116"/>
                <a:gd name="T61" fmla="*/ 89488 h 114"/>
                <a:gd name="T62" fmla="*/ 6475681 w 116"/>
                <a:gd name="T63" fmla="*/ 103925 h 114"/>
                <a:gd name="T64" fmla="*/ 6792017 w 116"/>
                <a:gd name="T65" fmla="*/ 124035 h 114"/>
                <a:gd name="T66" fmla="*/ 7039072 w 116"/>
                <a:gd name="T67" fmla="*/ 118811 h 114"/>
                <a:gd name="T68" fmla="*/ 7198200 w 116"/>
                <a:gd name="T69" fmla="*/ 103925 h 114"/>
                <a:gd name="T70" fmla="*/ 7660300 w 116"/>
                <a:gd name="T71" fmla="*/ 103925 h 114"/>
                <a:gd name="T72" fmla="*/ 6792017 w 116"/>
                <a:gd name="T73" fmla="*/ 89488 h 114"/>
                <a:gd name="T74" fmla="*/ 6475681 w 116"/>
                <a:gd name="T75" fmla="*/ 49847 h 11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16" h="114">
                  <a:moveTo>
                    <a:pt x="97" y="20"/>
                  </a:moveTo>
                  <a:lnTo>
                    <a:pt x="83" y="25"/>
                  </a:lnTo>
                  <a:lnTo>
                    <a:pt x="53" y="0"/>
                  </a:lnTo>
                  <a:lnTo>
                    <a:pt x="51" y="4"/>
                  </a:lnTo>
                  <a:lnTo>
                    <a:pt x="36" y="10"/>
                  </a:lnTo>
                  <a:lnTo>
                    <a:pt x="32" y="29"/>
                  </a:lnTo>
                  <a:lnTo>
                    <a:pt x="17" y="25"/>
                  </a:lnTo>
                  <a:lnTo>
                    <a:pt x="6" y="30"/>
                  </a:lnTo>
                  <a:lnTo>
                    <a:pt x="1" y="31"/>
                  </a:lnTo>
                  <a:lnTo>
                    <a:pt x="0" y="42"/>
                  </a:lnTo>
                  <a:lnTo>
                    <a:pt x="4" y="50"/>
                  </a:lnTo>
                  <a:lnTo>
                    <a:pt x="8" y="51"/>
                  </a:lnTo>
                  <a:lnTo>
                    <a:pt x="15" y="39"/>
                  </a:lnTo>
                  <a:lnTo>
                    <a:pt x="17" y="39"/>
                  </a:lnTo>
                  <a:lnTo>
                    <a:pt x="24" y="45"/>
                  </a:lnTo>
                  <a:lnTo>
                    <a:pt x="28" y="61"/>
                  </a:lnTo>
                  <a:lnTo>
                    <a:pt x="35" y="65"/>
                  </a:lnTo>
                  <a:lnTo>
                    <a:pt x="30" y="70"/>
                  </a:lnTo>
                  <a:lnTo>
                    <a:pt x="46" y="88"/>
                  </a:lnTo>
                  <a:lnTo>
                    <a:pt x="63" y="90"/>
                  </a:lnTo>
                  <a:lnTo>
                    <a:pt x="77" y="100"/>
                  </a:lnTo>
                  <a:lnTo>
                    <a:pt x="68" y="100"/>
                  </a:lnTo>
                  <a:lnTo>
                    <a:pt x="83" y="106"/>
                  </a:lnTo>
                  <a:lnTo>
                    <a:pt x="88" y="113"/>
                  </a:lnTo>
                  <a:lnTo>
                    <a:pt x="93" y="108"/>
                  </a:lnTo>
                  <a:lnTo>
                    <a:pt x="69" y="88"/>
                  </a:lnTo>
                  <a:lnTo>
                    <a:pt x="45" y="51"/>
                  </a:lnTo>
                  <a:lnTo>
                    <a:pt x="39" y="45"/>
                  </a:lnTo>
                  <a:lnTo>
                    <a:pt x="45" y="34"/>
                  </a:lnTo>
                  <a:lnTo>
                    <a:pt x="51" y="42"/>
                  </a:lnTo>
                  <a:lnTo>
                    <a:pt x="63" y="36"/>
                  </a:lnTo>
                  <a:lnTo>
                    <a:pt x="97" y="42"/>
                  </a:lnTo>
                  <a:lnTo>
                    <a:pt x="102" y="50"/>
                  </a:lnTo>
                  <a:lnTo>
                    <a:pt x="106" y="48"/>
                  </a:lnTo>
                  <a:lnTo>
                    <a:pt x="108" y="42"/>
                  </a:lnTo>
                  <a:lnTo>
                    <a:pt x="115" y="42"/>
                  </a:lnTo>
                  <a:lnTo>
                    <a:pt x="102" y="36"/>
                  </a:lnTo>
                  <a:lnTo>
                    <a:pt x="97" y="2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4" name="Freeform 50"/>
            <p:cNvSpPr>
              <a:spLocks noChangeAspect="1"/>
            </p:cNvSpPr>
            <p:nvPr/>
          </p:nvSpPr>
          <p:spPr bwMode="auto">
            <a:xfrm>
              <a:off x="4018" y="2984"/>
              <a:ext cx="215" cy="176"/>
            </a:xfrm>
            <a:custGeom>
              <a:avLst/>
              <a:gdLst>
                <a:gd name="T0" fmla="*/ 6475681 w 116"/>
                <a:gd name="T1" fmla="*/ 49847 h 114"/>
                <a:gd name="T2" fmla="*/ 5528399 w 116"/>
                <a:gd name="T3" fmla="*/ 62946 h 114"/>
                <a:gd name="T4" fmla="*/ 3527168 w 116"/>
                <a:gd name="T5" fmla="*/ 0 h 114"/>
                <a:gd name="T6" fmla="*/ 3408792 w 116"/>
                <a:gd name="T7" fmla="*/ 9507 h 114"/>
                <a:gd name="T8" fmla="*/ 2405407 w 116"/>
                <a:gd name="T9" fmla="*/ 24319 h 114"/>
                <a:gd name="T10" fmla="*/ 2110438 w 116"/>
                <a:gd name="T11" fmla="*/ 72268 h 114"/>
                <a:gd name="T12" fmla="*/ 1138655 w 116"/>
                <a:gd name="T13" fmla="*/ 62946 h 114"/>
                <a:gd name="T14" fmla="*/ 389508 w 116"/>
                <a:gd name="T15" fmla="*/ 74115 h 114"/>
                <a:gd name="T16" fmla="*/ 72815 w 116"/>
                <a:gd name="T17" fmla="*/ 76957 h 114"/>
                <a:gd name="T18" fmla="*/ 0 w 116"/>
                <a:gd name="T19" fmla="*/ 103925 h 114"/>
                <a:gd name="T20" fmla="*/ 250140 w 116"/>
                <a:gd name="T21" fmla="*/ 124035 h 114"/>
                <a:gd name="T22" fmla="*/ 542591 w 116"/>
                <a:gd name="T23" fmla="*/ 126876 h 114"/>
                <a:gd name="T24" fmla="*/ 1005664 w 116"/>
                <a:gd name="T25" fmla="*/ 97180 h 114"/>
                <a:gd name="T26" fmla="*/ 1138655 w 116"/>
                <a:gd name="T27" fmla="*/ 97180 h 114"/>
                <a:gd name="T28" fmla="*/ 1592666 w 116"/>
                <a:gd name="T29" fmla="*/ 111572 h 114"/>
                <a:gd name="T30" fmla="*/ 1863946 w 116"/>
                <a:gd name="T31" fmla="*/ 151079 h 114"/>
                <a:gd name="T32" fmla="*/ 2320261 w 116"/>
                <a:gd name="T33" fmla="*/ 160446 h 114"/>
                <a:gd name="T34" fmla="*/ 2023636 w 116"/>
                <a:gd name="T35" fmla="*/ 173862 h 114"/>
                <a:gd name="T36" fmla="*/ 3065216 w 116"/>
                <a:gd name="T37" fmla="*/ 218524 h 114"/>
                <a:gd name="T38" fmla="*/ 4207606 w 116"/>
                <a:gd name="T39" fmla="*/ 224209 h 114"/>
                <a:gd name="T40" fmla="*/ 5139690 w 116"/>
                <a:gd name="T41" fmla="*/ 247706 h 114"/>
                <a:gd name="T42" fmla="*/ 4539332 w 116"/>
                <a:gd name="T43" fmla="*/ 247706 h 114"/>
                <a:gd name="T44" fmla="*/ 5528399 w 116"/>
                <a:gd name="T45" fmla="*/ 263843 h 114"/>
                <a:gd name="T46" fmla="*/ 5860135 w 116"/>
                <a:gd name="T47" fmla="*/ 280177 h 114"/>
                <a:gd name="T48" fmla="*/ 6184807 w 116"/>
                <a:gd name="T49" fmla="*/ 268419 h 114"/>
                <a:gd name="T50" fmla="*/ 4596615 w 116"/>
                <a:gd name="T51" fmla="*/ 218524 h 114"/>
                <a:gd name="T52" fmla="*/ 2982764 w 116"/>
                <a:gd name="T53" fmla="*/ 126876 h 114"/>
                <a:gd name="T54" fmla="*/ 2586882 w 116"/>
                <a:gd name="T55" fmla="*/ 111572 h 114"/>
                <a:gd name="T56" fmla="*/ 2982764 w 116"/>
                <a:gd name="T57" fmla="*/ 83379 h 114"/>
                <a:gd name="T58" fmla="*/ 3408792 w 116"/>
                <a:gd name="T59" fmla="*/ 103925 h 114"/>
                <a:gd name="T60" fmla="*/ 4207606 w 116"/>
                <a:gd name="T61" fmla="*/ 89488 h 114"/>
                <a:gd name="T62" fmla="*/ 6475681 w 116"/>
                <a:gd name="T63" fmla="*/ 103925 h 114"/>
                <a:gd name="T64" fmla="*/ 6792017 w 116"/>
                <a:gd name="T65" fmla="*/ 124035 h 114"/>
                <a:gd name="T66" fmla="*/ 7039072 w 116"/>
                <a:gd name="T67" fmla="*/ 118811 h 114"/>
                <a:gd name="T68" fmla="*/ 7198200 w 116"/>
                <a:gd name="T69" fmla="*/ 103925 h 114"/>
                <a:gd name="T70" fmla="*/ 7660300 w 116"/>
                <a:gd name="T71" fmla="*/ 103925 h 114"/>
                <a:gd name="T72" fmla="*/ 6792017 w 116"/>
                <a:gd name="T73" fmla="*/ 89488 h 114"/>
                <a:gd name="T74" fmla="*/ 6475681 w 116"/>
                <a:gd name="T75" fmla="*/ 49847 h 114"/>
                <a:gd name="T76" fmla="*/ 6475681 w 116"/>
                <a:gd name="T77" fmla="*/ 49847 h 11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16" h="114">
                  <a:moveTo>
                    <a:pt x="97" y="20"/>
                  </a:moveTo>
                  <a:lnTo>
                    <a:pt x="83" y="25"/>
                  </a:lnTo>
                  <a:lnTo>
                    <a:pt x="53" y="0"/>
                  </a:lnTo>
                  <a:lnTo>
                    <a:pt x="51" y="4"/>
                  </a:lnTo>
                  <a:lnTo>
                    <a:pt x="36" y="10"/>
                  </a:lnTo>
                  <a:lnTo>
                    <a:pt x="32" y="29"/>
                  </a:lnTo>
                  <a:lnTo>
                    <a:pt x="17" y="25"/>
                  </a:lnTo>
                  <a:lnTo>
                    <a:pt x="6" y="30"/>
                  </a:lnTo>
                  <a:lnTo>
                    <a:pt x="1" y="31"/>
                  </a:lnTo>
                  <a:lnTo>
                    <a:pt x="0" y="42"/>
                  </a:lnTo>
                  <a:lnTo>
                    <a:pt x="4" y="50"/>
                  </a:lnTo>
                  <a:lnTo>
                    <a:pt x="8" y="51"/>
                  </a:lnTo>
                  <a:lnTo>
                    <a:pt x="15" y="39"/>
                  </a:lnTo>
                  <a:lnTo>
                    <a:pt x="17" y="39"/>
                  </a:lnTo>
                  <a:lnTo>
                    <a:pt x="24" y="45"/>
                  </a:lnTo>
                  <a:lnTo>
                    <a:pt x="28" y="61"/>
                  </a:lnTo>
                  <a:lnTo>
                    <a:pt x="35" y="65"/>
                  </a:lnTo>
                  <a:lnTo>
                    <a:pt x="30" y="70"/>
                  </a:lnTo>
                  <a:lnTo>
                    <a:pt x="46" y="88"/>
                  </a:lnTo>
                  <a:lnTo>
                    <a:pt x="63" y="90"/>
                  </a:lnTo>
                  <a:lnTo>
                    <a:pt x="77" y="100"/>
                  </a:lnTo>
                  <a:lnTo>
                    <a:pt x="68" y="100"/>
                  </a:lnTo>
                  <a:lnTo>
                    <a:pt x="83" y="106"/>
                  </a:lnTo>
                  <a:lnTo>
                    <a:pt x="88" y="113"/>
                  </a:lnTo>
                  <a:lnTo>
                    <a:pt x="93" y="108"/>
                  </a:lnTo>
                  <a:lnTo>
                    <a:pt x="69" y="88"/>
                  </a:lnTo>
                  <a:lnTo>
                    <a:pt x="45" y="51"/>
                  </a:lnTo>
                  <a:lnTo>
                    <a:pt x="39" y="45"/>
                  </a:lnTo>
                  <a:lnTo>
                    <a:pt x="45" y="34"/>
                  </a:lnTo>
                  <a:lnTo>
                    <a:pt x="51" y="42"/>
                  </a:lnTo>
                  <a:lnTo>
                    <a:pt x="63" y="36"/>
                  </a:lnTo>
                  <a:lnTo>
                    <a:pt x="97" y="42"/>
                  </a:lnTo>
                  <a:lnTo>
                    <a:pt x="102" y="50"/>
                  </a:lnTo>
                  <a:lnTo>
                    <a:pt x="106" y="48"/>
                  </a:lnTo>
                  <a:lnTo>
                    <a:pt x="108" y="42"/>
                  </a:lnTo>
                  <a:lnTo>
                    <a:pt x="115" y="42"/>
                  </a:lnTo>
                  <a:lnTo>
                    <a:pt x="102" y="36"/>
                  </a:lnTo>
                  <a:lnTo>
                    <a:pt x="97" y="2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5" name="Freeform 51"/>
            <p:cNvSpPr>
              <a:spLocks noChangeAspect="1"/>
            </p:cNvSpPr>
            <p:nvPr/>
          </p:nvSpPr>
          <p:spPr bwMode="auto">
            <a:xfrm>
              <a:off x="4092" y="3036"/>
              <a:ext cx="141" cy="116"/>
            </a:xfrm>
            <a:custGeom>
              <a:avLst/>
              <a:gdLst>
                <a:gd name="T0" fmla="*/ 4926881 w 76"/>
                <a:gd name="T1" fmla="*/ 39162 h 75"/>
                <a:gd name="T2" fmla="*/ 4448463 w 76"/>
                <a:gd name="T3" fmla="*/ 32963 h 75"/>
                <a:gd name="T4" fmla="*/ 4195394 w 76"/>
                <a:gd name="T5" fmla="*/ 39162 h 75"/>
                <a:gd name="T6" fmla="*/ 3874545 w 76"/>
                <a:gd name="T7" fmla="*/ 20204 h 75"/>
                <a:gd name="T8" fmla="*/ 1637708 w 76"/>
                <a:gd name="T9" fmla="*/ 3531 h 75"/>
                <a:gd name="T10" fmla="*/ 731447 w 76"/>
                <a:gd name="T11" fmla="*/ 20204 h 75"/>
                <a:gd name="T12" fmla="*/ 394255 w 76"/>
                <a:gd name="T13" fmla="*/ 0 h 75"/>
                <a:gd name="T14" fmla="*/ 0 w 76"/>
                <a:gd name="T15" fmla="*/ 25320 h 75"/>
                <a:gd name="T16" fmla="*/ 394255 w 76"/>
                <a:gd name="T17" fmla="*/ 42951 h 75"/>
                <a:gd name="T18" fmla="*/ 1973605 w 76"/>
                <a:gd name="T19" fmla="*/ 135842 h 75"/>
                <a:gd name="T20" fmla="*/ 3588652 w 76"/>
                <a:gd name="T21" fmla="*/ 188633 h 75"/>
                <a:gd name="T22" fmla="*/ 3502167 w 76"/>
                <a:gd name="T23" fmla="*/ 164754 h 75"/>
                <a:gd name="T24" fmla="*/ 3935581 w 76"/>
                <a:gd name="T25" fmla="*/ 154927 h 75"/>
                <a:gd name="T26" fmla="*/ 3727020 w 76"/>
                <a:gd name="T27" fmla="*/ 135842 h 75"/>
                <a:gd name="T28" fmla="*/ 3874545 w 76"/>
                <a:gd name="T29" fmla="*/ 130995 h 75"/>
                <a:gd name="T30" fmla="*/ 4356744 w 76"/>
                <a:gd name="T31" fmla="*/ 144896 h 75"/>
                <a:gd name="T32" fmla="*/ 4143845 w 76"/>
                <a:gd name="T33" fmla="*/ 130995 h 75"/>
                <a:gd name="T34" fmla="*/ 4606045 w 76"/>
                <a:gd name="T35" fmla="*/ 130995 h 75"/>
                <a:gd name="T36" fmla="*/ 4926881 w 76"/>
                <a:gd name="T37" fmla="*/ 121379 h 75"/>
                <a:gd name="T38" fmla="*/ 4606045 w 76"/>
                <a:gd name="T39" fmla="*/ 102747 h 75"/>
                <a:gd name="T40" fmla="*/ 5086816 w 76"/>
                <a:gd name="T41" fmla="*/ 97711 h 75"/>
                <a:gd name="T42" fmla="*/ 5086816 w 76"/>
                <a:gd name="T43" fmla="*/ 93683 h 75"/>
                <a:gd name="T44" fmla="*/ 4448463 w 76"/>
                <a:gd name="T45" fmla="*/ 74753 h 75"/>
                <a:gd name="T46" fmla="*/ 4926881 w 76"/>
                <a:gd name="T47" fmla="*/ 39162 h 7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6" h="75">
                  <a:moveTo>
                    <a:pt x="73" y="15"/>
                  </a:moveTo>
                  <a:lnTo>
                    <a:pt x="66" y="13"/>
                  </a:lnTo>
                  <a:lnTo>
                    <a:pt x="62" y="15"/>
                  </a:lnTo>
                  <a:lnTo>
                    <a:pt x="57" y="8"/>
                  </a:lnTo>
                  <a:lnTo>
                    <a:pt x="24" y="1"/>
                  </a:lnTo>
                  <a:lnTo>
                    <a:pt x="11" y="8"/>
                  </a:lnTo>
                  <a:lnTo>
                    <a:pt x="6" y="0"/>
                  </a:lnTo>
                  <a:lnTo>
                    <a:pt x="0" y="10"/>
                  </a:lnTo>
                  <a:lnTo>
                    <a:pt x="6" y="17"/>
                  </a:lnTo>
                  <a:lnTo>
                    <a:pt x="29" y="53"/>
                  </a:lnTo>
                  <a:lnTo>
                    <a:pt x="53" y="74"/>
                  </a:lnTo>
                  <a:lnTo>
                    <a:pt x="52" y="64"/>
                  </a:lnTo>
                  <a:lnTo>
                    <a:pt x="58" y="61"/>
                  </a:lnTo>
                  <a:lnTo>
                    <a:pt x="55" y="53"/>
                  </a:lnTo>
                  <a:lnTo>
                    <a:pt x="57" y="51"/>
                  </a:lnTo>
                  <a:lnTo>
                    <a:pt x="64" y="56"/>
                  </a:lnTo>
                  <a:lnTo>
                    <a:pt x="61" y="51"/>
                  </a:lnTo>
                  <a:lnTo>
                    <a:pt x="68" y="51"/>
                  </a:lnTo>
                  <a:lnTo>
                    <a:pt x="73" y="47"/>
                  </a:lnTo>
                  <a:lnTo>
                    <a:pt x="68" y="40"/>
                  </a:lnTo>
                  <a:lnTo>
                    <a:pt x="75" y="38"/>
                  </a:lnTo>
                  <a:lnTo>
                    <a:pt x="75" y="36"/>
                  </a:lnTo>
                  <a:lnTo>
                    <a:pt x="66" y="29"/>
                  </a:lnTo>
                  <a:lnTo>
                    <a:pt x="73" y="15"/>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6" name="Freeform 52"/>
            <p:cNvSpPr>
              <a:spLocks noChangeAspect="1"/>
            </p:cNvSpPr>
            <p:nvPr/>
          </p:nvSpPr>
          <p:spPr bwMode="auto">
            <a:xfrm>
              <a:off x="4092" y="3036"/>
              <a:ext cx="141" cy="116"/>
            </a:xfrm>
            <a:custGeom>
              <a:avLst/>
              <a:gdLst>
                <a:gd name="T0" fmla="*/ 4926881 w 76"/>
                <a:gd name="T1" fmla="*/ 39162 h 75"/>
                <a:gd name="T2" fmla="*/ 4448463 w 76"/>
                <a:gd name="T3" fmla="*/ 32963 h 75"/>
                <a:gd name="T4" fmla="*/ 4195394 w 76"/>
                <a:gd name="T5" fmla="*/ 39162 h 75"/>
                <a:gd name="T6" fmla="*/ 3874545 w 76"/>
                <a:gd name="T7" fmla="*/ 20204 h 75"/>
                <a:gd name="T8" fmla="*/ 1637708 w 76"/>
                <a:gd name="T9" fmla="*/ 3531 h 75"/>
                <a:gd name="T10" fmla="*/ 731447 w 76"/>
                <a:gd name="T11" fmla="*/ 20204 h 75"/>
                <a:gd name="T12" fmla="*/ 394255 w 76"/>
                <a:gd name="T13" fmla="*/ 0 h 75"/>
                <a:gd name="T14" fmla="*/ 0 w 76"/>
                <a:gd name="T15" fmla="*/ 25320 h 75"/>
                <a:gd name="T16" fmla="*/ 394255 w 76"/>
                <a:gd name="T17" fmla="*/ 42951 h 75"/>
                <a:gd name="T18" fmla="*/ 1973605 w 76"/>
                <a:gd name="T19" fmla="*/ 135842 h 75"/>
                <a:gd name="T20" fmla="*/ 3588652 w 76"/>
                <a:gd name="T21" fmla="*/ 188633 h 75"/>
                <a:gd name="T22" fmla="*/ 3502167 w 76"/>
                <a:gd name="T23" fmla="*/ 164754 h 75"/>
                <a:gd name="T24" fmla="*/ 3935581 w 76"/>
                <a:gd name="T25" fmla="*/ 154927 h 75"/>
                <a:gd name="T26" fmla="*/ 3727020 w 76"/>
                <a:gd name="T27" fmla="*/ 135842 h 75"/>
                <a:gd name="T28" fmla="*/ 3874545 w 76"/>
                <a:gd name="T29" fmla="*/ 130995 h 75"/>
                <a:gd name="T30" fmla="*/ 4356744 w 76"/>
                <a:gd name="T31" fmla="*/ 144896 h 75"/>
                <a:gd name="T32" fmla="*/ 4143845 w 76"/>
                <a:gd name="T33" fmla="*/ 130995 h 75"/>
                <a:gd name="T34" fmla="*/ 4606045 w 76"/>
                <a:gd name="T35" fmla="*/ 130995 h 75"/>
                <a:gd name="T36" fmla="*/ 4926881 w 76"/>
                <a:gd name="T37" fmla="*/ 121379 h 75"/>
                <a:gd name="T38" fmla="*/ 4606045 w 76"/>
                <a:gd name="T39" fmla="*/ 102747 h 75"/>
                <a:gd name="T40" fmla="*/ 5086816 w 76"/>
                <a:gd name="T41" fmla="*/ 97711 h 75"/>
                <a:gd name="T42" fmla="*/ 5086816 w 76"/>
                <a:gd name="T43" fmla="*/ 93683 h 75"/>
                <a:gd name="T44" fmla="*/ 4448463 w 76"/>
                <a:gd name="T45" fmla="*/ 74753 h 75"/>
                <a:gd name="T46" fmla="*/ 4926881 w 76"/>
                <a:gd name="T47" fmla="*/ 39162 h 75"/>
                <a:gd name="T48" fmla="*/ 4926881 w 76"/>
                <a:gd name="T49" fmla="*/ 39162 h 7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6" h="75">
                  <a:moveTo>
                    <a:pt x="73" y="15"/>
                  </a:moveTo>
                  <a:lnTo>
                    <a:pt x="66" y="13"/>
                  </a:lnTo>
                  <a:lnTo>
                    <a:pt x="62" y="15"/>
                  </a:lnTo>
                  <a:lnTo>
                    <a:pt x="57" y="8"/>
                  </a:lnTo>
                  <a:lnTo>
                    <a:pt x="24" y="1"/>
                  </a:lnTo>
                  <a:lnTo>
                    <a:pt x="11" y="8"/>
                  </a:lnTo>
                  <a:lnTo>
                    <a:pt x="6" y="0"/>
                  </a:lnTo>
                  <a:lnTo>
                    <a:pt x="0" y="10"/>
                  </a:lnTo>
                  <a:lnTo>
                    <a:pt x="6" y="17"/>
                  </a:lnTo>
                  <a:lnTo>
                    <a:pt x="29" y="53"/>
                  </a:lnTo>
                  <a:lnTo>
                    <a:pt x="53" y="74"/>
                  </a:lnTo>
                  <a:lnTo>
                    <a:pt x="52" y="64"/>
                  </a:lnTo>
                  <a:lnTo>
                    <a:pt x="58" y="61"/>
                  </a:lnTo>
                  <a:lnTo>
                    <a:pt x="55" y="53"/>
                  </a:lnTo>
                  <a:lnTo>
                    <a:pt x="57" y="51"/>
                  </a:lnTo>
                  <a:lnTo>
                    <a:pt x="64" y="56"/>
                  </a:lnTo>
                  <a:lnTo>
                    <a:pt x="61" y="51"/>
                  </a:lnTo>
                  <a:lnTo>
                    <a:pt x="68" y="51"/>
                  </a:lnTo>
                  <a:lnTo>
                    <a:pt x="73" y="47"/>
                  </a:lnTo>
                  <a:lnTo>
                    <a:pt x="68" y="40"/>
                  </a:lnTo>
                  <a:lnTo>
                    <a:pt x="75" y="38"/>
                  </a:lnTo>
                  <a:lnTo>
                    <a:pt x="75" y="36"/>
                  </a:lnTo>
                  <a:lnTo>
                    <a:pt x="66" y="29"/>
                  </a:lnTo>
                  <a:lnTo>
                    <a:pt x="73" y="15"/>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7" name="Freeform 53"/>
            <p:cNvSpPr>
              <a:spLocks noChangeAspect="1"/>
            </p:cNvSpPr>
            <p:nvPr/>
          </p:nvSpPr>
          <p:spPr bwMode="auto">
            <a:xfrm>
              <a:off x="4200" y="3005"/>
              <a:ext cx="150" cy="172"/>
            </a:xfrm>
            <a:custGeom>
              <a:avLst/>
              <a:gdLst>
                <a:gd name="T0" fmla="*/ 4608039 w 81"/>
                <a:gd name="T1" fmla="*/ 174992 h 111"/>
                <a:gd name="T2" fmla="*/ 4707050 w 81"/>
                <a:gd name="T3" fmla="*/ 153328 h 111"/>
                <a:gd name="T4" fmla="*/ 5165861 w 81"/>
                <a:gd name="T5" fmla="*/ 146422 h 111"/>
                <a:gd name="T6" fmla="*/ 4707050 w 81"/>
                <a:gd name="T7" fmla="*/ 124737 h 111"/>
                <a:gd name="T8" fmla="*/ 4912589 w 81"/>
                <a:gd name="T9" fmla="*/ 116326 h 111"/>
                <a:gd name="T10" fmla="*/ 4707050 w 81"/>
                <a:gd name="T11" fmla="*/ 109096 h 111"/>
                <a:gd name="T12" fmla="*/ 4608039 w 81"/>
                <a:gd name="T13" fmla="*/ 116326 h 111"/>
                <a:gd name="T14" fmla="*/ 3458296 w 81"/>
                <a:gd name="T15" fmla="*/ 92401 h 111"/>
                <a:gd name="T16" fmla="*/ 3458296 w 81"/>
                <a:gd name="T17" fmla="*/ 73962 h 111"/>
                <a:gd name="T18" fmla="*/ 3005613 w 81"/>
                <a:gd name="T19" fmla="*/ 62721 h 111"/>
                <a:gd name="T20" fmla="*/ 2541807 w 81"/>
                <a:gd name="T21" fmla="*/ 20635 h 111"/>
                <a:gd name="T22" fmla="*/ 1839259 w 81"/>
                <a:gd name="T23" fmla="*/ 3579 h 111"/>
                <a:gd name="T24" fmla="*/ 1092878 w 81"/>
                <a:gd name="T25" fmla="*/ 0 h 111"/>
                <a:gd name="T26" fmla="*/ 0 w 81"/>
                <a:gd name="T27" fmla="*/ 15722 h 111"/>
                <a:gd name="T28" fmla="*/ 244363 w 81"/>
                <a:gd name="T29" fmla="*/ 56078 h 111"/>
                <a:gd name="T30" fmla="*/ 1092878 w 81"/>
                <a:gd name="T31" fmla="*/ 73962 h 111"/>
                <a:gd name="T32" fmla="*/ 668172 w 81"/>
                <a:gd name="T33" fmla="*/ 73962 h 111"/>
                <a:gd name="T34" fmla="*/ 536328 w 81"/>
                <a:gd name="T35" fmla="*/ 86896 h 111"/>
                <a:gd name="T36" fmla="*/ 993200 w 81"/>
                <a:gd name="T37" fmla="*/ 92401 h 111"/>
                <a:gd name="T38" fmla="*/ 536328 w 81"/>
                <a:gd name="T39" fmla="*/ 130715 h 111"/>
                <a:gd name="T40" fmla="*/ 1092878 w 81"/>
                <a:gd name="T41" fmla="*/ 149149 h 111"/>
                <a:gd name="T42" fmla="*/ 1092878 w 81"/>
                <a:gd name="T43" fmla="*/ 153328 h 111"/>
                <a:gd name="T44" fmla="*/ 668172 w 81"/>
                <a:gd name="T45" fmla="*/ 159325 h 111"/>
                <a:gd name="T46" fmla="*/ 993200 w 81"/>
                <a:gd name="T47" fmla="*/ 177591 h 111"/>
                <a:gd name="T48" fmla="*/ 668172 w 81"/>
                <a:gd name="T49" fmla="*/ 184347 h 111"/>
                <a:gd name="T50" fmla="*/ 536328 w 81"/>
                <a:gd name="T51" fmla="*/ 193286 h 111"/>
                <a:gd name="T52" fmla="*/ 1839259 w 81"/>
                <a:gd name="T53" fmla="*/ 236300 h 111"/>
                <a:gd name="T54" fmla="*/ 1779643 w 81"/>
                <a:gd name="T55" fmla="*/ 246882 h 111"/>
                <a:gd name="T56" fmla="*/ 1527331 w 81"/>
                <a:gd name="T57" fmla="*/ 237589 h 111"/>
                <a:gd name="T58" fmla="*/ 1527331 w 81"/>
                <a:gd name="T59" fmla="*/ 255473 h 111"/>
                <a:gd name="T60" fmla="*/ 1839259 w 81"/>
                <a:gd name="T61" fmla="*/ 261951 h 111"/>
                <a:gd name="T62" fmla="*/ 2449863 w 81"/>
                <a:gd name="T63" fmla="*/ 290745 h 111"/>
                <a:gd name="T64" fmla="*/ 3458296 w 81"/>
                <a:gd name="T65" fmla="*/ 265317 h 111"/>
                <a:gd name="T66" fmla="*/ 4707050 w 81"/>
                <a:gd name="T67" fmla="*/ 265317 h 111"/>
                <a:gd name="T68" fmla="*/ 4707050 w 81"/>
                <a:gd name="T69" fmla="*/ 255473 h 111"/>
                <a:gd name="T70" fmla="*/ 5237761 w 81"/>
                <a:gd name="T71" fmla="*/ 221865 h 111"/>
                <a:gd name="T72" fmla="*/ 4707050 w 81"/>
                <a:gd name="T73" fmla="*/ 193286 h 111"/>
                <a:gd name="T74" fmla="*/ 4608039 w 81"/>
                <a:gd name="T75" fmla="*/ 174992 h 1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81" h="111">
                  <a:moveTo>
                    <a:pt x="70" y="66"/>
                  </a:moveTo>
                  <a:lnTo>
                    <a:pt x="72" y="58"/>
                  </a:lnTo>
                  <a:lnTo>
                    <a:pt x="79" y="55"/>
                  </a:lnTo>
                  <a:lnTo>
                    <a:pt x="72" y="47"/>
                  </a:lnTo>
                  <a:lnTo>
                    <a:pt x="75" y="44"/>
                  </a:lnTo>
                  <a:lnTo>
                    <a:pt x="72" y="41"/>
                  </a:lnTo>
                  <a:lnTo>
                    <a:pt x="70" y="44"/>
                  </a:lnTo>
                  <a:lnTo>
                    <a:pt x="53" y="35"/>
                  </a:lnTo>
                  <a:lnTo>
                    <a:pt x="53" y="28"/>
                  </a:lnTo>
                  <a:lnTo>
                    <a:pt x="46" y="24"/>
                  </a:lnTo>
                  <a:lnTo>
                    <a:pt x="39" y="8"/>
                  </a:lnTo>
                  <a:lnTo>
                    <a:pt x="28" y="1"/>
                  </a:lnTo>
                  <a:lnTo>
                    <a:pt x="17" y="0"/>
                  </a:lnTo>
                  <a:lnTo>
                    <a:pt x="0" y="6"/>
                  </a:lnTo>
                  <a:lnTo>
                    <a:pt x="4" y="21"/>
                  </a:lnTo>
                  <a:lnTo>
                    <a:pt x="17" y="28"/>
                  </a:lnTo>
                  <a:lnTo>
                    <a:pt x="10" y="28"/>
                  </a:lnTo>
                  <a:lnTo>
                    <a:pt x="8" y="33"/>
                  </a:lnTo>
                  <a:lnTo>
                    <a:pt x="15" y="35"/>
                  </a:lnTo>
                  <a:lnTo>
                    <a:pt x="8" y="49"/>
                  </a:lnTo>
                  <a:lnTo>
                    <a:pt x="17" y="56"/>
                  </a:lnTo>
                  <a:lnTo>
                    <a:pt x="17" y="58"/>
                  </a:lnTo>
                  <a:lnTo>
                    <a:pt x="10" y="60"/>
                  </a:lnTo>
                  <a:lnTo>
                    <a:pt x="15" y="67"/>
                  </a:lnTo>
                  <a:lnTo>
                    <a:pt x="10" y="70"/>
                  </a:lnTo>
                  <a:lnTo>
                    <a:pt x="8" y="73"/>
                  </a:lnTo>
                  <a:lnTo>
                    <a:pt x="28" y="89"/>
                  </a:lnTo>
                  <a:lnTo>
                    <a:pt x="27" y="93"/>
                  </a:lnTo>
                  <a:lnTo>
                    <a:pt x="23" y="90"/>
                  </a:lnTo>
                  <a:lnTo>
                    <a:pt x="23" y="96"/>
                  </a:lnTo>
                  <a:lnTo>
                    <a:pt x="28" y="99"/>
                  </a:lnTo>
                  <a:lnTo>
                    <a:pt x="37" y="110"/>
                  </a:lnTo>
                  <a:lnTo>
                    <a:pt x="53" y="100"/>
                  </a:lnTo>
                  <a:lnTo>
                    <a:pt x="72" y="100"/>
                  </a:lnTo>
                  <a:lnTo>
                    <a:pt x="72" y="96"/>
                  </a:lnTo>
                  <a:lnTo>
                    <a:pt x="80" y="84"/>
                  </a:lnTo>
                  <a:lnTo>
                    <a:pt x="72" y="73"/>
                  </a:lnTo>
                  <a:lnTo>
                    <a:pt x="70" y="6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8" name="Freeform 54"/>
            <p:cNvSpPr>
              <a:spLocks noChangeAspect="1"/>
            </p:cNvSpPr>
            <p:nvPr/>
          </p:nvSpPr>
          <p:spPr bwMode="auto">
            <a:xfrm>
              <a:off x="4200" y="3005"/>
              <a:ext cx="150" cy="172"/>
            </a:xfrm>
            <a:custGeom>
              <a:avLst/>
              <a:gdLst>
                <a:gd name="T0" fmla="*/ 4608039 w 81"/>
                <a:gd name="T1" fmla="*/ 174992 h 111"/>
                <a:gd name="T2" fmla="*/ 4707050 w 81"/>
                <a:gd name="T3" fmla="*/ 153328 h 111"/>
                <a:gd name="T4" fmla="*/ 5165861 w 81"/>
                <a:gd name="T5" fmla="*/ 146422 h 111"/>
                <a:gd name="T6" fmla="*/ 4707050 w 81"/>
                <a:gd name="T7" fmla="*/ 124737 h 111"/>
                <a:gd name="T8" fmla="*/ 4912589 w 81"/>
                <a:gd name="T9" fmla="*/ 116326 h 111"/>
                <a:gd name="T10" fmla="*/ 4707050 w 81"/>
                <a:gd name="T11" fmla="*/ 109096 h 111"/>
                <a:gd name="T12" fmla="*/ 4608039 w 81"/>
                <a:gd name="T13" fmla="*/ 116326 h 111"/>
                <a:gd name="T14" fmla="*/ 3458296 w 81"/>
                <a:gd name="T15" fmla="*/ 92401 h 111"/>
                <a:gd name="T16" fmla="*/ 3458296 w 81"/>
                <a:gd name="T17" fmla="*/ 73962 h 111"/>
                <a:gd name="T18" fmla="*/ 3005613 w 81"/>
                <a:gd name="T19" fmla="*/ 62721 h 111"/>
                <a:gd name="T20" fmla="*/ 2541807 w 81"/>
                <a:gd name="T21" fmla="*/ 20635 h 111"/>
                <a:gd name="T22" fmla="*/ 1839259 w 81"/>
                <a:gd name="T23" fmla="*/ 3579 h 111"/>
                <a:gd name="T24" fmla="*/ 1092878 w 81"/>
                <a:gd name="T25" fmla="*/ 0 h 111"/>
                <a:gd name="T26" fmla="*/ 0 w 81"/>
                <a:gd name="T27" fmla="*/ 15722 h 111"/>
                <a:gd name="T28" fmla="*/ 244363 w 81"/>
                <a:gd name="T29" fmla="*/ 56078 h 111"/>
                <a:gd name="T30" fmla="*/ 1092878 w 81"/>
                <a:gd name="T31" fmla="*/ 73962 h 111"/>
                <a:gd name="T32" fmla="*/ 668172 w 81"/>
                <a:gd name="T33" fmla="*/ 73962 h 111"/>
                <a:gd name="T34" fmla="*/ 536328 w 81"/>
                <a:gd name="T35" fmla="*/ 86896 h 111"/>
                <a:gd name="T36" fmla="*/ 993200 w 81"/>
                <a:gd name="T37" fmla="*/ 92401 h 111"/>
                <a:gd name="T38" fmla="*/ 536328 w 81"/>
                <a:gd name="T39" fmla="*/ 130715 h 111"/>
                <a:gd name="T40" fmla="*/ 1092878 w 81"/>
                <a:gd name="T41" fmla="*/ 149149 h 111"/>
                <a:gd name="T42" fmla="*/ 1092878 w 81"/>
                <a:gd name="T43" fmla="*/ 153328 h 111"/>
                <a:gd name="T44" fmla="*/ 668172 w 81"/>
                <a:gd name="T45" fmla="*/ 159325 h 111"/>
                <a:gd name="T46" fmla="*/ 993200 w 81"/>
                <a:gd name="T47" fmla="*/ 177591 h 111"/>
                <a:gd name="T48" fmla="*/ 668172 w 81"/>
                <a:gd name="T49" fmla="*/ 184347 h 111"/>
                <a:gd name="T50" fmla="*/ 536328 w 81"/>
                <a:gd name="T51" fmla="*/ 193286 h 111"/>
                <a:gd name="T52" fmla="*/ 1839259 w 81"/>
                <a:gd name="T53" fmla="*/ 236300 h 111"/>
                <a:gd name="T54" fmla="*/ 1779643 w 81"/>
                <a:gd name="T55" fmla="*/ 246882 h 111"/>
                <a:gd name="T56" fmla="*/ 1527331 w 81"/>
                <a:gd name="T57" fmla="*/ 237589 h 111"/>
                <a:gd name="T58" fmla="*/ 1527331 w 81"/>
                <a:gd name="T59" fmla="*/ 255473 h 111"/>
                <a:gd name="T60" fmla="*/ 1839259 w 81"/>
                <a:gd name="T61" fmla="*/ 261951 h 111"/>
                <a:gd name="T62" fmla="*/ 2449863 w 81"/>
                <a:gd name="T63" fmla="*/ 290745 h 111"/>
                <a:gd name="T64" fmla="*/ 3458296 w 81"/>
                <a:gd name="T65" fmla="*/ 265317 h 111"/>
                <a:gd name="T66" fmla="*/ 4707050 w 81"/>
                <a:gd name="T67" fmla="*/ 265317 h 111"/>
                <a:gd name="T68" fmla="*/ 4707050 w 81"/>
                <a:gd name="T69" fmla="*/ 255473 h 111"/>
                <a:gd name="T70" fmla="*/ 5237761 w 81"/>
                <a:gd name="T71" fmla="*/ 221865 h 111"/>
                <a:gd name="T72" fmla="*/ 4707050 w 81"/>
                <a:gd name="T73" fmla="*/ 193286 h 111"/>
                <a:gd name="T74" fmla="*/ 4608039 w 81"/>
                <a:gd name="T75" fmla="*/ 174992 h 111"/>
                <a:gd name="T76" fmla="*/ 4608039 w 81"/>
                <a:gd name="T77" fmla="*/ 174992 h 11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81" h="111">
                  <a:moveTo>
                    <a:pt x="70" y="66"/>
                  </a:moveTo>
                  <a:lnTo>
                    <a:pt x="72" y="58"/>
                  </a:lnTo>
                  <a:lnTo>
                    <a:pt x="79" y="55"/>
                  </a:lnTo>
                  <a:lnTo>
                    <a:pt x="72" y="47"/>
                  </a:lnTo>
                  <a:lnTo>
                    <a:pt x="75" y="44"/>
                  </a:lnTo>
                  <a:lnTo>
                    <a:pt x="72" y="41"/>
                  </a:lnTo>
                  <a:lnTo>
                    <a:pt x="70" y="44"/>
                  </a:lnTo>
                  <a:lnTo>
                    <a:pt x="53" y="35"/>
                  </a:lnTo>
                  <a:lnTo>
                    <a:pt x="53" y="28"/>
                  </a:lnTo>
                  <a:lnTo>
                    <a:pt x="46" y="24"/>
                  </a:lnTo>
                  <a:lnTo>
                    <a:pt x="39" y="8"/>
                  </a:lnTo>
                  <a:lnTo>
                    <a:pt x="28" y="1"/>
                  </a:lnTo>
                  <a:lnTo>
                    <a:pt x="17" y="0"/>
                  </a:lnTo>
                  <a:lnTo>
                    <a:pt x="0" y="6"/>
                  </a:lnTo>
                  <a:lnTo>
                    <a:pt x="4" y="21"/>
                  </a:lnTo>
                  <a:lnTo>
                    <a:pt x="17" y="28"/>
                  </a:lnTo>
                  <a:lnTo>
                    <a:pt x="10" y="28"/>
                  </a:lnTo>
                  <a:lnTo>
                    <a:pt x="8" y="33"/>
                  </a:lnTo>
                  <a:lnTo>
                    <a:pt x="15" y="35"/>
                  </a:lnTo>
                  <a:lnTo>
                    <a:pt x="8" y="49"/>
                  </a:lnTo>
                  <a:lnTo>
                    <a:pt x="17" y="56"/>
                  </a:lnTo>
                  <a:lnTo>
                    <a:pt x="17" y="58"/>
                  </a:lnTo>
                  <a:lnTo>
                    <a:pt x="10" y="60"/>
                  </a:lnTo>
                  <a:lnTo>
                    <a:pt x="15" y="67"/>
                  </a:lnTo>
                  <a:lnTo>
                    <a:pt x="10" y="70"/>
                  </a:lnTo>
                  <a:lnTo>
                    <a:pt x="8" y="73"/>
                  </a:lnTo>
                  <a:lnTo>
                    <a:pt x="28" y="89"/>
                  </a:lnTo>
                  <a:lnTo>
                    <a:pt x="27" y="93"/>
                  </a:lnTo>
                  <a:lnTo>
                    <a:pt x="23" y="90"/>
                  </a:lnTo>
                  <a:lnTo>
                    <a:pt x="23" y="96"/>
                  </a:lnTo>
                  <a:lnTo>
                    <a:pt x="28" y="99"/>
                  </a:lnTo>
                  <a:lnTo>
                    <a:pt x="37" y="110"/>
                  </a:lnTo>
                  <a:lnTo>
                    <a:pt x="53" y="100"/>
                  </a:lnTo>
                  <a:lnTo>
                    <a:pt x="72" y="100"/>
                  </a:lnTo>
                  <a:lnTo>
                    <a:pt x="72" y="96"/>
                  </a:lnTo>
                  <a:lnTo>
                    <a:pt x="80" y="84"/>
                  </a:lnTo>
                  <a:lnTo>
                    <a:pt x="72" y="73"/>
                  </a:lnTo>
                  <a:lnTo>
                    <a:pt x="70" y="6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89" name="Freeform 55"/>
            <p:cNvSpPr>
              <a:spLocks noChangeAspect="1"/>
            </p:cNvSpPr>
            <p:nvPr/>
          </p:nvSpPr>
          <p:spPr bwMode="auto">
            <a:xfrm>
              <a:off x="4183" y="3115"/>
              <a:ext cx="72" cy="72"/>
            </a:xfrm>
            <a:custGeom>
              <a:avLst/>
              <a:gdLst>
                <a:gd name="T0" fmla="*/ 1187079 w 39"/>
                <a:gd name="T1" fmla="*/ 0 h 47"/>
                <a:gd name="T2" fmla="*/ 746352 w 39"/>
                <a:gd name="T3" fmla="*/ 0 h 47"/>
                <a:gd name="T4" fmla="*/ 946481 w 39"/>
                <a:gd name="T5" fmla="*/ 11008 h 47"/>
                <a:gd name="T6" fmla="*/ 512677 w 39"/>
                <a:gd name="T7" fmla="*/ 0 h 47"/>
                <a:gd name="T8" fmla="*/ 365151 w 39"/>
                <a:gd name="T9" fmla="*/ 4691 h 47"/>
                <a:gd name="T10" fmla="*/ 561057 w 39"/>
                <a:gd name="T11" fmla="*/ 21284 h 47"/>
                <a:gd name="T12" fmla="*/ 197790 w 39"/>
                <a:gd name="T13" fmla="*/ 28236 h 47"/>
                <a:gd name="T14" fmla="*/ 234940 w 39"/>
                <a:gd name="T15" fmla="*/ 49948 h 47"/>
                <a:gd name="T16" fmla="*/ 0 w 39"/>
                <a:gd name="T17" fmla="*/ 58355 h 47"/>
                <a:gd name="T18" fmla="*/ 1313627 w 39"/>
                <a:gd name="T19" fmla="*/ 98597 h 47"/>
                <a:gd name="T20" fmla="*/ 1478293 w 39"/>
                <a:gd name="T21" fmla="*/ 64362 h 47"/>
                <a:gd name="T22" fmla="*/ 1747350 w 39"/>
                <a:gd name="T23" fmla="*/ 53305 h 47"/>
                <a:gd name="T24" fmla="*/ 1982802 w 39"/>
                <a:gd name="T25" fmla="*/ 53305 h 47"/>
                <a:gd name="T26" fmla="*/ 1982802 w 39"/>
                <a:gd name="T27" fmla="*/ 40430 h 47"/>
                <a:gd name="T28" fmla="*/ 2297609 w 39"/>
                <a:gd name="T29" fmla="*/ 49948 h 47"/>
                <a:gd name="T30" fmla="*/ 2343216 w 39"/>
                <a:gd name="T31" fmla="*/ 39574 h 47"/>
                <a:gd name="T32" fmla="*/ 1117604 w 39"/>
                <a:gd name="T33" fmla="*/ 4691 h 47"/>
                <a:gd name="T34" fmla="*/ 1187079 w 39"/>
                <a:gd name="T35" fmla="*/ 0 h 4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9" h="47">
                  <a:moveTo>
                    <a:pt x="19" y="0"/>
                  </a:moveTo>
                  <a:lnTo>
                    <a:pt x="12" y="0"/>
                  </a:lnTo>
                  <a:lnTo>
                    <a:pt x="15" y="5"/>
                  </a:lnTo>
                  <a:lnTo>
                    <a:pt x="8" y="0"/>
                  </a:lnTo>
                  <a:lnTo>
                    <a:pt x="6" y="2"/>
                  </a:lnTo>
                  <a:lnTo>
                    <a:pt x="9" y="10"/>
                  </a:lnTo>
                  <a:lnTo>
                    <a:pt x="3" y="13"/>
                  </a:lnTo>
                  <a:lnTo>
                    <a:pt x="4" y="23"/>
                  </a:lnTo>
                  <a:lnTo>
                    <a:pt x="0" y="27"/>
                  </a:lnTo>
                  <a:lnTo>
                    <a:pt x="21" y="46"/>
                  </a:lnTo>
                  <a:lnTo>
                    <a:pt x="24" y="30"/>
                  </a:lnTo>
                  <a:lnTo>
                    <a:pt x="28" y="25"/>
                  </a:lnTo>
                  <a:lnTo>
                    <a:pt x="32" y="25"/>
                  </a:lnTo>
                  <a:lnTo>
                    <a:pt x="32" y="19"/>
                  </a:lnTo>
                  <a:lnTo>
                    <a:pt x="37" y="23"/>
                  </a:lnTo>
                  <a:lnTo>
                    <a:pt x="38" y="18"/>
                  </a:lnTo>
                  <a:lnTo>
                    <a:pt x="18" y="2"/>
                  </a:lnTo>
                  <a:lnTo>
                    <a:pt x="19"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0" name="Freeform 56"/>
            <p:cNvSpPr>
              <a:spLocks noChangeAspect="1"/>
            </p:cNvSpPr>
            <p:nvPr/>
          </p:nvSpPr>
          <p:spPr bwMode="auto">
            <a:xfrm>
              <a:off x="4183" y="3115"/>
              <a:ext cx="72" cy="72"/>
            </a:xfrm>
            <a:custGeom>
              <a:avLst/>
              <a:gdLst>
                <a:gd name="T0" fmla="*/ 1187079 w 39"/>
                <a:gd name="T1" fmla="*/ 0 h 47"/>
                <a:gd name="T2" fmla="*/ 746352 w 39"/>
                <a:gd name="T3" fmla="*/ 0 h 47"/>
                <a:gd name="T4" fmla="*/ 946481 w 39"/>
                <a:gd name="T5" fmla="*/ 11008 h 47"/>
                <a:gd name="T6" fmla="*/ 512677 w 39"/>
                <a:gd name="T7" fmla="*/ 0 h 47"/>
                <a:gd name="T8" fmla="*/ 365151 w 39"/>
                <a:gd name="T9" fmla="*/ 4691 h 47"/>
                <a:gd name="T10" fmla="*/ 561057 w 39"/>
                <a:gd name="T11" fmla="*/ 21284 h 47"/>
                <a:gd name="T12" fmla="*/ 197790 w 39"/>
                <a:gd name="T13" fmla="*/ 28236 h 47"/>
                <a:gd name="T14" fmla="*/ 234940 w 39"/>
                <a:gd name="T15" fmla="*/ 49948 h 47"/>
                <a:gd name="T16" fmla="*/ 0 w 39"/>
                <a:gd name="T17" fmla="*/ 58355 h 47"/>
                <a:gd name="T18" fmla="*/ 1313627 w 39"/>
                <a:gd name="T19" fmla="*/ 98597 h 47"/>
                <a:gd name="T20" fmla="*/ 1478293 w 39"/>
                <a:gd name="T21" fmla="*/ 64362 h 47"/>
                <a:gd name="T22" fmla="*/ 1747350 w 39"/>
                <a:gd name="T23" fmla="*/ 53305 h 47"/>
                <a:gd name="T24" fmla="*/ 1982802 w 39"/>
                <a:gd name="T25" fmla="*/ 53305 h 47"/>
                <a:gd name="T26" fmla="*/ 1982802 w 39"/>
                <a:gd name="T27" fmla="*/ 40430 h 47"/>
                <a:gd name="T28" fmla="*/ 2297609 w 39"/>
                <a:gd name="T29" fmla="*/ 49948 h 47"/>
                <a:gd name="T30" fmla="*/ 2343216 w 39"/>
                <a:gd name="T31" fmla="*/ 39574 h 47"/>
                <a:gd name="T32" fmla="*/ 1117604 w 39"/>
                <a:gd name="T33" fmla="*/ 4691 h 47"/>
                <a:gd name="T34" fmla="*/ 1187079 w 39"/>
                <a:gd name="T35" fmla="*/ 0 h 47"/>
                <a:gd name="T36" fmla="*/ 1187079 w 39"/>
                <a:gd name="T37" fmla="*/ 0 h 4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9" h="47">
                  <a:moveTo>
                    <a:pt x="19" y="0"/>
                  </a:moveTo>
                  <a:lnTo>
                    <a:pt x="12" y="0"/>
                  </a:lnTo>
                  <a:lnTo>
                    <a:pt x="15" y="5"/>
                  </a:lnTo>
                  <a:lnTo>
                    <a:pt x="8" y="0"/>
                  </a:lnTo>
                  <a:lnTo>
                    <a:pt x="6" y="2"/>
                  </a:lnTo>
                  <a:lnTo>
                    <a:pt x="9" y="10"/>
                  </a:lnTo>
                  <a:lnTo>
                    <a:pt x="3" y="13"/>
                  </a:lnTo>
                  <a:lnTo>
                    <a:pt x="4" y="23"/>
                  </a:lnTo>
                  <a:lnTo>
                    <a:pt x="0" y="27"/>
                  </a:lnTo>
                  <a:lnTo>
                    <a:pt x="21" y="46"/>
                  </a:lnTo>
                  <a:lnTo>
                    <a:pt x="24" y="30"/>
                  </a:lnTo>
                  <a:lnTo>
                    <a:pt x="28" y="25"/>
                  </a:lnTo>
                  <a:lnTo>
                    <a:pt x="32" y="25"/>
                  </a:lnTo>
                  <a:lnTo>
                    <a:pt x="32" y="19"/>
                  </a:lnTo>
                  <a:lnTo>
                    <a:pt x="37" y="23"/>
                  </a:lnTo>
                  <a:lnTo>
                    <a:pt x="38" y="18"/>
                  </a:lnTo>
                  <a:lnTo>
                    <a:pt x="18" y="2"/>
                  </a:lnTo>
                  <a:lnTo>
                    <a:pt x="19"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1" name="Freeform 57"/>
            <p:cNvSpPr>
              <a:spLocks noChangeAspect="1"/>
            </p:cNvSpPr>
            <p:nvPr/>
          </p:nvSpPr>
          <p:spPr bwMode="auto">
            <a:xfrm>
              <a:off x="3207" y="3112"/>
              <a:ext cx="449" cy="302"/>
            </a:xfrm>
            <a:custGeom>
              <a:avLst/>
              <a:gdLst>
                <a:gd name="T0" fmla="*/ 14664800 w 242"/>
                <a:gd name="T1" fmla="*/ 80760 h 196"/>
                <a:gd name="T2" fmla="*/ 14199562 w 242"/>
                <a:gd name="T3" fmla="*/ 71508 h 196"/>
                <a:gd name="T4" fmla="*/ 13976294 w 242"/>
                <a:gd name="T5" fmla="*/ 80085 h 196"/>
                <a:gd name="T6" fmla="*/ 13781999 w 242"/>
                <a:gd name="T7" fmla="*/ 65274 h 196"/>
                <a:gd name="T8" fmla="*/ 13170682 w 242"/>
                <a:gd name="T9" fmla="*/ 60377 h 196"/>
                <a:gd name="T10" fmla="*/ 12538618 w 242"/>
                <a:gd name="T11" fmla="*/ 65274 h 196"/>
                <a:gd name="T12" fmla="*/ 11117856 w 242"/>
                <a:gd name="T13" fmla="*/ 58021 h 196"/>
                <a:gd name="T14" fmla="*/ 9616381 w 242"/>
                <a:gd name="T15" fmla="*/ 22077 h 196"/>
                <a:gd name="T16" fmla="*/ 1357884 w 242"/>
                <a:gd name="T17" fmla="*/ 0 h 196"/>
                <a:gd name="T18" fmla="*/ 1104991 w 242"/>
                <a:gd name="T19" fmla="*/ 22910 h 196"/>
                <a:gd name="T20" fmla="*/ 394458 w 242"/>
                <a:gd name="T21" fmla="*/ 22910 h 196"/>
                <a:gd name="T22" fmla="*/ 0 w 242"/>
                <a:gd name="T23" fmla="*/ 43355 h 196"/>
                <a:gd name="T24" fmla="*/ 548678 w 242"/>
                <a:gd name="T25" fmla="*/ 65274 h 196"/>
                <a:gd name="T26" fmla="*/ 476294 w 242"/>
                <a:gd name="T27" fmla="*/ 76475 h 196"/>
                <a:gd name="T28" fmla="*/ 548678 w 242"/>
                <a:gd name="T29" fmla="*/ 85782 h 196"/>
                <a:gd name="T30" fmla="*/ 731866 w 242"/>
                <a:gd name="T31" fmla="*/ 85782 h 196"/>
                <a:gd name="T32" fmla="*/ 548678 w 242"/>
                <a:gd name="T33" fmla="*/ 119939 h 196"/>
                <a:gd name="T34" fmla="*/ 1501547 w 242"/>
                <a:gd name="T35" fmla="*/ 102930 h 196"/>
                <a:gd name="T36" fmla="*/ 1678954 w 242"/>
                <a:gd name="T37" fmla="*/ 111714 h 196"/>
                <a:gd name="T38" fmla="*/ 3591262 w 242"/>
                <a:gd name="T39" fmla="*/ 111714 h 196"/>
                <a:gd name="T40" fmla="*/ 3939083 w 242"/>
                <a:gd name="T41" fmla="*/ 129131 h 196"/>
                <a:gd name="T42" fmla="*/ 3254677 w 242"/>
                <a:gd name="T43" fmla="*/ 167470 h 196"/>
                <a:gd name="T44" fmla="*/ 3115084 w 242"/>
                <a:gd name="T45" fmla="*/ 215935 h 196"/>
                <a:gd name="T46" fmla="*/ 3115084 w 242"/>
                <a:gd name="T47" fmla="*/ 231693 h 196"/>
                <a:gd name="T48" fmla="*/ 2519380 w 242"/>
                <a:gd name="T49" fmla="*/ 252054 h 196"/>
                <a:gd name="T50" fmla="*/ 2995719 w 242"/>
                <a:gd name="T51" fmla="*/ 287660 h 196"/>
                <a:gd name="T52" fmla="*/ 2645478 w 242"/>
                <a:gd name="T53" fmla="*/ 318907 h 196"/>
                <a:gd name="T54" fmla="*/ 2995719 w 242"/>
                <a:gd name="T55" fmla="*/ 347397 h 196"/>
                <a:gd name="T56" fmla="*/ 2389491 w 242"/>
                <a:gd name="T57" fmla="*/ 367912 h 196"/>
                <a:gd name="T58" fmla="*/ 2389491 w 242"/>
                <a:gd name="T59" fmla="*/ 394447 h 196"/>
                <a:gd name="T60" fmla="*/ 3476151 w 242"/>
                <a:gd name="T61" fmla="*/ 403051 h 196"/>
                <a:gd name="T62" fmla="*/ 4198285 w 242"/>
                <a:gd name="T63" fmla="*/ 451393 h 196"/>
                <a:gd name="T64" fmla="*/ 4930194 w 242"/>
                <a:gd name="T65" fmla="*/ 466240 h 196"/>
                <a:gd name="T66" fmla="*/ 6449553 w 242"/>
                <a:gd name="T67" fmla="*/ 425063 h 196"/>
                <a:gd name="T68" fmla="*/ 9503749 w 242"/>
                <a:gd name="T69" fmla="*/ 421581 h 196"/>
                <a:gd name="T70" fmla="*/ 10398554 w 242"/>
                <a:gd name="T71" fmla="*/ 376525 h 196"/>
                <a:gd name="T72" fmla="*/ 11117856 w 242"/>
                <a:gd name="T73" fmla="*/ 373441 h 196"/>
                <a:gd name="T74" fmla="*/ 11503391 w 242"/>
                <a:gd name="T75" fmla="*/ 332716 h 196"/>
                <a:gd name="T76" fmla="*/ 12149380 w 242"/>
                <a:gd name="T77" fmla="*/ 311171 h 196"/>
                <a:gd name="T78" fmla="*/ 12362579 w 242"/>
                <a:gd name="T79" fmla="*/ 304311 h 196"/>
                <a:gd name="T80" fmla="*/ 11753076 w 242"/>
                <a:gd name="T81" fmla="*/ 287660 h 196"/>
                <a:gd name="T82" fmla="*/ 11593301 w 242"/>
                <a:gd name="T83" fmla="*/ 265222 h 196"/>
                <a:gd name="T84" fmla="*/ 13094309 w 242"/>
                <a:gd name="T85" fmla="*/ 181561 h 196"/>
                <a:gd name="T86" fmla="*/ 16026725 w 242"/>
                <a:gd name="T87" fmla="*/ 119939 h 196"/>
                <a:gd name="T88" fmla="*/ 16347687 w 242"/>
                <a:gd name="T89" fmla="*/ 85782 h 196"/>
                <a:gd name="T90" fmla="*/ 16026725 w 242"/>
                <a:gd name="T91" fmla="*/ 80085 h 196"/>
                <a:gd name="T92" fmla="*/ 14664800 w 242"/>
                <a:gd name="T93" fmla="*/ 80760 h 19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2" h="196">
                  <a:moveTo>
                    <a:pt x="216" y="34"/>
                  </a:moveTo>
                  <a:lnTo>
                    <a:pt x="209" y="30"/>
                  </a:lnTo>
                  <a:lnTo>
                    <a:pt x="206" y="33"/>
                  </a:lnTo>
                  <a:lnTo>
                    <a:pt x="203" y="27"/>
                  </a:lnTo>
                  <a:lnTo>
                    <a:pt x="194" y="25"/>
                  </a:lnTo>
                  <a:lnTo>
                    <a:pt x="185" y="27"/>
                  </a:lnTo>
                  <a:lnTo>
                    <a:pt x="164" y="24"/>
                  </a:lnTo>
                  <a:lnTo>
                    <a:pt x="142" y="9"/>
                  </a:lnTo>
                  <a:lnTo>
                    <a:pt x="20" y="0"/>
                  </a:lnTo>
                  <a:lnTo>
                    <a:pt x="16" y="10"/>
                  </a:lnTo>
                  <a:lnTo>
                    <a:pt x="6" y="10"/>
                  </a:lnTo>
                  <a:lnTo>
                    <a:pt x="0" y="18"/>
                  </a:lnTo>
                  <a:lnTo>
                    <a:pt x="8" y="27"/>
                  </a:lnTo>
                  <a:lnTo>
                    <a:pt x="7" y="32"/>
                  </a:lnTo>
                  <a:lnTo>
                    <a:pt x="8" y="36"/>
                  </a:lnTo>
                  <a:lnTo>
                    <a:pt x="11" y="36"/>
                  </a:lnTo>
                  <a:lnTo>
                    <a:pt x="8" y="50"/>
                  </a:lnTo>
                  <a:lnTo>
                    <a:pt x="22" y="43"/>
                  </a:lnTo>
                  <a:lnTo>
                    <a:pt x="25" y="47"/>
                  </a:lnTo>
                  <a:lnTo>
                    <a:pt x="53" y="47"/>
                  </a:lnTo>
                  <a:lnTo>
                    <a:pt x="58" y="54"/>
                  </a:lnTo>
                  <a:lnTo>
                    <a:pt x="48" y="70"/>
                  </a:lnTo>
                  <a:lnTo>
                    <a:pt x="46" y="90"/>
                  </a:lnTo>
                  <a:lnTo>
                    <a:pt x="46" y="97"/>
                  </a:lnTo>
                  <a:lnTo>
                    <a:pt x="37" y="105"/>
                  </a:lnTo>
                  <a:lnTo>
                    <a:pt x="44" y="120"/>
                  </a:lnTo>
                  <a:lnTo>
                    <a:pt x="39" y="133"/>
                  </a:lnTo>
                  <a:lnTo>
                    <a:pt x="44" y="145"/>
                  </a:lnTo>
                  <a:lnTo>
                    <a:pt x="35" y="154"/>
                  </a:lnTo>
                  <a:lnTo>
                    <a:pt x="35" y="165"/>
                  </a:lnTo>
                  <a:lnTo>
                    <a:pt x="51" y="168"/>
                  </a:lnTo>
                  <a:lnTo>
                    <a:pt x="62" y="188"/>
                  </a:lnTo>
                  <a:lnTo>
                    <a:pt x="73" y="195"/>
                  </a:lnTo>
                  <a:lnTo>
                    <a:pt x="95" y="177"/>
                  </a:lnTo>
                  <a:lnTo>
                    <a:pt x="140" y="176"/>
                  </a:lnTo>
                  <a:lnTo>
                    <a:pt x="153" y="157"/>
                  </a:lnTo>
                  <a:lnTo>
                    <a:pt x="164" y="156"/>
                  </a:lnTo>
                  <a:lnTo>
                    <a:pt x="169" y="139"/>
                  </a:lnTo>
                  <a:lnTo>
                    <a:pt x="179" y="130"/>
                  </a:lnTo>
                  <a:lnTo>
                    <a:pt x="182" y="127"/>
                  </a:lnTo>
                  <a:lnTo>
                    <a:pt x="173" y="120"/>
                  </a:lnTo>
                  <a:lnTo>
                    <a:pt x="171" y="111"/>
                  </a:lnTo>
                  <a:lnTo>
                    <a:pt x="193" y="76"/>
                  </a:lnTo>
                  <a:lnTo>
                    <a:pt x="236" y="50"/>
                  </a:lnTo>
                  <a:lnTo>
                    <a:pt x="241" y="36"/>
                  </a:lnTo>
                  <a:lnTo>
                    <a:pt x="236" y="33"/>
                  </a:lnTo>
                  <a:lnTo>
                    <a:pt x="216" y="3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2" name="Freeform 58"/>
            <p:cNvSpPr>
              <a:spLocks noChangeAspect="1"/>
            </p:cNvSpPr>
            <p:nvPr/>
          </p:nvSpPr>
          <p:spPr bwMode="auto">
            <a:xfrm>
              <a:off x="3207" y="3112"/>
              <a:ext cx="449" cy="302"/>
            </a:xfrm>
            <a:custGeom>
              <a:avLst/>
              <a:gdLst>
                <a:gd name="T0" fmla="*/ 14664800 w 242"/>
                <a:gd name="T1" fmla="*/ 80760 h 196"/>
                <a:gd name="T2" fmla="*/ 14199562 w 242"/>
                <a:gd name="T3" fmla="*/ 71508 h 196"/>
                <a:gd name="T4" fmla="*/ 13976294 w 242"/>
                <a:gd name="T5" fmla="*/ 80085 h 196"/>
                <a:gd name="T6" fmla="*/ 13781999 w 242"/>
                <a:gd name="T7" fmla="*/ 65274 h 196"/>
                <a:gd name="T8" fmla="*/ 13170682 w 242"/>
                <a:gd name="T9" fmla="*/ 60377 h 196"/>
                <a:gd name="T10" fmla="*/ 12538618 w 242"/>
                <a:gd name="T11" fmla="*/ 65274 h 196"/>
                <a:gd name="T12" fmla="*/ 11117856 w 242"/>
                <a:gd name="T13" fmla="*/ 58021 h 196"/>
                <a:gd name="T14" fmla="*/ 9616381 w 242"/>
                <a:gd name="T15" fmla="*/ 22077 h 196"/>
                <a:gd name="T16" fmla="*/ 1357884 w 242"/>
                <a:gd name="T17" fmla="*/ 0 h 196"/>
                <a:gd name="T18" fmla="*/ 1104991 w 242"/>
                <a:gd name="T19" fmla="*/ 22910 h 196"/>
                <a:gd name="T20" fmla="*/ 394458 w 242"/>
                <a:gd name="T21" fmla="*/ 22910 h 196"/>
                <a:gd name="T22" fmla="*/ 0 w 242"/>
                <a:gd name="T23" fmla="*/ 43355 h 196"/>
                <a:gd name="T24" fmla="*/ 548678 w 242"/>
                <a:gd name="T25" fmla="*/ 65274 h 196"/>
                <a:gd name="T26" fmla="*/ 476294 w 242"/>
                <a:gd name="T27" fmla="*/ 76475 h 196"/>
                <a:gd name="T28" fmla="*/ 548678 w 242"/>
                <a:gd name="T29" fmla="*/ 85782 h 196"/>
                <a:gd name="T30" fmla="*/ 731866 w 242"/>
                <a:gd name="T31" fmla="*/ 85782 h 196"/>
                <a:gd name="T32" fmla="*/ 548678 w 242"/>
                <a:gd name="T33" fmla="*/ 119939 h 196"/>
                <a:gd name="T34" fmla="*/ 1501547 w 242"/>
                <a:gd name="T35" fmla="*/ 102930 h 196"/>
                <a:gd name="T36" fmla="*/ 1678954 w 242"/>
                <a:gd name="T37" fmla="*/ 111714 h 196"/>
                <a:gd name="T38" fmla="*/ 3591262 w 242"/>
                <a:gd name="T39" fmla="*/ 111714 h 196"/>
                <a:gd name="T40" fmla="*/ 3939083 w 242"/>
                <a:gd name="T41" fmla="*/ 129131 h 196"/>
                <a:gd name="T42" fmla="*/ 3254677 w 242"/>
                <a:gd name="T43" fmla="*/ 167470 h 196"/>
                <a:gd name="T44" fmla="*/ 3115084 w 242"/>
                <a:gd name="T45" fmla="*/ 215935 h 196"/>
                <a:gd name="T46" fmla="*/ 3115084 w 242"/>
                <a:gd name="T47" fmla="*/ 231693 h 196"/>
                <a:gd name="T48" fmla="*/ 2519380 w 242"/>
                <a:gd name="T49" fmla="*/ 252054 h 196"/>
                <a:gd name="T50" fmla="*/ 2995719 w 242"/>
                <a:gd name="T51" fmla="*/ 287660 h 196"/>
                <a:gd name="T52" fmla="*/ 2645478 w 242"/>
                <a:gd name="T53" fmla="*/ 318907 h 196"/>
                <a:gd name="T54" fmla="*/ 2995719 w 242"/>
                <a:gd name="T55" fmla="*/ 347397 h 196"/>
                <a:gd name="T56" fmla="*/ 2389491 w 242"/>
                <a:gd name="T57" fmla="*/ 367912 h 196"/>
                <a:gd name="T58" fmla="*/ 2389491 w 242"/>
                <a:gd name="T59" fmla="*/ 394447 h 196"/>
                <a:gd name="T60" fmla="*/ 3476151 w 242"/>
                <a:gd name="T61" fmla="*/ 403051 h 196"/>
                <a:gd name="T62" fmla="*/ 4198285 w 242"/>
                <a:gd name="T63" fmla="*/ 451393 h 196"/>
                <a:gd name="T64" fmla="*/ 4930194 w 242"/>
                <a:gd name="T65" fmla="*/ 466240 h 196"/>
                <a:gd name="T66" fmla="*/ 6449553 w 242"/>
                <a:gd name="T67" fmla="*/ 425063 h 196"/>
                <a:gd name="T68" fmla="*/ 9503749 w 242"/>
                <a:gd name="T69" fmla="*/ 421581 h 196"/>
                <a:gd name="T70" fmla="*/ 10398554 w 242"/>
                <a:gd name="T71" fmla="*/ 376525 h 196"/>
                <a:gd name="T72" fmla="*/ 11117856 w 242"/>
                <a:gd name="T73" fmla="*/ 373441 h 196"/>
                <a:gd name="T74" fmla="*/ 11503391 w 242"/>
                <a:gd name="T75" fmla="*/ 332716 h 196"/>
                <a:gd name="T76" fmla="*/ 12149380 w 242"/>
                <a:gd name="T77" fmla="*/ 311171 h 196"/>
                <a:gd name="T78" fmla="*/ 12362579 w 242"/>
                <a:gd name="T79" fmla="*/ 304311 h 196"/>
                <a:gd name="T80" fmla="*/ 11753076 w 242"/>
                <a:gd name="T81" fmla="*/ 287660 h 196"/>
                <a:gd name="T82" fmla="*/ 11593301 w 242"/>
                <a:gd name="T83" fmla="*/ 265222 h 196"/>
                <a:gd name="T84" fmla="*/ 13094309 w 242"/>
                <a:gd name="T85" fmla="*/ 181561 h 196"/>
                <a:gd name="T86" fmla="*/ 16026725 w 242"/>
                <a:gd name="T87" fmla="*/ 119939 h 196"/>
                <a:gd name="T88" fmla="*/ 16347687 w 242"/>
                <a:gd name="T89" fmla="*/ 85782 h 196"/>
                <a:gd name="T90" fmla="*/ 16026725 w 242"/>
                <a:gd name="T91" fmla="*/ 80085 h 196"/>
                <a:gd name="T92" fmla="*/ 14664800 w 242"/>
                <a:gd name="T93" fmla="*/ 80760 h 196"/>
                <a:gd name="T94" fmla="*/ 14664800 w 242"/>
                <a:gd name="T95" fmla="*/ 80760 h 19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42" h="196">
                  <a:moveTo>
                    <a:pt x="216" y="34"/>
                  </a:moveTo>
                  <a:lnTo>
                    <a:pt x="209" y="30"/>
                  </a:lnTo>
                  <a:lnTo>
                    <a:pt x="206" y="33"/>
                  </a:lnTo>
                  <a:lnTo>
                    <a:pt x="203" y="27"/>
                  </a:lnTo>
                  <a:lnTo>
                    <a:pt x="194" y="25"/>
                  </a:lnTo>
                  <a:lnTo>
                    <a:pt x="185" y="27"/>
                  </a:lnTo>
                  <a:lnTo>
                    <a:pt x="164" y="24"/>
                  </a:lnTo>
                  <a:lnTo>
                    <a:pt x="142" y="9"/>
                  </a:lnTo>
                  <a:lnTo>
                    <a:pt x="20" y="0"/>
                  </a:lnTo>
                  <a:lnTo>
                    <a:pt x="16" y="10"/>
                  </a:lnTo>
                  <a:lnTo>
                    <a:pt x="6" y="10"/>
                  </a:lnTo>
                  <a:lnTo>
                    <a:pt x="0" y="18"/>
                  </a:lnTo>
                  <a:lnTo>
                    <a:pt x="8" y="27"/>
                  </a:lnTo>
                  <a:lnTo>
                    <a:pt x="7" y="32"/>
                  </a:lnTo>
                  <a:lnTo>
                    <a:pt x="8" y="36"/>
                  </a:lnTo>
                  <a:lnTo>
                    <a:pt x="11" y="36"/>
                  </a:lnTo>
                  <a:lnTo>
                    <a:pt x="8" y="50"/>
                  </a:lnTo>
                  <a:lnTo>
                    <a:pt x="22" y="43"/>
                  </a:lnTo>
                  <a:lnTo>
                    <a:pt x="25" y="47"/>
                  </a:lnTo>
                  <a:lnTo>
                    <a:pt x="53" y="47"/>
                  </a:lnTo>
                  <a:lnTo>
                    <a:pt x="58" y="54"/>
                  </a:lnTo>
                  <a:lnTo>
                    <a:pt x="48" y="70"/>
                  </a:lnTo>
                  <a:lnTo>
                    <a:pt x="46" y="90"/>
                  </a:lnTo>
                  <a:lnTo>
                    <a:pt x="46" y="97"/>
                  </a:lnTo>
                  <a:lnTo>
                    <a:pt x="37" y="105"/>
                  </a:lnTo>
                  <a:lnTo>
                    <a:pt x="44" y="120"/>
                  </a:lnTo>
                  <a:lnTo>
                    <a:pt x="39" y="133"/>
                  </a:lnTo>
                  <a:lnTo>
                    <a:pt x="44" y="145"/>
                  </a:lnTo>
                  <a:lnTo>
                    <a:pt x="35" y="154"/>
                  </a:lnTo>
                  <a:lnTo>
                    <a:pt x="35" y="165"/>
                  </a:lnTo>
                  <a:lnTo>
                    <a:pt x="51" y="168"/>
                  </a:lnTo>
                  <a:lnTo>
                    <a:pt x="62" y="188"/>
                  </a:lnTo>
                  <a:lnTo>
                    <a:pt x="73" y="195"/>
                  </a:lnTo>
                  <a:lnTo>
                    <a:pt x="95" y="177"/>
                  </a:lnTo>
                  <a:lnTo>
                    <a:pt x="140" y="176"/>
                  </a:lnTo>
                  <a:lnTo>
                    <a:pt x="153" y="157"/>
                  </a:lnTo>
                  <a:lnTo>
                    <a:pt x="164" y="156"/>
                  </a:lnTo>
                  <a:lnTo>
                    <a:pt x="169" y="139"/>
                  </a:lnTo>
                  <a:lnTo>
                    <a:pt x="179" y="130"/>
                  </a:lnTo>
                  <a:lnTo>
                    <a:pt x="182" y="127"/>
                  </a:lnTo>
                  <a:lnTo>
                    <a:pt x="173" y="120"/>
                  </a:lnTo>
                  <a:lnTo>
                    <a:pt x="171" y="111"/>
                  </a:lnTo>
                  <a:lnTo>
                    <a:pt x="193" y="76"/>
                  </a:lnTo>
                  <a:lnTo>
                    <a:pt x="236" y="50"/>
                  </a:lnTo>
                  <a:lnTo>
                    <a:pt x="241" y="36"/>
                  </a:lnTo>
                  <a:lnTo>
                    <a:pt x="236" y="33"/>
                  </a:lnTo>
                  <a:lnTo>
                    <a:pt x="216" y="34"/>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3" name="Freeform 59"/>
            <p:cNvSpPr>
              <a:spLocks noChangeAspect="1"/>
            </p:cNvSpPr>
            <p:nvPr/>
          </p:nvSpPr>
          <p:spPr bwMode="auto">
            <a:xfrm>
              <a:off x="3712" y="1488"/>
              <a:ext cx="927" cy="934"/>
            </a:xfrm>
            <a:custGeom>
              <a:avLst/>
              <a:gdLst>
                <a:gd name="T0" fmla="*/ 31141241 w 500"/>
                <a:gd name="T1" fmla="*/ 32269 h 605"/>
                <a:gd name="T2" fmla="*/ 30071138 w 500"/>
                <a:gd name="T3" fmla="*/ 67293 h 605"/>
                <a:gd name="T4" fmla="*/ 30071138 w 500"/>
                <a:gd name="T5" fmla="*/ 44392 h 605"/>
                <a:gd name="T6" fmla="*/ 27842699 w 500"/>
                <a:gd name="T7" fmla="*/ 101385 h 605"/>
                <a:gd name="T8" fmla="*/ 26056320 w 500"/>
                <a:gd name="T9" fmla="*/ 89368 h 605"/>
                <a:gd name="T10" fmla="*/ 24921965 w 500"/>
                <a:gd name="T11" fmla="*/ 37497 h 605"/>
                <a:gd name="T12" fmla="*/ 22977186 w 500"/>
                <a:gd name="T13" fmla="*/ 145191 h 605"/>
                <a:gd name="T14" fmla="*/ 21567532 w 500"/>
                <a:gd name="T15" fmla="*/ 133567 h 605"/>
                <a:gd name="T16" fmla="*/ 21959269 w 500"/>
                <a:gd name="T17" fmla="*/ 195814 h 605"/>
                <a:gd name="T18" fmla="*/ 20087523 w 500"/>
                <a:gd name="T19" fmla="*/ 193009 h 605"/>
                <a:gd name="T20" fmla="*/ 19763247 w 500"/>
                <a:gd name="T21" fmla="*/ 172191 h 605"/>
                <a:gd name="T22" fmla="*/ 18204228 w 500"/>
                <a:gd name="T23" fmla="*/ 193009 h 605"/>
                <a:gd name="T24" fmla="*/ 17268632 w 500"/>
                <a:gd name="T25" fmla="*/ 224146 h 605"/>
                <a:gd name="T26" fmla="*/ 17019585 w 500"/>
                <a:gd name="T27" fmla="*/ 231471 h 605"/>
                <a:gd name="T28" fmla="*/ 16543455 w 500"/>
                <a:gd name="T29" fmla="*/ 313526 h 605"/>
                <a:gd name="T30" fmla="*/ 16219600 w 500"/>
                <a:gd name="T31" fmla="*/ 366272 h 605"/>
                <a:gd name="T32" fmla="*/ 14265305 w 500"/>
                <a:gd name="T33" fmla="*/ 438100 h 605"/>
                <a:gd name="T34" fmla="*/ 13191312 w 500"/>
                <a:gd name="T35" fmla="*/ 476141 h 605"/>
                <a:gd name="T36" fmla="*/ 10742022 w 500"/>
                <a:gd name="T37" fmla="*/ 587972 h 605"/>
                <a:gd name="T38" fmla="*/ 10834694 w 500"/>
                <a:gd name="T39" fmla="*/ 639429 h 605"/>
                <a:gd name="T40" fmla="*/ 10115945 w 500"/>
                <a:gd name="T41" fmla="*/ 683256 h 605"/>
                <a:gd name="T42" fmla="*/ 9393395 w 500"/>
                <a:gd name="T43" fmla="*/ 721496 h 605"/>
                <a:gd name="T44" fmla="*/ 8243260 w 500"/>
                <a:gd name="T45" fmla="*/ 797656 h 605"/>
                <a:gd name="T46" fmla="*/ 7619962 w 500"/>
                <a:gd name="T47" fmla="*/ 836112 h 605"/>
                <a:gd name="T48" fmla="*/ 6645270 w 500"/>
                <a:gd name="T49" fmla="*/ 952703 h 605"/>
                <a:gd name="T50" fmla="*/ 5496936 w 500"/>
                <a:gd name="T51" fmla="*/ 954817 h 605"/>
                <a:gd name="T52" fmla="*/ 4614701 w 500"/>
                <a:gd name="T53" fmla="*/ 966235 h 605"/>
                <a:gd name="T54" fmla="*/ 3214510 w 500"/>
                <a:gd name="T55" fmla="*/ 1057889 h 605"/>
                <a:gd name="T56" fmla="*/ 1944724 w 500"/>
                <a:gd name="T57" fmla="*/ 1098910 h 605"/>
                <a:gd name="T58" fmla="*/ 250941 w 500"/>
                <a:gd name="T59" fmla="*/ 1104561 h 605"/>
                <a:gd name="T60" fmla="*/ 390575 w 500"/>
                <a:gd name="T61" fmla="*/ 1155693 h 605"/>
                <a:gd name="T62" fmla="*/ 1944724 w 500"/>
                <a:gd name="T63" fmla="*/ 1175837 h 605"/>
                <a:gd name="T64" fmla="*/ 2964906 w 500"/>
                <a:gd name="T65" fmla="*/ 1199131 h 605"/>
                <a:gd name="T66" fmla="*/ 2489051 w 500"/>
                <a:gd name="T67" fmla="*/ 1227390 h 605"/>
                <a:gd name="T68" fmla="*/ 390575 w 500"/>
                <a:gd name="T69" fmla="*/ 1244982 h 605"/>
                <a:gd name="T70" fmla="*/ 250941 w 500"/>
                <a:gd name="T71" fmla="*/ 1280587 h 605"/>
                <a:gd name="T72" fmla="*/ 544522 w 500"/>
                <a:gd name="T73" fmla="*/ 1317899 h 605"/>
                <a:gd name="T74" fmla="*/ 2069945 w 500"/>
                <a:gd name="T75" fmla="*/ 1286039 h 605"/>
                <a:gd name="T76" fmla="*/ 250941 w 500"/>
                <a:gd name="T77" fmla="*/ 1367943 h 605"/>
                <a:gd name="T78" fmla="*/ 724126 w 500"/>
                <a:gd name="T79" fmla="*/ 1409545 h 605"/>
                <a:gd name="T80" fmla="*/ 2069945 w 500"/>
                <a:gd name="T81" fmla="*/ 1498070 h 605"/>
                <a:gd name="T82" fmla="*/ 6571041 w 500"/>
                <a:gd name="T83" fmla="*/ 1406402 h 605"/>
                <a:gd name="T84" fmla="*/ 6978391 w 500"/>
                <a:gd name="T85" fmla="*/ 1329263 h 605"/>
                <a:gd name="T86" fmla="*/ 7912952 w 500"/>
                <a:gd name="T87" fmla="*/ 1424231 h 605"/>
                <a:gd name="T88" fmla="*/ 8787784 w 500"/>
                <a:gd name="T89" fmla="*/ 1323112 h 605"/>
                <a:gd name="T90" fmla="*/ 9857965 w 500"/>
                <a:gd name="T91" fmla="*/ 1182994 h 605"/>
                <a:gd name="T92" fmla="*/ 9036741 w 500"/>
                <a:gd name="T93" fmla="*/ 966235 h 605"/>
                <a:gd name="T94" fmla="*/ 11769639 w 500"/>
                <a:gd name="T95" fmla="*/ 857932 h 605"/>
                <a:gd name="T96" fmla="*/ 13119225 w 500"/>
                <a:gd name="T97" fmla="*/ 647321 h 605"/>
                <a:gd name="T98" fmla="*/ 14989138 w 500"/>
                <a:gd name="T99" fmla="*/ 442580 h 605"/>
                <a:gd name="T100" fmla="*/ 19371695 w 500"/>
                <a:gd name="T101" fmla="*/ 369410 h 605"/>
                <a:gd name="T102" fmla="*/ 19510474 w 500"/>
                <a:gd name="T103" fmla="*/ 286682 h 605"/>
                <a:gd name="T104" fmla="*/ 20950623 w 500"/>
                <a:gd name="T105" fmla="*/ 250735 h 605"/>
                <a:gd name="T106" fmla="*/ 25333188 w 500"/>
                <a:gd name="T107" fmla="*/ 340746 h 605"/>
                <a:gd name="T108" fmla="*/ 29820283 w 500"/>
                <a:gd name="T109" fmla="*/ 145537 h 605"/>
                <a:gd name="T110" fmla="*/ 31007677 w 500"/>
                <a:gd name="T111" fmla="*/ 286682 h 605"/>
                <a:gd name="T112" fmla="*/ 33290932 w 500"/>
                <a:gd name="T113" fmla="*/ 193009 h 605"/>
                <a:gd name="T114" fmla="*/ 32288066 w 500"/>
                <a:gd name="T115" fmla="*/ 145537 h 60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00" h="605">
                  <a:moveTo>
                    <a:pt x="499" y="40"/>
                  </a:moveTo>
                  <a:lnTo>
                    <a:pt x="481" y="21"/>
                  </a:lnTo>
                  <a:lnTo>
                    <a:pt x="468" y="24"/>
                  </a:lnTo>
                  <a:lnTo>
                    <a:pt x="465" y="13"/>
                  </a:lnTo>
                  <a:lnTo>
                    <a:pt x="454" y="20"/>
                  </a:lnTo>
                  <a:lnTo>
                    <a:pt x="454" y="36"/>
                  </a:lnTo>
                  <a:lnTo>
                    <a:pt x="443" y="36"/>
                  </a:lnTo>
                  <a:lnTo>
                    <a:pt x="449" y="27"/>
                  </a:lnTo>
                  <a:lnTo>
                    <a:pt x="438" y="29"/>
                  </a:lnTo>
                  <a:lnTo>
                    <a:pt x="445" y="22"/>
                  </a:lnTo>
                  <a:lnTo>
                    <a:pt x="440" y="20"/>
                  </a:lnTo>
                  <a:lnTo>
                    <a:pt x="449" y="18"/>
                  </a:lnTo>
                  <a:lnTo>
                    <a:pt x="450" y="8"/>
                  </a:lnTo>
                  <a:lnTo>
                    <a:pt x="436" y="0"/>
                  </a:lnTo>
                  <a:lnTo>
                    <a:pt x="425" y="36"/>
                  </a:lnTo>
                  <a:lnTo>
                    <a:pt x="416" y="41"/>
                  </a:lnTo>
                  <a:lnTo>
                    <a:pt x="416" y="9"/>
                  </a:lnTo>
                  <a:lnTo>
                    <a:pt x="385" y="59"/>
                  </a:lnTo>
                  <a:lnTo>
                    <a:pt x="383" y="56"/>
                  </a:lnTo>
                  <a:lnTo>
                    <a:pt x="389" y="36"/>
                  </a:lnTo>
                  <a:lnTo>
                    <a:pt x="400" y="15"/>
                  </a:lnTo>
                  <a:lnTo>
                    <a:pt x="389" y="18"/>
                  </a:lnTo>
                  <a:lnTo>
                    <a:pt x="384" y="8"/>
                  </a:lnTo>
                  <a:lnTo>
                    <a:pt x="372" y="15"/>
                  </a:lnTo>
                  <a:lnTo>
                    <a:pt x="378" y="26"/>
                  </a:lnTo>
                  <a:lnTo>
                    <a:pt x="352" y="52"/>
                  </a:lnTo>
                  <a:lnTo>
                    <a:pt x="351" y="65"/>
                  </a:lnTo>
                  <a:lnTo>
                    <a:pt x="343" y="58"/>
                  </a:lnTo>
                  <a:lnTo>
                    <a:pt x="345" y="53"/>
                  </a:lnTo>
                  <a:lnTo>
                    <a:pt x="333" y="56"/>
                  </a:lnTo>
                  <a:lnTo>
                    <a:pt x="325" y="47"/>
                  </a:lnTo>
                  <a:lnTo>
                    <a:pt x="322" y="54"/>
                  </a:lnTo>
                  <a:lnTo>
                    <a:pt x="318" y="47"/>
                  </a:lnTo>
                  <a:lnTo>
                    <a:pt x="318" y="56"/>
                  </a:lnTo>
                  <a:lnTo>
                    <a:pt x="327" y="59"/>
                  </a:lnTo>
                  <a:lnTo>
                    <a:pt x="328" y="79"/>
                  </a:lnTo>
                  <a:lnTo>
                    <a:pt x="313" y="62"/>
                  </a:lnTo>
                  <a:lnTo>
                    <a:pt x="313" y="69"/>
                  </a:lnTo>
                  <a:lnTo>
                    <a:pt x="302" y="73"/>
                  </a:lnTo>
                  <a:lnTo>
                    <a:pt x="300" y="78"/>
                  </a:lnTo>
                  <a:lnTo>
                    <a:pt x="301" y="87"/>
                  </a:lnTo>
                  <a:lnTo>
                    <a:pt x="294" y="99"/>
                  </a:lnTo>
                  <a:lnTo>
                    <a:pt x="295" y="90"/>
                  </a:lnTo>
                  <a:lnTo>
                    <a:pt x="295" y="69"/>
                  </a:lnTo>
                  <a:lnTo>
                    <a:pt x="285" y="79"/>
                  </a:lnTo>
                  <a:lnTo>
                    <a:pt x="283" y="94"/>
                  </a:lnTo>
                  <a:lnTo>
                    <a:pt x="281" y="76"/>
                  </a:lnTo>
                  <a:lnTo>
                    <a:pt x="272" y="78"/>
                  </a:lnTo>
                  <a:lnTo>
                    <a:pt x="271" y="93"/>
                  </a:lnTo>
                  <a:lnTo>
                    <a:pt x="278" y="106"/>
                  </a:lnTo>
                  <a:lnTo>
                    <a:pt x="263" y="90"/>
                  </a:lnTo>
                  <a:lnTo>
                    <a:pt x="258" y="90"/>
                  </a:lnTo>
                  <a:lnTo>
                    <a:pt x="267" y="101"/>
                  </a:lnTo>
                  <a:lnTo>
                    <a:pt x="263" y="104"/>
                  </a:lnTo>
                  <a:lnTo>
                    <a:pt x="256" y="101"/>
                  </a:lnTo>
                  <a:lnTo>
                    <a:pt x="254" y="93"/>
                  </a:lnTo>
                  <a:lnTo>
                    <a:pt x="251" y="104"/>
                  </a:lnTo>
                  <a:lnTo>
                    <a:pt x="253" y="108"/>
                  </a:lnTo>
                  <a:lnTo>
                    <a:pt x="242" y="119"/>
                  </a:lnTo>
                  <a:lnTo>
                    <a:pt x="247" y="126"/>
                  </a:lnTo>
                  <a:lnTo>
                    <a:pt x="244" y="126"/>
                  </a:lnTo>
                  <a:lnTo>
                    <a:pt x="245" y="133"/>
                  </a:lnTo>
                  <a:lnTo>
                    <a:pt x="222" y="144"/>
                  </a:lnTo>
                  <a:lnTo>
                    <a:pt x="242" y="148"/>
                  </a:lnTo>
                  <a:lnTo>
                    <a:pt x="236" y="156"/>
                  </a:lnTo>
                  <a:lnTo>
                    <a:pt x="218" y="153"/>
                  </a:lnTo>
                  <a:lnTo>
                    <a:pt x="220" y="172"/>
                  </a:lnTo>
                  <a:lnTo>
                    <a:pt x="213" y="177"/>
                  </a:lnTo>
                  <a:lnTo>
                    <a:pt x="209" y="163"/>
                  </a:lnTo>
                  <a:lnTo>
                    <a:pt x="200" y="177"/>
                  </a:lnTo>
                  <a:lnTo>
                    <a:pt x="203" y="187"/>
                  </a:lnTo>
                  <a:lnTo>
                    <a:pt x="197" y="192"/>
                  </a:lnTo>
                  <a:lnTo>
                    <a:pt x="206" y="192"/>
                  </a:lnTo>
                  <a:lnTo>
                    <a:pt x="185" y="197"/>
                  </a:lnTo>
                  <a:lnTo>
                    <a:pt x="178" y="221"/>
                  </a:lnTo>
                  <a:lnTo>
                    <a:pt x="160" y="237"/>
                  </a:lnTo>
                  <a:lnTo>
                    <a:pt x="160" y="243"/>
                  </a:lnTo>
                  <a:lnTo>
                    <a:pt x="164" y="244"/>
                  </a:lnTo>
                  <a:lnTo>
                    <a:pt x="156" y="248"/>
                  </a:lnTo>
                  <a:lnTo>
                    <a:pt x="162" y="258"/>
                  </a:lnTo>
                  <a:lnTo>
                    <a:pt x="146" y="275"/>
                  </a:lnTo>
                  <a:lnTo>
                    <a:pt x="155" y="269"/>
                  </a:lnTo>
                  <a:lnTo>
                    <a:pt x="156" y="278"/>
                  </a:lnTo>
                  <a:lnTo>
                    <a:pt x="151" y="275"/>
                  </a:lnTo>
                  <a:lnTo>
                    <a:pt x="147" y="287"/>
                  </a:lnTo>
                  <a:lnTo>
                    <a:pt x="144" y="287"/>
                  </a:lnTo>
                  <a:lnTo>
                    <a:pt x="147" y="301"/>
                  </a:lnTo>
                  <a:lnTo>
                    <a:pt x="140" y="291"/>
                  </a:lnTo>
                  <a:lnTo>
                    <a:pt x="136" y="305"/>
                  </a:lnTo>
                  <a:lnTo>
                    <a:pt x="142" y="301"/>
                  </a:lnTo>
                  <a:lnTo>
                    <a:pt x="142" y="310"/>
                  </a:lnTo>
                  <a:lnTo>
                    <a:pt x="123" y="321"/>
                  </a:lnTo>
                  <a:lnTo>
                    <a:pt x="122" y="328"/>
                  </a:lnTo>
                  <a:lnTo>
                    <a:pt x="124" y="330"/>
                  </a:lnTo>
                  <a:lnTo>
                    <a:pt x="123" y="339"/>
                  </a:lnTo>
                  <a:lnTo>
                    <a:pt x="114" y="337"/>
                  </a:lnTo>
                  <a:lnTo>
                    <a:pt x="98" y="357"/>
                  </a:lnTo>
                  <a:lnTo>
                    <a:pt x="98" y="365"/>
                  </a:lnTo>
                  <a:lnTo>
                    <a:pt x="91" y="370"/>
                  </a:lnTo>
                  <a:lnTo>
                    <a:pt x="99" y="384"/>
                  </a:lnTo>
                  <a:lnTo>
                    <a:pt x="122" y="371"/>
                  </a:lnTo>
                  <a:lnTo>
                    <a:pt x="98" y="389"/>
                  </a:lnTo>
                  <a:lnTo>
                    <a:pt x="91" y="379"/>
                  </a:lnTo>
                  <a:lnTo>
                    <a:pt x="82" y="385"/>
                  </a:lnTo>
                  <a:lnTo>
                    <a:pt x="85" y="389"/>
                  </a:lnTo>
                  <a:lnTo>
                    <a:pt x="80" y="393"/>
                  </a:lnTo>
                  <a:lnTo>
                    <a:pt x="80" y="385"/>
                  </a:lnTo>
                  <a:lnTo>
                    <a:pt x="69" y="389"/>
                  </a:lnTo>
                  <a:lnTo>
                    <a:pt x="49" y="406"/>
                  </a:lnTo>
                  <a:lnTo>
                    <a:pt x="37" y="414"/>
                  </a:lnTo>
                  <a:lnTo>
                    <a:pt x="49" y="422"/>
                  </a:lnTo>
                  <a:lnTo>
                    <a:pt x="48" y="426"/>
                  </a:lnTo>
                  <a:lnTo>
                    <a:pt x="26" y="426"/>
                  </a:lnTo>
                  <a:lnTo>
                    <a:pt x="31" y="429"/>
                  </a:lnTo>
                  <a:lnTo>
                    <a:pt x="29" y="434"/>
                  </a:lnTo>
                  <a:lnTo>
                    <a:pt x="29" y="443"/>
                  </a:lnTo>
                  <a:lnTo>
                    <a:pt x="25" y="436"/>
                  </a:lnTo>
                  <a:lnTo>
                    <a:pt x="19" y="443"/>
                  </a:lnTo>
                  <a:lnTo>
                    <a:pt x="20" y="449"/>
                  </a:lnTo>
                  <a:lnTo>
                    <a:pt x="4" y="445"/>
                  </a:lnTo>
                  <a:lnTo>
                    <a:pt x="4" y="454"/>
                  </a:lnTo>
                  <a:lnTo>
                    <a:pt x="26" y="455"/>
                  </a:lnTo>
                  <a:lnTo>
                    <a:pt x="1" y="459"/>
                  </a:lnTo>
                  <a:lnTo>
                    <a:pt x="6" y="466"/>
                  </a:lnTo>
                  <a:lnTo>
                    <a:pt x="1" y="474"/>
                  </a:lnTo>
                  <a:lnTo>
                    <a:pt x="1" y="486"/>
                  </a:lnTo>
                  <a:lnTo>
                    <a:pt x="25" y="484"/>
                  </a:lnTo>
                  <a:lnTo>
                    <a:pt x="29" y="474"/>
                  </a:lnTo>
                  <a:lnTo>
                    <a:pt x="29" y="483"/>
                  </a:lnTo>
                  <a:lnTo>
                    <a:pt x="38" y="483"/>
                  </a:lnTo>
                  <a:lnTo>
                    <a:pt x="48" y="469"/>
                  </a:lnTo>
                  <a:lnTo>
                    <a:pt x="44" y="483"/>
                  </a:lnTo>
                  <a:lnTo>
                    <a:pt x="51" y="479"/>
                  </a:lnTo>
                  <a:lnTo>
                    <a:pt x="40" y="486"/>
                  </a:lnTo>
                  <a:lnTo>
                    <a:pt x="40" y="493"/>
                  </a:lnTo>
                  <a:lnTo>
                    <a:pt x="37" y="495"/>
                  </a:lnTo>
                  <a:lnTo>
                    <a:pt x="33" y="486"/>
                  </a:lnTo>
                  <a:lnTo>
                    <a:pt x="1" y="493"/>
                  </a:lnTo>
                  <a:lnTo>
                    <a:pt x="6" y="497"/>
                  </a:lnTo>
                  <a:lnTo>
                    <a:pt x="6" y="502"/>
                  </a:lnTo>
                  <a:lnTo>
                    <a:pt x="0" y="499"/>
                  </a:lnTo>
                  <a:lnTo>
                    <a:pt x="4" y="506"/>
                  </a:lnTo>
                  <a:lnTo>
                    <a:pt x="13" y="502"/>
                  </a:lnTo>
                  <a:lnTo>
                    <a:pt x="4" y="516"/>
                  </a:lnTo>
                  <a:lnTo>
                    <a:pt x="6" y="524"/>
                  </a:lnTo>
                  <a:lnTo>
                    <a:pt x="10" y="520"/>
                  </a:lnTo>
                  <a:lnTo>
                    <a:pt x="11" y="526"/>
                  </a:lnTo>
                  <a:lnTo>
                    <a:pt x="8" y="531"/>
                  </a:lnTo>
                  <a:lnTo>
                    <a:pt x="10" y="533"/>
                  </a:lnTo>
                  <a:lnTo>
                    <a:pt x="25" y="509"/>
                  </a:lnTo>
                  <a:lnTo>
                    <a:pt x="38" y="509"/>
                  </a:lnTo>
                  <a:lnTo>
                    <a:pt x="31" y="518"/>
                  </a:lnTo>
                  <a:lnTo>
                    <a:pt x="29" y="513"/>
                  </a:lnTo>
                  <a:lnTo>
                    <a:pt x="15" y="536"/>
                  </a:lnTo>
                  <a:lnTo>
                    <a:pt x="25" y="538"/>
                  </a:lnTo>
                  <a:lnTo>
                    <a:pt x="4" y="551"/>
                  </a:lnTo>
                  <a:lnTo>
                    <a:pt x="6" y="556"/>
                  </a:lnTo>
                  <a:lnTo>
                    <a:pt x="25" y="549"/>
                  </a:lnTo>
                  <a:lnTo>
                    <a:pt x="17" y="572"/>
                  </a:lnTo>
                  <a:lnTo>
                    <a:pt x="11" y="568"/>
                  </a:lnTo>
                  <a:lnTo>
                    <a:pt x="10" y="579"/>
                  </a:lnTo>
                  <a:lnTo>
                    <a:pt x="25" y="594"/>
                  </a:lnTo>
                  <a:lnTo>
                    <a:pt x="33" y="592"/>
                  </a:lnTo>
                  <a:lnTo>
                    <a:pt x="31" y="604"/>
                  </a:lnTo>
                  <a:lnTo>
                    <a:pt x="51" y="604"/>
                  </a:lnTo>
                  <a:lnTo>
                    <a:pt x="78" y="583"/>
                  </a:lnTo>
                  <a:lnTo>
                    <a:pt x="87" y="563"/>
                  </a:lnTo>
                  <a:lnTo>
                    <a:pt x="98" y="567"/>
                  </a:lnTo>
                  <a:lnTo>
                    <a:pt x="104" y="558"/>
                  </a:lnTo>
                  <a:lnTo>
                    <a:pt x="99" y="541"/>
                  </a:lnTo>
                  <a:lnTo>
                    <a:pt x="105" y="547"/>
                  </a:lnTo>
                  <a:lnTo>
                    <a:pt x="104" y="536"/>
                  </a:lnTo>
                  <a:lnTo>
                    <a:pt x="106" y="533"/>
                  </a:lnTo>
                  <a:lnTo>
                    <a:pt x="109" y="559"/>
                  </a:lnTo>
                  <a:lnTo>
                    <a:pt x="117" y="563"/>
                  </a:lnTo>
                  <a:lnTo>
                    <a:pt x="118" y="574"/>
                  </a:lnTo>
                  <a:lnTo>
                    <a:pt x="124" y="572"/>
                  </a:lnTo>
                  <a:lnTo>
                    <a:pt x="127" y="558"/>
                  </a:lnTo>
                  <a:lnTo>
                    <a:pt x="126" y="547"/>
                  </a:lnTo>
                  <a:lnTo>
                    <a:pt x="131" y="533"/>
                  </a:lnTo>
                  <a:lnTo>
                    <a:pt x="142" y="526"/>
                  </a:lnTo>
                  <a:lnTo>
                    <a:pt x="144" y="507"/>
                  </a:lnTo>
                  <a:lnTo>
                    <a:pt x="136" y="492"/>
                  </a:lnTo>
                  <a:lnTo>
                    <a:pt x="147" y="477"/>
                  </a:lnTo>
                  <a:lnTo>
                    <a:pt x="136" y="458"/>
                  </a:lnTo>
                  <a:lnTo>
                    <a:pt x="135" y="425"/>
                  </a:lnTo>
                  <a:lnTo>
                    <a:pt x="140" y="405"/>
                  </a:lnTo>
                  <a:lnTo>
                    <a:pt x="135" y="389"/>
                  </a:lnTo>
                  <a:lnTo>
                    <a:pt x="136" y="377"/>
                  </a:lnTo>
                  <a:lnTo>
                    <a:pt x="153" y="364"/>
                  </a:lnTo>
                  <a:lnTo>
                    <a:pt x="176" y="357"/>
                  </a:lnTo>
                  <a:lnTo>
                    <a:pt x="176" y="346"/>
                  </a:lnTo>
                  <a:lnTo>
                    <a:pt x="167" y="334"/>
                  </a:lnTo>
                  <a:lnTo>
                    <a:pt x="180" y="309"/>
                  </a:lnTo>
                  <a:lnTo>
                    <a:pt x="183" y="267"/>
                  </a:lnTo>
                  <a:lnTo>
                    <a:pt x="196" y="261"/>
                  </a:lnTo>
                  <a:lnTo>
                    <a:pt x="200" y="244"/>
                  </a:lnTo>
                  <a:lnTo>
                    <a:pt x="218" y="219"/>
                  </a:lnTo>
                  <a:lnTo>
                    <a:pt x="213" y="203"/>
                  </a:lnTo>
                  <a:lnTo>
                    <a:pt x="224" y="178"/>
                  </a:lnTo>
                  <a:lnTo>
                    <a:pt x="240" y="166"/>
                  </a:lnTo>
                  <a:lnTo>
                    <a:pt x="247" y="174"/>
                  </a:lnTo>
                  <a:lnTo>
                    <a:pt x="256" y="144"/>
                  </a:lnTo>
                  <a:lnTo>
                    <a:pt x="289" y="149"/>
                  </a:lnTo>
                  <a:lnTo>
                    <a:pt x="292" y="146"/>
                  </a:lnTo>
                  <a:lnTo>
                    <a:pt x="286" y="139"/>
                  </a:lnTo>
                  <a:lnTo>
                    <a:pt x="292" y="124"/>
                  </a:lnTo>
                  <a:lnTo>
                    <a:pt x="291" y="115"/>
                  </a:lnTo>
                  <a:lnTo>
                    <a:pt x="300" y="114"/>
                  </a:lnTo>
                  <a:lnTo>
                    <a:pt x="310" y="110"/>
                  </a:lnTo>
                  <a:lnTo>
                    <a:pt x="309" y="104"/>
                  </a:lnTo>
                  <a:lnTo>
                    <a:pt x="313" y="101"/>
                  </a:lnTo>
                  <a:lnTo>
                    <a:pt x="336" y="133"/>
                  </a:lnTo>
                  <a:lnTo>
                    <a:pt x="356" y="135"/>
                  </a:lnTo>
                  <a:lnTo>
                    <a:pt x="365" y="126"/>
                  </a:lnTo>
                  <a:lnTo>
                    <a:pt x="378" y="137"/>
                  </a:lnTo>
                  <a:lnTo>
                    <a:pt x="399" y="119"/>
                  </a:lnTo>
                  <a:lnTo>
                    <a:pt x="400" y="87"/>
                  </a:lnTo>
                  <a:lnTo>
                    <a:pt x="405" y="74"/>
                  </a:lnTo>
                  <a:lnTo>
                    <a:pt x="445" y="59"/>
                  </a:lnTo>
                  <a:lnTo>
                    <a:pt x="465" y="79"/>
                  </a:lnTo>
                  <a:lnTo>
                    <a:pt x="468" y="96"/>
                  </a:lnTo>
                  <a:lnTo>
                    <a:pt x="459" y="108"/>
                  </a:lnTo>
                  <a:lnTo>
                    <a:pt x="463" y="115"/>
                  </a:lnTo>
                  <a:lnTo>
                    <a:pt x="482" y="96"/>
                  </a:lnTo>
                  <a:lnTo>
                    <a:pt x="485" y="85"/>
                  </a:lnTo>
                  <a:lnTo>
                    <a:pt x="497" y="88"/>
                  </a:lnTo>
                  <a:lnTo>
                    <a:pt x="497" y="78"/>
                  </a:lnTo>
                  <a:lnTo>
                    <a:pt x="472" y="83"/>
                  </a:lnTo>
                  <a:lnTo>
                    <a:pt x="479" y="70"/>
                  </a:lnTo>
                  <a:lnTo>
                    <a:pt x="454" y="54"/>
                  </a:lnTo>
                  <a:lnTo>
                    <a:pt x="482" y="59"/>
                  </a:lnTo>
                  <a:lnTo>
                    <a:pt x="499" y="4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4" name="Freeform 60"/>
            <p:cNvSpPr>
              <a:spLocks noChangeAspect="1"/>
            </p:cNvSpPr>
            <p:nvPr/>
          </p:nvSpPr>
          <p:spPr bwMode="auto">
            <a:xfrm>
              <a:off x="3712" y="1488"/>
              <a:ext cx="927" cy="934"/>
            </a:xfrm>
            <a:custGeom>
              <a:avLst/>
              <a:gdLst>
                <a:gd name="T0" fmla="*/ 31141241 w 500"/>
                <a:gd name="T1" fmla="*/ 32269 h 605"/>
                <a:gd name="T2" fmla="*/ 30071138 w 500"/>
                <a:gd name="T3" fmla="*/ 67293 h 605"/>
                <a:gd name="T4" fmla="*/ 30071138 w 500"/>
                <a:gd name="T5" fmla="*/ 44392 h 605"/>
                <a:gd name="T6" fmla="*/ 27842699 w 500"/>
                <a:gd name="T7" fmla="*/ 101385 h 605"/>
                <a:gd name="T8" fmla="*/ 26056320 w 500"/>
                <a:gd name="T9" fmla="*/ 89368 h 605"/>
                <a:gd name="T10" fmla="*/ 24921965 w 500"/>
                <a:gd name="T11" fmla="*/ 37497 h 605"/>
                <a:gd name="T12" fmla="*/ 22977186 w 500"/>
                <a:gd name="T13" fmla="*/ 145191 h 605"/>
                <a:gd name="T14" fmla="*/ 21567532 w 500"/>
                <a:gd name="T15" fmla="*/ 133567 h 605"/>
                <a:gd name="T16" fmla="*/ 21959269 w 500"/>
                <a:gd name="T17" fmla="*/ 195814 h 605"/>
                <a:gd name="T18" fmla="*/ 20087523 w 500"/>
                <a:gd name="T19" fmla="*/ 193009 h 605"/>
                <a:gd name="T20" fmla="*/ 19763247 w 500"/>
                <a:gd name="T21" fmla="*/ 172191 h 605"/>
                <a:gd name="T22" fmla="*/ 18204228 w 500"/>
                <a:gd name="T23" fmla="*/ 193009 h 605"/>
                <a:gd name="T24" fmla="*/ 17268632 w 500"/>
                <a:gd name="T25" fmla="*/ 224146 h 605"/>
                <a:gd name="T26" fmla="*/ 17019585 w 500"/>
                <a:gd name="T27" fmla="*/ 231471 h 605"/>
                <a:gd name="T28" fmla="*/ 16543455 w 500"/>
                <a:gd name="T29" fmla="*/ 313526 h 605"/>
                <a:gd name="T30" fmla="*/ 16219600 w 500"/>
                <a:gd name="T31" fmla="*/ 366272 h 605"/>
                <a:gd name="T32" fmla="*/ 14265305 w 500"/>
                <a:gd name="T33" fmla="*/ 438100 h 605"/>
                <a:gd name="T34" fmla="*/ 13191312 w 500"/>
                <a:gd name="T35" fmla="*/ 476141 h 605"/>
                <a:gd name="T36" fmla="*/ 10742022 w 500"/>
                <a:gd name="T37" fmla="*/ 587972 h 605"/>
                <a:gd name="T38" fmla="*/ 10834694 w 500"/>
                <a:gd name="T39" fmla="*/ 639429 h 605"/>
                <a:gd name="T40" fmla="*/ 10115945 w 500"/>
                <a:gd name="T41" fmla="*/ 683256 h 605"/>
                <a:gd name="T42" fmla="*/ 9393395 w 500"/>
                <a:gd name="T43" fmla="*/ 721496 h 605"/>
                <a:gd name="T44" fmla="*/ 8243260 w 500"/>
                <a:gd name="T45" fmla="*/ 797656 h 605"/>
                <a:gd name="T46" fmla="*/ 7619962 w 500"/>
                <a:gd name="T47" fmla="*/ 836112 h 605"/>
                <a:gd name="T48" fmla="*/ 6645270 w 500"/>
                <a:gd name="T49" fmla="*/ 952703 h 605"/>
                <a:gd name="T50" fmla="*/ 5496936 w 500"/>
                <a:gd name="T51" fmla="*/ 954817 h 605"/>
                <a:gd name="T52" fmla="*/ 4614701 w 500"/>
                <a:gd name="T53" fmla="*/ 966235 h 605"/>
                <a:gd name="T54" fmla="*/ 3214510 w 500"/>
                <a:gd name="T55" fmla="*/ 1057889 h 605"/>
                <a:gd name="T56" fmla="*/ 1944724 w 500"/>
                <a:gd name="T57" fmla="*/ 1098910 h 605"/>
                <a:gd name="T58" fmla="*/ 250941 w 500"/>
                <a:gd name="T59" fmla="*/ 1104561 h 605"/>
                <a:gd name="T60" fmla="*/ 390575 w 500"/>
                <a:gd name="T61" fmla="*/ 1155693 h 605"/>
                <a:gd name="T62" fmla="*/ 1944724 w 500"/>
                <a:gd name="T63" fmla="*/ 1175837 h 605"/>
                <a:gd name="T64" fmla="*/ 2964906 w 500"/>
                <a:gd name="T65" fmla="*/ 1199131 h 605"/>
                <a:gd name="T66" fmla="*/ 2489051 w 500"/>
                <a:gd name="T67" fmla="*/ 1227390 h 605"/>
                <a:gd name="T68" fmla="*/ 390575 w 500"/>
                <a:gd name="T69" fmla="*/ 1244982 h 605"/>
                <a:gd name="T70" fmla="*/ 250941 w 500"/>
                <a:gd name="T71" fmla="*/ 1280587 h 605"/>
                <a:gd name="T72" fmla="*/ 544522 w 500"/>
                <a:gd name="T73" fmla="*/ 1317899 h 605"/>
                <a:gd name="T74" fmla="*/ 2069945 w 500"/>
                <a:gd name="T75" fmla="*/ 1286039 h 605"/>
                <a:gd name="T76" fmla="*/ 250941 w 500"/>
                <a:gd name="T77" fmla="*/ 1367943 h 605"/>
                <a:gd name="T78" fmla="*/ 724126 w 500"/>
                <a:gd name="T79" fmla="*/ 1409545 h 605"/>
                <a:gd name="T80" fmla="*/ 2069945 w 500"/>
                <a:gd name="T81" fmla="*/ 1498070 h 605"/>
                <a:gd name="T82" fmla="*/ 6571041 w 500"/>
                <a:gd name="T83" fmla="*/ 1406402 h 605"/>
                <a:gd name="T84" fmla="*/ 6978391 w 500"/>
                <a:gd name="T85" fmla="*/ 1329263 h 605"/>
                <a:gd name="T86" fmla="*/ 7912952 w 500"/>
                <a:gd name="T87" fmla="*/ 1424231 h 605"/>
                <a:gd name="T88" fmla="*/ 8787784 w 500"/>
                <a:gd name="T89" fmla="*/ 1323112 h 605"/>
                <a:gd name="T90" fmla="*/ 9857965 w 500"/>
                <a:gd name="T91" fmla="*/ 1182994 h 605"/>
                <a:gd name="T92" fmla="*/ 9036741 w 500"/>
                <a:gd name="T93" fmla="*/ 966235 h 605"/>
                <a:gd name="T94" fmla="*/ 11769639 w 500"/>
                <a:gd name="T95" fmla="*/ 857932 h 605"/>
                <a:gd name="T96" fmla="*/ 13119225 w 500"/>
                <a:gd name="T97" fmla="*/ 647321 h 605"/>
                <a:gd name="T98" fmla="*/ 14989138 w 500"/>
                <a:gd name="T99" fmla="*/ 442580 h 605"/>
                <a:gd name="T100" fmla="*/ 19371695 w 500"/>
                <a:gd name="T101" fmla="*/ 369410 h 605"/>
                <a:gd name="T102" fmla="*/ 19510474 w 500"/>
                <a:gd name="T103" fmla="*/ 286682 h 605"/>
                <a:gd name="T104" fmla="*/ 20950623 w 500"/>
                <a:gd name="T105" fmla="*/ 250735 h 605"/>
                <a:gd name="T106" fmla="*/ 25333188 w 500"/>
                <a:gd name="T107" fmla="*/ 340746 h 605"/>
                <a:gd name="T108" fmla="*/ 29820283 w 500"/>
                <a:gd name="T109" fmla="*/ 145537 h 605"/>
                <a:gd name="T110" fmla="*/ 31007677 w 500"/>
                <a:gd name="T111" fmla="*/ 286682 h 605"/>
                <a:gd name="T112" fmla="*/ 33290932 w 500"/>
                <a:gd name="T113" fmla="*/ 193009 h 605"/>
                <a:gd name="T114" fmla="*/ 32288066 w 500"/>
                <a:gd name="T115" fmla="*/ 145537 h 60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00" h="605">
                  <a:moveTo>
                    <a:pt x="499" y="40"/>
                  </a:moveTo>
                  <a:lnTo>
                    <a:pt x="481" y="21"/>
                  </a:lnTo>
                  <a:lnTo>
                    <a:pt x="468" y="24"/>
                  </a:lnTo>
                  <a:lnTo>
                    <a:pt x="465" y="13"/>
                  </a:lnTo>
                  <a:lnTo>
                    <a:pt x="454" y="20"/>
                  </a:lnTo>
                  <a:lnTo>
                    <a:pt x="454" y="36"/>
                  </a:lnTo>
                  <a:lnTo>
                    <a:pt x="443" y="36"/>
                  </a:lnTo>
                  <a:lnTo>
                    <a:pt x="449" y="27"/>
                  </a:lnTo>
                  <a:lnTo>
                    <a:pt x="438" y="29"/>
                  </a:lnTo>
                  <a:lnTo>
                    <a:pt x="445" y="22"/>
                  </a:lnTo>
                  <a:lnTo>
                    <a:pt x="440" y="20"/>
                  </a:lnTo>
                  <a:lnTo>
                    <a:pt x="449" y="18"/>
                  </a:lnTo>
                  <a:lnTo>
                    <a:pt x="450" y="8"/>
                  </a:lnTo>
                  <a:lnTo>
                    <a:pt x="436" y="0"/>
                  </a:lnTo>
                  <a:lnTo>
                    <a:pt x="425" y="36"/>
                  </a:lnTo>
                  <a:lnTo>
                    <a:pt x="416" y="41"/>
                  </a:lnTo>
                  <a:lnTo>
                    <a:pt x="416" y="9"/>
                  </a:lnTo>
                  <a:lnTo>
                    <a:pt x="385" y="59"/>
                  </a:lnTo>
                  <a:lnTo>
                    <a:pt x="383" y="56"/>
                  </a:lnTo>
                  <a:lnTo>
                    <a:pt x="389" y="36"/>
                  </a:lnTo>
                  <a:lnTo>
                    <a:pt x="400" y="15"/>
                  </a:lnTo>
                  <a:lnTo>
                    <a:pt x="389" y="18"/>
                  </a:lnTo>
                  <a:lnTo>
                    <a:pt x="384" y="8"/>
                  </a:lnTo>
                  <a:lnTo>
                    <a:pt x="372" y="15"/>
                  </a:lnTo>
                  <a:lnTo>
                    <a:pt x="378" y="26"/>
                  </a:lnTo>
                  <a:lnTo>
                    <a:pt x="352" y="52"/>
                  </a:lnTo>
                  <a:lnTo>
                    <a:pt x="351" y="65"/>
                  </a:lnTo>
                  <a:lnTo>
                    <a:pt x="343" y="58"/>
                  </a:lnTo>
                  <a:lnTo>
                    <a:pt x="345" y="53"/>
                  </a:lnTo>
                  <a:lnTo>
                    <a:pt x="333" y="56"/>
                  </a:lnTo>
                  <a:lnTo>
                    <a:pt x="325" y="47"/>
                  </a:lnTo>
                  <a:lnTo>
                    <a:pt x="322" y="54"/>
                  </a:lnTo>
                  <a:lnTo>
                    <a:pt x="318" y="47"/>
                  </a:lnTo>
                  <a:lnTo>
                    <a:pt x="318" y="56"/>
                  </a:lnTo>
                  <a:lnTo>
                    <a:pt x="327" y="59"/>
                  </a:lnTo>
                  <a:lnTo>
                    <a:pt x="328" y="79"/>
                  </a:lnTo>
                  <a:lnTo>
                    <a:pt x="313" y="62"/>
                  </a:lnTo>
                  <a:lnTo>
                    <a:pt x="313" y="69"/>
                  </a:lnTo>
                  <a:lnTo>
                    <a:pt x="302" y="73"/>
                  </a:lnTo>
                  <a:lnTo>
                    <a:pt x="300" y="78"/>
                  </a:lnTo>
                  <a:lnTo>
                    <a:pt x="301" y="87"/>
                  </a:lnTo>
                  <a:lnTo>
                    <a:pt x="294" y="99"/>
                  </a:lnTo>
                  <a:lnTo>
                    <a:pt x="295" y="90"/>
                  </a:lnTo>
                  <a:lnTo>
                    <a:pt x="295" y="69"/>
                  </a:lnTo>
                  <a:lnTo>
                    <a:pt x="285" y="79"/>
                  </a:lnTo>
                  <a:lnTo>
                    <a:pt x="283" y="94"/>
                  </a:lnTo>
                  <a:lnTo>
                    <a:pt x="281" y="76"/>
                  </a:lnTo>
                  <a:lnTo>
                    <a:pt x="272" y="78"/>
                  </a:lnTo>
                  <a:lnTo>
                    <a:pt x="271" y="93"/>
                  </a:lnTo>
                  <a:lnTo>
                    <a:pt x="278" y="106"/>
                  </a:lnTo>
                  <a:lnTo>
                    <a:pt x="263" y="90"/>
                  </a:lnTo>
                  <a:lnTo>
                    <a:pt x="258" y="90"/>
                  </a:lnTo>
                  <a:lnTo>
                    <a:pt x="267" y="101"/>
                  </a:lnTo>
                  <a:lnTo>
                    <a:pt x="263" y="104"/>
                  </a:lnTo>
                  <a:lnTo>
                    <a:pt x="256" y="101"/>
                  </a:lnTo>
                  <a:lnTo>
                    <a:pt x="254" y="93"/>
                  </a:lnTo>
                  <a:lnTo>
                    <a:pt x="251" y="104"/>
                  </a:lnTo>
                  <a:lnTo>
                    <a:pt x="253" y="108"/>
                  </a:lnTo>
                  <a:lnTo>
                    <a:pt x="242" y="119"/>
                  </a:lnTo>
                  <a:lnTo>
                    <a:pt x="247" y="126"/>
                  </a:lnTo>
                  <a:lnTo>
                    <a:pt x="244" y="126"/>
                  </a:lnTo>
                  <a:lnTo>
                    <a:pt x="245" y="133"/>
                  </a:lnTo>
                  <a:lnTo>
                    <a:pt x="222" y="144"/>
                  </a:lnTo>
                  <a:lnTo>
                    <a:pt x="242" y="148"/>
                  </a:lnTo>
                  <a:lnTo>
                    <a:pt x="236" y="156"/>
                  </a:lnTo>
                  <a:lnTo>
                    <a:pt x="218" y="153"/>
                  </a:lnTo>
                  <a:lnTo>
                    <a:pt x="220" y="172"/>
                  </a:lnTo>
                  <a:lnTo>
                    <a:pt x="213" y="177"/>
                  </a:lnTo>
                  <a:lnTo>
                    <a:pt x="209" y="163"/>
                  </a:lnTo>
                  <a:lnTo>
                    <a:pt x="200" y="177"/>
                  </a:lnTo>
                  <a:lnTo>
                    <a:pt x="203" y="187"/>
                  </a:lnTo>
                  <a:lnTo>
                    <a:pt x="197" y="192"/>
                  </a:lnTo>
                  <a:lnTo>
                    <a:pt x="206" y="192"/>
                  </a:lnTo>
                  <a:lnTo>
                    <a:pt x="185" y="197"/>
                  </a:lnTo>
                  <a:lnTo>
                    <a:pt x="178" y="221"/>
                  </a:lnTo>
                  <a:lnTo>
                    <a:pt x="160" y="237"/>
                  </a:lnTo>
                  <a:lnTo>
                    <a:pt x="160" y="243"/>
                  </a:lnTo>
                  <a:lnTo>
                    <a:pt x="164" y="244"/>
                  </a:lnTo>
                  <a:lnTo>
                    <a:pt x="156" y="248"/>
                  </a:lnTo>
                  <a:lnTo>
                    <a:pt x="162" y="258"/>
                  </a:lnTo>
                  <a:lnTo>
                    <a:pt x="146" y="275"/>
                  </a:lnTo>
                  <a:lnTo>
                    <a:pt x="155" y="269"/>
                  </a:lnTo>
                  <a:lnTo>
                    <a:pt x="156" y="278"/>
                  </a:lnTo>
                  <a:lnTo>
                    <a:pt x="151" y="275"/>
                  </a:lnTo>
                  <a:lnTo>
                    <a:pt x="147" y="287"/>
                  </a:lnTo>
                  <a:lnTo>
                    <a:pt x="144" y="287"/>
                  </a:lnTo>
                  <a:lnTo>
                    <a:pt x="147" y="301"/>
                  </a:lnTo>
                  <a:lnTo>
                    <a:pt x="140" y="291"/>
                  </a:lnTo>
                  <a:lnTo>
                    <a:pt x="136" y="305"/>
                  </a:lnTo>
                  <a:lnTo>
                    <a:pt x="142" y="301"/>
                  </a:lnTo>
                  <a:lnTo>
                    <a:pt x="142" y="310"/>
                  </a:lnTo>
                  <a:lnTo>
                    <a:pt x="123" y="321"/>
                  </a:lnTo>
                  <a:lnTo>
                    <a:pt x="122" y="328"/>
                  </a:lnTo>
                  <a:lnTo>
                    <a:pt x="124" y="330"/>
                  </a:lnTo>
                  <a:lnTo>
                    <a:pt x="123" y="339"/>
                  </a:lnTo>
                  <a:lnTo>
                    <a:pt x="114" y="337"/>
                  </a:lnTo>
                  <a:lnTo>
                    <a:pt x="98" y="357"/>
                  </a:lnTo>
                  <a:lnTo>
                    <a:pt x="98" y="365"/>
                  </a:lnTo>
                  <a:lnTo>
                    <a:pt x="91" y="370"/>
                  </a:lnTo>
                  <a:lnTo>
                    <a:pt x="99" y="384"/>
                  </a:lnTo>
                  <a:lnTo>
                    <a:pt x="122" y="371"/>
                  </a:lnTo>
                  <a:lnTo>
                    <a:pt x="98" y="389"/>
                  </a:lnTo>
                  <a:lnTo>
                    <a:pt x="91" y="379"/>
                  </a:lnTo>
                  <a:lnTo>
                    <a:pt x="82" y="385"/>
                  </a:lnTo>
                  <a:lnTo>
                    <a:pt x="85" y="389"/>
                  </a:lnTo>
                  <a:lnTo>
                    <a:pt x="80" y="393"/>
                  </a:lnTo>
                  <a:lnTo>
                    <a:pt x="80" y="385"/>
                  </a:lnTo>
                  <a:lnTo>
                    <a:pt x="69" y="389"/>
                  </a:lnTo>
                  <a:lnTo>
                    <a:pt x="49" y="406"/>
                  </a:lnTo>
                  <a:lnTo>
                    <a:pt x="37" y="414"/>
                  </a:lnTo>
                  <a:lnTo>
                    <a:pt x="49" y="422"/>
                  </a:lnTo>
                  <a:lnTo>
                    <a:pt x="48" y="426"/>
                  </a:lnTo>
                  <a:lnTo>
                    <a:pt x="26" y="426"/>
                  </a:lnTo>
                  <a:lnTo>
                    <a:pt x="31" y="429"/>
                  </a:lnTo>
                  <a:lnTo>
                    <a:pt x="29" y="434"/>
                  </a:lnTo>
                  <a:lnTo>
                    <a:pt x="29" y="443"/>
                  </a:lnTo>
                  <a:lnTo>
                    <a:pt x="25" y="436"/>
                  </a:lnTo>
                  <a:lnTo>
                    <a:pt x="19" y="443"/>
                  </a:lnTo>
                  <a:lnTo>
                    <a:pt x="20" y="449"/>
                  </a:lnTo>
                  <a:lnTo>
                    <a:pt x="4" y="445"/>
                  </a:lnTo>
                  <a:lnTo>
                    <a:pt x="4" y="454"/>
                  </a:lnTo>
                  <a:lnTo>
                    <a:pt x="26" y="455"/>
                  </a:lnTo>
                  <a:lnTo>
                    <a:pt x="1" y="459"/>
                  </a:lnTo>
                  <a:lnTo>
                    <a:pt x="6" y="466"/>
                  </a:lnTo>
                  <a:lnTo>
                    <a:pt x="1" y="474"/>
                  </a:lnTo>
                  <a:lnTo>
                    <a:pt x="1" y="486"/>
                  </a:lnTo>
                  <a:lnTo>
                    <a:pt x="25" y="484"/>
                  </a:lnTo>
                  <a:lnTo>
                    <a:pt x="29" y="474"/>
                  </a:lnTo>
                  <a:lnTo>
                    <a:pt x="29" y="483"/>
                  </a:lnTo>
                  <a:lnTo>
                    <a:pt x="38" y="483"/>
                  </a:lnTo>
                  <a:lnTo>
                    <a:pt x="48" y="469"/>
                  </a:lnTo>
                  <a:lnTo>
                    <a:pt x="44" y="483"/>
                  </a:lnTo>
                  <a:lnTo>
                    <a:pt x="51" y="479"/>
                  </a:lnTo>
                  <a:lnTo>
                    <a:pt x="40" y="486"/>
                  </a:lnTo>
                  <a:lnTo>
                    <a:pt x="40" y="493"/>
                  </a:lnTo>
                  <a:lnTo>
                    <a:pt x="37" y="495"/>
                  </a:lnTo>
                  <a:lnTo>
                    <a:pt x="33" y="486"/>
                  </a:lnTo>
                  <a:lnTo>
                    <a:pt x="1" y="493"/>
                  </a:lnTo>
                  <a:lnTo>
                    <a:pt x="6" y="497"/>
                  </a:lnTo>
                  <a:lnTo>
                    <a:pt x="6" y="502"/>
                  </a:lnTo>
                  <a:lnTo>
                    <a:pt x="0" y="499"/>
                  </a:lnTo>
                  <a:lnTo>
                    <a:pt x="4" y="506"/>
                  </a:lnTo>
                  <a:lnTo>
                    <a:pt x="13" y="502"/>
                  </a:lnTo>
                  <a:lnTo>
                    <a:pt x="4" y="516"/>
                  </a:lnTo>
                  <a:lnTo>
                    <a:pt x="6" y="524"/>
                  </a:lnTo>
                  <a:lnTo>
                    <a:pt x="10" y="520"/>
                  </a:lnTo>
                  <a:lnTo>
                    <a:pt x="11" y="526"/>
                  </a:lnTo>
                  <a:lnTo>
                    <a:pt x="8" y="531"/>
                  </a:lnTo>
                  <a:lnTo>
                    <a:pt x="10" y="533"/>
                  </a:lnTo>
                  <a:lnTo>
                    <a:pt x="25" y="509"/>
                  </a:lnTo>
                  <a:lnTo>
                    <a:pt x="38" y="509"/>
                  </a:lnTo>
                  <a:lnTo>
                    <a:pt x="31" y="518"/>
                  </a:lnTo>
                  <a:lnTo>
                    <a:pt x="29" y="513"/>
                  </a:lnTo>
                  <a:lnTo>
                    <a:pt x="15" y="536"/>
                  </a:lnTo>
                  <a:lnTo>
                    <a:pt x="25" y="538"/>
                  </a:lnTo>
                  <a:lnTo>
                    <a:pt x="4" y="551"/>
                  </a:lnTo>
                  <a:lnTo>
                    <a:pt x="6" y="556"/>
                  </a:lnTo>
                  <a:lnTo>
                    <a:pt x="25" y="549"/>
                  </a:lnTo>
                  <a:lnTo>
                    <a:pt x="17" y="572"/>
                  </a:lnTo>
                  <a:lnTo>
                    <a:pt x="11" y="568"/>
                  </a:lnTo>
                  <a:lnTo>
                    <a:pt x="10" y="579"/>
                  </a:lnTo>
                  <a:lnTo>
                    <a:pt x="25" y="594"/>
                  </a:lnTo>
                  <a:lnTo>
                    <a:pt x="33" y="592"/>
                  </a:lnTo>
                  <a:lnTo>
                    <a:pt x="31" y="604"/>
                  </a:lnTo>
                  <a:lnTo>
                    <a:pt x="51" y="604"/>
                  </a:lnTo>
                  <a:lnTo>
                    <a:pt x="78" y="583"/>
                  </a:lnTo>
                  <a:lnTo>
                    <a:pt x="87" y="563"/>
                  </a:lnTo>
                  <a:lnTo>
                    <a:pt x="98" y="567"/>
                  </a:lnTo>
                  <a:lnTo>
                    <a:pt x="104" y="558"/>
                  </a:lnTo>
                  <a:lnTo>
                    <a:pt x="99" y="541"/>
                  </a:lnTo>
                  <a:lnTo>
                    <a:pt x="105" y="547"/>
                  </a:lnTo>
                  <a:lnTo>
                    <a:pt x="104" y="536"/>
                  </a:lnTo>
                  <a:lnTo>
                    <a:pt x="106" y="533"/>
                  </a:lnTo>
                  <a:lnTo>
                    <a:pt x="109" y="559"/>
                  </a:lnTo>
                  <a:lnTo>
                    <a:pt x="117" y="563"/>
                  </a:lnTo>
                  <a:lnTo>
                    <a:pt x="118" y="574"/>
                  </a:lnTo>
                  <a:lnTo>
                    <a:pt x="124" y="572"/>
                  </a:lnTo>
                  <a:lnTo>
                    <a:pt x="127" y="558"/>
                  </a:lnTo>
                  <a:lnTo>
                    <a:pt x="126" y="547"/>
                  </a:lnTo>
                  <a:lnTo>
                    <a:pt x="131" y="533"/>
                  </a:lnTo>
                  <a:lnTo>
                    <a:pt x="142" y="526"/>
                  </a:lnTo>
                  <a:lnTo>
                    <a:pt x="144" y="507"/>
                  </a:lnTo>
                  <a:lnTo>
                    <a:pt x="136" y="492"/>
                  </a:lnTo>
                  <a:lnTo>
                    <a:pt x="147" y="477"/>
                  </a:lnTo>
                  <a:lnTo>
                    <a:pt x="136" y="458"/>
                  </a:lnTo>
                  <a:lnTo>
                    <a:pt x="135" y="425"/>
                  </a:lnTo>
                  <a:lnTo>
                    <a:pt x="140" y="405"/>
                  </a:lnTo>
                  <a:lnTo>
                    <a:pt x="135" y="389"/>
                  </a:lnTo>
                  <a:lnTo>
                    <a:pt x="136" y="377"/>
                  </a:lnTo>
                  <a:lnTo>
                    <a:pt x="153" y="364"/>
                  </a:lnTo>
                  <a:lnTo>
                    <a:pt x="176" y="357"/>
                  </a:lnTo>
                  <a:lnTo>
                    <a:pt x="176" y="346"/>
                  </a:lnTo>
                  <a:lnTo>
                    <a:pt x="167" y="334"/>
                  </a:lnTo>
                  <a:lnTo>
                    <a:pt x="180" y="309"/>
                  </a:lnTo>
                  <a:lnTo>
                    <a:pt x="183" y="267"/>
                  </a:lnTo>
                  <a:lnTo>
                    <a:pt x="196" y="261"/>
                  </a:lnTo>
                  <a:lnTo>
                    <a:pt x="200" y="244"/>
                  </a:lnTo>
                  <a:lnTo>
                    <a:pt x="218" y="219"/>
                  </a:lnTo>
                  <a:lnTo>
                    <a:pt x="213" y="203"/>
                  </a:lnTo>
                  <a:lnTo>
                    <a:pt x="224" y="178"/>
                  </a:lnTo>
                  <a:lnTo>
                    <a:pt x="240" y="166"/>
                  </a:lnTo>
                  <a:lnTo>
                    <a:pt x="247" y="174"/>
                  </a:lnTo>
                  <a:lnTo>
                    <a:pt x="256" y="144"/>
                  </a:lnTo>
                  <a:lnTo>
                    <a:pt x="289" y="149"/>
                  </a:lnTo>
                  <a:lnTo>
                    <a:pt x="292" y="146"/>
                  </a:lnTo>
                  <a:lnTo>
                    <a:pt x="286" y="139"/>
                  </a:lnTo>
                  <a:lnTo>
                    <a:pt x="292" y="124"/>
                  </a:lnTo>
                  <a:lnTo>
                    <a:pt x="291" y="115"/>
                  </a:lnTo>
                  <a:lnTo>
                    <a:pt x="300" y="114"/>
                  </a:lnTo>
                  <a:lnTo>
                    <a:pt x="310" y="110"/>
                  </a:lnTo>
                  <a:lnTo>
                    <a:pt x="309" y="104"/>
                  </a:lnTo>
                  <a:lnTo>
                    <a:pt x="313" y="101"/>
                  </a:lnTo>
                  <a:lnTo>
                    <a:pt x="336" y="133"/>
                  </a:lnTo>
                  <a:lnTo>
                    <a:pt x="356" y="135"/>
                  </a:lnTo>
                  <a:lnTo>
                    <a:pt x="365" y="126"/>
                  </a:lnTo>
                  <a:lnTo>
                    <a:pt x="378" y="137"/>
                  </a:lnTo>
                  <a:lnTo>
                    <a:pt x="399" y="119"/>
                  </a:lnTo>
                  <a:lnTo>
                    <a:pt x="400" y="87"/>
                  </a:lnTo>
                  <a:lnTo>
                    <a:pt x="405" y="74"/>
                  </a:lnTo>
                  <a:lnTo>
                    <a:pt x="445" y="59"/>
                  </a:lnTo>
                  <a:lnTo>
                    <a:pt x="465" y="79"/>
                  </a:lnTo>
                  <a:lnTo>
                    <a:pt x="468" y="96"/>
                  </a:lnTo>
                  <a:lnTo>
                    <a:pt x="459" y="108"/>
                  </a:lnTo>
                  <a:lnTo>
                    <a:pt x="463" y="115"/>
                  </a:lnTo>
                  <a:lnTo>
                    <a:pt x="482" y="96"/>
                  </a:lnTo>
                  <a:lnTo>
                    <a:pt x="485" y="85"/>
                  </a:lnTo>
                  <a:lnTo>
                    <a:pt x="497" y="88"/>
                  </a:lnTo>
                  <a:lnTo>
                    <a:pt x="497" y="78"/>
                  </a:lnTo>
                  <a:lnTo>
                    <a:pt x="472" y="83"/>
                  </a:lnTo>
                  <a:lnTo>
                    <a:pt x="479" y="70"/>
                  </a:lnTo>
                  <a:lnTo>
                    <a:pt x="454" y="54"/>
                  </a:lnTo>
                  <a:lnTo>
                    <a:pt x="482" y="59"/>
                  </a:lnTo>
                  <a:lnTo>
                    <a:pt x="499" y="4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5" name="Freeform 61"/>
            <p:cNvSpPr>
              <a:spLocks noChangeAspect="1"/>
            </p:cNvSpPr>
            <p:nvPr/>
          </p:nvSpPr>
          <p:spPr bwMode="auto">
            <a:xfrm>
              <a:off x="3836" y="2068"/>
              <a:ext cx="31" cy="27"/>
            </a:xfrm>
            <a:custGeom>
              <a:avLst/>
              <a:gdLst>
                <a:gd name="T0" fmla="*/ 0 w 17"/>
                <a:gd name="T1" fmla="*/ 66145 h 17"/>
                <a:gd name="T2" fmla="*/ 795927 w 17"/>
                <a:gd name="T3" fmla="*/ 49440 h 17"/>
                <a:gd name="T4" fmla="*/ 490779 w 17"/>
                <a:gd name="T5" fmla="*/ 0 h 17"/>
                <a:gd name="T6" fmla="*/ 0 w 17"/>
                <a:gd name="T7" fmla="*/ 66145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16"/>
                  </a:moveTo>
                  <a:lnTo>
                    <a:pt x="16" y="12"/>
                  </a:lnTo>
                  <a:lnTo>
                    <a:pt x="10" y="0"/>
                  </a:lnTo>
                  <a:lnTo>
                    <a:pt x="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6" name="Freeform 62"/>
            <p:cNvSpPr>
              <a:spLocks noChangeAspect="1"/>
            </p:cNvSpPr>
            <p:nvPr/>
          </p:nvSpPr>
          <p:spPr bwMode="auto">
            <a:xfrm>
              <a:off x="3836" y="2068"/>
              <a:ext cx="31" cy="27"/>
            </a:xfrm>
            <a:custGeom>
              <a:avLst/>
              <a:gdLst>
                <a:gd name="T0" fmla="*/ 0 w 17"/>
                <a:gd name="T1" fmla="*/ 66145 h 17"/>
                <a:gd name="T2" fmla="*/ 795927 w 17"/>
                <a:gd name="T3" fmla="*/ 49440 h 17"/>
                <a:gd name="T4" fmla="*/ 490779 w 17"/>
                <a:gd name="T5" fmla="*/ 0 h 17"/>
                <a:gd name="T6" fmla="*/ 0 w 17"/>
                <a:gd name="T7" fmla="*/ 66145 h 17"/>
                <a:gd name="T8" fmla="*/ 0 w 17"/>
                <a:gd name="T9" fmla="*/ 66145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16"/>
                  </a:moveTo>
                  <a:lnTo>
                    <a:pt x="16" y="12"/>
                  </a:lnTo>
                  <a:lnTo>
                    <a:pt x="10" y="0"/>
                  </a:lnTo>
                  <a:lnTo>
                    <a:pt x="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7" name="Freeform 63"/>
            <p:cNvSpPr>
              <a:spLocks noChangeAspect="1"/>
            </p:cNvSpPr>
            <p:nvPr/>
          </p:nvSpPr>
          <p:spPr bwMode="auto">
            <a:xfrm>
              <a:off x="4435" y="1491"/>
              <a:ext cx="32" cy="26"/>
            </a:xfrm>
            <a:custGeom>
              <a:avLst/>
              <a:gdLst>
                <a:gd name="T0" fmla="*/ 0 w 17"/>
                <a:gd name="T1" fmla="*/ 12310 h 17"/>
                <a:gd name="T2" fmla="*/ 1388742 w 17"/>
                <a:gd name="T3" fmla="*/ 33194 h 17"/>
                <a:gd name="T4" fmla="*/ 987334 w 17"/>
                <a:gd name="T5" fmla="*/ 0 h 17"/>
                <a:gd name="T6" fmla="*/ 0 w 17"/>
                <a:gd name="T7" fmla="*/ 1231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6"/>
                  </a:moveTo>
                  <a:lnTo>
                    <a:pt x="16" y="16"/>
                  </a:lnTo>
                  <a:lnTo>
                    <a:pt x="11" y="0"/>
                  </a:lnTo>
                  <a:lnTo>
                    <a:pt x="0" y="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8" name="Freeform 64"/>
            <p:cNvSpPr>
              <a:spLocks noChangeAspect="1"/>
            </p:cNvSpPr>
            <p:nvPr/>
          </p:nvSpPr>
          <p:spPr bwMode="auto">
            <a:xfrm>
              <a:off x="4435" y="1491"/>
              <a:ext cx="32" cy="26"/>
            </a:xfrm>
            <a:custGeom>
              <a:avLst/>
              <a:gdLst>
                <a:gd name="T0" fmla="*/ 0 w 17"/>
                <a:gd name="T1" fmla="*/ 12310 h 17"/>
                <a:gd name="T2" fmla="*/ 1388742 w 17"/>
                <a:gd name="T3" fmla="*/ 33194 h 17"/>
                <a:gd name="T4" fmla="*/ 987334 w 17"/>
                <a:gd name="T5" fmla="*/ 0 h 17"/>
                <a:gd name="T6" fmla="*/ 0 w 17"/>
                <a:gd name="T7" fmla="*/ 12310 h 17"/>
                <a:gd name="T8" fmla="*/ 0 w 17"/>
                <a:gd name="T9" fmla="*/ 1231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6"/>
                  </a:moveTo>
                  <a:lnTo>
                    <a:pt x="16" y="16"/>
                  </a:lnTo>
                  <a:lnTo>
                    <a:pt x="11" y="0"/>
                  </a:lnTo>
                  <a:lnTo>
                    <a:pt x="0" y="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599" name="Freeform 65"/>
            <p:cNvSpPr>
              <a:spLocks noChangeAspect="1"/>
            </p:cNvSpPr>
            <p:nvPr/>
          </p:nvSpPr>
          <p:spPr bwMode="auto">
            <a:xfrm>
              <a:off x="4380" y="1524"/>
              <a:ext cx="31" cy="26"/>
            </a:xfrm>
            <a:custGeom>
              <a:avLst/>
              <a:gdLst>
                <a:gd name="T0" fmla="*/ 655468 w 17"/>
                <a:gd name="T1" fmla="*/ 33194 h 17"/>
                <a:gd name="T2" fmla="*/ 795927 w 17"/>
                <a:gd name="T3" fmla="*/ 10799 h 17"/>
                <a:gd name="T4" fmla="*/ 0 w 17"/>
                <a:gd name="T5" fmla="*/ 0 h 17"/>
                <a:gd name="T6" fmla="*/ 655468 w 17"/>
                <a:gd name="T7" fmla="*/ 331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13" y="16"/>
                  </a:moveTo>
                  <a:lnTo>
                    <a:pt x="16" y="5"/>
                  </a:lnTo>
                  <a:lnTo>
                    <a:pt x="0" y="0"/>
                  </a:lnTo>
                  <a:lnTo>
                    <a:pt x="13"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0" name="Freeform 66"/>
            <p:cNvSpPr>
              <a:spLocks noChangeAspect="1"/>
            </p:cNvSpPr>
            <p:nvPr/>
          </p:nvSpPr>
          <p:spPr bwMode="auto">
            <a:xfrm>
              <a:off x="4380" y="1524"/>
              <a:ext cx="31" cy="26"/>
            </a:xfrm>
            <a:custGeom>
              <a:avLst/>
              <a:gdLst>
                <a:gd name="T0" fmla="*/ 655468 w 17"/>
                <a:gd name="T1" fmla="*/ 33194 h 17"/>
                <a:gd name="T2" fmla="*/ 795927 w 17"/>
                <a:gd name="T3" fmla="*/ 10799 h 17"/>
                <a:gd name="T4" fmla="*/ 0 w 17"/>
                <a:gd name="T5" fmla="*/ 0 h 17"/>
                <a:gd name="T6" fmla="*/ 655468 w 17"/>
                <a:gd name="T7" fmla="*/ 33194 h 17"/>
                <a:gd name="T8" fmla="*/ 655468 w 17"/>
                <a:gd name="T9" fmla="*/ 331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13" y="16"/>
                  </a:moveTo>
                  <a:lnTo>
                    <a:pt x="16" y="5"/>
                  </a:lnTo>
                  <a:lnTo>
                    <a:pt x="0" y="0"/>
                  </a:lnTo>
                  <a:lnTo>
                    <a:pt x="13"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1" name="Freeform 67"/>
            <p:cNvSpPr>
              <a:spLocks noChangeAspect="1"/>
            </p:cNvSpPr>
            <p:nvPr/>
          </p:nvSpPr>
          <p:spPr bwMode="auto">
            <a:xfrm>
              <a:off x="4352" y="1536"/>
              <a:ext cx="31" cy="28"/>
            </a:xfrm>
            <a:custGeom>
              <a:avLst/>
              <a:gdLst>
                <a:gd name="T0" fmla="*/ 0 w 17"/>
                <a:gd name="T1" fmla="*/ 14683 h 18"/>
                <a:gd name="T2" fmla="*/ 108097 w 17"/>
                <a:gd name="T3" fmla="*/ 46643 h 18"/>
                <a:gd name="T4" fmla="*/ 398791 w 17"/>
                <a:gd name="T5" fmla="*/ 39989 h 18"/>
                <a:gd name="T6" fmla="*/ 795927 w 17"/>
                <a:gd name="T7" fmla="*/ 14683 h 18"/>
                <a:gd name="T8" fmla="*/ 598889 w 17"/>
                <a:gd name="T9" fmla="*/ 0 h 18"/>
                <a:gd name="T10" fmla="*/ 0 w 17"/>
                <a:gd name="T11" fmla="*/ 14683 h 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8">
                  <a:moveTo>
                    <a:pt x="0" y="5"/>
                  </a:moveTo>
                  <a:lnTo>
                    <a:pt x="2" y="17"/>
                  </a:lnTo>
                  <a:lnTo>
                    <a:pt x="8" y="14"/>
                  </a:lnTo>
                  <a:lnTo>
                    <a:pt x="16" y="5"/>
                  </a:lnTo>
                  <a:lnTo>
                    <a:pt x="12" y="0"/>
                  </a:lnTo>
                  <a:lnTo>
                    <a:pt x="0" y="5"/>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2" name="Freeform 68"/>
            <p:cNvSpPr>
              <a:spLocks noChangeAspect="1"/>
            </p:cNvSpPr>
            <p:nvPr/>
          </p:nvSpPr>
          <p:spPr bwMode="auto">
            <a:xfrm>
              <a:off x="4352" y="1536"/>
              <a:ext cx="31" cy="28"/>
            </a:xfrm>
            <a:custGeom>
              <a:avLst/>
              <a:gdLst>
                <a:gd name="T0" fmla="*/ 0 w 17"/>
                <a:gd name="T1" fmla="*/ 14683 h 18"/>
                <a:gd name="T2" fmla="*/ 108097 w 17"/>
                <a:gd name="T3" fmla="*/ 46643 h 18"/>
                <a:gd name="T4" fmla="*/ 398791 w 17"/>
                <a:gd name="T5" fmla="*/ 39989 h 18"/>
                <a:gd name="T6" fmla="*/ 795927 w 17"/>
                <a:gd name="T7" fmla="*/ 14683 h 18"/>
                <a:gd name="T8" fmla="*/ 598889 w 17"/>
                <a:gd name="T9" fmla="*/ 0 h 18"/>
                <a:gd name="T10" fmla="*/ 0 w 17"/>
                <a:gd name="T11" fmla="*/ 14683 h 18"/>
                <a:gd name="T12" fmla="*/ 0 w 17"/>
                <a:gd name="T13" fmla="*/ 14683 h 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8">
                  <a:moveTo>
                    <a:pt x="0" y="5"/>
                  </a:moveTo>
                  <a:lnTo>
                    <a:pt x="2" y="17"/>
                  </a:lnTo>
                  <a:lnTo>
                    <a:pt x="8" y="14"/>
                  </a:lnTo>
                  <a:lnTo>
                    <a:pt x="16" y="5"/>
                  </a:lnTo>
                  <a:lnTo>
                    <a:pt x="12" y="0"/>
                  </a:lnTo>
                  <a:lnTo>
                    <a:pt x="0" y="5"/>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3" name="Freeform 69"/>
            <p:cNvSpPr>
              <a:spLocks noChangeAspect="1"/>
            </p:cNvSpPr>
            <p:nvPr/>
          </p:nvSpPr>
          <p:spPr bwMode="auto">
            <a:xfrm>
              <a:off x="4320" y="1530"/>
              <a:ext cx="43" cy="26"/>
            </a:xfrm>
            <a:custGeom>
              <a:avLst/>
              <a:gdLst>
                <a:gd name="T0" fmla="*/ 0 w 23"/>
                <a:gd name="T1" fmla="*/ 8049 h 17"/>
                <a:gd name="T2" fmla="*/ 381545 w 23"/>
                <a:gd name="T3" fmla="*/ 33194 h 17"/>
                <a:gd name="T4" fmla="*/ 1713879 w 23"/>
                <a:gd name="T5" fmla="*/ 3019 h 17"/>
                <a:gd name="T6" fmla="*/ 381545 w 23"/>
                <a:gd name="T7" fmla="*/ 0 h 17"/>
                <a:gd name="T8" fmla="*/ 0 w 23"/>
                <a:gd name="T9" fmla="*/ 8049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 h="17">
                  <a:moveTo>
                    <a:pt x="0" y="4"/>
                  </a:moveTo>
                  <a:lnTo>
                    <a:pt x="5" y="16"/>
                  </a:lnTo>
                  <a:lnTo>
                    <a:pt x="22" y="1"/>
                  </a:lnTo>
                  <a:lnTo>
                    <a:pt x="5" y="0"/>
                  </a:lnTo>
                  <a:lnTo>
                    <a:pt x="0"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4" name="Freeform 70"/>
            <p:cNvSpPr>
              <a:spLocks noChangeAspect="1"/>
            </p:cNvSpPr>
            <p:nvPr/>
          </p:nvSpPr>
          <p:spPr bwMode="auto">
            <a:xfrm>
              <a:off x="4320" y="1530"/>
              <a:ext cx="43" cy="26"/>
            </a:xfrm>
            <a:custGeom>
              <a:avLst/>
              <a:gdLst>
                <a:gd name="T0" fmla="*/ 0 w 23"/>
                <a:gd name="T1" fmla="*/ 8049 h 17"/>
                <a:gd name="T2" fmla="*/ 381545 w 23"/>
                <a:gd name="T3" fmla="*/ 33194 h 17"/>
                <a:gd name="T4" fmla="*/ 1713879 w 23"/>
                <a:gd name="T5" fmla="*/ 3019 h 17"/>
                <a:gd name="T6" fmla="*/ 381545 w 23"/>
                <a:gd name="T7" fmla="*/ 0 h 17"/>
                <a:gd name="T8" fmla="*/ 0 w 23"/>
                <a:gd name="T9" fmla="*/ 8049 h 17"/>
                <a:gd name="T10" fmla="*/ 0 w 23"/>
                <a:gd name="T11" fmla="*/ 8049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 h="17">
                  <a:moveTo>
                    <a:pt x="0" y="4"/>
                  </a:moveTo>
                  <a:lnTo>
                    <a:pt x="5" y="16"/>
                  </a:lnTo>
                  <a:lnTo>
                    <a:pt x="22" y="1"/>
                  </a:lnTo>
                  <a:lnTo>
                    <a:pt x="5" y="0"/>
                  </a:lnTo>
                  <a:lnTo>
                    <a:pt x="0"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5" name="Freeform 71"/>
            <p:cNvSpPr>
              <a:spLocks noChangeAspect="1"/>
            </p:cNvSpPr>
            <p:nvPr/>
          </p:nvSpPr>
          <p:spPr bwMode="auto">
            <a:xfrm>
              <a:off x="4335" y="1557"/>
              <a:ext cx="32" cy="27"/>
            </a:xfrm>
            <a:custGeom>
              <a:avLst/>
              <a:gdLst>
                <a:gd name="T0" fmla="*/ 0 w 17"/>
                <a:gd name="T1" fmla="*/ 0 h 17"/>
                <a:gd name="T2" fmla="*/ 987334 w 17"/>
                <a:gd name="T3" fmla="*/ 66145 h 17"/>
                <a:gd name="T4" fmla="*/ 1388742 w 17"/>
                <a:gd name="T5" fmla="*/ 54130 h 17"/>
                <a:gd name="T6" fmla="*/ 1065169 w 17"/>
                <a:gd name="T7" fmla="*/ 0 h 17"/>
                <a:gd name="T8" fmla="*/ 0 w 17"/>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0"/>
                  </a:moveTo>
                  <a:lnTo>
                    <a:pt x="11" y="16"/>
                  </a:lnTo>
                  <a:lnTo>
                    <a:pt x="16" y="13"/>
                  </a:lnTo>
                  <a:lnTo>
                    <a:pt x="12" y="0"/>
                  </a:lnTo>
                  <a:lnTo>
                    <a:pt x="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6" name="Freeform 72"/>
            <p:cNvSpPr>
              <a:spLocks noChangeAspect="1"/>
            </p:cNvSpPr>
            <p:nvPr/>
          </p:nvSpPr>
          <p:spPr bwMode="auto">
            <a:xfrm>
              <a:off x="4335" y="1557"/>
              <a:ext cx="32" cy="27"/>
            </a:xfrm>
            <a:custGeom>
              <a:avLst/>
              <a:gdLst>
                <a:gd name="T0" fmla="*/ 0 w 17"/>
                <a:gd name="T1" fmla="*/ 0 h 17"/>
                <a:gd name="T2" fmla="*/ 987334 w 17"/>
                <a:gd name="T3" fmla="*/ 66145 h 17"/>
                <a:gd name="T4" fmla="*/ 1388742 w 17"/>
                <a:gd name="T5" fmla="*/ 54130 h 17"/>
                <a:gd name="T6" fmla="*/ 1065169 w 17"/>
                <a:gd name="T7" fmla="*/ 0 h 17"/>
                <a:gd name="T8" fmla="*/ 0 w 17"/>
                <a:gd name="T9" fmla="*/ 0 h 17"/>
                <a:gd name="T10" fmla="*/ 0 w 17"/>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7">
                  <a:moveTo>
                    <a:pt x="0" y="0"/>
                  </a:moveTo>
                  <a:lnTo>
                    <a:pt x="11" y="16"/>
                  </a:lnTo>
                  <a:lnTo>
                    <a:pt x="16" y="13"/>
                  </a:lnTo>
                  <a:lnTo>
                    <a:pt x="12" y="0"/>
                  </a:lnTo>
                  <a:lnTo>
                    <a:pt x="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7" name="Freeform 73"/>
            <p:cNvSpPr>
              <a:spLocks noChangeAspect="1"/>
            </p:cNvSpPr>
            <p:nvPr/>
          </p:nvSpPr>
          <p:spPr bwMode="auto">
            <a:xfrm>
              <a:off x="4265" y="1567"/>
              <a:ext cx="31" cy="26"/>
            </a:xfrm>
            <a:custGeom>
              <a:avLst/>
              <a:gdLst>
                <a:gd name="T0" fmla="*/ 0 w 17"/>
                <a:gd name="T1" fmla="*/ 28794 h 17"/>
                <a:gd name="T2" fmla="*/ 795927 w 17"/>
                <a:gd name="T3" fmla="*/ 33194 h 17"/>
                <a:gd name="T4" fmla="*/ 795927 w 17"/>
                <a:gd name="T5" fmla="*/ 0 h 17"/>
                <a:gd name="T6" fmla="*/ 0 w 17"/>
                <a:gd name="T7" fmla="*/ 287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14"/>
                  </a:moveTo>
                  <a:lnTo>
                    <a:pt x="16" y="16"/>
                  </a:lnTo>
                  <a:lnTo>
                    <a:pt x="16" y="0"/>
                  </a:lnTo>
                  <a:lnTo>
                    <a:pt x="0" y="1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8" name="Freeform 74"/>
            <p:cNvSpPr>
              <a:spLocks noChangeAspect="1"/>
            </p:cNvSpPr>
            <p:nvPr/>
          </p:nvSpPr>
          <p:spPr bwMode="auto">
            <a:xfrm>
              <a:off x="4265" y="1567"/>
              <a:ext cx="31" cy="26"/>
            </a:xfrm>
            <a:custGeom>
              <a:avLst/>
              <a:gdLst>
                <a:gd name="T0" fmla="*/ 0 w 17"/>
                <a:gd name="T1" fmla="*/ 28794 h 17"/>
                <a:gd name="T2" fmla="*/ 795927 w 17"/>
                <a:gd name="T3" fmla="*/ 33194 h 17"/>
                <a:gd name="T4" fmla="*/ 795927 w 17"/>
                <a:gd name="T5" fmla="*/ 0 h 17"/>
                <a:gd name="T6" fmla="*/ 0 w 17"/>
                <a:gd name="T7" fmla="*/ 28794 h 17"/>
                <a:gd name="T8" fmla="*/ 0 w 17"/>
                <a:gd name="T9" fmla="*/ 287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14"/>
                  </a:moveTo>
                  <a:lnTo>
                    <a:pt x="16" y="16"/>
                  </a:lnTo>
                  <a:lnTo>
                    <a:pt x="16" y="0"/>
                  </a:lnTo>
                  <a:lnTo>
                    <a:pt x="0" y="1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09" name="Freeform 75"/>
            <p:cNvSpPr>
              <a:spLocks noChangeAspect="1"/>
            </p:cNvSpPr>
            <p:nvPr/>
          </p:nvSpPr>
          <p:spPr bwMode="auto">
            <a:xfrm>
              <a:off x="4231" y="1567"/>
              <a:ext cx="32" cy="26"/>
            </a:xfrm>
            <a:custGeom>
              <a:avLst/>
              <a:gdLst>
                <a:gd name="T0" fmla="*/ 0 w 17"/>
                <a:gd name="T1" fmla="*/ 0 h 17"/>
                <a:gd name="T2" fmla="*/ 371921 w 17"/>
                <a:gd name="T3" fmla="*/ 33194 h 17"/>
                <a:gd name="T4" fmla="*/ 1388742 w 17"/>
                <a:gd name="T5" fmla="*/ 33194 h 17"/>
                <a:gd name="T6" fmla="*/ 524521 w 17"/>
                <a:gd name="T7" fmla="*/ 12310 h 17"/>
                <a:gd name="T8" fmla="*/ 0 w 17"/>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0"/>
                  </a:moveTo>
                  <a:lnTo>
                    <a:pt x="4" y="16"/>
                  </a:lnTo>
                  <a:lnTo>
                    <a:pt x="16" y="16"/>
                  </a:lnTo>
                  <a:lnTo>
                    <a:pt x="6" y="6"/>
                  </a:lnTo>
                  <a:lnTo>
                    <a:pt x="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0" name="Freeform 76"/>
            <p:cNvSpPr>
              <a:spLocks noChangeAspect="1"/>
            </p:cNvSpPr>
            <p:nvPr/>
          </p:nvSpPr>
          <p:spPr bwMode="auto">
            <a:xfrm>
              <a:off x="4231" y="1567"/>
              <a:ext cx="32" cy="26"/>
            </a:xfrm>
            <a:custGeom>
              <a:avLst/>
              <a:gdLst>
                <a:gd name="T0" fmla="*/ 0 w 17"/>
                <a:gd name="T1" fmla="*/ 0 h 17"/>
                <a:gd name="T2" fmla="*/ 371921 w 17"/>
                <a:gd name="T3" fmla="*/ 33194 h 17"/>
                <a:gd name="T4" fmla="*/ 1388742 w 17"/>
                <a:gd name="T5" fmla="*/ 33194 h 17"/>
                <a:gd name="T6" fmla="*/ 524521 w 17"/>
                <a:gd name="T7" fmla="*/ 12310 h 17"/>
                <a:gd name="T8" fmla="*/ 0 w 17"/>
                <a:gd name="T9" fmla="*/ 0 h 17"/>
                <a:gd name="T10" fmla="*/ 0 w 17"/>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7">
                  <a:moveTo>
                    <a:pt x="0" y="0"/>
                  </a:moveTo>
                  <a:lnTo>
                    <a:pt x="4" y="16"/>
                  </a:lnTo>
                  <a:lnTo>
                    <a:pt x="16" y="16"/>
                  </a:lnTo>
                  <a:lnTo>
                    <a:pt x="6" y="6"/>
                  </a:lnTo>
                  <a:lnTo>
                    <a:pt x="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1" name="Freeform 77"/>
            <p:cNvSpPr>
              <a:spLocks noChangeAspect="1"/>
            </p:cNvSpPr>
            <p:nvPr/>
          </p:nvSpPr>
          <p:spPr bwMode="auto">
            <a:xfrm>
              <a:off x="4207" y="1584"/>
              <a:ext cx="32" cy="26"/>
            </a:xfrm>
            <a:custGeom>
              <a:avLst/>
              <a:gdLst>
                <a:gd name="T0" fmla="*/ 700087 w 17"/>
                <a:gd name="T1" fmla="*/ 33194 h 17"/>
                <a:gd name="T2" fmla="*/ 1388742 w 17"/>
                <a:gd name="T3" fmla="*/ 8049 h 17"/>
                <a:gd name="T4" fmla="*/ 0 w 17"/>
                <a:gd name="T5" fmla="*/ 0 h 17"/>
                <a:gd name="T6" fmla="*/ 700087 w 17"/>
                <a:gd name="T7" fmla="*/ 331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8" y="16"/>
                  </a:moveTo>
                  <a:lnTo>
                    <a:pt x="16" y="4"/>
                  </a:lnTo>
                  <a:lnTo>
                    <a:pt x="0" y="0"/>
                  </a:lnTo>
                  <a:lnTo>
                    <a:pt x="8"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2" name="Freeform 78"/>
            <p:cNvSpPr>
              <a:spLocks noChangeAspect="1"/>
            </p:cNvSpPr>
            <p:nvPr/>
          </p:nvSpPr>
          <p:spPr bwMode="auto">
            <a:xfrm>
              <a:off x="4207" y="1584"/>
              <a:ext cx="32" cy="26"/>
            </a:xfrm>
            <a:custGeom>
              <a:avLst/>
              <a:gdLst>
                <a:gd name="T0" fmla="*/ 700087 w 17"/>
                <a:gd name="T1" fmla="*/ 33194 h 17"/>
                <a:gd name="T2" fmla="*/ 1388742 w 17"/>
                <a:gd name="T3" fmla="*/ 8049 h 17"/>
                <a:gd name="T4" fmla="*/ 0 w 17"/>
                <a:gd name="T5" fmla="*/ 0 h 17"/>
                <a:gd name="T6" fmla="*/ 700087 w 17"/>
                <a:gd name="T7" fmla="*/ 33194 h 17"/>
                <a:gd name="T8" fmla="*/ 700087 w 17"/>
                <a:gd name="T9" fmla="*/ 331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8" y="16"/>
                  </a:moveTo>
                  <a:lnTo>
                    <a:pt x="16" y="4"/>
                  </a:lnTo>
                  <a:lnTo>
                    <a:pt x="0" y="0"/>
                  </a:lnTo>
                  <a:lnTo>
                    <a:pt x="8"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3" name="Freeform 79"/>
            <p:cNvSpPr>
              <a:spLocks noChangeAspect="1"/>
            </p:cNvSpPr>
            <p:nvPr/>
          </p:nvSpPr>
          <p:spPr bwMode="auto">
            <a:xfrm>
              <a:off x="4181" y="1607"/>
              <a:ext cx="33" cy="26"/>
            </a:xfrm>
            <a:custGeom>
              <a:avLst/>
              <a:gdLst>
                <a:gd name="T0" fmla="*/ 0 w 18"/>
                <a:gd name="T1" fmla="*/ 28794 h 17"/>
                <a:gd name="T2" fmla="*/ 215030 w 18"/>
                <a:gd name="T3" fmla="*/ 33194 h 17"/>
                <a:gd name="T4" fmla="*/ 935862 w 18"/>
                <a:gd name="T5" fmla="*/ 0 h 17"/>
                <a:gd name="T6" fmla="*/ 0 w 18"/>
                <a:gd name="T7" fmla="*/ 7061 h 17"/>
                <a:gd name="T8" fmla="*/ 0 w 18"/>
                <a:gd name="T9" fmla="*/ 287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 h="17">
                  <a:moveTo>
                    <a:pt x="0" y="14"/>
                  </a:moveTo>
                  <a:lnTo>
                    <a:pt x="4" y="16"/>
                  </a:lnTo>
                  <a:lnTo>
                    <a:pt x="17" y="0"/>
                  </a:lnTo>
                  <a:lnTo>
                    <a:pt x="0" y="3"/>
                  </a:lnTo>
                  <a:lnTo>
                    <a:pt x="0" y="1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4" name="Freeform 80"/>
            <p:cNvSpPr>
              <a:spLocks noChangeAspect="1"/>
            </p:cNvSpPr>
            <p:nvPr/>
          </p:nvSpPr>
          <p:spPr bwMode="auto">
            <a:xfrm>
              <a:off x="4181" y="1607"/>
              <a:ext cx="33" cy="26"/>
            </a:xfrm>
            <a:custGeom>
              <a:avLst/>
              <a:gdLst>
                <a:gd name="T0" fmla="*/ 0 w 18"/>
                <a:gd name="T1" fmla="*/ 28794 h 17"/>
                <a:gd name="T2" fmla="*/ 215030 w 18"/>
                <a:gd name="T3" fmla="*/ 33194 h 17"/>
                <a:gd name="T4" fmla="*/ 935862 w 18"/>
                <a:gd name="T5" fmla="*/ 0 h 17"/>
                <a:gd name="T6" fmla="*/ 0 w 18"/>
                <a:gd name="T7" fmla="*/ 7061 h 17"/>
                <a:gd name="T8" fmla="*/ 0 w 18"/>
                <a:gd name="T9" fmla="*/ 28794 h 17"/>
                <a:gd name="T10" fmla="*/ 0 w 18"/>
                <a:gd name="T11" fmla="*/ 28794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17">
                  <a:moveTo>
                    <a:pt x="0" y="14"/>
                  </a:moveTo>
                  <a:lnTo>
                    <a:pt x="4" y="16"/>
                  </a:lnTo>
                  <a:lnTo>
                    <a:pt x="17" y="0"/>
                  </a:lnTo>
                  <a:lnTo>
                    <a:pt x="0" y="3"/>
                  </a:lnTo>
                  <a:lnTo>
                    <a:pt x="0" y="1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5" name="Freeform 81"/>
            <p:cNvSpPr>
              <a:spLocks noChangeAspect="1"/>
            </p:cNvSpPr>
            <p:nvPr/>
          </p:nvSpPr>
          <p:spPr bwMode="auto">
            <a:xfrm>
              <a:off x="4136" y="1624"/>
              <a:ext cx="41" cy="48"/>
            </a:xfrm>
            <a:custGeom>
              <a:avLst/>
              <a:gdLst>
                <a:gd name="T0" fmla="*/ 0 w 22"/>
                <a:gd name="T1" fmla="*/ 28365 h 31"/>
                <a:gd name="T2" fmla="*/ 0 w 22"/>
                <a:gd name="T3" fmla="*/ 49225 h 31"/>
                <a:gd name="T4" fmla="*/ 0 w 22"/>
                <a:gd name="T5" fmla="*/ 52342 h 31"/>
                <a:gd name="T6" fmla="*/ 0 w 22"/>
                <a:gd name="T7" fmla="*/ 77240 h 31"/>
                <a:gd name="T8" fmla="*/ 1329047 w 22"/>
                <a:gd name="T9" fmla="*/ 57905 h 31"/>
                <a:gd name="T10" fmla="*/ 1544315 w 22"/>
                <a:gd name="T11" fmla="*/ 28365 h 31"/>
                <a:gd name="T12" fmla="*/ 739491 w 22"/>
                <a:gd name="T13" fmla="*/ 0 h 31"/>
                <a:gd name="T14" fmla="*/ 0 w 22"/>
                <a:gd name="T15" fmla="*/ 28365 h 3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 h="31">
                  <a:moveTo>
                    <a:pt x="0" y="11"/>
                  </a:moveTo>
                  <a:lnTo>
                    <a:pt x="0" y="19"/>
                  </a:lnTo>
                  <a:lnTo>
                    <a:pt x="0" y="20"/>
                  </a:lnTo>
                  <a:lnTo>
                    <a:pt x="0" y="30"/>
                  </a:lnTo>
                  <a:lnTo>
                    <a:pt x="18" y="22"/>
                  </a:lnTo>
                  <a:lnTo>
                    <a:pt x="21" y="11"/>
                  </a:lnTo>
                  <a:lnTo>
                    <a:pt x="10" y="0"/>
                  </a:lnTo>
                  <a:lnTo>
                    <a:pt x="0" y="11"/>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6" name="Freeform 82"/>
            <p:cNvSpPr>
              <a:spLocks noChangeAspect="1"/>
            </p:cNvSpPr>
            <p:nvPr/>
          </p:nvSpPr>
          <p:spPr bwMode="auto">
            <a:xfrm>
              <a:off x="4136" y="1624"/>
              <a:ext cx="41" cy="48"/>
            </a:xfrm>
            <a:custGeom>
              <a:avLst/>
              <a:gdLst>
                <a:gd name="T0" fmla="*/ 0 w 22"/>
                <a:gd name="T1" fmla="*/ 28365 h 31"/>
                <a:gd name="T2" fmla="*/ 0 w 22"/>
                <a:gd name="T3" fmla="*/ 49225 h 31"/>
                <a:gd name="T4" fmla="*/ 0 w 22"/>
                <a:gd name="T5" fmla="*/ 52342 h 31"/>
                <a:gd name="T6" fmla="*/ 0 w 22"/>
                <a:gd name="T7" fmla="*/ 77240 h 31"/>
                <a:gd name="T8" fmla="*/ 1329047 w 22"/>
                <a:gd name="T9" fmla="*/ 57905 h 31"/>
                <a:gd name="T10" fmla="*/ 1544315 w 22"/>
                <a:gd name="T11" fmla="*/ 28365 h 31"/>
                <a:gd name="T12" fmla="*/ 739491 w 22"/>
                <a:gd name="T13" fmla="*/ 0 h 31"/>
                <a:gd name="T14" fmla="*/ 0 w 22"/>
                <a:gd name="T15" fmla="*/ 28365 h 31"/>
                <a:gd name="T16" fmla="*/ 0 w 22"/>
                <a:gd name="T17" fmla="*/ 28365 h 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 h="31">
                  <a:moveTo>
                    <a:pt x="0" y="11"/>
                  </a:moveTo>
                  <a:lnTo>
                    <a:pt x="0" y="19"/>
                  </a:lnTo>
                  <a:lnTo>
                    <a:pt x="0" y="20"/>
                  </a:lnTo>
                  <a:lnTo>
                    <a:pt x="0" y="30"/>
                  </a:lnTo>
                  <a:lnTo>
                    <a:pt x="18" y="22"/>
                  </a:lnTo>
                  <a:lnTo>
                    <a:pt x="21" y="11"/>
                  </a:lnTo>
                  <a:lnTo>
                    <a:pt x="10" y="0"/>
                  </a:lnTo>
                  <a:lnTo>
                    <a:pt x="0" y="11"/>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7" name="Freeform 83"/>
            <p:cNvSpPr>
              <a:spLocks noChangeAspect="1"/>
            </p:cNvSpPr>
            <p:nvPr/>
          </p:nvSpPr>
          <p:spPr bwMode="auto">
            <a:xfrm>
              <a:off x="4088" y="1649"/>
              <a:ext cx="32" cy="26"/>
            </a:xfrm>
            <a:custGeom>
              <a:avLst/>
              <a:gdLst>
                <a:gd name="T0" fmla="*/ 0 w 17"/>
                <a:gd name="T1" fmla="*/ 28794 h 17"/>
                <a:gd name="T2" fmla="*/ 700087 w 17"/>
                <a:gd name="T3" fmla="*/ 33194 h 17"/>
                <a:gd name="T4" fmla="*/ 1388742 w 17"/>
                <a:gd name="T5" fmla="*/ 0 h 17"/>
                <a:gd name="T6" fmla="*/ 371921 w 17"/>
                <a:gd name="T7" fmla="*/ 8049 h 17"/>
                <a:gd name="T8" fmla="*/ 0 w 17"/>
                <a:gd name="T9" fmla="*/ 287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14"/>
                  </a:moveTo>
                  <a:lnTo>
                    <a:pt x="8" y="16"/>
                  </a:lnTo>
                  <a:lnTo>
                    <a:pt x="16" y="0"/>
                  </a:lnTo>
                  <a:lnTo>
                    <a:pt x="4" y="4"/>
                  </a:lnTo>
                  <a:lnTo>
                    <a:pt x="0" y="1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8" name="Freeform 84"/>
            <p:cNvSpPr>
              <a:spLocks noChangeAspect="1"/>
            </p:cNvSpPr>
            <p:nvPr/>
          </p:nvSpPr>
          <p:spPr bwMode="auto">
            <a:xfrm>
              <a:off x="4088" y="1649"/>
              <a:ext cx="32" cy="26"/>
            </a:xfrm>
            <a:custGeom>
              <a:avLst/>
              <a:gdLst>
                <a:gd name="T0" fmla="*/ 0 w 17"/>
                <a:gd name="T1" fmla="*/ 28794 h 17"/>
                <a:gd name="T2" fmla="*/ 700087 w 17"/>
                <a:gd name="T3" fmla="*/ 33194 h 17"/>
                <a:gd name="T4" fmla="*/ 1388742 w 17"/>
                <a:gd name="T5" fmla="*/ 0 h 17"/>
                <a:gd name="T6" fmla="*/ 371921 w 17"/>
                <a:gd name="T7" fmla="*/ 8049 h 17"/>
                <a:gd name="T8" fmla="*/ 0 w 17"/>
                <a:gd name="T9" fmla="*/ 28794 h 17"/>
                <a:gd name="T10" fmla="*/ 0 w 17"/>
                <a:gd name="T11" fmla="*/ 28794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7">
                  <a:moveTo>
                    <a:pt x="0" y="14"/>
                  </a:moveTo>
                  <a:lnTo>
                    <a:pt x="8" y="16"/>
                  </a:lnTo>
                  <a:lnTo>
                    <a:pt x="16" y="0"/>
                  </a:lnTo>
                  <a:lnTo>
                    <a:pt x="4" y="4"/>
                  </a:lnTo>
                  <a:lnTo>
                    <a:pt x="0" y="1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19" name="Freeform 85"/>
            <p:cNvSpPr>
              <a:spLocks noChangeAspect="1"/>
            </p:cNvSpPr>
            <p:nvPr/>
          </p:nvSpPr>
          <p:spPr bwMode="auto">
            <a:xfrm>
              <a:off x="4047" y="1673"/>
              <a:ext cx="32" cy="30"/>
            </a:xfrm>
            <a:custGeom>
              <a:avLst/>
              <a:gdLst>
                <a:gd name="T0" fmla="*/ 987334 w 17"/>
                <a:gd name="T1" fmla="*/ 25743 h 19"/>
                <a:gd name="T2" fmla="*/ 0 w 17"/>
                <a:gd name="T3" fmla="*/ 58866 h 19"/>
                <a:gd name="T4" fmla="*/ 1388742 w 17"/>
                <a:gd name="T5" fmla="*/ 65206 h 19"/>
                <a:gd name="T6" fmla="*/ 987334 w 17"/>
                <a:gd name="T7" fmla="*/ 0 h 19"/>
                <a:gd name="T8" fmla="*/ 987334 w 17"/>
                <a:gd name="T9" fmla="*/ 25743 h 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9">
                  <a:moveTo>
                    <a:pt x="11" y="7"/>
                  </a:moveTo>
                  <a:lnTo>
                    <a:pt x="0" y="16"/>
                  </a:lnTo>
                  <a:lnTo>
                    <a:pt x="16" y="18"/>
                  </a:lnTo>
                  <a:lnTo>
                    <a:pt x="11" y="0"/>
                  </a:lnTo>
                  <a:lnTo>
                    <a:pt x="11" y="7"/>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0" name="Freeform 86"/>
            <p:cNvSpPr>
              <a:spLocks noChangeAspect="1"/>
            </p:cNvSpPr>
            <p:nvPr/>
          </p:nvSpPr>
          <p:spPr bwMode="auto">
            <a:xfrm>
              <a:off x="4047" y="1673"/>
              <a:ext cx="32" cy="30"/>
            </a:xfrm>
            <a:custGeom>
              <a:avLst/>
              <a:gdLst>
                <a:gd name="T0" fmla="*/ 987334 w 17"/>
                <a:gd name="T1" fmla="*/ 25743 h 19"/>
                <a:gd name="T2" fmla="*/ 0 w 17"/>
                <a:gd name="T3" fmla="*/ 58866 h 19"/>
                <a:gd name="T4" fmla="*/ 1388742 w 17"/>
                <a:gd name="T5" fmla="*/ 65206 h 19"/>
                <a:gd name="T6" fmla="*/ 987334 w 17"/>
                <a:gd name="T7" fmla="*/ 0 h 19"/>
                <a:gd name="T8" fmla="*/ 987334 w 17"/>
                <a:gd name="T9" fmla="*/ 25743 h 19"/>
                <a:gd name="T10" fmla="*/ 987334 w 17"/>
                <a:gd name="T11" fmla="*/ 25743 h 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9">
                  <a:moveTo>
                    <a:pt x="11" y="7"/>
                  </a:moveTo>
                  <a:lnTo>
                    <a:pt x="0" y="16"/>
                  </a:lnTo>
                  <a:lnTo>
                    <a:pt x="16" y="18"/>
                  </a:lnTo>
                  <a:lnTo>
                    <a:pt x="11" y="0"/>
                  </a:lnTo>
                  <a:lnTo>
                    <a:pt x="11" y="7"/>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1" name="Freeform 87"/>
            <p:cNvSpPr>
              <a:spLocks noChangeAspect="1"/>
            </p:cNvSpPr>
            <p:nvPr/>
          </p:nvSpPr>
          <p:spPr bwMode="auto">
            <a:xfrm>
              <a:off x="4044" y="1681"/>
              <a:ext cx="83" cy="60"/>
            </a:xfrm>
            <a:custGeom>
              <a:avLst/>
              <a:gdLst>
                <a:gd name="T0" fmla="*/ 1810422 w 45"/>
                <a:gd name="T1" fmla="*/ 37131 h 39"/>
                <a:gd name="T2" fmla="*/ 1810422 w 45"/>
                <a:gd name="T3" fmla="*/ 21622 h 39"/>
                <a:gd name="T4" fmla="*/ 1591754 w 45"/>
                <a:gd name="T5" fmla="*/ 0 h 39"/>
                <a:gd name="T6" fmla="*/ 1097660 w 45"/>
                <a:gd name="T7" fmla="*/ 51177 h 39"/>
                <a:gd name="T8" fmla="*/ 0 w 45"/>
                <a:gd name="T9" fmla="*/ 87885 h 39"/>
                <a:gd name="T10" fmla="*/ 1449945 w 45"/>
                <a:gd name="T11" fmla="*/ 51177 h 39"/>
                <a:gd name="T12" fmla="*/ 1591754 w 45"/>
                <a:gd name="T13" fmla="*/ 72809 h 39"/>
                <a:gd name="T14" fmla="*/ 2674343 w 45"/>
                <a:gd name="T15" fmla="*/ 34623 h 39"/>
                <a:gd name="T16" fmla="*/ 2674343 w 45"/>
                <a:gd name="T17" fmla="*/ 14054 h 39"/>
                <a:gd name="T18" fmla="*/ 2187705 w 45"/>
                <a:gd name="T19" fmla="*/ 4931 h 39"/>
                <a:gd name="T20" fmla="*/ 1810422 w 45"/>
                <a:gd name="T21" fmla="*/ 37131 h 3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 h="39">
                  <a:moveTo>
                    <a:pt x="30" y="16"/>
                  </a:moveTo>
                  <a:lnTo>
                    <a:pt x="30" y="9"/>
                  </a:lnTo>
                  <a:lnTo>
                    <a:pt x="26" y="0"/>
                  </a:lnTo>
                  <a:lnTo>
                    <a:pt x="18" y="22"/>
                  </a:lnTo>
                  <a:lnTo>
                    <a:pt x="0" y="38"/>
                  </a:lnTo>
                  <a:lnTo>
                    <a:pt x="24" y="22"/>
                  </a:lnTo>
                  <a:lnTo>
                    <a:pt x="26" y="31"/>
                  </a:lnTo>
                  <a:lnTo>
                    <a:pt x="44" y="15"/>
                  </a:lnTo>
                  <a:lnTo>
                    <a:pt x="44" y="6"/>
                  </a:lnTo>
                  <a:lnTo>
                    <a:pt x="36" y="2"/>
                  </a:lnTo>
                  <a:lnTo>
                    <a:pt x="3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2" name="Freeform 88"/>
            <p:cNvSpPr>
              <a:spLocks noChangeAspect="1"/>
            </p:cNvSpPr>
            <p:nvPr/>
          </p:nvSpPr>
          <p:spPr bwMode="auto">
            <a:xfrm>
              <a:off x="4044" y="1681"/>
              <a:ext cx="83" cy="60"/>
            </a:xfrm>
            <a:custGeom>
              <a:avLst/>
              <a:gdLst>
                <a:gd name="T0" fmla="*/ 1810422 w 45"/>
                <a:gd name="T1" fmla="*/ 37131 h 39"/>
                <a:gd name="T2" fmla="*/ 1810422 w 45"/>
                <a:gd name="T3" fmla="*/ 21622 h 39"/>
                <a:gd name="T4" fmla="*/ 1591754 w 45"/>
                <a:gd name="T5" fmla="*/ 0 h 39"/>
                <a:gd name="T6" fmla="*/ 1097660 w 45"/>
                <a:gd name="T7" fmla="*/ 51177 h 39"/>
                <a:gd name="T8" fmla="*/ 0 w 45"/>
                <a:gd name="T9" fmla="*/ 87885 h 39"/>
                <a:gd name="T10" fmla="*/ 1449945 w 45"/>
                <a:gd name="T11" fmla="*/ 51177 h 39"/>
                <a:gd name="T12" fmla="*/ 1591754 w 45"/>
                <a:gd name="T13" fmla="*/ 72809 h 39"/>
                <a:gd name="T14" fmla="*/ 2674343 w 45"/>
                <a:gd name="T15" fmla="*/ 34623 h 39"/>
                <a:gd name="T16" fmla="*/ 2674343 w 45"/>
                <a:gd name="T17" fmla="*/ 14054 h 39"/>
                <a:gd name="T18" fmla="*/ 2187705 w 45"/>
                <a:gd name="T19" fmla="*/ 4931 h 39"/>
                <a:gd name="T20" fmla="*/ 1810422 w 45"/>
                <a:gd name="T21" fmla="*/ 37131 h 39"/>
                <a:gd name="T22" fmla="*/ 1810422 w 45"/>
                <a:gd name="T23" fmla="*/ 37131 h 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5" h="39">
                  <a:moveTo>
                    <a:pt x="30" y="16"/>
                  </a:moveTo>
                  <a:lnTo>
                    <a:pt x="30" y="9"/>
                  </a:lnTo>
                  <a:lnTo>
                    <a:pt x="26" y="0"/>
                  </a:lnTo>
                  <a:lnTo>
                    <a:pt x="18" y="22"/>
                  </a:lnTo>
                  <a:lnTo>
                    <a:pt x="0" y="38"/>
                  </a:lnTo>
                  <a:lnTo>
                    <a:pt x="24" y="22"/>
                  </a:lnTo>
                  <a:lnTo>
                    <a:pt x="26" y="31"/>
                  </a:lnTo>
                  <a:lnTo>
                    <a:pt x="44" y="15"/>
                  </a:lnTo>
                  <a:lnTo>
                    <a:pt x="44" y="6"/>
                  </a:lnTo>
                  <a:lnTo>
                    <a:pt x="36" y="2"/>
                  </a:lnTo>
                  <a:lnTo>
                    <a:pt x="3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3" name="Freeform 89"/>
            <p:cNvSpPr>
              <a:spLocks noChangeAspect="1"/>
            </p:cNvSpPr>
            <p:nvPr/>
          </p:nvSpPr>
          <p:spPr bwMode="auto">
            <a:xfrm>
              <a:off x="3739" y="2159"/>
              <a:ext cx="32" cy="27"/>
            </a:xfrm>
            <a:custGeom>
              <a:avLst/>
              <a:gdLst>
                <a:gd name="T0" fmla="*/ 793643 w 17"/>
                <a:gd name="T1" fmla="*/ 66145 h 17"/>
                <a:gd name="T2" fmla="*/ 1388742 w 17"/>
                <a:gd name="T3" fmla="*/ 0 h 17"/>
                <a:gd name="T4" fmla="*/ 0 w 17"/>
                <a:gd name="T5" fmla="*/ 16510 h 17"/>
                <a:gd name="T6" fmla="*/ 793643 w 17"/>
                <a:gd name="T7" fmla="*/ 66145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9" y="16"/>
                  </a:moveTo>
                  <a:lnTo>
                    <a:pt x="16" y="0"/>
                  </a:lnTo>
                  <a:lnTo>
                    <a:pt x="0" y="4"/>
                  </a:lnTo>
                  <a:lnTo>
                    <a:pt x="9"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4" name="Freeform 90"/>
            <p:cNvSpPr>
              <a:spLocks noChangeAspect="1"/>
            </p:cNvSpPr>
            <p:nvPr/>
          </p:nvSpPr>
          <p:spPr bwMode="auto">
            <a:xfrm>
              <a:off x="3739" y="2159"/>
              <a:ext cx="32" cy="27"/>
            </a:xfrm>
            <a:custGeom>
              <a:avLst/>
              <a:gdLst>
                <a:gd name="T0" fmla="*/ 793643 w 17"/>
                <a:gd name="T1" fmla="*/ 66145 h 17"/>
                <a:gd name="T2" fmla="*/ 1388742 w 17"/>
                <a:gd name="T3" fmla="*/ 0 h 17"/>
                <a:gd name="T4" fmla="*/ 0 w 17"/>
                <a:gd name="T5" fmla="*/ 16510 h 17"/>
                <a:gd name="T6" fmla="*/ 793643 w 17"/>
                <a:gd name="T7" fmla="*/ 66145 h 17"/>
                <a:gd name="T8" fmla="*/ 793643 w 17"/>
                <a:gd name="T9" fmla="*/ 66145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9" y="16"/>
                  </a:moveTo>
                  <a:lnTo>
                    <a:pt x="16" y="0"/>
                  </a:lnTo>
                  <a:lnTo>
                    <a:pt x="0" y="4"/>
                  </a:lnTo>
                  <a:lnTo>
                    <a:pt x="9"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5" name="Freeform 91"/>
            <p:cNvSpPr>
              <a:spLocks noChangeAspect="1"/>
            </p:cNvSpPr>
            <p:nvPr/>
          </p:nvSpPr>
          <p:spPr bwMode="auto">
            <a:xfrm>
              <a:off x="3931" y="1666"/>
              <a:ext cx="462" cy="901"/>
            </a:xfrm>
            <a:custGeom>
              <a:avLst/>
              <a:gdLst>
                <a:gd name="T0" fmla="*/ 16171278 w 249"/>
                <a:gd name="T1" fmla="*/ 244941 h 584"/>
                <a:gd name="T2" fmla="*/ 15409589 w 249"/>
                <a:gd name="T3" fmla="*/ 95722 h 584"/>
                <a:gd name="T4" fmla="*/ 11759019 w 249"/>
                <a:gd name="T5" fmla="*/ 0 h 584"/>
                <a:gd name="T6" fmla="*/ 11421063 w 249"/>
                <a:gd name="T7" fmla="*/ 58952 h 584"/>
                <a:gd name="T8" fmla="*/ 11597447 w 249"/>
                <a:gd name="T9" fmla="*/ 82178 h 584"/>
                <a:gd name="T10" fmla="*/ 8740736 w 249"/>
                <a:gd name="T11" fmla="*/ 144168 h 584"/>
                <a:gd name="T12" fmla="*/ 7221153 w 249"/>
                <a:gd name="T13" fmla="*/ 154008 h 584"/>
                <a:gd name="T14" fmla="*/ 6801293 w 249"/>
                <a:gd name="T15" fmla="*/ 258008 h 584"/>
                <a:gd name="T16" fmla="*/ 5306762 w 249"/>
                <a:gd name="T17" fmla="*/ 360567 h 584"/>
                <a:gd name="T18" fmla="*/ 4199337 w 249"/>
                <a:gd name="T19" fmla="*/ 474677 h 584"/>
                <a:gd name="T20" fmla="*/ 3943155 w 249"/>
                <a:gd name="T21" fmla="*/ 568661 h 584"/>
                <a:gd name="T22" fmla="*/ 2390008 w 249"/>
                <a:gd name="T23" fmla="*/ 610025 h 584"/>
                <a:gd name="T24" fmla="*/ 1158052 w 249"/>
                <a:gd name="T25" fmla="*/ 674044 h 584"/>
                <a:gd name="T26" fmla="*/ 1158052 w 249"/>
                <a:gd name="T27" fmla="*/ 759241 h 584"/>
                <a:gd name="T28" fmla="*/ 1975633 w 249"/>
                <a:gd name="T29" fmla="*/ 886914 h 584"/>
                <a:gd name="T30" fmla="*/ 1754758 w 249"/>
                <a:gd name="T31" fmla="*/ 960960 h 584"/>
                <a:gd name="T32" fmla="*/ 884043 w 249"/>
                <a:gd name="T33" fmla="*/ 1027208 h 584"/>
                <a:gd name="T34" fmla="*/ 624145 w 249"/>
                <a:gd name="T35" fmla="*/ 1089220 h 584"/>
                <a:gd name="T36" fmla="*/ 0 w 249"/>
                <a:gd name="T37" fmla="*/ 1128317 h 584"/>
                <a:gd name="T38" fmla="*/ 0 w 249"/>
                <a:gd name="T39" fmla="*/ 1115958 h 584"/>
                <a:gd name="T40" fmla="*/ 138403 w 249"/>
                <a:gd name="T41" fmla="*/ 1177406 h 584"/>
                <a:gd name="T42" fmla="*/ 549359 w 249"/>
                <a:gd name="T43" fmla="*/ 1177406 h 584"/>
                <a:gd name="T44" fmla="*/ 624145 w 249"/>
                <a:gd name="T45" fmla="*/ 1198112 h 584"/>
                <a:gd name="T46" fmla="*/ 884043 w 249"/>
                <a:gd name="T47" fmla="*/ 1219196 h 584"/>
                <a:gd name="T48" fmla="*/ 2235820 w 249"/>
                <a:gd name="T49" fmla="*/ 1332499 h 584"/>
                <a:gd name="T50" fmla="*/ 1975633 w 249"/>
                <a:gd name="T51" fmla="*/ 1355795 h 584"/>
                <a:gd name="T52" fmla="*/ 2310223 w 249"/>
                <a:gd name="T53" fmla="*/ 1413766 h 584"/>
                <a:gd name="T54" fmla="*/ 3730496 w 249"/>
                <a:gd name="T55" fmla="*/ 1429287 h 584"/>
                <a:gd name="T56" fmla="*/ 6202150 w 249"/>
                <a:gd name="T57" fmla="*/ 1365263 h 584"/>
                <a:gd name="T58" fmla="*/ 6921643 w 249"/>
                <a:gd name="T59" fmla="*/ 1211524 h 584"/>
                <a:gd name="T60" fmla="*/ 7221153 w 249"/>
                <a:gd name="T61" fmla="*/ 1171363 h 584"/>
                <a:gd name="T62" fmla="*/ 7282068 w 249"/>
                <a:gd name="T63" fmla="*/ 1156224 h 584"/>
                <a:gd name="T64" fmla="*/ 7535430 w 249"/>
                <a:gd name="T65" fmla="*/ 1139432 h 584"/>
                <a:gd name="T66" fmla="*/ 8640625 w 249"/>
                <a:gd name="T67" fmla="*/ 1121154 h 584"/>
                <a:gd name="T68" fmla="*/ 9157172 w 249"/>
                <a:gd name="T69" fmla="*/ 1089220 h 584"/>
                <a:gd name="T70" fmla="*/ 7791541 w 249"/>
                <a:gd name="T71" fmla="*/ 1089220 h 584"/>
                <a:gd name="T72" fmla="*/ 7535430 w 249"/>
                <a:gd name="T73" fmla="*/ 1057124 h 584"/>
                <a:gd name="T74" fmla="*/ 9593441 w 249"/>
                <a:gd name="T75" fmla="*/ 1062780 h 584"/>
                <a:gd name="T76" fmla="*/ 9231604 w 249"/>
                <a:gd name="T77" fmla="*/ 993022 h 584"/>
                <a:gd name="T78" fmla="*/ 8264601 w 249"/>
                <a:gd name="T79" fmla="*/ 957172 h 584"/>
                <a:gd name="T80" fmla="*/ 6510688 w 249"/>
                <a:gd name="T81" fmla="*/ 1006419 h 584"/>
                <a:gd name="T82" fmla="*/ 7610751 w 249"/>
                <a:gd name="T83" fmla="*/ 871009 h 584"/>
                <a:gd name="T84" fmla="*/ 8005328 w 249"/>
                <a:gd name="T85" fmla="*/ 855407 h 584"/>
                <a:gd name="T86" fmla="*/ 7867103 w 249"/>
                <a:gd name="T87" fmla="*/ 764903 h 584"/>
                <a:gd name="T88" fmla="*/ 8640625 w 249"/>
                <a:gd name="T89" fmla="*/ 755263 h 584"/>
                <a:gd name="T90" fmla="*/ 8897074 w 249"/>
                <a:gd name="T91" fmla="*/ 738078 h 584"/>
                <a:gd name="T92" fmla="*/ 9846281 w 249"/>
                <a:gd name="T93" fmla="*/ 683239 h 584"/>
                <a:gd name="T94" fmla="*/ 13574664 w 249"/>
                <a:gd name="T95" fmla="*/ 565561 h 584"/>
                <a:gd name="T96" fmla="*/ 13574664 w 249"/>
                <a:gd name="T97" fmla="*/ 483376 h 584"/>
                <a:gd name="T98" fmla="*/ 14281201 w 249"/>
                <a:gd name="T99" fmla="*/ 434123 h 584"/>
                <a:gd name="T100" fmla="*/ 14456594 w 249"/>
                <a:gd name="T101" fmla="*/ 429165 h 584"/>
                <a:gd name="T102" fmla="*/ 16767937 w 249"/>
                <a:gd name="T103" fmla="*/ 412118 h 584"/>
                <a:gd name="T104" fmla="*/ 16434809 w 249"/>
                <a:gd name="T105" fmla="*/ 343158 h 58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49" h="584">
                  <a:moveTo>
                    <a:pt x="247" y="122"/>
                  </a:moveTo>
                  <a:lnTo>
                    <a:pt x="238" y="100"/>
                  </a:lnTo>
                  <a:lnTo>
                    <a:pt x="239" y="59"/>
                  </a:lnTo>
                  <a:lnTo>
                    <a:pt x="227" y="39"/>
                  </a:lnTo>
                  <a:lnTo>
                    <a:pt x="182" y="0"/>
                  </a:lnTo>
                  <a:lnTo>
                    <a:pt x="173" y="0"/>
                  </a:lnTo>
                  <a:lnTo>
                    <a:pt x="174" y="9"/>
                  </a:lnTo>
                  <a:lnTo>
                    <a:pt x="168" y="24"/>
                  </a:lnTo>
                  <a:lnTo>
                    <a:pt x="174" y="31"/>
                  </a:lnTo>
                  <a:lnTo>
                    <a:pt x="171" y="34"/>
                  </a:lnTo>
                  <a:lnTo>
                    <a:pt x="138" y="29"/>
                  </a:lnTo>
                  <a:lnTo>
                    <a:pt x="129" y="59"/>
                  </a:lnTo>
                  <a:lnTo>
                    <a:pt x="122" y="52"/>
                  </a:lnTo>
                  <a:lnTo>
                    <a:pt x="106" y="63"/>
                  </a:lnTo>
                  <a:lnTo>
                    <a:pt x="96" y="88"/>
                  </a:lnTo>
                  <a:lnTo>
                    <a:pt x="100" y="105"/>
                  </a:lnTo>
                  <a:lnTo>
                    <a:pt x="82" y="129"/>
                  </a:lnTo>
                  <a:lnTo>
                    <a:pt x="78" y="147"/>
                  </a:lnTo>
                  <a:lnTo>
                    <a:pt x="65" y="152"/>
                  </a:lnTo>
                  <a:lnTo>
                    <a:pt x="62" y="194"/>
                  </a:lnTo>
                  <a:lnTo>
                    <a:pt x="49" y="220"/>
                  </a:lnTo>
                  <a:lnTo>
                    <a:pt x="58" y="232"/>
                  </a:lnTo>
                  <a:lnTo>
                    <a:pt x="58" y="243"/>
                  </a:lnTo>
                  <a:lnTo>
                    <a:pt x="35" y="249"/>
                  </a:lnTo>
                  <a:lnTo>
                    <a:pt x="18" y="263"/>
                  </a:lnTo>
                  <a:lnTo>
                    <a:pt x="17" y="275"/>
                  </a:lnTo>
                  <a:lnTo>
                    <a:pt x="22" y="290"/>
                  </a:lnTo>
                  <a:lnTo>
                    <a:pt x="17" y="310"/>
                  </a:lnTo>
                  <a:lnTo>
                    <a:pt x="18" y="344"/>
                  </a:lnTo>
                  <a:lnTo>
                    <a:pt x="29" y="362"/>
                  </a:lnTo>
                  <a:lnTo>
                    <a:pt x="18" y="378"/>
                  </a:lnTo>
                  <a:lnTo>
                    <a:pt x="26" y="392"/>
                  </a:lnTo>
                  <a:lnTo>
                    <a:pt x="24" y="412"/>
                  </a:lnTo>
                  <a:lnTo>
                    <a:pt x="13" y="419"/>
                  </a:lnTo>
                  <a:lnTo>
                    <a:pt x="8" y="433"/>
                  </a:lnTo>
                  <a:lnTo>
                    <a:pt x="9" y="444"/>
                  </a:lnTo>
                  <a:lnTo>
                    <a:pt x="7" y="457"/>
                  </a:lnTo>
                  <a:lnTo>
                    <a:pt x="0" y="460"/>
                  </a:lnTo>
                  <a:lnTo>
                    <a:pt x="0" y="449"/>
                  </a:lnTo>
                  <a:lnTo>
                    <a:pt x="0" y="455"/>
                  </a:lnTo>
                  <a:lnTo>
                    <a:pt x="0" y="473"/>
                  </a:lnTo>
                  <a:lnTo>
                    <a:pt x="2" y="480"/>
                  </a:lnTo>
                  <a:lnTo>
                    <a:pt x="8" y="477"/>
                  </a:lnTo>
                  <a:lnTo>
                    <a:pt x="8" y="480"/>
                  </a:lnTo>
                  <a:lnTo>
                    <a:pt x="4" y="487"/>
                  </a:lnTo>
                  <a:lnTo>
                    <a:pt x="9" y="489"/>
                  </a:lnTo>
                  <a:lnTo>
                    <a:pt x="9" y="497"/>
                  </a:lnTo>
                  <a:lnTo>
                    <a:pt x="13" y="497"/>
                  </a:lnTo>
                  <a:lnTo>
                    <a:pt x="13" y="514"/>
                  </a:lnTo>
                  <a:lnTo>
                    <a:pt x="33" y="543"/>
                  </a:lnTo>
                  <a:lnTo>
                    <a:pt x="28" y="548"/>
                  </a:lnTo>
                  <a:lnTo>
                    <a:pt x="29" y="553"/>
                  </a:lnTo>
                  <a:lnTo>
                    <a:pt x="25" y="557"/>
                  </a:lnTo>
                  <a:lnTo>
                    <a:pt x="34" y="576"/>
                  </a:lnTo>
                  <a:lnTo>
                    <a:pt x="29" y="583"/>
                  </a:lnTo>
                  <a:lnTo>
                    <a:pt x="55" y="583"/>
                  </a:lnTo>
                  <a:lnTo>
                    <a:pt x="61" y="560"/>
                  </a:lnTo>
                  <a:lnTo>
                    <a:pt x="91" y="557"/>
                  </a:lnTo>
                  <a:lnTo>
                    <a:pt x="105" y="510"/>
                  </a:lnTo>
                  <a:lnTo>
                    <a:pt x="102" y="494"/>
                  </a:lnTo>
                  <a:lnTo>
                    <a:pt x="105" y="492"/>
                  </a:lnTo>
                  <a:lnTo>
                    <a:pt x="106" y="478"/>
                  </a:lnTo>
                  <a:lnTo>
                    <a:pt x="98" y="474"/>
                  </a:lnTo>
                  <a:lnTo>
                    <a:pt x="107" y="471"/>
                  </a:lnTo>
                  <a:lnTo>
                    <a:pt x="96" y="468"/>
                  </a:lnTo>
                  <a:lnTo>
                    <a:pt x="111" y="465"/>
                  </a:lnTo>
                  <a:lnTo>
                    <a:pt x="122" y="451"/>
                  </a:lnTo>
                  <a:lnTo>
                    <a:pt x="127" y="457"/>
                  </a:lnTo>
                  <a:lnTo>
                    <a:pt x="135" y="448"/>
                  </a:lnTo>
                  <a:lnTo>
                    <a:pt x="135" y="444"/>
                  </a:lnTo>
                  <a:lnTo>
                    <a:pt x="141" y="440"/>
                  </a:lnTo>
                  <a:lnTo>
                    <a:pt x="115" y="444"/>
                  </a:lnTo>
                  <a:lnTo>
                    <a:pt x="97" y="435"/>
                  </a:lnTo>
                  <a:lnTo>
                    <a:pt x="111" y="431"/>
                  </a:lnTo>
                  <a:lnTo>
                    <a:pt x="127" y="439"/>
                  </a:lnTo>
                  <a:lnTo>
                    <a:pt x="141" y="433"/>
                  </a:lnTo>
                  <a:lnTo>
                    <a:pt x="145" y="419"/>
                  </a:lnTo>
                  <a:lnTo>
                    <a:pt x="136" y="405"/>
                  </a:lnTo>
                  <a:lnTo>
                    <a:pt x="140" y="403"/>
                  </a:lnTo>
                  <a:lnTo>
                    <a:pt x="122" y="390"/>
                  </a:lnTo>
                  <a:lnTo>
                    <a:pt x="107" y="408"/>
                  </a:lnTo>
                  <a:lnTo>
                    <a:pt x="96" y="410"/>
                  </a:lnTo>
                  <a:lnTo>
                    <a:pt x="114" y="397"/>
                  </a:lnTo>
                  <a:lnTo>
                    <a:pt x="112" y="355"/>
                  </a:lnTo>
                  <a:lnTo>
                    <a:pt x="114" y="345"/>
                  </a:lnTo>
                  <a:lnTo>
                    <a:pt x="118" y="349"/>
                  </a:lnTo>
                  <a:lnTo>
                    <a:pt x="122" y="324"/>
                  </a:lnTo>
                  <a:lnTo>
                    <a:pt x="116" y="312"/>
                  </a:lnTo>
                  <a:lnTo>
                    <a:pt x="124" y="315"/>
                  </a:lnTo>
                  <a:lnTo>
                    <a:pt x="127" y="308"/>
                  </a:lnTo>
                  <a:lnTo>
                    <a:pt x="127" y="295"/>
                  </a:lnTo>
                  <a:lnTo>
                    <a:pt x="131" y="301"/>
                  </a:lnTo>
                  <a:lnTo>
                    <a:pt x="136" y="292"/>
                  </a:lnTo>
                  <a:lnTo>
                    <a:pt x="145" y="279"/>
                  </a:lnTo>
                  <a:lnTo>
                    <a:pt x="178" y="258"/>
                  </a:lnTo>
                  <a:lnTo>
                    <a:pt x="200" y="231"/>
                  </a:lnTo>
                  <a:lnTo>
                    <a:pt x="192" y="212"/>
                  </a:lnTo>
                  <a:lnTo>
                    <a:pt x="200" y="197"/>
                  </a:lnTo>
                  <a:lnTo>
                    <a:pt x="198" y="188"/>
                  </a:lnTo>
                  <a:lnTo>
                    <a:pt x="210" y="177"/>
                  </a:lnTo>
                  <a:lnTo>
                    <a:pt x="205" y="169"/>
                  </a:lnTo>
                  <a:lnTo>
                    <a:pt x="213" y="175"/>
                  </a:lnTo>
                  <a:lnTo>
                    <a:pt x="218" y="161"/>
                  </a:lnTo>
                  <a:lnTo>
                    <a:pt x="247" y="168"/>
                  </a:lnTo>
                  <a:lnTo>
                    <a:pt x="248" y="160"/>
                  </a:lnTo>
                  <a:lnTo>
                    <a:pt x="242" y="140"/>
                  </a:lnTo>
                  <a:lnTo>
                    <a:pt x="247" y="12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6" name="Freeform 92"/>
            <p:cNvSpPr>
              <a:spLocks noChangeAspect="1"/>
            </p:cNvSpPr>
            <p:nvPr/>
          </p:nvSpPr>
          <p:spPr bwMode="auto">
            <a:xfrm>
              <a:off x="3931" y="1666"/>
              <a:ext cx="462" cy="901"/>
            </a:xfrm>
            <a:custGeom>
              <a:avLst/>
              <a:gdLst>
                <a:gd name="T0" fmla="*/ 16171278 w 249"/>
                <a:gd name="T1" fmla="*/ 244941 h 584"/>
                <a:gd name="T2" fmla="*/ 15409589 w 249"/>
                <a:gd name="T3" fmla="*/ 95722 h 584"/>
                <a:gd name="T4" fmla="*/ 11759019 w 249"/>
                <a:gd name="T5" fmla="*/ 0 h 584"/>
                <a:gd name="T6" fmla="*/ 11421063 w 249"/>
                <a:gd name="T7" fmla="*/ 58952 h 584"/>
                <a:gd name="T8" fmla="*/ 11597447 w 249"/>
                <a:gd name="T9" fmla="*/ 82178 h 584"/>
                <a:gd name="T10" fmla="*/ 8740736 w 249"/>
                <a:gd name="T11" fmla="*/ 144168 h 584"/>
                <a:gd name="T12" fmla="*/ 7221153 w 249"/>
                <a:gd name="T13" fmla="*/ 154008 h 584"/>
                <a:gd name="T14" fmla="*/ 6801293 w 249"/>
                <a:gd name="T15" fmla="*/ 258008 h 584"/>
                <a:gd name="T16" fmla="*/ 5306762 w 249"/>
                <a:gd name="T17" fmla="*/ 360567 h 584"/>
                <a:gd name="T18" fmla="*/ 4199337 w 249"/>
                <a:gd name="T19" fmla="*/ 474677 h 584"/>
                <a:gd name="T20" fmla="*/ 3943155 w 249"/>
                <a:gd name="T21" fmla="*/ 568661 h 584"/>
                <a:gd name="T22" fmla="*/ 2390008 w 249"/>
                <a:gd name="T23" fmla="*/ 610025 h 584"/>
                <a:gd name="T24" fmla="*/ 1158052 w 249"/>
                <a:gd name="T25" fmla="*/ 674044 h 584"/>
                <a:gd name="T26" fmla="*/ 1158052 w 249"/>
                <a:gd name="T27" fmla="*/ 759241 h 584"/>
                <a:gd name="T28" fmla="*/ 1975633 w 249"/>
                <a:gd name="T29" fmla="*/ 886914 h 584"/>
                <a:gd name="T30" fmla="*/ 1754758 w 249"/>
                <a:gd name="T31" fmla="*/ 960960 h 584"/>
                <a:gd name="T32" fmla="*/ 884043 w 249"/>
                <a:gd name="T33" fmla="*/ 1027208 h 584"/>
                <a:gd name="T34" fmla="*/ 624145 w 249"/>
                <a:gd name="T35" fmla="*/ 1089220 h 584"/>
                <a:gd name="T36" fmla="*/ 0 w 249"/>
                <a:gd name="T37" fmla="*/ 1128317 h 584"/>
                <a:gd name="T38" fmla="*/ 0 w 249"/>
                <a:gd name="T39" fmla="*/ 1115958 h 584"/>
                <a:gd name="T40" fmla="*/ 138403 w 249"/>
                <a:gd name="T41" fmla="*/ 1177406 h 584"/>
                <a:gd name="T42" fmla="*/ 549359 w 249"/>
                <a:gd name="T43" fmla="*/ 1177406 h 584"/>
                <a:gd name="T44" fmla="*/ 624145 w 249"/>
                <a:gd name="T45" fmla="*/ 1198112 h 584"/>
                <a:gd name="T46" fmla="*/ 884043 w 249"/>
                <a:gd name="T47" fmla="*/ 1219196 h 584"/>
                <a:gd name="T48" fmla="*/ 2235820 w 249"/>
                <a:gd name="T49" fmla="*/ 1332499 h 584"/>
                <a:gd name="T50" fmla="*/ 1975633 w 249"/>
                <a:gd name="T51" fmla="*/ 1355795 h 584"/>
                <a:gd name="T52" fmla="*/ 2310223 w 249"/>
                <a:gd name="T53" fmla="*/ 1413766 h 584"/>
                <a:gd name="T54" fmla="*/ 3730496 w 249"/>
                <a:gd name="T55" fmla="*/ 1429287 h 584"/>
                <a:gd name="T56" fmla="*/ 6202150 w 249"/>
                <a:gd name="T57" fmla="*/ 1365263 h 584"/>
                <a:gd name="T58" fmla="*/ 6921643 w 249"/>
                <a:gd name="T59" fmla="*/ 1211524 h 584"/>
                <a:gd name="T60" fmla="*/ 7221153 w 249"/>
                <a:gd name="T61" fmla="*/ 1171363 h 584"/>
                <a:gd name="T62" fmla="*/ 7282068 w 249"/>
                <a:gd name="T63" fmla="*/ 1156224 h 584"/>
                <a:gd name="T64" fmla="*/ 7535430 w 249"/>
                <a:gd name="T65" fmla="*/ 1139432 h 584"/>
                <a:gd name="T66" fmla="*/ 8640625 w 249"/>
                <a:gd name="T67" fmla="*/ 1121154 h 584"/>
                <a:gd name="T68" fmla="*/ 9157172 w 249"/>
                <a:gd name="T69" fmla="*/ 1089220 h 584"/>
                <a:gd name="T70" fmla="*/ 7791541 w 249"/>
                <a:gd name="T71" fmla="*/ 1089220 h 584"/>
                <a:gd name="T72" fmla="*/ 7535430 w 249"/>
                <a:gd name="T73" fmla="*/ 1057124 h 584"/>
                <a:gd name="T74" fmla="*/ 9593441 w 249"/>
                <a:gd name="T75" fmla="*/ 1062780 h 584"/>
                <a:gd name="T76" fmla="*/ 9231604 w 249"/>
                <a:gd name="T77" fmla="*/ 993022 h 584"/>
                <a:gd name="T78" fmla="*/ 8264601 w 249"/>
                <a:gd name="T79" fmla="*/ 957172 h 584"/>
                <a:gd name="T80" fmla="*/ 6510688 w 249"/>
                <a:gd name="T81" fmla="*/ 1006419 h 584"/>
                <a:gd name="T82" fmla="*/ 7610751 w 249"/>
                <a:gd name="T83" fmla="*/ 871009 h 584"/>
                <a:gd name="T84" fmla="*/ 8005328 w 249"/>
                <a:gd name="T85" fmla="*/ 855407 h 584"/>
                <a:gd name="T86" fmla="*/ 7867103 w 249"/>
                <a:gd name="T87" fmla="*/ 764903 h 584"/>
                <a:gd name="T88" fmla="*/ 8640625 w 249"/>
                <a:gd name="T89" fmla="*/ 755263 h 584"/>
                <a:gd name="T90" fmla="*/ 8897074 w 249"/>
                <a:gd name="T91" fmla="*/ 738078 h 584"/>
                <a:gd name="T92" fmla="*/ 9846281 w 249"/>
                <a:gd name="T93" fmla="*/ 683239 h 584"/>
                <a:gd name="T94" fmla="*/ 13574664 w 249"/>
                <a:gd name="T95" fmla="*/ 565561 h 584"/>
                <a:gd name="T96" fmla="*/ 13574664 w 249"/>
                <a:gd name="T97" fmla="*/ 483376 h 584"/>
                <a:gd name="T98" fmla="*/ 14281201 w 249"/>
                <a:gd name="T99" fmla="*/ 434123 h 584"/>
                <a:gd name="T100" fmla="*/ 14456594 w 249"/>
                <a:gd name="T101" fmla="*/ 429165 h 584"/>
                <a:gd name="T102" fmla="*/ 16767937 w 249"/>
                <a:gd name="T103" fmla="*/ 412118 h 584"/>
                <a:gd name="T104" fmla="*/ 16434809 w 249"/>
                <a:gd name="T105" fmla="*/ 343158 h 584"/>
                <a:gd name="T106" fmla="*/ 16767937 w 249"/>
                <a:gd name="T107" fmla="*/ 298817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49" h="584">
                  <a:moveTo>
                    <a:pt x="247" y="122"/>
                  </a:moveTo>
                  <a:lnTo>
                    <a:pt x="238" y="100"/>
                  </a:lnTo>
                  <a:lnTo>
                    <a:pt x="239" y="59"/>
                  </a:lnTo>
                  <a:lnTo>
                    <a:pt x="227" y="39"/>
                  </a:lnTo>
                  <a:lnTo>
                    <a:pt x="182" y="0"/>
                  </a:lnTo>
                  <a:lnTo>
                    <a:pt x="173" y="0"/>
                  </a:lnTo>
                  <a:lnTo>
                    <a:pt x="174" y="9"/>
                  </a:lnTo>
                  <a:lnTo>
                    <a:pt x="168" y="24"/>
                  </a:lnTo>
                  <a:lnTo>
                    <a:pt x="174" y="31"/>
                  </a:lnTo>
                  <a:lnTo>
                    <a:pt x="171" y="34"/>
                  </a:lnTo>
                  <a:lnTo>
                    <a:pt x="138" y="29"/>
                  </a:lnTo>
                  <a:lnTo>
                    <a:pt x="129" y="59"/>
                  </a:lnTo>
                  <a:lnTo>
                    <a:pt x="122" y="52"/>
                  </a:lnTo>
                  <a:lnTo>
                    <a:pt x="106" y="63"/>
                  </a:lnTo>
                  <a:lnTo>
                    <a:pt x="96" y="88"/>
                  </a:lnTo>
                  <a:lnTo>
                    <a:pt x="100" y="105"/>
                  </a:lnTo>
                  <a:lnTo>
                    <a:pt x="82" y="129"/>
                  </a:lnTo>
                  <a:lnTo>
                    <a:pt x="78" y="147"/>
                  </a:lnTo>
                  <a:lnTo>
                    <a:pt x="65" y="152"/>
                  </a:lnTo>
                  <a:lnTo>
                    <a:pt x="62" y="194"/>
                  </a:lnTo>
                  <a:lnTo>
                    <a:pt x="49" y="220"/>
                  </a:lnTo>
                  <a:lnTo>
                    <a:pt x="58" y="232"/>
                  </a:lnTo>
                  <a:lnTo>
                    <a:pt x="58" y="243"/>
                  </a:lnTo>
                  <a:lnTo>
                    <a:pt x="35" y="249"/>
                  </a:lnTo>
                  <a:lnTo>
                    <a:pt x="18" y="263"/>
                  </a:lnTo>
                  <a:lnTo>
                    <a:pt x="17" y="275"/>
                  </a:lnTo>
                  <a:lnTo>
                    <a:pt x="22" y="290"/>
                  </a:lnTo>
                  <a:lnTo>
                    <a:pt x="17" y="310"/>
                  </a:lnTo>
                  <a:lnTo>
                    <a:pt x="18" y="344"/>
                  </a:lnTo>
                  <a:lnTo>
                    <a:pt x="29" y="362"/>
                  </a:lnTo>
                  <a:lnTo>
                    <a:pt x="18" y="378"/>
                  </a:lnTo>
                  <a:lnTo>
                    <a:pt x="26" y="392"/>
                  </a:lnTo>
                  <a:lnTo>
                    <a:pt x="24" y="412"/>
                  </a:lnTo>
                  <a:lnTo>
                    <a:pt x="13" y="419"/>
                  </a:lnTo>
                  <a:lnTo>
                    <a:pt x="8" y="433"/>
                  </a:lnTo>
                  <a:lnTo>
                    <a:pt x="9" y="444"/>
                  </a:lnTo>
                  <a:lnTo>
                    <a:pt x="7" y="457"/>
                  </a:lnTo>
                  <a:lnTo>
                    <a:pt x="0" y="460"/>
                  </a:lnTo>
                  <a:lnTo>
                    <a:pt x="0" y="449"/>
                  </a:lnTo>
                  <a:lnTo>
                    <a:pt x="0" y="455"/>
                  </a:lnTo>
                  <a:lnTo>
                    <a:pt x="0" y="473"/>
                  </a:lnTo>
                  <a:lnTo>
                    <a:pt x="2" y="480"/>
                  </a:lnTo>
                  <a:lnTo>
                    <a:pt x="8" y="477"/>
                  </a:lnTo>
                  <a:lnTo>
                    <a:pt x="8" y="480"/>
                  </a:lnTo>
                  <a:lnTo>
                    <a:pt x="4" y="487"/>
                  </a:lnTo>
                  <a:lnTo>
                    <a:pt x="9" y="489"/>
                  </a:lnTo>
                  <a:lnTo>
                    <a:pt x="9" y="497"/>
                  </a:lnTo>
                  <a:lnTo>
                    <a:pt x="13" y="497"/>
                  </a:lnTo>
                  <a:lnTo>
                    <a:pt x="13" y="514"/>
                  </a:lnTo>
                  <a:lnTo>
                    <a:pt x="33" y="543"/>
                  </a:lnTo>
                  <a:lnTo>
                    <a:pt x="28" y="548"/>
                  </a:lnTo>
                  <a:lnTo>
                    <a:pt x="29" y="553"/>
                  </a:lnTo>
                  <a:lnTo>
                    <a:pt x="25" y="557"/>
                  </a:lnTo>
                  <a:lnTo>
                    <a:pt x="34" y="576"/>
                  </a:lnTo>
                  <a:lnTo>
                    <a:pt x="29" y="583"/>
                  </a:lnTo>
                  <a:lnTo>
                    <a:pt x="55" y="583"/>
                  </a:lnTo>
                  <a:lnTo>
                    <a:pt x="61" y="560"/>
                  </a:lnTo>
                  <a:lnTo>
                    <a:pt x="91" y="557"/>
                  </a:lnTo>
                  <a:lnTo>
                    <a:pt x="105" y="510"/>
                  </a:lnTo>
                  <a:lnTo>
                    <a:pt x="102" y="494"/>
                  </a:lnTo>
                  <a:lnTo>
                    <a:pt x="105" y="492"/>
                  </a:lnTo>
                  <a:lnTo>
                    <a:pt x="106" y="478"/>
                  </a:lnTo>
                  <a:lnTo>
                    <a:pt x="98" y="474"/>
                  </a:lnTo>
                  <a:lnTo>
                    <a:pt x="107" y="471"/>
                  </a:lnTo>
                  <a:lnTo>
                    <a:pt x="96" y="468"/>
                  </a:lnTo>
                  <a:lnTo>
                    <a:pt x="111" y="465"/>
                  </a:lnTo>
                  <a:lnTo>
                    <a:pt x="122" y="451"/>
                  </a:lnTo>
                  <a:lnTo>
                    <a:pt x="127" y="457"/>
                  </a:lnTo>
                  <a:lnTo>
                    <a:pt x="135" y="448"/>
                  </a:lnTo>
                  <a:lnTo>
                    <a:pt x="135" y="444"/>
                  </a:lnTo>
                  <a:lnTo>
                    <a:pt x="141" y="440"/>
                  </a:lnTo>
                  <a:lnTo>
                    <a:pt x="115" y="444"/>
                  </a:lnTo>
                  <a:lnTo>
                    <a:pt x="97" y="435"/>
                  </a:lnTo>
                  <a:lnTo>
                    <a:pt x="111" y="431"/>
                  </a:lnTo>
                  <a:lnTo>
                    <a:pt x="127" y="439"/>
                  </a:lnTo>
                  <a:lnTo>
                    <a:pt x="141" y="433"/>
                  </a:lnTo>
                  <a:lnTo>
                    <a:pt x="145" y="419"/>
                  </a:lnTo>
                  <a:lnTo>
                    <a:pt x="136" y="405"/>
                  </a:lnTo>
                  <a:lnTo>
                    <a:pt x="140" y="403"/>
                  </a:lnTo>
                  <a:lnTo>
                    <a:pt x="122" y="390"/>
                  </a:lnTo>
                  <a:lnTo>
                    <a:pt x="107" y="408"/>
                  </a:lnTo>
                  <a:lnTo>
                    <a:pt x="96" y="410"/>
                  </a:lnTo>
                  <a:lnTo>
                    <a:pt x="114" y="397"/>
                  </a:lnTo>
                  <a:lnTo>
                    <a:pt x="112" y="355"/>
                  </a:lnTo>
                  <a:lnTo>
                    <a:pt x="114" y="345"/>
                  </a:lnTo>
                  <a:lnTo>
                    <a:pt x="118" y="349"/>
                  </a:lnTo>
                  <a:lnTo>
                    <a:pt x="122" y="324"/>
                  </a:lnTo>
                  <a:lnTo>
                    <a:pt x="116" y="312"/>
                  </a:lnTo>
                  <a:lnTo>
                    <a:pt x="124" y="315"/>
                  </a:lnTo>
                  <a:lnTo>
                    <a:pt x="127" y="308"/>
                  </a:lnTo>
                  <a:lnTo>
                    <a:pt x="127" y="295"/>
                  </a:lnTo>
                  <a:lnTo>
                    <a:pt x="131" y="301"/>
                  </a:lnTo>
                  <a:lnTo>
                    <a:pt x="136" y="292"/>
                  </a:lnTo>
                  <a:lnTo>
                    <a:pt x="145" y="279"/>
                  </a:lnTo>
                  <a:lnTo>
                    <a:pt x="178" y="258"/>
                  </a:lnTo>
                  <a:lnTo>
                    <a:pt x="200" y="231"/>
                  </a:lnTo>
                  <a:lnTo>
                    <a:pt x="192" y="212"/>
                  </a:lnTo>
                  <a:lnTo>
                    <a:pt x="200" y="197"/>
                  </a:lnTo>
                  <a:lnTo>
                    <a:pt x="198" y="188"/>
                  </a:lnTo>
                  <a:lnTo>
                    <a:pt x="210" y="177"/>
                  </a:lnTo>
                  <a:lnTo>
                    <a:pt x="205" y="169"/>
                  </a:lnTo>
                  <a:lnTo>
                    <a:pt x="213" y="175"/>
                  </a:lnTo>
                  <a:lnTo>
                    <a:pt x="218" y="161"/>
                  </a:lnTo>
                  <a:lnTo>
                    <a:pt x="247" y="168"/>
                  </a:lnTo>
                  <a:lnTo>
                    <a:pt x="248" y="160"/>
                  </a:lnTo>
                  <a:lnTo>
                    <a:pt x="242" y="140"/>
                  </a:lnTo>
                  <a:lnTo>
                    <a:pt x="247" y="12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7" name="Freeform 93"/>
            <p:cNvSpPr>
              <a:spLocks noChangeAspect="1"/>
            </p:cNvSpPr>
            <p:nvPr/>
          </p:nvSpPr>
          <p:spPr bwMode="auto">
            <a:xfrm>
              <a:off x="3749" y="2940"/>
              <a:ext cx="157" cy="79"/>
            </a:xfrm>
            <a:custGeom>
              <a:avLst/>
              <a:gdLst>
                <a:gd name="T0" fmla="*/ 4071318 w 85"/>
                <a:gd name="T1" fmla="*/ 10092 h 51"/>
                <a:gd name="T2" fmla="*/ 3320663 w 85"/>
                <a:gd name="T3" fmla="*/ 0 h 51"/>
                <a:gd name="T4" fmla="*/ 1759612 w 85"/>
                <a:gd name="T5" fmla="*/ 0 h 51"/>
                <a:gd name="T6" fmla="*/ 1042149 w 85"/>
                <a:gd name="T7" fmla="*/ 10092 h 51"/>
                <a:gd name="T8" fmla="*/ 0 w 85"/>
                <a:gd name="T9" fmla="*/ 90006 h 51"/>
                <a:gd name="T10" fmla="*/ 0 w 85"/>
                <a:gd name="T11" fmla="*/ 114034 h 51"/>
                <a:gd name="T12" fmla="*/ 437094 w 85"/>
                <a:gd name="T13" fmla="*/ 95870 h 51"/>
                <a:gd name="T14" fmla="*/ 882680 w 85"/>
                <a:gd name="T15" fmla="*/ 95870 h 51"/>
                <a:gd name="T16" fmla="*/ 1124510 w 85"/>
                <a:gd name="T17" fmla="*/ 130370 h 51"/>
                <a:gd name="T18" fmla="*/ 2077036 w 85"/>
                <a:gd name="T19" fmla="*/ 126524 h 51"/>
                <a:gd name="T20" fmla="*/ 2883612 w 85"/>
                <a:gd name="T21" fmla="*/ 95870 h 51"/>
                <a:gd name="T22" fmla="*/ 3486058 w 85"/>
                <a:gd name="T23" fmla="*/ 130370 h 51"/>
                <a:gd name="T24" fmla="*/ 3894265 w 85"/>
                <a:gd name="T25" fmla="*/ 84163 h 51"/>
                <a:gd name="T26" fmla="*/ 4807998 w 85"/>
                <a:gd name="T27" fmla="*/ 96730 h 51"/>
                <a:gd name="T28" fmla="*/ 4807998 w 85"/>
                <a:gd name="T29" fmla="*/ 77632 h 51"/>
                <a:gd name="T30" fmla="*/ 5245699 w 85"/>
                <a:gd name="T31" fmla="*/ 73617 h 51"/>
                <a:gd name="T32" fmla="*/ 5245699 w 85"/>
                <a:gd name="T33" fmla="*/ 58105 h 51"/>
                <a:gd name="T34" fmla="*/ 4312552 w 85"/>
                <a:gd name="T35" fmla="*/ 49386 h 51"/>
                <a:gd name="T36" fmla="*/ 4071318 w 85"/>
                <a:gd name="T37" fmla="*/ 10092 h 5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5" h="51">
                  <a:moveTo>
                    <a:pt x="65" y="4"/>
                  </a:moveTo>
                  <a:lnTo>
                    <a:pt x="53" y="0"/>
                  </a:lnTo>
                  <a:lnTo>
                    <a:pt x="28" y="0"/>
                  </a:lnTo>
                  <a:lnTo>
                    <a:pt x="17" y="4"/>
                  </a:lnTo>
                  <a:lnTo>
                    <a:pt x="0" y="34"/>
                  </a:lnTo>
                  <a:lnTo>
                    <a:pt x="0" y="43"/>
                  </a:lnTo>
                  <a:lnTo>
                    <a:pt x="7" y="36"/>
                  </a:lnTo>
                  <a:lnTo>
                    <a:pt x="14" y="36"/>
                  </a:lnTo>
                  <a:lnTo>
                    <a:pt x="18" y="50"/>
                  </a:lnTo>
                  <a:lnTo>
                    <a:pt x="33" y="48"/>
                  </a:lnTo>
                  <a:lnTo>
                    <a:pt x="46" y="36"/>
                  </a:lnTo>
                  <a:lnTo>
                    <a:pt x="56" y="50"/>
                  </a:lnTo>
                  <a:lnTo>
                    <a:pt x="62" y="32"/>
                  </a:lnTo>
                  <a:lnTo>
                    <a:pt x="77" y="37"/>
                  </a:lnTo>
                  <a:lnTo>
                    <a:pt x="77" y="30"/>
                  </a:lnTo>
                  <a:lnTo>
                    <a:pt x="84" y="28"/>
                  </a:lnTo>
                  <a:lnTo>
                    <a:pt x="84" y="22"/>
                  </a:lnTo>
                  <a:lnTo>
                    <a:pt x="69" y="19"/>
                  </a:lnTo>
                  <a:lnTo>
                    <a:pt x="65"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8" name="Freeform 94"/>
            <p:cNvSpPr>
              <a:spLocks noChangeAspect="1"/>
            </p:cNvSpPr>
            <p:nvPr/>
          </p:nvSpPr>
          <p:spPr bwMode="auto">
            <a:xfrm>
              <a:off x="3749" y="2940"/>
              <a:ext cx="157" cy="79"/>
            </a:xfrm>
            <a:custGeom>
              <a:avLst/>
              <a:gdLst>
                <a:gd name="T0" fmla="*/ 4071318 w 85"/>
                <a:gd name="T1" fmla="*/ 10092 h 51"/>
                <a:gd name="T2" fmla="*/ 3320663 w 85"/>
                <a:gd name="T3" fmla="*/ 0 h 51"/>
                <a:gd name="T4" fmla="*/ 1759612 w 85"/>
                <a:gd name="T5" fmla="*/ 0 h 51"/>
                <a:gd name="T6" fmla="*/ 1042149 w 85"/>
                <a:gd name="T7" fmla="*/ 10092 h 51"/>
                <a:gd name="T8" fmla="*/ 0 w 85"/>
                <a:gd name="T9" fmla="*/ 90006 h 51"/>
                <a:gd name="T10" fmla="*/ 0 w 85"/>
                <a:gd name="T11" fmla="*/ 114034 h 51"/>
                <a:gd name="T12" fmla="*/ 437094 w 85"/>
                <a:gd name="T13" fmla="*/ 95870 h 51"/>
                <a:gd name="T14" fmla="*/ 882680 w 85"/>
                <a:gd name="T15" fmla="*/ 95870 h 51"/>
                <a:gd name="T16" fmla="*/ 1124510 w 85"/>
                <a:gd name="T17" fmla="*/ 130370 h 51"/>
                <a:gd name="T18" fmla="*/ 2077036 w 85"/>
                <a:gd name="T19" fmla="*/ 126524 h 51"/>
                <a:gd name="T20" fmla="*/ 2883612 w 85"/>
                <a:gd name="T21" fmla="*/ 95870 h 51"/>
                <a:gd name="T22" fmla="*/ 3486058 w 85"/>
                <a:gd name="T23" fmla="*/ 130370 h 51"/>
                <a:gd name="T24" fmla="*/ 3894265 w 85"/>
                <a:gd name="T25" fmla="*/ 84163 h 51"/>
                <a:gd name="T26" fmla="*/ 4807998 w 85"/>
                <a:gd name="T27" fmla="*/ 96730 h 51"/>
                <a:gd name="T28" fmla="*/ 4807998 w 85"/>
                <a:gd name="T29" fmla="*/ 77632 h 51"/>
                <a:gd name="T30" fmla="*/ 5245699 w 85"/>
                <a:gd name="T31" fmla="*/ 73617 h 51"/>
                <a:gd name="T32" fmla="*/ 5245699 w 85"/>
                <a:gd name="T33" fmla="*/ 58105 h 51"/>
                <a:gd name="T34" fmla="*/ 4312552 w 85"/>
                <a:gd name="T35" fmla="*/ 49386 h 51"/>
                <a:gd name="T36" fmla="*/ 4071318 w 85"/>
                <a:gd name="T37" fmla="*/ 10092 h 51"/>
                <a:gd name="T38" fmla="*/ 4071318 w 85"/>
                <a:gd name="T39" fmla="*/ 10092 h 5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5" h="51">
                  <a:moveTo>
                    <a:pt x="65" y="4"/>
                  </a:moveTo>
                  <a:lnTo>
                    <a:pt x="53" y="0"/>
                  </a:lnTo>
                  <a:lnTo>
                    <a:pt x="28" y="0"/>
                  </a:lnTo>
                  <a:lnTo>
                    <a:pt x="17" y="4"/>
                  </a:lnTo>
                  <a:lnTo>
                    <a:pt x="0" y="34"/>
                  </a:lnTo>
                  <a:lnTo>
                    <a:pt x="0" y="43"/>
                  </a:lnTo>
                  <a:lnTo>
                    <a:pt x="7" y="36"/>
                  </a:lnTo>
                  <a:lnTo>
                    <a:pt x="14" y="36"/>
                  </a:lnTo>
                  <a:lnTo>
                    <a:pt x="18" y="50"/>
                  </a:lnTo>
                  <a:lnTo>
                    <a:pt x="33" y="48"/>
                  </a:lnTo>
                  <a:lnTo>
                    <a:pt x="46" y="36"/>
                  </a:lnTo>
                  <a:lnTo>
                    <a:pt x="56" y="50"/>
                  </a:lnTo>
                  <a:lnTo>
                    <a:pt x="62" y="32"/>
                  </a:lnTo>
                  <a:lnTo>
                    <a:pt x="77" y="37"/>
                  </a:lnTo>
                  <a:lnTo>
                    <a:pt x="77" y="30"/>
                  </a:lnTo>
                  <a:lnTo>
                    <a:pt x="84" y="28"/>
                  </a:lnTo>
                  <a:lnTo>
                    <a:pt x="84" y="22"/>
                  </a:lnTo>
                  <a:lnTo>
                    <a:pt x="69" y="19"/>
                  </a:lnTo>
                  <a:lnTo>
                    <a:pt x="65"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29" name="Freeform 95"/>
            <p:cNvSpPr>
              <a:spLocks noChangeAspect="1"/>
            </p:cNvSpPr>
            <p:nvPr/>
          </p:nvSpPr>
          <p:spPr bwMode="auto">
            <a:xfrm>
              <a:off x="4047" y="3047"/>
              <a:ext cx="32" cy="26"/>
            </a:xfrm>
            <a:custGeom>
              <a:avLst/>
              <a:gdLst>
                <a:gd name="T0" fmla="*/ 0 w 17"/>
                <a:gd name="T1" fmla="*/ 20771 h 17"/>
                <a:gd name="T2" fmla="*/ 1388742 w 17"/>
                <a:gd name="T3" fmla="*/ 33194 h 17"/>
                <a:gd name="T4" fmla="*/ 524521 w 17"/>
                <a:gd name="T5" fmla="*/ 0 h 17"/>
                <a:gd name="T6" fmla="*/ 0 w 17"/>
                <a:gd name="T7" fmla="*/ 20771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10"/>
                  </a:moveTo>
                  <a:lnTo>
                    <a:pt x="16" y="16"/>
                  </a:lnTo>
                  <a:lnTo>
                    <a:pt x="6" y="0"/>
                  </a:lnTo>
                  <a:lnTo>
                    <a:pt x="0" y="1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0" name="Freeform 96"/>
            <p:cNvSpPr>
              <a:spLocks noChangeAspect="1"/>
            </p:cNvSpPr>
            <p:nvPr/>
          </p:nvSpPr>
          <p:spPr bwMode="auto">
            <a:xfrm>
              <a:off x="4047" y="3047"/>
              <a:ext cx="32" cy="26"/>
            </a:xfrm>
            <a:custGeom>
              <a:avLst/>
              <a:gdLst>
                <a:gd name="T0" fmla="*/ 0 w 17"/>
                <a:gd name="T1" fmla="*/ 20771 h 17"/>
                <a:gd name="T2" fmla="*/ 1388742 w 17"/>
                <a:gd name="T3" fmla="*/ 33194 h 17"/>
                <a:gd name="T4" fmla="*/ 524521 w 17"/>
                <a:gd name="T5" fmla="*/ 0 h 17"/>
                <a:gd name="T6" fmla="*/ 0 w 17"/>
                <a:gd name="T7" fmla="*/ 20771 h 17"/>
                <a:gd name="T8" fmla="*/ 0 w 17"/>
                <a:gd name="T9" fmla="*/ 20771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0" y="10"/>
                  </a:moveTo>
                  <a:lnTo>
                    <a:pt x="16" y="16"/>
                  </a:lnTo>
                  <a:lnTo>
                    <a:pt x="6" y="0"/>
                  </a:lnTo>
                  <a:lnTo>
                    <a:pt x="0" y="1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1" name="Freeform 97"/>
            <p:cNvSpPr>
              <a:spLocks noChangeAspect="1"/>
            </p:cNvSpPr>
            <p:nvPr/>
          </p:nvSpPr>
          <p:spPr bwMode="auto">
            <a:xfrm>
              <a:off x="3368" y="2785"/>
              <a:ext cx="453" cy="382"/>
            </a:xfrm>
            <a:custGeom>
              <a:avLst/>
              <a:gdLst>
                <a:gd name="T0" fmla="*/ 16021440 w 244"/>
                <a:gd name="T1" fmla="*/ 209963 h 248"/>
                <a:gd name="T2" fmla="*/ 14905926 w 244"/>
                <a:gd name="T3" fmla="*/ 128187 h 248"/>
                <a:gd name="T4" fmla="*/ 13651179 w 244"/>
                <a:gd name="T5" fmla="*/ 105723 h 248"/>
                <a:gd name="T6" fmla="*/ 12652292 w 244"/>
                <a:gd name="T7" fmla="*/ 69022 h 248"/>
                <a:gd name="T8" fmla="*/ 11397634 w 244"/>
                <a:gd name="T9" fmla="*/ 48271 h 248"/>
                <a:gd name="T10" fmla="*/ 9884831 w 244"/>
                <a:gd name="T11" fmla="*/ 0 h 248"/>
                <a:gd name="T12" fmla="*/ 8392516 w 244"/>
                <a:gd name="T13" fmla="*/ 60070 h 248"/>
                <a:gd name="T14" fmla="*/ 6513499 w 244"/>
                <a:gd name="T15" fmla="*/ 116874 h 248"/>
                <a:gd name="T16" fmla="*/ 4884478 w 244"/>
                <a:gd name="T17" fmla="*/ 122861 h 248"/>
                <a:gd name="T18" fmla="*/ 3844674 w 244"/>
                <a:gd name="T19" fmla="*/ 97120 h 248"/>
                <a:gd name="T20" fmla="*/ 2726793 w 244"/>
                <a:gd name="T21" fmla="*/ 176410 h 248"/>
                <a:gd name="T22" fmla="*/ 0 w 244"/>
                <a:gd name="T23" fmla="*/ 180882 h 248"/>
                <a:gd name="T24" fmla="*/ 486114 w 244"/>
                <a:gd name="T25" fmla="*/ 193401 h 248"/>
                <a:gd name="T26" fmla="*/ 486114 w 244"/>
                <a:gd name="T27" fmla="*/ 209963 h 248"/>
                <a:gd name="T28" fmla="*/ 559947 w 244"/>
                <a:gd name="T29" fmla="*/ 230426 h 248"/>
                <a:gd name="T30" fmla="*/ 2969543 w 244"/>
                <a:gd name="T31" fmla="*/ 250838 h 248"/>
                <a:gd name="T32" fmla="*/ 4001427 w 244"/>
                <a:gd name="T33" fmla="*/ 271728 h 248"/>
                <a:gd name="T34" fmla="*/ 3583210 w 244"/>
                <a:gd name="T35" fmla="*/ 295388 h 248"/>
                <a:gd name="T36" fmla="*/ 4743779 w 244"/>
                <a:gd name="T37" fmla="*/ 334407 h 248"/>
                <a:gd name="T38" fmla="*/ 5350441 w 244"/>
                <a:gd name="T39" fmla="*/ 401716 h 248"/>
                <a:gd name="T40" fmla="*/ 4743779 w 244"/>
                <a:gd name="T41" fmla="*/ 435973 h 248"/>
                <a:gd name="T42" fmla="*/ 4485508 w 244"/>
                <a:gd name="T43" fmla="*/ 512455 h 248"/>
                <a:gd name="T44" fmla="*/ 5350441 w 244"/>
                <a:gd name="T45" fmla="*/ 563237 h 248"/>
                <a:gd name="T46" fmla="*/ 7352953 w 244"/>
                <a:gd name="T47" fmla="*/ 564521 h 248"/>
                <a:gd name="T48" fmla="*/ 8392516 w 244"/>
                <a:gd name="T49" fmla="*/ 577772 h 248"/>
                <a:gd name="T50" fmla="*/ 10235437 w 244"/>
                <a:gd name="T51" fmla="*/ 586641 h 248"/>
                <a:gd name="T52" fmla="*/ 10358101 w 244"/>
                <a:gd name="T53" fmla="*/ 538186 h 248"/>
                <a:gd name="T54" fmla="*/ 12767604 w 244"/>
                <a:gd name="T55" fmla="*/ 520851 h 248"/>
                <a:gd name="T56" fmla="*/ 16051080 w 244"/>
                <a:gd name="T57" fmla="*/ 492686 h 248"/>
                <a:gd name="T58" fmla="*/ 15460673 w 244"/>
                <a:gd name="T59" fmla="*/ 471807 h 248"/>
                <a:gd name="T60" fmla="*/ 14980868 w 244"/>
                <a:gd name="T61" fmla="*/ 423667 h 248"/>
                <a:gd name="T62" fmla="*/ 14980868 w 244"/>
                <a:gd name="T63" fmla="*/ 366495 h 248"/>
                <a:gd name="T64" fmla="*/ 14980868 w 244"/>
                <a:gd name="T65" fmla="*/ 326592 h 248"/>
                <a:gd name="T66" fmla="*/ 14090996 w 244"/>
                <a:gd name="T67" fmla="*/ 343728 h 248"/>
                <a:gd name="T68" fmla="*/ 15236378 w 244"/>
                <a:gd name="T69" fmla="*/ 250838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44" h="248">
                  <a:moveTo>
                    <a:pt x="233" y="102"/>
                  </a:moveTo>
                  <a:lnTo>
                    <a:pt x="233" y="88"/>
                  </a:lnTo>
                  <a:lnTo>
                    <a:pt x="243" y="62"/>
                  </a:lnTo>
                  <a:lnTo>
                    <a:pt x="217" y="54"/>
                  </a:lnTo>
                  <a:lnTo>
                    <a:pt x="208" y="45"/>
                  </a:lnTo>
                  <a:lnTo>
                    <a:pt x="199" y="44"/>
                  </a:lnTo>
                  <a:lnTo>
                    <a:pt x="184" y="40"/>
                  </a:lnTo>
                  <a:lnTo>
                    <a:pt x="184" y="29"/>
                  </a:lnTo>
                  <a:lnTo>
                    <a:pt x="171" y="31"/>
                  </a:lnTo>
                  <a:lnTo>
                    <a:pt x="166" y="20"/>
                  </a:lnTo>
                  <a:lnTo>
                    <a:pt x="144" y="7"/>
                  </a:lnTo>
                  <a:lnTo>
                    <a:pt x="144" y="0"/>
                  </a:lnTo>
                  <a:lnTo>
                    <a:pt x="125" y="4"/>
                  </a:lnTo>
                  <a:lnTo>
                    <a:pt x="122" y="25"/>
                  </a:lnTo>
                  <a:lnTo>
                    <a:pt x="97" y="41"/>
                  </a:lnTo>
                  <a:lnTo>
                    <a:pt x="95" y="49"/>
                  </a:lnTo>
                  <a:lnTo>
                    <a:pt x="100" y="50"/>
                  </a:lnTo>
                  <a:lnTo>
                    <a:pt x="71" y="51"/>
                  </a:lnTo>
                  <a:lnTo>
                    <a:pt x="67" y="42"/>
                  </a:lnTo>
                  <a:lnTo>
                    <a:pt x="56" y="41"/>
                  </a:lnTo>
                  <a:lnTo>
                    <a:pt x="62" y="74"/>
                  </a:lnTo>
                  <a:lnTo>
                    <a:pt x="40" y="74"/>
                  </a:lnTo>
                  <a:lnTo>
                    <a:pt x="25" y="68"/>
                  </a:lnTo>
                  <a:lnTo>
                    <a:pt x="0" y="76"/>
                  </a:lnTo>
                  <a:lnTo>
                    <a:pt x="0" y="82"/>
                  </a:lnTo>
                  <a:lnTo>
                    <a:pt x="7" y="81"/>
                  </a:lnTo>
                  <a:lnTo>
                    <a:pt x="4" y="85"/>
                  </a:lnTo>
                  <a:lnTo>
                    <a:pt x="7" y="88"/>
                  </a:lnTo>
                  <a:lnTo>
                    <a:pt x="0" y="90"/>
                  </a:lnTo>
                  <a:lnTo>
                    <a:pt x="8" y="97"/>
                  </a:lnTo>
                  <a:lnTo>
                    <a:pt x="14" y="96"/>
                  </a:lnTo>
                  <a:lnTo>
                    <a:pt x="43" y="105"/>
                  </a:lnTo>
                  <a:lnTo>
                    <a:pt x="44" y="111"/>
                  </a:lnTo>
                  <a:lnTo>
                    <a:pt x="58" y="114"/>
                  </a:lnTo>
                  <a:lnTo>
                    <a:pt x="51" y="114"/>
                  </a:lnTo>
                  <a:lnTo>
                    <a:pt x="52" y="124"/>
                  </a:lnTo>
                  <a:lnTo>
                    <a:pt x="56" y="133"/>
                  </a:lnTo>
                  <a:lnTo>
                    <a:pt x="69" y="140"/>
                  </a:lnTo>
                  <a:lnTo>
                    <a:pt x="69" y="155"/>
                  </a:lnTo>
                  <a:lnTo>
                    <a:pt x="78" y="169"/>
                  </a:lnTo>
                  <a:lnTo>
                    <a:pt x="73" y="162"/>
                  </a:lnTo>
                  <a:lnTo>
                    <a:pt x="69" y="183"/>
                  </a:lnTo>
                  <a:lnTo>
                    <a:pt x="73" y="185"/>
                  </a:lnTo>
                  <a:lnTo>
                    <a:pt x="65" y="215"/>
                  </a:lnTo>
                  <a:lnTo>
                    <a:pt x="56" y="221"/>
                  </a:lnTo>
                  <a:lnTo>
                    <a:pt x="78" y="236"/>
                  </a:lnTo>
                  <a:lnTo>
                    <a:pt x="98" y="239"/>
                  </a:lnTo>
                  <a:lnTo>
                    <a:pt x="107" y="237"/>
                  </a:lnTo>
                  <a:lnTo>
                    <a:pt x="116" y="239"/>
                  </a:lnTo>
                  <a:lnTo>
                    <a:pt x="122" y="242"/>
                  </a:lnTo>
                  <a:lnTo>
                    <a:pt x="130" y="247"/>
                  </a:lnTo>
                  <a:lnTo>
                    <a:pt x="149" y="246"/>
                  </a:lnTo>
                  <a:lnTo>
                    <a:pt x="149" y="235"/>
                  </a:lnTo>
                  <a:lnTo>
                    <a:pt x="151" y="226"/>
                  </a:lnTo>
                  <a:lnTo>
                    <a:pt x="166" y="216"/>
                  </a:lnTo>
                  <a:lnTo>
                    <a:pt x="186" y="219"/>
                  </a:lnTo>
                  <a:lnTo>
                    <a:pt x="208" y="228"/>
                  </a:lnTo>
                  <a:lnTo>
                    <a:pt x="234" y="207"/>
                  </a:lnTo>
                  <a:lnTo>
                    <a:pt x="233" y="198"/>
                  </a:lnTo>
                  <a:lnTo>
                    <a:pt x="225" y="198"/>
                  </a:lnTo>
                  <a:lnTo>
                    <a:pt x="222" y="180"/>
                  </a:lnTo>
                  <a:lnTo>
                    <a:pt x="218" y="178"/>
                  </a:lnTo>
                  <a:lnTo>
                    <a:pt x="225" y="167"/>
                  </a:lnTo>
                  <a:lnTo>
                    <a:pt x="218" y="154"/>
                  </a:lnTo>
                  <a:lnTo>
                    <a:pt x="223" y="151"/>
                  </a:lnTo>
                  <a:lnTo>
                    <a:pt x="218" y="137"/>
                  </a:lnTo>
                  <a:lnTo>
                    <a:pt x="211" y="137"/>
                  </a:lnTo>
                  <a:lnTo>
                    <a:pt x="205" y="144"/>
                  </a:lnTo>
                  <a:lnTo>
                    <a:pt x="204" y="135"/>
                  </a:lnTo>
                  <a:lnTo>
                    <a:pt x="222" y="105"/>
                  </a:lnTo>
                  <a:lnTo>
                    <a:pt x="233" y="10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2" name="Freeform 98"/>
            <p:cNvSpPr>
              <a:spLocks noChangeAspect="1"/>
            </p:cNvSpPr>
            <p:nvPr/>
          </p:nvSpPr>
          <p:spPr bwMode="auto">
            <a:xfrm>
              <a:off x="3368" y="2785"/>
              <a:ext cx="453" cy="382"/>
            </a:xfrm>
            <a:custGeom>
              <a:avLst/>
              <a:gdLst>
                <a:gd name="T0" fmla="*/ 16021440 w 244"/>
                <a:gd name="T1" fmla="*/ 209963 h 248"/>
                <a:gd name="T2" fmla="*/ 14905926 w 244"/>
                <a:gd name="T3" fmla="*/ 128187 h 248"/>
                <a:gd name="T4" fmla="*/ 13651179 w 244"/>
                <a:gd name="T5" fmla="*/ 105723 h 248"/>
                <a:gd name="T6" fmla="*/ 12652292 w 244"/>
                <a:gd name="T7" fmla="*/ 69022 h 248"/>
                <a:gd name="T8" fmla="*/ 11397634 w 244"/>
                <a:gd name="T9" fmla="*/ 48271 h 248"/>
                <a:gd name="T10" fmla="*/ 9884831 w 244"/>
                <a:gd name="T11" fmla="*/ 0 h 248"/>
                <a:gd name="T12" fmla="*/ 8392516 w 244"/>
                <a:gd name="T13" fmla="*/ 60070 h 248"/>
                <a:gd name="T14" fmla="*/ 6513499 w 244"/>
                <a:gd name="T15" fmla="*/ 116874 h 248"/>
                <a:gd name="T16" fmla="*/ 4884478 w 244"/>
                <a:gd name="T17" fmla="*/ 122861 h 248"/>
                <a:gd name="T18" fmla="*/ 3844674 w 244"/>
                <a:gd name="T19" fmla="*/ 97120 h 248"/>
                <a:gd name="T20" fmla="*/ 2726793 w 244"/>
                <a:gd name="T21" fmla="*/ 176410 h 248"/>
                <a:gd name="T22" fmla="*/ 0 w 244"/>
                <a:gd name="T23" fmla="*/ 180882 h 248"/>
                <a:gd name="T24" fmla="*/ 486114 w 244"/>
                <a:gd name="T25" fmla="*/ 193401 h 248"/>
                <a:gd name="T26" fmla="*/ 486114 w 244"/>
                <a:gd name="T27" fmla="*/ 209963 h 248"/>
                <a:gd name="T28" fmla="*/ 559947 w 244"/>
                <a:gd name="T29" fmla="*/ 230426 h 248"/>
                <a:gd name="T30" fmla="*/ 2969543 w 244"/>
                <a:gd name="T31" fmla="*/ 250838 h 248"/>
                <a:gd name="T32" fmla="*/ 4001427 w 244"/>
                <a:gd name="T33" fmla="*/ 271728 h 248"/>
                <a:gd name="T34" fmla="*/ 3583210 w 244"/>
                <a:gd name="T35" fmla="*/ 295388 h 248"/>
                <a:gd name="T36" fmla="*/ 4743779 w 244"/>
                <a:gd name="T37" fmla="*/ 334407 h 248"/>
                <a:gd name="T38" fmla="*/ 5350441 w 244"/>
                <a:gd name="T39" fmla="*/ 401716 h 248"/>
                <a:gd name="T40" fmla="*/ 4743779 w 244"/>
                <a:gd name="T41" fmla="*/ 435973 h 248"/>
                <a:gd name="T42" fmla="*/ 4485508 w 244"/>
                <a:gd name="T43" fmla="*/ 512455 h 248"/>
                <a:gd name="T44" fmla="*/ 5350441 w 244"/>
                <a:gd name="T45" fmla="*/ 563237 h 248"/>
                <a:gd name="T46" fmla="*/ 7352953 w 244"/>
                <a:gd name="T47" fmla="*/ 564521 h 248"/>
                <a:gd name="T48" fmla="*/ 8392516 w 244"/>
                <a:gd name="T49" fmla="*/ 577772 h 248"/>
                <a:gd name="T50" fmla="*/ 10235437 w 244"/>
                <a:gd name="T51" fmla="*/ 586641 h 248"/>
                <a:gd name="T52" fmla="*/ 10358101 w 244"/>
                <a:gd name="T53" fmla="*/ 538186 h 248"/>
                <a:gd name="T54" fmla="*/ 12767604 w 244"/>
                <a:gd name="T55" fmla="*/ 520851 h 248"/>
                <a:gd name="T56" fmla="*/ 16051080 w 244"/>
                <a:gd name="T57" fmla="*/ 492686 h 248"/>
                <a:gd name="T58" fmla="*/ 15460673 w 244"/>
                <a:gd name="T59" fmla="*/ 471807 h 248"/>
                <a:gd name="T60" fmla="*/ 14980868 w 244"/>
                <a:gd name="T61" fmla="*/ 423667 h 248"/>
                <a:gd name="T62" fmla="*/ 14980868 w 244"/>
                <a:gd name="T63" fmla="*/ 366495 h 248"/>
                <a:gd name="T64" fmla="*/ 14980868 w 244"/>
                <a:gd name="T65" fmla="*/ 326592 h 248"/>
                <a:gd name="T66" fmla="*/ 14090996 w 244"/>
                <a:gd name="T67" fmla="*/ 343728 h 248"/>
                <a:gd name="T68" fmla="*/ 15236378 w 244"/>
                <a:gd name="T69" fmla="*/ 250838 h 248"/>
                <a:gd name="T70" fmla="*/ 16021440 w 244"/>
                <a:gd name="T71" fmla="*/ 243519 h 24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44" h="248">
                  <a:moveTo>
                    <a:pt x="233" y="102"/>
                  </a:moveTo>
                  <a:lnTo>
                    <a:pt x="233" y="88"/>
                  </a:lnTo>
                  <a:lnTo>
                    <a:pt x="243" y="62"/>
                  </a:lnTo>
                  <a:lnTo>
                    <a:pt x="217" y="54"/>
                  </a:lnTo>
                  <a:lnTo>
                    <a:pt x="208" y="45"/>
                  </a:lnTo>
                  <a:lnTo>
                    <a:pt x="199" y="44"/>
                  </a:lnTo>
                  <a:lnTo>
                    <a:pt x="184" y="40"/>
                  </a:lnTo>
                  <a:lnTo>
                    <a:pt x="184" y="29"/>
                  </a:lnTo>
                  <a:lnTo>
                    <a:pt x="171" y="31"/>
                  </a:lnTo>
                  <a:lnTo>
                    <a:pt x="166" y="20"/>
                  </a:lnTo>
                  <a:lnTo>
                    <a:pt x="144" y="7"/>
                  </a:lnTo>
                  <a:lnTo>
                    <a:pt x="144" y="0"/>
                  </a:lnTo>
                  <a:lnTo>
                    <a:pt x="125" y="4"/>
                  </a:lnTo>
                  <a:lnTo>
                    <a:pt x="122" y="25"/>
                  </a:lnTo>
                  <a:lnTo>
                    <a:pt x="97" y="41"/>
                  </a:lnTo>
                  <a:lnTo>
                    <a:pt x="95" y="49"/>
                  </a:lnTo>
                  <a:lnTo>
                    <a:pt x="100" y="50"/>
                  </a:lnTo>
                  <a:lnTo>
                    <a:pt x="71" y="51"/>
                  </a:lnTo>
                  <a:lnTo>
                    <a:pt x="67" y="42"/>
                  </a:lnTo>
                  <a:lnTo>
                    <a:pt x="56" y="41"/>
                  </a:lnTo>
                  <a:lnTo>
                    <a:pt x="62" y="74"/>
                  </a:lnTo>
                  <a:lnTo>
                    <a:pt x="40" y="74"/>
                  </a:lnTo>
                  <a:lnTo>
                    <a:pt x="25" y="68"/>
                  </a:lnTo>
                  <a:lnTo>
                    <a:pt x="0" y="76"/>
                  </a:lnTo>
                  <a:lnTo>
                    <a:pt x="0" y="82"/>
                  </a:lnTo>
                  <a:lnTo>
                    <a:pt x="7" y="81"/>
                  </a:lnTo>
                  <a:lnTo>
                    <a:pt x="4" y="85"/>
                  </a:lnTo>
                  <a:lnTo>
                    <a:pt x="7" y="88"/>
                  </a:lnTo>
                  <a:lnTo>
                    <a:pt x="0" y="90"/>
                  </a:lnTo>
                  <a:lnTo>
                    <a:pt x="8" y="97"/>
                  </a:lnTo>
                  <a:lnTo>
                    <a:pt x="14" y="96"/>
                  </a:lnTo>
                  <a:lnTo>
                    <a:pt x="43" y="105"/>
                  </a:lnTo>
                  <a:lnTo>
                    <a:pt x="44" y="111"/>
                  </a:lnTo>
                  <a:lnTo>
                    <a:pt x="58" y="114"/>
                  </a:lnTo>
                  <a:lnTo>
                    <a:pt x="51" y="114"/>
                  </a:lnTo>
                  <a:lnTo>
                    <a:pt x="52" y="124"/>
                  </a:lnTo>
                  <a:lnTo>
                    <a:pt x="56" y="133"/>
                  </a:lnTo>
                  <a:lnTo>
                    <a:pt x="69" y="140"/>
                  </a:lnTo>
                  <a:lnTo>
                    <a:pt x="69" y="155"/>
                  </a:lnTo>
                  <a:lnTo>
                    <a:pt x="78" y="169"/>
                  </a:lnTo>
                  <a:lnTo>
                    <a:pt x="73" y="162"/>
                  </a:lnTo>
                  <a:lnTo>
                    <a:pt x="69" y="183"/>
                  </a:lnTo>
                  <a:lnTo>
                    <a:pt x="73" y="185"/>
                  </a:lnTo>
                  <a:lnTo>
                    <a:pt x="65" y="215"/>
                  </a:lnTo>
                  <a:lnTo>
                    <a:pt x="56" y="221"/>
                  </a:lnTo>
                  <a:lnTo>
                    <a:pt x="78" y="236"/>
                  </a:lnTo>
                  <a:lnTo>
                    <a:pt x="98" y="239"/>
                  </a:lnTo>
                  <a:lnTo>
                    <a:pt x="107" y="237"/>
                  </a:lnTo>
                  <a:lnTo>
                    <a:pt x="116" y="239"/>
                  </a:lnTo>
                  <a:lnTo>
                    <a:pt x="122" y="242"/>
                  </a:lnTo>
                  <a:lnTo>
                    <a:pt x="130" y="247"/>
                  </a:lnTo>
                  <a:lnTo>
                    <a:pt x="149" y="246"/>
                  </a:lnTo>
                  <a:lnTo>
                    <a:pt x="149" y="235"/>
                  </a:lnTo>
                  <a:lnTo>
                    <a:pt x="151" y="226"/>
                  </a:lnTo>
                  <a:lnTo>
                    <a:pt x="166" y="216"/>
                  </a:lnTo>
                  <a:lnTo>
                    <a:pt x="186" y="219"/>
                  </a:lnTo>
                  <a:lnTo>
                    <a:pt x="208" y="228"/>
                  </a:lnTo>
                  <a:lnTo>
                    <a:pt x="234" y="207"/>
                  </a:lnTo>
                  <a:lnTo>
                    <a:pt x="233" y="198"/>
                  </a:lnTo>
                  <a:lnTo>
                    <a:pt x="225" y="198"/>
                  </a:lnTo>
                  <a:lnTo>
                    <a:pt x="222" y="180"/>
                  </a:lnTo>
                  <a:lnTo>
                    <a:pt x="218" y="178"/>
                  </a:lnTo>
                  <a:lnTo>
                    <a:pt x="225" y="167"/>
                  </a:lnTo>
                  <a:lnTo>
                    <a:pt x="218" y="154"/>
                  </a:lnTo>
                  <a:lnTo>
                    <a:pt x="223" y="151"/>
                  </a:lnTo>
                  <a:lnTo>
                    <a:pt x="218" y="137"/>
                  </a:lnTo>
                  <a:lnTo>
                    <a:pt x="211" y="137"/>
                  </a:lnTo>
                  <a:lnTo>
                    <a:pt x="205" y="144"/>
                  </a:lnTo>
                  <a:lnTo>
                    <a:pt x="204" y="135"/>
                  </a:lnTo>
                  <a:lnTo>
                    <a:pt x="222" y="105"/>
                  </a:lnTo>
                  <a:lnTo>
                    <a:pt x="233" y="10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3" name="Freeform 99"/>
            <p:cNvSpPr>
              <a:spLocks noChangeAspect="1"/>
            </p:cNvSpPr>
            <p:nvPr/>
          </p:nvSpPr>
          <p:spPr bwMode="auto">
            <a:xfrm>
              <a:off x="3840" y="3138"/>
              <a:ext cx="35" cy="71"/>
            </a:xfrm>
            <a:custGeom>
              <a:avLst/>
              <a:gdLst>
                <a:gd name="T0" fmla="*/ 770895 w 19"/>
                <a:gd name="T1" fmla="*/ 19581 h 46"/>
                <a:gd name="T2" fmla="*/ 123325 w 19"/>
                <a:gd name="T3" fmla="*/ 26988 h 46"/>
                <a:gd name="T4" fmla="*/ 0 w 19"/>
                <a:gd name="T5" fmla="*/ 37440 h 46"/>
                <a:gd name="T6" fmla="*/ 123325 w 19"/>
                <a:gd name="T7" fmla="*/ 81895 h 46"/>
                <a:gd name="T8" fmla="*/ 647458 w 19"/>
                <a:gd name="T9" fmla="*/ 111134 h 46"/>
                <a:gd name="T10" fmla="*/ 1065943 w 19"/>
                <a:gd name="T11" fmla="*/ 53531 h 46"/>
                <a:gd name="T12" fmla="*/ 917420 w 19"/>
                <a:gd name="T13" fmla="*/ 0 h 46"/>
                <a:gd name="T14" fmla="*/ 770895 w 19"/>
                <a:gd name="T15" fmla="*/ 19581 h 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 h="46">
                  <a:moveTo>
                    <a:pt x="13" y="8"/>
                  </a:moveTo>
                  <a:lnTo>
                    <a:pt x="2" y="11"/>
                  </a:lnTo>
                  <a:lnTo>
                    <a:pt x="0" y="15"/>
                  </a:lnTo>
                  <a:lnTo>
                    <a:pt x="2" y="33"/>
                  </a:lnTo>
                  <a:lnTo>
                    <a:pt x="11" y="45"/>
                  </a:lnTo>
                  <a:lnTo>
                    <a:pt x="18" y="22"/>
                  </a:lnTo>
                  <a:lnTo>
                    <a:pt x="15" y="0"/>
                  </a:lnTo>
                  <a:lnTo>
                    <a:pt x="13"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4" name="Freeform 100"/>
            <p:cNvSpPr>
              <a:spLocks noChangeAspect="1"/>
            </p:cNvSpPr>
            <p:nvPr/>
          </p:nvSpPr>
          <p:spPr bwMode="auto">
            <a:xfrm>
              <a:off x="3840" y="3138"/>
              <a:ext cx="35" cy="71"/>
            </a:xfrm>
            <a:custGeom>
              <a:avLst/>
              <a:gdLst>
                <a:gd name="T0" fmla="*/ 770895 w 19"/>
                <a:gd name="T1" fmla="*/ 19581 h 46"/>
                <a:gd name="T2" fmla="*/ 123325 w 19"/>
                <a:gd name="T3" fmla="*/ 26988 h 46"/>
                <a:gd name="T4" fmla="*/ 0 w 19"/>
                <a:gd name="T5" fmla="*/ 37440 h 46"/>
                <a:gd name="T6" fmla="*/ 123325 w 19"/>
                <a:gd name="T7" fmla="*/ 81895 h 46"/>
                <a:gd name="T8" fmla="*/ 647458 w 19"/>
                <a:gd name="T9" fmla="*/ 111134 h 46"/>
                <a:gd name="T10" fmla="*/ 1065943 w 19"/>
                <a:gd name="T11" fmla="*/ 53531 h 46"/>
                <a:gd name="T12" fmla="*/ 917420 w 19"/>
                <a:gd name="T13" fmla="*/ 0 h 46"/>
                <a:gd name="T14" fmla="*/ 770895 w 19"/>
                <a:gd name="T15" fmla="*/ 19581 h 46"/>
                <a:gd name="T16" fmla="*/ 770895 w 19"/>
                <a:gd name="T17" fmla="*/ 19581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46">
                  <a:moveTo>
                    <a:pt x="13" y="8"/>
                  </a:moveTo>
                  <a:lnTo>
                    <a:pt x="2" y="11"/>
                  </a:lnTo>
                  <a:lnTo>
                    <a:pt x="0" y="15"/>
                  </a:lnTo>
                  <a:lnTo>
                    <a:pt x="2" y="33"/>
                  </a:lnTo>
                  <a:lnTo>
                    <a:pt x="11" y="45"/>
                  </a:lnTo>
                  <a:lnTo>
                    <a:pt x="18" y="22"/>
                  </a:lnTo>
                  <a:lnTo>
                    <a:pt x="15" y="0"/>
                  </a:lnTo>
                  <a:lnTo>
                    <a:pt x="13" y="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5" name="Freeform 101"/>
            <p:cNvSpPr>
              <a:spLocks noChangeAspect="1"/>
            </p:cNvSpPr>
            <p:nvPr/>
          </p:nvSpPr>
          <p:spPr bwMode="auto">
            <a:xfrm>
              <a:off x="4329" y="2289"/>
              <a:ext cx="32" cy="26"/>
            </a:xfrm>
            <a:custGeom>
              <a:avLst/>
              <a:gdLst>
                <a:gd name="T0" fmla="*/ 700087 w 17"/>
                <a:gd name="T1" fmla="*/ 33194 h 17"/>
                <a:gd name="T2" fmla="*/ 1388742 w 17"/>
                <a:gd name="T3" fmla="*/ 0 h 17"/>
                <a:gd name="T4" fmla="*/ 0 w 17"/>
                <a:gd name="T5" fmla="*/ 33194 h 17"/>
                <a:gd name="T6" fmla="*/ 700087 w 17"/>
                <a:gd name="T7" fmla="*/ 331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8" y="16"/>
                  </a:moveTo>
                  <a:lnTo>
                    <a:pt x="16" y="0"/>
                  </a:lnTo>
                  <a:lnTo>
                    <a:pt x="0" y="16"/>
                  </a:lnTo>
                  <a:lnTo>
                    <a:pt x="8"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6" name="Freeform 102"/>
            <p:cNvSpPr>
              <a:spLocks noChangeAspect="1"/>
            </p:cNvSpPr>
            <p:nvPr/>
          </p:nvSpPr>
          <p:spPr bwMode="auto">
            <a:xfrm>
              <a:off x="4329" y="2289"/>
              <a:ext cx="32" cy="26"/>
            </a:xfrm>
            <a:custGeom>
              <a:avLst/>
              <a:gdLst>
                <a:gd name="T0" fmla="*/ 700087 w 17"/>
                <a:gd name="T1" fmla="*/ 33194 h 17"/>
                <a:gd name="T2" fmla="*/ 1388742 w 17"/>
                <a:gd name="T3" fmla="*/ 0 h 17"/>
                <a:gd name="T4" fmla="*/ 0 w 17"/>
                <a:gd name="T5" fmla="*/ 33194 h 17"/>
                <a:gd name="T6" fmla="*/ 700087 w 17"/>
                <a:gd name="T7" fmla="*/ 33194 h 17"/>
                <a:gd name="T8" fmla="*/ 700087 w 17"/>
                <a:gd name="T9" fmla="*/ 331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8" y="16"/>
                  </a:moveTo>
                  <a:lnTo>
                    <a:pt x="16" y="0"/>
                  </a:lnTo>
                  <a:lnTo>
                    <a:pt x="0" y="16"/>
                  </a:lnTo>
                  <a:lnTo>
                    <a:pt x="8"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7" name="Freeform 103"/>
            <p:cNvSpPr>
              <a:spLocks noChangeAspect="1"/>
            </p:cNvSpPr>
            <p:nvPr/>
          </p:nvSpPr>
          <p:spPr bwMode="auto">
            <a:xfrm>
              <a:off x="4268" y="1581"/>
              <a:ext cx="388" cy="730"/>
            </a:xfrm>
            <a:custGeom>
              <a:avLst/>
              <a:gdLst>
                <a:gd name="T0" fmla="*/ 13156811 w 209"/>
                <a:gd name="T1" fmla="*/ 721206 h 473"/>
                <a:gd name="T2" fmla="*/ 12481349 w 209"/>
                <a:gd name="T3" fmla="*/ 659408 h 473"/>
                <a:gd name="T4" fmla="*/ 12205158 w 209"/>
                <a:gd name="T5" fmla="*/ 606911 h 473"/>
                <a:gd name="T6" fmla="*/ 11303693 w 209"/>
                <a:gd name="T7" fmla="*/ 409232 h 473"/>
                <a:gd name="T8" fmla="*/ 11526299 w 209"/>
                <a:gd name="T9" fmla="*/ 264436 h 473"/>
                <a:gd name="T10" fmla="*/ 10714926 w 209"/>
                <a:gd name="T11" fmla="*/ 169666 h 473"/>
                <a:gd name="T12" fmla="*/ 11206001 w 209"/>
                <a:gd name="T13" fmla="*/ 137445 h 473"/>
                <a:gd name="T14" fmla="*/ 11526299 w 209"/>
                <a:gd name="T15" fmla="*/ 91310 h 473"/>
                <a:gd name="T16" fmla="*/ 9876995 w 209"/>
                <a:gd name="T17" fmla="*/ 0 h 473"/>
                <a:gd name="T18" fmla="*/ 6858284 w 209"/>
                <a:gd name="T19" fmla="*/ 68138 h 473"/>
                <a:gd name="T20" fmla="*/ 5347553 w 209"/>
                <a:gd name="T21" fmla="*/ 191888 h 473"/>
                <a:gd name="T22" fmla="*/ 3764003 w 209"/>
                <a:gd name="T23" fmla="*/ 187275 h 473"/>
                <a:gd name="T24" fmla="*/ 902085 w 209"/>
                <a:gd name="T25" fmla="*/ 100902 h 473"/>
                <a:gd name="T26" fmla="*/ 635423 w 209"/>
                <a:gd name="T27" fmla="*/ 126139 h 473"/>
                <a:gd name="T28" fmla="*/ 3108983 w 209"/>
                <a:gd name="T29" fmla="*/ 232299 h 473"/>
                <a:gd name="T30" fmla="*/ 3764003 w 209"/>
                <a:gd name="T31" fmla="*/ 381816 h 473"/>
                <a:gd name="T32" fmla="*/ 4093758 w 209"/>
                <a:gd name="T33" fmla="*/ 481928 h 473"/>
                <a:gd name="T34" fmla="*/ 6175302 w 209"/>
                <a:gd name="T35" fmla="*/ 586721 h 473"/>
                <a:gd name="T36" fmla="*/ 5347553 w 209"/>
                <a:gd name="T37" fmla="*/ 659408 h 473"/>
                <a:gd name="T38" fmla="*/ 2880512 w 209"/>
                <a:gd name="T39" fmla="*/ 802941 h 473"/>
                <a:gd name="T40" fmla="*/ 1512281 w 209"/>
                <a:gd name="T41" fmla="*/ 829964 h 473"/>
                <a:gd name="T42" fmla="*/ 902085 w 209"/>
                <a:gd name="T43" fmla="*/ 856491 h 473"/>
                <a:gd name="T44" fmla="*/ 740961 w 209"/>
                <a:gd name="T45" fmla="*/ 935710 h 473"/>
                <a:gd name="T46" fmla="*/ 1213237 w 209"/>
                <a:gd name="T47" fmla="*/ 1012019 h 473"/>
                <a:gd name="T48" fmla="*/ 1115030 w 209"/>
                <a:gd name="T49" fmla="*/ 1044599 h 473"/>
                <a:gd name="T50" fmla="*/ 1115030 w 209"/>
                <a:gd name="T51" fmla="*/ 1085633 h 473"/>
                <a:gd name="T52" fmla="*/ 2467350 w 209"/>
                <a:gd name="T53" fmla="*/ 1135900 h 473"/>
                <a:gd name="T54" fmla="*/ 3141965 w 209"/>
                <a:gd name="T55" fmla="*/ 1162537 h 473"/>
                <a:gd name="T56" fmla="*/ 3764003 w 209"/>
                <a:gd name="T57" fmla="*/ 1164918 h 473"/>
                <a:gd name="T58" fmla="*/ 6858284 w 209"/>
                <a:gd name="T59" fmla="*/ 1113066 h 473"/>
                <a:gd name="T60" fmla="*/ 12266542 w 209"/>
                <a:gd name="T61" fmla="*/ 997482 h 473"/>
                <a:gd name="T62" fmla="*/ 14271826 w 209"/>
                <a:gd name="T63" fmla="*/ 850274 h 473"/>
                <a:gd name="T64" fmla="*/ 12819889 w 209"/>
                <a:gd name="T65" fmla="*/ 779787 h 47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9" h="473">
                  <a:moveTo>
                    <a:pt x="187" y="316"/>
                  </a:moveTo>
                  <a:lnTo>
                    <a:pt x="192" y="292"/>
                  </a:lnTo>
                  <a:lnTo>
                    <a:pt x="183" y="281"/>
                  </a:lnTo>
                  <a:lnTo>
                    <a:pt x="182" y="267"/>
                  </a:lnTo>
                  <a:lnTo>
                    <a:pt x="178" y="266"/>
                  </a:lnTo>
                  <a:lnTo>
                    <a:pt x="178" y="246"/>
                  </a:lnTo>
                  <a:lnTo>
                    <a:pt x="183" y="221"/>
                  </a:lnTo>
                  <a:lnTo>
                    <a:pt x="165" y="166"/>
                  </a:lnTo>
                  <a:lnTo>
                    <a:pt x="182" y="134"/>
                  </a:lnTo>
                  <a:lnTo>
                    <a:pt x="168" y="107"/>
                  </a:lnTo>
                  <a:lnTo>
                    <a:pt x="153" y="93"/>
                  </a:lnTo>
                  <a:lnTo>
                    <a:pt x="156" y="69"/>
                  </a:lnTo>
                  <a:lnTo>
                    <a:pt x="153" y="67"/>
                  </a:lnTo>
                  <a:lnTo>
                    <a:pt x="163" y="56"/>
                  </a:lnTo>
                  <a:lnTo>
                    <a:pt x="159" y="49"/>
                  </a:lnTo>
                  <a:lnTo>
                    <a:pt x="168" y="37"/>
                  </a:lnTo>
                  <a:lnTo>
                    <a:pt x="165" y="20"/>
                  </a:lnTo>
                  <a:lnTo>
                    <a:pt x="144" y="0"/>
                  </a:lnTo>
                  <a:lnTo>
                    <a:pt x="105" y="15"/>
                  </a:lnTo>
                  <a:lnTo>
                    <a:pt x="100" y="28"/>
                  </a:lnTo>
                  <a:lnTo>
                    <a:pt x="99" y="60"/>
                  </a:lnTo>
                  <a:lnTo>
                    <a:pt x="78" y="78"/>
                  </a:lnTo>
                  <a:lnTo>
                    <a:pt x="65" y="67"/>
                  </a:lnTo>
                  <a:lnTo>
                    <a:pt x="55" y="76"/>
                  </a:lnTo>
                  <a:lnTo>
                    <a:pt x="36" y="73"/>
                  </a:lnTo>
                  <a:lnTo>
                    <a:pt x="13" y="41"/>
                  </a:lnTo>
                  <a:lnTo>
                    <a:pt x="9" y="44"/>
                  </a:lnTo>
                  <a:lnTo>
                    <a:pt x="9" y="51"/>
                  </a:lnTo>
                  <a:lnTo>
                    <a:pt x="0" y="55"/>
                  </a:lnTo>
                  <a:lnTo>
                    <a:pt x="45" y="94"/>
                  </a:lnTo>
                  <a:lnTo>
                    <a:pt x="56" y="114"/>
                  </a:lnTo>
                  <a:lnTo>
                    <a:pt x="55" y="155"/>
                  </a:lnTo>
                  <a:lnTo>
                    <a:pt x="64" y="177"/>
                  </a:lnTo>
                  <a:lnTo>
                    <a:pt x="60" y="195"/>
                  </a:lnTo>
                  <a:lnTo>
                    <a:pt x="65" y="215"/>
                  </a:lnTo>
                  <a:lnTo>
                    <a:pt x="90" y="238"/>
                  </a:lnTo>
                  <a:lnTo>
                    <a:pt x="94" y="261"/>
                  </a:lnTo>
                  <a:lnTo>
                    <a:pt x="78" y="267"/>
                  </a:lnTo>
                  <a:lnTo>
                    <a:pt x="74" y="279"/>
                  </a:lnTo>
                  <a:lnTo>
                    <a:pt x="42" y="325"/>
                  </a:lnTo>
                  <a:lnTo>
                    <a:pt x="31" y="336"/>
                  </a:lnTo>
                  <a:lnTo>
                    <a:pt x="22" y="336"/>
                  </a:lnTo>
                  <a:lnTo>
                    <a:pt x="20" y="347"/>
                  </a:lnTo>
                  <a:lnTo>
                    <a:pt x="13" y="347"/>
                  </a:lnTo>
                  <a:lnTo>
                    <a:pt x="7" y="362"/>
                  </a:lnTo>
                  <a:lnTo>
                    <a:pt x="11" y="379"/>
                  </a:lnTo>
                  <a:lnTo>
                    <a:pt x="11" y="386"/>
                  </a:lnTo>
                  <a:lnTo>
                    <a:pt x="18" y="410"/>
                  </a:lnTo>
                  <a:lnTo>
                    <a:pt x="16" y="410"/>
                  </a:lnTo>
                  <a:lnTo>
                    <a:pt x="16" y="423"/>
                  </a:lnTo>
                  <a:lnTo>
                    <a:pt x="11" y="430"/>
                  </a:lnTo>
                  <a:lnTo>
                    <a:pt x="16" y="440"/>
                  </a:lnTo>
                  <a:lnTo>
                    <a:pt x="13" y="444"/>
                  </a:lnTo>
                  <a:lnTo>
                    <a:pt x="36" y="460"/>
                  </a:lnTo>
                  <a:lnTo>
                    <a:pt x="42" y="455"/>
                  </a:lnTo>
                  <a:lnTo>
                    <a:pt x="46" y="471"/>
                  </a:lnTo>
                  <a:lnTo>
                    <a:pt x="52" y="466"/>
                  </a:lnTo>
                  <a:lnTo>
                    <a:pt x="55" y="472"/>
                  </a:lnTo>
                  <a:lnTo>
                    <a:pt x="72" y="467"/>
                  </a:lnTo>
                  <a:lnTo>
                    <a:pt x="100" y="451"/>
                  </a:lnTo>
                  <a:lnTo>
                    <a:pt x="135" y="446"/>
                  </a:lnTo>
                  <a:lnTo>
                    <a:pt x="179" y="404"/>
                  </a:lnTo>
                  <a:lnTo>
                    <a:pt x="208" y="360"/>
                  </a:lnTo>
                  <a:lnTo>
                    <a:pt x="208" y="345"/>
                  </a:lnTo>
                  <a:lnTo>
                    <a:pt x="197" y="329"/>
                  </a:lnTo>
                  <a:lnTo>
                    <a:pt x="187" y="3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8" name="Freeform 104"/>
            <p:cNvSpPr>
              <a:spLocks noChangeAspect="1"/>
            </p:cNvSpPr>
            <p:nvPr/>
          </p:nvSpPr>
          <p:spPr bwMode="auto">
            <a:xfrm>
              <a:off x="4268" y="1581"/>
              <a:ext cx="388" cy="730"/>
            </a:xfrm>
            <a:custGeom>
              <a:avLst/>
              <a:gdLst>
                <a:gd name="T0" fmla="*/ 13156811 w 209"/>
                <a:gd name="T1" fmla="*/ 721206 h 473"/>
                <a:gd name="T2" fmla="*/ 12481349 w 209"/>
                <a:gd name="T3" fmla="*/ 659408 h 473"/>
                <a:gd name="T4" fmla="*/ 12205158 w 209"/>
                <a:gd name="T5" fmla="*/ 606911 h 473"/>
                <a:gd name="T6" fmla="*/ 11303693 w 209"/>
                <a:gd name="T7" fmla="*/ 409232 h 473"/>
                <a:gd name="T8" fmla="*/ 11526299 w 209"/>
                <a:gd name="T9" fmla="*/ 264436 h 473"/>
                <a:gd name="T10" fmla="*/ 10714926 w 209"/>
                <a:gd name="T11" fmla="*/ 169666 h 473"/>
                <a:gd name="T12" fmla="*/ 11206001 w 209"/>
                <a:gd name="T13" fmla="*/ 137445 h 473"/>
                <a:gd name="T14" fmla="*/ 11526299 w 209"/>
                <a:gd name="T15" fmla="*/ 91310 h 473"/>
                <a:gd name="T16" fmla="*/ 9876995 w 209"/>
                <a:gd name="T17" fmla="*/ 0 h 473"/>
                <a:gd name="T18" fmla="*/ 6858284 w 209"/>
                <a:gd name="T19" fmla="*/ 68138 h 473"/>
                <a:gd name="T20" fmla="*/ 5347553 w 209"/>
                <a:gd name="T21" fmla="*/ 191888 h 473"/>
                <a:gd name="T22" fmla="*/ 3764003 w 209"/>
                <a:gd name="T23" fmla="*/ 187275 h 473"/>
                <a:gd name="T24" fmla="*/ 902085 w 209"/>
                <a:gd name="T25" fmla="*/ 100902 h 473"/>
                <a:gd name="T26" fmla="*/ 635423 w 209"/>
                <a:gd name="T27" fmla="*/ 126139 h 473"/>
                <a:gd name="T28" fmla="*/ 3108983 w 209"/>
                <a:gd name="T29" fmla="*/ 232299 h 473"/>
                <a:gd name="T30" fmla="*/ 3764003 w 209"/>
                <a:gd name="T31" fmla="*/ 381816 h 473"/>
                <a:gd name="T32" fmla="*/ 4093758 w 209"/>
                <a:gd name="T33" fmla="*/ 481928 h 473"/>
                <a:gd name="T34" fmla="*/ 6175302 w 209"/>
                <a:gd name="T35" fmla="*/ 586721 h 473"/>
                <a:gd name="T36" fmla="*/ 5347553 w 209"/>
                <a:gd name="T37" fmla="*/ 659408 h 473"/>
                <a:gd name="T38" fmla="*/ 2880512 w 209"/>
                <a:gd name="T39" fmla="*/ 802941 h 473"/>
                <a:gd name="T40" fmla="*/ 1512281 w 209"/>
                <a:gd name="T41" fmla="*/ 829964 h 473"/>
                <a:gd name="T42" fmla="*/ 902085 w 209"/>
                <a:gd name="T43" fmla="*/ 856491 h 473"/>
                <a:gd name="T44" fmla="*/ 740961 w 209"/>
                <a:gd name="T45" fmla="*/ 935710 h 473"/>
                <a:gd name="T46" fmla="*/ 1213237 w 209"/>
                <a:gd name="T47" fmla="*/ 1012019 h 473"/>
                <a:gd name="T48" fmla="*/ 1115030 w 209"/>
                <a:gd name="T49" fmla="*/ 1044599 h 473"/>
                <a:gd name="T50" fmla="*/ 1115030 w 209"/>
                <a:gd name="T51" fmla="*/ 1085633 h 473"/>
                <a:gd name="T52" fmla="*/ 2467350 w 209"/>
                <a:gd name="T53" fmla="*/ 1135900 h 473"/>
                <a:gd name="T54" fmla="*/ 3141965 w 209"/>
                <a:gd name="T55" fmla="*/ 1162537 h 473"/>
                <a:gd name="T56" fmla="*/ 3764003 w 209"/>
                <a:gd name="T57" fmla="*/ 1164918 h 473"/>
                <a:gd name="T58" fmla="*/ 6858284 w 209"/>
                <a:gd name="T59" fmla="*/ 1113066 h 473"/>
                <a:gd name="T60" fmla="*/ 12266542 w 209"/>
                <a:gd name="T61" fmla="*/ 997482 h 473"/>
                <a:gd name="T62" fmla="*/ 14271826 w 209"/>
                <a:gd name="T63" fmla="*/ 850274 h 473"/>
                <a:gd name="T64" fmla="*/ 12819889 w 209"/>
                <a:gd name="T65" fmla="*/ 779787 h 47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9" h="473">
                  <a:moveTo>
                    <a:pt x="187" y="316"/>
                  </a:moveTo>
                  <a:lnTo>
                    <a:pt x="192" y="292"/>
                  </a:lnTo>
                  <a:lnTo>
                    <a:pt x="183" y="281"/>
                  </a:lnTo>
                  <a:lnTo>
                    <a:pt x="182" y="267"/>
                  </a:lnTo>
                  <a:lnTo>
                    <a:pt x="178" y="266"/>
                  </a:lnTo>
                  <a:lnTo>
                    <a:pt x="178" y="246"/>
                  </a:lnTo>
                  <a:lnTo>
                    <a:pt x="183" y="221"/>
                  </a:lnTo>
                  <a:lnTo>
                    <a:pt x="165" y="166"/>
                  </a:lnTo>
                  <a:lnTo>
                    <a:pt x="182" y="134"/>
                  </a:lnTo>
                  <a:lnTo>
                    <a:pt x="168" y="107"/>
                  </a:lnTo>
                  <a:lnTo>
                    <a:pt x="153" y="93"/>
                  </a:lnTo>
                  <a:lnTo>
                    <a:pt x="156" y="69"/>
                  </a:lnTo>
                  <a:lnTo>
                    <a:pt x="153" y="67"/>
                  </a:lnTo>
                  <a:lnTo>
                    <a:pt x="163" y="56"/>
                  </a:lnTo>
                  <a:lnTo>
                    <a:pt x="159" y="49"/>
                  </a:lnTo>
                  <a:lnTo>
                    <a:pt x="168" y="37"/>
                  </a:lnTo>
                  <a:lnTo>
                    <a:pt x="165" y="20"/>
                  </a:lnTo>
                  <a:lnTo>
                    <a:pt x="144" y="0"/>
                  </a:lnTo>
                  <a:lnTo>
                    <a:pt x="105" y="15"/>
                  </a:lnTo>
                  <a:lnTo>
                    <a:pt x="100" y="28"/>
                  </a:lnTo>
                  <a:lnTo>
                    <a:pt x="99" y="60"/>
                  </a:lnTo>
                  <a:lnTo>
                    <a:pt x="78" y="78"/>
                  </a:lnTo>
                  <a:lnTo>
                    <a:pt x="65" y="67"/>
                  </a:lnTo>
                  <a:lnTo>
                    <a:pt x="55" y="76"/>
                  </a:lnTo>
                  <a:lnTo>
                    <a:pt x="36" y="73"/>
                  </a:lnTo>
                  <a:lnTo>
                    <a:pt x="13" y="41"/>
                  </a:lnTo>
                  <a:lnTo>
                    <a:pt x="9" y="44"/>
                  </a:lnTo>
                  <a:lnTo>
                    <a:pt x="9" y="51"/>
                  </a:lnTo>
                  <a:lnTo>
                    <a:pt x="0" y="55"/>
                  </a:lnTo>
                  <a:lnTo>
                    <a:pt x="45" y="94"/>
                  </a:lnTo>
                  <a:lnTo>
                    <a:pt x="56" y="114"/>
                  </a:lnTo>
                  <a:lnTo>
                    <a:pt x="55" y="155"/>
                  </a:lnTo>
                  <a:lnTo>
                    <a:pt x="64" y="177"/>
                  </a:lnTo>
                  <a:lnTo>
                    <a:pt x="60" y="195"/>
                  </a:lnTo>
                  <a:lnTo>
                    <a:pt x="65" y="215"/>
                  </a:lnTo>
                  <a:lnTo>
                    <a:pt x="90" y="238"/>
                  </a:lnTo>
                  <a:lnTo>
                    <a:pt x="94" y="261"/>
                  </a:lnTo>
                  <a:lnTo>
                    <a:pt x="78" y="267"/>
                  </a:lnTo>
                  <a:lnTo>
                    <a:pt x="74" y="279"/>
                  </a:lnTo>
                  <a:lnTo>
                    <a:pt x="42" y="325"/>
                  </a:lnTo>
                  <a:lnTo>
                    <a:pt x="31" y="336"/>
                  </a:lnTo>
                  <a:lnTo>
                    <a:pt x="22" y="336"/>
                  </a:lnTo>
                  <a:lnTo>
                    <a:pt x="20" y="347"/>
                  </a:lnTo>
                  <a:lnTo>
                    <a:pt x="13" y="347"/>
                  </a:lnTo>
                  <a:lnTo>
                    <a:pt x="7" y="362"/>
                  </a:lnTo>
                  <a:lnTo>
                    <a:pt x="11" y="379"/>
                  </a:lnTo>
                  <a:lnTo>
                    <a:pt x="11" y="386"/>
                  </a:lnTo>
                  <a:lnTo>
                    <a:pt x="18" y="410"/>
                  </a:lnTo>
                  <a:lnTo>
                    <a:pt x="16" y="410"/>
                  </a:lnTo>
                  <a:lnTo>
                    <a:pt x="16" y="423"/>
                  </a:lnTo>
                  <a:lnTo>
                    <a:pt x="11" y="430"/>
                  </a:lnTo>
                  <a:lnTo>
                    <a:pt x="16" y="440"/>
                  </a:lnTo>
                  <a:lnTo>
                    <a:pt x="13" y="444"/>
                  </a:lnTo>
                  <a:lnTo>
                    <a:pt x="36" y="460"/>
                  </a:lnTo>
                  <a:lnTo>
                    <a:pt x="42" y="455"/>
                  </a:lnTo>
                  <a:lnTo>
                    <a:pt x="46" y="471"/>
                  </a:lnTo>
                  <a:lnTo>
                    <a:pt x="52" y="466"/>
                  </a:lnTo>
                  <a:lnTo>
                    <a:pt x="55" y="472"/>
                  </a:lnTo>
                  <a:lnTo>
                    <a:pt x="72" y="467"/>
                  </a:lnTo>
                  <a:lnTo>
                    <a:pt x="100" y="451"/>
                  </a:lnTo>
                  <a:lnTo>
                    <a:pt x="135" y="446"/>
                  </a:lnTo>
                  <a:lnTo>
                    <a:pt x="179" y="404"/>
                  </a:lnTo>
                  <a:lnTo>
                    <a:pt x="208" y="360"/>
                  </a:lnTo>
                  <a:lnTo>
                    <a:pt x="208" y="345"/>
                  </a:lnTo>
                  <a:lnTo>
                    <a:pt x="197" y="329"/>
                  </a:lnTo>
                  <a:lnTo>
                    <a:pt x="187" y="316"/>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39" name="Freeform 105"/>
            <p:cNvSpPr>
              <a:spLocks noChangeAspect="1"/>
            </p:cNvSpPr>
            <p:nvPr/>
          </p:nvSpPr>
          <p:spPr bwMode="auto">
            <a:xfrm>
              <a:off x="3168" y="2578"/>
              <a:ext cx="154" cy="190"/>
            </a:xfrm>
            <a:custGeom>
              <a:avLst/>
              <a:gdLst>
                <a:gd name="T0" fmla="*/ 5419761 w 83"/>
                <a:gd name="T1" fmla="*/ 100944 h 123"/>
                <a:gd name="T2" fmla="*/ 4910390 w 83"/>
                <a:gd name="T3" fmla="*/ 63330 h 123"/>
                <a:gd name="T4" fmla="*/ 3509007 w 83"/>
                <a:gd name="T5" fmla="*/ 86402 h 123"/>
                <a:gd name="T6" fmla="*/ 2996515 w 83"/>
                <a:gd name="T7" fmla="*/ 59033 h 123"/>
                <a:gd name="T8" fmla="*/ 3665632 w 83"/>
                <a:gd name="T9" fmla="*/ 17729 h 123"/>
                <a:gd name="T10" fmla="*/ 3592119 w 83"/>
                <a:gd name="T11" fmla="*/ 0 h 123"/>
                <a:gd name="T12" fmla="*/ 2860138 w 83"/>
                <a:gd name="T13" fmla="*/ 5422 h 123"/>
                <a:gd name="T14" fmla="*/ 2050660 w 83"/>
                <a:gd name="T15" fmla="*/ 45039 h 123"/>
                <a:gd name="T16" fmla="*/ 2786693 w 83"/>
                <a:gd name="T17" fmla="*/ 50228 h 123"/>
                <a:gd name="T18" fmla="*/ 2390008 w 83"/>
                <a:gd name="T19" fmla="*/ 79910 h 123"/>
                <a:gd name="T20" fmla="*/ 809476 w 83"/>
                <a:gd name="T21" fmla="*/ 74947 h 123"/>
                <a:gd name="T22" fmla="*/ 624145 w 83"/>
                <a:gd name="T23" fmla="*/ 91189 h 123"/>
                <a:gd name="T24" fmla="*/ 624145 w 83"/>
                <a:gd name="T25" fmla="*/ 100944 h 123"/>
                <a:gd name="T26" fmla="*/ 336390 w 83"/>
                <a:gd name="T27" fmla="*/ 100944 h 123"/>
                <a:gd name="T28" fmla="*/ 1019293 w 83"/>
                <a:gd name="T29" fmla="*/ 115772 h 123"/>
                <a:gd name="T30" fmla="*/ 394535 w 83"/>
                <a:gd name="T31" fmla="*/ 134889 h 123"/>
                <a:gd name="T32" fmla="*/ 624145 w 83"/>
                <a:gd name="T33" fmla="*/ 152232 h 123"/>
                <a:gd name="T34" fmla="*/ 1840955 w 83"/>
                <a:gd name="T35" fmla="*/ 166009 h 123"/>
                <a:gd name="T36" fmla="*/ 694247 w 83"/>
                <a:gd name="T37" fmla="*/ 215843 h 123"/>
                <a:gd name="T38" fmla="*/ 1891218 w 83"/>
                <a:gd name="T39" fmla="*/ 202069 h 123"/>
                <a:gd name="T40" fmla="*/ 2148675 w 83"/>
                <a:gd name="T41" fmla="*/ 211019 h 123"/>
                <a:gd name="T42" fmla="*/ 1019293 w 83"/>
                <a:gd name="T43" fmla="*/ 220256 h 123"/>
                <a:gd name="T44" fmla="*/ 624145 w 83"/>
                <a:gd name="T45" fmla="*/ 243422 h 123"/>
                <a:gd name="T46" fmla="*/ 0 w 83"/>
                <a:gd name="T47" fmla="*/ 250077 h 123"/>
                <a:gd name="T48" fmla="*/ 624145 w 83"/>
                <a:gd name="T49" fmla="*/ 256437 h 123"/>
                <a:gd name="T50" fmla="*/ 74594 w 83"/>
                <a:gd name="T51" fmla="*/ 277473 h 123"/>
                <a:gd name="T52" fmla="*/ 945746 w 83"/>
                <a:gd name="T53" fmla="*/ 277473 h 123"/>
                <a:gd name="T54" fmla="*/ 336390 w 83"/>
                <a:gd name="T55" fmla="*/ 294542 h 123"/>
                <a:gd name="T56" fmla="*/ 1019293 w 83"/>
                <a:gd name="T57" fmla="*/ 283639 h 123"/>
                <a:gd name="T58" fmla="*/ 809476 w 83"/>
                <a:gd name="T59" fmla="*/ 304715 h 123"/>
                <a:gd name="T60" fmla="*/ 1426365 w 83"/>
                <a:gd name="T61" fmla="*/ 300900 h 123"/>
                <a:gd name="T62" fmla="*/ 3665632 w 83"/>
                <a:gd name="T63" fmla="*/ 253174 h 123"/>
                <a:gd name="T64" fmla="*/ 5094042 w 83"/>
                <a:gd name="T65" fmla="*/ 250077 h 123"/>
                <a:gd name="T66" fmla="*/ 5559799 w 83"/>
                <a:gd name="T67" fmla="*/ 188438 h 123"/>
                <a:gd name="T68" fmla="*/ 5559799 w 83"/>
                <a:gd name="T69" fmla="*/ 140861 h 123"/>
                <a:gd name="T70" fmla="*/ 5232419 w 83"/>
                <a:gd name="T71" fmla="*/ 107469 h 123"/>
                <a:gd name="T72" fmla="*/ 5419761 w 83"/>
                <a:gd name="T73" fmla="*/ 100944 h 1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83" h="123">
                  <a:moveTo>
                    <a:pt x="80" y="40"/>
                  </a:moveTo>
                  <a:lnTo>
                    <a:pt x="72" y="25"/>
                  </a:lnTo>
                  <a:lnTo>
                    <a:pt x="52" y="34"/>
                  </a:lnTo>
                  <a:lnTo>
                    <a:pt x="44" y="23"/>
                  </a:lnTo>
                  <a:lnTo>
                    <a:pt x="54" y="7"/>
                  </a:lnTo>
                  <a:lnTo>
                    <a:pt x="53" y="0"/>
                  </a:lnTo>
                  <a:lnTo>
                    <a:pt x="42" y="2"/>
                  </a:lnTo>
                  <a:lnTo>
                    <a:pt x="30" y="18"/>
                  </a:lnTo>
                  <a:lnTo>
                    <a:pt x="41" y="20"/>
                  </a:lnTo>
                  <a:lnTo>
                    <a:pt x="35" y="32"/>
                  </a:lnTo>
                  <a:lnTo>
                    <a:pt x="12" y="30"/>
                  </a:lnTo>
                  <a:lnTo>
                    <a:pt x="9" y="36"/>
                  </a:lnTo>
                  <a:lnTo>
                    <a:pt x="9" y="40"/>
                  </a:lnTo>
                  <a:lnTo>
                    <a:pt x="5" y="40"/>
                  </a:lnTo>
                  <a:lnTo>
                    <a:pt x="15" y="46"/>
                  </a:lnTo>
                  <a:lnTo>
                    <a:pt x="6" y="54"/>
                  </a:lnTo>
                  <a:lnTo>
                    <a:pt x="9" y="61"/>
                  </a:lnTo>
                  <a:lnTo>
                    <a:pt x="27" y="66"/>
                  </a:lnTo>
                  <a:lnTo>
                    <a:pt x="10" y="86"/>
                  </a:lnTo>
                  <a:lnTo>
                    <a:pt x="28" y="80"/>
                  </a:lnTo>
                  <a:lnTo>
                    <a:pt x="32" y="84"/>
                  </a:lnTo>
                  <a:lnTo>
                    <a:pt x="15" y="88"/>
                  </a:lnTo>
                  <a:lnTo>
                    <a:pt x="9" y="97"/>
                  </a:lnTo>
                  <a:lnTo>
                    <a:pt x="0" y="100"/>
                  </a:lnTo>
                  <a:lnTo>
                    <a:pt x="9" y="102"/>
                  </a:lnTo>
                  <a:lnTo>
                    <a:pt x="1" y="111"/>
                  </a:lnTo>
                  <a:lnTo>
                    <a:pt x="14" y="111"/>
                  </a:lnTo>
                  <a:lnTo>
                    <a:pt x="5" y="117"/>
                  </a:lnTo>
                  <a:lnTo>
                    <a:pt x="15" y="113"/>
                  </a:lnTo>
                  <a:lnTo>
                    <a:pt x="12" y="122"/>
                  </a:lnTo>
                  <a:lnTo>
                    <a:pt x="21" y="120"/>
                  </a:lnTo>
                  <a:lnTo>
                    <a:pt x="54" y="101"/>
                  </a:lnTo>
                  <a:lnTo>
                    <a:pt x="75" y="100"/>
                  </a:lnTo>
                  <a:lnTo>
                    <a:pt x="82" y="75"/>
                  </a:lnTo>
                  <a:lnTo>
                    <a:pt x="82" y="56"/>
                  </a:lnTo>
                  <a:lnTo>
                    <a:pt x="77" y="43"/>
                  </a:lnTo>
                  <a:lnTo>
                    <a:pt x="80" y="4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0" name="Freeform 106"/>
            <p:cNvSpPr>
              <a:spLocks noChangeAspect="1"/>
            </p:cNvSpPr>
            <p:nvPr/>
          </p:nvSpPr>
          <p:spPr bwMode="auto">
            <a:xfrm>
              <a:off x="3168" y="2578"/>
              <a:ext cx="154" cy="190"/>
            </a:xfrm>
            <a:custGeom>
              <a:avLst/>
              <a:gdLst>
                <a:gd name="T0" fmla="*/ 5419761 w 83"/>
                <a:gd name="T1" fmla="*/ 100944 h 123"/>
                <a:gd name="T2" fmla="*/ 4910390 w 83"/>
                <a:gd name="T3" fmla="*/ 63330 h 123"/>
                <a:gd name="T4" fmla="*/ 3509007 w 83"/>
                <a:gd name="T5" fmla="*/ 86402 h 123"/>
                <a:gd name="T6" fmla="*/ 2996515 w 83"/>
                <a:gd name="T7" fmla="*/ 59033 h 123"/>
                <a:gd name="T8" fmla="*/ 3665632 w 83"/>
                <a:gd name="T9" fmla="*/ 17729 h 123"/>
                <a:gd name="T10" fmla="*/ 3592119 w 83"/>
                <a:gd name="T11" fmla="*/ 0 h 123"/>
                <a:gd name="T12" fmla="*/ 2860138 w 83"/>
                <a:gd name="T13" fmla="*/ 5422 h 123"/>
                <a:gd name="T14" fmla="*/ 2050660 w 83"/>
                <a:gd name="T15" fmla="*/ 45039 h 123"/>
                <a:gd name="T16" fmla="*/ 2786693 w 83"/>
                <a:gd name="T17" fmla="*/ 50228 h 123"/>
                <a:gd name="T18" fmla="*/ 2390008 w 83"/>
                <a:gd name="T19" fmla="*/ 79910 h 123"/>
                <a:gd name="T20" fmla="*/ 809476 w 83"/>
                <a:gd name="T21" fmla="*/ 74947 h 123"/>
                <a:gd name="T22" fmla="*/ 624145 w 83"/>
                <a:gd name="T23" fmla="*/ 91189 h 123"/>
                <a:gd name="T24" fmla="*/ 624145 w 83"/>
                <a:gd name="T25" fmla="*/ 100944 h 123"/>
                <a:gd name="T26" fmla="*/ 336390 w 83"/>
                <a:gd name="T27" fmla="*/ 100944 h 123"/>
                <a:gd name="T28" fmla="*/ 1019293 w 83"/>
                <a:gd name="T29" fmla="*/ 115772 h 123"/>
                <a:gd name="T30" fmla="*/ 394535 w 83"/>
                <a:gd name="T31" fmla="*/ 134889 h 123"/>
                <a:gd name="T32" fmla="*/ 624145 w 83"/>
                <a:gd name="T33" fmla="*/ 152232 h 123"/>
                <a:gd name="T34" fmla="*/ 1840955 w 83"/>
                <a:gd name="T35" fmla="*/ 166009 h 123"/>
                <a:gd name="T36" fmla="*/ 694247 w 83"/>
                <a:gd name="T37" fmla="*/ 215843 h 123"/>
                <a:gd name="T38" fmla="*/ 1891218 w 83"/>
                <a:gd name="T39" fmla="*/ 202069 h 123"/>
                <a:gd name="T40" fmla="*/ 2148675 w 83"/>
                <a:gd name="T41" fmla="*/ 211019 h 123"/>
                <a:gd name="T42" fmla="*/ 1019293 w 83"/>
                <a:gd name="T43" fmla="*/ 220256 h 123"/>
                <a:gd name="T44" fmla="*/ 624145 w 83"/>
                <a:gd name="T45" fmla="*/ 243422 h 123"/>
                <a:gd name="T46" fmla="*/ 0 w 83"/>
                <a:gd name="T47" fmla="*/ 250077 h 123"/>
                <a:gd name="T48" fmla="*/ 624145 w 83"/>
                <a:gd name="T49" fmla="*/ 256437 h 123"/>
                <a:gd name="T50" fmla="*/ 74594 w 83"/>
                <a:gd name="T51" fmla="*/ 277473 h 123"/>
                <a:gd name="T52" fmla="*/ 945746 w 83"/>
                <a:gd name="T53" fmla="*/ 277473 h 123"/>
                <a:gd name="T54" fmla="*/ 336390 w 83"/>
                <a:gd name="T55" fmla="*/ 294542 h 123"/>
                <a:gd name="T56" fmla="*/ 1019293 w 83"/>
                <a:gd name="T57" fmla="*/ 283639 h 123"/>
                <a:gd name="T58" fmla="*/ 809476 w 83"/>
                <a:gd name="T59" fmla="*/ 304715 h 123"/>
                <a:gd name="T60" fmla="*/ 1426365 w 83"/>
                <a:gd name="T61" fmla="*/ 300900 h 123"/>
                <a:gd name="T62" fmla="*/ 3665632 w 83"/>
                <a:gd name="T63" fmla="*/ 253174 h 123"/>
                <a:gd name="T64" fmla="*/ 5094042 w 83"/>
                <a:gd name="T65" fmla="*/ 250077 h 123"/>
                <a:gd name="T66" fmla="*/ 5559799 w 83"/>
                <a:gd name="T67" fmla="*/ 188438 h 123"/>
                <a:gd name="T68" fmla="*/ 5559799 w 83"/>
                <a:gd name="T69" fmla="*/ 140861 h 123"/>
                <a:gd name="T70" fmla="*/ 5232419 w 83"/>
                <a:gd name="T71" fmla="*/ 107469 h 123"/>
                <a:gd name="T72" fmla="*/ 5419761 w 83"/>
                <a:gd name="T73" fmla="*/ 100944 h 123"/>
                <a:gd name="T74" fmla="*/ 5419761 w 83"/>
                <a:gd name="T75" fmla="*/ 100944 h 12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83" h="123">
                  <a:moveTo>
                    <a:pt x="80" y="40"/>
                  </a:moveTo>
                  <a:lnTo>
                    <a:pt x="72" y="25"/>
                  </a:lnTo>
                  <a:lnTo>
                    <a:pt x="52" y="34"/>
                  </a:lnTo>
                  <a:lnTo>
                    <a:pt x="44" y="23"/>
                  </a:lnTo>
                  <a:lnTo>
                    <a:pt x="54" y="7"/>
                  </a:lnTo>
                  <a:lnTo>
                    <a:pt x="53" y="0"/>
                  </a:lnTo>
                  <a:lnTo>
                    <a:pt x="42" y="2"/>
                  </a:lnTo>
                  <a:lnTo>
                    <a:pt x="30" y="18"/>
                  </a:lnTo>
                  <a:lnTo>
                    <a:pt x="41" y="20"/>
                  </a:lnTo>
                  <a:lnTo>
                    <a:pt x="35" y="32"/>
                  </a:lnTo>
                  <a:lnTo>
                    <a:pt x="12" y="30"/>
                  </a:lnTo>
                  <a:lnTo>
                    <a:pt x="9" y="36"/>
                  </a:lnTo>
                  <a:lnTo>
                    <a:pt x="9" y="40"/>
                  </a:lnTo>
                  <a:lnTo>
                    <a:pt x="5" y="40"/>
                  </a:lnTo>
                  <a:lnTo>
                    <a:pt x="15" y="46"/>
                  </a:lnTo>
                  <a:lnTo>
                    <a:pt x="6" y="54"/>
                  </a:lnTo>
                  <a:lnTo>
                    <a:pt x="9" y="61"/>
                  </a:lnTo>
                  <a:lnTo>
                    <a:pt x="27" y="66"/>
                  </a:lnTo>
                  <a:lnTo>
                    <a:pt x="10" y="86"/>
                  </a:lnTo>
                  <a:lnTo>
                    <a:pt x="28" y="80"/>
                  </a:lnTo>
                  <a:lnTo>
                    <a:pt x="32" y="84"/>
                  </a:lnTo>
                  <a:lnTo>
                    <a:pt x="15" y="88"/>
                  </a:lnTo>
                  <a:lnTo>
                    <a:pt x="9" y="97"/>
                  </a:lnTo>
                  <a:lnTo>
                    <a:pt x="0" y="100"/>
                  </a:lnTo>
                  <a:lnTo>
                    <a:pt x="9" y="102"/>
                  </a:lnTo>
                  <a:lnTo>
                    <a:pt x="1" y="111"/>
                  </a:lnTo>
                  <a:lnTo>
                    <a:pt x="14" y="111"/>
                  </a:lnTo>
                  <a:lnTo>
                    <a:pt x="5" y="117"/>
                  </a:lnTo>
                  <a:lnTo>
                    <a:pt x="15" y="113"/>
                  </a:lnTo>
                  <a:lnTo>
                    <a:pt x="12" y="122"/>
                  </a:lnTo>
                  <a:lnTo>
                    <a:pt x="21" y="120"/>
                  </a:lnTo>
                  <a:lnTo>
                    <a:pt x="54" y="101"/>
                  </a:lnTo>
                  <a:lnTo>
                    <a:pt x="75" y="100"/>
                  </a:lnTo>
                  <a:lnTo>
                    <a:pt x="82" y="75"/>
                  </a:lnTo>
                  <a:lnTo>
                    <a:pt x="82" y="56"/>
                  </a:lnTo>
                  <a:lnTo>
                    <a:pt x="77" y="43"/>
                  </a:lnTo>
                  <a:lnTo>
                    <a:pt x="80" y="4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1" name="Freeform 107"/>
            <p:cNvSpPr>
              <a:spLocks noChangeAspect="1"/>
            </p:cNvSpPr>
            <p:nvPr/>
          </p:nvSpPr>
          <p:spPr bwMode="auto">
            <a:xfrm>
              <a:off x="3348" y="2550"/>
              <a:ext cx="32" cy="26"/>
            </a:xfrm>
            <a:custGeom>
              <a:avLst/>
              <a:gdLst>
                <a:gd name="T0" fmla="*/ 898711 w 17"/>
                <a:gd name="T1" fmla="*/ 33194 h 17"/>
                <a:gd name="T2" fmla="*/ 1388742 w 17"/>
                <a:gd name="T3" fmla="*/ 0 h 17"/>
                <a:gd name="T4" fmla="*/ 0 w 17"/>
                <a:gd name="T5" fmla="*/ 0 h 17"/>
                <a:gd name="T6" fmla="*/ 898711 w 17"/>
                <a:gd name="T7" fmla="*/ 331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10" y="16"/>
                  </a:moveTo>
                  <a:lnTo>
                    <a:pt x="16" y="0"/>
                  </a:lnTo>
                  <a:lnTo>
                    <a:pt x="0" y="0"/>
                  </a:lnTo>
                  <a:lnTo>
                    <a:pt x="1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2" name="Freeform 108"/>
            <p:cNvSpPr>
              <a:spLocks noChangeAspect="1"/>
            </p:cNvSpPr>
            <p:nvPr/>
          </p:nvSpPr>
          <p:spPr bwMode="auto">
            <a:xfrm>
              <a:off x="3348" y="2550"/>
              <a:ext cx="32" cy="26"/>
            </a:xfrm>
            <a:custGeom>
              <a:avLst/>
              <a:gdLst>
                <a:gd name="T0" fmla="*/ 898711 w 17"/>
                <a:gd name="T1" fmla="*/ 33194 h 17"/>
                <a:gd name="T2" fmla="*/ 1388742 w 17"/>
                <a:gd name="T3" fmla="*/ 0 h 17"/>
                <a:gd name="T4" fmla="*/ 0 w 17"/>
                <a:gd name="T5" fmla="*/ 0 h 17"/>
                <a:gd name="T6" fmla="*/ 898711 w 17"/>
                <a:gd name="T7" fmla="*/ 33194 h 17"/>
                <a:gd name="T8" fmla="*/ 898711 w 17"/>
                <a:gd name="T9" fmla="*/ 331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10" y="16"/>
                  </a:moveTo>
                  <a:lnTo>
                    <a:pt x="16" y="0"/>
                  </a:lnTo>
                  <a:lnTo>
                    <a:pt x="0" y="0"/>
                  </a:lnTo>
                  <a:lnTo>
                    <a:pt x="10"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3" name="Freeform 109"/>
            <p:cNvSpPr>
              <a:spLocks noChangeAspect="1"/>
            </p:cNvSpPr>
            <p:nvPr/>
          </p:nvSpPr>
          <p:spPr bwMode="auto">
            <a:xfrm>
              <a:off x="3250" y="2572"/>
              <a:ext cx="91" cy="71"/>
            </a:xfrm>
            <a:custGeom>
              <a:avLst/>
              <a:gdLst>
                <a:gd name="T0" fmla="*/ 2826397 w 49"/>
                <a:gd name="T1" fmla="*/ 30223 h 46"/>
                <a:gd name="T2" fmla="*/ 2425464 w 49"/>
                <a:gd name="T3" fmla="*/ 9432 h 46"/>
                <a:gd name="T4" fmla="*/ 1119419 w 49"/>
                <a:gd name="T5" fmla="*/ 22470 h 46"/>
                <a:gd name="T6" fmla="*/ 1443498 w 49"/>
                <a:gd name="T7" fmla="*/ 8219 h 46"/>
                <a:gd name="T8" fmla="*/ 907151 w 49"/>
                <a:gd name="T9" fmla="*/ 0 h 46"/>
                <a:gd name="T10" fmla="*/ 703241 w 49"/>
                <a:gd name="T11" fmla="*/ 26988 h 46"/>
                <a:gd name="T12" fmla="*/ 0 w 49"/>
                <a:gd name="T13" fmla="*/ 67075 h 46"/>
                <a:gd name="T14" fmla="*/ 561893 w 49"/>
                <a:gd name="T15" fmla="*/ 93935 h 46"/>
                <a:gd name="T16" fmla="*/ 1937958 w 49"/>
                <a:gd name="T17" fmla="*/ 72002 h 46"/>
                <a:gd name="T18" fmla="*/ 2425464 w 49"/>
                <a:gd name="T19" fmla="*/ 111134 h 46"/>
                <a:gd name="T20" fmla="*/ 3297279 w 49"/>
                <a:gd name="T21" fmla="*/ 81895 h 46"/>
                <a:gd name="T22" fmla="*/ 3042013 w 49"/>
                <a:gd name="T23" fmla="*/ 64294 h 46"/>
                <a:gd name="T24" fmla="*/ 3297279 w 49"/>
                <a:gd name="T25" fmla="*/ 76725 h 46"/>
                <a:gd name="T26" fmla="*/ 3297279 w 49"/>
                <a:gd name="T27" fmla="*/ 67075 h 46"/>
                <a:gd name="T28" fmla="*/ 2741715 w 49"/>
                <a:gd name="T29" fmla="*/ 53531 h 46"/>
                <a:gd name="T30" fmla="*/ 2826397 w 49"/>
                <a:gd name="T31" fmla="*/ 30223 h 4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9" h="46">
                  <a:moveTo>
                    <a:pt x="41" y="12"/>
                  </a:moveTo>
                  <a:lnTo>
                    <a:pt x="35" y="4"/>
                  </a:lnTo>
                  <a:lnTo>
                    <a:pt x="16" y="9"/>
                  </a:lnTo>
                  <a:lnTo>
                    <a:pt x="21" y="3"/>
                  </a:lnTo>
                  <a:lnTo>
                    <a:pt x="13" y="0"/>
                  </a:lnTo>
                  <a:lnTo>
                    <a:pt x="10" y="11"/>
                  </a:lnTo>
                  <a:lnTo>
                    <a:pt x="0" y="27"/>
                  </a:lnTo>
                  <a:lnTo>
                    <a:pt x="8" y="38"/>
                  </a:lnTo>
                  <a:lnTo>
                    <a:pt x="28" y="29"/>
                  </a:lnTo>
                  <a:lnTo>
                    <a:pt x="35" y="45"/>
                  </a:lnTo>
                  <a:lnTo>
                    <a:pt x="48" y="33"/>
                  </a:lnTo>
                  <a:lnTo>
                    <a:pt x="44" y="26"/>
                  </a:lnTo>
                  <a:lnTo>
                    <a:pt x="48" y="31"/>
                  </a:lnTo>
                  <a:lnTo>
                    <a:pt x="48" y="27"/>
                  </a:lnTo>
                  <a:lnTo>
                    <a:pt x="40" y="22"/>
                  </a:lnTo>
                  <a:lnTo>
                    <a:pt x="41" y="1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4" name="Freeform 110"/>
            <p:cNvSpPr>
              <a:spLocks noChangeAspect="1"/>
            </p:cNvSpPr>
            <p:nvPr/>
          </p:nvSpPr>
          <p:spPr bwMode="auto">
            <a:xfrm>
              <a:off x="3250" y="2572"/>
              <a:ext cx="91" cy="71"/>
            </a:xfrm>
            <a:custGeom>
              <a:avLst/>
              <a:gdLst>
                <a:gd name="T0" fmla="*/ 2826397 w 49"/>
                <a:gd name="T1" fmla="*/ 30223 h 46"/>
                <a:gd name="T2" fmla="*/ 2425464 w 49"/>
                <a:gd name="T3" fmla="*/ 9432 h 46"/>
                <a:gd name="T4" fmla="*/ 1119419 w 49"/>
                <a:gd name="T5" fmla="*/ 22470 h 46"/>
                <a:gd name="T6" fmla="*/ 1443498 w 49"/>
                <a:gd name="T7" fmla="*/ 8219 h 46"/>
                <a:gd name="T8" fmla="*/ 907151 w 49"/>
                <a:gd name="T9" fmla="*/ 0 h 46"/>
                <a:gd name="T10" fmla="*/ 703241 w 49"/>
                <a:gd name="T11" fmla="*/ 26988 h 46"/>
                <a:gd name="T12" fmla="*/ 0 w 49"/>
                <a:gd name="T13" fmla="*/ 67075 h 46"/>
                <a:gd name="T14" fmla="*/ 561893 w 49"/>
                <a:gd name="T15" fmla="*/ 93935 h 46"/>
                <a:gd name="T16" fmla="*/ 1937958 w 49"/>
                <a:gd name="T17" fmla="*/ 72002 h 46"/>
                <a:gd name="T18" fmla="*/ 2425464 w 49"/>
                <a:gd name="T19" fmla="*/ 111134 h 46"/>
                <a:gd name="T20" fmla="*/ 3297279 w 49"/>
                <a:gd name="T21" fmla="*/ 81895 h 46"/>
                <a:gd name="T22" fmla="*/ 3042013 w 49"/>
                <a:gd name="T23" fmla="*/ 64294 h 46"/>
                <a:gd name="T24" fmla="*/ 3297279 w 49"/>
                <a:gd name="T25" fmla="*/ 76725 h 46"/>
                <a:gd name="T26" fmla="*/ 3297279 w 49"/>
                <a:gd name="T27" fmla="*/ 67075 h 46"/>
                <a:gd name="T28" fmla="*/ 2741715 w 49"/>
                <a:gd name="T29" fmla="*/ 53531 h 46"/>
                <a:gd name="T30" fmla="*/ 2826397 w 49"/>
                <a:gd name="T31" fmla="*/ 30223 h 46"/>
                <a:gd name="T32" fmla="*/ 2826397 w 49"/>
                <a:gd name="T33" fmla="*/ 30223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9" h="46">
                  <a:moveTo>
                    <a:pt x="41" y="12"/>
                  </a:moveTo>
                  <a:lnTo>
                    <a:pt x="35" y="4"/>
                  </a:lnTo>
                  <a:lnTo>
                    <a:pt x="16" y="9"/>
                  </a:lnTo>
                  <a:lnTo>
                    <a:pt x="21" y="3"/>
                  </a:lnTo>
                  <a:lnTo>
                    <a:pt x="13" y="0"/>
                  </a:lnTo>
                  <a:lnTo>
                    <a:pt x="10" y="11"/>
                  </a:lnTo>
                  <a:lnTo>
                    <a:pt x="0" y="27"/>
                  </a:lnTo>
                  <a:lnTo>
                    <a:pt x="8" y="38"/>
                  </a:lnTo>
                  <a:lnTo>
                    <a:pt x="28" y="29"/>
                  </a:lnTo>
                  <a:lnTo>
                    <a:pt x="35" y="45"/>
                  </a:lnTo>
                  <a:lnTo>
                    <a:pt x="48" y="33"/>
                  </a:lnTo>
                  <a:lnTo>
                    <a:pt x="44" y="26"/>
                  </a:lnTo>
                  <a:lnTo>
                    <a:pt x="48" y="31"/>
                  </a:lnTo>
                  <a:lnTo>
                    <a:pt x="48" y="27"/>
                  </a:lnTo>
                  <a:lnTo>
                    <a:pt x="40" y="22"/>
                  </a:lnTo>
                  <a:lnTo>
                    <a:pt x="41" y="12"/>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5" name="Freeform 111"/>
            <p:cNvSpPr>
              <a:spLocks noChangeAspect="1"/>
            </p:cNvSpPr>
            <p:nvPr/>
          </p:nvSpPr>
          <p:spPr bwMode="auto">
            <a:xfrm>
              <a:off x="3376" y="2666"/>
              <a:ext cx="31" cy="26"/>
            </a:xfrm>
            <a:custGeom>
              <a:avLst/>
              <a:gdLst>
                <a:gd name="T0" fmla="*/ 436476 w 17"/>
                <a:gd name="T1" fmla="*/ 33194 h 17"/>
                <a:gd name="T2" fmla="*/ 795927 w 17"/>
                <a:gd name="T3" fmla="*/ 33194 h 17"/>
                <a:gd name="T4" fmla="*/ 0 w 17"/>
                <a:gd name="T5" fmla="*/ 0 h 17"/>
                <a:gd name="T6" fmla="*/ 436476 w 17"/>
                <a:gd name="T7" fmla="*/ 33194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9" y="16"/>
                  </a:moveTo>
                  <a:lnTo>
                    <a:pt x="16" y="16"/>
                  </a:lnTo>
                  <a:lnTo>
                    <a:pt x="0" y="0"/>
                  </a:lnTo>
                  <a:lnTo>
                    <a:pt x="9"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6" name="Freeform 112"/>
            <p:cNvSpPr>
              <a:spLocks noChangeAspect="1"/>
            </p:cNvSpPr>
            <p:nvPr/>
          </p:nvSpPr>
          <p:spPr bwMode="auto">
            <a:xfrm>
              <a:off x="3376" y="2666"/>
              <a:ext cx="31" cy="26"/>
            </a:xfrm>
            <a:custGeom>
              <a:avLst/>
              <a:gdLst>
                <a:gd name="T0" fmla="*/ 436476 w 17"/>
                <a:gd name="T1" fmla="*/ 33194 h 17"/>
                <a:gd name="T2" fmla="*/ 795927 w 17"/>
                <a:gd name="T3" fmla="*/ 33194 h 17"/>
                <a:gd name="T4" fmla="*/ 0 w 17"/>
                <a:gd name="T5" fmla="*/ 0 h 17"/>
                <a:gd name="T6" fmla="*/ 436476 w 17"/>
                <a:gd name="T7" fmla="*/ 33194 h 17"/>
                <a:gd name="T8" fmla="*/ 436476 w 17"/>
                <a:gd name="T9" fmla="*/ 33194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7">
                  <a:moveTo>
                    <a:pt x="9" y="16"/>
                  </a:moveTo>
                  <a:lnTo>
                    <a:pt x="16" y="16"/>
                  </a:lnTo>
                  <a:lnTo>
                    <a:pt x="0" y="0"/>
                  </a:lnTo>
                  <a:lnTo>
                    <a:pt x="9" y="1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7" name="Freeform 113"/>
            <p:cNvSpPr>
              <a:spLocks noChangeAspect="1"/>
            </p:cNvSpPr>
            <p:nvPr/>
          </p:nvSpPr>
          <p:spPr bwMode="auto">
            <a:xfrm>
              <a:off x="3316" y="2388"/>
              <a:ext cx="282" cy="448"/>
            </a:xfrm>
            <a:custGeom>
              <a:avLst/>
              <a:gdLst>
                <a:gd name="T0" fmla="*/ 8477146 w 152"/>
                <a:gd name="T1" fmla="*/ 466170 h 290"/>
                <a:gd name="T2" fmla="*/ 8196473 w 152"/>
                <a:gd name="T3" fmla="*/ 444129 h 290"/>
                <a:gd name="T4" fmla="*/ 7188301 w 152"/>
                <a:gd name="T5" fmla="*/ 364127 h 290"/>
                <a:gd name="T6" fmla="*/ 5948185 w 152"/>
                <a:gd name="T7" fmla="*/ 273628 h 290"/>
                <a:gd name="T8" fmla="*/ 3727020 w 152"/>
                <a:gd name="T9" fmla="*/ 235707 h 290"/>
                <a:gd name="T10" fmla="*/ 4195394 w 152"/>
                <a:gd name="T11" fmla="*/ 197480 h 290"/>
                <a:gd name="T12" fmla="*/ 5086816 w 152"/>
                <a:gd name="T13" fmla="*/ 161988 h 290"/>
                <a:gd name="T14" fmla="*/ 5475763 w 152"/>
                <a:gd name="T15" fmla="*/ 86492 h 290"/>
                <a:gd name="T16" fmla="*/ 2442523 w 152"/>
                <a:gd name="T17" fmla="*/ 86492 h 290"/>
                <a:gd name="T18" fmla="*/ 2644088 w 152"/>
                <a:gd name="T19" fmla="*/ 63390 h 290"/>
                <a:gd name="T20" fmla="*/ 3874545 w 152"/>
                <a:gd name="T21" fmla="*/ 0 h 290"/>
                <a:gd name="T22" fmla="*/ 1637708 w 152"/>
                <a:gd name="T23" fmla="*/ 5422 h 290"/>
                <a:gd name="T24" fmla="*/ 1017480 w 152"/>
                <a:gd name="T25" fmla="*/ 36242 h 290"/>
                <a:gd name="T26" fmla="*/ 1203906 w 152"/>
                <a:gd name="T27" fmla="*/ 63390 h 290"/>
                <a:gd name="T28" fmla="*/ 548429 w 152"/>
                <a:gd name="T29" fmla="*/ 102108 h 290"/>
                <a:gd name="T30" fmla="*/ 548429 w 152"/>
                <a:gd name="T31" fmla="*/ 113845 h 290"/>
                <a:gd name="T32" fmla="*/ 548429 w 152"/>
                <a:gd name="T33" fmla="*/ 170161 h 290"/>
                <a:gd name="T34" fmla="*/ 548429 w 152"/>
                <a:gd name="T35" fmla="*/ 197480 h 290"/>
                <a:gd name="T36" fmla="*/ 548429 w 152"/>
                <a:gd name="T37" fmla="*/ 295405 h 290"/>
                <a:gd name="T38" fmla="*/ 882736 w 152"/>
                <a:gd name="T39" fmla="*/ 235707 h 290"/>
                <a:gd name="T40" fmla="*/ 1203906 w 152"/>
                <a:gd name="T41" fmla="*/ 245112 h 290"/>
                <a:gd name="T42" fmla="*/ 1887693 w 152"/>
                <a:gd name="T43" fmla="*/ 243680 h 290"/>
                <a:gd name="T44" fmla="*/ 1887693 w 152"/>
                <a:gd name="T45" fmla="*/ 280711 h 290"/>
                <a:gd name="T46" fmla="*/ 1203906 w 152"/>
                <a:gd name="T47" fmla="*/ 328512 h 290"/>
                <a:gd name="T48" fmla="*/ 1752261 w 152"/>
                <a:gd name="T49" fmla="*/ 336443 h 290"/>
                <a:gd name="T50" fmla="*/ 2381310 w 152"/>
                <a:gd name="T51" fmla="*/ 341385 h 290"/>
                <a:gd name="T52" fmla="*/ 3250905 w 152"/>
                <a:gd name="T53" fmla="*/ 367272 h 290"/>
                <a:gd name="T54" fmla="*/ 4448463 w 152"/>
                <a:gd name="T55" fmla="*/ 388481 h 290"/>
                <a:gd name="T56" fmla="*/ 4417957 w 152"/>
                <a:gd name="T57" fmla="*/ 428946 h 290"/>
                <a:gd name="T58" fmla="*/ 4195394 w 152"/>
                <a:gd name="T59" fmla="*/ 459802 h 290"/>
                <a:gd name="T60" fmla="*/ 1887693 w 152"/>
                <a:gd name="T61" fmla="*/ 502245 h 290"/>
                <a:gd name="T62" fmla="*/ 2856593 w 152"/>
                <a:gd name="T63" fmla="*/ 530250 h 290"/>
                <a:gd name="T64" fmla="*/ 1203906 w 152"/>
                <a:gd name="T65" fmla="*/ 581541 h 290"/>
                <a:gd name="T66" fmla="*/ 2233562 w 152"/>
                <a:gd name="T67" fmla="*/ 587330 h 290"/>
                <a:gd name="T68" fmla="*/ 3038379 w 152"/>
                <a:gd name="T69" fmla="*/ 597206 h 290"/>
                <a:gd name="T70" fmla="*/ 4831337 w 152"/>
                <a:gd name="T71" fmla="*/ 597206 h 290"/>
                <a:gd name="T72" fmla="*/ 2644088 w 152"/>
                <a:gd name="T73" fmla="*/ 637475 h 290"/>
                <a:gd name="T74" fmla="*/ 1283543 w 152"/>
                <a:gd name="T75" fmla="*/ 724918 h 290"/>
                <a:gd name="T76" fmla="*/ 3250905 w 152"/>
                <a:gd name="T77" fmla="*/ 704982 h 290"/>
                <a:gd name="T78" fmla="*/ 4417957 w 152"/>
                <a:gd name="T79" fmla="*/ 669914 h 290"/>
                <a:gd name="T80" fmla="*/ 5948185 w 152"/>
                <a:gd name="T81" fmla="*/ 669914 h 290"/>
                <a:gd name="T82" fmla="*/ 7051976 w 152"/>
                <a:gd name="T83" fmla="*/ 669914 h 290"/>
                <a:gd name="T84" fmla="*/ 9749300 w 152"/>
                <a:gd name="T85" fmla="*/ 626027 h 290"/>
                <a:gd name="T86" fmla="*/ 8802040 w 152"/>
                <a:gd name="T87" fmla="*/ 608684 h 290"/>
                <a:gd name="T88" fmla="*/ 10227209 w 152"/>
                <a:gd name="T89" fmla="*/ 512307 h 290"/>
                <a:gd name="T90" fmla="*/ 8082907 w 152"/>
                <a:gd name="T91" fmla="*/ 502245 h 2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52" h="290">
                  <a:moveTo>
                    <a:pt x="119" y="200"/>
                  </a:moveTo>
                  <a:lnTo>
                    <a:pt x="125" y="186"/>
                  </a:lnTo>
                  <a:lnTo>
                    <a:pt x="111" y="172"/>
                  </a:lnTo>
                  <a:lnTo>
                    <a:pt x="121" y="177"/>
                  </a:lnTo>
                  <a:lnTo>
                    <a:pt x="121" y="169"/>
                  </a:lnTo>
                  <a:lnTo>
                    <a:pt x="106" y="145"/>
                  </a:lnTo>
                  <a:lnTo>
                    <a:pt x="97" y="141"/>
                  </a:lnTo>
                  <a:lnTo>
                    <a:pt x="88" y="109"/>
                  </a:lnTo>
                  <a:lnTo>
                    <a:pt x="68" y="94"/>
                  </a:lnTo>
                  <a:lnTo>
                    <a:pt x="55" y="94"/>
                  </a:lnTo>
                  <a:lnTo>
                    <a:pt x="68" y="88"/>
                  </a:lnTo>
                  <a:lnTo>
                    <a:pt x="62" y="79"/>
                  </a:lnTo>
                  <a:lnTo>
                    <a:pt x="68" y="77"/>
                  </a:lnTo>
                  <a:lnTo>
                    <a:pt x="75" y="65"/>
                  </a:lnTo>
                  <a:lnTo>
                    <a:pt x="84" y="45"/>
                  </a:lnTo>
                  <a:lnTo>
                    <a:pt x="81" y="34"/>
                  </a:lnTo>
                  <a:lnTo>
                    <a:pt x="37" y="41"/>
                  </a:lnTo>
                  <a:lnTo>
                    <a:pt x="36" y="34"/>
                  </a:lnTo>
                  <a:lnTo>
                    <a:pt x="45" y="30"/>
                  </a:lnTo>
                  <a:lnTo>
                    <a:pt x="39" y="25"/>
                  </a:lnTo>
                  <a:lnTo>
                    <a:pt x="57" y="10"/>
                  </a:lnTo>
                  <a:lnTo>
                    <a:pt x="57" y="0"/>
                  </a:lnTo>
                  <a:lnTo>
                    <a:pt x="54" y="0"/>
                  </a:lnTo>
                  <a:lnTo>
                    <a:pt x="24" y="2"/>
                  </a:lnTo>
                  <a:lnTo>
                    <a:pt x="19" y="14"/>
                  </a:lnTo>
                  <a:lnTo>
                    <a:pt x="15" y="14"/>
                  </a:lnTo>
                  <a:lnTo>
                    <a:pt x="13" y="21"/>
                  </a:lnTo>
                  <a:lnTo>
                    <a:pt x="18" y="25"/>
                  </a:lnTo>
                  <a:lnTo>
                    <a:pt x="8" y="30"/>
                  </a:lnTo>
                  <a:lnTo>
                    <a:pt x="8" y="41"/>
                  </a:lnTo>
                  <a:lnTo>
                    <a:pt x="8" y="45"/>
                  </a:lnTo>
                  <a:lnTo>
                    <a:pt x="12" y="48"/>
                  </a:lnTo>
                  <a:lnTo>
                    <a:pt x="8" y="68"/>
                  </a:lnTo>
                  <a:lnTo>
                    <a:pt x="0" y="70"/>
                  </a:lnTo>
                  <a:lnTo>
                    <a:pt x="8" y="79"/>
                  </a:lnTo>
                  <a:lnTo>
                    <a:pt x="18" y="74"/>
                  </a:lnTo>
                  <a:lnTo>
                    <a:pt x="8" y="118"/>
                  </a:lnTo>
                  <a:lnTo>
                    <a:pt x="17" y="103"/>
                  </a:lnTo>
                  <a:lnTo>
                    <a:pt x="13" y="94"/>
                  </a:lnTo>
                  <a:lnTo>
                    <a:pt x="19" y="88"/>
                  </a:lnTo>
                  <a:lnTo>
                    <a:pt x="18" y="98"/>
                  </a:lnTo>
                  <a:lnTo>
                    <a:pt x="24" y="93"/>
                  </a:lnTo>
                  <a:lnTo>
                    <a:pt x="28" y="97"/>
                  </a:lnTo>
                  <a:lnTo>
                    <a:pt x="26" y="105"/>
                  </a:lnTo>
                  <a:lnTo>
                    <a:pt x="28" y="112"/>
                  </a:lnTo>
                  <a:lnTo>
                    <a:pt x="23" y="131"/>
                  </a:lnTo>
                  <a:lnTo>
                    <a:pt x="18" y="131"/>
                  </a:lnTo>
                  <a:lnTo>
                    <a:pt x="23" y="140"/>
                  </a:lnTo>
                  <a:lnTo>
                    <a:pt x="26" y="134"/>
                  </a:lnTo>
                  <a:lnTo>
                    <a:pt x="33" y="140"/>
                  </a:lnTo>
                  <a:lnTo>
                    <a:pt x="35" y="136"/>
                  </a:lnTo>
                  <a:lnTo>
                    <a:pt x="59" y="131"/>
                  </a:lnTo>
                  <a:lnTo>
                    <a:pt x="48" y="146"/>
                  </a:lnTo>
                  <a:lnTo>
                    <a:pt x="57" y="160"/>
                  </a:lnTo>
                  <a:lnTo>
                    <a:pt x="66" y="155"/>
                  </a:lnTo>
                  <a:lnTo>
                    <a:pt x="60" y="169"/>
                  </a:lnTo>
                  <a:lnTo>
                    <a:pt x="65" y="171"/>
                  </a:lnTo>
                  <a:lnTo>
                    <a:pt x="60" y="180"/>
                  </a:lnTo>
                  <a:lnTo>
                    <a:pt x="62" y="183"/>
                  </a:lnTo>
                  <a:lnTo>
                    <a:pt x="45" y="184"/>
                  </a:lnTo>
                  <a:lnTo>
                    <a:pt x="28" y="200"/>
                  </a:lnTo>
                  <a:lnTo>
                    <a:pt x="39" y="197"/>
                  </a:lnTo>
                  <a:lnTo>
                    <a:pt x="42" y="211"/>
                  </a:lnTo>
                  <a:lnTo>
                    <a:pt x="39" y="218"/>
                  </a:lnTo>
                  <a:lnTo>
                    <a:pt x="18" y="232"/>
                  </a:lnTo>
                  <a:lnTo>
                    <a:pt x="23" y="240"/>
                  </a:lnTo>
                  <a:lnTo>
                    <a:pt x="33" y="234"/>
                  </a:lnTo>
                  <a:lnTo>
                    <a:pt x="36" y="240"/>
                  </a:lnTo>
                  <a:lnTo>
                    <a:pt x="45" y="238"/>
                  </a:lnTo>
                  <a:lnTo>
                    <a:pt x="53" y="247"/>
                  </a:lnTo>
                  <a:lnTo>
                    <a:pt x="71" y="238"/>
                  </a:lnTo>
                  <a:lnTo>
                    <a:pt x="60" y="252"/>
                  </a:lnTo>
                  <a:lnTo>
                    <a:pt x="39" y="254"/>
                  </a:lnTo>
                  <a:lnTo>
                    <a:pt x="12" y="289"/>
                  </a:lnTo>
                  <a:lnTo>
                    <a:pt x="19" y="289"/>
                  </a:lnTo>
                  <a:lnTo>
                    <a:pt x="28" y="278"/>
                  </a:lnTo>
                  <a:lnTo>
                    <a:pt x="48" y="281"/>
                  </a:lnTo>
                  <a:lnTo>
                    <a:pt x="53" y="270"/>
                  </a:lnTo>
                  <a:lnTo>
                    <a:pt x="65" y="267"/>
                  </a:lnTo>
                  <a:lnTo>
                    <a:pt x="71" y="273"/>
                  </a:lnTo>
                  <a:lnTo>
                    <a:pt x="88" y="267"/>
                  </a:lnTo>
                  <a:lnTo>
                    <a:pt x="92" y="261"/>
                  </a:lnTo>
                  <a:lnTo>
                    <a:pt x="104" y="267"/>
                  </a:lnTo>
                  <a:lnTo>
                    <a:pt x="137" y="259"/>
                  </a:lnTo>
                  <a:lnTo>
                    <a:pt x="144" y="249"/>
                  </a:lnTo>
                  <a:lnTo>
                    <a:pt x="133" y="247"/>
                  </a:lnTo>
                  <a:lnTo>
                    <a:pt x="130" y="243"/>
                  </a:lnTo>
                  <a:lnTo>
                    <a:pt x="149" y="223"/>
                  </a:lnTo>
                  <a:lnTo>
                    <a:pt x="151" y="204"/>
                  </a:lnTo>
                  <a:lnTo>
                    <a:pt x="142" y="197"/>
                  </a:lnTo>
                  <a:lnTo>
                    <a:pt x="119" y="20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8" name="Freeform 114"/>
            <p:cNvSpPr>
              <a:spLocks noChangeAspect="1"/>
            </p:cNvSpPr>
            <p:nvPr/>
          </p:nvSpPr>
          <p:spPr bwMode="auto">
            <a:xfrm>
              <a:off x="3316" y="2388"/>
              <a:ext cx="282" cy="448"/>
            </a:xfrm>
            <a:custGeom>
              <a:avLst/>
              <a:gdLst>
                <a:gd name="T0" fmla="*/ 8477146 w 152"/>
                <a:gd name="T1" fmla="*/ 466170 h 290"/>
                <a:gd name="T2" fmla="*/ 8196473 w 152"/>
                <a:gd name="T3" fmla="*/ 444129 h 290"/>
                <a:gd name="T4" fmla="*/ 7188301 w 152"/>
                <a:gd name="T5" fmla="*/ 364127 h 290"/>
                <a:gd name="T6" fmla="*/ 5948185 w 152"/>
                <a:gd name="T7" fmla="*/ 273628 h 290"/>
                <a:gd name="T8" fmla="*/ 3727020 w 152"/>
                <a:gd name="T9" fmla="*/ 235707 h 290"/>
                <a:gd name="T10" fmla="*/ 4195394 w 152"/>
                <a:gd name="T11" fmla="*/ 197480 h 290"/>
                <a:gd name="T12" fmla="*/ 5086816 w 152"/>
                <a:gd name="T13" fmla="*/ 161988 h 290"/>
                <a:gd name="T14" fmla="*/ 5475763 w 152"/>
                <a:gd name="T15" fmla="*/ 86492 h 290"/>
                <a:gd name="T16" fmla="*/ 2442523 w 152"/>
                <a:gd name="T17" fmla="*/ 86492 h 290"/>
                <a:gd name="T18" fmla="*/ 2644088 w 152"/>
                <a:gd name="T19" fmla="*/ 63390 h 290"/>
                <a:gd name="T20" fmla="*/ 3874545 w 152"/>
                <a:gd name="T21" fmla="*/ 0 h 290"/>
                <a:gd name="T22" fmla="*/ 1637708 w 152"/>
                <a:gd name="T23" fmla="*/ 5422 h 290"/>
                <a:gd name="T24" fmla="*/ 1017480 w 152"/>
                <a:gd name="T25" fmla="*/ 36242 h 290"/>
                <a:gd name="T26" fmla="*/ 1203906 w 152"/>
                <a:gd name="T27" fmla="*/ 63390 h 290"/>
                <a:gd name="T28" fmla="*/ 548429 w 152"/>
                <a:gd name="T29" fmla="*/ 102108 h 290"/>
                <a:gd name="T30" fmla="*/ 548429 w 152"/>
                <a:gd name="T31" fmla="*/ 113845 h 290"/>
                <a:gd name="T32" fmla="*/ 548429 w 152"/>
                <a:gd name="T33" fmla="*/ 170161 h 290"/>
                <a:gd name="T34" fmla="*/ 548429 w 152"/>
                <a:gd name="T35" fmla="*/ 197480 h 290"/>
                <a:gd name="T36" fmla="*/ 548429 w 152"/>
                <a:gd name="T37" fmla="*/ 295405 h 290"/>
                <a:gd name="T38" fmla="*/ 882736 w 152"/>
                <a:gd name="T39" fmla="*/ 235707 h 290"/>
                <a:gd name="T40" fmla="*/ 1203906 w 152"/>
                <a:gd name="T41" fmla="*/ 245112 h 290"/>
                <a:gd name="T42" fmla="*/ 1887693 w 152"/>
                <a:gd name="T43" fmla="*/ 243680 h 290"/>
                <a:gd name="T44" fmla="*/ 1887693 w 152"/>
                <a:gd name="T45" fmla="*/ 280711 h 290"/>
                <a:gd name="T46" fmla="*/ 1203906 w 152"/>
                <a:gd name="T47" fmla="*/ 328512 h 290"/>
                <a:gd name="T48" fmla="*/ 1752261 w 152"/>
                <a:gd name="T49" fmla="*/ 336443 h 290"/>
                <a:gd name="T50" fmla="*/ 2381310 w 152"/>
                <a:gd name="T51" fmla="*/ 341385 h 290"/>
                <a:gd name="T52" fmla="*/ 3250905 w 152"/>
                <a:gd name="T53" fmla="*/ 367272 h 290"/>
                <a:gd name="T54" fmla="*/ 4448463 w 152"/>
                <a:gd name="T55" fmla="*/ 388481 h 290"/>
                <a:gd name="T56" fmla="*/ 4417957 w 152"/>
                <a:gd name="T57" fmla="*/ 428946 h 290"/>
                <a:gd name="T58" fmla="*/ 4195394 w 152"/>
                <a:gd name="T59" fmla="*/ 459802 h 290"/>
                <a:gd name="T60" fmla="*/ 1887693 w 152"/>
                <a:gd name="T61" fmla="*/ 502245 h 290"/>
                <a:gd name="T62" fmla="*/ 2856593 w 152"/>
                <a:gd name="T63" fmla="*/ 530250 h 290"/>
                <a:gd name="T64" fmla="*/ 1203906 w 152"/>
                <a:gd name="T65" fmla="*/ 581541 h 290"/>
                <a:gd name="T66" fmla="*/ 2233562 w 152"/>
                <a:gd name="T67" fmla="*/ 587330 h 290"/>
                <a:gd name="T68" fmla="*/ 3038379 w 152"/>
                <a:gd name="T69" fmla="*/ 597206 h 290"/>
                <a:gd name="T70" fmla="*/ 4831337 w 152"/>
                <a:gd name="T71" fmla="*/ 597206 h 290"/>
                <a:gd name="T72" fmla="*/ 2644088 w 152"/>
                <a:gd name="T73" fmla="*/ 637475 h 290"/>
                <a:gd name="T74" fmla="*/ 1283543 w 152"/>
                <a:gd name="T75" fmla="*/ 724918 h 290"/>
                <a:gd name="T76" fmla="*/ 3250905 w 152"/>
                <a:gd name="T77" fmla="*/ 704982 h 290"/>
                <a:gd name="T78" fmla="*/ 4417957 w 152"/>
                <a:gd name="T79" fmla="*/ 669914 h 290"/>
                <a:gd name="T80" fmla="*/ 5948185 w 152"/>
                <a:gd name="T81" fmla="*/ 669914 h 290"/>
                <a:gd name="T82" fmla="*/ 7051976 w 152"/>
                <a:gd name="T83" fmla="*/ 669914 h 290"/>
                <a:gd name="T84" fmla="*/ 9749300 w 152"/>
                <a:gd name="T85" fmla="*/ 626027 h 290"/>
                <a:gd name="T86" fmla="*/ 8802040 w 152"/>
                <a:gd name="T87" fmla="*/ 608684 h 290"/>
                <a:gd name="T88" fmla="*/ 10227209 w 152"/>
                <a:gd name="T89" fmla="*/ 512307 h 290"/>
                <a:gd name="T90" fmla="*/ 8082907 w 152"/>
                <a:gd name="T91" fmla="*/ 502245 h 2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52" h="290">
                  <a:moveTo>
                    <a:pt x="119" y="200"/>
                  </a:moveTo>
                  <a:lnTo>
                    <a:pt x="125" y="186"/>
                  </a:lnTo>
                  <a:lnTo>
                    <a:pt x="111" y="172"/>
                  </a:lnTo>
                  <a:lnTo>
                    <a:pt x="121" y="177"/>
                  </a:lnTo>
                  <a:lnTo>
                    <a:pt x="121" y="169"/>
                  </a:lnTo>
                  <a:lnTo>
                    <a:pt x="106" y="145"/>
                  </a:lnTo>
                  <a:lnTo>
                    <a:pt x="97" y="141"/>
                  </a:lnTo>
                  <a:lnTo>
                    <a:pt x="88" y="109"/>
                  </a:lnTo>
                  <a:lnTo>
                    <a:pt x="68" y="94"/>
                  </a:lnTo>
                  <a:lnTo>
                    <a:pt x="55" y="94"/>
                  </a:lnTo>
                  <a:lnTo>
                    <a:pt x="68" y="88"/>
                  </a:lnTo>
                  <a:lnTo>
                    <a:pt x="62" y="79"/>
                  </a:lnTo>
                  <a:lnTo>
                    <a:pt x="68" y="77"/>
                  </a:lnTo>
                  <a:lnTo>
                    <a:pt x="75" y="65"/>
                  </a:lnTo>
                  <a:lnTo>
                    <a:pt x="84" y="45"/>
                  </a:lnTo>
                  <a:lnTo>
                    <a:pt x="81" y="34"/>
                  </a:lnTo>
                  <a:lnTo>
                    <a:pt x="37" y="41"/>
                  </a:lnTo>
                  <a:lnTo>
                    <a:pt x="36" y="34"/>
                  </a:lnTo>
                  <a:lnTo>
                    <a:pt x="45" y="30"/>
                  </a:lnTo>
                  <a:lnTo>
                    <a:pt x="39" y="25"/>
                  </a:lnTo>
                  <a:lnTo>
                    <a:pt x="57" y="10"/>
                  </a:lnTo>
                  <a:lnTo>
                    <a:pt x="57" y="0"/>
                  </a:lnTo>
                  <a:lnTo>
                    <a:pt x="54" y="0"/>
                  </a:lnTo>
                  <a:lnTo>
                    <a:pt x="24" y="2"/>
                  </a:lnTo>
                  <a:lnTo>
                    <a:pt x="19" y="14"/>
                  </a:lnTo>
                  <a:lnTo>
                    <a:pt x="15" y="14"/>
                  </a:lnTo>
                  <a:lnTo>
                    <a:pt x="13" y="21"/>
                  </a:lnTo>
                  <a:lnTo>
                    <a:pt x="18" y="25"/>
                  </a:lnTo>
                  <a:lnTo>
                    <a:pt x="8" y="30"/>
                  </a:lnTo>
                  <a:lnTo>
                    <a:pt x="8" y="41"/>
                  </a:lnTo>
                  <a:lnTo>
                    <a:pt x="8" y="45"/>
                  </a:lnTo>
                  <a:lnTo>
                    <a:pt x="12" y="48"/>
                  </a:lnTo>
                  <a:lnTo>
                    <a:pt x="8" y="68"/>
                  </a:lnTo>
                  <a:lnTo>
                    <a:pt x="0" y="70"/>
                  </a:lnTo>
                  <a:lnTo>
                    <a:pt x="8" y="79"/>
                  </a:lnTo>
                  <a:lnTo>
                    <a:pt x="18" y="74"/>
                  </a:lnTo>
                  <a:lnTo>
                    <a:pt x="8" y="118"/>
                  </a:lnTo>
                  <a:lnTo>
                    <a:pt x="17" y="103"/>
                  </a:lnTo>
                  <a:lnTo>
                    <a:pt x="13" y="94"/>
                  </a:lnTo>
                  <a:lnTo>
                    <a:pt x="19" y="88"/>
                  </a:lnTo>
                  <a:lnTo>
                    <a:pt x="18" y="98"/>
                  </a:lnTo>
                  <a:lnTo>
                    <a:pt x="24" y="93"/>
                  </a:lnTo>
                  <a:lnTo>
                    <a:pt x="28" y="97"/>
                  </a:lnTo>
                  <a:lnTo>
                    <a:pt x="26" y="105"/>
                  </a:lnTo>
                  <a:lnTo>
                    <a:pt x="28" y="112"/>
                  </a:lnTo>
                  <a:lnTo>
                    <a:pt x="23" y="131"/>
                  </a:lnTo>
                  <a:lnTo>
                    <a:pt x="18" y="131"/>
                  </a:lnTo>
                  <a:lnTo>
                    <a:pt x="23" y="140"/>
                  </a:lnTo>
                  <a:lnTo>
                    <a:pt x="26" y="134"/>
                  </a:lnTo>
                  <a:lnTo>
                    <a:pt x="33" y="140"/>
                  </a:lnTo>
                  <a:lnTo>
                    <a:pt x="35" y="136"/>
                  </a:lnTo>
                  <a:lnTo>
                    <a:pt x="59" y="131"/>
                  </a:lnTo>
                  <a:lnTo>
                    <a:pt x="48" y="146"/>
                  </a:lnTo>
                  <a:lnTo>
                    <a:pt x="57" y="160"/>
                  </a:lnTo>
                  <a:lnTo>
                    <a:pt x="66" y="155"/>
                  </a:lnTo>
                  <a:lnTo>
                    <a:pt x="60" y="169"/>
                  </a:lnTo>
                  <a:lnTo>
                    <a:pt x="65" y="171"/>
                  </a:lnTo>
                  <a:lnTo>
                    <a:pt x="60" y="180"/>
                  </a:lnTo>
                  <a:lnTo>
                    <a:pt x="62" y="183"/>
                  </a:lnTo>
                  <a:lnTo>
                    <a:pt x="45" y="184"/>
                  </a:lnTo>
                  <a:lnTo>
                    <a:pt x="28" y="200"/>
                  </a:lnTo>
                  <a:lnTo>
                    <a:pt x="39" y="197"/>
                  </a:lnTo>
                  <a:lnTo>
                    <a:pt x="42" y="211"/>
                  </a:lnTo>
                  <a:lnTo>
                    <a:pt x="39" y="218"/>
                  </a:lnTo>
                  <a:lnTo>
                    <a:pt x="18" y="232"/>
                  </a:lnTo>
                  <a:lnTo>
                    <a:pt x="23" y="240"/>
                  </a:lnTo>
                  <a:lnTo>
                    <a:pt x="33" y="234"/>
                  </a:lnTo>
                  <a:lnTo>
                    <a:pt x="36" y="240"/>
                  </a:lnTo>
                  <a:lnTo>
                    <a:pt x="45" y="238"/>
                  </a:lnTo>
                  <a:lnTo>
                    <a:pt x="53" y="247"/>
                  </a:lnTo>
                  <a:lnTo>
                    <a:pt x="71" y="238"/>
                  </a:lnTo>
                  <a:lnTo>
                    <a:pt x="60" y="252"/>
                  </a:lnTo>
                  <a:lnTo>
                    <a:pt x="39" y="254"/>
                  </a:lnTo>
                  <a:lnTo>
                    <a:pt x="12" y="289"/>
                  </a:lnTo>
                  <a:lnTo>
                    <a:pt x="19" y="289"/>
                  </a:lnTo>
                  <a:lnTo>
                    <a:pt x="28" y="278"/>
                  </a:lnTo>
                  <a:lnTo>
                    <a:pt x="48" y="281"/>
                  </a:lnTo>
                  <a:lnTo>
                    <a:pt x="53" y="270"/>
                  </a:lnTo>
                  <a:lnTo>
                    <a:pt x="65" y="267"/>
                  </a:lnTo>
                  <a:lnTo>
                    <a:pt x="71" y="273"/>
                  </a:lnTo>
                  <a:lnTo>
                    <a:pt x="88" y="267"/>
                  </a:lnTo>
                  <a:lnTo>
                    <a:pt x="92" y="261"/>
                  </a:lnTo>
                  <a:lnTo>
                    <a:pt x="104" y="267"/>
                  </a:lnTo>
                  <a:lnTo>
                    <a:pt x="137" y="259"/>
                  </a:lnTo>
                  <a:lnTo>
                    <a:pt x="144" y="249"/>
                  </a:lnTo>
                  <a:lnTo>
                    <a:pt x="133" y="247"/>
                  </a:lnTo>
                  <a:lnTo>
                    <a:pt x="130" y="243"/>
                  </a:lnTo>
                  <a:lnTo>
                    <a:pt x="149" y="223"/>
                  </a:lnTo>
                  <a:lnTo>
                    <a:pt x="151" y="204"/>
                  </a:lnTo>
                  <a:lnTo>
                    <a:pt x="142" y="197"/>
                  </a:lnTo>
                  <a:lnTo>
                    <a:pt x="119" y="200"/>
                  </a:lnTo>
                </a:path>
              </a:pathLst>
            </a:custGeom>
            <a:solidFill>
              <a:srgbClr val="FFC000"/>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49" name="Freeform 115"/>
            <p:cNvSpPr>
              <a:spLocks noChangeAspect="1"/>
            </p:cNvSpPr>
            <p:nvPr/>
          </p:nvSpPr>
          <p:spPr bwMode="auto">
            <a:xfrm>
              <a:off x="4365" y="2323"/>
              <a:ext cx="182" cy="128"/>
            </a:xfrm>
            <a:custGeom>
              <a:avLst/>
              <a:gdLst>
                <a:gd name="T0" fmla="*/ 6211201 w 98"/>
                <a:gd name="T1" fmla="*/ 0 h 83"/>
                <a:gd name="T2" fmla="*/ 6073546 w 98"/>
                <a:gd name="T3" fmla="*/ 26777 h 83"/>
                <a:gd name="T4" fmla="*/ 5952152 w 98"/>
                <a:gd name="T5" fmla="*/ 31829 h 83"/>
                <a:gd name="T6" fmla="*/ 3042013 w 98"/>
                <a:gd name="T7" fmla="*/ 9378 h 83"/>
                <a:gd name="T8" fmla="*/ 215776 w 98"/>
                <a:gd name="T9" fmla="*/ 49086 h 83"/>
                <a:gd name="T10" fmla="*/ 0 w 98"/>
                <a:gd name="T11" fmla="*/ 81801 h 83"/>
                <a:gd name="T12" fmla="*/ 561893 w 98"/>
                <a:gd name="T13" fmla="*/ 90465 h 83"/>
                <a:gd name="T14" fmla="*/ 215776 w 98"/>
                <a:gd name="T15" fmla="*/ 101905 h 83"/>
                <a:gd name="T16" fmla="*/ 400727 w 98"/>
                <a:gd name="T17" fmla="*/ 126151 h 83"/>
                <a:gd name="T18" fmla="*/ 1521906 w 98"/>
                <a:gd name="T19" fmla="*/ 124751 h 83"/>
                <a:gd name="T20" fmla="*/ 1306019 w 98"/>
                <a:gd name="T21" fmla="*/ 171605 h 83"/>
                <a:gd name="T22" fmla="*/ 2680782 w 98"/>
                <a:gd name="T23" fmla="*/ 157155 h 83"/>
                <a:gd name="T24" fmla="*/ 3785745 w 98"/>
                <a:gd name="T25" fmla="*/ 171605 h 83"/>
                <a:gd name="T26" fmla="*/ 4342559 w 98"/>
                <a:gd name="T27" fmla="*/ 198292 h 83"/>
                <a:gd name="T28" fmla="*/ 5167223 w 98"/>
                <a:gd name="T29" fmla="*/ 194546 h 83"/>
                <a:gd name="T30" fmla="*/ 5586633 w 98"/>
                <a:gd name="T31" fmla="*/ 198292 h 83"/>
                <a:gd name="T32" fmla="*/ 5467102 w 98"/>
                <a:gd name="T33" fmla="*/ 192387 h 83"/>
                <a:gd name="T34" fmla="*/ 6073546 w 98"/>
                <a:gd name="T35" fmla="*/ 171605 h 83"/>
                <a:gd name="T36" fmla="*/ 5952152 w 98"/>
                <a:gd name="T37" fmla="*/ 157155 h 83"/>
                <a:gd name="T38" fmla="*/ 5722715 w 98"/>
                <a:gd name="T39" fmla="*/ 148455 h 83"/>
                <a:gd name="T40" fmla="*/ 5467102 w 98"/>
                <a:gd name="T41" fmla="*/ 126151 h 83"/>
                <a:gd name="T42" fmla="*/ 5324183 w 98"/>
                <a:gd name="T43" fmla="*/ 124751 h 83"/>
                <a:gd name="T44" fmla="*/ 4978595 w 98"/>
                <a:gd name="T45" fmla="*/ 77710 h 83"/>
                <a:gd name="T46" fmla="*/ 6073546 w 98"/>
                <a:gd name="T47" fmla="*/ 66079 h 83"/>
                <a:gd name="T48" fmla="*/ 6683978 w 98"/>
                <a:gd name="T49" fmla="*/ 34395 h 83"/>
                <a:gd name="T50" fmla="*/ 6543190 w 98"/>
                <a:gd name="T51" fmla="*/ 9378 h 83"/>
                <a:gd name="T52" fmla="*/ 6211201 w 98"/>
                <a:gd name="T53" fmla="*/ 0 h 8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98" h="83">
                  <a:moveTo>
                    <a:pt x="90" y="0"/>
                  </a:moveTo>
                  <a:lnTo>
                    <a:pt x="88" y="11"/>
                  </a:lnTo>
                  <a:lnTo>
                    <a:pt x="86" y="13"/>
                  </a:lnTo>
                  <a:lnTo>
                    <a:pt x="44" y="4"/>
                  </a:lnTo>
                  <a:lnTo>
                    <a:pt x="3" y="20"/>
                  </a:lnTo>
                  <a:lnTo>
                    <a:pt x="0" y="34"/>
                  </a:lnTo>
                  <a:lnTo>
                    <a:pt x="8" y="37"/>
                  </a:lnTo>
                  <a:lnTo>
                    <a:pt x="3" y="42"/>
                  </a:lnTo>
                  <a:lnTo>
                    <a:pt x="6" y="52"/>
                  </a:lnTo>
                  <a:lnTo>
                    <a:pt x="22" y="51"/>
                  </a:lnTo>
                  <a:lnTo>
                    <a:pt x="19" y="71"/>
                  </a:lnTo>
                  <a:lnTo>
                    <a:pt x="39" y="65"/>
                  </a:lnTo>
                  <a:lnTo>
                    <a:pt x="55" y="71"/>
                  </a:lnTo>
                  <a:lnTo>
                    <a:pt x="63" y="82"/>
                  </a:lnTo>
                  <a:lnTo>
                    <a:pt x="75" y="80"/>
                  </a:lnTo>
                  <a:lnTo>
                    <a:pt x="81" y="82"/>
                  </a:lnTo>
                  <a:lnTo>
                    <a:pt x="79" y="79"/>
                  </a:lnTo>
                  <a:lnTo>
                    <a:pt x="88" y="71"/>
                  </a:lnTo>
                  <a:lnTo>
                    <a:pt x="86" y="65"/>
                  </a:lnTo>
                  <a:lnTo>
                    <a:pt x="83" y="61"/>
                  </a:lnTo>
                  <a:lnTo>
                    <a:pt x="79" y="52"/>
                  </a:lnTo>
                  <a:lnTo>
                    <a:pt x="77" y="51"/>
                  </a:lnTo>
                  <a:lnTo>
                    <a:pt x="72" y="32"/>
                  </a:lnTo>
                  <a:lnTo>
                    <a:pt x="88" y="27"/>
                  </a:lnTo>
                  <a:lnTo>
                    <a:pt x="97" y="14"/>
                  </a:lnTo>
                  <a:lnTo>
                    <a:pt x="95" y="4"/>
                  </a:lnTo>
                  <a:lnTo>
                    <a:pt x="9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0" name="Freeform 116"/>
            <p:cNvSpPr>
              <a:spLocks noChangeAspect="1"/>
            </p:cNvSpPr>
            <p:nvPr/>
          </p:nvSpPr>
          <p:spPr bwMode="auto">
            <a:xfrm>
              <a:off x="4365" y="2323"/>
              <a:ext cx="182" cy="128"/>
            </a:xfrm>
            <a:custGeom>
              <a:avLst/>
              <a:gdLst>
                <a:gd name="T0" fmla="*/ 6211201 w 98"/>
                <a:gd name="T1" fmla="*/ 0 h 83"/>
                <a:gd name="T2" fmla="*/ 6073546 w 98"/>
                <a:gd name="T3" fmla="*/ 26777 h 83"/>
                <a:gd name="T4" fmla="*/ 5952152 w 98"/>
                <a:gd name="T5" fmla="*/ 31829 h 83"/>
                <a:gd name="T6" fmla="*/ 3042013 w 98"/>
                <a:gd name="T7" fmla="*/ 9378 h 83"/>
                <a:gd name="T8" fmla="*/ 215776 w 98"/>
                <a:gd name="T9" fmla="*/ 49086 h 83"/>
                <a:gd name="T10" fmla="*/ 0 w 98"/>
                <a:gd name="T11" fmla="*/ 81801 h 83"/>
                <a:gd name="T12" fmla="*/ 561893 w 98"/>
                <a:gd name="T13" fmla="*/ 90465 h 83"/>
                <a:gd name="T14" fmla="*/ 215776 w 98"/>
                <a:gd name="T15" fmla="*/ 101905 h 83"/>
                <a:gd name="T16" fmla="*/ 400727 w 98"/>
                <a:gd name="T17" fmla="*/ 126151 h 83"/>
                <a:gd name="T18" fmla="*/ 1521906 w 98"/>
                <a:gd name="T19" fmla="*/ 124751 h 83"/>
                <a:gd name="T20" fmla="*/ 1306019 w 98"/>
                <a:gd name="T21" fmla="*/ 171605 h 83"/>
                <a:gd name="T22" fmla="*/ 2680782 w 98"/>
                <a:gd name="T23" fmla="*/ 157155 h 83"/>
                <a:gd name="T24" fmla="*/ 3785745 w 98"/>
                <a:gd name="T25" fmla="*/ 171605 h 83"/>
                <a:gd name="T26" fmla="*/ 4342559 w 98"/>
                <a:gd name="T27" fmla="*/ 198292 h 83"/>
                <a:gd name="T28" fmla="*/ 5167223 w 98"/>
                <a:gd name="T29" fmla="*/ 194546 h 83"/>
                <a:gd name="T30" fmla="*/ 5586633 w 98"/>
                <a:gd name="T31" fmla="*/ 198292 h 83"/>
                <a:gd name="T32" fmla="*/ 5467102 w 98"/>
                <a:gd name="T33" fmla="*/ 192387 h 83"/>
                <a:gd name="T34" fmla="*/ 6073546 w 98"/>
                <a:gd name="T35" fmla="*/ 171605 h 83"/>
                <a:gd name="T36" fmla="*/ 5952152 w 98"/>
                <a:gd name="T37" fmla="*/ 157155 h 83"/>
                <a:gd name="T38" fmla="*/ 5722715 w 98"/>
                <a:gd name="T39" fmla="*/ 148455 h 83"/>
                <a:gd name="T40" fmla="*/ 5467102 w 98"/>
                <a:gd name="T41" fmla="*/ 126151 h 83"/>
                <a:gd name="T42" fmla="*/ 5324183 w 98"/>
                <a:gd name="T43" fmla="*/ 124751 h 83"/>
                <a:gd name="T44" fmla="*/ 4978595 w 98"/>
                <a:gd name="T45" fmla="*/ 77710 h 83"/>
                <a:gd name="T46" fmla="*/ 6073546 w 98"/>
                <a:gd name="T47" fmla="*/ 66079 h 83"/>
                <a:gd name="T48" fmla="*/ 6683978 w 98"/>
                <a:gd name="T49" fmla="*/ 34395 h 83"/>
                <a:gd name="T50" fmla="*/ 6543190 w 98"/>
                <a:gd name="T51" fmla="*/ 9378 h 83"/>
                <a:gd name="T52" fmla="*/ 6211201 w 98"/>
                <a:gd name="T53" fmla="*/ 0 h 83"/>
                <a:gd name="T54" fmla="*/ 6211201 w 98"/>
                <a:gd name="T55" fmla="*/ 0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98" h="83">
                  <a:moveTo>
                    <a:pt x="90" y="0"/>
                  </a:moveTo>
                  <a:lnTo>
                    <a:pt x="88" y="11"/>
                  </a:lnTo>
                  <a:lnTo>
                    <a:pt x="86" y="13"/>
                  </a:lnTo>
                  <a:lnTo>
                    <a:pt x="44" y="4"/>
                  </a:lnTo>
                  <a:lnTo>
                    <a:pt x="3" y="20"/>
                  </a:lnTo>
                  <a:lnTo>
                    <a:pt x="0" y="34"/>
                  </a:lnTo>
                  <a:lnTo>
                    <a:pt x="8" y="37"/>
                  </a:lnTo>
                  <a:lnTo>
                    <a:pt x="3" y="42"/>
                  </a:lnTo>
                  <a:lnTo>
                    <a:pt x="6" y="52"/>
                  </a:lnTo>
                  <a:lnTo>
                    <a:pt x="22" y="51"/>
                  </a:lnTo>
                  <a:lnTo>
                    <a:pt x="19" y="71"/>
                  </a:lnTo>
                  <a:lnTo>
                    <a:pt x="39" y="65"/>
                  </a:lnTo>
                  <a:lnTo>
                    <a:pt x="55" y="71"/>
                  </a:lnTo>
                  <a:lnTo>
                    <a:pt x="63" y="82"/>
                  </a:lnTo>
                  <a:lnTo>
                    <a:pt x="75" y="80"/>
                  </a:lnTo>
                  <a:lnTo>
                    <a:pt x="81" y="82"/>
                  </a:lnTo>
                  <a:lnTo>
                    <a:pt x="79" y="79"/>
                  </a:lnTo>
                  <a:lnTo>
                    <a:pt x="88" y="71"/>
                  </a:lnTo>
                  <a:lnTo>
                    <a:pt x="86" y="65"/>
                  </a:lnTo>
                  <a:lnTo>
                    <a:pt x="83" y="61"/>
                  </a:lnTo>
                  <a:lnTo>
                    <a:pt x="79" y="52"/>
                  </a:lnTo>
                  <a:lnTo>
                    <a:pt x="77" y="51"/>
                  </a:lnTo>
                  <a:lnTo>
                    <a:pt x="72" y="32"/>
                  </a:lnTo>
                  <a:lnTo>
                    <a:pt x="88" y="27"/>
                  </a:lnTo>
                  <a:lnTo>
                    <a:pt x="97" y="14"/>
                  </a:lnTo>
                  <a:lnTo>
                    <a:pt x="95" y="4"/>
                  </a:lnTo>
                  <a:lnTo>
                    <a:pt x="90" y="0"/>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1" name="Freeform 117"/>
            <p:cNvSpPr>
              <a:spLocks noChangeAspect="1"/>
            </p:cNvSpPr>
            <p:nvPr/>
          </p:nvSpPr>
          <p:spPr bwMode="auto">
            <a:xfrm>
              <a:off x="4278" y="2423"/>
              <a:ext cx="269" cy="133"/>
            </a:xfrm>
            <a:custGeom>
              <a:avLst/>
              <a:gdLst>
                <a:gd name="T0" fmla="*/ 9431045 w 145"/>
                <a:gd name="T1" fmla="*/ 107945 h 86"/>
                <a:gd name="T2" fmla="*/ 9021219 w 145"/>
                <a:gd name="T3" fmla="*/ 99928 h 86"/>
                <a:gd name="T4" fmla="*/ 9135713 w 145"/>
                <a:gd name="T5" fmla="*/ 64615 h 86"/>
                <a:gd name="T6" fmla="*/ 8660065 w 145"/>
                <a:gd name="T7" fmla="*/ 41781 h 86"/>
                <a:gd name="T8" fmla="*/ 8241846 w 145"/>
                <a:gd name="T9" fmla="*/ 36696 h 86"/>
                <a:gd name="T10" fmla="*/ 7437306 w 145"/>
                <a:gd name="T11" fmla="*/ 41781 h 86"/>
                <a:gd name="T12" fmla="*/ 6908640 w 145"/>
                <a:gd name="T13" fmla="*/ 13049 h 86"/>
                <a:gd name="T14" fmla="*/ 5845379 w 145"/>
                <a:gd name="T15" fmla="*/ 0 h 86"/>
                <a:gd name="T16" fmla="*/ 4442631 w 145"/>
                <a:gd name="T17" fmla="*/ 13049 h 86"/>
                <a:gd name="T18" fmla="*/ 4354670 w 145"/>
                <a:gd name="T19" fmla="*/ 72020 h 86"/>
                <a:gd name="T20" fmla="*/ 4055388 w 145"/>
                <a:gd name="T21" fmla="*/ 97521 h 86"/>
                <a:gd name="T22" fmla="*/ 3111230 w 145"/>
                <a:gd name="T23" fmla="*/ 81486 h 86"/>
                <a:gd name="T24" fmla="*/ 2047880 w 145"/>
                <a:gd name="T25" fmla="*/ 23728 h 86"/>
                <a:gd name="T26" fmla="*/ 1016918 w 145"/>
                <a:gd name="T27" fmla="*/ 46569 h 86"/>
                <a:gd name="T28" fmla="*/ 74467 w 145"/>
                <a:gd name="T29" fmla="*/ 115435 h 86"/>
                <a:gd name="T30" fmla="*/ 0 w 145"/>
                <a:gd name="T31" fmla="*/ 166938 h 86"/>
                <a:gd name="T32" fmla="*/ 394094 w 145"/>
                <a:gd name="T33" fmla="*/ 173686 h 86"/>
                <a:gd name="T34" fmla="*/ 807879 w 145"/>
                <a:gd name="T35" fmla="*/ 158343 h 86"/>
                <a:gd name="T36" fmla="*/ 1751426 w 145"/>
                <a:gd name="T37" fmla="*/ 144638 h 86"/>
                <a:gd name="T38" fmla="*/ 3723988 w 145"/>
                <a:gd name="T39" fmla="*/ 145570 h 86"/>
                <a:gd name="T40" fmla="*/ 4442631 w 145"/>
                <a:gd name="T41" fmla="*/ 158343 h 86"/>
                <a:gd name="T42" fmla="*/ 5371589 w 145"/>
                <a:gd name="T43" fmla="*/ 144638 h 86"/>
                <a:gd name="T44" fmla="*/ 5686018 w 145"/>
                <a:gd name="T45" fmla="*/ 166938 h 86"/>
                <a:gd name="T46" fmla="*/ 6240243 w 145"/>
                <a:gd name="T47" fmla="*/ 168799 h 86"/>
                <a:gd name="T48" fmla="*/ 7269927 w 145"/>
                <a:gd name="T49" fmla="*/ 205494 h 86"/>
                <a:gd name="T50" fmla="*/ 7852715 w 145"/>
                <a:gd name="T51" fmla="*/ 217695 h 86"/>
                <a:gd name="T52" fmla="*/ 8241846 w 145"/>
                <a:gd name="T53" fmla="*/ 197516 h 86"/>
                <a:gd name="T54" fmla="*/ 8796265 w 145"/>
                <a:gd name="T55" fmla="*/ 202369 h 86"/>
                <a:gd name="T56" fmla="*/ 9431045 w 145"/>
                <a:gd name="T57" fmla="*/ 173686 h 86"/>
                <a:gd name="T58" fmla="*/ 9738707 w 145"/>
                <a:gd name="T59" fmla="*/ 168799 h 86"/>
                <a:gd name="T60" fmla="*/ 9738707 w 145"/>
                <a:gd name="T61" fmla="*/ 132876 h 86"/>
                <a:gd name="T62" fmla="*/ 9431045 w 145"/>
                <a:gd name="T63" fmla="*/ 107945 h 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45" h="86">
                  <a:moveTo>
                    <a:pt x="139" y="42"/>
                  </a:moveTo>
                  <a:lnTo>
                    <a:pt x="133" y="39"/>
                  </a:lnTo>
                  <a:lnTo>
                    <a:pt x="135" y="25"/>
                  </a:lnTo>
                  <a:lnTo>
                    <a:pt x="128" y="16"/>
                  </a:lnTo>
                  <a:lnTo>
                    <a:pt x="122" y="14"/>
                  </a:lnTo>
                  <a:lnTo>
                    <a:pt x="110" y="16"/>
                  </a:lnTo>
                  <a:lnTo>
                    <a:pt x="102" y="5"/>
                  </a:lnTo>
                  <a:lnTo>
                    <a:pt x="86" y="0"/>
                  </a:lnTo>
                  <a:lnTo>
                    <a:pt x="66" y="5"/>
                  </a:lnTo>
                  <a:lnTo>
                    <a:pt x="64" y="28"/>
                  </a:lnTo>
                  <a:lnTo>
                    <a:pt x="60" y="38"/>
                  </a:lnTo>
                  <a:lnTo>
                    <a:pt x="46" y="32"/>
                  </a:lnTo>
                  <a:lnTo>
                    <a:pt x="30" y="9"/>
                  </a:lnTo>
                  <a:lnTo>
                    <a:pt x="15" y="18"/>
                  </a:lnTo>
                  <a:lnTo>
                    <a:pt x="1" y="45"/>
                  </a:lnTo>
                  <a:lnTo>
                    <a:pt x="0" y="65"/>
                  </a:lnTo>
                  <a:lnTo>
                    <a:pt x="6" y="68"/>
                  </a:lnTo>
                  <a:lnTo>
                    <a:pt x="12" y="62"/>
                  </a:lnTo>
                  <a:lnTo>
                    <a:pt x="26" y="56"/>
                  </a:lnTo>
                  <a:lnTo>
                    <a:pt x="55" y="57"/>
                  </a:lnTo>
                  <a:lnTo>
                    <a:pt x="66" y="62"/>
                  </a:lnTo>
                  <a:lnTo>
                    <a:pt x="79" y="56"/>
                  </a:lnTo>
                  <a:lnTo>
                    <a:pt x="84" y="65"/>
                  </a:lnTo>
                  <a:lnTo>
                    <a:pt x="92" y="66"/>
                  </a:lnTo>
                  <a:lnTo>
                    <a:pt x="107" y="80"/>
                  </a:lnTo>
                  <a:lnTo>
                    <a:pt x="116" y="85"/>
                  </a:lnTo>
                  <a:lnTo>
                    <a:pt x="122" y="77"/>
                  </a:lnTo>
                  <a:lnTo>
                    <a:pt x="130" y="79"/>
                  </a:lnTo>
                  <a:lnTo>
                    <a:pt x="139" y="68"/>
                  </a:lnTo>
                  <a:lnTo>
                    <a:pt x="144" y="66"/>
                  </a:lnTo>
                  <a:lnTo>
                    <a:pt x="144" y="52"/>
                  </a:lnTo>
                  <a:lnTo>
                    <a:pt x="139" y="4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2" name="Freeform 118"/>
            <p:cNvSpPr>
              <a:spLocks noChangeAspect="1"/>
            </p:cNvSpPr>
            <p:nvPr/>
          </p:nvSpPr>
          <p:spPr bwMode="auto">
            <a:xfrm>
              <a:off x="4278" y="2423"/>
              <a:ext cx="269" cy="133"/>
            </a:xfrm>
            <a:custGeom>
              <a:avLst/>
              <a:gdLst>
                <a:gd name="T0" fmla="*/ 9431045 w 145"/>
                <a:gd name="T1" fmla="*/ 107945 h 86"/>
                <a:gd name="T2" fmla="*/ 9021219 w 145"/>
                <a:gd name="T3" fmla="*/ 99928 h 86"/>
                <a:gd name="T4" fmla="*/ 9135713 w 145"/>
                <a:gd name="T5" fmla="*/ 64615 h 86"/>
                <a:gd name="T6" fmla="*/ 8660065 w 145"/>
                <a:gd name="T7" fmla="*/ 41781 h 86"/>
                <a:gd name="T8" fmla="*/ 8241846 w 145"/>
                <a:gd name="T9" fmla="*/ 36696 h 86"/>
                <a:gd name="T10" fmla="*/ 7437306 w 145"/>
                <a:gd name="T11" fmla="*/ 41781 h 86"/>
                <a:gd name="T12" fmla="*/ 6908640 w 145"/>
                <a:gd name="T13" fmla="*/ 13049 h 86"/>
                <a:gd name="T14" fmla="*/ 5845379 w 145"/>
                <a:gd name="T15" fmla="*/ 0 h 86"/>
                <a:gd name="T16" fmla="*/ 4442631 w 145"/>
                <a:gd name="T17" fmla="*/ 13049 h 86"/>
                <a:gd name="T18" fmla="*/ 4354670 w 145"/>
                <a:gd name="T19" fmla="*/ 72020 h 86"/>
                <a:gd name="T20" fmla="*/ 4055388 w 145"/>
                <a:gd name="T21" fmla="*/ 97521 h 86"/>
                <a:gd name="T22" fmla="*/ 3111230 w 145"/>
                <a:gd name="T23" fmla="*/ 81486 h 86"/>
                <a:gd name="T24" fmla="*/ 2047880 w 145"/>
                <a:gd name="T25" fmla="*/ 23728 h 86"/>
                <a:gd name="T26" fmla="*/ 1016918 w 145"/>
                <a:gd name="T27" fmla="*/ 46569 h 86"/>
                <a:gd name="T28" fmla="*/ 74467 w 145"/>
                <a:gd name="T29" fmla="*/ 115435 h 86"/>
                <a:gd name="T30" fmla="*/ 0 w 145"/>
                <a:gd name="T31" fmla="*/ 166938 h 86"/>
                <a:gd name="T32" fmla="*/ 394094 w 145"/>
                <a:gd name="T33" fmla="*/ 173686 h 86"/>
                <a:gd name="T34" fmla="*/ 807879 w 145"/>
                <a:gd name="T35" fmla="*/ 158343 h 86"/>
                <a:gd name="T36" fmla="*/ 1751426 w 145"/>
                <a:gd name="T37" fmla="*/ 144638 h 86"/>
                <a:gd name="T38" fmla="*/ 3723988 w 145"/>
                <a:gd name="T39" fmla="*/ 145570 h 86"/>
                <a:gd name="T40" fmla="*/ 4442631 w 145"/>
                <a:gd name="T41" fmla="*/ 158343 h 86"/>
                <a:gd name="T42" fmla="*/ 5371589 w 145"/>
                <a:gd name="T43" fmla="*/ 144638 h 86"/>
                <a:gd name="T44" fmla="*/ 5686018 w 145"/>
                <a:gd name="T45" fmla="*/ 166938 h 86"/>
                <a:gd name="T46" fmla="*/ 6240243 w 145"/>
                <a:gd name="T47" fmla="*/ 168799 h 86"/>
                <a:gd name="T48" fmla="*/ 7269927 w 145"/>
                <a:gd name="T49" fmla="*/ 205494 h 86"/>
                <a:gd name="T50" fmla="*/ 7852715 w 145"/>
                <a:gd name="T51" fmla="*/ 217695 h 86"/>
                <a:gd name="T52" fmla="*/ 8241846 w 145"/>
                <a:gd name="T53" fmla="*/ 197516 h 86"/>
                <a:gd name="T54" fmla="*/ 8796265 w 145"/>
                <a:gd name="T55" fmla="*/ 202369 h 86"/>
                <a:gd name="T56" fmla="*/ 9431045 w 145"/>
                <a:gd name="T57" fmla="*/ 173686 h 86"/>
                <a:gd name="T58" fmla="*/ 9738707 w 145"/>
                <a:gd name="T59" fmla="*/ 168799 h 86"/>
                <a:gd name="T60" fmla="*/ 9738707 w 145"/>
                <a:gd name="T61" fmla="*/ 132876 h 86"/>
                <a:gd name="T62" fmla="*/ 9431045 w 145"/>
                <a:gd name="T63" fmla="*/ 107945 h 86"/>
                <a:gd name="T64" fmla="*/ 9431045 w 145"/>
                <a:gd name="T65" fmla="*/ 107945 h 8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5" h="86">
                  <a:moveTo>
                    <a:pt x="139" y="42"/>
                  </a:moveTo>
                  <a:lnTo>
                    <a:pt x="133" y="39"/>
                  </a:lnTo>
                  <a:lnTo>
                    <a:pt x="135" y="25"/>
                  </a:lnTo>
                  <a:lnTo>
                    <a:pt x="128" y="16"/>
                  </a:lnTo>
                  <a:lnTo>
                    <a:pt x="122" y="14"/>
                  </a:lnTo>
                  <a:lnTo>
                    <a:pt x="110" y="16"/>
                  </a:lnTo>
                  <a:lnTo>
                    <a:pt x="102" y="5"/>
                  </a:lnTo>
                  <a:lnTo>
                    <a:pt x="86" y="0"/>
                  </a:lnTo>
                  <a:lnTo>
                    <a:pt x="66" y="5"/>
                  </a:lnTo>
                  <a:lnTo>
                    <a:pt x="64" y="28"/>
                  </a:lnTo>
                  <a:lnTo>
                    <a:pt x="60" y="38"/>
                  </a:lnTo>
                  <a:lnTo>
                    <a:pt x="46" y="32"/>
                  </a:lnTo>
                  <a:lnTo>
                    <a:pt x="30" y="9"/>
                  </a:lnTo>
                  <a:lnTo>
                    <a:pt x="15" y="18"/>
                  </a:lnTo>
                  <a:lnTo>
                    <a:pt x="1" y="45"/>
                  </a:lnTo>
                  <a:lnTo>
                    <a:pt x="0" y="65"/>
                  </a:lnTo>
                  <a:lnTo>
                    <a:pt x="6" y="68"/>
                  </a:lnTo>
                  <a:lnTo>
                    <a:pt x="12" y="62"/>
                  </a:lnTo>
                  <a:lnTo>
                    <a:pt x="26" y="56"/>
                  </a:lnTo>
                  <a:lnTo>
                    <a:pt x="55" y="57"/>
                  </a:lnTo>
                  <a:lnTo>
                    <a:pt x="66" y="62"/>
                  </a:lnTo>
                  <a:lnTo>
                    <a:pt x="79" y="56"/>
                  </a:lnTo>
                  <a:lnTo>
                    <a:pt x="84" y="65"/>
                  </a:lnTo>
                  <a:lnTo>
                    <a:pt x="92" y="66"/>
                  </a:lnTo>
                  <a:lnTo>
                    <a:pt x="107" y="80"/>
                  </a:lnTo>
                  <a:lnTo>
                    <a:pt x="116" y="85"/>
                  </a:lnTo>
                  <a:lnTo>
                    <a:pt x="122" y="77"/>
                  </a:lnTo>
                  <a:lnTo>
                    <a:pt x="130" y="79"/>
                  </a:lnTo>
                  <a:lnTo>
                    <a:pt x="139" y="68"/>
                  </a:lnTo>
                  <a:lnTo>
                    <a:pt x="144" y="66"/>
                  </a:lnTo>
                  <a:lnTo>
                    <a:pt x="144" y="52"/>
                  </a:lnTo>
                  <a:lnTo>
                    <a:pt x="139" y="42"/>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3" name="Freeform 119"/>
            <p:cNvSpPr>
              <a:spLocks noChangeAspect="1"/>
            </p:cNvSpPr>
            <p:nvPr/>
          </p:nvSpPr>
          <p:spPr bwMode="auto">
            <a:xfrm>
              <a:off x="4231" y="2572"/>
              <a:ext cx="123" cy="50"/>
            </a:xfrm>
            <a:custGeom>
              <a:avLst/>
              <a:gdLst>
                <a:gd name="T0" fmla="*/ 3473457 w 66"/>
                <a:gd name="T1" fmla="*/ 10714 h 33"/>
                <a:gd name="T2" fmla="*/ 2286820 w 66"/>
                <a:gd name="T3" fmla="*/ 0 h 33"/>
                <a:gd name="T4" fmla="*/ 2286820 w 66"/>
                <a:gd name="T5" fmla="*/ 2602 h 33"/>
                <a:gd name="T6" fmla="*/ 2132324 w 66"/>
                <a:gd name="T7" fmla="*/ 20776 h 33"/>
                <a:gd name="T8" fmla="*/ 1378142 w 66"/>
                <a:gd name="T9" fmla="*/ 16233 h 33"/>
                <a:gd name="T10" fmla="*/ 1616121 w 66"/>
                <a:gd name="T11" fmla="*/ 7071 h 33"/>
                <a:gd name="T12" fmla="*/ 684737 w 66"/>
                <a:gd name="T13" fmla="*/ 17682 h 33"/>
                <a:gd name="T14" fmla="*/ 0 w 66"/>
                <a:gd name="T15" fmla="*/ 47695 h 33"/>
                <a:gd name="T16" fmla="*/ 1962793 w 66"/>
                <a:gd name="T17" fmla="*/ 56462 h 33"/>
                <a:gd name="T18" fmla="*/ 4579051 w 66"/>
                <a:gd name="T19" fmla="*/ 55083 h 33"/>
                <a:gd name="T20" fmla="*/ 4786482 w 66"/>
                <a:gd name="T21" fmla="*/ 30039 h 33"/>
                <a:gd name="T22" fmla="*/ 4579051 w 66"/>
                <a:gd name="T23" fmla="*/ 13712 h 33"/>
                <a:gd name="T24" fmla="*/ 3473457 w 66"/>
                <a:gd name="T25" fmla="*/ 10714 h 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6" h="33">
                  <a:moveTo>
                    <a:pt x="47" y="6"/>
                  </a:moveTo>
                  <a:lnTo>
                    <a:pt x="31" y="0"/>
                  </a:lnTo>
                  <a:lnTo>
                    <a:pt x="31" y="1"/>
                  </a:lnTo>
                  <a:lnTo>
                    <a:pt x="29" y="12"/>
                  </a:lnTo>
                  <a:lnTo>
                    <a:pt x="19" y="9"/>
                  </a:lnTo>
                  <a:lnTo>
                    <a:pt x="22" y="4"/>
                  </a:lnTo>
                  <a:lnTo>
                    <a:pt x="9" y="10"/>
                  </a:lnTo>
                  <a:lnTo>
                    <a:pt x="0" y="27"/>
                  </a:lnTo>
                  <a:lnTo>
                    <a:pt x="27" y="32"/>
                  </a:lnTo>
                  <a:lnTo>
                    <a:pt x="62" y="31"/>
                  </a:lnTo>
                  <a:lnTo>
                    <a:pt x="65" y="17"/>
                  </a:lnTo>
                  <a:lnTo>
                    <a:pt x="62" y="8"/>
                  </a:lnTo>
                  <a:lnTo>
                    <a:pt x="47" y="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4" name="Freeform 120"/>
            <p:cNvSpPr>
              <a:spLocks noChangeAspect="1"/>
            </p:cNvSpPr>
            <p:nvPr/>
          </p:nvSpPr>
          <p:spPr bwMode="auto">
            <a:xfrm>
              <a:off x="4231" y="2572"/>
              <a:ext cx="123" cy="50"/>
            </a:xfrm>
            <a:custGeom>
              <a:avLst/>
              <a:gdLst>
                <a:gd name="T0" fmla="*/ 3473457 w 66"/>
                <a:gd name="T1" fmla="*/ 10714 h 33"/>
                <a:gd name="T2" fmla="*/ 2286820 w 66"/>
                <a:gd name="T3" fmla="*/ 0 h 33"/>
                <a:gd name="T4" fmla="*/ 2286820 w 66"/>
                <a:gd name="T5" fmla="*/ 2602 h 33"/>
                <a:gd name="T6" fmla="*/ 2132324 w 66"/>
                <a:gd name="T7" fmla="*/ 20776 h 33"/>
                <a:gd name="T8" fmla="*/ 1378142 w 66"/>
                <a:gd name="T9" fmla="*/ 16233 h 33"/>
                <a:gd name="T10" fmla="*/ 1616121 w 66"/>
                <a:gd name="T11" fmla="*/ 7071 h 33"/>
                <a:gd name="T12" fmla="*/ 684737 w 66"/>
                <a:gd name="T13" fmla="*/ 17682 h 33"/>
                <a:gd name="T14" fmla="*/ 0 w 66"/>
                <a:gd name="T15" fmla="*/ 47695 h 33"/>
                <a:gd name="T16" fmla="*/ 1962793 w 66"/>
                <a:gd name="T17" fmla="*/ 56462 h 33"/>
                <a:gd name="T18" fmla="*/ 4579051 w 66"/>
                <a:gd name="T19" fmla="*/ 55083 h 33"/>
                <a:gd name="T20" fmla="*/ 4786482 w 66"/>
                <a:gd name="T21" fmla="*/ 30039 h 33"/>
                <a:gd name="T22" fmla="*/ 4579051 w 66"/>
                <a:gd name="T23" fmla="*/ 13712 h 33"/>
                <a:gd name="T24" fmla="*/ 3473457 w 66"/>
                <a:gd name="T25" fmla="*/ 10714 h 33"/>
                <a:gd name="T26" fmla="*/ 3473457 w 66"/>
                <a:gd name="T27" fmla="*/ 10714 h 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33">
                  <a:moveTo>
                    <a:pt x="47" y="6"/>
                  </a:moveTo>
                  <a:lnTo>
                    <a:pt x="31" y="0"/>
                  </a:lnTo>
                  <a:lnTo>
                    <a:pt x="31" y="1"/>
                  </a:lnTo>
                  <a:lnTo>
                    <a:pt x="29" y="12"/>
                  </a:lnTo>
                  <a:lnTo>
                    <a:pt x="19" y="9"/>
                  </a:lnTo>
                  <a:lnTo>
                    <a:pt x="22" y="4"/>
                  </a:lnTo>
                  <a:lnTo>
                    <a:pt x="9" y="10"/>
                  </a:lnTo>
                  <a:lnTo>
                    <a:pt x="0" y="27"/>
                  </a:lnTo>
                  <a:lnTo>
                    <a:pt x="27" y="32"/>
                  </a:lnTo>
                  <a:lnTo>
                    <a:pt x="62" y="31"/>
                  </a:lnTo>
                  <a:lnTo>
                    <a:pt x="65" y="17"/>
                  </a:lnTo>
                  <a:lnTo>
                    <a:pt x="62" y="8"/>
                  </a:lnTo>
                  <a:lnTo>
                    <a:pt x="47" y="6"/>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5" name="Freeform 121"/>
            <p:cNvSpPr>
              <a:spLocks noChangeAspect="1"/>
            </p:cNvSpPr>
            <p:nvPr/>
          </p:nvSpPr>
          <p:spPr bwMode="auto">
            <a:xfrm>
              <a:off x="4278" y="2511"/>
              <a:ext cx="217" cy="133"/>
            </a:xfrm>
            <a:custGeom>
              <a:avLst/>
              <a:gdLst>
                <a:gd name="T0" fmla="*/ 7820291 w 117"/>
                <a:gd name="T1" fmla="*/ 72020 h 86"/>
                <a:gd name="T2" fmla="*/ 7197465 w 117"/>
                <a:gd name="T3" fmla="*/ 60475 h 86"/>
                <a:gd name="T4" fmla="*/ 6216935 w 117"/>
                <a:gd name="T5" fmla="*/ 25285 h 86"/>
                <a:gd name="T6" fmla="*/ 5666315 w 117"/>
                <a:gd name="T7" fmla="*/ 23728 h 86"/>
                <a:gd name="T8" fmla="*/ 5346396 w 117"/>
                <a:gd name="T9" fmla="*/ 0 h 86"/>
                <a:gd name="T10" fmla="*/ 4429437 w 117"/>
                <a:gd name="T11" fmla="*/ 13049 h 86"/>
                <a:gd name="T12" fmla="*/ 3710266 w 117"/>
                <a:gd name="T13" fmla="*/ 0 h 86"/>
                <a:gd name="T14" fmla="*/ 1744673 w 117"/>
                <a:gd name="T15" fmla="*/ 0 h 86"/>
                <a:gd name="T16" fmla="*/ 804844 w 117"/>
                <a:gd name="T17" fmla="*/ 13049 h 86"/>
                <a:gd name="T18" fmla="*/ 392894 w 117"/>
                <a:gd name="T19" fmla="*/ 27681 h 86"/>
                <a:gd name="T20" fmla="*/ 0 w 117"/>
                <a:gd name="T21" fmla="*/ 23728 h 86"/>
                <a:gd name="T22" fmla="*/ 392894 w 117"/>
                <a:gd name="T23" fmla="*/ 99928 h 86"/>
                <a:gd name="T24" fmla="*/ 1492745 w 117"/>
                <a:gd name="T25" fmla="*/ 115435 h 86"/>
                <a:gd name="T26" fmla="*/ 2434414 w 117"/>
                <a:gd name="T27" fmla="*/ 121290 h 86"/>
                <a:gd name="T28" fmla="*/ 2632807 w 117"/>
                <a:gd name="T29" fmla="*/ 144638 h 86"/>
                <a:gd name="T30" fmla="*/ 2434414 w 117"/>
                <a:gd name="T31" fmla="*/ 178522 h 86"/>
                <a:gd name="T32" fmla="*/ 3372940 w 117"/>
                <a:gd name="T33" fmla="*/ 205494 h 86"/>
                <a:gd name="T34" fmla="*/ 3448280 w 117"/>
                <a:gd name="T35" fmla="*/ 217695 h 86"/>
                <a:gd name="T36" fmla="*/ 5346396 w 117"/>
                <a:gd name="T37" fmla="*/ 215480 h 86"/>
                <a:gd name="T38" fmla="*/ 5192918 w 117"/>
                <a:gd name="T39" fmla="*/ 202369 h 86"/>
                <a:gd name="T40" fmla="*/ 5922190 w 117"/>
                <a:gd name="T41" fmla="*/ 187576 h 86"/>
                <a:gd name="T42" fmla="*/ 6255795 w 117"/>
                <a:gd name="T43" fmla="*/ 202369 h 86"/>
                <a:gd name="T44" fmla="*/ 6542767 w 117"/>
                <a:gd name="T45" fmla="*/ 197516 h 86"/>
                <a:gd name="T46" fmla="*/ 6255795 w 117"/>
                <a:gd name="T47" fmla="*/ 178522 h 86"/>
                <a:gd name="T48" fmla="*/ 6629587 w 117"/>
                <a:gd name="T49" fmla="*/ 127717 h 86"/>
                <a:gd name="T50" fmla="*/ 7621895 w 117"/>
                <a:gd name="T51" fmla="*/ 115435 h 86"/>
                <a:gd name="T52" fmla="*/ 7820291 w 117"/>
                <a:gd name="T53" fmla="*/ 99928 h 86"/>
                <a:gd name="T54" fmla="*/ 7409289 w 117"/>
                <a:gd name="T55" fmla="*/ 93525 h 86"/>
                <a:gd name="T56" fmla="*/ 7409289 w 117"/>
                <a:gd name="T57" fmla="*/ 78785 h 86"/>
                <a:gd name="T58" fmla="*/ 7820291 w 117"/>
                <a:gd name="T59" fmla="*/ 72020 h 8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17" h="86">
                  <a:moveTo>
                    <a:pt x="116" y="28"/>
                  </a:moveTo>
                  <a:lnTo>
                    <a:pt x="107" y="23"/>
                  </a:lnTo>
                  <a:lnTo>
                    <a:pt x="92" y="10"/>
                  </a:lnTo>
                  <a:lnTo>
                    <a:pt x="84" y="9"/>
                  </a:lnTo>
                  <a:lnTo>
                    <a:pt x="79" y="0"/>
                  </a:lnTo>
                  <a:lnTo>
                    <a:pt x="66" y="5"/>
                  </a:lnTo>
                  <a:lnTo>
                    <a:pt x="55" y="0"/>
                  </a:lnTo>
                  <a:lnTo>
                    <a:pt x="26" y="0"/>
                  </a:lnTo>
                  <a:lnTo>
                    <a:pt x="12" y="5"/>
                  </a:lnTo>
                  <a:lnTo>
                    <a:pt x="6" y="11"/>
                  </a:lnTo>
                  <a:lnTo>
                    <a:pt x="0" y="9"/>
                  </a:lnTo>
                  <a:lnTo>
                    <a:pt x="6" y="39"/>
                  </a:lnTo>
                  <a:lnTo>
                    <a:pt x="22" y="45"/>
                  </a:lnTo>
                  <a:lnTo>
                    <a:pt x="36" y="47"/>
                  </a:lnTo>
                  <a:lnTo>
                    <a:pt x="39" y="56"/>
                  </a:lnTo>
                  <a:lnTo>
                    <a:pt x="36" y="70"/>
                  </a:lnTo>
                  <a:lnTo>
                    <a:pt x="50" y="80"/>
                  </a:lnTo>
                  <a:lnTo>
                    <a:pt x="51" y="85"/>
                  </a:lnTo>
                  <a:lnTo>
                    <a:pt x="79" y="84"/>
                  </a:lnTo>
                  <a:lnTo>
                    <a:pt x="77" y="79"/>
                  </a:lnTo>
                  <a:lnTo>
                    <a:pt x="88" y="73"/>
                  </a:lnTo>
                  <a:lnTo>
                    <a:pt x="93" y="79"/>
                  </a:lnTo>
                  <a:lnTo>
                    <a:pt x="97" y="77"/>
                  </a:lnTo>
                  <a:lnTo>
                    <a:pt x="93" y="70"/>
                  </a:lnTo>
                  <a:lnTo>
                    <a:pt x="98" y="50"/>
                  </a:lnTo>
                  <a:lnTo>
                    <a:pt x="113" y="45"/>
                  </a:lnTo>
                  <a:lnTo>
                    <a:pt x="116" y="39"/>
                  </a:lnTo>
                  <a:lnTo>
                    <a:pt x="110" y="36"/>
                  </a:lnTo>
                  <a:lnTo>
                    <a:pt x="110" y="31"/>
                  </a:lnTo>
                  <a:lnTo>
                    <a:pt x="116" y="2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6" name="Freeform 122"/>
            <p:cNvSpPr>
              <a:spLocks noChangeAspect="1"/>
            </p:cNvSpPr>
            <p:nvPr/>
          </p:nvSpPr>
          <p:spPr bwMode="auto">
            <a:xfrm>
              <a:off x="4278" y="2511"/>
              <a:ext cx="217" cy="133"/>
            </a:xfrm>
            <a:custGeom>
              <a:avLst/>
              <a:gdLst>
                <a:gd name="T0" fmla="*/ 7820291 w 117"/>
                <a:gd name="T1" fmla="*/ 72020 h 86"/>
                <a:gd name="T2" fmla="*/ 7197465 w 117"/>
                <a:gd name="T3" fmla="*/ 60475 h 86"/>
                <a:gd name="T4" fmla="*/ 6216935 w 117"/>
                <a:gd name="T5" fmla="*/ 25285 h 86"/>
                <a:gd name="T6" fmla="*/ 5666315 w 117"/>
                <a:gd name="T7" fmla="*/ 23728 h 86"/>
                <a:gd name="T8" fmla="*/ 5346396 w 117"/>
                <a:gd name="T9" fmla="*/ 0 h 86"/>
                <a:gd name="T10" fmla="*/ 4429437 w 117"/>
                <a:gd name="T11" fmla="*/ 13049 h 86"/>
                <a:gd name="T12" fmla="*/ 3710266 w 117"/>
                <a:gd name="T13" fmla="*/ 0 h 86"/>
                <a:gd name="T14" fmla="*/ 1744673 w 117"/>
                <a:gd name="T15" fmla="*/ 0 h 86"/>
                <a:gd name="T16" fmla="*/ 804844 w 117"/>
                <a:gd name="T17" fmla="*/ 13049 h 86"/>
                <a:gd name="T18" fmla="*/ 392894 w 117"/>
                <a:gd name="T19" fmla="*/ 27681 h 86"/>
                <a:gd name="T20" fmla="*/ 0 w 117"/>
                <a:gd name="T21" fmla="*/ 23728 h 86"/>
                <a:gd name="T22" fmla="*/ 392894 w 117"/>
                <a:gd name="T23" fmla="*/ 99928 h 86"/>
                <a:gd name="T24" fmla="*/ 1492745 w 117"/>
                <a:gd name="T25" fmla="*/ 115435 h 86"/>
                <a:gd name="T26" fmla="*/ 2434414 w 117"/>
                <a:gd name="T27" fmla="*/ 121290 h 86"/>
                <a:gd name="T28" fmla="*/ 2632807 w 117"/>
                <a:gd name="T29" fmla="*/ 144638 h 86"/>
                <a:gd name="T30" fmla="*/ 2434414 w 117"/>
                <a:gd name="T31" fmla="*/ 178522 h 86"/>
                <a:gd name="T32" fmla="*/ 3372940 w 117"/>
                <a:gd name="T33" fmla="*/ 205494 h 86"/>
                <a:gd name="T34" fmla="*/ 3448280 w 117"/>
                <a:gd name="T35" fmla="*/ 217695 h 86"/>
                <a:gd name="T36" fmla="*/ 5346396 w 117"/>
                <a:gd name="T37" fmla="*/ 215480 h 86"/>
                <a:gd name="T38" fmla="*/ 5192918 w 117"/>
                <a:gd name="T39" fmla="*/ 202369 h 86"/>
                <a:gd name="T40" fmla="*/ 5922190 w 117"/>
                <a:gd name="T41" fmla="*/ 187576 h 86"/>
                <a:gd name="T42" fmla="*/ 6255795 w 117"/>
                <a:gd name="T43" fmla="*/ 202369 h 86"/>
                <a:gd name="T44" fmla="*/ 6542767 w 117"/>
                <a:gd name="T45" fmla="*/ 197516 h 86"/>
                <a:gd name="T46" fmla="*/ 6255795 w 117"/>
                <a:gd name="T47" fmla="*/ 178522 h 86"/>
                <a:gd name="T48" fmla="*/ 6629587 w 117"/>
                <a:gd name="T49" fmla="*/ 127717 h 86"/>
                <a:gd name="T50" fmla="*/ 7621895 w 117"/>
                <a:gd name="T51" fmla="*/ 115435 h 86"/>
                <a:gd name="T52" fmla="*/ 7820291 w 117"/>
                <a:gd name="T53" fmla="*/ 99928 h 86"/>
                <a:gd name="T54" fmla="*/ 7409289 w 117"/>
                <a:gd name="T55" fmla="*/ 93525 h 86"/>
                <a:gd name="T56" fmla="*/ 7409289 w 117"/>
                <a:gd name="T57" fmla="*/ 78785 h 86"/>
                <a:gd name="T58" fmla="*/ 7820291 w 117"/>
                <a:gd name="T59" fmla="*/ 72020 h 86"/>
                <a:gd name="T60" fmla="*/ 7820291 w 117"/>
                <a:gd name="T61" fmla="*/ 72020 h 8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17" h="86">
                  <a:moveTo>
                    <a:pt x="116" y="28"/>
                  </a:moveTo>
                  <a:lnTo>
                    <a:pt x="107" y="23"/>
                  </a:lnTo>
                  <a:lnTo>
                    <a:pt x="92" y="10"/>
                  </a:lnTo>
                  <a:lnTo>
                    <a:pt x="84" y="9"/>
                  </a:lnTo>
                  <a:lnTo>
                    <a:pt x="79" y="0"/>
                  </a:lnTo>
                  <a:lnTo>
                    <a:pt x="66" y="5"/>
                  </a:lnTo>
                  <a:lnTo>
                    <a:pt x="55" y="0"/>
                  </a:lnTo>
                  <a:lnTo>
                    <a:pt x="26" y="0"/>
                  </a:lnTo>
                  <a:lnTo>
                    <a:pt x="12" y="5"/>
                  </a:lnTo>
                  <a:lnTo>
                    <a:pt x="6" y="11"/>
                  </a:lnTo>
                  <a:lnTo>
                    <a:pt x="0" y="9"/>
                  </a:lnTo>
                  <a:lnTo>
                    <a:pt x="6" y="39"/>
                  </a:lnTo>
                  <a:lnTo>
                    <a:pt x="22" y="45"/>
                  </a:lnTo>
                  <a:lnTo>
                    <a:pt x="36" y="47"/>
                  </a:lnTo>
                  <a:lnTo>
                    <a:pt x="39" y="56"/>
                  </a:lnTo>
                  <a:lnTo>
                    <a:pt x="36" y="70"/>
                  </a:lnTo>
                  <a:lnTo>
                    <a:pt x="50" y="80"/>
                  </a:lnTo>
                  <a:lnTo>
                    <a:pt x="51" y="85"/>
                  </a:lnTo>
                  <a:lnTo>
                    <a:pt x="79" y="84"/>
                  </a:lnTo>
                  <a:lnTo>
                    <a:pt x="77" y="79"/>
                  </a:lnTo>
                  <a:lnTo>
                    <a:pt x="88" y="73"/>
                  </a:lnTo>
                  <a:lnTo>
                    <a:pt x="93" y="79"/>
                  </a:lnTo>
                  <a:lnTo>
                    <a:pt x="97" y="77"/>
                  </a:lnTo>
                  <a:lnTo>
                    <a:pt x="93" y="70"/>
                  </a:lnTo>
                  <a:lnTo>
                    <a:pt x="98" y="50"/>
                  </a:lnTo>
                  <a:lnTo>
                    <a:pt x="113" y="45"/>
                  </a:lnTo>
                  <a:lnTo>
                    <a:pt x="116" y="39"/>
                  </a:lnTo>
                  <a:lnTo>
                    <a:pt x="110" y="36"/>
                  </a:lnTo>
                  <a:lnTo>
                    <a:pt x="110" y="31"/>
                  </a:lnTo>
                  <a:lnTo>
                    <a:pt x="116" y="28"/>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7" name="Freeform 123"/>
            <p:cNvSpPr>
              <a:spLocks noChangeAspect="1"/>
            </p:cNvSpPr>
            <p:nvPr/>
          </p:nvSpPr>
          <p:spPr bwMode="auto">
            <a:xfrm>
              <a:off x="4224" y="3155"/>
              <a:ext cx="65" cy="119"/>
            </a:xfrm>
            <a:custGeom>
              <a:avLst/>
              <a:gdLst>
                <a:gd name="T0" fmla="*/ 1521906 w 35"/>
                <a:gd name="T1" fmla="*/ 83702 h 77"/>
                <a:gd name="T2" fmla="*/ 1700253 w 35"/>
                <a:gd name="T3" fmla="*/ 32631 h 77"/>
                <a:gd name="T4" fmla="*/ 1119419 w 35"/>
                <a:gd name="T5" fmla="*/ 5442 h 77"/>
                <a:gd name="T6" fmla="*/ 703241 w 35"/>
                <a:gd name="T7" fmla="*/ 0 h 77"/>
                <a:gd name="T8" fmla="*/ 488466 w 35"/>
                <a:gd name="T9" fmla="*/ 0 h 77"/>
                <a:gd name="T10" fmla="*/ 141626 w 35"/>
                <a:gd name="T11" fmla="*/ 9845 h 77"/>
                <a:gd name="T12" fmla="*/ 0 w 35"/>
                <a:gd name="T13" fmla="*/ 47974 h 77"/>
                <a:gd name="T14" fmla="*/ 263020 w 35"/>
                <a:gd name="T15" fmla="*/ 56162 h 77"/>
                <a:gd name="T16" fmla="*/ 0 w 35"/>
                <a:gd name="T17" fmla="*/ 83702 h 77"/>
                <a:gd name="T18" fmla="*/ 141626 w 35"/>
                <a:gd name="T19" fmla="*/ 142012 h 77"/>
                <a:gd name="T20" fmla="*/ 0 w 35"/>
                <a:gd name="T21" fmla="*/ 142012 h 77"/>
                <a:gd name="T22" fmla="*/ 1119419 w 35"/>
                <a:gd name="T23" fmla="*/ 191972 h 77"/>
                <a:gd name="T24" fmla="*/ 2338301 w 35"/>
                <a:gd name="T25" fmla="*/ 134139 h 77"/>
                <a:gd name="T26" fmla="*/ 2263839 w 35"/>
                <a:gd name="T27" fmla="*/ 114583 h 77"/>
                <a:gd name="T28" fmla="*/ 1521906 w 35"/>
                <a:gd name="T29" fmla="*/ 83702 h 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5" h="77">
                  <a:moveTo>
                    <a:pt x="22" y="33"/>
                  </a:moveTo>
                  <a:lnTo>
                    <a:pt x="25" y="13"/>
                  </a:lnTo>
                  <a:lnTo>
                    <a:pt x="16" y="2"/>
                  </a:lnTo>
                  <a:lnTo>
                    <a:pt x="10" y="0"/>
                  </a:lnTo>
                  <a:lnTo>
                    <a:pt x="7" y="0"/>
                  </a:lnTo>
                  <a:lnTo>
                    <a:pt x="2" y="4"/>
                  </a:lnTo>
                  <a:lnTo>
                    <a:pt x="0" y="19"/>
                  </a:lnTo>
                  <a:lnTo>
                    <a:pt x="4" y="22"/>
                  </a:lnTo>
                  <a:lnTo>
                    <a:pt x="0" y="33"/>
                  </a:lnTo>
                  <a:lnTo>
                    <a:pt x="2" y="56"/>
                  </a:lnTo>
                  <a:lnTo>
                    <a:pt x="0" y="56"/>
                  </a:lnTo>
                  <a:lnTo>
                    <a:pt x="16" y="76"/>
                  </a:lnTo>
                  <a:lnTo>
                    <a:pt x="34" y="53"/>
                  </a:lnTo>
                  <a:lnTo>
                    <a:pt x="33" y="45"/>
                  </a:lnTo>
                  <a:lnTo>
                    <a:pt x="22" y="33"/>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8" name="Freeform 124"/>
            <p:cNvSpPr>
              <a:spLocks noChangeAspect="1"/>
            </p:cNvSpPr>
            <p:nvPr/>
          </p:nvSpPr>
          <p:spPr bwMode="auto">
            <a:xfrm>
              <a:off x="4224" y="3155"/>
              <a:ext cx="65" cy="119"/>
            </a:xfrm>
            <a:custGeom>
              <a:avLst/>
              <a:gdLst>
                <a:gd name="T0" fmla="*/ 1521906 w 35"/>
                <a:gd name="T1" fmla="*/ 83702 h 77"/>
                <a:gd name="T2" fmla="*/ 1700253 w 35"/>
                <a:gd name="T3" fmla="*/ 32631 h 77"/>
                <a:gd name="T4" fmla="*/ 1119419 w 35"/>
                <a:gd name="T5" fmla="*/ 5442 h 77"/>
                <a:gd name="T6" fmla="*/ 703241 w 35"/>
                <a:gd name="T7" fmla="*/ 0 h 77"/>
                <a:gd name="T8" fmla="*/ 488466 w 35"/>
                <a:gd name="T9" fmla="*/ 0 h 77"/>
                <a:gd name="T10" fmla="*/ 141626 w 35"/>
                <a:gd name="T11" fmla="*/ 9845 h 77"/>
                <a:gd name="T12" fmla="*/ 0 w 35"/>
                <a:gd name="T13" fmla="*/ 47974 h 77"/>
                <a:gd name="T14" fmla="*/ 263020 w 35"/>
                <a:gd name="T15" fmla="*/ 56162 h 77"/>
                <a:gd name="T16" fmla="*/ 0 w 35"/>
                <a:gd name="T17" fmla="*/ 83702 h 77"/>
                <a:gd name="T18" fmla="*/ 141626 w 35"/>
                <a:gd name="T19" fmla="*/ 142012 h 77"/>
                <a:gd name="T20" fmla="*/ 0 w 35"/>
                <a:gd name="T21" fmla="*/ 142012 h 77"/>
                <a:gd name="T22" fmla="*/ 1119419 w 35"/>
                <a:gd name="T23" fmla="*/ 191972 h 77"/>
                <a:gd name="T24" fmla="*/ 2338301 w 35"/>
                <a:gd name="T25" fmla="*/ 134139 h 77"/>
                <a:gd name="T26" fmla="*/ 2263839 w 35"/>
                <a:gd name="T27" fmla="*/ 114583 h 77"/>
                <a:gd name="T28" fmla="*/ 1521906 w 35"/>
                <a:gd name="T29" fmla="*/ 83702 h 77"/>
                <a:gd name="T30" fmla="*/ 1521906 w 35"/>
                <a:gd name="T31" fmla="*/ 83702 h 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5" h="77">
                  <a:moveTo>
                    <a:pt x="22" y="33"/>
                  </a:moveTo>
                  <a:lnTo>
                    <a:pt x="25" y="13"/>
                  </a:lnTo>
                  <a:lnTo>
                    <a:pt x="16" y="2"/>
                  </a:lnTo>
                  <a:lnTo>
                    <a:pt x="10" y="0"/>
                  </a:lnTo>
                  <a:lnTo>
                    <a:pt x="7" y="0"/>
                  </a:lnTo>
                  <a:lnTo>
                    <a:pt x="2" y="4"/>
                  </a:lnTo>
                  <a:lnTo>
                    <a:pt x="0" y="19"/>
                  </a:lnTo>
                  <a:lnTo>
                    <a:pt x="4" y="22"/>
                  </a:lnTo>
                  <a:lnTo>
                    <a:pt x="0" y="33"/>
                  </a:lnTo>
                  <a:lnTo>
                    <a:pt x="2" y="56"/>
                  </a:lnTo>
                  <a:lnTo>
                    <a:pt x="0" y="56"/>
                  </a:lnTo>
                  <a:lnTo>
                    <a:pt x="16" y="76"/>
                  </a:lnTo>
                  <a:lnTo>
                    <a:pt x="34" y="53"/>
                  </a:lnTo>
                  <a:lnTo>
                    <a:pt x="33" y="45"/>
                  </a:lnTo>
                  <a:lnTo>
                    <a:pt x="22" y="33"/>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59" name="Freeform 125"/>
            <p:cNvSpPr>
              <a:spLocks noChangeAspect="1"/>
            </p:cNvSpPr>
            <p:nvPr/>
          </p:nvSpPr>
          <p:spPr bwMode="auto">
            <a:xfrm>
              <a:off x="4265" y="3161"/>
              <a:ext cx="92" cy="65"/>
            </a:xfrm>
            <a:custGeom>
              <a:avLst/>
              <a:gdLst>
                <a:gd name="T0" fmla="*/ 2222619 w 50"/>
                <a:gd name="T1" fmla="*/ 10033 h 42"/>
                <a:gd name="T2" fmla="*/ 2222619 w 50"/>
                <a:gd name="T3" fmla="*/ 0 h 42"/>
                <a:gd name="T4" fmla="*/ 1049359 w 50"/>
                <a:gd name="T5" fmla="*/ 0 h 42"/>
                <a:gd name="T6" fmla="*/ 121825 w 50"/>
                <a:gd name="T7" fmla="*/ 24030 h 42"/>
                <a:gd name="T8" fmla="*/ 0 w 50"/>
                <a:gd name="T9" fmla="*/ 75369 h 42"/>
                <a:gd name="T10" fmla="*/ 570304 w 50"/>
                <a:gd name="T11" fmla="*/ 106236 h 42"/>
                <a:gd name="T12" fmla="*/ 2859594 w 50"/>
                <a:gd name="T13" fmla="*/ 75369 h 42"/>
                <a:gd name="T14" fmla="*/ 2646196 w 50"/>
                <a:gd name="T15" fmla="*/ 28198 h 42"/>
                <a:gd name="T16" fmla="*/ 2222619 w 50"/>
                <a:gd name="T17" fmla="*/ 10033 h 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0" h="42">
                  <a:moveTo>
                    <a:pt x="38" y="4"/>
                  </a:moveTo>
                  <a:lnTo>
                    <a:pt x="38" y="0"/>
                  </a:lnTo>
                  <a:lnTo>
                    <a:pt x="18" y="0"/>
                  </a:lnTo>
                  <a:lnTo>
                    <a:pt x="2" y="9"/>
                  </a:lnTo>
                  <a:lnTo>
                    <a:pt x="0" y="29"/>
                  </a:lnTo>
                  <a:lnTo>
                    <a:pt x="10" y="41"/>
                  </a:lnTo>
                  <a:lnTo>
                    <a:pt x="49" y="29"/>
                  </a:lnTo>
                  <a:lnTo>
                    <a:pt x="45" y="11"/>
                  </a:lnTo>
                  <a:lnTo>
                    <a:pt x="38"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60" name="Freeform 126"/>
            <p:cNvSpPr>
              <a:spLocks noChangeAspect="1"/>
            </p:cNvSpPr>
            <p:nvPr/>
          </p:nvSpPr>
          <p:spPr bwMode="auto">
            <a:xfrm>
              <a:off x="4265" y="3161"/>
              <a:ext cx="92" cy="65"/>
            </a:xfrm>
            <a:custGeom>
              <a:avLst/>
              <a:gdLst>
                <a:gd name="T0" fmla="*/ 2222619 w 50"/>
                <a:gd name="T1" fmla="*/ 10033 h 42"/>
                <a:gd name="T2" fmla="*/ 2222619 w 50"/>
                <a:gd name="T3" fmla="*/ 0 h 42"/>
                <a:gd name="T4" fmla="*/ 1049359 w 50"/>
                <a:gd name="T5" fmla="*/ 0 h 42"/>
                <a:gd name="T6" fmla="*/ 121825 w 50"/>
                <a:gd name="T7" fmla="*/ 24030 h 42"/>
                <a:gd name="T8" fmla="*/ 0 w 50"/>
                <a:gd name="T9" fmla="*/ 75369 h 42"/>
                <a:gd name="T10" fmla="*/ 570304 w 50"/>
                <a:gd name="T11" fmla="*/ 106236 h 42"/>
                <a:gd name="T12" fmla="*/ 2859594 w 50"/>
                <a:gd name="T13" fmla="*/ 75369 h 42"/>
                <a:gd name="T14" fmla="*/ 2646196 w 50"/>
                <a:gd name="T15" fmla="*/ 28198 h 42"/>
                <a:gd name="T16" fmla="*/ 2222619 w 50"/>
                <a:gd name="T17" fmla="*/ 10033 h 42"/>
                <a:gd name="T18" fmla="*/ 2222619 w 50"/>
                <a:gd name="T19" fmla="*/ 10033 h 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 h="42">
                  <a:moveTo>
                    <a:pt x="38" y="4"/>
                  </a:moveTo>
                  <a:lnTo>
                    <a:pt x="38" y="0"/>
                  </a:lnTo>
                  <a:lnTo>
                    <a:pt x="18" y="0"/>
                  </a:lnTo>
                  <a:lnTo>
                    <a:pt x="2" y="9"/>
                  </a:lnTo>
                  <a:lnTo>
                    <a:pt x="0" y="29"/>
                  </a:lnTo>
                  <a:lnTo>
                    <a:pt x="10" y="41"/>
                  </a:lnTo>
                  <a:lnTo>
                    <a:pt x="49" y="29"/>
                  </a:lnTo>
                  <a:lnTo>
                    <a:pt x="45" y="11"/>
                  </a:lnTo>
                  <a:lnTo>
                    <a:pt x="38" y="4"/>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61" name="Freeform 127"/>
            <p:cNvSpPr>
              <a:spLocks noChangeAspect="1"/>
            </p:cNvSpPr>
            <p:nvPr/>
          </p:nvSpPr>
          <p:spPr bwMode="auto">
            <a:xfrm>
              <a:off x="4329" y="3092"/>
              <a:ext cx="231" cy="120"/>
            </a:xfrm>
            <a:custGeom>
              <a:avLst/>
              <a:gdLst>
                <a:gd name="T0" fmla="*/ 4462085 w 124"/>
                <a:gd name="T1" fmla="*/ 30762 h 78"/>
                <a:gd name="T2" fmla="*/ 947374 w 124"/>
                <a:gd name="T3" fmla="*/ 22505 h 78"/>
                <a:gd name="T4" fmla="*/ 680111 w 124"/>
                <a:gd name="T5" fmla="*/ 14054 h 78"/>
                <a:gd name="T6" fmla="*/ 947374 w 124"/>
                <a:gd name="T7" fmla="*/ 0 h 78"/>
                <a:gd name="T8" fmla="*/ 589050 w 124"/>
                <a:gd name="T9" fmla="*/ 0 h 78"/>
                <a:gd name="T10" fmla="*/ 146538 w 124"/>
                <a:gd name="T11" fmla="*/ 4931 h 78"/>
                <a:gd name="T12" fmla="*/ 0 w 124"/>
                <a:gd name="T13" fmla="*/ 22505 h 78"/>
                <a:gd name="T14" fmla="*/ 146538 w 124"/>
                <a:gd name="T15" fmla="*/ 42497 h 78"/>
                <a:gd name="T16" fmla="*/ 680111 w 124"/>
                <a:gd name="T17" fmla="*/ 65380 h 78"/>
                <a:gd name="T18" fmla="*/ 146538 w 124"/>
                <a:gd name="T19" fmla="*/ 93425 h 78"/>
                <a:gd name="T20" fmla="*/ 146538 w 124"/>
                <a:gd name="T21" fmla="*/ 104440 h 78"/>
                <a:gd name="T22" fmla="*/ 146538 w 124"/>
                <a:gd name="T23" fmla="*/ 113077 h 78"/>
                <a:gd name="T24" fmla="*/ 680111 w 124"/>
                <a:gd name="T25" fmla="*/ 133120 h 78"/>
                <a:gd name="T26" fmla="*/ 947374 w 124"/>
                <a:gd name="T27" fmla="*/ 172329 h 78"/>
                <a:gd name="T28" fmla="*/ 2994300 w 124"/>
                <a:gd name="T29" fmla="*/ 155597 h 78"/>
                <a:gd name="T30" fmla="*/ 4462085 w 124"/>
                <a:gd name="T31" fmla="*/ 179332 h 78"/>
                <a:gd name="T32" fmla="*/ 4903593 w 124"/>
                <a:gd name="T33" fmla="*/ 172329 h 78"/>
                <a:gd name="T34" fmla="*/ 5408986 w 124"/>
                <a:gd name="T35" fmla="*/ 160677 h 78"/>
                <a:gd name="T36" fmla="*/ 5408986 w 124"/>
                <a:gd name="T37" fmla="*/ 146618 h 78"/>
                <a:gd name="T38" fmla="*/ 5682669 w 124"/>
                <a:gd name="T39" fmla="*/ 146618 h 78"/>
                <a:gd name="T40" fmla="*/ 6857030 w 124"/>
                <a:gd name="T41" fmla="*/ 133120 h 78"/>
                <a:gd name="T42" fmla="*/ 8116200 w 124"/>
                <a:gd name="T43" fmla="*/ 135208 h 78"/>
                <a:gd name="T44" fmla="*/ 7293892 w 124"/>
                <a:gd name="T45" fmla="*/ 100585 h 78"/>
                <a:gd name="T46" fmla="*/ 7804223 w 124"/>
                <a:gd name="T47" fmla="*/ 87885 h 78"/>
                <a:gd name="T48" fmla="*/ 7946465 w 124"/>
                <a:gd name="T49" fmla="*/ 64277 h 78"/>
                <a:gd name="T50" fmla="*/ 8628552 w 124"/>
                <a:gd name="T51" fmla="*/ 44126 h 78"/>
                <a:gd name="T52" fmla="*/ 8978918 w 124"/>
                <a:gd name="T53" fmla="*/ 22505 h 78"/>
                <a:gd name="T54" fmla="*/ 6505228 w 124"/>
                <a:gd name="T55" fmla="*/ 0 h 78"/>
                <a:gd name="T56" fmla="*/ 4462085 w 124"/>
                <a:gd name="T57" fmla="*/ 30762 h 7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24" h="78">
                  <a:moveTo>
                    <a:pt x="61" y="13"/>
                  </a:moveTo>
                  <a:lnTo>
                    <a:pt x="13" y="10"/>
                  </a:lnTo>
                  <a:lnTo>
                    <a:pt x="9" y="6"/>
                  </a:lnTo>
                  <a:lnTo>
                    <a:pt x="13" y="0"/>
                  </a:lnTo>
                  <a:lnTo>
                    <a:pt x="8" y="0"/>
                  </a:lnTo>
                  <a:lnTo>
                    <a:pt x="2" y="2"/>
                  </a:lnTo>
                  <a:lnTo>
                    <a:pt x="0" y="10"/>
                  </a:lnTo>
                  <a:lnTo>
                    <a:pt x="2" y="18"/>
                  </a:lnTo>
                  <a:lnTo>
                    <a:pt x="9" y="28"/>
                  </a:lnTo>
                  <a:lnTo>
                    <a:pt x="2" y="40"/>
                  </a:lnTo>
                  <a:lnTo>
                    <a:pt x="2" y="45"/>
                  </a:lnTo>
                  <a:lnTo>
                    <a:pt x="2" y="49"/>
                  </a:lnTo>
                  <a:lnTo>
                    <a:pt x="9" y="57"/>
                  </a:lnTo>
                  <a:lnTo>
                    <a:pt x="13" y="74"/>
                  </a:lnTo>
                  <a:lnTo>
                    <a:pt x="41" y="67"/>
                  </a:lnTo>
                  <a:lnTo>
                    <a:pt x="61" y="77"/>
                  </a:lnTo>
                  <a:lnTo>
                    <a:pt x="67" y="74"/>
                  </a:lnTo>
                  <a:lnTo>
                    <a:pt x="74" y="69"/>
                  </a:lnTo>
                  <a:lnTo>
                    <a:pt x="74" y="63"/>
                  </a:lnTo>
                  <a:lnTo>
                    <a:pt x="78" y="63"/>
                  </a:lnTo>
                  <a:lnTo>
                    <a:pt x="94" y="57"/>
                  </a:lnTo>
                  <a:lnTo>
                    <a:pt x="111" y="58"/>
                  </a:lnTo>
                  <a:lnTo>
                    <a:pt x="100" y="43"/>
                  </a:lnTo>
                  <a:lnTo>
                    <a:pt x="107" y="38"/>
                  </a:lnTo>
                  <a:lnTo>
                    <a:pt x="109" y="27"/>
                  </a:lnTo>
                  <a:lnTo>
                    <a:pt x="118" y="19"/>
                  </a:lnTo>
                  <a:lnTo>
                    <a:pt x="123" y="10"/>
                  </a:lnTo>
                  <a:lnTo>
                    <a:pt x="89" y="0"/>
                  </a:lnTo>
                  <a:lnTo>
                    <a:pt x="61" y="13"/>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62" name="Freeform 128"/>
            <p:cNvSpPr>
              <a:spLocks noChangeAspect="1"/>
            </p:cNvSpPr>
            <p:nvPr/>
          </p:nvSpPr>
          <p:spPr bwMode="auto">
            <a:xfrm>
              <a:off x="4329" y="3092"/>
              <a:ext cx="231" cy="120"/>
            </a:xfrm>
            <a:custGeom>
              <a:avLst/>
              <a:gdLst>
                <a:gd name="T0" fmla="*/ 4462085 w 124"/>
                <a:gd name="T1" fmla="*/ 30762 h 78"/>
                <a:gd name="T2" fmla="*/ 947374 w 124"/>
                <a:gd name="T3" fmla="*/ 22505 h 78"/>
                <a:gd name="T4" fmla="*/ 680111 w 124"/>
                <a:gd name="T5" fmla="*/ 14054 h 78"/>
                <a:gd name="T6" fmla="*/ 947374 w 124"/>
                <a:gd name="T7" fmla="*/ 0 h 78"/>
                <a:gd name="T8" fmla="*/ 589050 w 124"/>
                <a:gd name="T9" fmla="*/ 0 h 78"/>
                <a:gd name="T10" fmla="*/ 146538 w 124"/>
                <a:gd name="T11" fmla="*/ 4931 h 78"/>
                <a:gd name="T12" fmla="*/ 0 w 124"/>
                <a:gd name="T13" fmla="*/ 22505 h 78"/>
                <a:gd name="T14" fmla="*/ 146538 w 124"/>
                <a:gd name="T15" fmla="*/ 42497 h 78"/>
                <a:gd name="T16" fmla="*/ 680111 w 124"/>
                <a:gd name="T17" fmla="*/ 65380 h 78"/>
                <a:gd name="T18" fmla="*/ 146538 w 124"/>
                <a:gd name="T19" fmla="*/ 93425 h 78"/>
                <a:gd name="T20" fmla="*/ 146538 w 124"/>
                <a:gd name="T21" fmla="*/ 104440 h 78"/>
                <a:gd name="T22" fmla="*/ 146538 w 124"/>
                <a:gd name="T23" fmla="*/ 113077 h 78"/>
                <a:gd name="T24" fmla="*/ 680111 w 124"/>
                <a:gd name="T25" fmla="*/ 133120 h 78"/>
                <a:gd name="T26" fmla="*/ 947374 w 124"/>
                <a:gd name="T27" fmla="*/ 172329 h 78"/>
                <a:gd name="T28" fmla="*/ 2994300 w 124"/>
                <a:gd name="T29" fmla="*/ 155597 h 78"/>
                <a:gd name="T30" fmla="*/ 4462085 w 124"/>
                <a:gd name="T31" fmla="*/ 179332 h 78"/>
                <a:gd name="T32" fmla="*/ 4903593 w 124"/>
                <a:gd name="T33" fmla="*/ 172329 h 78"/>
                <a:gd name="T34" fmla="*/ 5408986 w 124"/>
                <a:gd name="T35" fmla="*/ 160677 h 78"/>
                <a:gd name="T36" fmla="*/ 5408986 w 124"/>
                <a:gd name="T37" fmla="*/ 146618 h 78"/>
                <a:gd name="T38" fmla="*/ 5682669 w 124"/>
                <a:gd name="T39" fmla="*/ 146618 h 78"/>
                <a:gd name="T40" fmla="*/ 6857030 w 124"/>
                <a:gd name="T41" fmla="*/ 133120 h 78"/>
                <a:gd name="T42" fmla="*/ 8116200 w 124"/>
                <a:gd name="T43" fmla="*/ 135208 h 78"/>
                <a:gd name="T44" fmla="*/ 7293892 w 124"/>
                <a:gd name="T45" fmla="*/ 100585 h 78"/>
                <a:gd name="T46" fmla="*/ 7804223 w 124"/>
                <a:gd name="T47" fmla="*/ 87885 h 78"/>
                <a:gd name="T48" fmla="*/ 7946465 w 124"/>
                <a:gd name="T49" fmla="*/ 64277 h 78"/>
                <a:gd name="T50" fmla="*/ 8628552 w 124"/>
                <a:gd name="T51" fmla="*/ 44126 h 78"/>
                <a:gd name="T52" fmla="*/ 8978918 w 124"/>
                <a:gd name="T53" fmla="*/ 22505 h 78"/>
                <a:gd name="T54" fmla="*/ 6505228 w 124"/>
                <a:gd name="T55" fmla="*/ 0 h 78"/>
                <a:gd name="T56" fmla="*/ 4462085 w 124"/>
                <a:gd name="T57" fmla="*/ 30762 h 78"/>
                <a:gd name="T58" fmla="*/ 4462085 w 124"/>
                <a:gd name="T59" fmla="*/ 30762 h 7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78">
                  <a:moveTo>
                    <a:pt x="61" y="13"/>
                  </a:moveTo>
                  <a:lnTo>
                    <a:pt x="13" y="10"/>
                  </a:lnTo>
                  <a:lnTo>
                    <a:pt x="9" y="6"/>
                  </a:lnTo>
                  <a:lnTo>
                    <a:pt x="13" y="0"/>
                  </a:lnTo>
                  <a:lnTo>
                    <a:pt x="8" y="0"/>
                  </a:lnTo>
                  <a:lnTo>
                    <a:pt x="2" y="2"/>
                  </a:lnTo>
                  <a:lnTo>
                    <a:pt x="0" y="10"/>
                  </a:lnTo>
                  <a:lnTo>
                    <a:pt x="2" y="18"/>
                  </a:lnTo>
                  <a:lnTo>
                    <a:pt x="9" y="28"/>
                  </a:lnTo>
                  <a:lnTo>
                    <a:pt x="2" y="40"/>
                  </a:lnTo>
                  <a:lnTo>
                    <a:pt x="2" y="45"/>
                  </a:lnTo>
                  <a:lnTo>
                    <a:pt x="2" y="49"/>
                  </a:lnTo>
                  <a:lnTo>
                    <a:pt x="9" y="57"/>
                  </a:lnTo>
                  <a:lnTo>
                    <a:pt x="13" y="74"/>
                  </a:lnTo>
                  <a:lnTo>
                    <a:pt x="41" y="67"/>
                  </a:lnTo>
                  <a:lnTo>
                    <a:pt x="61" y="77"/>
                  </a:lnTo>
                  <a:lnTo>
                    <a:pt x="67" y="74"/>
                  </a:lnTo>
                  <a:lnTo>
                    <a:pt x="74" y="69"/>
                  </a:lnTo>
                  <a:lnTo>
                    <a:pt x="74" y="63"/>
                  </a:lnTo>
                  <a:lnTo>
                    <a:pt x="78" y="63"/>
                  </a:lnTo>
                  <a:lnTo>
                    <a:pt x="94" y="57"/>
                  </a:lnTo>
                  <a:lnTo>
                    <a:pt x="111" y="58"/>
                  </a:lnTo>
                  <a:lnTo>
                    <a:pt x="100" y="43"/>
                  </a:lnTo>
                  <a:lnTo>
                    <a:pt x="107" y="38"/>
                  </a:lnTo>
                  <a:lnTo>
                    <a:pt x="109" y="27"/>
                  </a:lnTo>
                  <a:lnTo>
                    <a:pt x="118" y="19"/>
                  </a:lnTo>
                  <a:lnTo>
                    <a:pt x="123" y="10"/>
                  </a:lnTo>
                  <a:lnTo>
                    <a:pt x="89" y="0"/>
                  </a:lnTo>
                  <a:lnTo>
                    <a:pt x="61" y="13"/>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63" name="Freeform 129"/>
            <p:cNvSpPr>
              <a:spLocks noChangeAspect="1"/>
            </p:cNvSpPr>
            <p:nvPr/>
          </p:nvSpPr>
          <p:spPr bwMode="auto">
            <a:xfrm>
              <a:off x="4560" y="3360"/>
              <a:ext cx="48" cy="47"/>
            </a:xfrm>
            <a:custGeom>
              <a:avLst/>
              <a:gdLst>
                <a:gd name="T0" fmla="*/ 39 w 45"/>
                <a:gd name="T1" fmla="*/ 100214 h 28"/>
                <a:gd name="T2" fmla="*/ 0 w 45"/>
                <a:gd name="T3" fmla="*/ 180556 h 28"/>
                <a:gd name="T4" fmla="*/ 4 w 45"/>
                <a:gd name="T5" fmla="*/ 257523 h 28"/>
                <a:gd name="T6" fmla="*/ 39 w 45"/>
                <a:gd name="T7" fmla="*/ 303076 h 28"/>
                <a:gd name="T8" fmla="*/ 103 w 45"/>
                <a:gd name="T9" fmla="*/ 199109 h 28"/>
                <a:gd name="T10" fmla="*/ 141 w 45"/>
                <a:gd name="T11" fmla="*/ 0 h 28"/>
                <a:gd name="T12" fmla="*/ 103 w 45"/>
                <a:gd name="T13" fmla="*/ 69093 h 28"/>
                <a:gd name="T14" fmla="*/ 39 w 45"/>
                <a:gd name="T15" fmla="*/ 100214 h 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 h="28">
                  <a:moveTo>
                    <a:pt x="13" y="9"/>
                  </a:moveTo>
                  <a:lnTo>
                    <a:pt x="0" y="16"/>
                  </a:lnTo>
                  <a:lnTo>
                    <a:pt x="4" y="23"/>
                  </a:lnTo>
                  <a:lnTo>
                    <a:pt x="13" y="27"/>
                  </a:lnTo>
                  <a:lnTo>
                    <a:pt x="33" y="18"/>
                  </a:lnTo>
                  <a:lnTo>
                    <a:pt x="44" y="0"/>
                  </a:lnTo>
                  <a:lnTo>
                    <a:pt x="33" y="6"/>
                  </a:lnTo>
                  <a:lnTo>
                    <a:pt x="13" y="9"/>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sp>
          <p:nvSpPr>
            <p:cNvPr id="22664" name="Freeform 130"/>
            <p:cNvSpPr>
              <a:spLocks noChangeAspect="1"/>
            </p:cNvSpPr>
            <p:nvPr/>
          </p:nvSpPr>
          <p:spPr bwMode="auto">
            <a:xfrm>
              <a:off x="4560" y="3360"/>
              <a:ext cx="48" cy="48"/>
            </a:xfrm>
            <a:custGeom>
              <a:avLst/>
              <a:gdLst>
                <a:gd name="T0" fmla="*/ 39 w 45"/>
                <a:gd name="T1" fmla="*/ 145358 h 28"/>
                <a:gd name="T2" fmla="*/ 0 w 45"/>
                <a:gd name="T3" fmla="*/ 255094 h 28"/>
                <a:gd name="T4" fmla="*/ 4 w 45"/>
                <a:gd name="T5" fmla="*/ 373092 h 28"/>
                <a:gd name="T6" fmla="*/ 39 w 45"/>
                <a:gd name="T7" fmla="*/ 437304 h 28"/>
                <a:gd name="T8" fmla="*/ 103 w 45"/>
                <a:gd name="T9" fmla="*/ 294994 h 28"/>
                <a:gd name="T10" fmla="*/ 141 w 45"/>
                <a:gd name="T11" fmla="*/ 0 h 28"/>
                <a:gd name="T12" fmla="*/ 103 w 45"/>
                <a:gd name="T13" fmla="*/ 94723 h 28"/>
                <a:gd name="T14" fmla="*/ 39 w 45"/>
                <a:gd name="T15" fmla="*/ 145358 h 28"/>
                <a:gd name="T16" fmla="*/ 39 w 45"/>
                <a:gd name="T17" fmla="*/ 145358 h 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 h="28">
                  <a:moveTo>
                    <a:pt x="13" y="9"/>
                  </a:moveTo>
                  <a:lnTo>
                    <a:pt x="0" y="16"/>
                  </a:lnTo>
                  <a:lnTo>
                    <a:pt x="4" y="23"/>
                  </a:lnTo>
                  <a:lnTo>
                    <a:pt x="13" y="27"/>
                  </a:lnTo>
                  <a:lnTo>
                    <a:pt x="33" y="18"/>
                  </a:lnTo>
                  <a:lnTo>
                    <a:pt x="44" y="0"/>
                  </a:lnTo>
                  <a:lnTo>
                    <a:pt x="33" y="6"/>
                  </a:lnTo>
                  <a:lnTo>
                    <a:pt x="13" y="9"/>
                  </a:lnTo>
                </a:path>
              </a:pathLst>
            </a:custGeom>
            <a:solidFill>
              <a:srgbClr val="FFFF99"/>
            </a:solidFill>
            <a:ln w="3810" cap="flat" cmpd="sng">
              <a:solidFill>
                <a:srgbClr val="C4C4C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endParaRPr lang="en-GB"/>
            </a:p>
          </p:txBody>
        </p:sp>
      </p:grpSp>
      <p:sp>
        <p:nvSpPr>
          <p:cNvPr id="2" name="TextBox 1"/>
          <p:cNvSpPr txBox="1"/>
          <p:nvPr/>
        </p:nvSpPr>
        <p:spPr>
          <a:xfrm>
            <a:off x="7527925" y="962025"/>
            <a:ext cx="1282700" cy="1570038"/>
          </a:xfrm>
          <a:prstGeom prst="rect">
            <a:avLst/>
          </a:prstGeom>
          <a:noFill/>
        </p:spPr>
        <p:txBody>
          <a:bodyPr>
            <a:spAutoFit/>
          </a:bodyPr>
          <a:lstStyle/>
          <a:p>
            <a:pPr algn="ctr">
              <a:defRPr/>
            </a:pPr>
            <a:r>
              <a:rPr lang="en-GB" sz="9600" b="1" dirty="0">
                <a:solidFill>
                  <a:schemeClr val="tx2">
                    <a:lumMod val="60000"/>
                    <a:lumOff val="40000"/>
                  </a:schemeClr>
                </a:solidFill>
              </a:rPr>
              <a:t>!</a:t>
            </a:r>
          </a:p>
        </p:txBody>
      </p:sp>
    </p:spTree>
    <p:custDataLst>
      <p:tags r:id="rId1"/>
    </p:custDataLst>
    <p:extLst>
      <p:ext uri="{BB962C8B-B14F-4D97-AF65-F5344CB8AC3E}">
        <p14:creationId xmlns:p14="http://schemas.microsoft.com/office/powerpoint/2010/main" val="2642408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9"/>
          <p:cNvSpPr>
            <a:spLocks noGrp="1"/>
          </p:cNvSpPr>
          <p:nvPr>
            <p:ph type="title"/>
          </p:nvPr>
        </p:nvSpPr>
        <p:spPr/>
        <p:txBody>
          <a:bodyPr/>
          <a:lstStyle/>
          <a:p>
            <a:pPr eaLnBrk="1" hangingPunct="1"/>
            <a:r>
              <a:rPr lang="en-US" altLang="en-US" dirty="0" smtClean="0">
                <a:solidFill>
                  <a:srgbClr val="002D72"/>
                </a:solidFill>
              </a:rPr>
              <a:t>Trends in Banking Regulation</a:t>
            </a:r>
            <a:endParaRPr lang="en-US" altLang="en-US" dirty="0" smtClean="0"/>
          </a:p>
        </p:txBody>
      </p:sp>
      <p:sp>
        <p:nvSpPr>
          <p:cNvPr id="6150" name="Rectangle 7"/>
          <p:cNvSpPr>
            <a:spLocks noChangeArrowheads="1"/>
          </p:cNvSpPr>
          <p:nvPr/>
        </p:nvSpPr>
        <p:spPr bwMode="auto">
          <a:xfrm>
            <a:off x="184467" y="836715"/>
            <a:ext cx="9328150" cy="5709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7251" tIns="53623" rIns="107251" bIns="53623">
            <a:spAutoFit/>
          </a:bodyPr>
          <a:lstStyle>
            <a:lvl1pPr eaLnBrk="0" hangingPunct="0">
              <a:defRPr sz="1400">
                <a:solidFill>
                  <a:schemeClr val="tx1"/>
                </a:solidFill>
                <a:latin typeface="Arial" pitchFamily="34" charset="0"/>
                <a:ea typeface="ヒラギノ角ゴ Pro W3"/>
                <a:cs typeface="ヒラギノ角ゴ Pro W3"/>
              </a:defRPr>
            </a:lvl1pPr>
            <a:lvl2pPr eaLnBrk="0" hangingPunct="0">
              <a:defRPr sz="1400">
                <a:solidFill>
                  <a:schemeClr val="tx1"/>
                </a:solidFill>
                <a:latin typeface="Arial" pitchFamily="34" charset="0"/>
                <a:ea typeface="ヒラギノ角ゴ Pro W3"/>
                <a:cs typeface="ヒラギノ角ゴ Pro W3"/>
              </a:defRPr>
            </a:lvl2pPr>
            <a:lvl3pPr marL="1143000" indent="-228600" eaLnBrk="0" hangingPunct="0">
              <a:defRPr sz="1400">
                <a:solidFill>
                  <a:schemeClr val="tx1"/>
                </a:solidFill>
                <a:latin typeface="Arial" pitchFamily="34" charset="0"/>
                <a:ea typeface="ヒラギノ角ゴ Pro W3"/>
                <a:cs typeface="ヒラギノ角ゴ Pro W3"/>
              </a:defRPr>
            </a:lvl3pPr>
            <a:lvl4pPr eaLnBrk="0" hangingPunct="0">
              <a:defRPr sz="1400">
                <a:solidFill>
                  <a:schemeClr val="tx1"/>
                </a:solidFill>
                <a:latin typeface="Arial" pitchFamily="34" charset="0"/>
                <a:ea typeface="ヒラギノ角ゴ Pro W3"/>
                <a:cs typeface="ヒラギノ角ゴ Pro W3"/>
              </a:defRPr>
            </a:lvl4pPr>
            <a:lvl5pPr marL="2057400" indent="-228600" eaLnBrk="0" hangingPunct="0">
              <a:defRPr sz="1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9pPr>
          </a:lstStyle>
          <a:p>
            <a:pPr marL="335270" indent="-335270" algn="just" eaLnBrk="1" hangingPunct="1">
              <a:buFont typeface="Arial" panose="020B0604020202020204" pitchFamily="34" charset="0"/>
              <a:buChar char="•"/>
            </a:pPr>
            <a:r>
              <a:rPr lang="en-US" altLang="en-US" sz="1500" dirty="0">
                <a:solidFill>
                  <a:schemeClr val="bg2"/>
                </a:solidFill>
                <a:cs typeface="Arial" pitchFamily="34" charset="0"/>
              </a:rPr>
              <a:t>Increased inward focus of governments and regulators: the tax payer needs to be protected</a:t>
            </a:r>
          </a:p>
          <a:p>
            <a:pPr marL="335270" indent="-335270" algn="just" eaLnBrk="1" hangingPunct="1">
              <a:buFont typeface="Arial" panose="020B0604020202020204" pitchFamily="34" charset="0"/>
              <a:buChar char="•"/>
            </a:pPr>
            <a:endParaRPr lang="en-US" altLang="en-US" sz="1500" dirty="0">
              <a:solidFill>
                <a:schemeClr val="bg2"/>
              </a:solidFill>
              <a:cs typeface="Arial" pitchFamily="34" charset="0"/>
            </a:endParaRPr>
          </a:p>
          <a:p>
            <a:pPr marL="335270" indent="-335270" algn="just" eaLnBrk="1" hangingPunct="1">
              <a:buFont typeface="Arial" panose="020B0604020202020204" pitchFamily="34" charset="0"/>
              <a:buChar char="•"/>
            </a:pPr>
            <a:r>
              <a:rPr lang="en-US" altLang="en-US" sz="1500" dirty="0">
                <a:solidFill>
                  <a:schemeClr val="bg2"/>
                </a:solidFill>
                <a:cs typeface="Arial" pitchFamily="34" charset="0"/>
              </a:rPr>
              <a:t>Balkanization of the banking industry in the name of risk mitigation: </a:t>
            </a:r>
          </a:p>
          <a:p>
            <a:pPr lvl="1" algn="just" eaLnBrk="1" hangingPunct="1">
              <a:buFont typeface="Arial" pitchFamily="34" charset="0"/>
              <a:buChar char="•"/>
            </a:pPr>
            <a:r>
              <a:rPr lang="en-US" altLang="en-US" sz="1500" dirty="0">
                <a:solidFill>
                  <a:schemeClr val="bg2"/>
                </a:solidFill>
                <a:cs typeface="Arial" pitchFamily="34" charset="0"/>
              </a:rPr>
              <a:t> more instances of trapped liquidity / limits to flows between branch and head office</a:t>
            </a:r>
          </a:p>
          <a:p>
            <a:pPr lvl="1" algn="just" eaLnBrk="1" hangingPunct="1">
              <a:buFont typeface="Arial" pitchFamily="34" charset="0"/>
              <a:buChar char="•"/>
            </a:pPr>
            <a:r>
              <a:rPr lang="en-US" altLang="en-US" sz="1500" dirty="0">
                <a:solidFill>
                  <a:schemeClr val="bg2"/>
                </a:solidFill>
                <a:cs typeface="Arial" pitchFamily="34" charset="0"/>
              </a:rPr>
              <a:t> requests for international bank branches in foreign countries to subsidiarize</a:t>
            </a:r>
          </a:p>
          <a:p>
            <a:pPr lvl="1" algn="just" eaLnBrk="1" hangingPunct="1">
              <a:buFont typeface="Arial" pitchFamily="34" charset="0"/>
              <a:buChar char="•"/>
            </a:pPr>
            <a:r>
              <a:rPr lang="en-US" altLang="en-US" sz="1500" dirty="0">
                <a:solidFill>
                  <a:schemeClr val="bg2"/>
                </a:solidFill>
                <a:cs typeface="Arial" pitchFamily="34" charset="0"/>
              </a:rPr>
              <a:t> request of some regulators to have insight in global resolution plan of international banks </a:t>
            </a:r>
          </a:p>
          <a:p>
            <a:pPr lvl="1" algn="just" eaLnBrk="1" hangingPunct="1">
              <a:buFont typeface="Arial" pitchFamily="34" charset="0"/>
              <a:buChar char="•"/>
            </a:pPr>
            <a:r>
              <a:rPr lang="en-US" altLang="en-US" sz="1500" dirty="0">
                <a:solidFill>
                  <a:schemeClr val="bg2"/>
                </a:solidFill>
                <a:cs typeface="Arial" pitchFamily="34" charset="0"/>
              </a:rPr>
              <a:t> development of additional local </a:t>
            </a:r>
            <a:r>
              <a:rPr lang="en-US" altLang="en-US" sz="1500" dirty="0" smtClean="0">
                <a:solidFill>
                  <a:schemeClr val="bg2"/>
                </a:solidFill>
                <a:cs typeface="Arial" pitchFamily="34" charset="0"/>
              </a:rPr>
              <a:t>requirements for example around ring-fencing</a:t>
            </a:r>
            <a:endParaRPr lang="en-US" altLang="en-US" sz="1500" dirty="0">
              <a:solidFill>
                <a:schemeClr val="bg2"/>
              </a:solidFill>
              <a:cs typeface="Arial" pitchFamily="34" charset="0"/>
            </a:endParaRPr>
          </a:p>
          <a:p>
            <a:pPr lvl="1" algn="just" eaLnBrk="1" hangingPunct="1"/>
            <a:endParaRPr lang="en-US" altLang="en-US" sz="1500" dirty="0">
              <a:solidFill>
                <a:schemeClr val="bg2"/>
              </a:solidFill>
              <a:cs typeface="Arial" pitchFamily="34" charset="0"/>
            </a:endParaRPr>
          </a:p>
          <a:p>
            <a:pPr marL="311057" lvl="1" indent="-311057" algn="just" eaLnBrk="1" hangingPunct="1">
              <a:buFont typeface="Arial" panose="020B0604020202020204" pitchFamily="34" charset="0"/>
              <a:buChar char="•"/>
            </a:pPr>
            <a:r>
              <a:rPr lang="en-US" altLang="en-US" sz="1500" dirty="0">
                <a:solidFill>
                  <a:schemeClr val="bg2"/>
                </a:solidFill>
                <a:cs typeface="Arial" pitchFamily="34" charset="0"/>
              </a:rPr>
              <a:t>Increasing legislation to </a:t>
            </a:r>
            <a:r>
              <a:rPr lang="en-US" altLang="en-US" sz="1500" dirty="0" smtClean="0">
                <a:solidFill>
                  <a:schemeClr val="bg2"/>
                </a:solidFill>
                <a:cs typeface="Arial" pitchFamily="34" charset="0"/>
              </a:rPr>
              <a:t>tackle tax evasion and to curb speculation</a:t>
            </a:r>
            <a:r>
              <a:rPr lang="en-US" altLang="en-US" sz="1500" dirty="0">
                <a:solidFill>
                  <a:schemeClr val="bg2"/>
                </a:solidFill>
                <a:cs typeface="Arial" pitchFamily="34" charset="0"/>
              </a:rPr>
              <a:t>: FATCA in the </a:t>
            </a:r>
            <a:r>
              <a:rPr lang="en-US" altLang="en-US" sz="1500" dirty="0" smtClean="0">
                <a:solidFill>
                  <a:schemeClr val="bg2"/>
                </a:solidFill>
                <a:cs typeface="Arial" pitchFamily="34" charset="0"/>
              </a:rPr>
              <a:t>US; BEPS at OECD level; Financial </a:t>
            </a:r>
            <a:r>
              <a:rPr lang="en-US" altLang="en-US" sz="1500" dirty="0">
                <a:solidFill>
                  <a:schemeClr val="bg2"/>
                </a:solidFill>
                <a:cs typeface="Arial" pitchFamily="34" charset="0"/>
              </a:rPr>
              <a:t>Transaction Tax in Europe (EUFTT); </a:t>
            </a:r>
          </a:p>
          <a:p>
            <a:pPr lvl="1" algn="just" eaLnBrk="1" hangingPunct="1"/>
            <a:endParaRPr lang="en-US" altLang="en-US" sz="1500" dirty="0">
              <a:solidFill>
                <a:schemeClr val="bg2"/>
              </a:solidFill>
              <a:cs typeface="Arial" pitchFamily="34" charset="0"/>
            </a:endParaRPr>
          </a:p>
          <a:p>
            <a:pPr marL="285750" indent="-285750" algn="just" eaLnBrk="1" hangingPunct="1">
              <a:buFont typeface="Arial" panose="020B0604020202020204" pitchFamily="34" charset="0"/>
              <a:buChar char="•"/>
            </a:pPr>
            <a:r>
              <a:rPr lang="en-US" altLang="en-US" sz="1500" dirty="0" smtClean="0">
                <a:solidFill>
                  <a:schemeClr val="bg2"/>
                </a:solidFill>
                <a:cs typeface="Arial" pitchFamily="34" charset="0"/>
              </a:rPr>
              <a:t>National individual </a:t>
            </a:r>
            <a:r>
              <a:rPr lang="en-US" altLang="en-US" sz="1500" dirty="0">
                <a:solidFill>
                  <a:schemeClr val="bg2"/>
                </a:solidFill>
                <a:cs typeface="Arial" pitchFamily="34" charset="0"/>
              </a:rPr>
              <a:t>interpretations, approaches and timelines of globally agreed regulatory measures: 	</a:t>
            </a:r>
          </a:p>
          <a:p>
            <a:pPr lvl="1" algn="just" eaLnBrk="1" hangingPunct="1">
              <a:buFont typeface="Arial" pitchFamily="34" charset="0"/>
              <a:buChar char="•"/>
            </a:pPr>
            <a:r>
              <a:rPr lang="en-US" altLang="en-US" sz="1500" dirty="0">
                <a:solidFill>
                  <a:schemeClr val="bg2"/>
                </a:solidFill>
                <a:cs typeface="Arial" pitchFamily="34" charset="0"/>
              </a:rPr>
              <a:t> Basel III</a:t>
            </a:r>
          </a:p>
          <a:p>
            <a:pPr lvl="1" algn="just" eaLnBrk="1" hangingPunct="1">
              <a:buFont typeface="Arial" pitchFamily="34" charset="0"/>
              <a:buChar char="•"/>
            </a:pPr>
            <a:r>
              <a:rPr lang="en-US" altLang="en-US" sz="1500" dirty="0">
                <a:solidFill>
                  <a:schemeClr val="bg2"/>
                </a:solidFill>
                <a:cs typeface="Arial" pitchFamily="34" charset="0"/>
              </a:rPr>
              <a:t> G-20 recommendations on OTC derivatives</a:t>
            </a:r>
          </a:p>
          <a:p>
            <a:pPr lvl="1" algn="just" eaLnBrk="1" hangingPunct="1">
              <a:buFont typeface="Arial" pitchFamily="34" charset="0"/>
              <a:buChar char="•"/>
            </a:pPr>
            <a:r>
              <a:rPr lang="en-US" altLang="en-US" sz="1500" dirty="0">
                <a:solidFill>
                  <a:schemeClr val="bg2"/>
                </a:solidFill>
                <a:cs typeface="Arial" pitchFamily="34" charset="0"/>
              </a:rPr>
              <a:t> G-20 recommendations on Recovery &amp; </a:t>
            </a:r>
            <a:r>
              <a:rPr lang="en-US" altLang="en-US" sz="1500" dirty="0" smtClean="0">
                <a:solidFill>
                  <a:schemeClr val="bg2"/>
                </a:solidFill>
                <a:cs typeface="Arial" pitchFamily="34" charset="0"/>
              </a:rPr>
              <a:t>Resolution planning</a:t>
            </a:r>
          </a:p>
          <a:p>
            <a:pPr lvl="1" algn="just" eaLnBrk="1" hangingPunct="1"/>
            <a:endParaRPr lang="en-US" altLang="en-US" sz="1500" dirty="0">
              <a:solidFill>
                <a:schemeClr val="bg2"/>
              </a:solidFill>
              <a:cs typeface="Arial" pitchFamily="34" charset="0"/>
            </a:endParaRPr>
          </a:p>
          <a:p>
            <a:pPr lvl="3" algn="l" eaLnBrk="1" hangingPunct="1">
              <a:buClr>
                <a:srgbClr val="FF0000"/>
              </a:buClr>
              <a:buFont typeface="Wingdings" pitchFamily="2" charset="2"/>
              <a:buChar char="Ø"/>
            </a:pPr>
            <a:r>
              <a:rPr lang="en-US" altLang="en-US" sz="1500" dirty="0">
                <a:solidFill>
                  <a:schemeClr val="bg2"/>
                </a:solidFill>
                <a:cs typeface="Arial" pitchFamily="34" charset="0"/>
              </a:rPr>
              <a:t> 	Significant Complexity</a:t>
            </a:r>
          </a:p>
          <a:p>
            <a:pPr lvl="3" algn="l" eaLnBrk="1" hangingPunct="1">
              <a:buClr>
                <a:srgbClr val="FF0000"/>
              </a:buClr>
              <a:buFont typeface="Wingdings" pitchFamily="2" charset="2"/>
              <a:buChar char="Ø"/>
            </a:pPr>
            <a:r>
              <a:rPr lang="en-US" altLang="en-US" sz="1500" dirty="0">
                <a:solidFill>
                  <a:schemeClr val="bg2"/>
                </a:solidFill>
                <a:cs typeface="Arial" pitchFamily="34" charset="0"/>
              </a:rPr>
              <a:t>	Need for improved knowledge of local developments and related impacts</a:t>
            </a:r>
          </a:p>
          <a:p>
            <a:pPr lvl="3" algn="l" eaLnBrk="1" hangingPunct="1">
              <a:buClr>
                <a:srgbClr val="FF0000"/>
              </a:buClr>
              <a:buFont typeface="Wingdings" pitchFamily="2" charset="2"/>
              <a:buChar char="Ø"/>
            </a:pPr>
            <a:r>
              <a:rPr lang="en-US" altLang="en-US" sz="1500" dirty="0">
                <a:solidFill>
                  <a:schemeClr val="bg2"/>
                </a:solidFill>
                <a:cs typeface="Arial" pitchFamily="34" charset="0"/>
              </a:rPr>
              <a:t>	Continued industry advocacy to strive for harmonisation </a:t>
            </a:r>
            <a:r>
              <a:rPr lang="en-US" altLang="en-US" sz="1500" dirty="0" smtClean="0">
                <a:solidFill>
                  <a:schemeClr val="bg2"/>
                </a:solidFill>
                <a:cs typeface="Arial" pitchFamily="34" charset="0"/>
              </a:rPr>
              <a:t>– for corporates to </a:t>
            </a:r>
            <a:r>
              <a:rPr lang="en-US" altLang="en-US" sz="1500" dirty="0">
                <a:solidFill>
                  <a:schemeClr val="bg2"/>
                </a:solidFill>
                <a:cs typeface="Arial" pitchFamily="34" charset="0"/>
              </a:rPr>
              <a:t>be vocal about</a:t>
            </a:r>
          </a:p>
          <a:p>
            <a:pPr algn="l" eaLnBrk="1" hangingPunct="1"/>
            <a:endParaRPr lang="en-US" altLang="en-US" sz="1500" dirty="0">
              <a:cs typeface="Arial" pitchFamily="34" charset="0"/>
            </a:endParaRPr>
          </a:p>
          <a:p>
            <a:pPr algn="l" eaLnBrk="1" hangingPunct="1"/>
            <a:endParaRPr lang="en-US" altLang="en-US" sz="1500" dirty="0">
              <a:cs typeface="Arial" pitchFamily="34" charset="0"/>
            </a:endParaRPr>
          </a:p>
          <a:p>
            <a:pPr eaLnBrk="1" hangingPunct="1"/>
            <a:endParaRPr lang="en-US" altLang="en-US" sz="1900" b="1" dirty="0">
              <a:latin typeface="Calibri" pitchFamily="34" charset="0"/>
            </a:endParaRPr>
          </a:p>
        </p:txBody>
      </p:sp>
      <p:sp>
        <p:nvSpPr>
          <p:cNvPr id="6151" name="Right Arrow 9"/>
          <p:cNvSpPr>
            <a:spLocks noChangeArrowheads="1"/>
          </p:cNvSpPr>
          <p:nvPr/>
        </p:nvSpPr>
        <p:spPr bwMode="auto">
          <a:xfrm>
            <a:off x="240771" y="4800600"/>
            <a:ext cx="1403350" cy="685800"/>
          </a:xfrm>
          <a:prstGeom prst="rightArrow">
            <a:avLst>
              <a:gd name="adj1" fmla="val 50000"/>
              <a:gd name="adj2" fmla="val 50003"/>
            </a:avLst>
          </a:prstGeom>
          <a:solidFill>
            <a:schemeClr val="folHlink"/>
          </a:solidFill>
          <a:ln w="6350" algn="ctr">
            <a:solidFill>
              <a:schemeClr val="tx2"/>
            </a:solidFill>
            <a:round/>
            <a:headEnd/>
            <a:tailEnd/>
          </a:ln>
        </p:spPr>
        <p:txBody>
          <a:bodyPr wrap="none" lIns="107251" tIns="53623" rIns="107251" bIns="53623" anchor="ctr"/>
          <a:lstStyle>
            <a:lvl1pPr eaLnBrk="0" hangingPunct="0">
              <a:defRPr sz="1400">
                <a:solidFill>
                  <a:schemeClr val="tx1"/>
                </a:solidFill>
                <a:latin typeface="Arial" pitchFamily="34" charset="0"/>
                <a:ea typeface="ヒラギノ角ゴ Pro W3"/>
                <a:cs typeface="ヒラギノ角ゴ Pro W3"/>
              </a:defRPr>
            </a:lvl1pPr>
            <a:lvl2pPr marL="742950" indent="-285750" eaLnBrk="0" hangingPunct="0">
              <a:defRPr sz="1400">
                <a:solidFill>
                  <a:schemeClr val="tx1"/>
                </a:solidFill>
                <a:latin typeface="Arial" pitchFamily="34" charset="0"/>
                <a:ea typeface="ヒラギノ角ゴ Pro W3"/>
                <a:cs typeface="ヒラギノ角ゴ Pro W3"/>
              </a:defRPr>
            </a:lvl2pPr>
            <a:lvl3pPr marL="1143000" indent="-228600" eaLnBrk="0" hangingPunct="0">
              <a:defRPr sz="1400">
                <a:solidFill>
                  <a:schemeClr val="tx1"/>
                </a:solidFill>
                <a:latin typeface="Arial" pitchFamily="34" charset="0"/>
                <a:ea typeface="ヒラギノ角ゴ Pro W3"/>
                <a:cs typeface="ヒラギノ角ゴ Pro W3"/>
              </a:defRPr>
            </a:lvl3pPr>
            <a:lvl4pPr marL="1600200" indent="-228600" eaLnBrk="0" hangingPunct="0">
              <a:defRPr sz="1400">
                <a:solidFill>
                  <a:schemeClr val="tx1"/>
                </a:solidFill>
                <a:latin typeface="Arial" pitchFamily="34" charset="0"/>
                <a:ea typeface="ヒラギノ角ゴ Pro W3"/>
                <a:cs typeface="ヒラギノ角ゴ Pro W3"/>
              </a:defRPr>
            </a:lvl4pPr>
            <a:lvl5pPr marL="2057400" indent="-228600" eaLnBrk="0" hangingPunct="0">
              <a:defRPr sz="1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400">
                <a:solidFill>
                  <a:schemeClr val="tx1"/>
                </a:solidFill>
                <a:latin typeface="Arial" pitchFamily="34" charset="0"/>
                <a:ea typeface="ヒラギノ角ゴ Pro W3"/>
                <a:cs typeface="ヒラギノ角ゴ Pro W3"/>
              </a:defRPr>
            </a:lvl9pPr>
          </a:lstStyle>
          <a:p>
            <a:pPr algn="ctr" eaLnBrk="1" hangingPunct="1"/>
            <a:r>
              <a:rPr lang="en-GB" altLang="en-US">
                <a:solidFill>
                  <a:srgbClr val="0A0A0A"/>
                </a:solidFill>
              </a:rPr>
              <a:t>This means</a:t>
            </a:r>
          </a:p>
        </p:txBody>
      </p:sp>
      <p:sp>
        <p:nvSpPr>
          <p:cNvPr id="4" name="Rectangle 3"/>
          <p:cNvSpPr/>
          <p:nvPr>
            <p:custDataLst>
              <p:tags r:id="rId2"/>
            </p:custDataLst>
          </p:nvPr>
        </p:nvSpPr>
        <p:spPr bwMode="auto">
          <a:xfrm>
            <a:off x="178858" y="8957733"/>
            <a:ext cx="61913" cy="162560"/>
          </a:xfrm>
          <a:prstGeom prst="rect">
            <a:avLst/>
          </a:prstGeom>
          <a:noFill/>
          <a:ln w="6350" cap="flat" cmpd="sng" algn="ctr">
            <a:noFill/>
            <a:prstDash val="solid"/>
            <a:round/>
            <a:headEnd type="none" w="med" len="med"/>
            <a:tailEnd type="none" w="med" len="med"/>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6350" cap="flat" cmpd="sng" algn="ctr">
                <a:solidFill>
                  <a:schemeClr val="tx2"/>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algn="l"/>
            <a:r>
              <a:rPr lang="en-GB" sz="900">
                <a:solidFill>
                  <a:srgbClr val="53565A"/>
                </a:solidFill>
                <a:ea typeface="+mj-ea"/>
              </a:rPr>
              <a:t>3</a:t>
            </a:r>
            <a:endParaRPr lang="en-GB" sz="900" dirty="0">
              <a:solidFill>
                <a:srgbClr val="53565A"/>
              </a:solidFill>
              <a:ea typeface="+mj-ea"/>
            </a:endParaRPr>
          </a:p>
        </p:txBody>
      </p:sp>
    </p:spTree>
    <p:custDataLst>
      <p:tags r:id="rId1"/>
    </p:custDataLst>
    <p:extLst>
      <p:ext uri="{BB962C8B-B14F-4D97-AF65-F5344CB8AC3E}">
        <p14:creationId xmlns:p14="http://schemas.microsoft.com/office/powerpoint/2010/main" val="3394878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5"/>
          <p:cNvSpPr>
            <a:spLocks noGrp="1" noChangeArrowheads="1"/>
          </p:cNvSpPr>
          <p:nvPr>
            <p:ph type="title"/>
          </p:nvPr>
        </p:nvSpPr>
        <p:spPr bwMode="gray">
          <a:xfrm>
            <a:off x="152400" y="60325"/>
            <a:ext cx="9598025" cy="377825"/>
          </a:xfrm>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Regulatory Landscape: Key Drivers</a:t>
            </a:r>
            <a:endParaRPr lang="en-US" dirty="0" smtClean="0"/>
          </a:p>
        </p:txBody>
      </p:sp>
      <p:sp>
        <p:nvSpPr>
          <p:cNvPr id="12" name="Rectangle 11"/>
          <p:cNvSpPr/>
          <p:nvPr/>
        </p:nvSpPr>
        <p:spPr bwMode="gray">
          <a:xfrm rot="5400000">
            <a:off x="2334600" y="1093953"/>
            <a:ext cx="118573" cy="434960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5017" tIns="37509" rIns="75017" bIns="37509" anchor="ctr"/>
          <a:lstStyle/>
          <a:p>
            <a:pPr algn="ctr">
              <a:defRPr/>
            </a:pPr>
            <a:endParaRPr lang="en-GB" dirty="0"/>
          </a:p>
        </p:txBody>
      </p:sp>
      <p:sp>
        <p:nvSpPr>
          <p:cNvPr id="13" name="Rectangle 12"/>
          <p:cNvSpPr/>
          <p:nvPr/>
        </p:nvSpPr>
        <p:spPr bwMode="gray">
          <a:xfrm>
            <a:off x="5922255" y="685801"/>
            <a:ext cx="110568" cy="554287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5017" tIns="37509" rIns="75017" bIns="37509" anchor="ctr"/>
          <a:lstStyle/>
          <a:p>
            <a:pPr algn="ctr">
              <a:defRPr/>
            </a:pPr>
            <a:endParaRPr lang="en-GB" dirty="0"/>
          </a:p>
        </p:txBody>
      </p:sp>
      <p:sp>
        <p:nvSpPr>
          <p:cNvPr id="14" name="Rectangle 13"/>
          <p:cNvSpPr/>
          <p:nvPr/>
        </p:nvSpPr>
        <p:spPr bwMode="gray">
          <a:xfrm rot="5400000">
            <a:off x="8087706" y="1750228"/>
            <a:ext cx="118573" cy="30370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5017" tIns="37509" rIns="75017" bIns="37509" anchor="ctr"/>
          <a:lstStyle/>
          <a:p>
            <a:pPr algn="ctr">
              <a:defRPr/>
            </a:pPr>
            <a:endParaRPr lang="en-GB" dirty="0"/>
          </a:p>
        </p:txBody>
      </p:sp>
      <p:sp>
        <p:nvSpPr>
          <p:cNvPr id="16" name="Rectangle 15"/>
          <p:cNvSpPr/>
          <p:nvPr/>
        </p:nvSpPr>
        <p:spPr bwMode="gray">
          <a:xfrm rot="3565862">
            <a:off x="7610010" y="-109628"/>
            <a:ext cx="118574" cy="45902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5017" tIns="37509" rIns="75017" bIns="37509" anchor="ctr"/>
          <a:lstStyle/>
          <a:p>
            <a:pPr algn="ctr">
              <a:defRPr/>
            </a:pPr>
            <a:endParaRPr lang="en-GB" dirty="0"/>
          </a:p>
        </p:txBody>
      </p:sp>
      <p:sp>
        <p:nvSpPr>
          <p:cNvPr id="17" name="Rectangle 16"/>
          <p:cNvSpPr/>
          <p:nvPr/>
        </p:nvSpPr>
        <p:spPr bwMode="gray">
          <a:xfrm>
            <a:off x="3817895" y="685801"/>
            <a:ext cx="110568" cy="554287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5017" tIns="37509" rIns="75017" bIns="37509" anchor="ctr"/>
          <a:lstStyle/>
          <a:p>
            <a:pPr algn="ctr">
              <a:defRPr/>
            </a:pPr>
            <a:endParaRPr lang="en-GB" dirty="0"/>
          </a:p>
        </p:txBody>
      </p:sp>
      <p:sp>
        <p:nvSpPr>
          <p:cNvPr id="18" name="Content Placeholder 1"/>
          <p:cNvSpPr txBox="1">
            <a:spLocks/>
          </p:cNvSpPr>
          <p:nvPr/>
        </p:nvSpPr>
        <p:spPr bwMode="gray">
          <a:xfrm>
            <a:off x="387578" y="852718"/>
            <a:ext cx="2548467" cy="2246769"/>
          </a:xfrm>
          <a:prstGeom prst="rect">
            <a:avLst/>
          </a:prstGeom>
          <a:noFill/>
          <a:ln>
            <a:noFill/>
          </a:ln>
          <a:effectLst/>
          <a:extLst>
            <a:ext uri="{909E8E84-426E-40DD-AFC4-6F175D3DCCD1}">
              <a14:hiddenFill xmlns:a14="http://schemas.microsoft.com/office/drawing/2010/main">
                <a:solidFill>
                  <a:srgbClr val="002D72"/>
                </a:solidFill>
              </a14:hiddenFill>
            </a:ext>
            <a:ext uri="{91240B29-F687-4F45-9708-019B960494DF}">
              <a14:hiddenLine xmlns:a14="http://schemas.microsoft.com/office/drawing/2010/main" w="9525">
                <a:solidFill>
                  <a:srgbClr val="002D72"/>
                </a:solidFill>
                <a:miter lim="800000"/>
                <a:headEnd/>
                <a:tailEnd/>
              </a14:hiddenLine>
            </a:ext>
            <a:ext uri="{AF507438-7753-43E0-B8FC-AC1667EBCBE1}">
              <a14:hiddenEffects xmlns:a14="http://schemas.microsoft.com/office/drawing/2010/main">
                <a:effectLst>
                  <a:outerShdw dist="35921" dir="2700000" algn="ctr" rotWithShape="0">
                    <a:srgbClr val="53565A">
                      <a:alpha val="74997"/>
                    </a:srgbClr>
                  </a:outerShdw>
                </a:effectLst>
              </a14:hiddenEffects>
            </a:ext>
          </a:extLst>
        </p:spPr>
        <p:txBody>
          <a:bodyPr wrap="square" lIns="0" tIns="0" rIns="0" bIns="0">
            <a:spAutoFit/>
          </a:bodyPr>
          <a:lstStyle>
            <a:lvl1pPr marL="240548" indent="-240548" algn="l" rtl="0" eaLnBrk="1" fontAlgn="base" hangingPunct="1">
              <a:spcBef>
                <a:spcPct val="75000"/>
              </a:spcBef>
              <a:spcAft>
                <a:spcPct val="0"/>
              </a:spcAft>
              <a:buClr>
                <a:schemeClr val="tx2"/>
              </a:buClr>
              <a:buFont typeface="Symbol" pitchFamily="18" charset="2"/>
              <a:buChar char="·"/>
              <a:defRPr>
                <a:solidFill>
                  <a:schemeClr val="tx1"/>
                </a:solidFill>
                <a:latin typeface="+mn-lt"/>
                <a:ea typeface="+mn-ea"/>
                <a:cs typeface="+mn-cs"/>
              </a:defRPr>
            </a:lvl1pPr>
            <a:lvl2pPr marL="487597" indent="-244883" algn="l" rtl="0" eaLnBrk="1" fontAlgn="base" hangingPunct="1">
              <a:spcBef>
                <a:spcPct val="25000"/>
              </a:spcBef>
              <a:spcAft>
                <a:spcPct val="0"/>
              </a:spcAft>
              <a:buClr>
                <a:schemeClr val="tx2"/>
              </a:buClr>
              <a:buFont typeface="Arial" pitchFamily="34" charset="0"/>
              <a:buChar char="–"/>
              <a:defRPr>
                <a:solidFill>
                  <a:schemeClr val="tx1"/>
                </a:solidFill>
                <a:latin typeface="+mn-lt"/>
                <a:ea typeface="+mn-ea"/>
              </a:defRPr>
            </a:lvl2pPr>
            <a:lvl3pPr marL="728144" indent="-238381" algn="l" rtl="0" eaLnBrk="1" fontAlgn="base" hangingPunct="1">
              <a:spcBef>
                <a:spcPct val="25000"/>
              </a:spcBef>
              <a:spcAft>
                <a:spcPct val="0"/>
              </a:spcAft>
              <a:buClr>
                <a:schemeClr val="tx2"/>
              </a:buClr>
              <a:buFont typeface="Symbol" pitchFamily="18" charset="2"/>
              <a:buChar char="·"/>
              <a:defRPr>
                <a:solidFill>
                  <a:schemeClr val="tx1"/>
                </a:solidFill>
                <a:latin typeface="+mn-lt"/>
                <a:ea typeface="+mn-ea"/>
              </a:defRPr>
            </a:lvl3pPr>
            <a:lvl4pPr marL="981695" indent="-251383" algn="l" rtl="0" eaLnBrk="1" fontAlgn="base" hangingPunct="1">
              <a:spcBef>
                <a:spcPct val="25000"/>
              </a:spcBef>
              <a:spcAft>
                <a:spcPct val="0"/>
              </a:spcAft>
              <a:buClr>
                <a:schemeClr val="tx2"/>
              </a:buClr>
              <a:buFont typeface="Arial" pitchFamily="34" charset="0"/>
              <a:buChar char="–"/>
              <a:defRPr>
                <a:solidFill>
                  <a:schemeClr val="tx1"/>
                </a:solidFill>
                <a:latin typeface="+mn-lt"/>
                <a:ea typeface="+mn-ea"/>
              </a:defRPr>
            </a:lvl4pPr>
            <a:lvl5pPr marL="1235245" indent="-251383" algn="l" rtl="0" eaLnBrk="1" fontAlgn="base" hangingPunct="1">
              <a:spcBef>
                <a:spcPct val="25000"/>
              </a:spcBef>
              <a:spcAft>
                <a:spcPct val="0"/>
              </a:spcAft>
              <a:buClr>
                <a:schemeClr val="tx2"/>
              </a:buClr>
              <a:buFont typeface="Symbol" pitchFamily="18" charset="2"/>
              <a:buChar char="·"/>
              <a:defRPr>
                <a:solidFill>
                  <a:schemeClr val="tx1"/>
                </a:solidFill>
                <a:latin typeface="+mn-lt"/>
                <a:ea typeface="+mn-ea"/>
              </a:defRPr>
            </a:lvl5pPr>
            <a:lvl6pPr marL="1859369" indent="-251383" algn="l" rtl="0" eaLnBrk="1" fontAlgn="base" hangingPunct="1">
              <a:spcBef>
                <a:spcPct val="25000"/>
              </a:spcBef>
              <a:spcAft>
                <a:spcPct val="0"/>
              </a:spcAft>
              <a:buClr>
                <a:schemeClr val="tx2"/>
              </a:buClr>
              <a:buFont typeface="Symbol" pitchFamily="18" charset="2"/>
              <a:buChar char="·"/>
              <a:defRPr>
                <a:solidFill>
                  <a:schemeClr val="tx1"/>
                </a:solidFill>
                <a:latin typeface="+mn-lt"/>
                <a:ea typeface="+mn-ea"/>
              </a:defRPr>
            </a:lvl6pPr>
            <a:lvl7pPr marL="2483492" indent="-251383" algn="l" rtl="0" eaLnBrk="1" fontAlgn="base" hangingPunct="1">
              <a:spcBef>
                <a:spcPct val="25000"/>
              </a:spcBef>
              <a:spcAft>
                <a:spcPct val="0"/>
              </a:spcAft>
              <a:buClr>
                <a:schemeClr val="tx2"/>
              </a:buClr>
              <a:buFont typeface="Symbol" pitchFamily="18" charset="2"/>
              <a:buChar char="·"/>
              <a:defRPr>
                <a:solidFill>
                  <a:schemeClr val="tx1"/>
                </a:solidFill>
                <a:latin typeface="+mn-lt"/>
                <a:ea typeface="+mn-ea"/>
              </a:defRPr>
            </a:lvl7pPr>
            <a:lvl8pPr marL="3107616" indent="-251383" algn="l" rtl="0" eaLnBrk="1" fontAlgn="base" hangingPunct="1">
              <a:spcBef>
                <a:spcPct val="25000"/>
              </a:spcBef>
              <a:spcAft>
                <a:spcPct val="0"/>
              </a:spcAft>
              <a:buClr>
                <a:schemeClr val="tx2"/>
              </a:buClr>
              <a:buFont typeface="Symbol" pitchFamily="18" charset="2"/>
              <a:buChar char="·"/>
              <a:defRPr>
                <a:solidFill>
                  <a:schemeClr val="tx1"/>
                </a:solidFill>
                <a:latin typeface="+mn-lt"/>
                <a:ea typeface="+mn-ea"/>
              </a:defRPr>
            </a:lvl8pPr>
            <a:lvl9pPr marL="3731740" indent="-251383" algn="l" rtl="0" eaLnBrk="1" fontAlgn="base" hangingPunct="1">
              <a:spcBef>
                <a:spcPct val="25000"/>
              </a:spcBef>
              <a:spcAft>
                <a:spcPct val="0"/>
              </a:spcAft>
              <a:buClr>
                <a:schemeClr val="tx2"/>
              </a:buClr>
              <a:buFont typeface="Symbol" pitchFamily="18" charset="2"/>
              <a:buChar char="·"/>
              <a:defRPr>
                <a:solidFill>
                  <a:schemeClr val="tx1"/>
                </a:solidFill>
                <a:latin typeface="+mn-lt"/>
                <a:ea typeface="+mn-ea"/>
              </a:defRPr>
            </a:lvl9pPr>
          </a:lstStyle>
          <a:p>
            <a:pPr marL="0" indent="0">
              <a:spcBef>
                <a:spcPts val="246"/>
              </a:spcBef>
              <a:buFont typeface="Symbol" pitchFamily="18" charset="2"/>
              <a:buNone/>
              <a:defRPr/>
            </a:pPr>
            <a:r>
              <a:rPr lang="en-GB" b="1" kern="0" dirty="0">
                <a:solidFill>
                  <a:schemeClr val="accent1"/>
                </a:solidFill>
              </a:rPr>
              <a:t>Recovery and Resolution</a:t>
            </a:r>
            <a:r>
              <a:rPr lang="en-GB" b="1" kern="0" dirty="0" smtClean="0">
                <a:solidFill>
                  <a:schemeClr val="accent1"/>
                </a:solidFill>
              </a:rPr>
              <a:t>/</a:t>
            </a:r>
            <a:br>
              <a:rPr lang="en-GB" b="1" kern="0" dirty="0" smtClean="0">
                <a:solidFill>
                  <a:schemeClr val="accent1"/>
                </a:solidFill>
              </a:rPr>
            </a:br>
            <a:r>
              <a:rPr lang="en-GB" b="1" kern="0" dirty="0" smtClean="0">
                <a:solidFill>
                  <a:schemeClr val="accent1"/>
                </a:solidFill>
              </a:rPr>
              <a:t>Ring-fencing</a:t>
            </a:r>
          </a:p>
          <a:p>
            <a:pPr marL="171450" lvl="3" indent="-171450" defTabSz="1838325" eaLnBrk="0" hangingPunct="0">
              <a:spcBef>
                <a:spcPts val="600"/>
              </a:spcBef>
              <a:buFont typeface="Symbol" pitchFamily="18" charset="2"/>
              <a:buChar char="·"/>
              <a:defRPr/>
            </a:pPr>
            <a:r>
              <a:rPr lang="en-GB" dirty="0" smtClean="0">
                <a:solidFill>
                  <a:srgbClr val="53565A"/>
                </a:solidFill>
              </a:rPr>
              <a:t>EU </a:t>
            </a:r>
            <a:r>
              <a:rPr lang="en-GB" dirty="0">
                <a:solidFill>
                  <a:srgbClr val="53565A"/>
                </a:solidFill>
              </a:rPr>
              <a:t>Recovery and Resolution Directive</a:t>
            </a:r>
          </a:p>
          <a:p>
            <a:pPr marL="171450" lvl="3" indent="-171450" defTabSz="1838325" eaLnBrk="0" hangingPunct="0">
              <a:spcBef>
                <a:spcPts val="600"/>
              </a:spcBef>
              <a:buFont typeface="Symbol" pitchFamily="18" charset="2"/>
              <a:buChar char="·"/>
              <a:defRPr/>
            </a:pPr>
            <a:r>
              <a:rPr lang="en-GB" dirty="0">
                <a:solidFill>
                  <a:srgbClr val="53565A"/>
                </a:solidFill>
              </a:rPr>
              <a:t>EU Structural Reform </a:t>
            </a:r>
            <a:r>
              <a:rPr lang="en-GB" dirty="0" smtClean="0">
                <a:solidFill>
                  <a:srgbClr val="53565A"/>
                </a:solidFill>
              </a:rPr>
              <a:t>Regulation; </a:t>
            </a:r>
            <a:r>
              <a:rPr lang="en-GB" dirty="0">
                <a:solidFill>
                  <a:srgbClr val="53565A"/>
                </a:solidFill>
              </a:rPr>
              <a:t>UK Vickers Ring-fence</a:t>
            </a:r>
          </a:p>
          <a:p>
            <a:pPr marL="171450" lvl="3" indent="-171450" defTabSz="1838325" eaLnBrk="0" hangingPunct="0">
              <a:spcBef>
                <a:spcPts val="600"/>
              </a:spcBef>
              <a:buFont typeface="Symbol" pitchFamily="18" charset="2"/>
              <a:buChar char="·"/>
              <a:defRPr/>
            </a:pPr>
            <a:r>
              <a:rPr lang="en-GB" dirty="0">
                <a:solidFill>
                  <a:srgbClr val="53565A"/>
                </a:solidFill>
              </a:rPr>
              <a:t>US Foreign Bank Rule</a:t>
            </a:r>
          </a:p>
          <a:p>
            <a:pPr marL="171450" lvl="3" indent="-171450" defTabSz="1838325" eaLnBrk="0" hangingPunct="0">
              <a:spcBef>
                <a:spcPts val="600"/>
              </a:spcBef>
              <a:buFont typeface="Symbol" pitchFamily="18" charset="2"/>
              <a:buChar char="·"/>
              <a:defRPr/>
            </a:pPr>
            <a:r>
              <a:rPr lang="en-GB" dirty="0">
                <a:solidFill>
                  <a:srgbClr val="53565A"/>
                </a:solidFill>
              </a:rPr>
              <a:t>Dodd-Frank/Volcker Rule</a:t>
            </a:r>
          </a:p>
        </p:txBody>
      </p:sp>
      <p:sp>
        <p:nvSpPr>
          <p:cNvPr id="19" name="Content Placeholder 1"/>
          <p:cNvSpPr txBox="1">
            <a:spLocks/>
          </p:cNvSpPr>
          <p:nvPr/>
        </p:nvSpPr>
        <p:spPr bwMode="gray">
          <a:xfrm>
            <a:off x="407334" y="3449624"/>
            <a:ext cx="2290019" cy="938719"/>
          </a:xfrm>
          <a:prstGeom prst="rect">
            <a:avLst/>
          </a:prstGeom>
          <a:noFill/>
          <a:ln w="9525">
            <a:noFill/>
            <a:miter lim="800000"/>
            <a:headEnd/>
            <a:tailEnd/>
          </a:ln>
        </p:spPr>
        <p:txBody>
          <a:bodyPr wrap="square" lIns="0" tIns="0" rIns="0" bIns="0">
            <a:spAutoFit/>
          </a:bodyPr>
          <a:lstStyle/>
          <a:p>
            <a:pPr algn="l">
              <a:spcBef>
                <a:spcPts val="246"/>
              </a:spcBef>
              <a:buClr>
                <a:schemeClr val="accent1"/>
              </a:buClr>
              <a:defRPr/>
            </a:pPr>
            <a:r>
              <a:rPr lang="en-GB" b="1" kern="0" dirty="0">
                <a:solidFill>
                  <a:schemeClr val="accent1"/>
                </a:solidFill>
                <a:latin typeface="+mn-lt"/>
                <a:ea typeface="+mn-ea"/>
              </a:rPr>
              <a:t>Capital Adequacy/</a:t>
            </a:r>
            <a:br>
              <a:rPr lang="en-GB" b="1" kern="0" dirty="0">
                <a:solidFill>
                  <a:schemeClr val="accent1"/>
                </a:solidFill>
                <a:latin typeface="+mn-lt"/>
                <a:ea typeface="+mn-ea"/>
              </a:rPr>
            </a:br>
            <a:r>
              <a:rPr lang="en-GB" b="1" kern="0" dirty="0" smtClean="0">
                <a:solidFill>
                  <a:schemeClr val="accent1"/>
                </a:solidFill>
                <a:latin typeface="+mn-lt"/>
                <a:ea typeface="+mn-ea"/>
              </a:rPr>
              <a:t>Leverage/Liquidity</a:t>
            </a:r>
            <a:endParaRPr lang="en-GB" b="1" dirty="0">
              <a:solidFill>
                <a:schemeClr val="accent1"/>
              </a:solidFill>
            </a:endParaRPr>
          </a:p>
          <a:p>
            <a:pPr marL="171450" lvl="3" indent="-171450" algn="l" defTabSz="1838325" eaLnBrk="0" hangingPunct="0">
              <a:spcBef>
                <a:spcPts val="600"/>
              </a:spcBef>
              <a:buClr>
                <a:schemeClr val="tx2"/>
              </a:buClr>
              <a:buSzPct val="100000"/>
              <a:buFont typeface="Symbol" pitchFamily="18" charset="2"/>
              <a:buChar char="·"/>
              <a:defRPr/>
            </a:pPr>
            <a:r>
              <a:rPr lang="en-GB" dirty="0" smtClean="0">
                <a:solidFill>
                  <a:srgbClr val="53565A"/>
                </a:solidFill>
                <a:latin typeface="+mn-lt"/>
                <a:ea typeface="+mn-ea"/>
              </a:rPr>
              <a:t>Basel </a:t>
            </a:r>
            <a:r>
              <a:rPr lang="en-GB" dirty="0">
                <a:solidFill>
                  <a:srgbClr val="53565A"/>
                </a:solidFill>
                <a:latin typeface="+mn-lt"/>
                <a:ea typeface="+mn-ea"/>
              </a:rPr>
              <a:t>III: Global implementation objective</a:t>
            </a:r>
          </a:p>
        </p:txBody>
      </p:sp>
      <p:sp>
        <p:nvSpPr>
          <p:cNvPr id="20" name="Content Placeholder 1"/>
          <p:cNvSpPr txBox="1">
            <a:spLocks/>
          </p:cNvSpPr>
          <p:nvPr/>
        </p:nvSpPr>
        <p:spPr bwMode="gray">
          <a:xfrm>
            <a:off x="6095242" y="939816"/>
            <a:ext cx="2051750" cy="1154162"/>
          </a:xfrm>
          <a:prstGeom prst="rect">
            <a:avLst/>
          </a:prstGeom>
          <a:noFill/>
          <a:ln w="9525">
            <a:noFill/>
            <a:miter lim="800000"/>
            <a:headEnd/>
            <a:tailEnd/>
          </a:ln>
        </p:spPr>
        <p:txBody>
          <a:bodyPr wrap="square" lIns="0" tIns="0" rIns="0" bIns="0">
            <a:spAutoFit/>
          </a:bodyPr>
          <a:lstStyle/>
          <a:p>
            <a:pPr algn="l">
              <a:spcBef>
                <a:spcPts val="246"/>
              </a:spcBef>
              <a:buClr>
                <a:schemeClr val="accent1"/>
              </a:buClr>
              <a:defRPr/>
            </a:pPr>
            <a:r>
              <a:rPr lang="en-GB" b="1" kern="0" dirty="0">
                <a:solidFill>
                  <a:schemeClr val="accent1"/>
                </a:solidFill>
                <a:latin typeface="+mn-lt"/>
                <a:ea typeface="+mn-ea"/>
              </a:rPr>
              <a:t>Payments</a:t>
            </a:r>
          </a:p>
          <a:p>
            <a:pPr marL="171450" lvl="3" indent="-171450" algn="l" defTabSz="1838325" eaLnBrk="0" hangingPunct="0">
              <a:spcBef>
                <a:spcPts val="600"/>
              </a:spcBef>
              <a:buClr>
                <a:schemeClr val="tx2"/>
              </a:buClr>
              <a:buSzPct val="100000"/>
              <a:buFont typeface="Symbol" pitchFamily="18" charset="2"/>
              <a:buChar char="·"/>
              <a:defRPr/>
            </a:pPr>
            <a:r>
              <a:rPr lang="en-GB" dirty="0">
                <a:solidFill>
                  <a:srgbClr val="53565A"/>
                </a:solidFill>
                <a:latin typeface="+mn-lt"/>
                <a:ea typeface="+mn-ea"/>
              </a:rPr>
              <a:t>Europe: Payment Services Directive II, Card </a:t>
            </a:r>
            <a:r>
              <a:rPr lang="en-GB" dirty="0" smtClean="0">
                <a:solidFill>
                  <a:srgbClr val="53565A"/>
                </a:solidFill>
                <a:latin typeface="+mn-lt"/>
                <a:ea typeface="+mn-ea"/>
              </a:rPr>
              <a:t>Regulation</a:t>
            </a:r>
            <a:r>
              <a:rPr lang="en-GB" dirty="0">
                <a:solidFill>
                  <a:srgbClr val="53565A"/>
                </a:solidFill>
                <a:latin typeface="+mn-lt"/>
                <a:ea typeface="+mn-ea"/>
              </a:rPr>
              <a:t/>
            </a:r>
            <a:br>
              <a:rPr lang="en-GB" dirty="0">
                <a:solidFill>
                  <a:srgbClr val="53565A"/>
                </a:solidFill>
                <a:latin typeface="+mn-lt"/>
                <a:ea typeface="+mn-ea"/>
              </a:rPr>
            </a:br>
            <a:endParaRPr lang="en-GB" dirty="0">
              <a:solidFill>
                <a:srgbClr val="53565A"/>
              </a:solidFill>
              <a:latin typeface="+mn-lt"/>
              <a:ea typeface="+mn-ea"/>
            </a:endParaRPr>
          </a:p>
        </p:txBody>
      </p:sp>
      <p:sp>
        <p:nvSpPr>
          <p:cNvPr id="21" name="Content Placeholder 1"/>
          <p:cNvSpPr txBox="1">
            <a:spLocks/>
          </p:cNvSpPr>
          <p:nvPr/>
        </p:nvSpPr>
        <p:spPr bwMode="gray">
          <a:xfrm>
            <a:off x="7760360" y="2185516"/>
            <a:ext cx="1791703" cy="938719"/>
          </a:xfrm>
          <a:prstGeom prst="rect">
            <a:avLst/>
          </a:prstGeom>
          <a:noFill/>
          <a:ln w="9525">
            <a:noFill/>
            <a:miter lim="800000"/>
            <a:headEnd/>
            <a:tailEnd/>
          </a:ln>
        </p:spPr>
        <p:txBody>
          <a:bodyPr wrap="square" lIns="0" tIns="0" rIns="0" bIns="0">
            <a:spAutoFit/>
          </a:bodyPr>
          <a:lstStyle/>
          <a:p>
            <a:pPr indent="2953" algn="l">
              <a:spcBef>
                <a:spcPts val="246"/>
              </a:spcBef>
              <a:buClr>
                <a:schemeClr val="accent1"/>
              </a:buClr>
              <a:defRPr/>
            </a:pPr>
            <a:r>
              <a:rPr lang="en-GB" b="1" kern="0" dirty="0">
                <a:solidFill>
                  <a:schemeClr val="accent1"/>
                </a:solidFill>
                <a:latin typeface="+mn-lt"/>
                <a:ea typeface="+mn-ea"/>
              </a:rPr>
              <a:t>Deposit Guarantees</a:t>
            </a:r>
          </a:p>
          <a:p>
            <a:pPr marL="171450" lvl="3" indent="-171450" algn="l" defTabSz="1838325" eaLnBrk="0" hangingPunct="0">
              <a:spcBef>
                <a:spcPts val="600"/>
              </a:spcBef>
              <a:buClr>
                <a:schemeClr val="tx2"/>
              </a:buClr>
              <a:buSzPct val="100000"/>
              <a:buFont typeface="Symbol" pitchFamily="18" charset="2"/>
              <a:buChar char="·"/>
              <a:defRPr/>
            </a:pPr>
            <a:r>
              <a:rPr lang="en-GB" dirty="0">
                <a:solidFill>
                  <a:srgbClr val="53565A"/>
                </a:solidFill>
                <a:latin typeface="+mn-lt"/>
                <a:ea typeface="+mn-ea"/>
              </a:rPr>
              <a:t>EU Deposit</a:t>
            </a:r>
            <a:br>
              <a:rPr lang="en-GB" dirty="0">
                <a:solidFill>
                  <a:srgbClr val="53565A"/>
                </a:solidFill>
                <a:latin typeface="+mn-lt"/>
                <a:ea typeface="+mn-ea"/>
              </a:rPr>
            </a:br>
            <a:r>
              <a:rPr lang="en-GB" dirty="0">
                <a:solidFill>
                  <a:srgbClr val="53565A"/>
                </a:solidFill>
                <a:latin typeface="+mn-lt"/>
                <a:ea typeface="+mn-ea"/>
              </a:rPr>
              <a:t>Guarantees Directive</a:t>
            </a:r>
          </a:p>
        </p:txBody>
      </p:sp>
      <p:sp>
        <p:nvSpPr>
          <p:cNvPr id="22" name="Content Placeholder 1"/>
          <p:cNvSpPr txBox="1">
            <a:spLocks/>
          </p:cNvSpPr>
          <p:nvPr/>
        </p:nvSpPr>
        <p:spPr bwMode="gray">
          <a:xfrm>
            <a:off x="6095242" y="4686417"/>
            <a:ext cx="1493921" cy="807913"/>
          </a:xfrm>
          <a:prstGeom prst="rect">
            <a:avLst/>
          </a:prstGeom>
          <a:noFill/>
          <a:ln w="9525">
            <a:noFill/>
            <a:miter lim="800000"/>
            <a:headEnd/>
            <a:tailEnd/>
          </a:ln>
        </p:spPr>
        <p:txBody>
          <a:bodyPr wrap="square" lIns="0" tIns="0" rIns="0" bIns="0">
            <a:spAutoFit/>
          </a:bodyPr>
          <a:lstStyle/>
          <a:p>
            <a:pPr marL="2953" indent="2953" algn="l" defTabSz="750174">
              <a:spcBef>
                <a:spcPts val="246"/>
              </a:spcBef>
              <a:buClr>
                <a:schemeClr val="accent1"/>
              </a:buClr>
              <a:defRPr/>
            </a:pPr>
            <a:r>
              <a:rPr lang="en-GB" b="1" kern="0" dirty="0">
                <a:solidFill>
                  <a:schemeClr val="accent1"/>
                </a:solidFill>
                <a:latin typeface="+mn-lt"/>
                <a:ea typeface="+mn-ea"/>
              </a:rPr>
              <a:t>Infrastructure</a:t>
            </a:r>
          </a:p>
          <a:p>
            <a:pPr marL="171450" lvl="3" indent="-171450" algn="l" defTabSz="1838325" eaLnBrk="0" hangingPunct="0">
              <a:spcBef>
                <a:spcPct val="75000"/>
              </a:spcBef>
              <a:buClr>
                <a:schemeClr val="tx2"/>
              </a:buClr>
              <a:buSzPct val="100000"/>
              <a:buFont typeface="Symbol" pitchFamily="18" charset="2"/>
              <a:buChar char="·"/>
              <a:defRPr/>
            </a:pPr>
            <a:r>
              <a:rPr lang="en-GB" dirty="0">
                <a:solidFill>
                  <a:srgbClr val="53565A"/>
                </a:solidFill>
                <a:latin typeface="+mn-lt"/>
                <a:ea typeface="+mn-ea"/>
              </a:rPr>
              <a:t>OTC derivatives </a:t>
            </a:r>
            <a:r>
              <a:rPr lang="en-GB" dirty="0" smtClean="0">
                <a:solidFill>
                  <a:srgbClr val="53565A"/>
                </a:solidFill>
                <a:latin typeface="+mn-lt"/>
                <a:ea typeface="+mn-ea"/>
              </a:rPr>
              <a:t>clearing</a:t>
            </a:r>
          </a:p>
        </p:txBody>
      </p:sp>
      <p:sp>
        <p:nvSpPr>
          <p:cNvPr id="23" name="Rectangle 22"/>
          <p:cNvSpPr/>
          <p:nvPr/>
        </p:nvSpPr>
        <p:spPr bwMode="gray">
          <a:xfrm rot="18315910" flipV="1">
            <a:off x="7553638" y="2460711"/>
            <a:ext cx="118574" cy="469201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5017" tIns="37509" rIns="75017" bIns="37509" anchor="ctr"/>
          <a:lstStyle/>
          <a:p>
            <a:pPr algn="ctr">
              <a:defRPr/>
            </a:pPr>
            <a:endParaRPr lang="en-GB" dirty="0"/>
          </a:p>
        </p:txBody>
      </p:sp>
      <p:sp>
        <p:nvSpPr>
          <p:cNvPr id="24" name="Content Placeholder 1"/>
          <p:cNvSpPr txBox="1">
            <a:spLocks/>
          </p:cNvSpPr>
          <p:nvPr/>
        </p:nvSpPr>
        <p:spPr bwMode="gray">
          <a:xfrm>
            <a:off x="7589163" y="3409659"/>
            <a:ext cx="3307436" cy="1815882"/>
          </a:xfrm>
          <a:prstGeom prst="rect">
            <a:avLst/>
          </a:prstGeom>
          <a:noFill/>
          <a:ln w="9525">
            <a:noFill/>
            <a:miter lim="800000"/>
            <a:headEnd/>
            <a:tailEnd/>
          </a:ln>
        </p:spPr>
        <p:txBody>
          <a:bodyPr wrap="square" lIns="0" tIns="0" rIns="0" bIns="0">
            <a:spAutoFit/>
          </a:bodyPr>
          <a:lstStyle/>
          <a:p>
            <a:pPr indent="2953" algn="l">
              <a:spcBef>
                <a:spcPts val="246"/>
              </a:spcBef>
              <a:buClr>
                <a:schemeClr val="accent1"/>
              </a:buClr>
              <a:defRPr/>
            </a:pPr>
            <a:r>
              <a:rPr lang="en-GB" b="1" kern="0" dirty="0">
                <a:solidFill>
                  <a:schemeClr val="accent1"/>
                </a:solidFill>
                <a:latin typeface="+mn-lt"/>
                <a:ea typeface="+mn-ea"/>
              </a:rPr>
              <a:t>Shadow Banking</a:t>
            </a:r>
          </a:p>
          <a:p>
            <a:pPr marL="171450" lvl="3" indent="-171450" algn="l" defTabSz="1838325" eaLnBrk="0" hangingPunct="0">
              <a:spcBef>
                <a:spcPts val="600"/>
              </a:spcBef>
              <a:buClr>
                <a:schemeClr val="tx2"/>
              </a:buClr>
              <a:buSzPct val="100000"/>
              <a:buFont typeface="Symbol" pitchFamily="18" charset="2"/>
              <a:buChar char="·"/>
              <a:defRPr/>
            </a:pPr>
            <a:r>
              <a:rPr lang="en-GB" dirty="0">
                <a:solidFill>
                  <a:srgbClr val="53565A"/>
                </a:solidFill>
                <a:latin typeface="+mn-lt"/>
                <a:ea typeface="+mn-ea"/>
              </a:rPr>
              <a:t>G20 agenda</a:t>
            </a:r>
          </a:p>
          <a:p>
            <a:pPr marL="171450" lvl="3" indent="-171450" algn="l" defTabSz="1838325" eaLnBrk="0" hangingPunct="0">
              <a:spcBef>
                <a:spcPts val="600"/>
              </a:spcBef>
              <a:buClr>
                <a:schemeClr val="tx2"/>
              </a:buClr>
              <a:buSzPct val="100000"/>
              <a:buFont typeface="Symbol" pitchFamily="18" charset="2"/>
              <a:buChar char="·"/>
              <a:defRPr/>
            </a:pPr>
            <a:r>
              <a:rPr lang="en-GB" dirty="0">
                <a:solidFill>
                  <a:srgbClr val="53565A"/>
                </a:solidFill>
                <a:latin typeface="+mn-lt"/>
                <a:ea typeface="+mn-ea"/>
              </a:rPr>
              <a:t>Alternative</a:t>
            </a:r>
            <a:br>
              <a:rPr lang="en-GB" dirty="0">
                <a:solidFill>
                  <a:srgbClr val="53565A"/>
                </a:solidFill>
                <a:latin typeface="+mn-lt"/>
                <a:ea typeface="+mn-ea"/>
              </a:rPr>
            </a:br>
            <a:r>
              <a:rPr lang="en-GB" dirty="0">
                <a:solidFill>
                  <a:srgbClr val="53565A"/>
                </a:solidFill>
                <a:latin typeface="+mn-lt"/>
                <a:ea typeface="+mn-ea"/>
              </a:rPr>
              <a:t>Fund legislation</a:t>
            </a:r>
          </a:p>
          <a:p>
            <a:pPr marL="171450" lvl="3" indent="-171450" algn="l" defTabSz="1838325" eaLnBrk="0" hangingPunct="0">
              <a:spcBef>
                <a:spcPts val="600"/>
              </a:spcBef>
              <a:buClr>
                <a:schemeClr val="tx2"/>
              </a:buClr>
              <a:buSzPct val="100000"/>
              <a:buFont typeface="Symbol" pitchFamily="18" charset="2"/>
              <a:buChar char="·"/>
              <a:defRPr/>
            </a:pPr>
            <a:r>
              <a:rPr lang="en-GB" dirty="0">
                <a:solidFill>
                  <a:srgbClr val="53565A"/>
                </a:solidFill>
                <a:latin typeface="+mn-lt"/>
                <a:ea typeface="+mn-ea"/>
              </a:rPr>
              <a:t>Money Market</a:t>
            </a:r>
            <a:br>
              <a:rPr lang="en-GB" dirty="0">
                <a:solidFill>
                  <a:srgbClr val="53565A"/>
                </a:solidFill>
                <a:latin typeface="+mn-lt"/>
                <a:ea typeface="+mn-ea"/>
              </a:rPr>
            </a:br>
            <a:r>
              <a:rPr lang="en-GB" dirty="0" smtClean="0">
                <a:solidFill>
                  <a:srgbClr val="53565A"/>
                </a:solidFill>
                <a:latin typeface="+mn-lt"/>
                <a:ea typeface="+mn-ea"/>
              </a:rPr>
              <a:t>Funds legislation</a:t>
            </a:r>
          </a:p>
          <a:p>
            <a:pPr marL="171450" lvl="3" indent="-171450" algn="l" defTabSz="1838325" eaLnBrk="0" hangingPunct="0">
              <a:spcBef>
                <a:spcPts val="600"/>
              </a:spcBef>
              <a:buClr>
                <a:schemeClr val="tx2"/>
              </a:buClr>
              <a:buSzPct val="100000"/>
              <a:buFont typeface="Symbol" pitchFamily="18" charset="2"/>
              <a:buChar char="·"/>
              <a:defRPr/>
            </a:pPr>
            <a:endParaRPr lang="en-GB" dirty="0">
              <a:solidFill>
                <a:srgbClr val="53565A"/>
              </a:solidFill>
              <a:latin typeface="+mn-lt"/>
              <a:ea typeface="+mn-ea"/>
            </a:endParaRPr>
          </a:p>
        </p:txBody>
      </p:sp>
      <p:sp>
        <p:nvSpPr>
          <p:cNvPr id="25" name="TextBox 24"/>
          <p:cNvSpPr txBox="1"/>
          <p:nvPr/>
        </p:nvSpPr>
        <p:spPr bwMode="gray">
          <a:xfrm>
            <a:off x="4071132" y="845078"/>
            <a:ext cx="1695972" cy="1168357"/>
          </a:xfrm>
          <a:prstGeom prst="rect">
            <a:avLst/>
          </a:prstGeom>
          <a:noFill/>
          <a:ln>
            <a:solidFill>
              <a:srgbClr val="CB6015"/>
            </a:solidFill>
          </a:ln>
        </p:spPr>
        <p:txBody>
          <a:bodyPr lIns="75017" tIns="37509" rIns="75017" bIns="37509">
            <a:spAutoFit/>
          </a:bodyPr>
          <a:lstStyle/>
          <a:p>
            <a:pPr algn="l">
              <a:defRPr/>
            </a:pPr>
            <a:r>
              <a:rPr lang="en-US" b="1" dirty="0" smtClean="0">
                <a:solidFill>
                  <a:srgbClr val="CB6015"/>
                </a:solidFill>
                <a:ea typeface="+mj-ea"/>
              </a:rPr>
              <a:t>Taxation</a:t>
            </a:r>
            <a:endParaRPr lang="en-US" b="1" dirty="0">
              <a:solidFill>
                <a:srgbClr val="CB6015"/>
              </a:solidFill>
              <a:ea typeface="+mj-ea"/>
            </a:endParaRPr>
          </a:p>
          <a:p>
            <a:pPr marL="171450" lvl="3" indent="-171450" algn="l" defTabSz="1838325" eaLnBrk="0" hangingPunct="0">
              <a:spcBef>
                <a:spcPts val="600"/>
              </a:spcBef>
              <a:buClr>
                <a:schemeClr val="tx2"/>
              </a:buClr>
              <a:buSzPct val="100000"/>
              <a:buFont typeface="Symbol" pitchFamily="18" charset="2"/>
              <a:buChar char="·"/>
              <a:defRPr/>
            </a:pPr>
            <a:r>
              <a:rPr lang="en-US" dirty="0">
                <a:solidFill>
                  <a:srgbClr val="53565A"/>
                </a:solidFill>
                <a:latin typeface="+mn-lt"/>
                <a:ea typeface="+mn-ea"/>
              </a:rPr>
              <a:t>FTT</a:t>
            </a:r>
          </a:p>
          <a:p>
            <a:pPr marL="171450" lvl="3" indent="-171450" algn="l" defTabSz="1838325" eaLnBrk="0" hangingPunct="0">
              <a:spcBef>
                <a:spcPts val="600"/>
              </a:spcBef>
              <a:buClr>
                <a:schemeClr val="tx2"/>
              </a:buClr>
              <a:buSzPct val="100000"/>
              <a:buFont typeface="Symbol" pitchFamily="18" charset="2"/>
              <a:buChar char="·"/>
              <a:defRPr/>
            </a:pPr>
            <a:r>
              <a:rPr lang="en-US" dirty="0" smtClean="0">
                <a:solidFill>
                  <a:srgbClr val="53565A"/>
                </a:solidFill>
                <a:latin typeface="+mn-lt"/>
                <a:ea typeface="+mn-ea"/>
              </a:rPr>
              <a:t>FATCA</a:t>
            </a:r>
          </a:p>
          <a:p>
            <a:pPr marL="171450" lvl="3" indent="-171450" algn="l" defTabSz="1838325" eaLnBrk="0" hangingPunct="0">
              <a:spcBef>
                <a:spcPts val="600"/>
              </a:spcBef>
              <a:buClr>
                <a:schemeClr val="tx2"/>
              </a:buClr>
              <a:buSzPct val="100000"/>
              <a:buFont typeface="Symbol" pitchFamily="18" charset="2"/>
              <a:buChar char="·"/>
              <a:defRPr/>
            </a:pPr>
            <a:r>
              <a:rPr lang="en-US" dirty="0" smtClean="0">
                <a:solidFill>
                  <a:srgbClr val="53565A"/>
                </a:solidFill>
                <a:latin typeface="+mn-lt"/>
                <a:ea typeface="+mn-ea"/>
              </a:rPr>
              <a:t>BEPS</a:t>
            </a:r>
            <a:endParaRPr lang="en-US" dirty="0">
              <a:solidFill>
                <a:srgbClr val="53565A"/>
              </a:solidFill>
              <a:latin typeface="+mn-lt"/>
              <a:ea typeface="+mn-ea"/>
            </a:endParaRPr>
          </a:p>
        </p:txBody>
      </p:sp>
      <p:sp>
        <p:nvSpPr>
          <p:cNvPr id="26" name="TextBox 25"/>
          <p:cNvSpPr txBox="1"/>
          <p:nvPr/>
        </p:nvSpPr>
        <p:spPr bwMode="gray">
          <a:xfrm>
            <a:off x="4071132" y="4701374"/>
            <a:ext cx="1695972" cy="1014469"/>
          </a:xfrm>
          <a:prstGeom prst="rect">
            <a:avLst/>
          </a:prstGeom>
          <a:noFill/>
          <a:ln>
            <a:solidFill>
              <a:srgbClr val="CB6015"/>
            </a:solidFill>
          </a:ln>
        </p:spPr>
        <p:txBody>
          <a:bodyPr lIns="75017" tIns="37509" rIns="75017" bIns="37509">
            <a:spAutoFit/>
          </a:bodyPr>
          <a:lstStyle/>
          <a:p>
            <a:pPr algn="l">
              <a:defRPr/>
            </a:pPr>
            <a:r>
              <a:rPr lang="en-US" b="1" dirty="0" smtClean="0">
                <a:solidFill>
                  <a:srgbClr val="CB6015"/>
                </a:solidFill>
                <a:ea typeface="+mj-ea"/>
              </a:rPr>
              <a:t>Reporting</a:t>
            </a:r>
            <a:endParaRPr lang="en-US" b="1" dirty="0">
              <a:solidFill>
                <a:srgbClr val="CB6015"/>
              </a:solidFill>
              <a:ea typeface="+mj-ea"/>
            </a:endParaRPr>
          </a:p>
          <a:p>
            <a:pPr marL="171450" lvl="3" indent="-171450" algn="l" defTabSz="1838325" eaLnBrk="0" hangingPunct="0">
              <a:spcBef>
                <a:spcPts val="600"/>
              </a:spcBef>
              <a:buClr>
                <a:schemeClr val="tx2"/>
              </a:buClr>
              <a:buSzPct val="100000"/>
              <a:buFont typeface="Symbol" pitchFamily="18" charset="2"/>
              <a:buChar char="·"/>
              <a:defRPr/>
            </a:pPr>
            <a:r>
              <a:rPr lang="en-US" dirty="0" smtClean="0">
                <a:solidFill>
                  <a:srgbClr val="53565A"/>
                </a:solidFill>
                <a:latin typeface="+mn-lt"/>
                <a:ea typeface="+mn-ea"/>
              </a:rPr>
              <a:t>GAAP / IFRS need for convergence</a:t>
            </a:r>
            <a:endParaRPr lang="en-US" dirty="0">
              <a:solidFill>
                <a:srgbClr val="53565A"/>
              </a:solidFill>
              <a:latin typeface="+mn-lt"/>
              <a:ea typeface="+mn-ea"/>
            </a:endParaRPr>
          </a:p>
        </p:txBody>
      </p:sp>
      <p:sp>
        <p:nvSpPr>
          <p:cNvPr id="32" name="Frame 31"/>
          <p:cNvSpPr/>
          <p:nvPr/>
        </p:nvSpPr>
        <p:spPr bwMode="gray">
          <a:xfrm>
            <a:off x="219083" y="685801"/>
            <a:ext cx="9466054" cy="5569416"/>
          </a:xfrm>
          <a:prstGeom prst="frame">
            <a:avLst>
              <a:gd name="adj1" fmla="val 1888"/>
            </a:avLst>
          </a:prstGeom>
          <a:solidFill>
            <a:schemeClr val="accent4"/>
          </a:solidFill>
          <a:ln w="6350" cap="flat" cmpd="sng" algn="ctr">
            <a:noFill/>
            <a:prstDash val="solid"/>
            <a:round/>
            <a:headEnd type="none" w="med" len="med"/>
            <a:tailEnd type="none" w="med" len="med"/>
          </a:ln>
          <a:effectLst/>
          <a:extLst/>
        </p:spPr>
        <p:txBody>
          <a:bodyPr wrap="none" lIns="75017" tIns="37509" rIns="75017" bIns="37509" anchor="ctr"/>
          <a:lstStyle/>
          <a:p>
            <a:pPr algn="ctr" defTabSz="750174">
              <a:defRPr/>
            </a:pPr>
            <a:endParaRPr lang="en-US" sz="1100" dirty="0">
              <a:ea typeface="ヒラギノ角ゴ Pro W3" pitchFamily="124" charset="-128"/>
            </a:endParaRPr>
          </a:p>
        </p:txBody>
      </p:sp>
      <p:grpSp>
        <p:nvGrpSpPr>
          <p:cNvPr id="35" name="Group 34"/>
          <p:cNvGrpSpPr/>
          <p:nvPr/>
        </p:nvGrpSpPr>
        <p:grpSpPr bwMode="gray">
          <a:xfrm>
            <a:off x="2752539" y="2318320"/>
            <a:ext cx="4399142" cy="1877445"/>
            <a:chOff x="2589488" y="2318320"/>
            <a:chExt cx="4399142" cy="1877445"/>
          </a:xfrm>
        </p:grpSpPr>
        <p:grpSp>
          <p:nvGrpSpPr>
            <p:cNvPr id="36" name="Group 35"/>
            <p:cNvGrpSpPr/>
            <p:nvPr/>
          </p:nvGrpSpPr>
          <p:grpSpPr bwMode="gray">
            <a:xfrm>
              <a:off x="2751751" y="2346918"/>
              <a:ext cx="1820249" cy="1820249"/>
              <a:chOff x="2751751" y="2294551"/>
              <a:chExt cx="1820249" cy="1820249"/>
            </a:xfrm>
          </p:grpSpPr>
          <p:pic>
            <p:nvPicPr>
              <p:cNvPr id="41" name="Picture 2" descr="K:\PPT DPU\DPU PPT TEAM\shutterstock pics\cogs\Olivias cogs\flat cog.p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gray">
              <a:xfrm>
                <a:off x="2751751" y="2294551"/>
                <a:ext cx="1820249" cy="1820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Oval 41"/>
              <p:cNvSpPr>
                <a:spLocks/>
              </p:cNvSpPr>
              <p:nvPr/>
            </p:nvSpPr>
            <p:spPr bwMode="gray">
              <a:xfrm>
                <a:off x="2987674" y="2533650"/>
                <a:ext cx="1353312" cy="1353312"/>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288" rIns="18288" anchor="ctr"/>
              <a:lstStyle/>
              <a:p>
                <a:pPr algn="ctr"/>
                <a:r>
                  <a:rPr lang="en-GB" b="1" dirty="0" smtClean="0">
                    <a:solidFill>
                      <a:schemeClr val="bg1"/>
                    </a:solidFill>
                  </a:rPr>
                  <a:t>Financial Stability</a:t>
                </a:r>
                <a:endParaRPr lang="en-GB" b="1" dirty="0">
                  <a:solidFill>
                    <a:schemeClr val="bg1"/>
                  </a:solidFill>
                </a:endParaRPr>
              </a:p>
            </p:txBody>
          </p:sp>
        </p:grpSp>
        <p:grpSp>
          <p:nvGrpSpPr>
            <p:cNvPr id="37" name="Group 36"/>
            <p:cNvGrpSpPr/>
            <p:nvPr/>
          </p:nvGrpSpPr>
          <p:grpSpPr bwMode="gray">
            <a:xfrm>
              <a:off x="5070408" y="2346918"/>
              <a:ext cx="1820249" cy="1820249"/>
              <a:chOff x="2751751" y="2294551"/>
              <a:chExt cx="1820249" cy="1820249"/>
            </a:xfrm>
          </p:grpSpPr>
          <p:pic>
            <p:nvPicPr>
              <p:cNvPr id="39" name="Picture 2" descr="K:\PPT DPU\DPU PPT TEAM\shutterstock pics\cogs\Olivias cogs\flat cog.p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gray">
              <a:xfrm>
                <a:off x="2751751" y="2294551"/>
                <a:ext cx="1820249" cy="1820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Oval 39"/>
              <p:cNvSpPr>
                <a:spLocks/>
              </p:cNvSpPr>
              <p:nvPr/>
            </p:nvSpPr>
            <p:spPr bwMode="gray">
              <a:xfrm>
                <a:off x="2987674" y="2533650"/>
                <a:ext cx="1353312" cy="1353312"/>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288" rIns="18288" anchor="ctr"/>
              <a:lstStyle/>
              <a:p>
                <a:pPr algn="ctr"/>
                <a:r>
                  <a:rPr lang="en-GB" b="1" dirty="0" smtClean="0">
                    <a:solidFill>
                      <a:schemeClr val="bg1"/>
                    </a:solidFill>
                  </a:rPr>
                  <a:t>Customer Protection</a:t>
                </a:r>
                <a:endParaRPr lang="en-GB" b="1" dirty="0">
                  <a:solidFill>
                    <a:schemeClr val="bg1"/>
                  </a:solidFill>
                </a:endParaRPr>
              </a:p>
            </p:txBody>
          </p:sp>
        </p:grpSp>
        <p:sp>
          <p:nvSpPr>
            <p:cNvPr id="38" name="Flowchart: Terminator 39"/>
            <p:cNvSpPr>
              <a:spLocks noChangeArrowheads="1"/>
            </p:cNvSpPr>
            <p:nvPr/>
          </p:nvSpPr>
          <p:spPr bwMode="gray">
            <a:xfrm>
              <a:off x="2589488" y="2318320"/>
              <a:ext cx="4399142" cy="1877445"/>
            </a:xfrm>
            <a:prstGeom prst="flowChartTerminator">
              <a:avLst/>
            </a:prstGeom>
            <a:noFill/>
            <a:ln w="63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defTabSz="749300" eaLnBrk="0" hangingPunct="0">
                <a:lnSpc>
                  <a:spcPct val="95000"/>
                </a:lnSpc>
                <a:spcBef>
                  <a:spcPct val="75000"/>
                </a:spcBef>
                <a:spcAft>
                  <a:spcPct val="20000"/>
                </a:spcAft>
                <a:buChar char="•"/>
                <a:defRPr>
                  <a:solidFill>
                    <a:schemeClr val="tx1"/>
                  </a:solidFill>
                  <a:latin typeface="Arial" pitchFamily="34" charset="0"/>
                  <a:ea typeface="ヒラギノ角ゴ Pro W3" pitchFamily="-84" charset="-128"/>
                  <a:cs typeface="Geneva" pitchFamily="-84" charset="0"/>
                </a:defRPr>
              </a:lvl1pPr>
              <a:lvl2pPr marL="742950" indent="-285750" defTabSz="749300" eaLnBrk="0"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2pPr>
              <a:lvl3pPr marL="1143000" indent="-228600" defTabSz="749300" eaLnBrk="0"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3pPr>
              <a:lvl4pPr marL="1600200" indent="-228600" defTabSz="749300" eaLnBrk="0"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4pPr>
              <a:lvl5pPr marL="2057400" indent="-228600" defTabSz="749300" eaLnBrk="0"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5pPr>
              <a:lvl6pPr marL="2514600" indent="-228600" defTabSz="749300" eaLnBrk="0" fontAlgn="base"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6pPr>
              <a:lvl7pPr marL="2971800" indent="-228600" defTabSz="749300" eaLnBrk="0" fontAlgn="base"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7pPr>
              <a:lvl8pPr marL="3429000" indent="-228600" defTabSz="749300" eaLnBrk="0" fontAlgn="base"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8pPr>
              <a:lvl9pPr marL="3886200" indent="-228600" defTabSz="749300" eaLnBrk="0" fontAlgn="base" hangingPunct="0">
                <a:lnSpc>
                  <a:spcPct val="95000"/>
                </a:lnSpc>
                <a:spcBef>
                  <a:spcPct val="20000"/>
                </a:spcBef>
                <a:spcAft>
                  <a:spcPct val="20000"/>
                </a:spcAft>
                <a:buFont typeface="Arial" pitchFamily="34" charset="0"/>
                <a:buChar char="•"/>
                <a:defRPr>
                  <a:solidFill>
                    <a:schemeClr val="tx1"/>
                  </a:solidFill>
                  <a:latin typeface="Arial" pitchFamily="34" charset="0"/>
                  <a:ea typeface="Geneva" pitchFamily="-84" charset="0"/>
                  <a:cs typeface="Geneva" pitchFamily="-84" charset="0"/>
                </a:defRPr>
              </a:lvl9pPr>
            </a:lstStyle>
            <a:p>
              <a:pPr algn="ctr" eaLnBrk="1" hangingPunct="1">
                <a:lnSpc>
                  <a:spcPct val="100000"/>
                </a:lnSpc>
                <a:spcBef>
                  <a:spcPct val="0"/>
                </a:spcBef>
                <a:spcAft>
                  <a:spcPct val="0"/>
                </a:spcAft>
                <a:buFontTx/>
                <a:buNone/>
              </a:pPr>
              <a:endParaRPr lang="en-US" altLang="en-US" sz="1300" b="1"/>
            </a:p>
          </p:txBody>
        </p:sp>
      </p:grpSp>
      <p:sp>
        <p:nvSpPr>
          <p:cNvPr id="27" name="Content Placeholder 1"/>
          <p:cNvSpPr txBox="1">
            <a:spLocks/>
          </p:cNvSpPr>
          <p:nvPr/>
        </p:nvSpPr>
        <p:spPr bwMode="gray">
          <a:xfrm>
            <a:off x="1527876" y="4827119"/>
            <a:ext cx="2290019" cy="1128514"/>
          </a:xfrm>
          <a:prstGeom prst="rect">
            <a:avLst/>
          </a:prstGeom>
          <a:noFill/>
          <a:ln w="9525">
            <a:noFill/>
            <a:miter lim="800000"/>
            <a:headEnd/>
            <a:tailEnd/>
          </a:ln>
        </p:spPr>
        <p:txBody>
          <a:bodyPr wrap="square" lIns="0" tIns="0" rIns="0" bIns="0">
            <a:spAutoFit/>
          </a:bodyPr>
          <a:lstStyle/>
          <a:p>
            <a:pPr algn="l">
              <a:spcBef>
                <a:spcPts val="246"/>
              </a:spcBef>
              <a:buClr>
                <a:schemeClr val="accent1"/>
              </a:buClr>
              <a:defRPr/>
            </a:pPr>
            <a:r>
              <a:rPr lang="en-GB" b="1" kern="0" dirty="0" smtClean="0">
                <a:solidFill>
                  <a:schemeClr val="accent1"/>
                </a:solidFill>
                <a:latin typeface="+mn-lt"/>
                <a:ea typeface="+mn-ea"/>
              </a:rPr>
              <a:t>Enhanced Supervision &amp; Culture Change</a:t>
            </a:r>
          </a:p>
          <a:p>
            <a:pPr marL="285750" indent="-285750" algn="l">
              <a:spcBef>
                <a:spcPts val="246"/>
              </a:spcBef>
              <a:buClr>
                <a:schemeClr val="accent1"/>
              </a:buClr>
              <a:buFont typeface="Arial" panose="020B0604020202020204" pitchFamily="34" charset="0"/>
              <a:buChar char="•"/>
              <a:defRPr/>
            </a:pPr>
            <a:r>
              <a:rPr lang="en-US" dirty="0" smtClean="0">
                <a:solidFill>
                  <a:srgbClr val="53565A"/>
                </a:solidFill>
                <a:latin typeface="+mn-lt"/>
                <a:ea typeface="+mn-ea"/>
              </a:rPr>
              <a:t>EU Banking Union</a:t>
            </a:r>
          </a:p>
          <a:p>
            <a:pPr marL="285750" indent="-285750" algn="l">
              <a:spcBef>
                <a:spcPts val="246"/>
              </a:spcBef>
              <a:buClr>
                <a:schemeClr val="accent1"/>
              </a:buClr>
              <a:buFont typeface="Arial" panose="020B0604020202020204" pitchFamily="34" charset="0"/>
              <a:buChar char="•"/>
              <a:defRPr/>
            </a:pPr>
            <a:r>
              <a:rPr lang="en-US" dirty="0">
                <a:solidFill>
                  <a:srgbClr val="53565A"/>
                </a:solidFill>
                <a:latin typeface="+mn-lt"/>
                <a:ea typeface="+mn-ea"/>
              </a:rPr>
              <a:t>Enhanced responsibility regime</a:t>
            </a:r>
            <a:endParaRPr lang="en-GB" dirty="0">
              <a:solidFill>
                <a:srgbClr val="53565A"/>
              </a:solidFill>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 y="76200"/>
            <a:ext cx="9080500" cy="369332"/>
          </a:xfrm>
        </p:spPr>
        <p:txBody>
          <a:bodyPr/>
          <a:lstStyle/>
          <a:p>
            <a:pPr eaLnBrk="1" hangingPunct="1">
              <a:defRPr/>
            </a:pPr>
            <a:r>
              <a:rPr lang="en-US" kern="1200" dirty="0" smtClean="0">
                <a:solidFill>
                  <a:srgbClr val="002060"/>
                </a:solidFill>
                <a:ea typeface="+mn-ea"/>
                <a:cs typeface="+mn-cs"/>
              </a:rPr>
              <a:t>Hot Topics on Treasurers’ Agendas for 2015</a:t>
            </a:r>
          </a:p>
        </p:txBody>
      </p:sp>
      <p:sp>
        <p:nvSpPr>
          <p:cNvPr id="35" name="Rectangle 3"/>
          <p:cNvSpPr txBox="1">
            <a:spLocks noChangeArrowheads="1"/>
          </p:cNvSpPr>
          <p:nvPr/>
        </p:nvSpPr>
        <p:spPr bwMode="gray">
          <a:xfrm>
            <a:off x="221784" y="685800"/>
            <a:ext cx="9439049" cy="5136021"/>
          </a:xfrm>
          <a:prstGeom prst="rect">
            <a:avLst/>
          </a:prstGeom>
          <a:noFill/>
          <a:ln w="9525" algn="ctr">
            <a:noFill/>
            <a:miter lim="800000"/>
            <a:headEnd/>
            <a:tailEnd/>
          </a:ln>
        </p:spPr>
        <p:txBody>
          <a:bodyPr wrap="square" lIns="0" tIns="0" rIns="0" bIns="0">
            <a:spAutoFit/>
          </a:bodyPr>
          <a:lstStyle/>
          <a:p>
            <a:pPr marL="1862" algn="l">
              <a:spcBef>
                <a:spcPct val="75000"/>
              </a:spcBef>
              <a:buClr>
                <a:srgbClr val="DC241F"/>
              </a:buClr>
              <a:defRPr/>
            </a:pPr>
            <a:r>
              <a:rPr lang="en-US" sz="1600" b="1" kern="0" dirty="0">
                <a:solidFill>
                  <a:srgbClr val="003082"/>
                </a:solidFill>
                <a:latin typeface="+mn-lt"/>
              </a:rPr>
              <a:t>Central Objective: Managing through economic uncertainty whilst pursuing long-term growth strategy</a:t>
            </a:r>
          </a:p>
          <a:p>
            <a:pPr marL="270078" indent="-268216" algn="l">
              <a:spcBef>
                <a:spcPct val="75000"/>
              </a:spcBef>
              <a:buClr>
                <a:srgbClr val="DC241F"/>
              </a:buClr>
              <a:buFont typeface="Wingdings 2" pitchFamily="18" charset="2"/>
              <a:buChar char=""/>
              <a:defRPr/>
            </a:pPr>
            <a:r>
              <a:rPr lang="en-US" sz="1500" kern="0" dirty="0">
                <a:solidFill>
                  <a:srgbClr val="003082"/>
                </a:solidFill>
                <a:latin typeface="+mn-lt"/>
              </a:rPr>
              <a:t>Liquidity concerns / reassessing balance sheet structures: </a:t>
            </a:r>
            <a:r>
              <a:rPr lang="en-US" sz="1500" kern="0" dirty="0">
                <a:latin typeface="+mn-lt"/>
              </a:rPr>
              <a:t>While high cash levels are a drag on b/s ratios, market events are highlighting need for strategic approach to defining liquidity risks</a:t>
            </a:r>
            <a:endParaRPr lang="en-US" sz="1500" kern="0" dirty="0">
              <a:solidFill>
                <a:srgbClr val="003082"/>
              </a:solidFill>
              <a:latin typeface="+mn-lt"/>
            </a:endParaRPr>
          </a:p>
          <a:p>
            <a:pPr marL="270078" indent="-268216" algn="l">
              <a:spcBef>
                <a:spcPct val="75000"/>
              </a:spcBef>
              <a:buClr>
                <a:srgbClr val="DC241F"/>
              </a:buClr>
              <a:buFont typeface="Wingdings 2" pitchFamily="18" charset="2"/>
              <a:buChar char=""/>
              <a:defRPr/>
            </a:pPr>
            <a:r>
              <a:rPr lang="en-US" sz="1500" kern="0" dirty="0">
                <a:solidFill>
                  <a:srgbClr val="003082"/>
                </a:solidFill>
                <a:latin typeface="+mn-lt"/>
              </a:rPr>
              <a:t>Adding value across the supply chain and extending treasury role in working capital management: </a:t>
            </a:r>
            <a:r>
              <a:rPr lang="en-US" sz="1500" kern="0" dirty="0">
                <a:latin typeface="+mn-lt"/>
              </a:rPr>
              <a:t>Continuing to work with businesses on procurement and customer terms, ROIC targets for initiatives, sponsoring supply chain financing tools</a:t>
            </a:r>
            <a:endParaRPr lang="en-US" sz="1500" kern="0" dirty="0">
              <a:solidFill>
                <a:srgbClr val="003082"/>
              </a:solidFill>
              <a:latin typeface="+mn-lt"/>
            </a:endParaRPr>
          </a:p>
          <a:p>
            <a:pPr marL="270078" indent="-268216" algn="l">
              <a:spcBef>
                <a:spcPct val="75000"/>
              </a:spcBef>
              <a:buClr>
                <a:srgbClr val="DC241F"/>
              </a:buClr>
              <a:buFont typeface="Wingdings 2" pitchFamily="18" charset="2"/>
              <a:buChar char=""/>
              <a:defRPr/>
            </a:pPr>
            <a:r>
              <a:rPr lang="en-US" sz="1500" kern="0" dirty="0">
                <a:solidFill>
                  <a:srgbClr val="003082"/>
                </a:solidFill>
                <a:latin typeface="+mn-lt"/>
              </a:rPr>
              <a:t>Responding to regulatory change: </a:t>
            </a:r>
            <a:r>
              <a:rPr lang="en-US" sz="1500" kern="0" dirty="0">
                <a:latin typeface="+mn-lt"/>
              </a:rPr>
              <a:t>Industry regulations are creating substantial new demands on banks’ capital and liquidity requirements and impacting client-bank relationships.</a:t>
            </a:r>
            <a:endParaRPr lang="en-US" sz="1500" kern="0" dirty="0">
              <a:solidFill>
                <a:srgbClr val="003082"/>
              </a:solidFill>
              <a:latin typeface="+mn-lt"/>
            </a:endParaRPr>
          </a:p>
          <a:p>
            <a:pPr marL="270078" indent="-268216" algn="l">
              <a:spcBef>
                <a:spcPct val="75000"/>
              </a:spcBef>
              <a:buClr>
                <a:srgbClr val="DC241F"/>
              </a:buClr>
              <a:buFont typeface="Wingdings 2" pitchFamily="18" charset="2"/>
              <a:buChar char=""/>
              <a:defRPr/>
            </a:pPr>
            <a:r>
              <a:rPr lang="en-US" sz="1500" kern="0" dirty="0">
                <a:solidFill>
                  <a:srgbClr val="003082"/>
                </a:solidFill>
                <a:latin typeface="+mn-lt"/>
              </a:rPr>
              <a:t>Managing bank relationships: </a:t>
            </a:r>
            <a:r>
              <a:rPr lang="en-US" sz="1500" kern="0" dirty="0">
                <a:latin typeface="+mn-lt"/>
              </a:rPr>
              <a:t>consider efficiency and cost aspects as well as bank counterparty risks</a:t>
            </a:r>
            <a:endParaRPr lang="en-US" sz="1500" kern="0" dirty="0">
              <a:solidFill>
                <a:srgbClr val="003082"/>
              </a:solidFill>
              <a:latin typeface="+mn-lt"/>
            </a:endParaRPr>
          </a:p>
          <a:p>
            <a:pPr marL="270078" lvl="1" indent="-268216" algn="l">
              <a:spcBef>
                <a:spcPct val="75000"/>
              </a:spcBef>
              <a:buClr>
                <a:srgbClr val="DC241F"/>
              </a:buClr>
              <a:buFont typeface="Wingdings 2" pitchFamily="18" charset="2"/>
              <a:buChar char=""/>
              <a:defRPr/>
            </a:pPr>
            <a:r>
              <a:rPr lang="en-US" sz="1500" kern="0" dirty="0">
                <a:solidFill>
                  <a:srgbClr val="003082"/>
                </a:solidFill>
                <a:latin typeface="+mn-lt"/>
              </a:rPr>
              <a:t>Improving cost and risk management: </a:t>
            </a:r>
            <a:r>
              <a:rPr lang="en-US" sz="1500" kern="0" dirty="0">
                <a:latin typeface="+mn-lt"/>
              </a:rPr>
              <a:t>Driving initiatives on supply chain risks, commercial policy, and the efficiency of cash management structures</a:t>
            </a:r>
            <a:endParaRPr lang="en-US" sz="1500" kern="0" dirty="0">
              <a:solidFill>
                <a:srgbClr val="003082"/>
              </a:solidFill>
              <a:latin typeface="+mn-lt"/>
            </a:endParaRPr>
          </a:p>
          <a:p>
            <a:pPr marL="270078" lvl="1" indent="-268216" algn="l">
              <a:spcBef>
                <a:spcPct val="75000"/>
              </a:spcBef>
              <a:buClr>
                <a:srgbClr val="DC241F"/>
              </a:buClr>
              <a:buFont typeface="Wingdings 2" pitchFamily="18" charset="2"/>
              <a:buChar char=""/>
              <a:defRPr/>
            </a:pPr>
            <a:r>
              <a:rPr lang="en-US" sz="1500" kern="0" dirty="0">
                <a:solidFill>
                  <a:srgbClr val="003082"/>
                </a:solidFill>
                <a:latin typeface="+mn-lt"/>
              </a:rPr>
              <a:t>Technology investments: </a:t>
            </a:r>
            <a:r>
              <a:rPr lang="en-US" sz="1500" kern="0" dirty="0"/>
              <a:t>Growth and technology change requires continued focus on investments in this space</a:t>
            </a:r>
            <a:endParaRPr lang="en-US" sz="1500" kern="0" dirty="0">
              <a:solidFill>
                <a:srgbClr val="003082"/>
              </a:solidFill>
              <a:latin typeface="+mn-lt"/>
            </a:endParaRPr>
          </a:p>
          <a:p>
            <a:pPr marL="270078" indent="-268216" algn="l">
              <a:spcBef>
                <a:spcPct val="75000"/>
              </a:spcBef>
              <a:buClr>
                <a:srgbClr val="DC241F"/>
              </a:buClr>
              <a:buFont typeface="Wingdings 2" pitchFamily="18" charset="2"/>
              <a:buChar char=""/>
              <a:defRPr/>
            </a:pPr>
            <a:r>
              <a:rPr lang="en-US" sz="1500" kern="0" dirty="0">
                <a:solidFill>
                  <a:srgbClr val="003082"/>
                </a:solidFill>
                <a:latin typeface="+mn-lt"/>
              </a:rPr>
              <a:t>Managing onboarding and implementation</a:t>
            </a:r>
          </a:p>
          <a:p>
            <a:pPr marL="270078" indent="-268216" algn="l">
              <a:spcBef>
                <a:spcPct val="75000"/>
              </a:spcBef>
              <a:buClr>
                <a:srgbClr val="DC241F"/>
              </a:buClr>
              <a:buFont typeface="Wingdings 2" pitchFamily="18" charset="2"/>
              <a:buChar char=""/>
              <a:defRPr/>
            </a:pPr>
            <a:endParaRPr lang="en-US" sz="1600" kern="0" dirty="0">
              <a:latin typeface="+mn-lt"/>
            </a:endParaRPr>
          </a:p>
        </p:txBody>
      </p:sp>
    </p:spTree>
    <p:custDataLst>
      <p:tags r:id="rId1"/>
    </p:custDataLst>
    <p:extLst>
      <p:ext uri="{BB962C8B-B14F-4D97-AF65-F5344CB8AC3E}">
        <p14:creationId xmlns:p14="http://schemas.microsoft.com/office/powerpoint/2010/main" val="7888289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 y="76200"/>
            <a:ext cx="9080500" cy="369332"/>
          </a:xfrm>
        </p:spPr>
        <p:txBody>
          <a:bodyPr/>
          <a:lstStyle/>
          <a:p>
            <a:pPr eaLnBrk="1" hangingPunct="1">
              <a:defRPr/>
            </a:pPr>
            <a:r>
              <a:rPr lang="en-US" kern="1200" dirty="0" smtClean="0">
                <a:solidFill>
                  <a:srgbClr val="002060"/>
                </a:solidFill>
                <a:ea typeface="+mn-ea"/>
                <a:cs typeface="+mn-cs"/>
              </a:rPr>
              <a:t>Regulatory Focus Themes for 2015</a:t>
            </a:r>
          </a:p>
        </p:txBody>
      </p:sp>
      <p:sp>
        <p:nvSpPr>
          <p:cNvPr id="35" name="Rectangle 3"/>
          <p:cNvSpPr txBox="1">
            <a:spLocks noChangeArrowheads="1"/>
          </p:cNvSpPr>
          <p:nvPr/>
        </p:nvSpPr>
        <p:spPr bwMode="gray">
          <a:xfrm>
            <a:off x="221784" y="685800"/>
            <a:ext cx="9439049" cy="5266826"/>
          </a:xfrm>
          <a:prstGeom prst="rect">
            <a:avLst/>
          </a:prstGeom>
          <a:noFill/>
          <a:ln w="9525" algn="ctr">
            <a:noFill/>
            <a:miter lim="800000"/>
            <a:headEnd/>
            <a:tailEnd/>
          </a:ln>
        </p:spPr>
        <p:txBody>
          <a:bodyPr wrap="square" lIns="0" tIns="0" rIns="0" bIns="0">
            <a:spAutoFit/>
          </a:bodyPr>
          <a:lstStyle/>
          <a:p>
            <a:pPr marL="1862" algn="l">
              <a:spcBef>
                <a:spcPct val="75000"/>
              </a:spcBef>
              <a:buClr>
                <a:srgbClr val="DC241F"/>
              </a:buClr>
              <a:defRPr/>
            </a:pPr>
            <a:r>
              <a:rPr lang="en-US" sz="1600" b="1" kern="0" dirty="0" smtClean="0">
                <a:solidFill>
                  <a:srgbClr val="003082"/>
                </a:solidFill>
                <a:latin typeface="+mn-lt"/>
              </a:rPr>
              <a:t>On-going regulatory reform across banking sector continues to impact corporate landscape</a:t>
            </a:r>
            <a:endParaRPr lang="en-US" sz="1600" b="1" kern="0" dirty="0">
              <a:solidFill>
                <a:srgbClr val="003082"/>
              </a:solidFill>
              <a:latin typeface="+mn-lt"/>
            </a:endParaRPr>
          </a:p>
          <a:p>
            <a:pPr marL="270078" indent="-268216" algn="l">
              <a:spcBef>
                <a:spcPct val="75000"/>
              </a:spcBef>
              <a:buClr>
                <a:srgbClr val="DC241F"/>
              </a:buClr>
              <a:buFont typeface="Wingdings 2" pitchFamily="18" charset="2"/>
              <a:buChar char=""/>
              <a:defRPr/>
            </a:pPr>
            <a:r>
              <a:rPr lang="en-US" sz="1500" kern="0" dirty="0" smtClean="0">
                <a:solidFill>
                  <a:srgbClr val="003082"/>
                </a:solidFill>
                <a:latin typeface="+mn-lt"/>
              </a:rPr>
              <a:t>General Risk of overlaps and inconsistencies in regulatory developments across the globe: </a:t>
            </a:r>
            <a:r>
              <a:rPr lang="en-US" sz="1500" kern="0" dirty="0">
                <a:latin typeface="+mn-lt"/>
              </a:rPr>
              <a:t>triggers concerns around non-level-playing field; fragmented approach challenges global operating model of banks as well as global corporations</a:t>
            </a:r>
          </a:p>
          <a:p>
            <a:pPr marL="270078" indent="-268216" algn="l">
              <a:spcBef>
                <a:spcPct val="75000"/>
              </a:spcBef>
              <a:buClr>
                <a:srgbClr val="DC241F"/>
              </a:buClr>
              <a:buFont typeface="Wingdings 2" pitchFamily="18" charset="2"/>
              <a:buChar char=""/>
              <a:defRPr/>
            </a:pPr>
            <a:r>
              <a:rPr lang="en-US" sz="1500" kern="0" dirty="0" smtClean="0">
                <a:solidFill>
                  <a:srgbClr val="003082"/>
                </a:solidFill>
                <a:latin typeface="+mn-lt"/>
              </a:rPr>
              <a:t>Prudential Reform/Basel III: </a:t>
            </a:r>
            <a:r>
              <a:rPr lang="en-US" sz="1500" kern="0" dirty="0" smtClean="0">
                <a:latin typeface="+mn-lt"/>
              </a:rPr>
              <a:t>the combination of capital, leverage ratio and short/long-term liquidity requirements for banks translates into more granular and focused balance sheet management, where corporate deposits and loans continue to be impacted. Long-term (+365 days) corporate deposits and shorter term corporate loans as well as dealing with highly credit rated counterparties will be more attractive for banks.</a:t>
            </a:r>
            <a:endParaRPr lang="en-US" sz="1500" kern="0" dirty="0">
              <a:solidFill>
                <a:srgbClr val="003082"/>
              </a:solidFill>
              <a:latin typeface="+mn-lt"/>
            </a:endParaRPr>
          </a:p>
          <a:p>
            <a:pPr marL="270078" indent="-268216" algn="l">
              <a:spcBef>
                <a:spcPct val="75000"/>
              </a:spcBef>
              <a:buClr>
                <a:srgbClr val="DC241F"/>
              </a:buClr>
              <a:buFont typeface="Wingdings 2" pitchFamily="18" charset="2"/>
              <a:buChar char=""/>
              <a:defRPr/>
            </a:pPr>
            <a:r>
              <a:rPr lang="en-US" sz="1500" kern="0" dirty="0" smtClean="0">
                <a:solidFill>
                  <a:srgbClr val="003082"/>
                </a:solidFill>
                <a:latin typeface="+mn-lt"/>
              </a:rPr>
              <a:t>Structural Reform, Ring-fencing and Recovery &amp; Resolution Planning (RRP): </a:t>
            </a:r>
            <a:r>
              <a:rPr lang="en-US" sz="1500" kern="0" dirty="0" smtClean="0">
                <a:latin typeface="+mn-lt"/>
              </a:rPr>
              <a:t>Ring-fences, local capital/liquidity dispositioning and challenges on implementation of internationally agreed RRP models creates questions around availability and cost of global network based services, such as liquidity/cash management/trade finance. Key message to regulators focusses on importance of global transaction banking services to the real economy.</a:t>
            </a:r>
          </a:p>
          <a:p>
            <a:pPr marL="270078" indent="-268216" algn="l">
              <a:spcBef>
                <a:spcPct val="75000"/>
              </a:spcBef>
              <a:buClr>
                <a:srgbClr val="DC241F"/>
              </a:buClr>
              <a:buFont typeface="Wingdings 2" pitchFamily="18" charset="2"/>
              <a:buChar char=""/>
              <a:defRPr/>
            </a:pPr>
            <a:r>
              <a:rPr lang="en-US" sz="1500" kern="0" dirty="0" smtClean="0">
                <a:solidFill>
                  <a:srgbClr val="003082"/>
                </a:solidFill>
                <a:latin typeface="+mn-lt"/>
              </a:rPr>
              <a:t>Payment Specific measures: </a:t>
            </a:r>
            <a:r>
              <a:rPr lang="en-US" sz="1500" kern="0" dirty="0" smtClean="0">
                <a:latin typeface="+mn-lt"/>
              </a:rPr>
              <a:t>Ongoing evolution of European payments legislation with Payment Service Directive 2 – consumer protection enhancements with focus on ensuring corporate flexibility. SEPA implementation phase one completed in summer 2014 – efforts continue to enhance harmonisation across borders. </a:t>
            </a:r>
          </a:p>
          <a:p>
            <a:pPr marL="270078" indent="-268216" algn="l">
              <a:spcBef>
                <a:spcPct val="75000"/>
              </a:spcBef>
              <a:buClr>
                <a:srgbClr val="DC241F"/>
              </a:buClr>
              <a:buFont typeface="Wingdings 2" pitchFamily="18" charset="2"/>
              <a:buChar char=""/>
              <a:defRPr/>
            </a:pPr>
            <a:r>
              <a:rPr lang="en-US" sz="1500" kern="0" dirty="0">
                <a:solidFill>
                  <a:srgbClr val="003082"/>
                </a:solidFill>
                <a:latin typeface="+mn-lt"/>
              </a:rPr>
              <a:t>Derivatives Clearing/Trading: </a:t>
            </a:r>
            <a:r>
              <a:rPr lang="en-US" sz="1500" kern="0" dirty="0">
                <a:latin typeface="+mn-lt"/>
              </a:rPr>
              <a:t>(too) Slow </a:t>
            </a:r>
            <a:r>
              <a:rPr lang="en-US" sz="1500" kern="0" dirty="0" smtClean="0">
                <a:latin typeface="+mn-lt"/>
              </a:rPr>
              <a:t>alignment work between US/European regimes.</a:t>
            </a:r>
          </a:p>
        </p:txBody>
      </p:sp>
    </p:spTree>
    <p:custDataLst>
      <p:tags r:id="rId1"/>
    </p:custDataLst>
    <p:extLst>
      <p:ext uri="{BB962C8B-B14F-4D97-AF65-F5344CB8AC3E}">
        <p14:creationId xmlns:p14="http://schemas.microsoft.com/office/powerpoint/2010/main" val="17064614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YOUT" val="ppLayoutTitle"/>
</p:tagLst>
</file>

<file path=ppt/tags/tag10.xml><?xml version="1.0" encoding="utf-8"?>
<p:tagLst xmlns:a="http://schemas.openxmlformats.org/drawingml/2006/main" xmlns:r="http://schemas.openxmlformats.org/officeDocument/2006/relationships" xmlns:p="http://schemas.openxmlformats.org/presentationml/2006/main">
  <p:tag name="LAYOUT" val="ppLayoutTwoObjects"/>
</p:tagLst>
</file>

<file path=ppt/tags/tag11.xml><?xml version="1.0" encoding="utf-8"?>
<p:tagLst xmlns:a="http://schemas.openxmlformats.org/drawingml/2006/main" xmlns:r="http://schemas.openxmlformats.org/officeDocument/2006/relationships" xmlns:p="http://schemas.openxmlformats.org/presentationml/2006/main">
  <p:tag name="SSB" val="PageNbr"/>
</p:tagLst>
</file>

<file path=ppt/tags/tag12.xml><?xml version="1.0" encoding="utf-8"?>
<p:tagLst xmlns:a="http://schemas.openxmlformats.org/drawingml/2006/main" xmlns:r="http://schemas.openxmlformats.org/officeDocument/2006/relationships" xmlns:p="http://schemas.openxmlformats.org/presentationml/2006/main">
  <p:tag name="LAYOUT" val="ppLayoutTitleOnly"/>
</p:tagLst>
</file>

<file path=ppt/tags/tag1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5.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6.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7.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8.xml><?xml version="1.0" encoding="utf-8"?>
<p:tagLst xmlns:a="http://schemas.openxmlformats.org/drawingml/2006/main" xmlns:r="http://schemas.openxmlformats.org/officeDocument/2006/relationships" xmlns:p="http://schemas.openxmlformats.org/presentationml/2006/main">
  <p:tag name="LAYOUT" val="ppLayoutObject"/>
</p:tagLst>
</file>

<file path=ppt/tags/tag19.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0.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1.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2.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5.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6.xml><?xml version="1.0" encoding="utf-8"?>
<p:tagLst xmlns:a="http://schemas.openxmlformats.org/drawingml/2006/main" xmlns:r="http://schemas.openxmlformats.org/officeDocument/2006/relationships" xmlns:p="http://schemas.openxmlformats.org/presentationml/2006/main">
  <p:tag name="LAYOUT" val="ppLayoutObject"/>
</p:tagLst>
</file>

<file path=ppt/tags/tag27.xml><?xml version="1.0" encoding="utf-8"?>
<p:tagLst xmlns:a="http://schemas.openxmlformats.org/drawingml/2006/main" xmlns:r="http://schemas.openxmlformats.org/officeDocument/2006/relationships" xmlns:p="http://schemas.openxmlformats.org/presentationml/2006/main">
  <p:tag name="DISCLAIMERID" val="TTS_Treasury_Trade_A4"/>
  <p:tag name="DISCLAIMERTIMESTAMP" val="2015/01/05 12:00 AM"/>
  <p:tag name="SSB" val="TTS_Treasury_Trade_A4"/>
  <p:tag name="LAYOUT" val="ppLayoutTitle"/>
</p:tagLst>
</file>

<file path=ppt/tags/tag3.xml><?xml version="1.0" encoding="utf-8"?>
<p:tagLst xmlns:a="http://schemas.openxmlformats.org/drawingml/2006/main" xmlns:r="http://schemas.openxmlformats.org/officeDocument/2006/relationships" xmlns:p="http://schemas.openxmlformats.org/presentationml/2006/main">
  <p:tag name="LAYOUT" val="ppLayoutObject"/>
</p:tagLst>
</file>

<file path=ppt/tags/tag4.xml><?xml version="1.0" encoding="utf-8"?>
<p:tagLst xmlns:a="http://schemas.openxmlformats.org/drawingml/2006/main" xmlns:r="http://schemas.openxmlformats.org/officeDocument/2006/relationships" xmlns:p="http://schemas.openxmlformats.org/presentationml/2006/main">
  <p:tag name="LAYOUT" val="ppLayoutObject"/>
</p:tagLst>
</file>

<file path=ppt/tags/tag5.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Market Update.xlsx&quot; Path=&quot;\\LDNVNASEQT0009\EQT_ECMSS\Market Overview &amp;amp; Creds\Market Overview\2015 Market Overview&quot; Landmark=&quot;LN-8477461806&quot; LMFriendly=&quot;LN-8477461806 (Sheet1)&quot; SheetSlideName=&quot;_bdm.6FACCDE287244B33AD7C776D6C50AD2E.edm&quot; Address=&quot;Sheet1!LN-8477461806&quot; AddrAdjusted=&quot;Sheet1!LN-8477461806&quot; LastUpdate=&quot;2015.01.21:18.30.48&quot; FileDesc=&quot;Market Update.xlsx&quot; Text=&quot;&quot; Value=&quot;&quot; Inst=&quot;0&quot; SBR=&quot;False&quot; SBC=&quot;False&quot; DestType=&quot;1&quot; HeaderRows=&quot;0&quot; /&gt;&#10;&lt;/Data&gt;"/>
</p:tagLst>
</file>

<file path=ppt/tags/tag6.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1&quot; FileUID=&quot;&quot; FileName=&quot;Market Update.xlsx&quot; Path=&quot;\\LDNVNASEQT0009\EQT_ECMSS\Market Overview &amp;amp; Creds\Market Overview\2015 Market Overview&quot; Landmark=&quot;_bdm.a314253dc6c44ad9aa324d33d5be3800.edm&quot; LMFriendly=&quot;Auto-generated range name&quot; SheetSlideName=&quot;_bdm.6FACCDE287244B33AD7C776D6C50AD2E.edm&quot; Address=&quot;'Sheet1'!Q12:T15&quot; AddrAdjusted=&quot;'Sheet1'!Q12:W15&quot; LastUpdate=&quot;2015.01.21:18.34.21&quot; FileDesc=&quot;Market Update.xlsx&quot; Text=&quot;&quot; Value=&quot;&quot; Inst=&quot;0&quot; SBR=&quot;False&quot; SBC=&quot;False&quot; DestType=&quot;1&quot; HeaderRows=&quot;0&quot; /&gt;&#10;&lt;/Data&gt;"/>
  <p:tag name="STRETCHHEIGHT" val="False"/>
</p:tagLst>
</file>

<file path=ppt/tags/tag7.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credit outlook.xlsx&quot; Path=&quot;\\LDNVNASEQT0009\eqt_ecmss\Market Overview &amp;amp; Creds\Market Overview\2015 Market Overview&quot; Landmark=&quot;COL-7073262037&quot; LMFriendly=&quot;COL-7073262037 (Sheet1)&quot; SheetSlideName=&quot;_bdm.0633e71cf9d04a7886e988664ad5862d.edm&quot; Address=&quot;Sheet1!COL-7073262037&quot; AddrAdjusted=&quot;Sheet1!COL-7073262037&quot; LastUpdate=&quot;2015.01.05:17.00.07&quot; FileDesc=&quot;credit outlook.xlsx&quot; Text=&quot;&quot; Value=&quot;&quot; Inst=&quot;0&quot; SBR=&quot;False&quot; SBC=&quot;False&quot; DestType=&quot;1&quot; HeaderRows=&quot;0&quot; /&gt;&#10;&lt;/Data&gt;"/>
</p:tagLst>
</file>

<file path=ppt/tags/tag8.xml><?xml version="1.0" encoding="utf-8"?>
<p:tagLst xmlns:a="http://schemas.openxmlformats.org/drawingml/2006/main" xmlns:r="http://schemas.openxmlformats.org/officeDocument/2006/relationships" xmlns:p="http://schemas.openxmlformats.org/presentationml/2006/main">
  <p:tag name="SSB" val="txtPageMessage"/>
</p:tagLst>
</file>

<file path=ppt/tags/tag9.xml><?xml version="1.0" encoding="utf-8"?>
<p:tagLst xmlns:a="http://schemas.openxmlformats.org/drawingml/2006/main" xmlns:r="http://schemas.openxmlformats.org/officeDocument/2006/relationships" xmlns:p="http://schemas.openxmlformats.org/presentationml/2006/main">
  <p:tag name="LAYOUT" val="ppLayoutObject"/>
</p:tagLst>
</file>

<file path=ppt/theme/theme1.xml><?xml version="1.0" encoding="utf-8"?>
<a:theme xmlns:a="http://schemas.openxmlformats.org/drawingml/2006/main" name="ICG_Pres (A4)">
  <a:themeElements>
    <a:clrScheme name="ICG_Pres (A4) 1">
      <a:dk1>
        <a:srgbClr val="53565A"/>
      </a:dk1>
      <a:lt1>
        <a:srgbClr val="FFFFFF"/>
      </a:lt1>
      <a:dk2>
        <a:srgbClr val="97999B"/>
      </a:dk2>
      <a:lt2>
        <a:srgbClr val="53565A"/>
      </a:lt2>
      <a:accent1>
        <a:srgbClr val="002D72"/>
      </a:accent1>
      <a:accent2>
        <a:srgbClr val="99ABC7"/>
      </a:accent2>
      <a:accent3>
        <a:srgbClr val="00BDF2"/>
      </a:accent3>
      <a:accent4>
        <a:srgbClr val="99E4FA"/>
      </a:accent4>
      <a:accent5>
        <a:srgbClr val="53565A"/>
      </a:accent5>
      <a:accent6>
        <a:srgbClr val="97999B"/>
      </a:accent6>
      <a:hlink>
        <a:srgbClr val="00BDF2"/>
      </a:hlink>
      <a:folHlink>
        <a:srgbClr val="99DFE3"/>
      </a:folHlink>
    </a:clrScheme>
    <a:fontScheme name="ICG Fonts">
      <a:majorFont>
        <a:latin typeface="Arial"/>
        <a:ea typeface="STKaiti"/>
        <a:cs typeface=""/>
      </a:majorFont>
      <a:minorFont>
        <a:latin typeface="Arial"/>
        <a:ea typeface="STKait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folHlink"/>
        </a:solidFill>
        <a:ln w="635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itchFamily="34" charset="0"/>
            <a:ea typeface="+mj-ea"/>
          </a:defRPr>
        </a:defPPr>
      </a:lstStyle>
    </a:spDef>
    <a:lnDef>
      <a:spPr bwMode="auto">
        <a:xfrm>
          <a:off x="0" y="0"/>
          <a:ext cx="1" cy="1"/>
        </a:xfrm>
        <a:custGeom>
          <a:avLst/>
          <a:gdLst/>
          <a:ahLst/>
          <a:cxnLst/>
          <a:rect l="0" t="0" r="0" b="0"/>
          <a:pathLst/>
        </a:custGeom>
        <a:solidFill>
          <a:schemeClr val="folHlink"/>
        </a:solidFill>
        <a:ln w="635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ea typeface="ヒラギノ角ゴ Pro W3" pitchFamily="124" charset="-128"/>
          </a:defRPr>
        </a:defPPr>
      </a:lstStyle>
    </a:lnDef>
    <a:txDef>
      <a:spPr>
        <a:noFill/>
      </a:spPr>
      <a:bodyPr wrap="none" rtlCol="0">
        <a:spAutoFit/>
      </a:bodyPr>
      <a:lstStyle>
        <a:defPPr>
          <a:defRPr baseline="0" dirty="0">
            <a:ea typeface="+mj-ea"/>
          </a:defRPr>
        </a:defPPr>
      </a:lstStyle>
    </a:txDef>
  </a:objectDefaults>
  <a:extraClrSchemeLst>
    <a:extraClrScheme>
      <a:clrScheme name="ICG_Pres (A4) 1">
        <a:dk1>
          <a:srgbClr val="53565A"/>
        </a:dk1>
        <a:lt1>
          <a:srgbClr val="FFFFFF"/>
        </a:lt1>
        <a:dk2>
          <a:srgbClr val="97999B"/>
        </a:dk2>
        <a:lt2>
          <a:srgbClr val="53565A"/>
        </a:lt2>
        <a:accent1>
          <a:srgbClr val="002D72"/>
        </a:accent1>
        <a:accent2>
          <a:srgbClr val="99ABC7"/>
        </a:accent2>
        <a:accent3>
          <a:srgbClr val="FFFFFF"/>
        </a:accent3>
        <a:accent4>
          <a:srgbClr val="46484C"/>
        </a:accent4>
        <a:accent5>
          <a:srgbClr val="AAADBC"/>
        </a:accent5>
        <a:accent6>
          <a:srgbClr val="8A9BB4"/>
        </a:accent6>
        <a:hlink>
          <a:srgbClr val="00BDF2"/>
        </a:hlink>
        <a:folHlink>
          <a:srgbClr val="99E4FA"/>
        </a:folHlink>
      </a:clrScheme>
      <a:clrMap bg1="lt1" tx1="dk1" bg2="lt2" tx2="dk2" accent1="accent1" accent2="accent2" accent3="accent3" accent4="accent4" accent5="accent5" accent6="accent6" hlink="hlink" folHlink="folHlink"/>
    </a:extraClrScheme>
  </a:extraClrSchemeLst>
  <a:custClrLst>
    <a:custClr name="Aqua">
      <a:srgbClr val="00B0B9"/>
    </a:custClr>
    <a:custClr name="Aqua Tint">
      <a:srgbClr val="99DFE3"/>
    </a:custClr>
    <a:custClr name="Goldenrod">
      <a:srgbClr val="C99700"/>
    </a:custClr>
    <a:custClr name="Goldenrod Tint">
      <a:srgbClr val="E9D599"/>
    </a:custClr>
    <a:custClr name="Forest">
      <a:srgbClr val="00843D"/>
    </a:custClr>
    <a:custClr name="Forest Tint">
      <a:srgbClr val="66B797"/>
    </a:custClr>
    <a:custClr name="Plum">
      <a:srgbClr val="890C58"/>
    </a:custClr>
    <a:custClr name="Plum Tint">
      <a:srgbClr val="B37A9F"/>
    </a:custClr>
    <a:custClr name="Olive">
      <a:srgbClr val="949300"/>
    </a:custClr>
    <a:custClr name="Olive Tint">
      <a:srgbClr val="D4D499"/>
    </a:custClr>
    <a:custClr name="Teal">
      <a:srgbClr val="007377"/>
    </a:custClr>
    <a:custClr name="Teal Tint">
      <a:srgbClr val="99C7C9"/>
    </a:custClr>
    <a:custClr name="Tangerine">
      <a:srgbClr val="ED8B00"/>
    </a:custClr>
    <a:custClr name="Tangerine Tint">
      <a:srgbClr val="F8D199"/>
    </a:custClr>
    <a:custClr name="Purple">
      <a:srgbClr val="6B3077"/>
    </a:custClr>
    <a:custClr name="Purple Tint">
      <a:srgbClr val="C4ACC9"/>
    </a:custClr>
    <a:custClr name="Green">
      <a:srgbClr val="84BD00"/>
    </a:custClr>
    <a:custClr name="Green Tint">
      <a:srgbClr val="CEE599"/>
    </a:custClr>
    <a:custClr name="White">
      <a:srgbClr val="FFFFFF"/>
    </a:custClr>
    <a:custClr name="White">
      <a:srgbClr val="FFFFFF"/>
    </a:custClr>
    <a:custClr name="Burnt Orange">
      <a:srgbClr val="CB6015"/>
    </a:custClr>
    <a:custClr name="Citi Cyan Tint (20%)">
      <a:srgbClr val="CCF2FC"/>
    </a:custClr>
    <a:custClr name="Citi Light Gray Tint(20%)">
      <a:srgbClr val="EAEBEB"/>
    </a:custClr>
  </a:custClr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2917</TotalTime>
  <Words>3891</Words>
  <Application>Microsoft Office PowerPoint</Application>
  <PresentationFormat>A4 Paper (210x297 mm)</PresentationFormat>
  <Paragraphs>574</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ICG_Pres (A4)</vt:lpstr>
      <vt:lpstr>Global Regulatory Impact on the European Treasury Landscape 2015</vt:lpstr>
      <vt:lpstr>Current Economic and Geopolitical Conditions</vt:lpstr>
      <vt:lpstr>European Timeline 2015</vt:lpstr>
      <vt:lpstr>European Market Outlook for 2015</vt:lpstr>
      <vt:lpstr>There is always something going on in EMEA</vt:lpstr>
      <vt:lpstr>Trends in Banking Regulation</vt:lpstr>
      <vt:lpstr>Regulatory Landscape: Key Drivers</vt:lpstr>
      <vt:lpstr>Hot Topics on Treasurers’ Agendas for 2015</vt:lpstr>
      <vt:lpstr>Regulatory Focus Themes for 2015</vt:lpstr>
      <vt:lpstr>Progress on Key Issues</vt:lpstr>
      <vt:lpstr>Financial stability : Additional Capital and Recovery &amp; Resolution</vt:lpstr>
      <vt:lpstr>Structural Reform</vt:lpstr>
      <vt:lpstr>Basel III: Multi-Year Timing</vt:lpstr>
      <vt:lpstr>Basel III: Today …and next steps for the BCBS</vt:lpstr>
      <vt:lpstr>Shadow Banking</vt:lpstr>
      <vt:lpstr>European Payments Legislation</vt:lpstr>
      <vt:lpstr>Trading and Markets Reform</vt:lpstr>
      <vt:lpstr>Trading and Markets Reform</vt:lpstr>
      <vt:lpstr>Trading and Markets Reform</vt:lpstr>
      <vt:lpstr>Taxation</vt:lpstr>
      <vt:lpstr>Useful References</vt:lpstr>
      <vt:lpstr>PowerPoint Presentation</vt:lpstr>
    </vt:vector>
  </TitlesOfParts>
  <Company>Citi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ICG_Pres(A4)</dc:title>
  <dc:creator>Baskar, Vijay [CCC-OT_OP NE]</dc:creator>
  <cp:lastModifiedBy>Guillermo De La Fuente</cp:lastModifiedBy>
  <cp:revision>615</cp:revision>
  <cp:lastPrinted>2015-01-23T16:54:14Z</cp:lastPrinted>
  <dcterms:created xsi:type="dcterms:W3CDTF">2007-05-25T22:38:05Z</dcterms:created>
  <dcterms:modified xsi:type="dcterms:W3CDTF">2015-06-01T09:12:51Z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OCOpt">
    <vt:lpwstr>1</vt:lpwstr>
  </property>
  <property fmtid="{D5CDD505-2E9C-101B-9397-08002B2CF9AE}" pid="3" name="PNSOpt">
    <vt:lpwstr>1s</vt:lpwstr>
  </property>
  <property fmtid="{D5CDD505-2E9C-101B-9397-08002B2CF9AE}" pid="4" name="Pitchbook Compatible">
    <vt:lpwstr>Yes</vt:lpwstr>
  </property>
</Properties>
</file>