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5" r:id="rId2"/>
    <p:sldId id="266" r:id="rId3"/>
    <p:sldId id="290" r:id="rId4"/>
    <p:sldId id="293" r:id="rId5"/>
    <p:sldId id="291" r:id="rId6"/>
    <p:sldId id="277" r:id="rId7"/>
    <p:sldId id="270" r:id="rId8"/>
    <p:sldId id="284" r:id="rId9"/>
    <p:sldId id="292" r:id="rId10"/>
    <p:sldId id="271" r:id="rId11"/>
    <p:sldId id="285" r:id="rId12"/>
    <p:sldId id="272" r:id="rId13"/>
    <p:sldId id="287" r:id="rId14"/>
    <p:sldId id="286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A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>
        <p:scale>
          <a:sx n="75" d="100"/>
          <a:sy n="75" d="100"/>
        </p:scale>
        <p:origin x="-2028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ordero\AppData\Local\Microsoft\Windows\Temporary%20Internet%20Files\Content.Outlook\24UCFIKZ\20130710%20Italians%20working%20for%20GF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390923009623797"/>
          <c:y val="0.34293552812071332"/>
          <c:w val="0.55162620297462817"/>
          <c:h val="0.5448160029379043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4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/>
              <c:txPr>
                <a:bodyPr/>
                <a:lstStyle/>
                <a:p>
                  <a:pPr algn="ctr">
                    <a:defRPr lang="en-US" sz="1400" b="1" i="0" u="none" strike="noStrike" kern="1200" baseline="0">
                      <a:solidFill>
                        <a:sysClr val="window" lastClr="FFFFFF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/>
              <c:txPr>
                <a:bodyPr/>
                <a:lstStyle/>
                <a:p>
                  <a:pPr algn="ctr">
                    <a:defRPr lang="en-US" sz="1400" b="1" i="0" u="none" strike="noStrike" kern="1200" baseline="0">
                      <a:solidFill>
                        <a:sysClr val="window" lastClr="FFFFFF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1152274715660537"/>
                  <c:y val="7.01165440739660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9.726093613298338E-2"/>
                  <c:y val="-6.85413088795999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HCSS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'[20130710 Italians working for GF (2).xlsx]Sheet1'!$A$3:$A$7</c:f>
              <c:strCache>
                <c:ptCount val="5"/>
                <c:pt idx="0">
                  <c:v>HIV/AIDS</c:v>
                </c:pt>
                <c:pt idx="1">
                  <c:v>TB</c:v>
                </c:pt>
                <c:pt idx="2">
                  <c:v>Malaria</c:v>
                </c:pt>
                <c:pt idx="3">
                  <c:v>HIV/TB </c:v>
                </c:pt>
                <c:pt idx="4">
                  <c:v>Health/Community Systems Strengthening</c:v>
                </c:pt>
              </c:strCache>
            </c:strRef>
          </c:cat>
          <c:val>
            <c:numRef>
              <c:f>'[20130710 Italians working for GF (2).xlsx]Sheet1'!$B$3:$B$7</c:f>
              <c:numCache>
                <c:formatCode>#,##0</c:formatCode>
                <c:ptCount val="5"/>
                <c:pt idx="0">
                  <c:v>14093080736</c:v>
                </c:pt>
                <c:pt idx="1">
                  <c:v>4150896731</c:v>
                </c:pt>
                <c:pt idx="2">
                  <c:v>7212398401</c:v>
                </c:pt>
                <c:pt idx="3">
                  <c:v>196945145</c:v>
                </c:pt>
                <c:pt idx="4">
                  <c:v>292940801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6AC5E-5000-4558-B2C2-3B36F58FDFD4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0F6F8-C7B7-4266-A16E-EB1C33FE0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218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54F3A-34E4-4C44-B2A0-282FA7317A6F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91252-3C94-4BED-ABCD-DBF10674C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330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9787-80AF-4EF5-87EC-15BA2C65C32E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78822-23AE-4F3B-9601-721A1AE9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50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9787-80AF-4EF5-87EC-15BA2C65C32E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78822-23AE-4F3B-9601-721A1AE9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276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9787-80AF-4EF5-87EC-15BA2C65C32E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78822-23AE-4F3B-9601-721A1AE9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77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9787-80AF-4EF5-87EC-15BA2C65C32E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78822-23AE-4F3B-9601-721A1AE9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68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9787-80AF-4EF5-87EC-15BA2C65C32E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78822-23AE-4F3B-9601-721A1AE9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82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9787-80AF-4EF5-87EC-15BA2C65C32E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78822-23AE-4F3B-9601-721A1AE9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5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9787-80AF-4EF5-87EC-15BA2C65C32E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78822-23AE-4F3B-9601-721A1AE9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16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9787-80AF-4EF5-87EC-15BA2C65C32E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78822-23AE-4F3B-9601-721A1AE9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39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9787-80AF-4EF5-87EC-15BA2C65C32E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78822-23AE-4F3B-9601-721A1AE9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67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9787-80AF-4EF5-87EC-15BA2C65C32E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78822-23AE-4F3B-9601-721A1AE9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19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9787-80AF-4EF5-87EC-15BA2C65C32E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78822-23AE-4F3B-9601-721A1AE9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62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29787-80AF-4EF5-87EC-15BA2C65C32E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78822-23AE-4F3B-9601-721A1AE9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92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br/url?sa=i&amp;rct=j&amp;q=&amp;esrc=s&amp;frm=1&amp;source=images&amp;cd=&amp;cad=rja&amp;uact=8&amp;docid=1eaOANPQqDIhBM&amp;tbnid=TU9NYLDvwhZz1M:&amp;ved=0CAUQjRw&amp;url=http://www.brightfutures.co.uk/blog/2014/05/the-value-of-money/&amp;ei=ynd0U8K7HMffONDKgcgJ&amp;bvm=bv.66699033,d.d2k&amp;psig=AFQjCNGR-DB_waHQFDc5RGmGZUlco0BXvw&amp;ust=140022811585863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frm=1&amp;source=images&amp;cd=&amp;cad=rja&amp;docid=fD6K_VxoQ5boPM&amp;tbnid=41lU7mAviJReDM:&amp;ved=0CAUQjRw&amp;url=https://fr.m.wikipedia.org/wiki/Fichier:The_World_Bank_Group_building.JPG&amp;ei=YVOwUaOZMoijPYq5gVg&amp;bvm=bv.47534661,d.ZGU&amp;psig=AFQjCNEBGe_Ye6mGJ_B-nJWlDzePV6wMgw&amp;ust=1370596439964256" TargetMode="External"/><Relationship Id="rId13" Type="http://schemas.openxmlformats.org/officeDocument/2006/relationships/image" Target="../media/image13.jpeg"/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12" Type="http://schemas.openxmlformats.org/officeDocument/2006/relationships/image" Target="../media/image12.jpeg"/><Relationship Id="rId17" Type="http://schemas.openxmlformats.org/officeDocument/2006/relationships/image" Target="../media/image16.jpeg"/><Relationship Id="rId2" Type="http://schemas.openxmlformats.org/officeDocument/2006/relationships/image" Target="../media/image2.png"/><Relationship Id="rId16" Type="http://schemas.openxmlformats.org/officeDocument/2006/relationships/hyperlink" Target="http://www.google.com/url?sa=i&amp;rct=j&amp;q=&amp;esrc=s&amp;frm=1&amp;source=images&amp;cd=&amp;cad=rja&amp;docid=rJB1Z9DVd65_jM&amp;tbnid=RQi9071oCPVMRM:&amp;ved=0CAUQjRw&amp;url=http://www.aiche.org/resources/publications/cep/editorial-calendar&amp;ei=uTxEUryTKYemtAbH8oDoAg&amp;bvm=bv.53217764,d.ZGU&amp;psig=AFQjCNEjdSK9FRNw_WWxYZf5WncuO_uaxA&amp;ust=1380290091637967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/url?sa=i&amp;rct=j&amp;q=&amp;esrc=s&amp;frm=1&amp;source=images&amp;cd=&amp;cad=rja&amp;docid=WWVq3TmFvr61gM&amp;tbnid=2erdymTRs33SjM:&amp;ved=0CAUQjRw&amp;url=http://commonhealth.wbur.org/category/money&amp;ei=oFywUfK7IoPcPZbggKgK&amp;bvm=bv.47534661,d.bGE&amp;psig=AFQjCNG73MmPpytPg6ev-L5BtFAGSY75Gw&amp;ust=1370598930096116" TargetMode="External"/><Relationship Id="rId11" Type="http://schemas.openxmlformats.org/officeDocument/2006/relationships/image" Target="../media/image11.jpeg"/><Relationship Id="rId5" Type="http://schemas.openxmlformats.org/officeDocument/2006/relationships/image" Target="../media/image8.jpeg"/><Relationship Id="rId15" Type="http://schemas.openxmlformats.org/officeDocument/2006/relationships/image" Target="../media/image15.jpeg"/><Relationship Id="rId10" Type="http://schemas.openxmlformats.org/officeDocument/2006/relationships/hyperlink" Target="http://www.google.com/url?sa=i&amp;rct=j&amp;q=&amp;esrc=s&amp;frm=1&amp;source=images&amp;cd=&amp;cad=rja&amp;docid=aBWlNRmoDFXZ3M&amp;tbnid=tyAG7YqoBB0-eM:&amp;ved=0CAUQjRw&amp;url=http://www.eifl.net/news/world-banks-okr-partnership-program&amp;ei=HFOwUfO9DcOvOd_rgcgM&amp;bvm=bv.47534661,d.ZGU&amp;psig=AFQjCNEBGe_Ye6mGJ_B-nJWlDzePV6wMgw&amp;ust=1370596439964256" TargetMode="External"/><Relationship Id="rId4" Type="http://schemas.openxmlformats.org/officeDocument/2006/relationships/hyperlink" Target="http://www.google.com/url?sa=i&amp;rct=j&amp;q=&amp;esrc=s&amp;frm=1&amp;source=images&amp;cd=&amp;cad=rja&amp;docid=3cVxj29gaP6q1M&amp;tbnid=P4AMtC-lZPR5ZM:&amp;ved=0CAUQjRw&amp;url=http://directmarketingobservations.com/2011/04/11/should-companies-play-it-safe-in-social-media/&amp;ei=61ywUcuWEcXtOuHOgcgJ&amp;bvm=bv.47534661,d.bGE&amp;psig=AFQjCNHHjfne_ci3HAZPsr4a4pSBKBRpiw&amp;ust=1370599009523748" TargetMode="External"/><Relationship Id="rId9" Type="http://schemas.openxmlformats.org/officeDocument/2006/relationships/image" Target="../media/image10.jpeg"/><Relationship Id="rId1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8052" y="404664"/>
            <a:ext cx="7772400" cy="5040561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b="1" dirty="0" smtClean="0"/>
              <a:t>Treasury Management at the Global Fund: perspectives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GB" sz="32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GB" sz="3200" dirty="0"/>
          </a:p>
        </p:txBody>
      </p:sp>
      <p:pic>
        <p:nvPicPr>
          <p:cNvPr id="1026" name="Picture 2" descr="The Global Fund to Fight AIDS, Tuberculosis and Malar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701" y="560536"/>
            <a:ext cx="3472433" cy="583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1" descr="cid:image009.jpg@01CF5E57.AED983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98474"/>
            <a:ext cx="1152128" cy="108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6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67469" y="9746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Establish a modern and efficient Treasury function</a:t>
            </a:r>
            <a:endParaRPr lang="en-GB" sz="2800" dirty="0"/>
          </a:p>
        </p:txBody>
      </p:sp>
      <p:sp>
        <p:nvSpPr>
          <p:cNvPr id="11" name="Rectangle 10"/>
          <p:cNvSpPr/>
          <p:nvPr/>
        </p:nvSpPr>
        <p:spPr>
          <a:xfrm>
            <a:off x="267469" y="1324972"/>
            <a:ext cx="1728192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1485" y="139698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Cash management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>
          <a:xfrm>
            <a:off x="238473" y="2893114"/>
            <a:ext cx="1728192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9477" y="2942725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Foreign exchange management</a:t>
            </a:r>
            <a:endParaRPr 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906686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Key streams</a:t>
            </a:r>
            <a:endParaRPr lang="en-US" sz="1600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67469" y="1245240"/>
            <a:ext cx="17281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11685" y="906686"/>
            <a:ext cx="6552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Objectives</a:t>
            </a:r>
            <a:endParaRPr lang="en-US" sz="1600" b="1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299642" y="1245240"/>
            <a:ext cx="64647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99641" y="1249412"/>
            <a:ext cx="64647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Achieve </a:t>
            </a:r>
            <a:r>
              <a:rPr lang="en-US" sz="1600" b="1" dirty="0" smtClean="0"/>
              <a:t>fully </a:t>
            </a:r>
            <a:r>
              <a:rPr lang="en-US" sz="1600" b="1" dirty="0"/>
              <a:t>integrated </a:t>
            </a:r>
            <a:r>
              <a:rPr lang="en-US" sz="1600" b="1" dirty="0" smtClean="0"/>
              <a:t>Global Fund payment </a:t>
            </a:r>
            <a:r>
              <a:rPr lang="en-US" sz="1600" b="1" dirty="0"/>
              <a:t>process </a:t>
            </a:r>
            <a:r>
              <a:rPr lang="en-US" sz="1600" dirty="0" smtClean="0"/>
              <a:t>(the Global Fund, Trustee</a:t>
            </a:r>
            <a:r>
              <a:rPr lang="en-US" sz="1600" dirty="0"/>
              <a:t>, Banks, </a:t>
            </a:r>
            <a:r>
              <a:rPr lang="en-US" sz="1600" dirty="0" smtClean="0"/>
              <a:t>Grantees) for </a:t>
            </a:r>
            <a:r>
              <a:rPr lang="en-US" sz="1600" b="1" dirty="0"/>
              <a:t>h</a:t>
            </a:r>
            <a:r>
              <a:rPr lang="en-US" sz="1600" b="1" dirty="0" smtClean="0"/>
              <a:t>igher </a:t>
            </a:r>
            <a:r>
              <a:rPr lang="en-US" sz="1600" b="1" dirty="0"/>
              <a:t>speed </a:t>
            </a:r>
            <a:r>
              <a:rPr lang="en-US" sz="1600" dirty="0"/>
              <a:t>(ease of operations</a:t>
            </a:r>
            <a:r>
              <a:rPr lang="en-US" sz="1600" dirty="0" smtClean="0"/>
              <a:t>), </a:t>
            </a:r>
            <a:r>
              <a:rPr lang="en-US" sz="1600" b="1" dirty="0" smtClean="0"/>
              <a:t>higher </a:t>
            </a:r>
            <a:r>
              <a:rPr lang="en-US" sz="1600" b="1" dirty="0"/>
              <a:t>security and control </a:t>
            </a:r>
            <a:r>
              <a:rPr lang="en-US" sz="1600" dirty="0"/>
              <a:t>(no manual intervention</a:t>
            </a:r>
            <a:r>
              <a:rPr lang="en-US" sz="1600" dirty="0" smtClean="0"/>
              <a:t>) and </a:t>
            </a:r>
            <a:r>
              <a:rPr lang="en-US" sz="1600" b="1" dirty="0" smtClean="0"/>
              <a:t>reduced </a:t>
            </a:r>
            <a:r>
              <a:rPr lang="en-US" sz="1600" b="1" dirty="0"/>
              <a:t>risk of fraud</a:t>
            </a:r>
            <a:r>
              <a:rPr lang="en-US" sz="1600" dirty="0"/>
              <a:t> as funds “on </a:t>
            </a:r>
            <a:r>
              <a:rPr lang="en-US" sz="1600" dirty="0" smtClean="0"/>
              <a:t>demand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Create </a:t>
            </a:r>
            <a:r>
              <a:rPr lang="en-US" sz="1600" b="1" dirty="0" smtClean="0"/>
              <a:t>flexibility </a:t>
            </a:r>
            <a:r>
              <a:rPr lang="en-US" sz="1600" b="1" dirty="0"/>
              <a:t>in managing the funds </a:t>
            </a:r>
            <a:r>
              <a:rPr lang="en-US" sz="1600" dirty="0"/>
              <a:t>(e.g. procurement pool)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Foster </a:t>
            </a:r>
            <a:r>
              <a:rPr lang="en-US" sz="1600" b="1" dirty="0" smtClean="0"/>
              <a:t>transparency and governance </a:t>
            </a:r>
            <a:r>
              <a:rPr lang="en-US" sz="1600" dirty="0"/>
              <a:t>(avoid high cash balances 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299642" y="2819072"/>
            <a:ext cx="64647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1" dirty="0"/>
              <a:t>Develop a </a:t>
            </a:r>
            <a:r>
              <a:rPr lang="en-US" sz="1600" b="1" dirty="0" smtClean="0"/>
              <a:t>Global Fund Foreign Exchange (FX) </a:t>
            </a:r>
            <a:r>
              <a:rPr lang="en-US" sz="1600" b="1" dirty="0"/>
              <a:t>policy to protect </a:t>
            </a:r>
            <a:r>
              <a:rPr lang="en-US" sz="1600" b="1" dirty="0" smtClean="0"/>
              <a:t>and maximize </a:t>
            </a:r>
            <a:r>
              <a:rPr lang="en-US" sz="1600" b="1" dirty="0"/>
              <a:t>the value </a:t>
            </a:r>
            <a:r>
              <a:rPr lang="en-US" sz="1600" b="1" dirty="0" smtClean="0"/>
              <a:t>of funds</a:t>
            </a:r>
            <a:r>
              <a:rPr lang="en-US" sz="1600" dirty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The </a:t>
            </a:r>
            <a:r>
              <a:rPr lang="en-US" sz="1600" dirty="0"/>
              <a:t>resources provided by donors, protecting against currency fluctuations and financial losses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The </a:t>
            </a:r>
            <a:r>
              <a:rPr lang="en-US" sz="1600" dirty="0"/>
              <a:t>investments </a:t>
            </a:r>
            <a:r>
              <a:rPr lang="en-US" sz="1600" dirty="0" smtClean="0"/>
              <a:t>(amounts) </a:t>
            </a:r>
            <a:r>
              <a:rPr lang="en-US" sz="1600" dirty="0"/>
              <a:t>when transferred to the </a:t>
            </a:r>
            <a:r>
              <a:rPr lang="en-US" sz="1600" dirty="0" smtClean="0"/>
              <a:t>grantees </a:t>
            </a:r>
            <a:r>
              <a:rPr lang="en-US" sz="1600" dirty="0"/>
              <a:t>assuring the assigned funds are protected against FX losses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Add </a:t>
            </a:r>
            <a:r>
              <a:rPr lang="en-US" sz="1600" dirty="0"/>
              <a:t>economic value by providing </a:t>
            </a:r>
            <a:r>
              <a:rPr lang="en-US" sz="1600" b="1" dirty="0"/>
              <a:t>on demand local currency and financial advisory services</a:t>
            </a:r>
            <a:r>
              <a:rPr lang="en-US" sz="1600" dirty="0"/>
              <a:t> </a:t>
            </a:r>
            <a:r>
              <a:rPr lang="en-US" sz="1600" dirty="0" smtClean="0"/>
              <a:t>to the grantee </a:t>
            </a:r>
            <a:r>
              <a:rPr lang="en-US" sz="1600" dirty="0"/>
              <a:t>by driving better bank services and fees and counterparty risk </a:t>
            </a:r>
            <a:r>
              <a:rPr lang="en-US" sz="1600" dirty="0" smtClean="0"/>
              <a:t>analysis</a:t>
            </a:r>
            <a:endParaRPr lang="en-US" sz="16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231577" y="2819072"/>
            <a:ext cx="8496944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79512" y="5127396"/>
            <a:ext cx="8496944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51520" y="5301208"/>
            <a:ext cx="1728192" cy="891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Banks </a:t>
            </a:r>
            <a:r>
              <a:rPr lang="en-US" sz="1600" b="1" dirty="0">
                <a:solidFill>
                  <a:schemeClr val="tx1"/>
                </a:solidFill>
              </a:rPr>
              <a:t>and IO network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99642" y="5273942"/>
            <a:ext cx="64647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Establish a </a:t>
            </a:r>
            <a:r>
              <a:rPr lang="en-US" sz="1600" b="1" dirty="0" smtClean="0"/>
              <a:t>banking footprint </a:t>
            </a:r>
            <a:r>
              <a:rPr lang="en-US" sz="1600" dirty="0" smtClean="0"/>
              <a:t>and expand cash management and FX services to a set of top tier banks (RFP on Global Banking Services)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Establishment of a strong network with other IO treasuries fostering knowledge sharing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797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27767" y="3212976"/>
            <a:ext cx="7006853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3528" y="155153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Agenda</a:t>
            </a:r>
            <a:endParaRPr lang="en-GB" sz="24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3527" y="1196752"/>
            <a:ext cx="7920881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§"/>
            </a:pPr>
            <a:endParaRPr lang="en-US" sz="2800" dirty="0" smtClean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Introduction to the Global Fund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Challenges for the Treasury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Vision of </a:t>
            </a:r>
            <a:r>
              <a:rPr lang="en-US" sz="2800" dirty="0">
                <a:solidFill>
                  <a:schemeClr val="tx1"/>
                </a:solidFill>
              </a:rPr>
              <a:t>the Global Fund’s </a:t>
            </a:r>
            <a:r>
              <a:rPr lang="en-US" sz="2800" dirty="0" smtClean="0">
                <a:solidFill>
                  <a:schemeClr val="tx1"/>
                </a:solidFill>
              </a:rPr>
              <a:t>Treasury department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Specificities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193279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692696" y="800685"/>
            <a:ext cx="7776864" cy="4032448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GB" sz="32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GB" sz="3200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3528" y="155153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Specificities of Treasury within the Global Fund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05024" y="1844824"/>
            <a:ext cx="83529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Treasury seen as a “process department” , no value added and low </a:t>
            </a:r>
            <a:r>
              <a:rPr lang="en-US" dirty="0" smtClean="0"/>
              <a:t>empowerment 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Generally heavy governance with numerous administrative processes, one board and several committees and a “parliamentarian culture”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Overall high degree of adversity to risk and change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No P&amp;L culture as seen in private sector companies -&gt; not finance oriented, value of money is different (e.g. 10m USD = 100k USD)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7600" y="836712"/>
            <a:ext cx="2382192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Organization </a:t>
            </a:r>
            <a:r>
              <a:rPr lang="en-US" b="1" dirty="0" smtClean="0">
                <a:solidFill>
                  <a:schemeClr val="tx1"/>
                </a:solidFill>
              </a:rPr>
              <a:t>and internal culture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://www.brightfutures.co.uk/blog/wp-content/uploads/2014/05/2009-09-08-valuemoneyscale2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21088"/>
            <a:ext cx="2385429" cy="1995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251520" y="4509120"/>
            <a:ext cx="5203080" cy="165618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Different organizational focus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7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692696" y="800685"/>
            <a:ext cx="7776864" cy="4032448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GB" sz="32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GB" sz="3200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3528" y="155153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Specificities of Treasury within the Global Fund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05024" y="1844824"/>
            <a:ext cx="83529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Risk averse -&gt; no borrowing and very conservative investment management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Different rules for cash management (e.g. advance to procurement agents)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Not rated and no assets (other than cash) , transforming the institution into a “strange beast” to the banks. Collateral requirements need to be defined with a different methodology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Sending funds to 140+ countries  which are most quite specific -&gt; “We send the funds when no one else dares to send them”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7600" y="836712"/>
            <a:ext cx="2382192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Systems, processes and procedures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60033" y="4869160"/>
            <a:ext cx="379792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83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27767" y="3717032"/>
            <a:ext cx="7006853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3528" y="155153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Agenda</a:t>
            </a:r>
            <a:endParaRPr lang="en-GB" sz="24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3527" y="1196752"/>
            <a:ext cx="7920881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§"/>
            </a:pPr>
            <a:endParaRPr lang="en-US" sz="2800" dirty="0" smtClean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Introduction to the Global Fund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Challenges for the Treasury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Vision of </a:t>
            </a:r>
            <a:r>
              <a:rPr lang="en-US" sz="2800" dirty="0">
                <a:solidFill>
                  <a:schemeClr val="tx1"/>
                </a:solidFill>
              </a:rPr>
              <a:t>the Global Fund’s </a:t>
            </a:r>
            <a:r>
              <a:rPr lang="en-US" sz="2800" dirty="0" smtClean="0">
                <a:solidFill>
                  <a:schemeClr val="tx1"/>
                </a:solidFill>
              </a:rPr>
              <a:t>Treasury department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Specificities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151378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23528" y="1196752"/>
            <a:ext cx="7006853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3528" y="155153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Agenda</a:t>
            </a:r>
            <a:endParaRPr lang="en-GB" sz="24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3527" y="1196752"/>
            <a:ext cx="7920881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Introduction to the Global Fund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Challenges for the Treasury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Vision of the Global Fund’s Treasury department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Specificities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88741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692696" y="800685"/>
            <a:ext cx="7776864" cy="4032448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GB" sz="32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GB" sz="3200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1276" y="155153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is the Global Fund?</a:t>
            </a:r>
            <a:endParaRPr lang="en-US" sz="28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299749" y="1924474"/>
            <a:ext cx="8383371" cy="3879703"/>
            <a:chOff x="293085" y="1916832"/>
            <a:chExt cx="8383371" cy="3879703"/>
          </a:xfrm>
        </p:grpSpPr>
        <p:pic>
          <p:nvPicPr>
            <p:cNvPr id="14" name="Picture 2" descr="\\intranet.theglobalfund.org\DavWWWRoot\sites\PrivateSector\Taskforce Material\B2 Reference material\World Map\world-map_high impact_v02.bm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085" y="1916832"/>
              <a:ext cx="8383371" cy="3879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" name="Group 14"/>
            <p:cNvGrpSpPr/>
            <p:nvPr/>
          </p:nvGrpSpPr>
          <p:grpSpPr>
            <a:xfrm>
              <a:off x="2771800" y="4871040"/>
              <a:ext cx="1616799" cy="861774"/>
              <a:chOff x="3590647" y="5048972"/>
              <a:chExt cx="1616799" cy="861774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590647" y="5121396"/>
                <a:ext cx="144000" cy="72000"/>
              </a:xfrm>
              <a:prstGeom prst="rect">
                <a:avLst/>
              </a:prstGeom>
              <a:solidFill>
                <a:srgbClr val="CCFF9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590647" y="5283518"/>
                <a:ext cx="144000" cy="72000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590647" y="5445640"/>
                <a:ext cx="144000" cy="72000"/>
              </a:xfrm>
              <a:prstGeom prst="rect">
                <a:avLst/>
              </a:prstGeom>
              <a:solidFill>
                <a:srgbClr val="B9ABAF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590647" y="5607762"/>
                <a:ext cx="144000" cy="720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590647" y="5769884"/>
                <a:ext cx="144000" cy="72000"/>
              </a:xfrm>
              <a:prstGeom prst="rect">
                <a:avLst/>
              </a:prstGeom>
              <a:solidFill>
                <a:srgbClr val="F1E2A9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688550" y="5048972"/>
                <a:ext cx="1518896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ts val="300"/>
                  </a:spcBef>
                  <a:spcAft>
                    <a:spcPct val="0"/>
                  </a:spcAft>
                </a:pPr>
                <a:r>
                  <a:rPr lang="en-US" sz="800" dirty="0">
                    <a:solidFill>
                      <a:srgbClr val="000000"/>
                    </a:solidFill>
                  </a:rPr>
                  <a:t>High Impact Africa 1</a:t>
                </a:r>
              </a:p>
              <a:p>
                <a:pPr fontAlgn="base">
                  <a:spcBef>
                    <a:spcPts val="300"/>
                  </a:spcBef>
                  <a:spcAft>
                    <a:spcPct val="0"/>
                  </a:spcAft>
                </a:pPr>
                <a:r>
                  <a:rPr lang="en-US" sz="800" dirty="0">
                    <a:solidFill>
                      <a:srgbClr val="000000"/>
                    </a:solidFill>
                  </a:rPr>
                  <a:t>High Impact Africa 2</a:t>
                </a:r>
                <a:endParaRPr lang="en-GB" sz="800" dirty="0">
                  <a:solidFill>
                    <a:srgbClr val="000000"/>
                  </a:solidFill>
                </a:endParaRPr>
              </a:p>
              <a:p>
                <a:pPr fontAlgn="base">
                  <a:spcBef>
                    <a:spcPts val="300"/>
                  </a:spcBef>
                  <a:spcAft>
                    <a:spcPct val="0"/>
                  </a:spcAft>
                </a:pPr>
                <a:r>
                  <a:rPr lang="en-US" sz="800" dirty="0">
                    <a:solidFill>
                      <a:srgbClr val="000000"/>
                    </a:solidFill>
                  </a:rPr>
                  <a:t>High Impact Asia</a:t>
                </a:r>
              </a:p>
              <a:p>
                <a:pPr fontAlgn="base">
                  <a:spcBef>
                    <a:spcPts val="300"/>
                  </a:spcBef>
                  <a:spcAft>
                    <a:spcPct val="0"/>
                  </a:spcAft>
                </a:pPr>
                <a:r>
                  <a:rPr lang="en-US" sz="800" dirty="0">
                    <a:solidFill>
                      <a:srgbClr val="000000"/>
                    </a:solidFill>
                  </a:rPr>
                  <a:t>Africa and the Middle East</a:t>
                </a:r>
              </a:p>
              <a:p>
                <a:pPr fontAlgn="base">
                  <a:spcBef>
                    <a:spcPts val="300"/>
                  </a:spcBef>
                  <a:spcAft>
                    <a:spcPct val="0"/>
                  </a:spcAft>
                </a:pPr>
                <a:r>
                  <a:rPr lang="en-US" sz="800" dirty="0">
                    <a:solidFill>
                      <a:srgbClr val="000000"/>
                    </a:solidFill>
                  </a:rPr>
                  <a:t>Asia, Europe and LAC</a:t>
                </a:r>
                <a:endParaRPr lang="en-GB" sz="8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2" name="Rectangle 74"/>
          <p:cNvSpPr>
            <a:spLocks noChangeArrowheads="1"/>
          </p:cNvSpPr>
          <p:nvPr/>
        </p:nvSpPr>
        <p:spPr bwMode="auto">
          <a:xfrm>
            <a:off x="299671" y="980728"/>
            <a:ext cx="5617420" cy="738664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0" tIns="0" rIns="0" bIns="0">
            <a:spAutoFit/>
          </a:bodyPr>
          <a:lstStyle/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The Global Fund is the </a:t>
            </a:r>
            <a:r>
              <a:rPr lang="en-US" sz="1600" b="1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world’s financing instrument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 in the fight against AIDS, TB and Malaria, and a </a:t>
            </a:r>
            <a:r>
              <a:rPr lang="en-US" sz="1600" b="1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key mechanism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 for achieving the health related </a:t>
            </a:r>
            <a:r>
              <a:rPr lang="en-US" sz="1600" b="1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Millennium Development Goals.</a:t>
            </a:r>
          </a:p>
        </p:txBody>
      </p:sp>
      <p:sp>
        <p:nvSpPr>
          <p:cNvPr id="23" name="Text Box 47"/>
          <p:cNvSpPr txBox="1">
            <a:spLocks noChangeArrowheads="1"/>
          </p:cNvSpPr>
          <p:nvPr/>
        </p:nvSpPr>
        <p:spPr bwMode="auto">
          <a:xfrm>
            <a:off x="4947645" y="5518423"/>
            <a:ext cx="41121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ja-JP" sz="160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Since its creation in 2002, the Global Fund finances over </a:t>
            </a:r>
            <a:r>
              <a:rPr lang="en-US" altLang="ja-JP" sz="1600" b="1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1,000 programs</a:t>
            </a:r>
            <a:r>
              <a:rPr lang="en-US" altLang="ja-JP" sz="160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 in </a:t>
            </a:r>
            <a:r>
              <a:rPr lang="en-US" altLang="ja-JP" sz="1600" b="1" dirty="0" smtClean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140 </a:t>
            </a:r>
            <a:r>
              <a:rPr lang="en-US" altLang="ja-JP" sz="1600" b="1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countries</a:t>
            </a:r>
            <a:r>
              <a:rPr lang="en-US" altLang="ja-JP" sz="160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 with approved funding of </a:t>
            </a:r>
            <a:r>
              <a:rPr lang="en-US" altLang="ja-JP" sz="1600" b="1" dirty="0" smtClean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US$29.4 </a:t>
            </a:r>
            <a:r>
              <a:rPr lang="en-US" altLang="ja-JP" sz="1600" b="1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billion</a:t>
            </a:r>
            <a:r>
              <a:rPr lang="en-US" altLang="ja-JP" sz="160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. 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267127" y="6089636"/>
            <a:ext cx="31550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</a:rPr>
              <a:t>Source: </a:t>
            </a:r>
            <a:r>
              <a:rPr lang="en-US" sz="1200" dirty="0">
                <a:solidFill>
                  <a:srgbClr val="000000"/>
                </a:solidFill>
              </a:rPr>
              <a:t>Global Fund Grant </a:t>
            </a:r>
            <a:r>
              <a:rPr lang="en-US" sz="1200" dirty="0" smtClean="0">
                <a:solidFill>
                  <a:srgbClr val="000000"/>
                </a:solidFill>
              </a:rPr>
              <a:t>Data, end 2013</a:t>
            </a: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54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692696" y="800685"/>
            <a:ext cx="7776864" cy="4032448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GB" sz="32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GB" sz="3200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0952" y="12203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Global Fund portfolio overview</a:t>
            </a:r>
            <a:endParaRPr lang="en-US" sz="28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35496" y="1122101"/>
            <a:ext cx="9299920" cy="4827179"/>
            <a:chOff x="333600" y="1318962"/>
            <a:chExt cx="9299920" cy="4827179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32" r="55290" b="3044"/>
            <a:stretch/>
          </p:blipFill>
          <p:spPr>
            <a:xfrm>
              <a:off x="333600" y="1503947"/>
              <a:ext cx="3215716" cy="4259180"/>
            </a:xfrm>
            <a:prstGeom prst="rect">
              <a:avLst/>
            </a:prstGeom>
          </p:spPr>
        </p:pic>
        <p:graphicFrame>
          <p:nvGraphicFramePr>
            <p:cNvPr id="27" name="Chart 2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23667853"/>
                </p:ext>
              </p:extLst>
            </p:nvPr>
          </p:nvGraphicFramePr>
          <p:xfrm>
            <a:off x="1784648" y="1318962"/>
            <a:ext cx="4572000" cy="46291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28" name="Straight Connector 27"/>
            <p:cNvCxnSpPr/>
            <p:nvPr/>
          </p:nvCxnSpPr>
          <p:spPr>
            <a:xfrm>
              <a:off x="5961112" y="1628800"/>
              <a:ext cx="0" cy="45173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14" r="68887"/>
            <a:stretch/>
          </p:blipFill>
          <p:spPr>
            <a:xfrm>
              <a:off x="6249145" y="1503947"/>
              <a:ext cx="2148898" cy="1014513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812" t="31026" r="34483"/>
            <a:stretch/>
          </p:blipFill>
          <p:spPr>
            <a:xfrm>
              <a:off x="6219636" y="2420888"/>
              <a:ext cx="2189748" cy="735923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340" t="33715" b="7030"/>
            <a:stretch/>
          </p:blipFill>
          <p:spPr>
            <a:xfrm>
              <a:off x="6249145" y="3125254"/>
              <a:ext cx="2186658" cy="632229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6249144" y="4194954"/>
              <a:ext cx="338437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fr-CH" smtClean="0"/>
                <a:t>Total of </a:t>
              </a:r>
              <a:r>
                <a:rPr lang="fr-CH" b="1" smtClean="0"/>
                <a:t>759 active grants </a:t>
              </a:r>
              <a:r>
                <a:rPr lang="fr-CH" smtClean="0"/>
                <a:t>in </a:t>
              </a:r>
              <a:r>
                <a:rPr lang="fr-CH" b="1" smtClean="0"/>
                <a:t>151 countries </a:t>
              </a:r>
              <a:r>
                <a:rPr lang="fr-CH" smtClean="0"/>
                <a:t>accross the globe</a:t>
              </a:r>
            </a:p>
            <a:p>
              <a:pPr marL="285750" indent="-285750">
                <a:buFont typeface="Arial" pitchFamily="34" charset="0"/>
                <a:buChar char="•"/>
              </a:pPr>
              <a:endParaRPr lang="fr-CH" b="1"/>
            </a:p>
            <a:p>
              <a:pPr marL="285750" indent="-285750">
                <a:buFont typeface="Arial" pitchFamily="34" charset="0"/>
                <a:buChar char="•"/>
              </a:pPr>
              <a:r>
                <a:rPr lang="fr-CH" b="1" smtClean="0"/>
                <a:t>US$ 20.4 B </a:t>
              </a:r>
              <a:r>
                <a:rPr lang="fr-CH" smtClean="0"/>
                <a:t>disbursed to date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98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3528" y="155153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How does </a:t>
            </a:r>
            <a:r>
              <a:rPr lang="en-US" sz="2800" dirty="0"/>
              <a:t>the money flow at </a:t>
            </a:r>
            <a:r>
              <a:rPr lang="en-US" sz="2800" dirty="0" smtClean="0"/>
              <a:t>the Global </a:t>
            </a:r>
            <a:r>
              <a:rPr lang="en-US" sz="2800" dirty="0"/>
              <a:t>Fund? 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23640" y="862290"/>
            <a:ext cx="8817015" cy="5457340"/>
            <a:chOff x="284620" y="830328"/>
            <a:chExt cx="8889023" cy="5640552"/>
          </a:xfrm>
        </p:grpSpPr>
        <p:sp>
          <p:nvSpPr>
            <p:cNvPr id="26" name="Rounded Rectangle 25"/>
            <p:cNvSpPr/>
            <p:nvPr/>
          </p:nvSpPr>
          <p:spPr>
            <a:xfrm>
              <a:off x="2039846" y="4694221"/>
              <a:ext cx="1920085" cy="142973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rgbClr val="99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732688" y="1422455"/>
              <a:ext cx="3764416" cy="106764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5544114" y="4373351"/>
              <a:ext cx="2808312" cy="2097529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rgbClr val="99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pic>
          <p:nvPicPr>
            <p:cNvPr id="29" name="Picture 11" descr="http://iine.us/wp-content/uploads/2011/08/World-Map-600x360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054" t="19212" r="4231"/>
            <a:stretch/>
          </p:blipFill>
          <p:spPr bwMode="auto">
            <a:xfrm>
              <a:off x="6054185" y="4715150"/>
              <a:ext cx="2160419" cy="12217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Line 367"/>
            <p:cNvSpPr>
              <a:spLocks noChangeShapeType="1"/>
            </p:cNvSpPr>
            <p:nvPr/>
          </p:nvSpPr>
          <p:spPr bwMode="auto">
            <a:xfrm rot="5400000" flipH="1" flipV="1">
              <a:off x="6331187" y="4290115"/>
              <a:ext cx="298060" cy="1728192"/>
            </a:xfrm>
            <a:prstGeom prst="line">
              <a:avLst/>
            </a:prstGeom>
            <a:noFill/>
            <a:ln w="2857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3296" tIns="46648" rIns="93296" bIns="46648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1" name="Line 367"/>
            <p:cNvSpPr>
              <a:spLocks noChangeShapeType="1"/>
            </p:cNvSpPr>
            <p:nvPr/>
          </p:nvSpPr>
          <p:spPr bwMode="auto">
            <a:xfrm rot="5400000" flipV="1">
              <a:off x="5960296" y="4959066"/>
              <a:ext cx="175746" cy="864096"/>
            </a:xfrm>
            <a:prstGeom prst="line">
              <a:avLst/>
            </a:prstGeom>
            <a:noFill/>
            <a:ln w="2857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3296" tIns="46648" rIns="93296" bIns="46648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2" name="Line 367"/>
            <p:cNvSpPr>
              <a:spLocks noChangeShapeType="1"/>
            </p:cNvSpPr>
            <p:nvPr/>
          </p:nvSpPr>
          <p:spPr bwMode="auto">
            <a:xfrm rot="5400000" flipV="1">
              <a:off x="5908428" y="5010942"/>
              <a:ext cx="351492" cy="936104"/>
            </a:xfrm>
            <a:prstGeom prst="line">
              <a:avLst/>
            </a:prstGeom>
            <a:noFill/>
            <a:ln w="2857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3296" tIns="46648" rIns="93296" bIns="46648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3" name="Line 367"/>
            <p:cNvSpPr>
              <a:spLocks noChangeShapeType="1"/>
            </p:cNvSpPr>
            <p:nvPr/>
          </p:nvSpPr>
          <p:spPr bwMode="auto">
            <a:xfrm rot="5400000" flipV="1">
              <a:off x="6199511" y="4719859"/>
              <a:ext cx="351494" cy="1518271"/>
            </a:xfrm>
            <a:prstGeom prst="line">
              <a:avLst/>
            </a:prstGeom>
            <a:noFill/>
            <a:ln w="2857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3296" tIns="46648" rIns="93296" bIns="46648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4" name="Line 367"/>
            <p:cNvSpPr>
              <a:spLocks noChangeShapeType="1"/>
            </p:cNvSpPr>
            <p:nvPr/>
          </p:nvSpPr>
          <p:spPr bwMode="auto">
            <a:xfrm rot="5400000" flipH="1" flipV="1">
              <a:off x="5832727" y="4865397"/>
              <a:ext cx="218119" cy="644829"/>
            </a:xfrm>
            <a:prstGeom prst="line">
              <a:avLst/>
            </a:prstGeom>
            <a:noFill/>
            <a:ln w="2857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3296" tIns="46648" rIns="93296" bIns="46648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5" name="Line 367"/>
            <p:cNvSpPr>
              <a:spLocks noChangeShapeType="1"/>
            </p:cNvSpPr>
            <p:nvPr/>
          </p:nvSpPr>
          <p:spPr bwMode="auto">
            <a:xfrm rot="5400000" flipV="1">
              <a:off x="6262355" y="4653877"/>
              <a:ext cx="294958" cy="1580936"/>
            </a:xfrm>
            <a:prstGeom prst="line">
              <a:avLst/>
            </a:prstGeom>
            <a:noFill/>
            <a:ln w="2857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3296" tIns="46648" rIns="93296" bIns="46648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6" name="Line 367"/>
            <p:cNvSpPr>
              <a:spLocks noChangeShapeType="1"/>
            </p:cNvSpPr>
            <p:nvPr/>
          </p:nvSpPr>
          <p:spPr bwMode="auto">
            <a:xfrm rot="5400000" flipH="1" flipV="1">
              <a:off x="6568134" y="4239030"/>
              <a:ext cx="115444" cy="2012978"/>
            </a:xfrm>
            <a:prstGeom prst="line">
              <a:avLst/>
            </a:prstGeom>
            <a:noFill/>
            <a:ln w="2857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3296" tIns="46648" rIns="93296" bIns="46648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7" name="Line 367"/>
            <p:cNvSpPr>
              <a:spLocks noChangeShapeType="1"/>
            </p:cNvSpPr>
            <p:nvPr/>
          </p:nvSpPr>
          <p:spPr bwMode="auto">
            <a:xfrm rot="5400000" flipV="1">
              <a:off x="6678809" y="4237427"/>
              <a:ext cx="182128" cy="2301008"/>
            </a:xfrm>
            <a:prstGeom prst="line">
              <a:avLst/>
            </a:prstGeom>
            <a:noFill/>
            <a:ln w="2857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3296" tIns="46648" rIns="93296" bIns="46648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827820" y="4438974"/>
              <a:ext cx="1845088" cy="366424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pPr algn="l"/>
              <a:r>
                <a:rPr lang="en-US" sz="1200" b="1" dirty="0" smtClean="0"/>
                <a:t>Principal Recipients</a:t>
              </a:r>
            </a:p>
          </p:txBody>
        </p:sp>
        <p:pic>
          <p:nvPicPr>
            <p:cNvPr id="39" name="Picture 22" descr="http://emersondirect.files.wordpress.com/2011/04/safe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43" t="15558" r="17414" b="13713"/>
            <a:stretch/>
          </p:blipFill>
          <p:spPr bwMode="auto">
            <a:xfrm>
              <a:off x="7061590" y="5888562"/>
              <a:ext cx="169131" cy="182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20" descr="http://commonhealth.wbur.org/files/2011/11/stackmoney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0720" y="6015981"/>
              <a:ext cx="199541" cy="132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22" descr="http://emersondirect.files.wordpress.com/2011/04/safe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43" t="15558" r="17414" b="13713"/>
            <a:stretch/>
          </p:blipFill>
          <p:spPr bwMode="auto">
            <a:xfrm>
              <a:off x="6665800" y="5888562"/>
              <a:ext cx="169131" cy="182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0" descr="http://commonhealth.wbur.org/files/2011/11/stackmoney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0107" y="6015981"/>
              <a:ext cx="199541" cy="132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22" descr="http://emersondirect.files.wordpress.com/2011/04/safe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43" t="15558" r="17414" b="13713"/>
            <a:stretch/>
          </p:blipFill>
          <p:spPr bwMode="auto">
            <a:xfrm>
              <a:off x="6318318" y="5888562"/>
              <a:ext cx="169131" cy="182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20" descr="http://commonhealth.wbur.org/files/2011/11/stackmoney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8817" y="6015981"/>
              <a:ext cx="199541" cy="132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22" descr="http://emersondirect.files.wordpress.com/2011/04/safe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43" t="15558" r="17414" b="13713"/>
            <a:stretch/>
          </p:blipFill>
          <p:spPr bwMode="auto">
            <a:xfrm>
              <a:off x="7061590" y="6210566"/>
              <a:ext cx="169131" cy="182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20" descr="http://commonhealth.wbur.org/files/2011/11/stackmoney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0720" y="6337985"/>
              <a:ext cx="199541" cy="132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22" descr="http://emersondirect.files.wordpress.com/2011/04/safe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43" t="15558" r="17414" b="13713"/>
            <a:stretch/>
          </p:blipFill>
          <p:spPr bwMode="auto">
            <a:xfrm>
              <a:off x="6665800" y="6210566"/>
              <a:ext cx="169131" cy="182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" name="Picture 20" descr="http://commonhealth.wbur.org/files/2011/11/stackmoney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0107" y="6337985"/>
              <a:ext cx="199541" cy="132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22" descr="http://emersondirect.files.wordpress.com/2011/04/safe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43" t="15558" r="17414" b="13713"/>
            <a:stretch/>
          </p:blipFill>
          <p:spPr bwMode="auto">
            <a:xfrm>
              <a:off x="6318318" y="6210566"/>
              <a:ext cx="169131" cy="182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20" descr="http://commonhealth.wbur.org/files/2011/11/stackmoney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8817" y="6337985"/>
              <a:ext cx="199541" cy="132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22" descr="http://emersondirect.files.wordpress.com/2011/04/safe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43" t="15558" r="17414" b="13713"/>
            <a:stretch/>
          </p:blipFill>
          <p:spPr bwMode="auto">
            <a:xfrm>
              <a:off x="7826051" y="5888562"/>
              <a:ext cx="169131" cy="182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20" descr="http://commonhealth.wbur.org/files/2011/11/stackmoney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5181" y="6015981"/>
              <a:ext cx="199541" cy="132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22" descr="http://emersondirect.files.wordpress.com/2011/04/safe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43" t="15558" r="17414" b="13713"/>
            <a:stretch/>
          </p:blipFill>
          <p:spPr bwMode="auto">
            <a:xfrm>
              <a:off x="7430261" y="5888562"/>
              <a:ext cx="169131" cy="182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20" descr="http://commonhealth.wbur.org/files/2011/11/stackmoney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4568" y="6015981"/>
              <a:ext cx="199541" cy="132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22" descr="http://emersondirect.files.wordpress.com/2011/04/safe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43" t="15558" r="17414" b="13713"/>
            <a:stretch/>
          </p:blipFill>
          <p:spPr bwMode="auto">
            <a:xfrm>
              <a:off x="7826051" y="6210566"/>
              <a:ext cx="169131" cy="182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20" descr="http://commonhealth.wbur.org/files/2011/11/stackmoney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5181" y="6337985"/>
              <a:ext cx="199541" cy="132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22" descr="http://emersondirect.files.wordpress.com/2011/04/safe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43" t="15558" r="17414" b="13713"/>
            <a:stretch/>
          </p:blipFill>
          <p:spPr bwMode="auto">
            <a:xfrm>
              <a:off x="7430261" y="6210566"/>
              <a:ext cx="169131" cy="182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20" descr="http://commonhealth.wbur.org/files/2011/11/stackmoney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4568" y="6337985"/>
              <a:ext cx="199541" cy="132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Arc 58"/>
            <p:cNvSpPr/>
            <p:nvPr/>
          </p:nvSpPr>
          <p:spPr>
            <a:xfrm rot="11740546">
              <a:off x="1939741" y="1885304"/>
              <a:ext cx="2949502" cy="4128175"/>
            </a:xfrm>
            <a:prstGeom prst="arc">
              <a:avLst>
                <a:gd name="adj1" fmla="val 17753560"/>
                <a:gd name="adj2" fmla="val 3003405"/>
              </a:avLst>
            </a:prstGeom>
            <a:ln w="38100">
              <a:solidFill>
                <a:schemeClr val="accent4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 flipV="1">
              <a:off x="2882444" y="3941302"/>
              <a:ext cx="2861056" cy="1384710"/>
            </a:xfrm>
            <a:custGeom>
              <a:avLst/>
              <a:gdLst>
                <a:gd name="connsiteX0" fmla="*/ 0 w 203200"/>
                <a:gd name="connsiteY0" fmla="*/ 829734 h 829734"/>
                <a:gd name="connsiteX1" fmla="*/ 203200 w 203200"/>
                <a:gd name="connsiteY1" fmla="*/ 0 h 829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3200" h="829734">
                  <a:moveTo>
                    <a:pt x="0" y="829734"/>
                  </a:moveTo>
                  <a:cubicBezTo>
                    <a:pt x="5644" y="497417"/>
                    <a:pt x="11289" y="165100"/>
                    <a:pt x="203200" y="0"/>
                  </a:cubicBezTo>
                </a:path>
              </a:pathLst>
            </a:custGeom>
            <a:ln w="38100">
              <a:solidFill>
                <a:schemeClr val="accent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3851920" y="5445224"/>
              <a:ext cx="370631" cy="293498"/>
            </a:xfrm>
            <a:prstGeom prst="ellipse">
              <a:avLst/>
            </a:prstGeom>
            <a:solidFill>
              <a:schemeClr val="accent4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851920" y="5445224"/>
              <a:ext cx="360040" cy="366424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r>
                <a:rPr lang="en-US" sz="1200" b="1" dirty="0" smtClean="0"/>
                <a:t>$</a:t>
              </a: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2213822" y="4955769"/>
              <a:ext cx="1005971" cy="1079555"/>
              <a:chOff x="444517" y="3501009"/>
              <a:chExt cx="1168212" cy="1253664"/>
            </a:xfrm>
          </p:grpSpPr>
          <p:pic>
            <p:nvPicPr>
              <p:cNvPr id="100" name="Picture 8" descr="https://upload.wikimedia.org/wikipedia/commons/d/d5/The_World_Bank_Group_building.JPG">
                <a:hlinkClick r:id="rId8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305" t="-1582" r="1237" b="29355"/>
              <a:stretch/>
            </p:blipFill>
            <p:spPr bwMode="auto">
              <a:xfrm>
                <a:off x="460601" y="3501009"/>
                <a:ext cx="1152128" cy="12536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1" name="Picture 6" descr="http://www.eifl.net/system/files/201305/world-bank-logo.jpg">
                <a:hlinkClick r:id="rId10"/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364" t="19663" r="-1578" b="10821"/>
              <a:stretch/>
            </p:blipFill>
            <p:spPr bwMode="auto">
              <a:xfrm>
                <a:off x="444517" y="4001754"/>
                <a:ext cx="1168212" cy="2521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4" name="Picture 22" descr="http://emersondirect.files.wordpress.com/2011/04/safe.jpg">
              <a:hlinkClick r:id="rId4"/>
            </p:cNvPr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43" t="15558" r="17414" b="13713"/>
            <a:stretch/>
          </p:blipFill>
          <p:spPr bwMode="auto">
            <a:xfrm>
              <a:off x="3288050" y="5046099"/>
              <a:ext cx="579988" cy="626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20" descr="http://commonhealth.wbur.org/files/2011/11/stackmoney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8183" y="5685933"/>
              <a:ext cx="536907" cy="357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" name="TextBox 65"/>
            <p:cNvSpPr txBox="1"/>
            <p:nvPr/>
          </p:nvSpPr>
          <p:spPr>
            <a:xfrm>
              <a:off x="2180757" y="4694207"/>
              <a:ext cx="1635165" cy="366424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pPr algn="l"/>
              <a:r>
                <a:rPr lang="en-US" sz="1200" b="1" dirty="0" smtClean="0"/>
                <a:t>Trustee</a:t>
              </a:r>
            </a:p>
          </p:txBody>
        </p:sp>
        <p:sp>
          <p:nvSpPr>
            <p:cNvPr id="67" name="Isosceles Triangle 66"/>
            <p:cNvSpPr/>
            <p:nvPr/>
          </p:nvSpPr>
          <p:spPr>
            <a:xfrm rot="1137285">
              <a:off x="3891324" y="5347957"/>
              <a:ext cx="131199" cy="79891"/>
            </a:xfrm>
            <a:prstGeom prst="triangle">
              <a:avLst/>
            </a:prstGeom>
            <a:solidFill>
              <a:srgbClr val="CCECFF"/>
            </a:solidFill>
            <a:ln w="9525">
              <a:solidFill>
                <a:srgbClr val="CCE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498450" y="1476176"/>
              <a:ext cx="2669400" cy="985359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rgbClr val="99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pic>
          <p:nvPicPr>
            <p:cNvPr id="69" name="Picture 24" descr="http://www.theglobalfund.org/uploadedImages/Images/Backgrounds/Microsites/microsite_board.jpg"/>
            <p:cNvPicPr>
              <a:picLocks noChangeAspect="1" noChangeArrowheads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4173"/>
            <a:stretch/>
          </p:blipFill>
          <p:spPr bwMode="auto">
            <a:xfrm>
              <a:off x="575562" y="1709054"/>
              <a:ext cx="2439624" cy="665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0" name="TextBox 69"/>
            <p:cNvSpPr txBox="1"/>
            <p:nvPr/>
          </p:nvSpPr>
          <p:spPr>
            <a:xfrm>
              <a:off x="498457" y="1421022"/>
              <a:ext cx="1635165" cy="366424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pPr algn="l"/>
              <a:r>
                <a:rPr lang="en-US" sz="1200" b="1" dirty="0" smtClean="0"/>
                <a:t>Donors</a:t>
              </a:r>
            </a:p>
          </p:txBody>
        </p:sp>
        <p:sp>
          <p:nvSpPr>
            <p:cNvPr id="71" name="Oval 70"/>
            <p:cNvSpPr/>
            <p:nvPr/>
          </p:nvSpPr>
          <p:spPr>
            <a:xfrm>
              <a:off x="1330384" y="2614371"/>
              <a:ext cx="370631" cy="293498"/>
            </a:xfrm>
            <a:prstGeom prst="ellipse">
              <a:avLst/>
            </a:prstGeom>
            <a:solidFill>
              <a:schemeClr val="accent4"/>
            </a:solidFill>
            <a:ln w="9525">
              <a:solidFill>
                <a:srgbClr val="CCE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1633660" y="2614371"/>
              <a:ext cx="370631" cy="293498"/>
            </a:xfrm>
            <a:prstGeom prst="ellipse">
              <a:avLst/>
            </a:prstGeom>
            <a:solidFill>
              <a:schemeClr val="accent4"/>
            </a:solidFill>
            <a:ln w="9525">
              <a:solidFill>
                <a:srgbClr val="CCE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2194477" y="2639692"/>
              <a:ext cx="635862" cy="293498"/>
            </a:xfrm>
            <a:prstGeom prst="ellipse">
              <a:avLst/>
            </a:prstGeom>
            <a:solidFill>
              <a:schemeClr val="accent4"/>
            </a:solidFill>
            <a:ln w="9525">
              <a:solidFill>
                <a:srgbClr val="CCE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295648" y="2577908"/>
              <a:ext cx="360040" cy="3664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90000" bIns="90000" rtlCol="0">
              <a:spAutoFit/>
            </a:bodyPr>
            <a:lstStyle/>
            <a:p>
              <a:r>
                <a:rPr lang="en-US" sz="1200" b="1" dirty="0" smtClean="0"/>
                <a:t>$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598924" y="2577908"/>
              <a:ext cx="360040" cy="3664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90000" bIns="90000" rtlCol="0">
              <a:spAutoFit/>
            </a:bodyPr>
            <a:lstStyle/>
            <a:p>
              <a:r>
                <a:rPr lang="en-US" sz="1200" b="1" dirty="0" smtClean="0"/>
                <a:t>€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1967019" y="2614371"/>
              <a:ext cx="370631" cy="293498"/>
            </a:xfrm>
            <a:prstGeom prst="ellipse">
              <a:avLst/>
            </a:prstGeom>
            <a:solidFill>
              <a:schemeClr val="accent4"/>
            </a:solidFill>
            <a:ln w="9525">
              <a:solidFill>
                <a:srgbClr val="CCE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932276" y="2577908"/>
              <a:ext cx="360040" cy="3664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90000" bIns="90000" rtlCol="0">
              <a:spAutoFit/>
            </a:bodyPr>
            <a:lstStyle/>
            <a:p>
              <a:r>
                <a:rPr lang="en-US" sz="1200" b="1" dirty="0"/>
                <a:t>£</a:t>
              </a:r>
              <a:endParaRPr lang="en-US" sz="1200" b="1" dirty="0" smtClean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304899" y="2606011"/>
              <a:ext cx="643595" cy="33564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90000" bIns="90000" rtlCol="0">
              <a:spAutoFit/>
            </a:bodyPr>
            <a:lstStyle/>
            <a:p>
              <a:r>
                <a:rPr lang="en-US" sz="1000" b="1" dirty="0" smtClean="0"/>
                <a:t>Other</a:t>
              </a: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705535" y="3194756"/>
              <a:ext cx="3560958" cy="906732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rgbClr val="99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pic>
          <p:nvPicPr>
            <p:cNvPr id="80" name="Picture 11"/>
            <p:cNvPicPr>
              <a:picLocks noChangeAspect="1" noChangeArrowheads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5822"/>
            <a:stretch/>
          </p:blipFill>
          <p:spPr bwMode="auto">
            <a:xfrm>
              <a:off x="777540" y="3352660"/>
              <a:ext cx="3272926" cy="57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" name="Picture 2" descr="http://www.aiche.org/sites/default/files/styles/aiche_content/public/images/page/lead/edit_calendar_ssk_47433454.jpg">
              <a:hlinkClick r:id="rId16"/>
            </p:cNvPr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997" y="1429436"/>
              <a:ext cx="779760" cy="5592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" name="TextBox 81"/>
            <p:cNvSpPr txBox="1"/>
            <p:nvPr/>
          </p:nvSpPr>
          <p:spPr>
            <a:xfrm>
              <a:off x="4569859" y="1385011"/>
              <a:ext cx="2760631" cy="1105088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b="1" dirty="0" smtClean="0"/>
                <a:t>Donors pledge every 3 years at a replenishment conference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b="1" dirty="0" smtClean="0"/>
                <a:t>Donors convert their pledge into contributions (cash) over the course of the 3 years</a:t>
              </a:r>
            </a:p>
          </p:txBody>
        </p:sp>
        <p:sp>
          <p:nvSpPr>
            <p:cNvPr id="83" name="Arc 82"/>
            <p:cNvSpPr/>
            <p:nvPr/>
          </p:nvSpPr>
          <p:spPr>
            <a:xfrm>
              <a:off x="2883230" y="1256171"/>
              <a:ext cx="616959" cy="475829"/>
            </a:xfrm>
            <a:prstGeom prst="arc">
              <a:avLst>
                <a:gd name="adj1" fmla="val 2344169"/>
                <a:gd name="adj2" fmla="val 0"/>
              </a:avLst>
            </a:prstGeom>
            <a:ln w="28575">
              <a:solidFill>
                <a:schemeClr val="bg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879889" y="1244198"/>
              <a:ext cx="815340" cy="366424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r>
                <a:rPr lang="en-US" sz="1200" b="1" dirty="0" smtClean="0"/>
                <a:t>3 years</a:t>
              </a:r>
            </a:p>
          </p:txBody>
        </p:sp>
        <p:cxnSp>
          <p:nvCxnSpPr>
            <p:cNvPr id="85" name="Straight Connector 84"/>
            <p:cNvCxnSpPr>
              <a:stCxn id="27" idx="1"/>
            </p:cNvCxnSpPr>
            <p:nvPr/>
          </p:nvCxnSpPr>
          <p:spPr>
            <a:xfrm flipH="1">
              <a:off x="3080709" y="1956277"/>
              <a:ext cx="651978" cy="220618"/>
            </a:xfrm>
            <a:prstGeom prst="line">
              <a:avLst/>
            </a:prstGeom>
            <a:ln>
              <a:solidFill>
                <a:schemeClr val="accent4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5157399" y="3191761"/>
              <a:ext cx="3898678" cy="74068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pic>
          <p:nvPicPr>
            <p:cNvPr id="87" name="Picture 2" descr="http://www.aiche.org/sites/default/files/styles/aiche_content/public/images/page/lead/edit_calendar_ssk_47433454.jpg">
              <a:hlinkClick r:id="rId16"/>
            </p:cNvPr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708" y="3198742"/>
              <a:ext cx="779760" cy="5592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TextBox 87"/>
            <p:cNvSpPr txBox="1"/>
            <p:nvPr/>
          </p:nvSpPr>
          <p:spPr>
            <a:xfrm>
              <a:off x="5994569" y="3154317"/>
              <a:ext cx="3061507" cy="920422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200" b="1" dirty="0" smtClean="0"/>
                <a:t>Global Fund commits amounts to Principal </a:t>
              </a:r>
              <a:r>
                <a:rPr lang="en-US" sz="1200" b="1" dirty="0"/>
                <a:t>Recipients on annual basis and </a:t>
              </a:r>
              <a:r>
                <a:rPr lang="en-US" sz="1200" b="1" dirty="0" smtClean="0"/>
                <a:t>disburses grants on a regular basis</a:t>
              </a:r>
            </a:p>
          </p:txBody>
        </p:sp>
        <p:sp>
          <p:nvSpPr>
            <p:cNvPr id="89" name="Arc 88"/>
            <p:cNvSpPr/>
            <p:nvPr/>
          </p:nvSpPr>
          <p:spPr>
            <a:xfrm>
              <a:off x="5060633" y="4335011"/>
              <a:ext cx="616959" cy="475829"/>
            </a:xfrm>
            <a:prstGeom prst="arc">
              <a:avLst>
                <a:gd name="adj1" fmla="val 2344169"/>
                <a:gd name="adj2" fmla="val 0"/>
              </a:avLst>
            </a:prstGeom>
            <a:ln w="28575">
              <a:solidFill>
                <a:schemeClr val="bg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083669" y="4323038"/>
              <a:ext cx="1044594" cy="551090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r>
                <a:rPr lang="en-US" sz="1200" b="1" dirty="0" err="1" smtClean="0"/>
                <a:t>Regu</a:t>
              </a:r>
              <a:r>
                <a:rPr lang="en-US" sz="1200" b="1" dirty="0" smtClean="0"/>
                <a:t>-</a:t>
              </a:r>
            </a:p>
            <a:p>
              <a:r>
                <a:rPr lang="en-US" sz="1200" b="1" dirty="0" err="1" smtClean="0"/>
                <a:t>larly</a:t>
              </a:r>
              <a:endParaRPr lang="en-US" sz="1200" b="1" dirty="0" smtClean="0"/>
            </a:p>
          </p:txBody>
        </p:sp>
        <p:cxnSp>
          <p:nvCxnSpPr>
            <p:cNvPr id="91" name="Straight Connector 90"/>
            <p:cNvCxnSpPr>
              <a:stCxn id="86" idx="1"/>
            </p:cNvCxnSpPr>
            <p:nvPr/>
          </p:nvCxnSpPr>
          <p:spPr>
            <a:xfrm flipH="1">
              <a:off x="4312972" y="3562103"/>
              <a:ext cx="844427" cy="1443078"/>
            </a:xfrm>
            <a:prstGeom prst="line">
              <a:avLst/>
            </a:prstGeom>
            <a:ln>
              <a:solidFill>
                <a:schemeClr val="accent4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284620" y="830328"/>
              <a:ext cx="8889023" cy="366424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tIns="90000" bIns="90000" rtlCol="0">
              <a:spAutoFit/>
            </a:bodyPr>
            <a:lstStyle/>
            <a:p>
              <a:r>
                <a:rPr lang="en-US" sz="1200" b="1" dirty="0"/>
                <a:t>The Global Fund welcomes pledges on a 3-year cycle and commits/disburses grants on a regular basis</a:t>
              </a:r>
              <a:endParaRPr lang="en-US" sz="1200" b="1" dirty="0" smtClean="0"/>
            </a:p>
          </p:txBody>
        </p:sp>
        <p:sp>
          <p:nvSpPr>
            <p:cNvPr id="93" name="Isosceles Triangle 92"/>
            <p:cNvSpPr/>
            <p:nvPr/>
          </p:nvSpPr>
          <p:spPr>
            <a:xfrm rot="8100000">
              <a:off x="3077281" y="4419295"/>
              <a:ext cx="94662" cy="279618"/>
            </a:xfrm>
            <a:prstGeom prst="triangle">
              <a:avLst/>
            </a:prstGeom>
            <a:solidFill>
              <a:schemeClr val="hlink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883230" y="4139826"/>
              <a:ext cx="915503" cy="520312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r>
                <a:rPr lang="en-US" sz="1100" i="1" dirty="0" smtClean="0"/>
                <a:t>Transfer instructions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073029" y="4968628"/>
              <a:ext cx="915503" cy="366424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r>
                <a:rPr lang="en-US" sz="1200" i="1" dirty="0" smtClean="0"/>
                <a:t>Transfers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308192" y="4255762"/>
              <a:ext cx="996708" cy="343341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r>
                <a:rPr lang="en-US" sz="1050" i="1" dirty="0" smtClean="0"/>
                <a:t>Contributions</a:t>
              </a:r>
            </a:p>
          </p:txBody>
        </p:sp>
        <p:sp>
          <p:nvSpPr>
            <p:cNvPr id="97" name="Oval 96"/>
            <p:cNvSpPr/>
            <p:nvPr/>
          </p:nvSpPr>
          <p:spPr>
            <a:xfrm>
              <a:off x="3851920" y="5805264"/>
              <a:ext cx="370631" cy="293498"/>
            </a:xfrm>
            <a:prstGeom prst="ellipse">
              <a:avLst/>
            </a:prstGeom>
            <a:solidFill>
              <a:schemeClr val="accent4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3851920" y="5805264"/>
              <a:ext cx="360040" cy="366424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r>
                <a:rPr lang="en-US" sz="1200" b="1" dirty="0" smtClean="0"/>
                <a:t>€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515698" y="2825336"/>
              <a:ext cx="1112085" cy="366424"/>
            </a:xfrm>
            <a:prstGeom prst="rect">
              <a:avLst/>
            </a:prstGeom>
            <a:noFill/>
          </p:spPr>
          <p:txBody>
            <a:bodyPr wrap="square" tIns="90000" bIns="90000" rtlCol="0">
              <a:spAutoFit/>
            </a:bodyPr>
            <a:lstStyle/>
            <a:p>
              <a:r>
                <a:rPr lang="en-US" sz="1200" i="1" dirty="0" smtClean="0"/>
                <a:t>Agreements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291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13579" y="2204864"/>
            <a:ext cx="7006853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3528" y="155153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Agenda</a:t>
            </a:r>
            <a:endParaRPr lang="en-GB" sz="24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3527" y="1196752"/>
            <a:ext cx="7920881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§"/>
            </a:pPr>
            <a:endParaRPr lang="en-US" sz="2800" dirty="0" smtClean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Introduction to the Global Fund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Challenges for the Treasury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Vision of </a:t>
            </a:r>
            <a:r>
              <a:rPr lang="en-US" sz="2800" dirty="0">
                <a:solidFill>
                  <a:schemeClr val="tx1"/>
                </a:solidFill>
              </a:rPr>
              <a:t>the Global Fund’s Treasury </a:t>
            </a:r>
            <a:r>
              <a:rPr lang="en-US" sz="2800" dirty="0" smtClean="0">
                <a:solidFill>
                  <a:schemeClr val="tx1"/>
                </a:solidFill>
              </a:rPr>
              <a:t>department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Specificities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91653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803592"/>
            <a:ext cx="7776864" cy="244827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GB" sz="3100" dirty="0" smtClean="0"/>
              <a:t>…..there was no in-house Treasury department</a:t>
            </a:r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GB" sz="32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GB" sz="3200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3528" y="155153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main challenge was…</a:t>
            </a:r>
            <a:endParaRPr lang="en-GB" sz="2800" dirty="0"/>
          </a:p>
        </p:txBody>
      </p:sp>
      <p:sp>
        <p:nvSpPr>
          <p:cNvPr id="13" name="Rectangle 12"/>
          <p:cNvSpPr/>
          <p:nvPr/>
        </p:nvSpPr>
        <p:spPr>
          <a:xfrm>
            <a:off x="2435966" y="1412776"/>
            <a:ext cx="6384506" cy="4536504"/>
          </a:xfrm>
          <a:prstGeom prst="rect">
            <a:avLst/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17289" y="1923136"/>
            <a:ext cx="7971135" cy="3656439"/>
            <a:chOff x="417289" y="1408420"/>
            <a:chExt cx="7971135" cy="3656439"/>
          </a:xfrm>
        </p:grpSpPr>
        <p:sp>
          <p:nvSpPr>
            <p:cNvPr id="10" name="Rectangle 9"/>
            <p:cNvSpPr/>
            <p:nvPr/>
          </p:nvSpPr>
          <p:spPr>
            <a:xfrm>
              <a:off x="417289" y="1408420"/>
              <a:ext cx="2018677" cy="7200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Organization and skills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7289" y="2348880"/>
              <a:ext cx="2018677" cy="7200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Systems and processes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5067" y="4344779"/>
              <a:ext cx="2027780" cy="7200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Financial framework &amp;  policy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482847" y="2349732"/>
              <a:ext cx="583264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dirty="0" smtClean="0"/>
                <a:t>No dedicated TMS available in-house and reliable forecast data 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dirty="0" smtClean="0"/>
                <a:t>Only DTA file format being used , no connection </a:t>
              </a:r>
              <a:r>
                <a:rPr lang="en-US" dirty="0"/>
                <a:t>to </a:t>
              </a:r>
              <a:r>
                <a:rPr lang="en-US" dirty="0" smtClean="0"/>
                <a:t>SWIFT 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11760" y="1426512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dirty="0" smtClean="0"/>
                <a:t>No in-house Treasury department in place and therefore lack of specialized skills (cash management, FX, banking)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61887" y="4344779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dirty="0" smtClean="0"/>
                <a:t>Treasury considerations mostly left out of financial policies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7289" y="3356992"/>
              <a:ext cx="2066479" cy="7200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>
                  <a:solidFill>
                    <a:schemeClr val="tx1"/>
                  </a:solidFill>
                </a:rPr>
                <a:t>Banking network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55776" y="3340908"/>
              <a:ext cx="583264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dirty="0" smtClean="0"/>
                <a:t>Working with only one local bank 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dirty="0" smtClean="0"/>
                <a:t>World Bank performing most of cash management/FX services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797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13579" y="2708920"/>
            <a:ext cx="7006853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3528" y="155153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Agenda</a:t>
            </a:r>
            <a:endParaRPr lang="en-GB" sz="24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3527" y="1196752"/>
            <a:ext cx="7920881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§"/>
            </a:pPr>
            <a:endParaRPr lang="en-US" sz="2800" dirty="0" smtClean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Introduction to the Global Fund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Challenges for the Treasury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Vision of </a:t>
            </a:r>
            <a:r>
              <a:rPr lang="en-US" sz="2800" dirty="0">
                <a:solidFill>
                  <a:schemeClr val="tx1"/>
                </a:solidFill>
              </a:rPr>
              <a:t>the Global Fund’s </a:t>
            </a:r>
            <a:r>
              <a:rPr lang="en-US" sz="2800" dirty="0" smtClean="0">
                <a:solidFill>
                  <a:schemeClr val="tx1"/>
                </a:solidFill>
              </a:rPr>
              <a:t>Treasury department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Specificities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193279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H="1">
            <a:off x="179512" y="713657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98" y="6453336"/>
            <a:ext cx="8171606" cy="40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0" y="6381328"/>
            <a:ext cx="9108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3000" y="155152"/>
            <a:ext cx="8893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 Adjust the Financial Framework: Comprehensive </a:t>
            </a:r>
            <a:r>
              <a:rPr lang="en-GB" sz="2400" dirty="0"/>
              <a:t>Funding Policy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3000" y="980728"/>
            <a:ext cx="8893496" cy="5184576"/>
            <a:chOff x="143000" y="1124744"/>
            <a:chExt cx="9001000" cy="5184576"/>
          </a:xfrm>
        </p:grpSpPr>
        <p:sp>
          <p:nvSpPr>
            <p:cNvPr id="14" name="Oval 13"/>
            <p:cNvSpPr/>
            <p:nvPr/>
          </p:nvSpPr>
          <p:spPr>
            <a:xfrm>
              <a:off x="143000" y="1124744"/>
              <a:ext cx="9001000" cy="5184576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29490" y="1995236"/>
              <a:ext cx="2049977" cy="285621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US" sz="2000" b="1" dirty="0" smtClean="0">
                  <a:solidFill>
                    <a:prstClr val="white"/>
                  </a:solidFill>
                </a:rPr>
                <a:t>ALM</a:t>
              </a:r>
              <a:endParaRPr lang="en-US" sz="1600" dirty="0" smtClean="0">
                <a:solidFill>
                  <a:prstClr val="white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solidFill>
                    <a:prstClr val="white"/>
                  </a:solidFill>
                </a:rPr>
                <a:t>Dynamic Forecasting of sources of funds and uses of funds over the 3 year replenishment period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solidFill>
                    <a:prstClr val="white"/>
                  </a:solidFill>
                </a:rPr>
                <a:t> Management of fluctuations</a:t>
              </a:r>
            </a:p>
            <a:p>
              <a:pPr marL="285750" indent="-285750">
                <a:buFont typeface="Arial" charset="0"/>
                <a:buChar char="•"/>
              </a:pPr>
              <a:endParaRPr lang="en-US" sz="1600" dirty="0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51920" y="1977704"/>
              <a:ext cx="1944216" cy="288031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prstClr val="white"/>
                  </a:solidFill>
                </a:rPr>
                <a:t>Cash Management</a:t>
              </a:r>
            </a:p>
            <a:p>
              <a:endParaRPr lang="en-US" sz="2000" b="1" dirty="0">
                <a:solidFill>
                  <a:prstClr val="white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solidFill>
                    <a:prstClr val="white"/>
                  </a:solidFill>
                </a:rPr>
                <a:t> Matching of contributions and grant disbursements over 1 year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1600" dirty="0">
                <a:solidFill>
                  <a:prstClr val="white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1600" dirty="0" smtClean="0">
                <a:solidFill>
                  <a:prstClr val="white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1600" dirty="0">
                <a:solidFill>
                  <a:prstClr val="white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12160" y="1977704"/>
              <a:ext cx="1999419" cy="2898754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prstClr val="white"/>
                  </a:solidFill>
                </a:rPr>
                <a:t>Liquidity Risk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smtClean="0">
                  <a:solidFill>
                    <a:prstClr val="white"/>
                  </a:solidFill>
                </a:rPr>
                <a:t>On going Optimization of cash inflows and outflows </a:t>
              </a:r>
            </a:p>
            <a:p>
              <a:endParaRPr lang="en-US" sz="1400" dirty="0" smtClean="0">
                <a:solidFill>
                  <a:prstClr val="white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smtClean="0">
                  <a:solidFill>
                    <a:prstClr val="white"/>
                  </a:solidFill>
                </a:rPr>
                <a:t>Hedging of the liquidity risk with minimum cash reserve and back up  liquidity instruments</a:t>
              </a:r>
              <a:endParaRPr 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07704" y="5301208"/>
              <a:ext cx="518457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prstClr val="white"/>
                  </a:solidFill>
                </a:rPr>
                <a:t>Foreign Exchange </a:t>
              </a:r>
              <a:r>
                <a:rPr lang="en-US" sz="2400" b="1" dirty="0">
                  <a:solidFill>
                    <a:prstClr val="white"/>
                  </a:solidFill>
                </a:rPr>
                <a:t>R</a:t>
              </a:r>
              <a:r>
                <a:rPr lang="en-US" sz="2400" b="1" dirty="0" smtClean="0">
                  <a:solidFill>
                    <a:prstClr val="white"/>
                  </a:solidFill>
                </a:rPr>
                <a:t>isk</a:t>
              </a:r>
              <a:endParaRPr lang="en-US" sz="24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03648" y="4901098"/>
              <a:ext cx="1976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666666">
                      <a:lumMod val="75000"/>
                    </a:srgbClr>
                  </a:solidFill>
                </a:rPr>
                <a:t>3 years  (fixed)</a:t>
              </a:r>
              <a:endParaRPr lang="en-US" sz="2000" b="1" dirty="0">
                <a:solidFill>
                  <a:srgbClr val="666666">
                    <a:lumMod val="75000"/>
                  </a:srgb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93659" y="4851455"/>
              <a:ext cx="20185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666666">
                      <a:lumMod val="75000"/>
                    </a:srgbClr>
                  </a:solidFill>
                </a:rPr>
                <a:t>1</a:t>
              </a:r>
              <a:r>
                <a:rPr lang="en-US" sz="2000" b="1" dirty="0" smtClean="0">
                  <a:solidFill>
                    <a:srgbClr val="666666">
                      <a:lumMod val="75000"/>
                    </a:srgbClr>
                  </a:solidFill>
                </a:rPr>
                <a:t> year (rolling) </a:t>
              </a:r>
              <a:endParaRPr lang="en-US" sz="2000" b="1" dirty="0">
                <a:solidFill>
                  <a:srgbClr val="666666">
                    <a:lumMod val="75000"/>
                  </a:srgb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02027" y="4876458"/>
              <a:ext cx="13805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666666">
                      <a:lumMod val="75000"/>
                    </a:srgbClr>
                  </a:solidFill>
                </a:rPr>
                <a:t>On going </a:t>
              </a:r>
              <a:endParaRPr lang="en-US" sz="2000" b="1" dirty="0">
                <a:solidFill>
                  <a:srgbClr val="666666">
                    <a:lumMod val="75000"/>
                  </a:srgb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481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5805</TotalTime>
  <Words>848</Words>
  <Application>Microsoft Office PowerPoint</Application>
  <PresentationFormat>On-screen Show (4:3)</PresentationFormat>
  <Paragraphs>135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Treasury Management at the Global Fund: perspectives    </vt:lpstr>
      <vt:lpstr>PowerPoint Presentation</vt:lpstr>
      <vt:lpstr>     </vt:lpstr>
      <vt:lpstr>     </vt:lpstr>
      <vt:lpstr>PowerPoint Presentation</vt:lpstr>
      <vt:lpstr>PowerPoint Presentation</vt:lpstr>
      <vt:lpstr>…..there was no in-house Treasury department   </vt:lpstr>
      <vt:lpstr>PowerPoint Presentation</vt:lpstr>
      <vt:lpstr>PowerPoint Presentation</vt:lpstr>
      <vt:lpstr>PowerPoint Presentation</vt:lpstr>
      <vt:lpstr>PowerPoint Presentation</vt:lpstr>
      <vt:lpstr>     </vt:lpstr>
      <vt:lpstr>     </vt:lpstr>
      <vt:lpstr>PowerPoint Presentation</vt:lpstr>
    </vt:vector>
  </TitlesOfParts>
  <Company>The Global Fund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Kyriba Project Update</dc:title>
  <dc:creator>Tobias Thiessen</dc:creator>
  <cp:lastModifiedBy>Guillermo De La Fuente</cp:lastModifiedBy>
  <cp:revision>132</cp:revision>
  <cp:lastPrinted>2014-05-15T09:22:56Z</cp:lastPrinted>
  <dcterms:created xsi:type="dcterms:W3CDTF">2013-07-25T15:13:33Z</dcterms:created>
  <dcterms:modified xsi:type="dcterms:W3CDTF">2015-06-01T14:18:02Z</dcterms:modified>
</cp:coreProperties>
</file>