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80" r:id="rId2"/>
    <p:sldId id="258" r:id="rId3"/>
    <p:sldId id="282" r:id="rId4"/>
    <p:sldId id="265" r:id="rId5"/>
    <p:sldId id="283" r:id="rId6"/>
    <p:sldId id="284" r:id="rId7"/>
    <p:sldId id="286" r:id="rId8"/>
    <p:sldId id="261" r:id="rId9"/>
    <p:sldId id="266" r:id="rId10"/>
    <p:sldId id="260" r:id="rId11"/>
    <p:sldId id="278" r:id="rId12"/>
    <p:sldId id="288" r:id="rId13"/>
    <p:sldId id="268" r:id="rId14"/>
    <p:sldId id="267" r:id="rId15"/>
    <p:sldId id="257" r:id="rId16"/>
    <p:sldId id="262" r:id="rId17"/>
    <p:sldId id="269" r:id="rId18"/>
    <p:sldId id="270" r:id="rId19"/>
    <p:sldId id="279" r:id="rId20"/>
    <p:sldId id="285" r:id="rId21"/>
    <p:sldId id="274" r:id="rId22"/>
    <p:sldId id="275" r:id="rId23"/>
    <p:sldId id="276" r:id="rId24"/>
    <p:sldId id="287" r:id="rId25"/>
    <p:sldId id="271" r:id="rId26"/>
    <p:sldId id="272" r:id="rId27"/>
    <p:sldId id="289" r:id="rId28"/>
    <p:sldId id="277" r:id="rId29"/>
    <p:sldId id="281" r:id="rId30"/>
    <p:sldId id="273" r:id="rId31"/>
    <p:sldId id="29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1119" autoAdjust="0"/>
  </p:normalViewPr>
  <p:slideViewPr>
    <p:cSldViewPr showGuides="1">
      <p:cViewPr varScale="1">
        <p:scale>
          <a:sx n="70" d="100"/>
          <a:sy n="70" d="100"/>
        </p:scale>
        <p:origin x="-1938"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A6CF48-2014-4B32-B613-CB20FB6A6B0C}" type="datetimeFigureOut">
              <a:rPr lang="en-GB" smtClean="0"/>
              <a:t>10/06/2015</a:t>
            </a:fld>
            <a:endParaRPr lang="en-GB"/>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271E58-DAA8-4E20-A171-3F280A9093E2}" type="slidenum">
              <a:rPr lang="en-GB" smtClean="0"/>
              <a:t>‹N°›</a:t>
            </a:fld>
            <a:endParaRPr lang="en-GB"/>
          </a:p>
        </p:txBody>
      </p:sp>
    </p:spTree>
    <p:extLst>
      <p:ext uri="{BB962C8B-B14F-4D97-AF65-F5344CB8AC3E}">
        <p14:creationId xmlns:p14="http://schemas.microsoft.com/office/powerpoint/2010/main" val="17302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37271E58-DAA8-4E20-A171-3F280A9093E2}" type="slidenum">
              <a:rPr lang="en-GB" smtClean="0"/>
              <a:t>2</a:t>
            </a:fld>
            <a:endParaRPr lang="en-GB"/>
          </a:p>
        </p:txBody>
      </p:sp>
    </p:spTree>
    <p:extLst>
      <p:ext uri="{BB962C8B-B14F-4D97-AF65-F5344CB8AC3E}">
        <p14:creationId xmlns:p14="http://schemas.microsoft.com/office/powerpoint/2010/main" val="4039692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MC" dirty="0" smtClean="0"/>
          </a:p>
          <a:p>
            <a:endParaRPr lang="en-GB" dirty="0"/>
          </a:p>
        </p:txBody>
      </p:sp>
      <p:sp>
        <p:nvSpPr>
          <p:cNvPr id="4" name="Espace réservé du numéro de diapositive 3"/>
          <p:cNvSpPr>
            <a:spLocks noGrp="1"/>
          </p:cNvSpPr>
          <p:nvPr>
            <p:ph type="sldNum" sz="quarter" idx="10"/>
          </p:nvPr>
        </p:nvSpPr>
        <p:spPr/>
        <p:txBody>
          <a:bodyPr/>
          <a:lstStyle/>
          <a:p>
            <a:fld id="{37271E58-DAA8-4E20-A171-3F280A9093E2}" type="slidenum">
              <a:rPr lang="en-GB" smtClean="0"/>
              <a:t>8</a:t>
            </a:fld>
            <a:endParaRPr lang="en-GB"/>
          </a:p>
        </p:txBody>
      </p:sp>
    </p:spTree>
    <p:extLst>
      <p:ext uri="{BB962C8B-B14F-4D97-AF65-F5344CB8AC3E}">
        <p14:creationId xmlns:p14="http://schemas.microsoft.com/office/powerpoint/2010/main" val="4037554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MC" dirty="0" smtClean="0"/>
          </a:p>
          <a:p>
            <a:endParaRPr lang="en-GB" dirty="0"/>
          </a:p>
        </p:txBody>
      </p:sp>
      <p:sp>
        <p:nvSpPr>
          <p:cNvPr id="4" name="Espace réservé du numéro de diapositive 3"/>
          <p:cNvSpPr>
            <a:spLocks noGrp="1"/>
          </p:cNvSpPr>
          <p:nvPr>
            <p:ph type="sldNum" sz="quarter" idx="10"/>
          </p:nvPr>
        </p:nvSpPr>
        <p:spPr/>
        <p:txBody>
          <a:bodyPr/>
          <a:lstStyle/>
          <a:p>
            <a:fld id="{37271E58-DAA8-4E20-A171-3F280A9093E2}" type="slidenum">
              <a:rPr lang="en-GB" smtClean="0"/>
              <a:t>9</a:t>
            </a:fld>
            <a:endParaRPr lang="en-GB"/>
          </a:p>
        </p:txBody>
      </p:sp>
    </p:spTree>
    <p:extLst>
      <p:ext uri="{BB962C8B-B14F-4D97-AF65-F5344CB8AC3E}">
        <p14:creationId xmlns:p14="http://schemas.microsoft.com/office/powerpoint/2010/main" val="4037554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37271E58-DAA8-4E20-A171-3F280A9093E2}" type="slidenum">
              <a:rPr lang="en-GB" smtClean="0"/>
              <a:t>10</a:t>
            </a:fld>
            <a:endParaRPr lang="en-GB"/>
          </a:p>
        </p:txBody>
      </p:sp>
    </p:spTree>
    <p:extLst>
      <p:ext uri="{BB962C8B-B14F-4D97-AF65-F5344CB8AC3E}">
        <p14:creationId xmlns:p14="http://schemas.microsoft.com/office/powerpoint/2010/main" val="2064880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37271E58-DAA8-4E20-A171-3F280A9093E2}" type="slidenum">
              <a:rPr lang="en-GB" smtClean="0"/>
              <a:t>11</a:t>
            </a:fld>
            <a:endParaRPr lang="en-GB"/>
          </a:p>
        </p:txBody>
      </p:sp>
    </p:spTree>
    <p:extLst>
      <p:ext uri="{BB962C8B-B14F-4D97-AF65-F5344CB8AC3E}">
        <p14:creationId xmlns:p14="http://schemas.microsoft.com/office/powerpoint/2010/main" val="2064880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37271E58-DAA8-4E20-A171-3F280A9093E2}" type="slidenum">
              <a:rPr lang="en-GB" smtClean="0"/>
              <a:t>12</a:t>
            </a:fld>
            <a:endParaRPr lang="en-GB"/>
          </a:p>
        </p:txBody>
      </p:sp>
    </p:spTree>
    <p:extLst>
      <p:ext uri="{BB962C8B-B14F-4D97-AF65-F5344CB8AC3E}">
        <p14:creationId xmlns:p14="http://schemas.microsoft.com/office/powerpoint/2010/main" val="2064880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37271E58-DAA8-4E20-A171-3F280A9093E2}" type="slidenum">
              <a:rPr lang="en-GB" smtClean="0"/>
              <a:t>13</a:t>
            </a:fld>
            <a:endParaRPr lang="en-GB"/>
          </a:p>
        </p:txBody>
      </p:sp>
    </p:spTree>
    <p:extLst>
      <p:ext uri="{BB962C8B-B14F-4D97-AF65-F5344CB8AC3E}">
        <p14:creationId xmlns:p14="http://schemas.microsoft.com/office/powerpoint/2010/main" val="2064880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37271E58-DAA8-4E20-A171-3F280A9093E2}" type="slidenum">
              <a:rPr lang="en-GB" smtClean="0"/>
              <a:t>14</a:t>
            </a:fld>
            <a:endParaRPr lang="en-GB"/>
          </a:p>
        </p:txBody>
      </p:sp>
    </p:spTree>
    <p:extLst>
      <p:ext uri="{BB962C8B-B14F-4D97-AF65-F5344CB8AC3E}">
        <p14:creationId xmlns:p14="http://schemas.microsoft.com/office/powerpoint/2010/main" val="2064880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GB"/>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GB"/>
          </a:p>
        </p:txBody>
      </p:sp>
      <p:sp>
        <p:nvSpPr>
          <p:cNvPr id="4" name="Espace réservé de la date 3"/>
          <p:cNvSpPr>
            <a:spLocks noGrp="1"/>
          </p:cNvSpPr>
          <p:nvPr>
            <p:ph type="dt" sz="half" idx="10"/>
          </p:nvPr>
        </p:nvSpPr>
        <p:spPr/>
        <p:txBody>
          <a:bodyPr/>
          <a:lstStyle/>
          <a:p>
            <a:fld id="{E1E20C10-7E1E-4A59-ABE2-42B04AEA9A38}" type="datetimeFigureOut">
              <a:rPr lang="en-GB" smtClean="0"/>
              <a:t>10/06/2015</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887A7253-A8DE-4645-AC5B-5C60F01EB435}" type="slidenum">
              <a:rPr lang="en-GB" smtClean="0"/>
              <a:t>‹N°›</a:t>
            </a:fld>
            <a:endParaRPr lang="en-GB"/>
          </a:p>
        </p:txBody>
      </p:sp>
    </p:spTree>
    <p:extLst>
      <p:ext uri="{BB962C8B-B14F-4D97-AF65-F5344CB8AC3E}">
        <p14:creationId xmlns:p14="http://schemas.microsoft.com/office/powerpoint/2010/main" val="546036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E1E20C10-7E1E-4A59-ABE2-42B04AEA9A38}" type="datetimeFigureOut">
              <a:rPr lang="en-GB" smtClean="0"/>
              <a:t>10/06/2015</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887A7253-A8DE-4645-AC5B-5C60F01EB435}" type="slidenum">
              <a:rPr lang="en-GB" smtClean="0"/>
              <a:t>‹N°›</a:t>
            </a:fld>
            <a:endParaRPr lang="en-GB"/>
          </a:p>
        </p:txBody>
      </p:sp>
    </p:spTree>
    <p:extLst>
      <p:ext uri="{BB962C8B-B14F-4D97-AF65-F5344CB8AC3E}">
        <p14:creationId xmlns:p14="http://schemas.microsoft.com/office/powerpoint/2010/main" val="12542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en-GB"/>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E1E20C10-7E1E-4A59-ABE2-42B04AEA9A38}" type="datetimeFigureOut">
              <a:rPr lang="en-GB" smtClean="0"/>
              <a:t>10/06/2015</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887A7253-A8DE-4645-AC5B-5C60F01EB435}" type="slidenum">
              <a:rPr lang="en-GB" smtClean="0"/>
              <a:t>‹N°›</a:t>
            </a:fld>
            <a:endParaRPr lang="en-GB"/>
          </a:p>
        </p:txBody>
      </p:sp>
    </p:spTree>
    <p:extLst>
      <p:ext uri="{BB962C8B-B14F-4D97-AF65-F5344CB8AC3E}">
        <p14:creationId xmlns:p14="http://schemas.microsoft.com/office/powerpoint/2010/main" val="3168589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E1E20C10-7E1E-4A59-ABE2-42B04AEA9A38}" type="datetimeFigureOut">
              <a:rPr lang="en-GB" smtClean="0"/>
              <a:t>10/06/2015</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887A7253-A8DE-4645-AC5B-5C60F01EB435}" type="slidenum">
              <a:rPr lang="en-GB" smtClean="0"/>
              <a:t>‹N°›</a:t>
            </a:fld>
            <a:endParaRPr lang="en-GB"/>
          </a:p>
        </p:txBody>
      </p:sp>
    </p:spTree>
    <p:extLst>
      <p:ext uri="{BB962C8B-B14F-4D97-AF65-F5344CB8AC3E}">
        <p14:creationId xmlns:p14="http://schemas.microsoft.com/office/powerpoint/2010/main" val="3135042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GB"/>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E1E20C10-7E1E-4A59-ABE2-42B04AEA9A38}" type="datetimeFigureOut">
              <a:rPr lang="en-GB" smtClean="0"/>
              <a:t>10/06/2015</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887A7253-A8DE-4645-AC5B-5C60F01EB435}" type="slidenum">
              <a:rPr lang="en-GB" smtClean="0"/>
              <a:t>‹N°›</a:t>
            </a:fld>
            <a:endParaRPr lang="en-GB"/>
          </a:p>
        </p:txBody>
      </p:sp>
    </p:spTree>
    <p:extLst>
      <p:ext uri="{BB962C8B-B14F-4D97-AF65-F5344CB8AC3E}">
        <p14:creationId xmlns:p14="http://schemas.microsoft.com/office/powerpoint/2010/main" val="402754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e la date 4"/>
          <p:cNvSpPr>
            <a:spLocks noGrp="1"/>
          </p:cNvSpPr>
          <p:nvPr>
            <p:ph type="dt" sz="half" idx="10"/>
          </p:nvPr>
        </p:nvSpPr>
        <p:spPr/>
        <p:txBody>
          <a:bodyPr/>
          <a:lstStyle/>
          <a:p>
            <a:fld id="{E1E20C10-7E1E-4A59-ABE2-42B04AEA9A38}" type="datetimeFigureOut">
              <a:rPr lang="en-GB" smtClean="0"/>
              <a:t>10/06/2015</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887A7253-A8DE-4645-AC5B-5C60F01EB435}" type="slidenum">
              <a:rPr lang="en-GB" smtClean="0"/>
              <a:t>‹N°›</a:t>
            </a:fld>
            <a:endParaRPr lang="en-GB"/>
          </a:p>
        </p:txBody>
      </p:sp>
    </p:spTree>
    <p:extLst>
      <p:ext uri="{BB962C8B-B14F-4D97-AF65-F5344CB8AC3E}">
        <p14:creationId xmlns:p14="http://schemas.microsoft.com/office/powerpoint/2010/main" val="4201234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GB"/>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7" name="Espace réservé de la date 6"/>
          <p:cNvSpPr>
            <a:spLocks noGrp="1"/>
          </p:cNvSpPr>
          <p:nvPr>
            <p:ph type="dt" sz="half" idx="10"/>
          </p:nvPr>
        </p:nvSpPr>
        <p:spPr/>
        <p:txBody>
          <a:bodyPr/>
          <a:lstStyle/>
          <a:p>
            <a:fld id="{E1E20C10-7E1E-4A59-ABE2-42B04AEA9A38}" type="datetimeFigureOut">
              <a:rPr lang="en-GB" smtClean="0"/>
              <a:t>10/06/2015</a:t>
            </a:fld>
            <a:endParaRPr lang="en-GB"/>
          </a:p>
        </p:txBody>
      </p:sp>
      <p:sp>
        <p:nvSpPr>
          <p:cNvPr id="8" name="Espace réservé du pied de page 7"/>
          <p:cNvSpPr>
            <a:spLocks noGrp="1"/>
          </p:cNvSpPr>
          <p:nvPr>
            <p:ph type="ftr" sz="quarter" idx="11"/>
          </p:nvPr>
        </p:nvSpPr>
        <p:spPr/>
        <p:txBody>
          <a:bodyPr/>
          <a:lstStyle/>
          <a:p>
            <a:endParaRPr lang="en-GB"/>
          </a:p>
        </p:txBody>
      </p:sp>
      <p:sp>
        <p:nvSpPr>
          <p:cNvPr id="9" name="Espace réservé du numéro de diapositive 8"/>
          <p:cNvSpPr>
            <a:spLocks noGrp="1"/>
          </p:cNvSpPr>
          <p:nvPr>
            <p:ph type="sldNum" sz="quarter" idx="12"/>
          </p:nvPr>
        </p:nvSpPr>
        <p:spPr/>
        <p:txBody>
          <a:bodyPr/>
          <a:lstStyle/>
          <a:p>
            <a:fld id="{887A7253-A8DE-4645-AC5B-5C60F01EB435}" type="slidenum">
              <a:rPr lang="en-GB" smtClean="0"/>
              <a:t>‹N°›</a:t>
            </a:fld>
            <a:endParaRPr lang="en-GB"/>
          </a:p>
        </p:txBody>
      </p:sp>
    </p:spTree>
    <p:extLst>
      <p:ext uri="{BB962C8B-B14F-4D97-AF65-F5344CB8AC3E}">
        <p14:creationId xmlns:p14="http://schemas.microsoft.com/office/powerpoint/2010/main" val="2168219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e la date 2"/>
          <p:cNvSpPr>
            <a:spLocks noGrp="1"/>
          </p:cNvSpPr>
          <p:nvPr>
            <p:ph type="dt" sz="half" idx="10"/>
          </p:nvPr>
        </p:nvSpPr>
        <p:spPr/>
        <p:txBody>
          <a:bodyPr/>
          <a:lstStyle/>
          <a:p>
            <a:fld id="{E1E20C10-7E1E-4A59-ABE2-42B04AEA9A38}" type="datetimeFigureOut">
              <a:rPr lang="en-GB" smtClean="0"/>
              <a:t>10/06/2015</a:t>
            </a:fld>
            <a:endParaRPr lang="en-GB"/>
          </a:p>
        </p:txBody>
      </p:sp>
      <p:sp>
        <p:nvSpPr>
          <p:cNvPr id="4" name="Espace réservé du pied de page 3"/>
          <p:cNvSpPr>
            <a:spLocks noGrp="1"/>
          </p:cNvSpPr>
          <p:nvPr>
            <p:ph type="ftr" sz="quarter" idx="11"/>
          </p:nvPr>
        </p:nvSpPr>
        <p:spPr/>
        <p:txBody>
          <a:bodyPr/>
          <a:lstStyle/>
          <a:p>
            <a:endParaRPr lang="en-GB"/>
          </a:p>
        </p:txBody>
      </p:sp>
      <p:sp>
        <p:nvSpPr>
          <p:cNvPr id="5" name="Espace réservé du numéro de diapositive 4"/>
          <p:cNvSpPr>
            <a:spLocks noGrp="1"/>
          </p:cNvSpPr>
          <p:nvPr>
            <p:ph type="sldNum" sz="quarter" idx="12"/>
          </p:nvPr>
        </p:nvSpPr>
        <p:spPr/>
        <p:txBody>
          <a:bodyPr/>
          <a:lstStyle/>
          <a:p>
            <a:fld id="{887A7253-A8DE-4645-AC5B-5C60F01EB435}" type="slidenum">
              <a:rPr lang="en-GB" smtClean="0"/>
              <a:t>‹N°›</a:t>
            </a:fld>
            <a:endParaRPr lang="en-GB"/>
          </a:p>
        </p:txBody>
      </p:sp>
    </p:spTree>
    <p:extLst>
      <p:ext uri="{BB962C8B-B14F-4D97-AF65-F5344CB8AC3E}">
        <p14:creationId xmlns:p14="http://schemas.microsoft.com/office/powerpoint/2010/main" val="2079970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1E20C10-7E1E-4A59-ABE2-42B04AEA9A38}" type="datetimeFigureOut">
              <a:rPr lang="en-GB" smtClean="0"/>
              <a:t>10/06/2015</a:t>
            </a:fld>
            <a:endParaRPr lang="en-GB"/>
          </a:p>
        </p:txBody>
      </p:sp>
      <p:sp>
        <p:nvSpPr>
          <p:cNvPr id="3" name="Espace réservé du pied de page 2"/>
          <p:cNvSpPr>
            <a:spLocks noGrp="1"/>
          </p:cNvSpPr>
          <p:nvPr>
            <p:ph type="ftr" sz="quarter" idx="11"/>
          </p:nvPr>
        </p:nvSpPr>
        <p:spPr/>
        <p:txBody>
          <a:bodyPr/>
          <a:lstStyle/>
          <a:p>
            <a:endParaRPr lang="en-GB"/>
          </a:p>
        </p:txBody>
      </p:sp>
      <p:sp>
        <p:nvSpPr>
          <p:cNvPr id="4" name="Espace réservé du numéro de diapositive 3"/>
          <p:cNvSpPr>
            <a:spLocks noGrp="1"/>
          </p:cNvSpPr>
          <p:nvPr>
            <p:ph type="sldNum" sz="quarter" idx="12"/>
          </p:nvPr>
        </p:nvSpPr>
        <p:spPr/>
        <p:txBody>
          <a:bodyPr/>
          <a:lstStyle/>
          <a:p>
            <a:fld id="{887A7253-A8DE-4645-AC5B-5C60F01EB435}" type="slidenum">
              <a:rPr lang="en-GB" smtClean="0"/>
              <a:t>‹N°›</a:t>
            </a:fld>
            <a:endParaRPr lang="en-GB"/>
          </a:p>
        </p:txBody>
      </p:sp>
    </p:spTree>
    <p:extLst>
      <p:ext uri="{BB962C8B-B14F-4D97-AF65-F5344CB8AC3E}">
        <p14:creationId xmlns:p14="http://schemas.microsoft.com/office/powerpoint/2010/main" val="3104229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GB"/>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1E20C10-7E1E-4A59-ABE2-42B04AEA9A38}" type="datetimeFigureOut">
              <a:rPr lang="en-GB" smtClean="0"/>
              <a:t>10/06/2015</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887A7253-A8DE-4645-AC5B-5C60F01EB435}" type="slidenum">
              <a:rPr lang="en-GB" smtClean="0"/>
              <a:t>‹N°›</a:t>
            </a:fld>
            <a:endParaRPr lang="en-GB"/>
          </a:p>
        </p:txBody>
      </p:sp>
    </p:spTree>
    <p:extLst>
      <p:ext uri="{BB962C8B-B14F-4D97-AF65-F5344CB8AC3E}">
        <p14:creationId xmlns:p14="http://schemas.microsoft.com/office/powerpoint/2010/main" val="792198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GB"/>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1E20C10-7E1E-4A59-ABE2-42B04AEA9A38}" type="datetimeFigureOut">
              <a:rPr lang="en-GB" smtClean="0"/>
              <a:t>10/06/2015</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887A7253-A8DE-4645-AC5B-5C60F01EB435}" type="slidenum">
              <a:rPr lang="en-GB" smtClean="0"/>
              <a:t>‹N°›</a:t>
            </a:fld>
            <a:endParaRPr lang="en-GB"/>
          </a:p>
        </p:txBody>
      </p:sp>
    </p:spTree>
    <p:extLst>
      <p:ext uri="{BB962C8B-B14F-4D97-AF65-F5344CB8AC3E}">
        <p14:creationId xmlns:p14="http://schemas.microsoft.com/office/powerpoint/2010/main" val="1047930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en-GB"/>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E20C10-7E1E-4A59-ABE2-42B04AEA9A38}" type="datetimeFigureOut">
              <a:rPr lang="en-GB" smtClean="0"/>
              <a:t>10/06/2015</a:t>
            </a:fld>
            <a:endParaRPr lang="en-GB"/>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7A7253-A8DE-4645-AC5B-5C60F01EB435}" type="slidenum">
              <a:rPr lang="en-GB" smtClean="0"/>
              <a:t>‹N°›</a:t>
            </a:fld>
            <a:endParaRPr lang="en-GB"/>
          </a:p>
        </p:txBody>
      </p:sp>
    </p:spTree>
    <p:extLst>
      <p:ext uri="{BB962C8B-B14F-4D97-AF65-F5344CB8AC3E}">
        <p14:creationId xmlns:p14="http://schemas.microsoft.com/office/powerpoint/2010/main" val="2832041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9" y="0"/>
            <a:ext cx="9144000" cy="501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6810" y="5040472"/>
            <a:ext cx="1854522" cy="1826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ous-titre 2"/>
          <p:cNvSpPr txBox="1">
            <a:spLocks/>
          </p:cNvSpPr>
          <p:nvPr/>
        </p:nvSpPr>
        <p:spPr>
          <a:xfrm>
            <a:off x="51857" y="5373655"/>
            <a:ext cx="4536504" cy="116023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MC" sz="2000" dirty="0" err="1" smtClean="0"/>
              <a:t>D.Penseyres</a:t>
            </a:r>
            <a:endParaRPr lang="fr-MC" sz="2000" dirty="0" smtClean="0"/>
          </a:p>
          <a:p>
            <a:pPr marL="0" indent="0">
              <a:buNone/>
            </a:pPr>
            <a:r>
              <a:rPr lang="fr-MC" sz="2000" dirty="0" smtClean="0"/>
              <a:t>Genève</a:t>
            </a:r>
          </a:p>
          <a:p>
            <a:pPr marL="0" indent="0">
              <a:buNone/>
            </a:pPr>
            <a:r>
              <a:rPr lang="fr-MC" sz="2000" dirty="0" smtClean="0"/>
              <a:t>11 juin 2015</a:t>
            </a:r>
            <a:endParaRPr lang="fr-MC" sz="2000" dirty="0" smtClean="0"/>
          </a:p>
        </p:txBody>
      </p:sp>
      <p:sp>
        <p:nvSpPr>
          <p:cNvPr id="6" name="Titre 1"/>
          <p:cNvSpPr txBox="1">
            <a:spLocks/>
          </p:cNvSpPr>
          <p:nvPr/>
        </p:nvSpPr>
        <p:spPr>
          <a:xfrm>
            <a:off x="1211152" y="2060848"/>
            <a:ext cx="6696744" cy="1224136"/>
          </a:xfrm>
          <a:prstGeom prst="rect">
            <a:avLst/>
          </a:prstGeom>
          <a:blipFill>
            <a:blip r:embed="rId4"/>
            <a:tile tx="0" ty="0" sx="100000" sy="100000" flip="none" algn="tl"/>
          </a:blip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MC" sz="6600" b="1" dirty="0" smtClean="0">
                <a:solidFill>
                  <a:srgbClr val="FF0000"/>
                </a:solidFill>
              </a:rPr>
              <a:t>Yuan - </a:t>
            </a:r>
            <a:r>
              <a:rPr lang="fr-MC" sz="6600" b="1" dirty="0" err="1" smtClean="0">
                <a:solidFill>
                  <a:srgbClr val="FF0000"/>
                </a:solidFill>
              </a:rPr>
              <a:t>What</a:t>
            </a:r>
            <a:r>
              <a:rPr lang="fr-MC" sz="6600" b="1" dirty="0" smtClean="0">
                <a:solidFill>
                  <a:srgbClr val="FF0000"/>
                </a:solidFill>
              </a:rPr>
              <a:t> </a:t>
            </a:r>
            <a:r>
              <a:rPr lang="fr-MC" sz="6600" b="1" dirty="0" err="1" smtClean="0">
                <a:solidFill>
                  <a:srgbClr val="FF0000"/>
                </a:solidFill>
              </a:rPr>
              <a:t>Else</a:t>
            </a:r>
            <a:r>
              <a:rPr lang="fr-MC" sz="6600" b="1" dirty="0" smtClean="0">
                <a:solidFill>
                  <a:srgbClr val="FF0000"/>
                </a:solidFill>
              </a:rPr>
              <a:t>? </a:t>
            </a:r>
            <a:endParaRPr lang="en-GB" sz="6600" b="1" dirty="0">
              <a:solidFill>
                <a:srgbClr val="FF0000"/>
              </a:solidFill>
            </a:endParaRPr>
          </a:p>
        </p:txBody>
      </p:sp>
    </p:spTree>
    <p:extLst>
      <p:ext uri="{BB962C8B-B14F-4D97-AF65-F5344CB8AC3E}">
        <p14:creationId xmlns:p14="http://schemas.microsoft.com/office/powerpoint/2010/main" val="14110982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MC" sz="4000" dirty="0" smtClean="0">
                <a:solidFill>
                  <a:srgbClr val="FF0000"/>
                </a:solidFill>
              </a:rPr>
              <a:t>Internationalisation du Renminbi</a:t>
            </a:r>
            <a:br>
              <a:rPr lang="fr-MC" sz="4000" dirty="0" smtClean="0">
                <a:solidFill>
                  <a:srgbClr val="FF0000"/>
                </a:solidFill>
              </a:rPr>
            </a:br>
            <a:r>
              <a:rPr lang="fr-MC" sz="3100" dirty="0" smtClean="0">
                <a:solidFill>
                  <a:srgbClr val="FF0000"/>
                </a:solidFill>
              </a:rPr>
              <a:t>et La Suisse I</a:t>
            </a:r>
            <a:endParaRPr lang="en-GB" sz="3100" dirty="0">
              <a:solidFill>
                <a:srgbClr val="FF0000"/>
              </a:solidFill>
            </a:endParaRPr>
          </a:p>
        </p:txBody>
      </p:sp>
      <p:sp>
        <p:nvSpPr>
          <p:cNvPr id="3" name="Espace réservé du contenu 2"/>
          <p:cNvSpPr>
            <a:spLocks noGrp="1"/>
          </p:cNvSpPr>
          <p:nvPr>
            <p:ph idx="1"/>
          </p:nvPr>
        </p:nvSpPr>
        <p:spPr/>
        <p:txBody>
          <a:bodyPr>
            <a:noAutofit/>
          </a:bodyPr>
          <a:lstStyle/>
          <a:p>
            <a:endParaRPr lang="fr-MC" sz="2000" dirty="0" smtClean="0"/>
          </a:p>
          <a:p>
            <a:r>
              <a:rPr lang="fr-MC" sz="2000" dirty="0" smtClean="0"/>
              <a:t>Après un accord de libre-échange signé en Juillet 2013,  BNS et PBOC signe un premier accord swap en 2014 pour  </a:t>
            </a:r>
            <a:r>
              <a:rPr lang="fr-MC" sz="2000" dirty="0" smtClean="0">
                <a:solidFill>
                  <a:srgbClr val="FF0000"/>
                </a:solidFill>
              </a:rPr>
              <a:t>RMB</a:t>
            </a:r>
            <a:r>
              <a:rPr lang="fr-MC" sz="2000" dirty="0" smtClean="0"/>
              <a:t> 150 </a:t>
            </a:r>
            <a:r>
              <a:rPr lang="fr-MC" sz="2000" dirty="0" err="1" smtClean="0"/>
              <a:t>mia</a:t>
            </a:r>
            <a:r>
              <a:rPr lang="fr-MC" sz="2000" dirty="0" smtClean="0"/>
              <a:t> (CHF 21 </a:t>
            </a:r>
            <a:r>
              <a:rPr lang="fr-MC" sz="2000" dirty="0" err="1" smtClean="0"/>
              <a:t>mia</a:t>
            </a:r>
            <a:r>
              <a:rPr lang="fr-MC" sz="2000" dirty="0" smtClean="0"/>
              <a:t>) </a:t>
            </a:r>
          </a:p>
          <a:p>
            <a:endParaRPr lang="fr-MC" sz="2000" dirty="0" smtClean="0"/>
          </a:p>
          <a:p>
            <a:r>
              <a:rPr lang="fr-MC" sz="2000" dirty="0" smtClean="0"/>
              <a:t>Après 14 autres place financière la Suisse a enfin signé un mémorandum d’entente le 22 janvier 2015  (BNS-PBOC) </a:t>
            </a:r>
          </a:p>
          <a:p>
            <a:endParaRPr lang="fr-MC" sz="2000" dirty="0" smtClean="0"/>
          </a:p>
          <a:p>
            <a:r>
              <a:rPr lang="fr-MC" sz="2000" dirty="0" smtClean="0"/>
              <a:t>But un échange du </a:t>
            </a:r>
            <a:r>
              <a:rPr lang="fr-MC" sz="2000" dirty="0" smtClean="0">
                <a:solidFill>
                  <a:srgbClr val="FF0000"/>
                </a:solidFill>
              </a:rPr>
              <a:t>RMB</a:t>
            </a:r>
            <a:r>
              <a:rPr lang="fr-MC" sz="2000" dirty="0" smtClean="0"/>
              <a:t> sur notre territoire et donc faciliter son utilisation pour nos entreprises mais………….</a:t>
            </a:r>
          </a:p>
        </p:txBody>
      </p:sp>
    </p:spTree>
    <p:extLst>
      <p:ext uri="{BB962C8B-B14F-4D97-AF65-F5344CB8AC3E}">
        <p14:creationId xmlns:p14="http://schemas.microsoft.com/office/powerpoint/2010/main" val="1374274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MC" sz="4000" dirty="0" smtClean="0">
                <a:solidFill>
                  <a:srgbClr val="FF0000"/>
                </a:solidFill>
              </a:rPr>
              <a:t>Internationalisation du Renminbi</a:t>
            </a:r>
            <a:br>
              <a:rPr lang="fr-MC" sz="4000" dirty="0" smtClean="0">
                <a:solidFill>
                  <a:srgbClr val="FF0000"/>
                </a:solidFill>
              </a:rPr>
            </a:br>
            <a:r>
              <a:rPr lang="fr-MC" sz="3100" dirty="0" smtClean="0">
                <a:solidFill>
                  <a:srgbClr val="FF0000"/>
                </a:solidFill>
              </a:rPr>
              <a:t>et La Suisse II</a:t>
            </a:r>
            <a:endParaRPr lang="en-GB" sz="3100" dirty="0">
              <a:solidFill>
                <a:srgbClr val="FF0000"/>
              </a:solidFill>
            </a:endParaRPr>
          </a:p>
        </p:txBody>
      </p:sp>
      <p:sp>
        <p:nvSpPr>
          <p:cNvPr id="3" name="Espace réservé du contenu 2"/>
          <p:cNvSpPr>
            <a:spLocks noGrp="1"/>
          </p:cNvSpPr>
          <p:nvPr>
            <p:ph idx="1"/>
          </p:nvPr>
        </p:nvSpPr>
        <p:spPr/>
        <p:txBody>
          <a:bodyPr>
            <a:noAutofit/>
          </a:bodyPr>
          <a:lstStyle/>
          <a:p>
            <a:endParaRPr lang="fr-MC" sz="2000" dirty="0" smtClean="0"/>
          </a:p>
          <a:p>
            <a:r>
              <a:rPr lang="fr-MC" sz="2000" dirty="0" smtClean="0"/>
              <a:t>Il faut un centre de clearing, qui donc peut jouer ce rôle? </a:t>
            </a:r>
          </a:p>
          <a:p>
            <a:endParaRPr lang="fr-MC" sz="2000" dirty="0" smtClean="0"/>
          </a:p>
          <a:p>
            <a:r>
              <a:rPr lang="fr-MC" sz="2000" dirty="0" smtClean="0"/>
              <a:t>On parle de la China Construction Bank (fin 2015?) mais concurrence rude avec Londres, Francfort, Paris et le Luxembourg</a:t>
            </a:r>
          </a:p>
          <a:p>
            <a:endParaRPr lang="fr-MC" sz="2000" dirty="0" smtClean="0"/>
          </a:p>
          <a:p>
            <a:r>
              <a:rPr lang="fr-MC" sz="2000" dirty="0" smtClean="0"/>
              <a:t>PBOC a accordé </a:t>
            </a:r>
            <a:r>
              <a:rPr lang="fr-MC" sz="2000" dirty="0" smtClean="0">
                <a:solidFill>
                  <a:srgbClr val="FF0000"/>
                </a:solidFill>
              </a:rPr>
              <a:t>RMB</a:t>
            </a:r>
            <a:r>
              <a:rPr lang="fr-MC" sz="2000" dirty="0" smtClean="0"/>
              <a:t> 50 </a:t>
            </a:r>
            <a:r>
              <a:rPr lang="fr-MC" sz="2000" dirty="0" err="1" smtClean="0"/>
              <a:t>mia</a:t>
            </a:r>
            <a:r>
              <a:rPr lang="fr-MC" sz="2000" dirty="0" smtClean="0"/>
              <a:t> (CHF 7 </a:t>
            </a:r>
            <a:r>
              <a:rPr lang="fr-MC" sz="2000" dirty="0" err="1" smtClean="0"/>
              <a:t>mia</a:t>
            </a:r>
            <a:r>
              <a:rPr lang="fr-MC" sz="2000" dirty="0" smtClean="0"/>
              <a:t>) aux investisseurs qualifiés helvétiques pour des placements dans cette devise au travers de son programme RQFII</a:t>
            </a:r>
          </a:p>
        </p:txBody>
      </p:sp>
    </p:spTree>
    <p:extLst>
      <p:ext uri="{BB962C8B-B14F-4D97-AF65-F5344CB8AC3E}">
        <p14:creationId xmlns:p14="http://schemas.microsoft.com/office/powerpoint/2010/main" val="2750853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MC" sz="4000" dirty="0" smtClean="0">
                <a:solidFill>
                  <a:srgbClr val="FF0000"/>
                </a:solidFill>
              </a:rPr>
              <a:t>Internationalisation du Renminbi</a:t>
            </a:r>
            <a:br>
              <a:rPr lang="fr-MC" sz="4000" dirty="0" smtClean="0">
                <a:solidFill>
                  <a:srgbClr val="FF0000"/>
                </a:solidFill>
              </a:rPr>
            </a:br>
            <a:r>
              <a:rPr lang="fr-MC" sz="3100" dirty="0" smtClean="0">
                <a:solidFill>
                  <a:srgbClr val="FF0000"/>
                </a:solidFill>
              </a:rPr>
              <a:t>et La Suisse </a:t>
            </a:r>
            <a:r>
              <a:rPr lang="fr-MC" sz="3100" dirty="0" smtClean="0">
                <a:solidFill>
                  <a:srgbClr val="FF0000"/>
                </a:solidFill>
              </a:rPr>
              <a:t>III – c’est pas gagné</a:t>
            </a:r>
            <a:endParaRPr lang="en-GB" sz="3100" dirty="0">
              <a:solidFill>
                <a:srgbClr val="FF000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28800"/>
            <a:ext cx="8136904" cy="43204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84585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MC" sz="4000" dirty="0">
                <a:solidFill>
                  <a:srgbClr val="FF0000"/>
                </a:solidFill>
              </a:rPr>
              <a:t>Internationalisation du </a:t>
            </a:r>
            <a:r>
              <a:rPr lang="fr-MC" sz="4000" dirty="0" smtClean="0">
                <a:solidFill>
                  <a:srgbClr val="FF0000"/>
                </a:solidFill>
              </a:rPr>
              <a:t>Renminbi</a:t>
            </a:r>
            <a:r>
              <a:rPr lang="fr-MC" sz="4000" dirty="0">
                <a:solidFill>
                  <a:srgbClr val="FF0000"/>
                </a:solidFill>
              </a:rPr>
              <a:t/>
            </a:r>
            <a:br>
              <a:rPr lang="fr-MC" sz="4000" dirty="0">
                <a:solidFill>
                  <a:srgbClr val="FF0000"/>
                </a:solidFill>
              </a:rPr>
            </a:br>
            <a:r>
              <a:rPr lang="fr-MC" sz="3100" dirty="0">
                <a:solidFill>
                  <a:srgbClr val="FF0000"/>
                </a:solidFill>
              </a:rPr>
              <a:t>Un </a:t>
            </a:r>
            <a:r>
              <a:rPr lang="fr-MC" sz="3100" dirty="0" smtClean="0">
                <a:solidFill>
                  <a:srgbClr val="FF0000"/>
                </a:solidFill>
              </a:rPr>
              <a:t>usage en pleine accélération</a:t>
            </a:r>
            <a:endParaRPr lang="en-GB" sz="2800" dirty="0">
              <a:solidFill>
                <a:srgbClr val="FF0000"/>
              </a:solidFill>
            </a:endParaRPr>
          </a:p>
        </p:txBody>
      </p:sp>
      <p:sp>
        <p:nvSpPr>
          <p:cNvPr id="3" name="Espace réservé du contenu 2"/>
          <p:cNvSpPr>
            <a:spLocks noGrp="1"/>
          </p:cNvSpPr>
          <p:nvPr>
            <p:ph idx="1"/>
          </p:nvPr>
        </p:nvSpPr>
        <p:spPr/>
        <p:txBody>
          <a:bodyPr>
            <a:noAutofit/>
          </a:bodyPr>
          <a:lstStyle/>
          <a:p>
            <a:r>
              <a:rPr lang="fr-MC" sz="2000" dirty="0" smtClean="0"/>
              <a:t>Analystes anticipent que  le </a:t>
            </a:r>
            <a:r>
              <a:rPr lang="fr-MC" sz="2000" dirty="0" smtClean="0">
                <a:solidFill>
                  <a:srgbClr val="FF0000"/>
                </a:solidFill>
              </a:rPr>
              <a:t>RMB</a:t>
            </a:r>
            <a:r>
              <a:rPr lang="fr-MC" sz="2000" dirty="0" smtClean="0"/>
              <a:t> sera dans le top 3 (USD, EUR)</a:t>
            </a:r>
          </a:p>
          <a:p>
            <a:endParaRPr lang="fr-MC" sz="2000" dirty="0"/>
          </a:p>
          <a:p>
            <a:r>
              <a:rPr lang="fr-MC" sz="2000" dirty="0" smtClean="0"/>
              <a:t>1600 entreprises sur 14 marchés voient le </a:t>
            </a:r>
            <a:r>
              <a:rPr lang="fr-MC" sz="2000" dirty="0" smtClean="0">
                <a:solidFill>
                  <a:srgbClr val="FF0000"/>
                </a:solidFill>
              </a:rPr>
              <a:t>RMB</a:t>
            </a:r>
            <a:r>
              <a:rPr lang="fr-MC" sz="2000" dirty="0" smtClean="0"/>
              <a:t> comme suit:</a:t>
            </a:r>
          </a:p>
          <a:p>
            <a:endParaRPr lang="fr-MC" sz="2000" dirty="0" smtClean="0"/>
          </a:p>
          <a:p>
            <a:pPr lvl="2"/>
            <a:r>
              <a:rPr lang="fr-MC" sz="1800" dirty="0" smtClean="0"/>
              <a:t>65%  une opportunité de réduire les risque et couts de change</a:t>
            </a:r>
          </a:p>
          <a:p>
            <a:pPr lvl="2"/>
            <a:r>
              <a:rPr lang="fr-MC" sz="1800" dirty="0" smtClean="0"/>
              <a:t>55% une opportunité d’obtenir  des offres et un « </a:t>
            </a:r>
            <a:r>
              <a:rPr lang="fr-MC" sz="1800" dirty="0" err="1" smtClean="0"/>
              <a:t>pricing</a:t>
            </a:r>
            <a:r>
              <a:rPr lang="fr-MC" sz="1800" dirty="0" smtClean="0"/>
              <a:t> » compétitif</a:t>
            </a:r>
          </a:p>
          <a:p>
            <a:pPr lvl="2"/>
            <a:r>
              <a:rPr lang="fr-MC" sz="1800" dirty="0" smtClean="0"/>
              <a:t>49%  sujet à une demande de partenaires commerciaux (</a:t>
            </a:r>
            <a:r>
              <a:rPr lang="fr-MC" sz="1800" dirty="0" err="1" smtClean="0"/>
              <a:t>Intertek</a:t>
            </a:r>
            <a:r>
              <a:rPr lang="fr-MC" sz="1800" dirty="0" smtClean="0"/>
              <a:t>, Ikea, </a:t>
            </a:r>
            <a:r>
              <a:rPr lang="fr-MC" sz="1800" dirty="0" err="1" smtClean="0"/>
              <a:t>Corlette</a:t>
            </a:r>
            <a:r>
              <a:rPr lang="fr-MC" sz="1800" dirty="0" smtClean="0"/>
              <a:t>)</a:t>
            </a:r>
          </a:p>
          <a:p>
            <a:pPr lvl="2"/>
            <a:r>
              <a:rPr lang="fr-MC" sz="1800" dirty="0" smtClean="0"/>
              <a:t>86% des utilisateurs citent que les imports/exports sont le point commu</a:t>
            </a:r>
            <a:r>
              <a:rPr lang="fr-MC" sz="1800" dirty="0"/>
              <a:t>n</a:t>
            </a:r>
            <a:r>
              <a:rPr lang="fr-MC" sz="1800" dirty="0" smtClean="0"/>
              <a:t> dans l’accélération de l’usage du </a:t>
            </a:r>
            <a:r>
              <a:rPr lang="fr-MC" sz="1800" dirty="0" smtClean="0">
                <a:solidFill>
                  <a:srgbClr val="FF0000"/>
                </a:solidFill>
              </a:rPr>
              <a:t>RMB</a:t>
            </a:r>
            <a:r>
              <a:rPr lang="fr-MC" sz="1800" dirty="0" smtClean="0"/>
              <a:t> </a:t>
            </a:r>
          </a:p>
          <a:p>
            <a:pPr lvl="2"/>
            <a:endParaRPr lang="fr-MC" sz="1800" dirty="0"/>
          </a:p>
          <a:p>
            <a:r>
              <a:rPr lang="fr-MC" sz="2000" dirty="0" smtClean="0"/>
              <a:t>Pour la Suisse, un concurrent sérieux avec l’Allemagne qui lance en septembre 2014, </a:t>
            </a:r>
            <a:r>
              <a:rPr lang="fr-MC" sz="2000" u="sng" dirty="0" smtClean="0"/>
              <a:t>le premier clearing </a:t>
            </a:r>
            <a:r>
              <a:rPr lang="fr-MC" sz="2000" dirty="0" smtClean="0"/>
              <a:t>EUR-</a:t>
            </a:r>
            <a:r>
              <a:rPr lang="fr-MC" sz="2000" dirty="0" smtClean="0">
                <a:solidFill>
                  <a:srgbClr val="FF0000"/>
                </a:solidFill>
              </a:rPr>
              <a:t>RMB</a:t>
            </a:r>
            <a:r>
              <a:rPr lang="fr-MC" sz="2000" dirty="0" smtClean="0"/>
              <a:t> ( branche de BOC  à Frankfort) </a:t>
            </a:r>
          </a:p>
          <a:p>
            <a:endParaRPr lang="fr-MC" sz="2600" dirty="0" smtClean="0"/>
          </a:p>
        </p:txBody>
      </p:sp>
    </p:spTree>
    <p:extLst>
      <p:ext uri="{BB962C8B-B14F-4D97-AF65-F5344CB8AC3E}">
        <p14:creationId xmlns:p14="http://schemas.microsoft.com/office/powerpoint/2010/main" val="1025362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MC" sz="4000" dirty="0">
                <a:solidFill>
                  <a:srgbClr val="FF0000"/>
                </a:solidFill>
              </a:rPr>
              <a:t>Internationalisation du </a:t>
            </a:r>
            <a:r>
              <a:rPr lang="fr-MC" sz="4000" dirty="0" smtClean="0">
                <a:solidFill>
                  <a:srgbClr val="FF0000"/>
                </a:solidFill>
              </a:rPr>
              <a:t>Renminbi</a:t>
            </a:r>
            <a:r>
              <a:rPr lang="fr-MC" sz="4000" dirty="0">
                <a:solidFill>
                  <a:srgbClr val="FF0000"/>
                </a:solidFill>
              </a:rPr>
              <a:t/>
            </a:r>
            <a:br>
              <a:rPr lang="fr-MC" sz="4000" dirty="0">
                <a:solidFill>
                  <a:srgbClr val="FF0000"/>
                </a:solidFill>
              </a:rPr>
            </a:br>
            <a:r>
              <a:rPr lang="fr-MC" sz="3100" dirty="0" smtClean="0">
                <a:solidFill>
                  <a:srgbClr val="FF0000"/>
                </a:solidFill>
              </a:rPr>
              <a:t>Croissance attendue</a:t>
            </a:r>
            <a:endParaRPr lang="en-GB" sz="3100"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3" y="1519238"/>
            <a:ext cx="4680521" cy="378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1940360"/>
            <a:ext cx="2314575" cy="2990851"/>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5" name="ZoneTexte 4"/>
          <p:cNvSpPr txBox="1"/>
          <p:nvPr/>
        </p:nvSpPr>
        <p:spPr>
          <a:xfrm>
            <a:off x="467543" y="5733256"/>
            <a:ext cx="8136905" cy="646331"/>
          </a:xfrm>
          <a:prstGeom prst="rect">
            <a:avLst/>
          </a:prstGeom>
          <a:noFill/>
          <a:ln>
            <a:solidFill>
              <a:srgbClr val="FF0000"/>
            </a:solidFill>
          </a:ln>
        </p:spPr>
        <p:txBody>
          <a:bodyPr wrap="square" rtlCol="0">
            <a:spAutoFit/>
          </a:bodyPr>
          <a:lstStyle/>
          <a:p>
            <a:r>
              <a:rPr lang="fr-MC" dirty="0" smtClean="0"/>
              <a:t>SWIFT indique que le </a:t>
            </a:r>
            <a:r>
              <a:rPr lang="fr-MC" dirty="0" smtClean="0">
                <a:solidFill>
                  <a:srgbClr val="FF0000"/>
                </a:solidFill>
              </a:rPr>
              <a:t>RMB</a:t>
            </a:r>
            <a:r>
              <a:rPr lang="fr-MC" dirty="0" smtClean="0"/>
              <a:t> est depuis décembre 2013 la deuxième monnaie la plus utilisée dans le « </a:t>
            </a:r>
            <a:r>
              <a:rPr lang="fr-MC" dirty="0" err="1" smtClean="0"/>
              <a:t>trade</a:t>
            </a:r>
            <a:r>
              <a:rPr lang="fr-MC" dirty="0" smtClean="0"/>
              <a:t> finance » dépassant ainsi l’EUR</a:t>
            </a:r>
            <a:endParaRPr lang="en-GB" dirty="0"/>
          </a:p>
        </p:txBody>
      </p:sp>
    </p:spTree>
    <p:extLst>
      <p:ext uri="{BB962C8B-B14F-4D97-AF65-F5344CB8AC3E}">
        <p14:creationId xmlns:p14="http://schemas.microsoft.com/office/powerpoint/2010/main" val="1898096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MC" sz="4000" dirty="0">
                <a:solidFill>
                  <a:srgbClr val="FF0000"/>
                </a:solidFill>
              </a:rPr>
              <a:t>Internationalisation du Renminbi</a:t>
            </a:r>
            <a:br>
              <a:rPr lang="fr-MC" sz="4000" dirty="0">
                <a:solidFill>
                  <a:srgbClr val="FF0000"/>
                </a:solidFill>
              </a:rPr>
            </a:br>
            <a:r>
              <a:rPr lang="fr-MC" sz="3100" dirty="0">
                <a:solidFill>
                  <a:srgbClr val="FF0000"/>
                </a:solidFill>
              </a:rPr>
              <a:t>Shanghai </a:t>
            </a:r>
            <a:r>
              <a:rPr lang="fr-MC" sz="3100" dirty="0" smtClean="0">
                <a:solidFill>
                  <a:srgbClr val="FF0000"/>
                </a:solidFill>
              </a:rPr>
              <a:t>Free-Trade Zone, Une initiative à suivre</a:t>
            </a:r>
            <a:endParaRPr lang="en-GB" sz="3100" dirty="0">
              <a:solidFill>
                <a:srgbClr val="FF0000"/>
              </a:solidFill>
            </a:endParaRPr>
          </a:p>
        </p:txBody>
      </p:sp>
      <p:sp>
        <p:nvSpPr>
          <p:cNvPr id="3" name="Espace réservé du contenu 2"/>
          <p:cNvSpPr>
            <a:spLocks noGrp="1"/>
          </p:cNvSpPr>
          <p:nvPr>
            <p:ph idx="1"/>
          </p:nvPr>
        </p:nvSpPr>
        <p:spPr/>
        <p:txBody>
          <a:bodyPr>
            <a:normAutofit/>
          </a:bodyPr>
          <a:lstStyle/>
          <a:p>
            <a:r>
              <a:rPr lang="fr-MC" sz="1800" dirty="0" smtClean="0"/>
              <a:t>Créer en 2013</a:t>
            </a:r>
          </a:p>
          <a:p>
            <a:r>
              <a:rPr lang="fr-MC" sz="1800" dirty="0" smtClean="0"/>
              <a:t>Reste encore peu connue mais il faudra rester attentif aux développements </a:t>
            </a:r>
          </a:p>
          <a:p>
            <a:r>
              <a:rPr lang="fr-MC" sz="1800" dirty="0" smtClean="0"/>
              <a:t>Surtout concernant les réformes financières </a:t>
            </a:r>
          </a:p>
          <a:p>
            <a:endParaRPr lang="en-GB"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224" y="2818104"/>
            <a:ext cx="6480720" cy="3799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920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MC" sz="3600" dirty="0" smtClean="0">
                <a:solidFill>
                  <a:srgbClr val="FF0000"/>
                </a:solidFill>
              </a:rPr>
              <a:t>En attendant… </a:t>
            </a:r>
            <a:endParaRPr lang="en-GB" sz="3600" dirty="0">
              <a:solidFill>
                <a:srgbClr val="FF0000"/>
              </a:solidFill>
            </a:endParaRPr>
          </a:p>
        </p:txBody>
      </p:sp>
      <p:sp>
        <p:nvSpPr>
          <p:cNvPr id="3" name="Espace réservé du contenu 2"/>
          <p:cNvSpPr>
            <a:spLocks noGrp="1"/>
          </p:cNvSpPr>
          <p:nvPr>
            <p:ph idx="1"/>
          </p:nvPr>
        </p:nvSpPr>
        <p:spPr/>
        <p:txBody>
          <a:bodyPr>
            <a:normAutofit/>
          </a:bodyPr>
          <a:lstStyle/>
          <a:p>
            <a:r>
              <a:rPr lang="fr-MC" sz="2000" dirty="0" smtClean="0"/>
              <a:t>L’adoption du « </a:t>
            </a:r>
            <a:r>
              <a:rPr lang="fr-MC" sz="2000" dirty="0" smtClean="0">
                <a:solidFill>
                  <a:srgbClr val="FF0000"/>
                </a:solidFill>
              </a:rPr>
              <a:t>RMB</a:t>
            </a:r>
            <a:r>
              <a:rPr lang="fr-MC" sz="2000" dirty="0" smtClean="0"/>
              <a:t> Trade  </a:t>
            </a:r>
            <a:r>
              <a:rPr lang="fr-MC" sz="2000" dirty="0" err="1" smtClean="0"/>
              <a:t>Settlements</a:t>
            </a:r>
            <a:r>
              <a:rPr lang="fr-MC" sz="2000" dirty="0" smtClean="0"/>
              <a:t> « (RTS) offre aux entreprises suisses des perspectives d’investissement en Chine</a:t>
            </a:r>
          </a:p>
          <a:p>
            <a:endParaRPr lang="fr-MC" sz="2000" dirty="0"/>
          </a:p>
          <a:p>
            <a:r>
              <a:rPr lang="fr-MC" sz="2000" dirty="0" smtClean="0"/>
              <a:t>Depuis 2010, les importations et exportations transfrontalières chinoises peuvent être payées en </a:t>
            </a:r>
            <a:r>
              <a:rPr lang="fr-MC" sz="2000" dirty="0" smtClean="0">
                <a:solidFill>
                  <a:srgbClr val="FF0000"/>
                </a:solidFill>
              </a:rPr>
              <a:t>RMB</a:t>
            </a:r>
            <a:r>
              <a:rPr lang="fr-MC" sz="2000" dirty="0" smtClean="0"/>
              <a:t> dans tous les pays du monde. </a:t>
            </a:r>
            <a:r>
              <a:rPr lang="fr-MC" sz="2000" dirty="0"/>
              <a:t> </a:t>
            </a:r>
            <a:r>
              <a:rPr lang="fr-MC" sz="2000" dirty="0" smtClean="0"/>
              <a:t>Les barrières imposées aux opérations commerciales tombent</a:t>
            </a:r>
          </a:p>
          <a:p>
            <a:endParaRPr lang="fr-MC" sz="2000" dirty="0" smtClean="0"/>
          </a:p>
          <a:p>
            <a:r>
              <a:rPr lang="fr-MC" sz="2000" dirty="0" smtClean="0"/>
              <a:t>Ces initiatives libèrent les entreprises de la dépendance au USD comme moyen de paiement international pour le commerce avec la Chine</a:t>
            </a:r>
          </a:p>
          <a:p>
            <a:endParaRPr lang="fr-MC" sz="2000" dirty="0" smtClean="0"/>
          </a:p>
          <a:p>
            <a:r>
              <a:rPr lang="fr-MC" sz="2000" dirty="0" smtClean="0"/>
              <a:t>Les entreprises suisses qui réalisent leurs affaires en </a:t>
            </a:r>
            <a:r>
              <a:rPr lang="fr-MC" sz="2000" dirty="0" smtClean="0">
                <a:solidFill>
                  <a:srgbClr val="FF0000"/>
                </a:solidFill>
              </a:rPr>
              <a:t>RMB</a:t>
            </a:r>
            <a:r>
              <a:rPr lang="fr-MC" sz="2000" dirty="0" smtClean="0"/>
              <a:t> peuvent ainsi entretenir des relations commerciales avec des sociétés chinoises dont l’accès aux monnaies étrangères est limité</a:t>
            </a:r>
          </a:p>
          <a:p>
            <a:endParaRPr lang="en-GB" sz="2000" dirty="0"/>
          </a:p>
        </p:txBody>
      </p:sp>
    </p:spTree>
    <p:extLst>
      <p:ext uri="{BB962C8B-B14F-4D97-AF65-F5344CB8AC3E}">
        <p14:creationId xmlns:p14="http://schemas.microsoft.com/office/powerpoint/2010/main" val="3677934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MC" sz="3600" dirty="0" smtClean="0">
                <a:solidFill>
                  <a:srgbClr val="FF0000"/>
                </a:solidFill>
              </a:rPr>
              <a:t>.. Mais encore?</a:t>
            </a:r>
            <a:endParaRPr lang="en-GB" sz="3600" dirty="0">
              <a:solidFill>
                <a:srgbClr val="FF0000"/>
              </a:solidFill>
            </a:endParaRPr>
          </a:p>
        </p:txBody>
      </p:sp>
      <p:sp>
        <p:nvSpPr>
          <p:cNvPr id="3" name="Espace réservé du contenu 2"/>
          <p:cNvSpPr>
            <a:spLocks noGrp="1"/>
          </p:cNvSpPr>
          <p:nvPr>
            <p:ph idx="1"/>
          </p:nvPr>
        </p:nvSpPr>
        <p:spPr/>
        <p:txBody>
          <a:bodyPr>
            <a:normAutofit/>
          </a:bodyPr>
          <a:lstStyle/>
          <a:p>
            <a:r>
              <a:rPr lang="fr-MC" sz="2000" dirty="0" smtClean="0"/>
              <a:t>L’internationalisation du </a:t>
            </a:r>
            <a:r>
              <a:rPr lang="fr-MC" sz="2000" dirty="0" smtClean="0">
                <a:solidFill>
                  <a:srgbClr val="FF0000"/>
                </a:solidFill>
              </a:rPr>
              <a:t>RMB</a:t>
            </a:r>
            <a:r>
              <a:rPr lang="fr-MC" sz="2000" dirty="0" smtClean="0"/>
              <a:t> permet aux entreprises suisses de renforcer leur position sur le marché chinois et d’élargir leur marge de manœuvre </a:t>
            </a:r>
          </a:p>
          <a:p>
            <a:r>
              <a:rPr lang="fr-MC" sz="2000" dirty="0" smtClean="0"/>
              <a:t>Les grands acteur bancaires en Suisse vendent donc des services tels </a:t>
            </a:r>
            <a:r>
              <a:rPr lang="fr-MC" sz="2000" dirty="0"/>
              <a:t>q</a:t>
            </a:r>
            <a:r>
              <a:rPr lang="fr-MC" sz="2000" dirty="0" smtClean="0"/>
              <a:t>ue les: </a:t>
            </a:r>
          </a:p>
          <a:p>
            <a:endParaRPr lang="fr-MC" sz="2000" dirty="0" smtClean="0"/>
          </a:p>
          <a:p>
            <a:pPr lvl="2"/>
            <a:r>
              <a:rPr lang="fr-MC" sz="1800" dirty="0" smtClean="0"/>
              <a:t>Ouverture de compte pour la clientèle entreprises suisses et étrangères  (CNY)  pour le trafic des paiements</a:t>
            </a:r>
          </a:p>
          <a:p>
            <a:pPr lvl="2"/>
            <a:r>
              <a:rPr lang="fr-MC" sz="1800" dirty="0" smtClean="0"/>
              <a:t>Paiement en </a:t>
            </a:r>
            <a:r>
              <a:rPr lang="fr-MC" sz="1800" dirty="0" smtClean="0">
                <a:solidFill>
                  <a:srgbClr val="FF0000"/>
                </a:solidFill>
              </a:rPr>
              <a:t>RMB</a:t>
            </a:r>
            <a:r>
              <a:rPr lang="fr-MC" sz="1800" dirty="0" smtClean="0"/>
              <a:t> en dehors de la Chine continentale </a:t>
            </a:r>
          </a:p>
          <a:p>
            <a:pPr lvl="2"/>
            <a:r>
              <a:rPr lang="fr-MC" sz="1800" dirty="0" smtClean="0"/>
              <a:t>Paiements en </a:t>
            </a:r>
            <a:r>
              <a:rPr lang="fr-MC" sz="1800" dirty="0" smtClean="0">
                <a:solidFill>
                  <a:srgbClr val="FF0000"/>
                </a:solidFill>
              </a:rPr>
              <a:t>RMB</a:t>
            </a:r>
            <a:r>
              <a:rPr lang="fr-MC" sz="1800" dirty="0" smtClean="0"/>
              <a:t> depuis et en direction de la Chine continentale </a:t>
            </a:r>
          </a:p>
          <a:p>
            <a:pPr lvl="2"/>
            <a:r>
              <a:rPr lang="fr-MC" sz="1800" dirty="0" smtClean="0"/>
              <a:t>Trade finance donc crédits documentaires import/export, encaissements documentaires et garanties bancaires</a:t>
            </a:r>
          </a:p>
          <a:p>
            <a:pPr lvl="2"/>
            <a:r>
              <a:rPr lang="fr-MC" sz="1800" dirty="0" smtClean="0"/>
              <a:t>Opérations sur devises, spot;  </a:t>
            </a:r>
            <a:r>
              <a:rPr lang="fr-MC" sz="1800" dirty="0" err="1" smtClean="0"/>
              <a:t>forward</a:t>
            </a:r>
            <a:r>
              <a:rPr lang="fr-MC" sz="1800" dirty="0" smtClean="0"/>
              <a:t> et swaps</a:t>
            </a:r>
          </a:p>
          <a:p>
            <a:pPr lvl="2"/>
            <a:r>
              <a:rPr lang="fr-MC" sz="1800" dirty="0" smtClean="0"/>
              <a:t>Opération sur les « money </a:t>
            </a:r>
            <a:r>
              <a:rPr lang="fr-MC" sz="1800" dirty="0" err="1" smtClean="0"/>
              <a:t>market</a:t>
            </a:r>
            <a:r>
              <a:rPr lang="fr-MC" sz="1800" dirty="0" smtClean="0"/>
              <a:t> » dépôts </a:t>
            </a:r>
            <a:r>
              <a:rPr lang="fr-MC" sz="1800" dirty="0" err="1" smtClean="0"/>
              <a:t>etc</a:t>
            </a:r>
            <a:endParaRPr lang="fr-MC" sz="1800" dirty="0" smtClean="0"/>
          </a:p>
          <a:p>
            <a:pPr lvl="2"/>
            <a:endParaRPr lang="fr-MC" sz="1800" dirty="0"/>
          </a:p>
          <a:p>
            <a:endParaRPr lang="fr-MC" sz="2400" dirty="0"/>
          </a:p>
        </p:txBody>
      </p:sp>
    </p:spTree>
    <p:extLst>
      <p:ext uri="{BB962C8B-B14F-4D97-AF65-F5344CB8AC3E}">
        <p14:creationId xmlns:p14="http://schemas.microsoft.com/office/powerpoint/2010/main" val="27718960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MC" sz="3600" dirty="0" smtClean="0">
                <a:solidFill>
                  <a:srgbClr val="FF0000"/>
                </a:solidFill>
              </a:rPr>
              <a:t>.. Et comment ça marche?</a:t>
            </a:r>
            <a:endParaRPr lang="en-GB" sz="3600" dirty="0">
              <a:solidFill>
                <a:srgbClr val="FF0000"/>
              </a:solidFill>
            </a:endParaRPr>
          </a:p>
        </p:txBody>
      </p:sp>
      <p:sp>
        <p:nvSpPr>
          <p:cNvPr id="3" name="Espace réservé du contenu 2"/>
          <p:cNvSpPr>
            <a:spLocks noGrp="1"/>
          </p:cNvSpPr>
          <p:nvPr>
            <p:ph idx="1"/>
          </p:nvPr>
        </p:nvSpPr>
        <p:spPr/>
        <p:txBody>
          <a:bodyPr>
            <a:normAutofit lnSpcReduction="10000"/>
          </a:bodyPr>
          <a:lstStyle/>
          <a:p>
            <a:r>
              <a:rPr lang="fr-MC" sz="2000" dirty="0" smtClean="0"/>
              <a:t>Le paiement pour la Chine est débité du compte entreprise </a:t>
            </a:r>
            <a:r>
              <a:rPr lang="fr-MC" sz="2000" dirty="0" smtClean="0">
                <a:solidFill>
                  <a:srgbClr val="FF0000"/>
                </a:solidFill>
              </a:rPr>
              <a:t>RMB</a:t>
            </a:r>
            <a:r>
              <a:rPr lang="fr-MC" sz="2000" dirty="0" smtClean="0"/>
              <a:t> en Suisse et envoyé au bénéficiaire en Chine via la filiale de la banque à Hong Kong</a:t>
            </a:r>
          </a:p>
          <a:p>
            <a:endParaRPr lang="fr-MC" sz="2000" dirty="0" smtClean="0"/>
          </a:p>
          <a:p>
            <a:r>
              <a:rPr lang="fr-MC" sz="2000" dirty="0" smtClean="0"/>
              <a:t>Avant le crédit, le montant en monnaie offshore (CNH) est converti en monnaie </a:t>
            </a:r>
            <a:r>
              <a:rPr lang="fr-MC" sz="2000" dirty="0" err="1" smtClean="0"/>
              <a:t>onshore</a:t>
            </a:r>
            <a:r>
              <a:rPr lang="fr-MC" sz="2000" dirty="0" smtClean="0"/>
              <a:t> (CNY) parle système de clearing local (CHATS) avec un rapport de 1.1.</a:t>
            </a:r>
          </a:p>
          <a:p>
            <a:endParaRPr lang="fr-MC" sz="2000" dirty="0" smtClean="0"/>
          </a:p>
          <a:p>
            <a:r>
              <a:rPr lang="fr-MC" sz="2000" dirty="0" smtClean="0"/>
              <a:t>Le crédit sur le compte du bénéficiaire est effectué dans la monnaie </a:t>
            </a:r>
            <a:r>
              <a:rPr lang="fr-MC" sz="2000" dirty="0" err="1" smtClean="0"/>
              <a:t>onshore</a:t>
            </a:r>
            <a:r>
              <a:rPr lang="fr-MC" sz="2000" dirty="0" smtClean="0"/>
              <a:t> (CNY)   </a:t>
            </a:r>
          </a:p>
          <a:p>
            <a:endParaRPr lang="fr-MC" sz="2000" dirty="0"/>
          </a:p>
          <a:p>
            <a:r>
              <a:rPr lang="fr-MC" sz="2000" dirty="0" smtClean="0"/>
              <a:t>Un paiement de la Chine vers la Suisse est converti de manière identique par la centrale de Clearing. </a:t>
            </a:r>
          </a:p>
          <a:p>
            <a:endParaRPr lang="fr-MC" sz="2000" dirty="0"/>
          </a:p>
          <a:p>
            <a:r>
              <a:rPr lang="fr-MC" sz="2000" dirty="0" smtClean="0"/>
              <a:t>La conversion est effectuée sans frais dans les deux sens</a:t>
            </a:r>
            <a:endParaRPr lang="fr-MC" sz="2400" dirty="0"/>
          </a:p>
        </p:txBody>
      </p:sp>
    </p:spTree>
    <p:extLst>
      <p:ext uri="{BB962C8B-B14F-4D97-AF65-F5344CB8AC3E}">
        <p14:creationId xmlns:p14="http://schemas.microsoft.com/office/powerpoint/2010/main" val="3364101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MC" sz="3600" dirty="0" smtClean="0">
                <a:solidFill>
                  <a:srgbClr val="FF0000"/>
                </a:solidFill>
              </a:rPr>
              <a:t>.. Et comment ça marche?</a:t>
            </a:r>
            <a:endParaRPr lang="en-GB" sz="3600"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311" y="1562100"/>
            <a:ext cx="8208913" cy="40991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99315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1204796"/>
            <a:ext cx="6827744" cy="40161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re 1"/>
          <p:cNvSpPr>
            <a:spLocks noGrp="1"/>
          </p:cNvSpPr>
          <p:nvPr>
            <p:ph type="title"/>
          </p:nvPr>
        </p:nvSpPr>
        <p:spPr/>
        <p:txBody>
          <a:bodyPr>
            <a:normAutofit/>
          </a:bodyPr>
          <a:lstStyle/>
          <a:p>
            <a:r>
              <a:rPr lang="fr-MC" sz="3600" dirty="0" smtClean="0">
                <a:solidFill>
                  <a:srgbClr val="FF0000"/>
                </a:solidFill>
              </a:rPr>
              <a:t>La grande </a:t>
            </a:r>
            <a:r>
              <a:rPr lang="fr-MC" sz="3600" dirty="0" smtClean="0">
                <a:solidFill>
                  <a:srgbClr val="FF0000"/>
                </a:solidFill>
              </a:rPr>
              <a:t>question et les faits….</a:t>
            </a:r>
            <a:endParaRPr lang="en-GB" sz="3600" dirty="0">
              <a:solidFill>
                <a:srgbClr val="FF0000"/>
              </a:solidFill>
            </a:endParaRP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4320" y="260648"/>
            <a:ext cx="864096" cy="115727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4" name="ZoneTexte 3"/>
          <p:cNvSpPr txBox="1"/>
          <p:nvPr/>
        </p:nvSpPr>
        <p:spPr>
          <a:xfrm>
            <a:off x="251520" y="5445224"/>
            <a:ext cx="7462800" cy="369332"/>
          </a:xfrm>
          <a:prstGeom prst="rect">
            <a:avLst/>
          </a:prstGeom>
          <a:noFill/>
        </p:spPr>
        <p:txBody>
          <a:bodyPr wrap="square" rtlCol="0">
            <a:spAutoFit/>
          </a:bodyPr>
          <a:lstStyle/>
          <a:p>
            <a:r>
              <a:rPr lang="fr-MC" dirty="0" smtClean="0"/>
              <a:t>HSBC pense  que la monnaie chinoise sera top 3 </a:t>
            </a:r>
            <a:endParaRPr lang="en-GB" dirty="0"/>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0895" y="3284984"/>
            <a:ext cx="3773437" cy="3402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908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MC" sz="4000" dirty="0" smtClean="0">
                <a:solidFill>
                  <a:srgbClr val="FF0000"/>
                </a:solidFill>
              </a:rPr>
              <a:t>RMB – Le </a:t>
            </a:r>
            <a:r>
              <a:rPr lang="fr-MC" sz="4000" dirty="0" err="1" smtClean="0">
                <a:solidFill>
                  <a:srgbClr val="FF0000"/>
                </a:solidFill>
              </a:rPr>
              <a:t>Rationel</a:t>
            </a:r>
            <a:r>
              <a:rPr lang="fr-MC" sz="4000" dirty="0" smtClean="0">
                <a:solidFill>
                  <a:srgbClr val="FF0000"/>
                </a:solidFill>
              </a:rPr>
              <a:t> et….</a:t>
            </a:r>
            <a:endParaRPr lang="en-GB" sz="4000" dirty="0">
              <a:solidFill>
                <a:srgbClr val="FF0000"/>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484784"/>
            <a:ext cx="8280920" cy="48245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40116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MC" sz="3600" dirty="0" smtClean="0">
                <a:solidFill>
                  <a:srgbClr val="FF0000"/>
                </a:solidFill>
              </a:rPr>
              <a:t>Cas A</a:t>
            </a:r>
            <a:br>
              <a:rPr lang="fr-MC" sz="3600" dirty="0" smtClean="0">
                <a:solidFill>
                  <a:srgbClr val="FF0000"/>
                </a:solidFill>
              </a:rPr>
            </a:br>
            <a:r>
              <a:rPr lang="fr-MC" sz="2800" dirty="0" smtClean="0">
                <a:solidFill>
                  <a:srgbClr val="FF0000"/>
                </a:solidFill>
              </a:rPr>
              <a:t>De 3 à 2 monnaies</a:t>
            </a:r>
            <a:endParaRPr lang="en-GB" sz="2800" dirty="0">
              <a:solidFill>
                <a:srgbClr val="FF0000"/>
              </a:solidFill>
            </a:endParaRPr>
          </a:p>
        </p:txBody>
      </p:sp>
      <p:sp>
        <p:nvSpPr>
          <p:cNvPr id="3" name="Espace réservé du contenu 2"/>
          <p:cNvSpPr>
            <a:spLocks noGrp="1"/>
          </p:cNvSpPr>
          <p:nvPr>
            <p:ph idx="1"/>
          </p:nvPr>
        </p:nvSpPr>
        <p:spPr>
          <a:xfrm>
            <a:off x="457200" y="1373902"/>
            <a:ext cx="8229600" cy="4978559"/>
          </a:xfrm>
        </p:spPr>
        <p:txBody>
          <a:bodyPr>
            <a:noAutofit/>
          </a:bodyPr>
          <a:lstStyle/>
          <a:p>
            <a:pPr marL="0" indent="0">
              <a:buNone/>
            </a:pPr>
            <a:r>
              <a:rPr lang="fr-MC" sz="2000" dirty="0" smtClean="0"/>
              <a:t>Type:			Importateur Mexicain </a:t>
            </a:r>
          </a:p>
          <a:p>
            <a:pPr marL="0" indent="0">
              <a:buNone/>
            </a:pPr>
            <a:r>
              <a:rPr lang="fr-MC" sz="2000" dirty="0" smtClean="0"/>
              <a:t>Produits:		Surgelés</a:t>
            </a:r>
          </a:p>
          <a:p>
            <a:pPr marL="0" indent="0">
              <a:buNone/>
            </a:pPr>
            <a:r>
              <a:rPr lang="fr-MC" sz="2000" dirty="0" smtClean="0"/>
              <a:t>Origine:			Chine</a:t>
            </a:r>
          </a:p>
          <a:p>
            <a:pPr marL="0" indent="0">
              <a:buNone/>
            </a:pPr>
            <a:r>
              <a:rPr lang="fr-MC" sz="2000" dirty="0" smtClean="0"/>
              <a:t>Facturation export:	USD</a:t>
            </a:r>
          </a:p>
          <a:p>
            <a:pPr marL="0" indent="0">
              <a:buNone/>
            </a:pPr>
            <a:r>
              <a:rPr lang="fr-MC" sz="2000" dirty="0" smtClean="0"/>
              <a:t>Clients:			Grande distribution, hôtels, grossistes Mexique</a:t>
            </a:r>
            <a:endParaRPr lang="fr-MC" sz="2000" dirty="0"/>
          </a:p>
          <a:p>
            <a:pPr marL="0" indent="0">
              <a:buNone/>
            </a:pPr>
            <a:r>
              <a:rPr lang="fr-MC" sz="2000" dirty="0" smtClean="0"/>
              <a:t>Facturation interne:	MXN donc « </a:t>
            </a:r>
            <a:r>
              <a:rPr lang="fr-MC" sz="2000" dirty="0" err="1" smtClean="0"/>
              <a:t>mismatch</a:t>
            </a:r>
            <a:r>
              <a:rPr lang="fr-MC" sz="2000" dirty="0" smtClean="0"/>
              <a:t> » à tous les niveaux</a:t>
            </a:r>
          </a:p>
          <a:p>
            <a:pPr marL="0" indent="0">
              <a:buNone/>
            </a:pPr>
            <a:endParaRPr lang="fr-MC" sz="2000" dirty="0"/>
          </a:p>
          <a:p>
            <a:pPr marL="0" indent="0">
              <a:buNone/>
            </a:pPr>
            <a:r>
              <a:rPr lang="fr-MC" sz="2000" dirty="0" smtClean="0"/>
              <a:t>Solution:		RMB L/C pour achats marchandise Chine</a:t>
            </a:r>
          </a:p>
          <a:p>
            <a:pPr marL="0" indent="0">
              <a:buNone/>
            </a:pPr>
            <a:r>
              <a:rPr lang="fr-MC" sz="2000" dirty="0"/>
              <a:t>	</a:t>
            </a:r>
            <a:r>
              <a:rPr lang="fr-MC" sz="2000" dirty="0" smtClean="0"/>
              <a:t>		MXN:RMB FX </a:t>
            </a:r>
            <a:r>
              <a:rPr lang="fr-MC" sz="2000" dirty="0" err="1" smtClean="0"/>
              <a:t>forward</a:t>
            </a:r>
            <a:r>
              <a:rPr lang="fr-MC" sz="2000" dirty="0" smtClean="0"/>
              <a:t> to </a:t>
            </a:r>
            <a:r>
              <a:rPr lang="fr-MC" sz="2000" dirty="0" err="1" smtClean="0"/>
              <a:t>hedge</a:t>
            </a:r>
            <a:endParaRPr lang="fr-MC" sz="2000" dirty="0" smtClean="0"/>
          </a:p>
          <a:p>
            <a:pPr marL="0" indent="0">
              <a:buNone/>
            </a:pPr>
            <a:endParaRPr lang="fr-MC" sz="2000" dirty="0"/>
          </a:p>
          <a:p>
            <a:pPr marL="0" indent="0">
              <a:buNone/>
            </a:pPr>
            <a:r>
              <a:rPr lang="fr-MC" sz="2000" dirty="0" smtClean="0"/>
              <a:t>Avantages:		Meilleures conditions pour importateur</a:t>
            </a:r>
          </a:p>
          <a:p>
            <a:pPr marL="0" indent="0">
              <a:buNone/>
            </a:pPr>
            <a:r>
              <a:rPr lang="fr-MC" sz="2000" dirty="0"/>
              <a:t>	</a:t>
            </a:r>
            <a:r>
              <a:rPr lang="fr-MC" sz="2000" dirty="0" smtClean="0"/>
              <a:t>		Immuniser le risque FX, coûts et pas de marge </a:t>
            </a:r>
          </a:p>
          <a:p>
            <a:pPr marL="0" indent="0">
              <a:buNone/>
            </a:pPr>
            <a:r>
              <a:rPr lang="fr-MC" sz="2000" dirty="0"/>
              <a:t>	</a:t>
            </a:r>
            <a:r>
              <a:rPr lang="fr-MC" sz="2000" dirty="0" smtClean="0"/>
              <a:t>		</a:t>
            </a:r>
          </a:p>
          <a:p>
            <a:pPr marL="0" indent="0">
              <a:buNone/>
            </a:pPr>
            <a:r>
              <a:rPr lang="fr-MC" sz="2000" dirty="0" smtClean="0"/>
              <a:t> </a:t>
            </a:r>
          </a:p>
        </p:txBody>
      </p:sp>
    </p:spTree>
    <p:extLst>
      <p:ext uri="{BB962C8B-B14F-4D97-AF65-F5344CB8AC3E}">
        <p14:creationId xmlns:p14="http://schemas.microsoft.com/office/powerpoint/2010/main" val="4169792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MC" sz="4000" dirty="0" smtClean="0">
                <a:solidFill>
                  <a:srgbClr val="FF0000"/>
                </a:solidFill>
              </a:rPr>
              <a:t>Cas B</a:t>
            </a:r>
            <a:r>
              <a:rPr lang="fr-MC" sz="4000" dirty="0">
                <a:solidFill>
                  <a:srgbClr val="FF0000"/>
                </a:solidFill>
              </a:rPr>
              <a:t/>
            </a:r>
            <a:br>
              <a:rPr lang="fr-MC" sz="4000" dirty="0">
                <a:solidFill>
                  <a:srgbClr val="FF0000"/>
                </a:solidFill>
              </a:rPr>
            </a:br>
            <a:r>
              <a:rPr lang="fr-MC" sz="3100" dirty="0" smtClean="0">
                <a:solidFill>
                  <a:srgbClr val="FF0000"/>
                </a:solidFill>
              </a:rPr>
              <a:t>Déplacer le risque FX</a:t>
            </a:r>
            <a:endParaRPr lang="en-GB" sz="2700" dirty="0">
              <a:solidFill>
                <a:srgbClr val="FF0000"/>
              </a:solidFill>
            </a:endParaRPr>
          </a:p>
        </p:txBody>
      </p:sp>
      <p:sp>
        <p:nvSpPr>
          <p:cNvPr id="3" name="Espace réservé du contenu 2"/>
          <p:cNvSpPr>
            <a:spLocks noGrp="1"/>
          </p:cNvSpPr>
          <p:nvPr>
            <p:ph idx="1"/>
          </p:nvPr>
        </p:nvSpPr>
        <p:spPr>
          <a:xfrm>
            <a:off x="457200" y="1373902"/>
            <a:ext cx="8229600" cy="4978559"/>
          </a:xfrm>
        </p:spPr>
        <p:txBody>
          <a:bodyPr>
            <a:noAutofit/>
          </a:bodyPr>
          <a:lstStyle/>
          <a:p>
            <a:pPr marL="0" indent="0">
              <a:buNone/>
            </a:pPr>
            <a:r>
              <a:rPr lang="fr-MC" sz="2000" dirty="0"/>
              <a:t>Type:			</a:t>
            </a:r>
            <a:r>
              <a:rPr lang="fr-MC" sz="2000" dirty="0" smtClean="0"/>
              <a:t>Fabricant basé Hong Kong </a:t>
            </a:r>
            <a:endParaRPr lang="fr-MC" sz="2000" dirty="0"/>
          </a:p>
          <a:p>
            <a:pPr marL="0" indent="0">
              <a:buNone/>
            </a:pPr>
            <a:r>
              <a:rPr lang="fr-MC" sz="2000" dirty="0"/>
              <a:t>Produits:		</a:t>
            </a:r>
            <a:r>
              <a:rPr lang="fr-MC" sz="2000" dirty="0" smtClean="0"/>
              <a:t>Tissus</a:t>
            </a:r>
          </a:p>
          <a:p>
            <a:pPr marL="0" indent="0">
              <a:buNone/>
            </a:pPr>
            <a:r>
              <a:rPr lang="fr-MC" sz="2000" dirty="0" smtClean="0"/>
              <a:t>Origine</a:t>
            </a:r>
            <a:r>
              <a:rPr lang="fr-MC" sz="2000" dirty="0"/>
              <a:t>:			</a:t>
            </a:r>
            <a:r>
              <a:rPr lang="fr-MC" sz="2000" dirty="0" smtClean="0"/>
              <a:t>Chine </a:t>
            </a:r>
            <a:r>
              <a:rPr lang="fr-MC" sz="2000" dirty="0" err="1" smtClean="0"/>
              <a:t>intra-group</a:t>
            </a:r>
            <a:r>
              <a:rPr lang="fr-MC" sz="2000" dirty="0" smtClean="0"/>
              <a:t> et tiers fournisseurs</a:t>
            </a:r>
            <a:endParaRPr lang="fr-MC" sz="2000" dirty="0"/>
          </a:p>
          <a:p>
            <a:pPr marL="0" indent="0">
              <a:buNone/>
            </a:pPr>
            <a:r>
              <a:rPr lang="fr-MC" sz="2000" dirty="0" smtClean="0"/>
              <a:t>Facturation:</a:t>
            </a:r>
            <a:r>
              <a:rPr lang="fr-MC" sz="2000" dirty="0"/>
              <a:t>	</a:t>
            </a:r>
            <a:r>
              <a:rPr lang="fr-MC" sz="2000" dirty="0" smtClean="0"/>
              <a:t>	</a:t>
            </a:r>
            <a:r>
              <a:rPr lang="fr-MC" sz="2000" dirty="0" err="1" smtClean="0"/>
              <a:t>interco</a:t>
            </a:r>
            <a:r>
              <a:rPr lang="fr-MC" sz="2000" dirty="0" smtClean="0"/>
              <a:t> &amp; tiers, clients UK en USD</a:t>
            </a:r>
            <a:endParaRPr lang="fr-MC" sz="2000" dirty="0"/>
          </a:p>
          <a:p>
            <a:pPr marL="0" indent="0">
              <a:buNone/>
            </a:pPr>
            <a:r>
              <a:rPr lang="fr-MC" sz="2000" dirty="0"/>
              <a:t>Clients:			</a:t>
            </a:r>
            <a:r>
              <a:rPr lang="fr-MC" sz="2000" dirty="0" smtClean="0"/>
              <a:t>Grande distribution Angleterre</a:t>
            </a:r>
            <a:endParaRPr lang="fr-MC" sz="2000" dirty="0"/>
          </a:p>
          <a:p>
            <a:pPr marL="0" indent="0">
              <a:buNone/>
            </a:pPr>
            <a:r>
              <a:rPr lang="fr-MC" sz="2000" dirty="0" smtClean="0"/>
              <a:t>FX </a:t>
            </a:r>
            <a:r>
              <a:rPr lang="fr-MC" sz="2000" dirty="0" err="1" smtClean="0"/>
              <a:t>riks</a:t>
            </a:r>
            <a:r>
              <a:rPr lang="fr-MC" sz="2000" dirty="0" smtClean="0"/>
              <a:t>			USD et RMB (</a:t>
            </a:r>
            <a:r>
              <a:rPr lang="fr-MC" sz="2000" dirty="0" err="1" smtClean="0"/>
              <a:t>cost</a:t>
            </a:r>
            <a:r>
              <a:rPr lang="fr-MC" sz="2000" dirty="0" smtClean="0"/>
              <a:t> base)</a:t>
            </a:r>
            <a:endParaRPr lang="fr-MC" sz="2000" dirty="0"/>
          </a:p>
          <a:p>
            <a:pPr marL="0" indent="0">
              <a:buNone/>
            </a:pPr>
            <a:r>
              <a:rPr lang="fr-MC" sz="2000" dirty="0"/>
              <a:t>Solution:		</a:t>
            </a:r>
            <a:r>
              <a:rPr lang="fr-MC" sz="2000" dirty="0" err="1" smtClean="0"/>
              <a:t>Interco</a:t>
            </a:r>
            <a:r>
              <a:rPr lang="fr-MC" sz="2000" dirty="0" smtClean="0"/>
              <a:t> &amp; tiers « </a:t>
            </a:r>
            <a:r>
              <a:rPr lang="fr-MC" sz="2000" dirty="0" err="1" smtClean="0"/>
              <a:t>receivables</a:t>
            </a:r>
            <a:r>
              <a:rPr lang="fr-MC" sz="2000" dirty="0" smtClean="0"/>
              <a:t> </a:t>
            </a:r>
            <a:r>
              <a:rPr lang="fr-MC" sz="2000" dirty="0" err="1" smtClean="0"/>
              <a:t>facility</a:t>
            </a:r>
            <a:r>
              <a:rPr lang="fr-MC" sz="2000" dirty="0" smtClean="0"/>
              <a:t> » in RMB</a:t>
            </a:r>
            <a:endParaRPr lang="fr-MC" sz="2000" dirty="0"/>
          </a:p>
          <a:p>
            <a:pPr marL="0" indent="0">
              <a:buNone/>
            </a:pPr>
            <a:r>
              <a:rPr lang="fr-MC" sz="2000" dirty="0"/>
              <a:t>			</a:t>
            </a:r>
            <a:r>
              <a:rPr lang="fr-MC" sz="2000" dirty="0" smtClean="0"/>
              <a:t>Distributeur anglais FX </a:t>
            </a:r>
            <a:r>
              <a:rPr lang="fr-MC" sz="2000" dirty="0" err="1" smtClean="0"/>
              <a:t>hedge</a:t>
            </a:r>
            <a:r>
              <a:rPr lang="fr-MC" sz="2000" dirty="0" smtClean="0"/>
              <a:t> RMB/GBP</a:t>
            </a:r>
            <a:endParaRPr lang="fr-MC" sz="2000" dirty="0"/>
          </a:p>
          <a:p>
            <a:pPr marL="0" indent="0">
              <a:buNone/>
            </a:pPr>
            <a:endParaRPr lang="fr-MC" sz="2000" dirty="0"/>
          </a:p>
          <a:p>
            <a:pPr marL="0" indent="0">
              <a:buNone/>
            </a:pPr>
            <a:r>
              <a:rPr lang="fr-MC" sz="2000" dirty="0"/>
              <a:t>Avantages:		</a:t>
            </a:r>
            <a:r>
              <a:rPr lang="fr-MC" sz="2000" dirty="0" smtClean="0"/>
              <a:t>Réduction des coûts</a:t>
            </a:r>
          </a:p>
          <a:p>
            <a:pPr marL="0" indent="0">
              <a:buNone/>
            </a:pPr>
            <a:r>
              <a:rPr lang="fr-MC" sz="2000" dirty="0"/>
              <a:t>	</a:t>
            </a:r>
            <a:r>
              <a:rPr lang="fr-MC" sz="2000" dirty="0" smtClean="0"/>
              <a:t>		Pricing plus transparent</a:t>
            </a:r>
            <a:endParaRPr lang="fr-MC" sz="2000" dirty="0"/>
          </a:p>
          <a:p>
            <a:pPr marL="0" indent="0">
              <a:buNone/>
            </a:pPr>
            <a:r>
              <a:rPr lang="fr-MC" sz="2000" dirty="0"/>
              <a:t>			</a:t>
            </a:r>
            <a:r>
              <a:rPr lang="fr-MC" sz="2000" dirty="0" smtClean="0"/>
              <a:t>Centralisation trésorerie fabricant pour gestion FX 			et  cash </a:t>
            </a:r>
            <a:r>
              <a:rPr lang="fr-MC" sz="2000" dirty="0" err="1" smtClean="0"/>
              <a:t>intra-group</a:t>
            </a:r>
            <a:endParaRPr lang="fr-MC" sz="2000" dirty="0"/>
          </a:p>
          <a:p>
            <a:pPr marL="0" indent="0">
              <a:buNone/>
            </a:pPr>
            <a:r>
              <a:rPr lang="fr-MC" sz="2000" dirty="0"/>
              <a:t>			</a:t>
            </a:r>
            <a:endParaRPr lang="fr-MC" sz="2000" dirty="0" smtClean="0"/>
          </a:p>
        </p:txBody>
      </p:sp>
    </p:spTree>
    <p:extLst>
      <p:ext uri="{BB962C8B-B14F-4D97-AF65-F5344CB8AC3E}">
        <p14:creationId xmlns:p14="http://schemas.microsoft.com/office/powerpoint/2010/main" val="41371962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MC" sz="4000" dirty="0" smtClean="0">
                <a:solidFill>
                  <a:srgbClr val="FF0000"/>
                </a:solidFill>
              </a:rPr>
              <a:t>Cas C</a:t>
            </a:r>
            <a:br>
              <a:rPr lang="fr-MC" sz="4000" dirty="0" smtClean="0">
                <a:solidFill>
                  <a:srgbClr val="FF0000"/>
                </a:solidFill>
              </a:rPr>
            </a:br>
            <a:r>
              <a:rPr lang="fr-MC" sz="3100" dirty="0" err="1" smtClean="0">
                <a:solidFill>
                  <a:srgbClr val="FF0000"/>
                </a:solidFill>
              </a:rPr>
              <a:t>Working</a:t>
            </a:r>
            <a:r>
              <a:rPr lang="fr-MC" sz="3100" dirty="0" smtClean="0">
                <a:solidFill>
                  <a:srgbClr val="FF0000"/>
                </a:solidFill>
              </a:rPr>
              <a:t> Capital </a:t>
            </a:r>
            <a:endParaRPr lang="en-GB" sz="2700" dirty="0">
              <a:solidFill>
                <a:srgbClr val="FF0000"/>
              </a:solidFill>
            </a:endParaRPr>
          </a:p>
        </p:txBody>
      </p:sp>
      <p:sp>
        <p:nvSpPr>
          <p:cNvPr id="3" name="Espace réservé du contenu 2"/>
          <p:cNvSpPr>
            <a:spLocks noGrp="1"/>
          </p:cNvSpPr>
          <p:nvPr>
            <p:ph idx="1"/>
          </p:nvPr>
        </p:nvSpPr>
        <p:spPr>
          <a:xfrm>
            <a:off x="457200" y="1373902"/>
            <a:ext cx="8229600" cy="4978559"/>
          </a:xfrm>
        </p:spPr>
        <p:txBody>
          <a:bodyPr>
            <a:noAutofit/>
          </a:bodyPr>
          <a:lstStyle/>
          <a:p>
            <a:pPr marL="0" indent="0">
              <a:buNone/>
            </a:pPr>
            <a:r>
              <a:rPr lang="fr-MC" sz="2000" dirty="0" smtClean="0"/>
              <a:t>. </a:t>
            </a:r>
          </a:p>
        </p:txBody>
      </p:sp>
      <p:sp>
        <p:nvSpPr>
          <p:cNvPr id="5" name="Espace réservé du contenu 2"/>
          <p:cNvSpPr txBox="1">
            <a:spLocks/>
          </p:cNvSpPr>
          <p:nvPr/>
        </p:nvSpPr>
        <p:spPr>
          <a:xfrm>
            <a:off x="609600" y="1526302"/>
            <a:ext cx="8229600" cy="497855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MC" sz="2000" dirty="0" smtClean="0"/>
              <a:t>Type:			Multinationale construction et trading (HKG base)</a:t>
            </a:r>
          </a:p>
          <a:p>
            <a:pPr marL="0" indent="0">
              <a:buFont typeface="Arial" panose="020B0604020202020204" pitchFamily="34" charset="0"/>
              <a:buNone/>
            </a:pPr>
            <a:r>
              <a:rPr lang="fr-MC" sz="2000" dirty="0" smtClean="0"/>
              <a:t>Produits:		Marchandises diverses</a:t>
            </a:r>
          </a:p>
          <a:p>
            <a:pPr marL="0" indent="0">
              <a:buFont typeface="Arial" panose="020B0604020202020204" pitchFamily="34" charset="0"/>
              <a:buNone/>
            </a:pPr>
            <a:r>
              <a:rPr lang="fr-MC" sz="2000" dirty="0" smtClean="0"/>
              <a:t>Origine:			Diverses pour importation Chine</a:t>
            </a:r>
          </a:p>
          <a:p>
            <a:pPr marL="0" indent="0">
              <a:buFont typeface="Arial" panose="020B0604020202020204" pitchFamily="34" charset="0"/>
              <a:buNone/>
            </a:pPr>
            <a:r>
              <a:rPr lang="fr-MC" sz="2000" dirty="0" smtClean="0"/>
              <a:t>Facturation:		USD L/C à 90 jours</a:t>
            </a:r>
          </a:p>
          <a:p>
            <a:pPr marL="0" indent="0">
              <a:buFont typeface="Arial" panose="020B0604020202020204" pitchFamily="34" charset="0"/>
              <a:buNone/>
            </a:pPr>
            <a:r>
              <a:rPr lang="fr-MC" sz="2000" dirty="0"/>
              <a:t>	</a:t>
            </a:r>
            <a:r>
              <a:rPr lang="fr-MC" sz="2000" dirty="0" smtClean="0"/>
              <a:t>		</a:t>
            </a:r>
            <a:r>
              <a:rPr lang="fr-MC" sz="2000" dirty="0" err="1" smtClean="0"/>
              <a:t>Working</a:t>
            </a:r>
            <a:r>
              <a:rPr lang="fr-MC" sz="2000" dirty="0" smtClean="0"/>
              <a:t> capital demande L/C 180 jours</a:t>
            </a:r>
          </a:p>
          <a:p>
            <a:pPr marL="0" indent="0">
              <a:buFont typeface="Arial" panose="020B0604020202020204" pitchFamily="34" charset="0"/>
              <a:buNone/>
            </a:pPr>
            <a:r>
              <a:rPr lang="fr-MC" sz="2000" dirty="0" smtClean="0"/>
              <a:t>Problèmes:		STFD quota pour banques en Chine</a:t>
            </a:r>
          </a:p>
          <a:p>
            <a:pPr marL="0" indent="0">
              <a:buFont typeface="Arial" panose="020B0604020202020204" pitchFamily="34" charset="0"/>
              <a:buNone/>
            </a:pPr>
            <a:r>
              <a:rPr lang="fr-MC" sz="2000" dirty="0"/>
              <a:t>	</a:t>
            </a:r>
            <a:r>
              <a:rPr lang="fr-MC" sz="2000" dirty="0" smtClean="0"/>
              <a:t>		</a:t>
            </a:r>
            <a:r>
              <a:rPr lang="fr-MC" sz="2000" dirty="0" err="1" smtClean="0"/>
              <a:t>onshore</a:t>
            </a:r>
            <a:r>
              <a:rPr lang="fr-MC" sz="2000" dirty="0" smtClean="0"/>
              <a:t> financement plus cher relatif to offshore</a:t>
            </a:r>
          </a:p>
          <a:p>
            <a:pPr marL="0" indent="0">
              <a:buFont typeface="Arial" panose="020B0604020202020204" pitchFamily="34" charset="0"/>
              <a:buNone/>
            </a:pPr>
            <a:r>
              <a:rPr lang="fr-MC" sz="2000" dirty="0" smtClean="0"/>
              <a:t>			USD et RMB (</a:t>
            </a:r>
            <a:r>
              <a:rPr lang="fr-MC" sz="2000" dirty="0" err="1" smtClean="0"/>
              <a:t>cost</a:t>
            </a:r>
            <a:r>
              <a:rPr lang="fr-MC" sz="2000" dirty="0" smtClean="0"/>
              <a:t> base)</a:t>
            </a:r>
          </a:p>
          <a:p>
            <a:pPr marL="0" indent="0">
              <a:buFont typeface="Arial" panose="020B0604020202020204" pitchFamily="34" charset="0"/>
              <a:buNone/>
            </a:pPr>
            <a:r>
              <a:rPr lang="fr-MC" sz="2000" dirty="0" smtClean="0"/>
              <a:t>Solution:		Switch vers RMB L/C 180 jours</a:t>
            </a:r>
          </a:p>
          <a:p>
            <a:pPr marL="0" indent="0">
              <a:buFont typeface="Arial" panose="020B0604020202020204" pitchFamily="34" charset="0"/>
              <a:buNone/>
            </a:pPr>
            <a:r>
              <a:rPr lang="fr-MC" sz="2000" dirty="0"/>
              <a:t>	</a:t>
            </a:r>
            <a:r>
              <a:rPr lang="fr-MC" sz="2000" dirty="0" smtClean="0"/>
              <a:t>		Extension de crédit pour importateur chinois</a:t>
            </a:r>
          </a:p>
          <a:p>
            <a:pPr marL="0" indent="0">
              <a:buFont typeface="Arial" panose="020B0604020202020204" pitchFamily="34" charset="0"/>
              <a:buNone/>
            </a:pPr>
            <a:r>
              <a:rPr lang="fr-MC" sz="2000" dirty="0" smtClean="0"/>
              <a:t>			Exportateur </a:t>
            </a:r>
            <a:r>
              <a:rPr lang="fr-MC" sz="2000" dirty="0" err="1" smtClean="0"/>
              <a:t>hedge</a:t>
            </a:r>
            <a:r>
              <a:rPr lang="fr-MC" sz="2000" dirty="0" smtClean="0"/>
              <a:t> offshore, coûts</a:t>
            </a:r>
          </a:p>
          <a:p>
            <a:pPr marL="0" indent="0">
              <a:buFont typeface="Arial" panose="020B0604020202020204" pitchFamily="34" charset="0"/>
              <a:buNone/>
            </a:pPr>
            <a:r>
              <a:rPr lang="fr-MC" sz="2000" dirty="0" smtClean="0"/>
              <a:t>Avantages:		Plus d’ordres pour exportateur</a:t>
            </a:r>
          </a:p>
          <a:p>
            <a:pPr marL="0" indent="0">
              <a:buFont typeface="Arial" panose="020B0604020202020204" pitchFamily="34" charset="0"/>
              <a:buNone/>
            </a:pPr>
            <a:r>
              <a:rPr lang="fr-MC" sz="2000" dirty="0"/>
              <a:t>	</a:t>
            </a:r>
            <a:r>
              <a:rPr lang="fr-MC" sz="2000" dirty="0" smtClean="0"/>
              <a:t>		Plus efficace pour </a:t>
            </a:r>
            <a:r>
              <a:rPr lang="fr-MC" sz="2000" dirty="0" err="1" smtClean="0"/>
              <a:t>working</a:t>
            </a:r>
            <a:r>
              <a:rPr lang="fr-MC" sz="2000" dirty="0" smtClean="0"/>
              <a:t> capital de l’importateur</a:t>
            </a:r>
          </a:p>
          <a:p>
            <a:pPr marL="0" indent="0">
              <a:buFont typeface="Arial" panose="020B0604020202020204" pitchFamily="34" charset="0"/>
              <a:buNone/>
            </a:pPr>
            <a:r>
              <a:rPr lang="fr-MC" sz="2000" dirty="0"/>
              <a:t>	</a:t>
            </a:r>
            <a:r>
              <a:rPr lang="fr-MC" sz="2000" dirty="0" smtClean="0"/>
              <a:t>		Exportateur peut remettre à l’escompte LC</a:t>
            </a:r>
          </a:p>
        </p:txBody>
      </p:sp>
    </p:spTree>
    <p:extLst>
      <p:ext uri="{BB962C8B-B14F-4D97-AF65-F5344CB8AC3E}">
        <p14:creationId xmlns:p14="http://schemas.microsoft.com/office/powerpoint/2010/main" val="30134897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MC" sz="4000" dirty="0" smtClean="0">
                <a:solidFill>
                  <a:srgbClr val="FF0000"/>
                </a:solidFill>
              </a:rPr>
              <a:t>Stratégie</a:t>
            </a:r>
            <a:br>
              <a:rPr lang="fr-MC" sz="4000" dirty="0" smtClean="0">
                <a:solidFill>
                  <a:srgbClr val="FF0000"/>
                </a:solidFill>
              </a:rPr>
            </a:br>
            <a:r>
              <a:rPr lang="fr-MC" sz="3100" dirty="0" smtClean="0">
                <a:solidFill>
                  <a:srgbClr val="FF0000"/>
                </a:solidFill>
              </a:rPr>
              <a:t> (le futur) </a:t>
            </a:r>
            <a:endParaRPr lang="en-GB" sz="2000" dirty="0">
              <a:solidFill>
                <a:srgbClr val="FF0000"/>
              </a:solidFill>
            </a:endParaRPr>
          </a:p>
        </p:txBody>
      </p:sp>
      <p:sp>
        <p:nvSpPr>
          <p:cNvPr id="3" name="Espace réservé du contenu 2"/>
          <p:cNvSpPr>
            <a:spLocks noGrp="1"/>
          </p:cNvSpPr>
          <p:nvPr>
            <p:ph idx="1"/>
          </p:nvPr>
        </p:nvSpPr>
        <p:spPr>
          <a:xfrm>
            <a:off x="457200" y="1373902"/>
            <a:ext cx="8229600" cy="4978559"/>
          </a:xfrm>
        </p:spPr>
        <p:txBody>
          <a:bodyPr>
            <a:noAutofit/>
          </a:bodyPr>
          <a:lstStyle/>
          <a:p>
            <a:pPr marL="0" indent="0">
              <a:buNone/>
            </a:pPr>
            <a:r>
              <a:rPr lang="fr-MC" sz="2000" dirty="0" smtClean="0"/>
              <a: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024" y="1534491"/>
            <a:ext cx="8162156" cy="4981575"/>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4" name="Flèche vers le haut 3"/>
          <p:cNvSpPr/>
          <p:nvPr/>
        </p:nvSpPr>
        <p:spPr>
          <a:xfrm>
            <a:off x="6660232" y="6165304"/>
            <a:ext cx="360040" cy="50405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274528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MC" sz="4000" dirty="0" smtClean="0">
                <a:solidFill>
                  <a:srgbClr val="FF0000"/>
                </a:solidFill>
              </a:rPr>
              <a:t>Résumons</a:t>
            </a:r>
            <a:endParaRPr lang="en-GB" sz="3600" dirty="0">
              <a:solidFill>
                <a:srgbClr val="FF0000"/>
              </a:solidFill>
            </a:endParaRPr>
          </a:p>
        </p:txBody>
      </p:sp>
      <p:sp>
        <p:nvSpPr>
          <p:cNvPr id="3" name="Espace réservé du contenu 2"/>
          <p:cNvSpPr>
            <a:spLocks noGrp="1"/>
          </p:cNvSpPr>
          <p:nvPr>
            <p:ph idx="1"/>
          </p:nvPr>
        </p:nvSpPr>
        <p:spPr>
          <a:xfrm>
            <a:off x="457200" y="1373902"/>
            <a:ext cx="8229600" cy="4978559"/>
          </a:xfrm>
        </p:spPr>
        <p:txBody>
          <a:bodyPr>
            <a:noAutofit/>
          </a:bodyPr>
          <a:lstStyle/>
          <a:p>
            <a:pPr marL="0" indent="0">
              <a:buNone/>
            </a:pPr>
            <a:r>
              <a:rPr lang="fr-MC" sz="2000" dirty="0" smtClean="0"/>
              <a:t>Avantages commerciaux, sécurisation du change, réduction des coûts… Les entreprises ont tout intérêt à effectuer des transactions en </a:t>
            </a:r>
            <a:r>
              <a:rPr lang="fr-MC" sz="2000" dirty="0" smtClean="0">
                <a:solidFill>
                  <a:srgbClr val="FF0000"/>
                </a:solidFill>
              </a:rPr>
              <a:t>RMB</a:t>
            </a:r>
            <a:r>
              <a:rPr lang="fr-MC" sz="2000" dirty="0" smtClean="0"/>
              <a:t> pour faciliter et intensifier l’accès au marché chinois.</a:t>
            </a:r>
          </a:p>
          <a:p>
            <a:pPr marL="0" indent="0">
              <a:buNone/>
            </a:pPr>
            <a:r>
              <a:rPr lang="fr-MC" sz="2000" b="1" dirty="0" smtClean="0">
                <a:solidFill>
                  <a:srgbClr val="FF0000"/>
                </a:solidFill>
              </a:rPr>
              <a:t>Importateur : Pour accentuez le pouvoir de négociation</a:t>
            </a:r>
            <a:r>
              <a:rPr lang="fr-MC" sz="2000" dirty="0" smtClean="0">
                <a:solidFill>
                  <a:srgbClr val="FF0000"/>
                </a:solidFill>
              </a:rPr>
              <a:t> </a:t>
            </a:r>
          </a:p>
          <a:p>
            <a:pPr marL="0" indent="0">
              <a:buNone/>
            </a:pPr>
            <a:endParaRPr lang="fr-MC" sz="2000" dirty="0" smtClean="0">
              <a:solidFill>
                <a:srgbClr val="FF0000"/>
              </a:solidFill>
            </a:endParaRPr>
          </a:p>
          <a:p>
            <a:r>
              <a:rPr lang="fr-MC" sz="2000" dirty="0" smtClean="0"/>
              <a:t>Tous les pays préfèrent être payés dans leur devise (risques de change). La Chine ne fait pas exception à la règle. De plus, les entreprises chinoises, taxées à 17 % sur les biens qu’elles produisent, peuvent sous certaines conditions récupérer 15 % sur les ventes à l’export. </a:t>
            </a:r>
            <a:br>
              <a:rPr lang="fr-MC" sz="2000" dirty="0" smtClean="0"/>
            </a:br>
            <a:r>
              <a:rPr lang="fr-MC" sz="2000" dirty="0" smtClean="0"/>
              <a:t>En réglant des fournisseurs en </a:t>
            </a:r>
            <a:r>
              <a:rPr lang="fr-MC" sz="2000" dirty="0" smtClean="0">
                <a:solidFill>
                  <a:srgbClr val="FF0000"/>
                </a:solidFill>
              </a:rPr>
              <a:t>RMB</a:t>
            </a:r>
            <a:r>
              <a:rPr lang="fr-MC" sz="2000" dirty="0" smtClean="0"/>
              <a:t>, on accélère et simplifie les démarches, précieux bénéfice pour les gros utilisateurs de crédit court terme aux taux chinois très élevés. </a:t>
            </a:r>
            <a:br>
              <a:rPr lang="fr-MC" sz="2000" dirty="0" smtClean="0"/>
            </a:br>
            <a:r>
              <a:rPr lang="fr-MC" sz="2000" dirty="0" smtClean="0"/>
              <a:t>Des leviers pour négocier les prix à la baisse/fixer sur une plus longue période. </a:t>
            </a:r>
            <a:br>
              <a:rPr lang="fr-MC" sz="2000" dirty="0" smtClean="0"/>
            </a:br>
            <a:r>
              <a:rPr lang="fr-MC" sz="2000" dirty="0" smtClean="0"/>
              <a:t>Le taux de change entre </a:t>
            </a:r>
            <a:r>
              <a:rPr lang="fr-MC" sz="2000" dirty="0" smtClean="0">
                <a:solidFill>
                  <a:srgbClr val="FF0000"/>
                </a:solidFill>
              </a:rPr>
              <a:t>RMB</a:t>
            </a:r>
            <a:r>
              <a:rPr lang="fr-MC" sz="2000" dirty="0" smtClean="0"/>
              <a:t> et Euro vous est favorable et vous évitez les fluctuations du dollar dont vos fournisseurs chinois se méfient. </a:t>
            </a:r>
          </a:p>
        </p:txBody>
      </p:sp>
    </p:spTree>
    <p:extLst>
      <p:ext uri="{BB962C8B-B14F-4D97-AF65-F5344CB8AC3E}">
        <p14:creationId xmlns:p14="http://schemas.microsoft.com/office/powerpoint/2010/main" val="3383169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MC" sz="4000" dirty="0" smtClean="0">
                <a:solidFill>
                  <a:srgbClr val="FF0000"/>
                </a:solidFill>
              </a:rPr>
              <a:t>Résumons</a:t>
            </a:r>
            <a:r>
              <a:rPr lang="fr-MC" sz="3600" dirty="0" smtClean="0">
                <a:solidFill>
                  <a:srgbClr val="FF0000"/>
                </a:solidFill>
              </a:rPr>
              <a:t/>
            </a:r>
            <a:br>
              <a:rPr lang="fr-MC" sz="3600" dirty="0" smtClean="0">
                <a:solidFill>
                  <a:srgbClr val="FF0000"/>
                </a:solidFill>
              </a:rPr>
            </a:br>
            <a:r>
              <a:rPr lang="fr-MC" sz="2200" dirty="0">
                <a:solidFill>
                  <a:srgbClr val="FF0000"/>
                </a:solidFill>
              </a:rPr>
              <a:t>Renminbi : un moteur de votre développement en Chine </a:t>
            </a:r>
            <a:r>
              <a:rPr lang="fr-MC" sz="3600" b="1" dirty="0"/>
              <a:t/>
            </a:r>
            <a:br>
              <a:rPr lang="fr-MC" sz="3600" b="1" dirty="0"/>
            </a:br>
            <a:endParaRPr lang="en-GB" sz="3600" dirty="0">
              <a:solidFill>
                <a:srgbClr val="FF0000"/>
              </a:solidFill>
            </a:endParaRPr>
          </a:p>
        </p:txBody>
      </p:sp>
      <p:sp>
        <p:nvSpPr>
          <p:cNvPr id="3" name="Espace réservé du contenu 2"/>
          <p:cNvSpPr>
            <a:spLocks noGrp="1"/>
          </p:cNvSpPr>
          <p:nvPr>
            <p:ph idx="1"/>
          </p:nvPr>
        </p:nvSpPr>
        <p:spPr/>
        <p:txBody>
          <a:bodyPr>
            <a:noAutofit/>
          </a:bodyPr>
          <a:lstStyle/>
          <a:p>
            <a:pPr marL="0" indent="0">
              <a:buNone/>
            </a:pPr>
            <a:r>
              <a:rPr lang="fr-MC" sz="2000" dirty="0"/>
              <a:t>Avantages commerciaux, sécurisation du change, réduction des coûts… Les entreprises ont tout intérêt à effectuer des transactions en RMB pour faciliter et intensifier l’accès au marché chinois.</a:t>
            </a:r>
          </a:p>
          <a:p>
            <a:pPr marL="0" indent="0">
              <a:buNone/>
            </a:pPr>
            <a:endParaRPr lang="fr-MC" sz="2000" dirty="0"/>
          </a:p>
          <a:p>
            <a:pPr marL="0" indent="0">
              <a:buNone/>
            </a:pPr>
            <a:r>
              <a:rPr lang="fr-MC" sz="2000" b="1" dirty="0">
                <a:solidFill>
                  <a:srgbClr val="FF0000"/>
                </a:solidFill>
              </a:rPr>
              <a:t>Exportateur : </a:t>
            </a:r>
            <a:r>
              <a:rPr lang="fr-MC" sz="2000" b="1" dirty="0" smtClean="0">
                <a:solidFill>
                  <a:srgbClr val="FF0000"/>
                </a:solidFill>
              </a:rPr>
              <a:t> Pour gagner </a:t>
            </a:r>
            <a:r>
              <a:rPr lang="fr-MC" sz="2000" b="1" dirty="0">
                <a:solidFill>
                  <a:srgbClr val="FF0000"/>
                </a:solidFill>
              </a:rPr>
              <a:t>en compétitivité sur un marché plus </a:t>
            </a:r>
            <a:r>
              <a:rPr lang="fr-MC" sz="2000" b="1" dirty="0" smtClean="0">
                <a:solidFill>
                  <a:srgbClr val="FF0000"/>
                </a:solidFill>
              </a:rPr>
              <a:t>large</a:t>
            </a:r>
          </a:p>
          <a:p>
            <a:pPr marL="0" indent="0">
              <a:buNone/>
            </a:pPr>
            <a:endParaRPr lang="fr-MC" sz="2000" dirty="0">
              <a:solidFill>
                <a:srgbClr val="FF0000"/>
              </a:solidFill>
            </a:endParaRPr>
          </a:p>
          <a:p>
            <a:r>
              <a:rPr lang="fr-MC" sz="2000" dirty="0"/>
              <a:t>En vendant vos biens en RMB, vous libérez votre client chinois de tout problème de change. Un argument qui vous rend plus compétitif et, sur lequel vous pouvez vous appuyer pour, non seulement fidéliser votre clientèle, mais encore l’étendre à toutes les entreprises chinoises qui ont un accès restreint aux devises étrangères. Vous pouvez enfin, en tant que vendeur, profiter d’une éventuelle hausse du RMB.</a:t>
            </a:r>
          </a:p>
        </p:txBody>
      </p:sp>
    </p:spTree>
    <p:extLst>
      <p:ext uri="{BB962C8B-B14F-4D97-AF65-F5344CB8AC3E}">
        <p14:creationId xmlns:p14="http://schemas.microsoft.com/office/powerpoint/2010/main" val="41340870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MC" sz="4000" dirty="0" smtClean="0">
                <a:solidFill>
                  <a:srgbClr val="FF0000"/>
                </a:solidFill>
              </a:rPr>
              <a:t>Il y a encore des obstacles!!</a:t>
            </a:r>
            <a:endParaRPr lang="en-GB" sz="4000" dirty="0">
              <a:solidFill>
                <a:srgbClr val="FF000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8136904" cy="46805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342047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MC" sz="4000" dirty="0" smtClean="0">
                <a:solidFill>
                  <a:srgbClr val="FF0000"/>
                </a:solidFill>
              </a:rPr>
              <a:t>Avant de conclure</a:t>
            </a:r>
            <a:r>
              <a:rPr lang="fr-MC" sz="3600" dirty="0" smtClean="0">
                <a:solidFill>
                  <a:srgbClr val="FF0000"/>
                </a:solidFill>
              </a:rPr>
              <a:t/>
            </a:r>
            <a:br>
              <a:rPr lang="fr-MC" sz="3600" dirty="0" smtClean="0">
                <a:solidFill>
                  <a:srgbClr val="FF0000"/>
                </a:solidFill>
              </a:rPr>
            </a:br>
            <a:r>
              <a:rPr lang="fr-MC" sz="2200" dirty="0" smtClean="0">
                <a:solidFill>
                  <a:srgbClr val="FF0000"/>
                </a:solidFill>
              </a:rPr>
              <a:t>Quelques graphiques</a:t>
            </a:r>
            <a:r>
              <a:rPr lang="fr-MC" sz="3600" b="1" dirty="0"/>
              <a:t/>
            </a:r>
            <a:br>
              <a:rPr lang="fr-MC" sz="3600" b="1" dirty="0"/>
            </a:br>
            <a:endParaRPr lang="en-GB" sz="3600" dirty="0">
              <a:solidFill>
                <a:srgbClr val="FF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96752"/>
            <a:ext cx="4371975" cy="9620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918" y="2492896"/>
            <a:ext cx="4467225"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974" y="1756824"/>
            <a:ext cx="3961485" cy="329277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ZoneTexte 4"/>
          <p:cNvSpPr txBox="1"/>
          <p:nvPr/>
        </p:nvSpPr>
        <p:spPr>
          <a:xfrm>
            <a:off x="4999974" y="5445224"/>
            <a:ext cx="3961485" cy="923330"/>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fr-MC" dirty="0" smtClean="0"/>
              <a:t>CNY carry </a:t>
            </a:r>
            <a:r>
              <a:rPr lang="fr-MC" dirty="0" err="1" smtClean="0"/>
              <a:t>is</a:t>
            </a:r>
            <a:r>
              <a:rPr lang="fr-MC" dirty="0" smtClean="0"/>
              <a:t> not </a:t>
            </a:r>
            <a:r>
              <a:rPr lang="fr-MC" dirty="0" err="1" smtClean="0"/>
              <a:t>worth</a:t>
            </a:r>
            <a:r>
              <a:rPr lang="fr-MC" dirty="0" smtClean="0"/>
              <a:t> the </a:t>
            </a:r>
            <a:r>
              <a:rPr lang="fr-MC" dirty="0" err="1" smtClean="0"/>
              <a:t>risk</a:t>
            </a:r>
            <a:endParaRPr lang="fr-MC" dirty="0" smtClean="0"/>
          </a:p>
          <a:p>
            <a:pPr marL="285750" indent="-285750">
              <a:buFont typeface="Arial" panose="020B0604020202020204" pitchFamily="34" charset="0"/>
              <a:buChar char="•"/>
            </a:pPr>
            <a:r>
              <a:rPr lang="fr-MC" dirty="0" smtClean="0"/>
              <a:t>Band </a:t>
            </a:r>
            <a:r>
              <a:rPr lang="fr-MC" dirty="0" err="1" smtClean="0"/>
              <a:t>widening</a:t>
            </a:r>
            <a:r>
              <a:rPr lang="fr-MC" dirty="0" smtClean="0"/>
              <a:t> </a:t>
            </a:r>
            <a:r>
              <a:rPr lang="fr-MC" dirty="0" err="1" smtClean="0"/>
              <a:t>seems</a:t>
            </a:r>
            <a:r>
              <a:rPr lang="fr-MC" dirty="0" smtClean="0"/>
              <a:t> </a:t>
            </a:r>
            <a:r>
              <a:rPr lang="fr-MC" dirty="0" err="1" smtClean="0"/>
              <a:t>unlikely</a:t>
            </a:r>
            <a:r>
              <a:rPr lang="fr-MC" dirty="0" smtClean="0"/>
              <a:t> in </a:t>
            </a:r>
            <a:r>
              <a:rPr lang="fr-MC" dirty="0" err="1" smtClean="0"/>
              <a:t>near</a:t>
            </a:r>
            <a:r>
              <a:rPr lang="fr-MC" dirty="0" smtClean="0"/>
              <a:t> </a:t>
            </a:r>
            <a:r>
              <a:rPr lang="fr-MC" dirty="0" err="1" smtClean="0"/>
              <a:t>term</a:t>
            </a:r>
            <a:endParaRPr lang="en-GB" dirty="0"/>
          </a:p>
        </p:txBody>
      </p:sp>
    </p:spTree>
    <p:extLst>
      <p:ext uri="{BB962C8B-B14F-4D97-AF65-F5344CB8AC3E}">
        <p14:creationId xmlns:p14="http://schemas.microsoft.com/office/powerpoint/2010/main" val="34286198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928" y="1376050"/>
            <a:ext cx="7451353" cy="4889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re 1"/>
          <p:cNvSpPr txBox="1">
            <a:spLocks/>
          </p:cNvSpPr>
          <p:nvPr/>
        </p:nvSpPr>
        <p:spPr>
          <a:xfrm>
            <a:off x="457200" y="274638"/>
            <a:ext cx="8229600" cy="1143000"/>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MC" sz="4000" dirty="0" smtClean="0">
                <a:solidFill>
                  <a:srgbClr val="FF0000"/>
                </a:solidFill>
              </a:rPr>
              <a:t>USD/CNY 10Y chart</a:t>
            </a:r>
            <a:r>
              <a:rPr lang="fr-MC" sz="3600" b="1" dirty="0" smtClean="0"/>
              <a:t/>
            </a:r>
            <a:br>
              <a:rPr lang="fr-MC" sz="3600" b="1" dirty="0" smtClean="0"/>
            </a:br>
            <a:endParaRPr lang="en-GB" sz="3600" dirty="0">
              <a:solidFill>
                <a:srgbClr val="FF0000"/>
              </a:solidFill>
            </a:endParaRPr>
          </a:p>
        </p:txBody>
      </p:sp>
    </p:spTree>
    <p:extLst>
      <p:ext uri="{BB962C8B-B14F-4D97-AF65-F5344CB8AC3E}">
        <p14:creationId xmlns:p14="http://schemas.microsoft.com/office/powerpoint/2010/main" val="73376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MC" dirty="0" smtClean="0">
                <a:solidFill>
                  <a:srgbClr val="FF0000"/>
                </a:solidFill>
              </a:rPr>
              <a:t>News</a:t>
            </a:r>
            <a:br>
              <a:rPr lang="fr-MC" dirty="0" smtClean="0">
                <a:solidFill>
                  <a:srgbClr val="FF0000"/>
                </a:solidFill>
              </a:rPr>
            </a:br>
            <a:r>
              <a:rPr lang="fr-MC" sz="2700" dirty="0" smtClean="0">
                <a:solidFill>
                  <a:srgbClr val="FF0000"/>
                </a:solidFill>
              </a:rPr>
              <a:t>29 mai </a:t>
            </a:r>
            <a:r>
              <a:rPr lang="fr-MC" sz="2700" dirty="0" smtClean="0">
                <a:solidFill>
                  <a:srgbClr val="FF0000"/>
                </a:solidFill>
              </a:rPr>
              <a:t>et 10 juin 2015</a:t>
            </a:r>
            <a:endParaRPr lang="en-GB" sz="2700" dirty="0">
              <a:solidFill>
                <a:srgbClr val="FF0000"/>
              </a:solidFill>
            </a:endParaRPr>
          </a:p>
        </p:txBody>
      </p:sp>
      <p:sp>
        <p:nvSpPr>
          <p:cNvPr id="3" name="Espace réservé du contenu 2"/>
          <p:cNvSpPr>
            <a:spLocks noGrp="1"/>
          </p:cNvSpPr>
          <p:nvPr>
            <p:ph idx="1"/>
          </p:nvPr>
        </p:nvSpPr>
        <p:spPr/>
        <p:txBody>
          <a:bodyPr>
            <a:normAutofit fontScale="55000" lnSpcReduction="20000"/>
          </a:bodyPr>
          <a:lstStyle/>
          <a:p>
            <a:r>
              <a:rPr lang="fr-MC" dirty="0" smtClean="0"/>
              <a:t>Les </a:t>
            </a:r>
            <a:r>
              <a:rPr lang="fr-MC" dirty="0"/>
              <a:t>ministres des Finances et des chefs des banques centrales du G7 se félicitent de l'inclusion </a:t>
            </a:r>
            <a:r>
              <a:rPr lang="fr-MC" dirty="0" smtClean="0"/>
              <a:t>du </a:t>
            </a:r>
            <a:r>
              <a:rPr lang="fr-MC" dirty="0" smtClean="0">
                <a:solidFill>
                  <a:srgbClr val="FF0000"/>
                </a:solidFill>
              </a:rPr>
              <a:t>RMB</a:t>
            </a:r>
            <a:r>
              <a:rPr lang="fr-MC" dirty="0" smtClean="0"/>
              <a:t>, </a:t>
            </a:r>
            <a:r>
              <a:rPr lang="fr-MC" dirty="0"/>
              <a:t>dans le panier monétaire des </a:t>
            </a:r>
            <a:r>
              <a:rPr lang="fr-MC" dirty="0" smtClean="0"/>
              <a:t>DTS </a:t>
            </a:r>
            <a:r>
              <a:rPr lang="fr-MC" dirty="0"/>
              <a:t>du </a:t>
            </a:r>
            <a:r>
              <a:rPr lang="fr-MC" dirty="0" smtClean="0"/>
              <a:t>FMI (bon pas tout de suite!)</a:t>
            </a:r>
          </a:p>
          <a:p>
            <a:endParaRPr lang="fr-MC" dirty="0"/>
          </a:p>
          <a:p>
            <a:r>
              <a:rPr lang="fr-MC" dirty="0" smtClean="0"/>
              <a:t>L'entrée </a:t>
            </a:r>
            <a:r>
              <a:rPr lang="fr-MC" dirty="0"/>
              <a:t>dans le panier DTS est considérée comme une étape importante pour que le </a:t>
            </a:r>
            <a:r>
              <a:rPr lang="fr-MC" dirty="0" smtClean="0">
                <a:solidFill>
                  <a:srgbClr val="FF0000"/>
                </a:solidFill>
              </a:rPr>
              <a:t>RMB</a:t>
            </a:r>
            <a:r>
              <a:rPr lang="fr-MC" dirty="0" smtClean="0"/>
              <a:t> </a:t>
            </a:r>
            <a:r>
              <a:rPr lang="fr-MC" dirty="0"/>
              <a:t>devienne une monnaie de réserve mondiale</a:t>
            </a:r>
            <a:r>
              <a:rPr lang="fr-MC" dirty="0" smtClean="0"/>
              <a:t>.</a:t>
            </a:r>
          </a:p>
          <a:p>
            <a:endParaRPr lang="fr-MC" dirty="0"/>
          </a:p>
          <a:p>
            <a:r>
              <a:rPr lang="fr-MC" dirty="0"/>
              <a:t>Cet automne, le FMI devrait revoir la composition du panier DTS, qui comprend actuellement le </a:t>
            </a:r>
            <a:r>
              <a:rPr lang="fr-MC" dirty="0" smtClean="0"/>
              <a:t>USD, JPY, GBP et EUR.</a:t>
            </a:r>
          </a:p>
          <a:p>
            <a:endParaRPr lang="fr-MC" dirty="0"/>
          </a:p>
          <a:p>
            <a:r>
              <a:rPr lang="fr-MC" dirty="0" smtClean="0"/>
              <a:t>Plus </a:t>
            </a:r>
            <a:r>
              <a:rPr lang="fr-MC" dirty="0"/>
              <a:t>tôt ce mois, le FMI a annoncé que le </a:t>
            </a:r>
            <a:r>
              <a:rPr lang="fr-MC" dirty="0" smtClean="0">
                <a:solidFill>
                  <a:srgbClr val="FF0000"/>
                </a:solidFill>
              </a:rPr>
              <a:t>RMB</a:t>
            </a:r>
            <a:r>
              <a:rPr lang="fr-MC" dirty="0" smtClean="0"/>
              <a:t> </a:t>
            </a:r>
            <a:r>
              <a:rPr lang="fr-MC" dirty="0"/>
              <a:t>n'est plus sous-évalué et que l'organisation salue et partage l'objectif de la Chine qui consiste à introduire le </a:t>
            </a:r>
            <a:r>
              <a:rPr lang="fr-MC" dirty="0" smtClean="0">
                <a:solidFill>
                  <a:srgbClr val="FF0000"/>
                </a:solidFill>
              </a:rPr>
              <a:t>RMB</a:t>
            </a:r>
            <a:r>
              <a:rPr lang="fr-MC" dirty="0" smtClean="0"/>
              <a:t> </a:t>
            </a:r>
            <a:r>
              <a:rPr lang="fr-MC" dirty="0"/>
              <a:t>dans le panier DTS et veut travailler à cet effet avec les autorités chinoises</a:t>
            </a:r>
            <a:r>
              <a:rPr lang="fr-MC" dirty="0" smtClean="0"/>
              <a:t>.</a:t>
            </a:r>
          </a:p>
          <a:p>
            <a:endParaRPr lang="fr-MC" dirty="0" smtClean="0"/>
          </a:p>
          <a:p>
            <a:r>
              <a:rPr lang="fr-MC" dirty="0" smtClean="0"/>
              <a:t>En </a:t>
            </a:r>
            <a:r>
              <a:rPr lang="fr-MC" dirty="0"/>
              <a:t>Chine on ne parle que d’une seule chose : le communiqué de presse de MSCI qui a décidé de ne PAS inclure les A-</a:t>
            </a:r>
            <a:r>
              <a:rPr lang="fr-MC" dirty="0" err="1"/>
              <a:t>Shares</a:t>
            </a:r>
            <a:r>
              <a:rPr lang="fr-MC" dirty="0"/>
              <a:t> chinois dans le MSCI World, enfin, pas tout de suite. Mais par contre, une fois que « certains détails seront réglé », ça devrait le faire.</a:t>
            </a:r>
            <a:endParaRPr lang="fr-MC" dirty="0"/>
          </a:p>
          <a:p>
            <a:endParaRPr lang="en-GB" dirty="0"/>
          </a:p>
        </p:txBody>
      </p:sp>
    </p:spTree>
    <p:extLst>
      <p:ext uri="{BB962C8B-B14F-4D97-AF65-F5344CB8AC3E}">
        <p14:creationId xmlns:p14="http://schemas.microsoft.com/office/powerpoint/2010/main" val="35449918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538" y="1566863"/>
            <a:ext cx="6638925" cy="3724275"/>
          </a:xfrm>
          <a:prstGeom prst="rect">
            <a:avLst/>
          </a:prstGeom>
          <a:noFill/>
          <a:ln w="2857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1238890" y="5441266"/>
            <a:ext cx="6652573" cy="87416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MC" sz="2400" b="1" dirty="0" smtClean="0">
                <a:solidFill>
                  <a:srgbClr val="FF0000"/>
                </a:solidFill>
              </a:rPr>
              <a:t>RMB – </a:t>
            </a:r>
            <a:r>
              <a:rPr lang="fr-MC" sz="2400" b="1" dirty="0" err="1" smtClean="0">
                <a:solidFill>
                  <a:srgbClr val="FF0000"/>
                </a:solidFill>
              </a:rPr>
              <a:t>What</a:t>
            </a:r>
            <a:r>
              <a:rPr lang="fr-MC" sz="2400" b="1" dirty="0" smtClean="0">
                <a:solidFill>
                  <a:srgbClr val="FF0000"/>
                </a:solidFill>
              </a:rPr>
              <a:t> </a:t>
            </a:r>
            <a:r>
              <a:rPr lang="fr-MC" sz="2400" b="1" dirty="0" err="1" smtClean="0">
                <a:solidFill>
                  <a:srgbClr val="FF0000"/>
                </a:solidFill>
              </a:rPr>
              <a:t>else</a:t>
            </a:r>
            <a:r>
              <a:rPr lang="fr-MC" sz="2400" b="1" dirty="0" smtClean="0">
                <a:solidFill>
                  <a:srgbClr val="FF0000"/>
                </a:solidFill>
              </a:rPr>
              <a:t>? </a:t>
            </a:r>
          </a:p>
          <a:p>
            <a:pPr algn="ctr"/>
            <a:r>
              <a:rPr lang="fr-MC" sz="2400" b="1" dirty="0" smtClean="0">
                <a:solidFill>
                  <a:srgbClr val="FF0000"/>
                </a:solidFill>
              </a:rPr>
              <a:t>Va falloir s’y mettre Georges…… </a:t>
            </a:r>
            <a:endParaRPr lang="en-GB" sz="2400" b="1" dirty="0">
              <a:solidFill>
                <a:srgbClr val="FF0000"/>
              </a:solidFill>
            </a:endParaRPr>
          </a:p>
        </p:txBody>
      </p:sp>
    </p:spTree>
    <p:extLst>
      <p:ext uri="{BB962C8B-B14F-4D97-AF65-F5344CB8AC3E}">
        <p14:creationId xmlns:p14="http://schemas.microsoft.com/office/powerpoint/2010/main" val="8817714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02424" y="548680"/>
            <a:ext cx="2736304" cy="830997"/>
          </a:xfrm>
          <a:prstGeom prst="rect">
            <a:avLst/>
          </a:prstGeom>
          <a:noFill/>
        </p:spPr>
        <p:txBody>
          <a:bodyPr wrap="square" rtlCol="0">
            <a:spAutoFit/>
          </a:bodyPr>
          <a:lstStyle/>
          <a:p>
            <a:pPr algn="ctr"/>
            <a:r>
              <a:rPr lang="fr-MC" sz="4800" dirty="0" smtClean="0">
                <a:solidFill>
                  <a:srgbClr val="FF0000"/>
                </a:solidFill>
              </a:rPr>
              <a:t>MERCI</a:t>
            </a:r>
            <a:endParaRPr lang="en-GB" sz="4800" dirty="0">
              <a:solidFill>
                <a:srgbClr val="FF000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792" y="1577976"/>
            <a:ext cx="5695750"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406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p:txBody>
          <a:bodyPr>
            <a:normAutofit/>
          </a:bodyPr>
          <a:lstStyle/>
          <a:p>
            <a:r>
              <a:rPr lang="fr-MC" sz="2000" b="1" dirty="0" smtClean="0">
                <a:solidFill>
                  <a:srgbClr val="FF0000"/>
                </a:solidFill>
              </a:rPr>
              <a:t>RMB</a:t>
            </a:r>
            <a:r>
              <a:rPr lang="fr-MC" sz="2000" dirty="0" smtClean="0"/>
              <a:t> est l’abréviation utilisée pour le Renminbi (monnaie du peuple). En Chine elle est principalement utilisée pour décrire la monnaie (physique) </a:t>
            </a:r>
          </a:p>
          <a:p>
            <a:endParaRPr lang="fr-MC" sz="2000" dirty="0" smtClean="0"/>
          </a:p>
          <a:p>
            <a:r>
              <a:rPr lang="fr-MC" sz="2000" b="1" dirty="0" smtClean="0">
                <a:solidFill>
                  <a:srgbClr val="FF0000"/>
                </a:solidFill>
              </a:rPr>
              <a:t>CNY</a:t>
            </a:r>
            <a:r>
              <a:rPr lang="fr-MC" sz="2000" dirty="0" smtClean="0"/>
              <a:t> est le code monétaire ISO officiel de la monnaie chinoise et le terme utilisé sur le marche pour le renminbi onshore. Il s’agit de l’abréviation concernant le Yuan chinois négociable sur le marché au comptant  (non disponible à l’étranger)</a:t>
            </a:r>
          </a:p>
          <a:p>
            <a:endParaRPr lang="fr-MC" sz="2000" dirty="0" smtClean="0"/>
          </a:p>
          <a:p>
            <a:r>
              <a:rPr lang="fr-MC" sz="2000" b="1" dirty="0" smtClean="0">
                <a:solidFill>
                  <a:srgbClr val="FF0000"/>
                </a:solidFill>
              </a:rPr>
              <a:t>CNH</a:t>
            </a:r>
            <a:r>
              <a:rPr lang="fr-MC" sz="2000" dirty="0" smtClean="0"/>
              <a:t> est le terme monétaire technique utilisé pour le renminbi négociable et livrable offshore, donc en dehors de la Chine continentale</a:t>
            </a:r>
            <a:endParaRPr lang="en-GB" sz="2000" dirty="0"/>
          </a:p>
        </p:txBody>
      </p:sp>
      <p:sp>
        <p:nvSpPr>
          <p:cNvPr id="7" name="Titre 1"/>
          <p:cNvSpPr>
            <a:spLocks noGrp="1"/>
          </p:cNvSpPr>
          <p:nvPr>
            <p:ph type="title"/>
          </p:nvPr>
        </p:nvSpPr>
        <p:spPr/>
        <p:txBody>
          <a:bodyPr>
            <a:normAutofit fontScale="90000"/>
          </a:bodyPr>
          <a:lstStyle/>
          <a:p>
            <a:r>
              <a:rPr lang="fr-MC" sz="4000" dirty="0" smtClean="0">
                <a:solidFill>
                  <a:srgbClr val="FF0000"/>
                </a:solidFill>
              </a:rPr>
              <a:t>YUAN – </a:t>
            </a:r>
            <a:r>
              <a:rPr lang="fr-MC" sz="4000" dirty="0" err="1" smtClean="0">
                <a:solidFill>
                  <a:srgbClr val="FF0000"/>
                </a:solidFill>
              </a:rPr>
              <a:t>What</a:t>
            </a:r>
            <a:r>
              <a:rPr lang="fr-MC" sz="4000" dirty="0" smtClean="0">
                <a:solidFill>
                  <a:srgbClr val="FF0000"/>
                </a:solidFill>
              </a:rPr>
              <a:t> </a:t>
            </a:r>
            <a:r>
              <a:rPr lang="fr-MC" sz="4000" dirty="0" err="1" smtClean="0">
                <a:solidFill>
                  <a:srgbClr val="FF0000"/>
                </a:solidFill>
              </a:rPr>
              <a:t>Else</a:t>
            </a:r>
            <a:r>
              <a:rPr lang="fr-MC" sz="4000" dirty="0" smtClean="0">
                <a:solidFill>
                  <a:srgbClr val="FF0000"/>
                </a:solidFill>
              </a:rPr>
              <a:t>?</a:t>
            </a:r>
            <a:br>
              <a:rPr lang="fr-MC" sz="4000" dirty="0" smtClean="0">
                <a:solidFill>
                  <a:srgbClr val="FF0000"/>
                </a:solidFill>
              </a:rPr>
            </a:br>
            <a:r>
              <a:rPr lang="fr-MC" dirty="0" smtClean="0">
                <a:solidFill>
                  <a:srgbClr val="FF0000"/>
                </a:solidFill>
              </a:rPr>
              <a:t> </a:t>
            </a:r>
            <a:r>
              <a:rPr lang="fr-MC" sz="2700" dirty="0" smtClean="0">
                <a:solidFill>
                  <a:srgbClr val="FF0000"/>
                </a:solidFill>
              </a:rPr>
              <a:t>RMB, CNY, CNH quelles différences</a:t>
            </a:r>
            <a:endParaRPr lang="en-GB" sz="2700"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5607" y="5112480"/>
            <a:ext cx="5825490" cy="1603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4359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en-GB" sz="3600" dirty="0" smtClean="0">
                <a:solidFill>
                  <a:srgbClr val="FF0000"/>
                </a:solidFill>
              </a:rPr>
              <a:t>….RMB “cross borders” </a:t>
            </a:r>
            <a:r>
              <a:rPr lang="en-GB" sz="3600" dirty="0" err="1" smtClean="0">
                <a:solidFill>
                  <a:srgbClr val="FF0000"/>
                </a:solidFill>
              </a:rPr>
              <a:t>augmentent</a:t>
            </a:r>
            <a:r>
              <a:rPr lang="en-GB" sz="3600" dirty="0" smtClean="0">
                <a:solidFill>
                  <a:srgbClr val="FF0000"/>
                </a:solidFill>
              </a:rPr>
              <a:t/>
            </a:r>
            <a:br>
              <a:rPr lang="en-GB" sz="3600" dirty="0" smtClean="0">
                <a:solidFill>
                  <a:srgbClr val="FF0000"/>
                </a:solidFill>
              </a:rPr>
            </a:br>
            <a:r>
              <a:rPr lang="en-GB" sz="2800" dirty="0" err="1" smtClean="0">
                <a:solidFill>
                  <a:srgbClr val="FF0000"/>
                </a:solidFill>
              </a:rPr>
              <a:t>mais</a:t>
            </a:r>
            <a:r>
              <a:rPr lang="en-GB" sz="2800" dirty="0" smtClean="0">
                <a:solidFill>
                  <a:srgbClr val="FF0000"/>
                </a:solidFill>
              </a:rPr>
              <a:t> plus </a:t>
            </a:r>
            <a:r>
              <a:rPr lang="en-GB" sz="2800" dirty="0" err="1" smtClean="0">
                <a:solidFill>
                  <a:srgbClr val="FF0000"/>
                </a:solidFill>
              </a:rPr>
              <a:t>lentement</a:t>
            </a:r>
            <a:r>
              <a:rPr lang="en-GB" sz="2800" dirty="0" smtClean="0">
                <a:solidFill>
                  <a:srgbClr val="FF0000"/>
                </a:solidFill>
              </a:rPr>
              <a:t> </a:t>
            </a:r>
            <a:r>
              <a:rPr lang="en-GB" sz="2800" dirty="0" err="1" smtClean="0">
                <a:solidFill>
                  <a:srgbClr val="FF0000"/>
                </a:solidFill>
              </a:rPr>
              <a:t>cependant</a:t>
            </a:r>
            <a:r>
              <a:rPr lang="en-GB" sz="2800" dirty="0" smtClean="0">
                <a:solidFill>
                  <a:srgbClr val="FF0000"/>
                </a:solidFill>
              </a:rPr>
              <a:t>…</a:t>
            </a:r>
            <a:endParaRPr lang="en-GB" sz="2800" dirty="0">
              <a:solidFill>
                <a:srgbClr val="FF00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3264" y="1772816"/>
            <a:ext cx="8253192" cy="42484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03148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MC" sz="4000" dirty="0" smtClean="0">
                <a:solidFill>
                  <a:srgbClr val="FF0000"/>
                </a:solidFill>
              </a:rPr>
              <a:t>Les « </a:t>
            </a:r>
            <a:r>
              <a:rPr lang="fr-MC" sz="4000" dirty="0" err="1" smtClean="0">
                <a:solidFill>
                  <a:srgbClr val="FF0000"/>
                </a:solidFill>
              </a:rPr>
              <a:t>Treso</a:t>
            </a:r>
            <a:r>
              <a:rPr lang="fr-MC" sz="4000" dirty="0" smtClean="0">
                <a:solidFill>
                  <a:srgbClr val="FF0000"/>
                </a:solidFill>
              </a:rPr>
              <a:t> » en font usage</a:t>
            </a:r>
            <a:endParaRPr lang="en-GB" sz="4000" dirty="0">
              <a:solidFill>
                <a:srgbClr val="FF0000"/>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9164" y="1628800"/>
            <a:ext cx="8269299" cy="45365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83490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MC" sz="4000" dirty="0" smtClean="0">
                <a:solidFill>
                  <a:srgbClr val="FF0000"/>
                </a:solidFill>
              </a:rPr>
              <a:t>Avec des avantages</a:t>
            </a:r>
            <a:br>
              <a:rPr lang="fr-MC" sz="4000" dirty="0" smtClean="0">
                <a:solidFill>
                  <a:srgbClr val="FF0000"/>
                </a:solidFill>
              </a:rPr>
            </a:br>
            <a:r>
              <a:rPr lang="fr-MC" sz="2800" dirty="0" smtClean="0">
                <a:solidFill>
                  <a:srgbClr val="FF0000"/>
                </a:solidFill>
              </a:rPr>
              <a:t>(si règlementations plus accommodantes)</a:t>
            </a:r>
            <a:endParaRPr lang="en-GB" sz="2800" dirty="0">
              <a:solidFill>
                <a:srgbClr val="FF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00808"/>
            <a:ext cx="8208912" cy="41044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02655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MC" sz="3600" dirty="0" smtClean="0">
                <a:solidFill>
                  <a:srgbClr val="FF0000"/>
                </a:solidFill>
              </a:rPr>
              <a:t>Internationalisation du Renminbi</a:t>
            </a:r>
            <a:br>
              <a:rPr lang="fr-MC" sz="3600" dirty="0" smtClean="0">
                <a:solidFill>
                  <a:srgbClr val="FF0000"/>
                </a:solidFill>
              </a:rPr>
            </a:br>
            <a:r>
              <a:rPr lang="fr-MC" sz="2800" dirty="0" smtClean="0">
                <a:solidFill>
                  <a:srgbClr val="FF0000"/>
                </a:solidFill>
              </a:rPr>
              <a:t>5 étapes</a:t>
            </a:r>
            <a:endParaRPr lang="en-GB" sz="2800" dirty="0">
              <a:solidFill>
                <a:srgbClr val="FF0000"/>
              </a:solidFill>
            </a:endParaRPr>
          </a:p>
        </p:txBody>
      </p:sp>
      <p:sp>
        <p:nvSpPr>
          <p:cNvPr id="7" name="Espace réservé du contenu 6"/>
          <p:cNvSpPr txBox="1">
            <a:spLocks noGrp="1"/>
          </p:cNvSpPr>
          <p:nvPr>
            <p:ph idx="1"/>
          </p:nvPr>
        </p:nvSpPr>
        <p:spPr>
          <a:xfrm>
            <a:off x="457200" y="1687513"/>
            <a:ext cx="8229600" cy="3785652"/>
          </a:xfrm>
          <a:prstGeom prst="rect">
            <a:avLst/>
          </a:prstGeom>
          <a:noFill/>
        </p:spPr>
        <p:txBody>
          <a:bodyPr wrap="square" rtlCol="0">
            <a:spAutoFit/>
          </a:bodyPr>
          <a:lstStyle/>
          <a:p>
            <a:pPr>
              <a:buFont typeface="+mj-lt"/>
              <a:buAutoNum type="arabicPeriod"/>
            </a:pPr>
            <a:endParaRPr lang="fr-MC" sz="2400" dirty="0"/>
          </a:p>
          <a:p>
            <a:pPr marL="457200" indent="-457200">
              <a:buFont typeface="+mj-lt"/>
              <a:buAutoNum type="arabicPeriod"/>
            </a:pPr>
            <a:r>
              <a:rPr lang="fr-MC" sz="2000" dirty="0" smtClean="0"/>
              <a:t>L’utilisation </a:t>
            </a:r>
            <a:r>
              <a:rPr lang="fr-MC" sz="2000" dirty="0"/>
              <a:t>et la diffusion du </a:t>
            </a:r>
            <a:r>
              <a:rPr lang="fr-MC" sz="2000" dirty="0" smtClean="0">
                <a:solidFill>
                  <a:srgbClr val="FF0000"/>
                </a:solidFill>
              </a:rPr>
              <a:t>RMB</a:t>
            </a:r>
            <a:r>
              <a:rPr lang="fr-MC" sz="2000" dirty="0" smtClean="0"/>
              <a:t> </a:t>
            </a:r>
            <a:r>
              <a:rPr lang="fr-MC" sz="2000" dirty="0"/>
              <a:t>à </a:t>
            </a:r>
            <a:r>
              <a:rPr lang="fr-MC" sz="2000" dirty="0" smtClean="0"/>
              <a:t>l'étranger</a:t>
            </a:r>
          </a:p>
          <a:p>
            <a:pPr marL="457200" indent="-457200">
              <a:buFont typeface="+mj-lt"/>
              <a:buAutoNum type="arabicPeriod"/>
            </a:pPr>
            <a:endParaRPr lang="fr-MC" sz="2000" dirty="0" smtClean="0"/>
          </a:p>
          <a:p>
            <a:pPr marL="457200" indent="-457200">
              <a:buFont typeface="+mj-lt"/>
              <a:buAutoNum type="arabicPeriod"/>
            </a:pPr>
            <a:r>
              <a:rPr lang="fr-MC" sz="2000" dirty="0" smtClean="0"/>
              <a:t>Le </a:t>
            </a:r>
            <a:r>
              <a:rPr lang="fr-MC" sz="2000" dirty="0" smtClean="0">
                <a:solidFill>
                  <a:srgbClr val="FF0000"/>
                </a:solidFill>
              </a:rPr>
              <a:t>RMB</a:t>
            </a:r>
            <a:r>
              <a:rPr lang="fr-MC" sz="2000" dirty="0" smtClean="0"/>
              <a:t> </a:t>
            </a:r>
            <a:r>
              <a:rPr lang="fr-MC" sz="2000" dirty="0"/>
              <a:t>comme monnaie de compte dans le </a:t>
            </a:r>
            <a:r>
              <a:rPr lang="fr-MC" sz="2000" dirty="0" smtClean="0"/>
              <a:t>commerce</a:t>
            </a:r>
          </a:p>
          <a:p>
            <a:pPr marL="457200" indent="-457200">
              <a:buFont typeface="+mj-lt"/>
              <a:buAutoNum type="arabicPeriod"/>
            </a:pPr>
            <a:endParaRPr lang="fr-MC" sz="2000" dirty="0"/>
          </a:p>
          <a:p>
            <a:pPr marL="457200" indent="-457200">
              <a:buFont typeface="+mj-lt"/>
              <a:buAutoNum type="arabicPeriod"/>
            </a:pPr>
            <a:r>
              <a:rPr lang="fr-MC" sz="2000" dirty="0" smtClean="0"/>
              <a:t>L’utilisation </a:t>
            </a:r>
            <a:r>
              <a:rPr lang="fr-MC" sz="2000" dirty="0"/>
              <a:t>du </a:t>
            </a:r>
            <a:r>
              <a:rPr lang="fr-MC" sz="2000" dirty="0" smtClean="0">
                <a:solidFill>
                  <a:srgbClr val="FF0000"/>
                </a:solidFill>
              </a:rPr>
              <a:t>RMB</a:t>
            </a:r>
            <a:r>
              <a:rPr lang="fr-MC" sz="2000" dirty="0" smtClean="0"/>
              <a:t> </a:t>
            </a:r>
            <a:r>
              <a:rPr lang="fr-MC" sz="2000" dirty="0"/>
              <a:t>pour les règlements </a:t>
            </a:r>
            <a:r>
              <a:rPr lang="fr-MC" sz="2000" dirty="0" smtClean="0"/>
              <a:t>commerciaux</a:t>
            </a:r>
          </a:p>
          <a:p>
            <a:pPr marL="457200" indent="-457200">
              <a:buFont typeface="+mj-lt"/>
              <a:buAutoNum type="arabicPeriod"/>
            </a:pPr>
            <a:endParaRPr lang="fr-MC" sz="2000" dirty="0" smtClean="0"/>
          </a:p>
          <a:p>
            <a:pPr marL="457200" indent="-457200">
              <a:buFont typeface="+mj-lt"/>
              <a:buAutoNum type="arabicPeriod"/>
            </a:pPr>
            <a:r>
              <a:rPr lang="fr-MC" sz="2000" dirty="0" smtClean="0"/>
              <a:t>Le </a:t>
            </a:r>
            <a:r>
              <a:rPr lang="fr-MC" sz="2000" dirty="0" smtClean="0">
                <a:solidFill>
                  <a:srgbClr val="FF0000"/>
                </a:solidFill>
              </a:rPr>
              <a:t>RMB</a:t>
            </a:r>
            <a:r>
              <a:rPr lang="fr-MC" sz="2000" dirty="0" smtClean="0"/>
              <a:t> </a:t>
            </a:r>
            <a:r>
              <a:rPr lang="fr-MC" sz="2000" dirty="0"/>
              <a:t>comme monnaie de financement et d'investissement, et </a:t>
            </a:r>
            <a:r>
              <a:rPr lang="fr-MC" sz="2000" dirty="0" smtClean="0"/>
              <a:t>enfin</a:t>
            </a:r>
          </a:p>
          <a:p>
            <a:pPr marL="457200" indent="-457200">
              <a:buFont typeface="+mj-lt"/>
              <a:buAutoNum type="arabicPeriod"/>
            </a:pPr>
            <a:endParaRPr lang="fr-MC" sz="2000" dirty="0" smtClean="0"/>
          </a:p>
          <a:p>
            <a:pPr marL="457200" indent="-457200">
              <a:buFont typeface="+mj-lt"/>
              <a:buAutoNum type="arabicPeriod"/>
            </a:pPr>
            <a:r>
              <a:rPr lang="fr-MC" sz="2000" dirty="0" smtClean="0"/>
              <a:t>Le </a:t>
            </a:r>
            <a:r>
              <a:rPr lang="fr-MC" sz="2000" dirty="0" smtClean="0">
                <a:solidFill>
                  <a:srgbClr val="FF0000"/>
                </a:solidFill>
              </a:rPr>
              <a:t>RMB</a:t>
            </a:r>
            <a:r>
              <a:rPr lang="fr-MC" sz="2000" dirty="0" smtClean="0"/>
              <a:t> </a:t>
            </a:r>
            <a:r>
              <a:rPr lang="fr-MC" sz="2000" dirty="0"/>
              <a:t>comme monnaie de réserve </a:t>
            </a:r>
            <a:r>
              <a:rPr lang="fr-MC" sz="2000" dirty="0" smtClean="0"/>
              <a:t>mondiale</a:t>
            </a:r>
            <a:endParaRPr lang="fr-MC" sz="2000" dirty="0"/>
          </a:p>
        </p:txBody>
      </p:sp>
    </p:spTree>
    <p:extLst>
      <p:ext uri="{BB962C8B-B14F-4D97-AF65-F5344CB8AC3E}">
        <p14:creationId xmlns:p14="http://schemas.microsoft.com/office/powerpoint/2010/main" val="1179579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MC" sz="4000" dirty="0" smtClean="0">
                <a:solidFill>
                  <a:srgbClr val="FF0000"/>
                </a:solidFill>
              </a:rPr>
              <a:t>Internationalisation du Renminbi</a:t>
            </a:r>
            <a:br>
              <a:rPr lang="fr-MC" sz="4000" dirty="0" smtClean="0">
                <a:solidFill>
                  <a:srgbClr val="FF0000"/>
                </a:solidFill>
              </a:rPr>
            </a:br>
            <a:r>
              <a:rPr lang="fr-MC" sz="3100" dirty="0" smtClean="0">
                <a:solidFill>
                  <a:srgbClr val="FF0000"/>
                </a:solidFill>
              </a:rPr>
              <a:t>Point de situation (2014)</a:t>
            </a:r>
            <a:endParaRPr lang="en-GB" sz="2000" dirty="0">
              <a:solidFill>
                <a:srgbClr val="FF0000"/>
              </a:solidFill>
            </a:endParaRPr>
          </a:p>
        </p:txBody>
      </p:sp>
      <p:sp>
        <p:nvSpPr>
          <p:cNvPr id="7" name="Espace réservé du contenu 6"/>
          <p:cNvSpPr txBox="1">
            <a:spLocks noGrp="1"/>
          </p:cNvSpPr>
          <p:nvPr>
            <p:ph idx="1"/>
          </p:nvPr>
        </p:nvSpPr>
        <p:spPr>
          <a:xfrm>
            <a:off x="457200" y="1994455"/>
            <a:ext cx="8229600" cy="3785652"/>
          </a:xfrm>
          <a:prstGeom prst="rect">
            <a:avLst/>
          </a:prstGeom>
          <a:noFill/>
        </p:spPr>
        <p:txBody>
          <a:bodyPr wrap="square" rtlCol="0">
            <a:spAutoFit/>
          </a:bodyPr>
          <a:lstStyle/>
          <a:p>
            <a:r>
              <a:rPr lang="fr-MC" sz="2000" dirty="0" smtClean="0"/>
              <a:t>Certains pays et </a:t>
            </a:r>
            <a:r>
              <a:rPr lang="fr-MC" sz="2000" dirty="0"/>
              <a:t>régions de pays développés ont mis le </a:t>
            </a:r>
            <a:r>
              <a:rPr lang="fr-MC" sz="2000" dirty="0" smtClean="0">
                <a:solidFill>
                  <a:srgbClr val="FF0000"/>
                </a:solidFill>
              </a:rPr>
              <a:t>RMB</a:t>
            </a:r>
            <a:r>
              <a:rPr lang="fr-MC" sz="2000" dirty="0" smtClean="0"/>
              <a:t> </a:t>
            </a:r>
            <a:r>
              <a:rPr lang="fr-MC" sz="2000" dirty="0"/>
              <a:t>en circulation, </a:t>
            </a:r>
            <a:r>
              <a:rPr lang="fr-MC" sz="2000" dirty="0" smtClean="0"/>
              <a:t>l’essentiel </a:t>
            </a:r>
            <a:r>
              <a:rPr lang="fr-MC" sz="2000" dirty="0"/>
              <a:t>été </a:t>
            </a:r>
            <a:r>
              <a:rPr lang="fr-MC" sz="2000" dirty="0" smtClean="0"/>
              <a:t>atteint pour l'étape 1</a:t>
            </a:r>
          </a:p>
          <a:p>
            <a:endParaRPr lang="fr-MC" sz="2000" dirty="0"/>
          </a:p>
          <a:p>
            <a:r>
              <a:rPr lang="fr-MC" sz="2000" dirty="0" smtClean="0"/>
              <a:t>Selon Swift, le </a:t>
            </a:r>
            <a:r>
              <a:rPr lang="fr-MC" sz="2000" dirty="0" smtClean="0">
                <a:solidFill>
                  <a:srgbClr val="FF0000"/>
                </a:solidFill>
              </a:rPr>
              <a:t>RMB </a:t>
            </a:r>
            <a:r>
              <a:rPr lang="fr-MC" sz="2000" dirty="0" smtClean="0"/>
              <a:t>avait </a:t>
            </a:r>
            <a:r>
              <a:rPr lang="fr-MC" sz="2000" dirty="0"/>
              <a:t>grimpé au </a:t>
            </a:r>
            <a:r>
              <a:rPr lang="fr-MC" sz="2000" dirty="0" smtClean="0"/>
              <a:t>5eme </a:t>
            </a:r>
            <a:r>
              <a:rPr lang="fr-MC" sz="2000" dirty="0"/>
              <a:t>rang des monnaies les plus utilisées en janvier 2015, contre le 13e rang deux ans plus tôt. </a:t>
            </a:r>
            <a:r>
              <a:rPr lang="fr-MC" sz="2000" dirty="0" smtClean="0"/>
              <a:t>Des </a:t>
            </a:r>
            <a:r>
              <a:rPr lang="fr-MC" sz="2000" dirty="0"/>
              <a:t>progrès dans </a:t>
            </a:r>
            <a:r>
              <a:rPr lang="fr-MC" sz="2000" dirty="0" smtClean="0"/>
              <a:t>les 2eme et 3eme étapes</a:t>
            </a:r>
          </a:p>
          <a:p>
            <a:endParaRPr lang="fr-MC" sz="2000" dirty="0"/>
          </a:p>
          <a:p>
            <a:r>
              <a:rPr lang="fr-MC" sz="2000" dirty="0" smtClean="0"/>
              <a:t>Certains pays (Asie </a:t>
            </a:r>
            <a:r>
              <a:rPr lang="fr-MC" sz="2000" dirty="0"/>
              <a:t>du Sud-est, </a:t>
            </a:r>
            <a:r>
              <a:rPr lang="fr-MC" sz="2000" dirty="0" err="1" smtClean="0"/>
              <a:t>Latam</a:t>
            </a:r>
            <a:r>
              <a:rPr lang="fr-MC" sz="2000" dirty="0" smtClean="0"/>
              <a:t>,  Afrique) </a:t>
            </a:r>
            <a:r>
              <a:rPr lang="fr-MC" sz="2000" dirty="0"/>
              <a:t>acceptent d’ores et déjà ou sont prêts à considérer le </a:t>
            </a:r>
            <a:r>
              <a:rPr lang="fr-MC" sz="2000" dirty="0" smtClean="0">
                <a:solidFill>
                  <a:srgbClr val="FF0000"/>
                </a:solidFill>
              </a:rPr>
              <a:t>RMB</a:t>
            </a:r>
            <a:r>
              <a:rPr lang="fr-MC" sz="2000" dirty="0" smtClean="0"/>
              <a:t> </a:t>
            </a:r>
            <a:r>
              <a:rPr lang="fr-MC" sz="2000" dirty="0"/>
              <a:t>comme monnaie de réserve officielle, </a:t>
            </a:r>
            <a:r>
              <a:rPr lang="fr-MC" sz="2000" dirty="0" smtClean="0"/>
              <a:t>un </a:t>
            </a:r>
            <a:r>
              <a:rPr lang="fr-MC" sz="2000" dirty="0"/>
              <a:t>essor dans les </a:t>
            </a:r>
            <a:r>
              <a:rPr lang="fr-MC" sz="2000" dirty="0" smtClean="0"/>
              <a:t>4eme et 5eme étapes</a:t>
            </a:r>
          </a:p>
          <a:p>
            <a:endParaRPr lang="fr-MC" sz="2000" dirty="0" smtClean="0"/>
          </a:p>
        </p:txBody>
      </p:sp>
      <p:sp>
        <p:nvSpPr>
          <p:cNvPr id="2" name="Rectangle 1"/>
          <p:cNvSpPr/>
          <p:nvPr/>
        </p:nvSpPr>
        <p:spPr>
          <a:xfrm>
            <a:off x="564504" y="6181296"/>
            <a:ext cx="8064896" cy="369332"/>
          </a:xfrm>
          <a:prstGeom prst="rect">
            <a:avLst/>
          </a:prstGeom>
          <a:solidFill>
            <a:srgbClr val="FF0000"/>
          </a:solidFill>
          <a:ln>
            <a:solidFill>
              <a:srgbClr val="FF0000"/>
            </a:solidFill>
          </a:ln>
        </p:spPr>
        <p:txBody>
          <a:bodyPr wrap="square">
            <a:spAutoFit/>
          </a:bodyPr>
          <a:lstStyle/>
          <a:p>
            <a:pPr algn="ctr"/>
            <a:r>
              <a:rPr lang="fr-FR" dirty="0" smtClean="0">
                <a:solidFill>
                  <a:schemeClr val="bg1"/>
                </a:solidFill>
              </a:rPr>
              <a:t>DTS &amp; G7…. Washington </a:t>
            </a:r>
            <a:r>
              <a:rPr lang="fr-FR" dirty="0">
                <a:solidFill>
                  <a:schemeClr val="bg1"/>
                </a:solidFill>
              </a:rPr>
              <a:t>veille sur la suprématie du </a:t>
            </a:r>
            <a:r>
              <a:rPr lang="fr-FR" dirty="0" smtClean="0">
                <a:solidFill>
                  <a:schemeClr val="bg1"/>
                </a:solidFill>
              </a:rPr>
              <a:t>dollar ou bien?</a:t>
            </a:r>
            <a:endParaRPr lang="en-GB" dirty="0">
              <a:solidFill>
                <a:schemeClr val="bg1"/>
              </a:solidFill>
            </a:endParaRPr>
          </a:p>
        </p:txBody>
      </p:sp>
    </p:spTree>
    <p:extLst>
      <p:ext uri="{BB962C8B-B14F-4D97-AF65-F5344CB8AC3E}">
        <p14:creationId xmlns:p14="http://schemas.microsoft.com/office/powerpoint/2010/main" val="17889544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1129</TotalTime>
  <Words>1181</Words>
  <Application>Microsoft Office PowerPoint</Application>
  <PresentationFormat>Affichage à l'écran (4:3)</PresentationFormat>
  <Paragraphs>179</Paragraphs>
  <Slides>31</Slides>
  <Notes>8</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Thème Office</vt:lpstr>
      <vt:lpstr>Présentation PowerPoint</vt:lpstr>
      <vt:lpstr>La grande question et les faits….</vt:lpstr>
      <vt:lpstr>News 29 mai et 10 juin 2015</vt:lpstr>
      <vt:lpstr>YUAN – What Else?  RMB, CNY, CNH quelles différences</vt:lpstr>
      <vt:lpstr>….RMB “cross borders” augmentent mais plus lentement cependant…</vt:lpstr>
      <vt:lpstr>Les « Treso » en font usage</vt:lpstr>
      <vt:lpstr>Avec des avantages (si règlementations plus accommodantes)</vt:lpstr>
      <vt:lpstr>Internationalisation du Renminbi 5 étapes</vt:lpstr>
      <vt:lpstr>Internationalisation du Renminbi Point de situation (2014)</vt:lpstr>
      <vt:lpstr>Internationalisation du Renminbi et La Suisse I</vt:lpstr>
      <vt:lpstr>Internationalisation du Renminbi et La Suisse II</vt:lpstr>
      <vt:lpstr>Internationalisation du Renminbi et La Suisse III – c’est pas gagné</vt:lpstr>
      <vt:lpstr>Internationalisation du Renminbi Un usage en pleine accélération</vt:lpstr>
      <vt:lpstr>Internationalisation du Renminbi Croissance attendue</vt:lpstr>
      <vt:lpstr>Internationalisation du Renminbi Shanghai Free-Trade Zone, Une initiative à suivre</vt:lpstr>
      <vt:lpstr>En attendant… </vt:lpstr>
      <vt:lpstr>.. Mais encore?</vt:lpstr>
      <vt:lpstr>.. Et comment ça marche?</vt:lpstr>
      <vt:lpstr>.. Et comment ça marche?</vt:lpstr>
      <vt:lpstr>RMB – Le Rationel et….</vt:lpstr>
      <vt:lpstr>Cas A De 3 à 2 monnaies</vt:lpstr>
      <vt:lpstr>Cas B Déplacer le risque FX</vt:lpstr>
      <vt:lpstr>Cas C Working Capital </vt:lpstr>
      <vt:lpstr>Stratégie  (le futur) </vt:lpstr>
      <vt:lpstr>Résumons</vt:lpstr>
      <vt:lpstr>Résumons Renminbi : un moteur de votre développement en Chine  </vt:lpstr>
      <vt:lpstr>Il y a encore des obstacles!!</vt:lpstr>
      <vt:lpstr>Avant de conclure Quelques graphiques </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Yuan - What Else? </dc:title>
  <dc:creator>daniel</dc:creator>
  <cp:lastModifiedBy>daniel</cp:lastModifiedBy>
  <cp:revision>47</cp:revision>
  <dcterms:created xsi:type="dcterms:W3CDTF">2015-05-20T18:33:18Z</dcterms:created>
  <dcterms:modified xsi:type="dcterms:W3CDTF">2015-06-10T12:45:00Z</dcterms:modified>
</cp:coreProperties>
</file>