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charts/chart1.xml" ContentType="application/vnd.openxmlformats-officedocument.drawingml.chart+xml"/>
  <Override PartName="/ppt/tags/tag305.xml" ContentType="application/vnd.openxmlformats-officedocument.presentationml.tags+xml"/>
  <Override PartName="/ppt/notesSlides/notesSlide3.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4.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7"/>
  </p:notesMasterIdLst>
  <p:handoutMasterIdLst>
    <p:handoutMasterId r:id="rId48"/>
  </p:handoutMasterIdLst>
  <p:sldIdLst>
    <p:sldId id="731" r:id="rId2"/>
    <p:sldId id="727" r:id="rId3"/>
    <p:sldId id="759" r:id="rId4"/>
    <p:sldId id="737" r:id="rId5"/>
    <p:sldId id="784" r:id="rId6"/>
    <p:sldId id="761" r:id="rId7"/>
    <p:sldId id="760" r:id="rId8"/>
    <p:sldId id="735" r:id="rId9"/>
    <p:sldId id="738" r:id="rId10"/>
    <p:sldId id="739" r:id="rId11"/>
    <p:sldId id="740" r:id="rId12"/>
    <p:sldId id="741" r:id="rId13"/>
    <p:sldId id="742" r:id="rId14"/>
    <p:sldId id="743" r:id="rId15"/>
    <p:sldId id="744" r:id="rId16"/>
    <p:sldId id="796" r:id="rId17"/>
    <p:sldId id="750" r:id="rId18"/>
    <p:sldId id="762" r:id="rId19"/>
    <p:sldId id="747" r:id="rId20"/>
    <p:sldId id="764" r:id="rId21"/>
    <p:sldId id="753" r:id="rId22"/>
    <p:sldId id="754" r:id="rId23"/>
    <p:sldId id="792" r:id="rId24"/>
    <p:sldId id="785" r:id="rId25"/>
    <p:sldId id="766" r:id="rId26"/>
    <p:sldId id="769" r:id="rId27"/>
    <p:sldId id="768" r:id="rId28"/>
    <p:sldId id="786" r:id="rId29"/>
    <p:sldId id="757" r:id="rId30"/>
    <p:sldId id="793" r:id="rId31"/>
    <p:sldId id="794" r:id="rId32"/>
    <p:sldId id="767" r:id="rId33"/>
    <p:sldId id="770" r:id="rId34"/>
    <p:sldId id="795" r:id="rId35"/>
    <p:sldId id="771" r:id="rId36"/>
    <p:sldId id="787" r:id="rId37"/>
    <p:sldId id="772" r:id="rId38"/>
    <p:sldId id="788" r:id="rId39"/>
    <p:sldId id="789" r:id="rId40"/>
    <p:sldId id="773" r:id="rId41"/>
    <p:sldId id="775" r:id="rId42"/>
    <p:sldId id="778" r:id="rId43"/>
    <p:sldId id="783" r:id="rId44"/>
    <p:sldId id="791" r:id="rId45"/>
    <p:sldId id="765" r:id="rId46"/>
  </p:sldIdLst>
  <p:sldSz cx="10058400" cy="7772400"/>
  <p:notesSz cx="6797675" cy="9928225"/>
  <p:custDataLst>
    <p:tags r:id="rId49"/>
  </p:custDataLst>
  <p:defaultTex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orient="horz" pos="4668">
          <p15:clr>
            <a:srgbClr val="A4A3A4"/>
          </p15:clr>
        </p15:guide>
        <p15:guide id="3" orient="horz" pos="4533">
          <p15:clr>
            <a:srgbClr val="A4A3A4"/>
          </p15:clr>
        </p15:guide>
        <p15:guide id="4" orient="horz" pos="4278">
          <p15:clr>
            <a:srgbClr val="A4A3A4"/>
          </p15:clr>
        </p15:guide>
        <p15:guide id="5" orient="horz" pos="624">
          <p15:clr>
            <a:srgbClr val="A4A3A4"/>
          </p15:clr>
        </p15:guide>
        <p15:guide id="6" orient="horz" pos="720">
          <p15:clr>
            <a:srgbClr val="A4A3A4"/>
          </p15:clr>
        </p15:guide>
        <p15:guide id="7" orient="horz" pos="1296">
          <p15:clr>
            <a:srgbClr val="A4A3A4"/>
          </p15:clr>
        </p15:guide>
        <p15:guide id="8" orient="horz" pos="1392">
          <p15:clr>
            <a:srgbClr val="A4A3A4"/>
          </p15:clr>
        </p15:guide>
        <p15:guide id="9" orient="horz" pos="1776">
          <p15:clr>
            <a:srgbClr val="A4A3A4"/>
          </p15:clr>
        </p15:guide>
        <p15:guide id="10" orient="horz" pos="1872">
          <p15:clr>
            <a:srgbClr val="A4A3A4"/>
          </p15:clr>
        </p15:guide>
        <p15:guide id="11" orient="horz" pos="2256">
          <p15:clr>
            <a:srgbClr val="A4A3A4"/>
          </p15:clr>
        </p15:guide>
        <p15:guide id="12" orient="horz" pos="2352">
          <p15:clr>
            <a:srgbClr val="A4A3A4"/>
          </p15:clr>
        </p15:guide>
        <p15:guide id="13" orient="horz" pos="2736">
          <p15:clr>
            <a:srgbClr val="A4A3A4"/>
          </p15:clr>
        </p15:guide>
        <p15:guide id="14" orient="horz" pos="2832">
          <p15:clr>
            <a:srgbClr val="A4A3A4"/>
          </p15:clr>
        </p15:guide>
        <p15:guide id="15" orient="horz" pos="3216">
          <p15:clr>
            <a:srgbClr val="A4A3A4"/>
          </p15:clr>
        </p15:guide>
        <p15:guide id="16" orient="horz" pos="3312">
          <p15:clr>
            <a:srgbClr val="A4A3A4"/>
          </p15:clr>
        </p15:guide>
        <p15:guide id="17" orient="horz" pos="3696">
          <p15:clr>
            <a:srgbClr val="A4A3A4"/>
          </p15:clr>
        </p15:guide>
        <p15:guide id="18" orient="horz" pos="3792">
          <p15:clr>
            <a:srgbClr val="A4A3A4"/>
          </p15:clr>
        </p15:guide>
        <p15:guide id="19" orient="horz" pos="4176">
          <p15:clr>
            <a:srgbClr val="A4A3A4"/>
          </p15:clr>
        </p15:guide>
        <p15:guide id="20" orient="horz" pos="4386">
          <p15:clr>
            <a:srgbClr val="A4A3A4"/>
          </p15:clr>
        </p15:guide>
        <p15:guide id="21" pos="336">
          <p15:clr>
            <a:srgbClr val="A4A3A4"/>
          </p15:clr>
        </p15:guide>
        <p15:guide id="22" pos="6000">
          <p15:clr>
            <a:srgbClr val="A4A3A4"/>
          </p15:clr>
        </p15:guide>
        <p15:guide id="23" pos="1200">
          <p15:clr>
            <a:srgbClr val="A4A3A4"/>
          </p15:clr>
        </p15:guide>
        <p15:guide id="24" pos="1296">
          <p15:clr>
            <a:srgbClr val="A4A3A4"/>
          </p15:clr>
        </p15:guide>
        <p15:guide id="25" pos="2160">
          <p15:clr>
            <a:srgbClr val="A4A3A4"/>
          </p15:clr>
        </p15:guide>
        <p15:guide id="26" pos="2256">
          <p15:clr>
            <a:srgbClr val="A4A3A4"/>
          </p15:clr>
        </p15:guide>
        <p15:guide id="27" pos="3120">
          <p15:clr>
            <a:srgbClr val="A4A3A4"/>
          </p15:clr>
        </p15:guide>
        <p15:guide id="28" pos="3216">
          <p15:clr>
            <a:srgbClr val="A4A3A4"/>
          </p15:clr>
        </p15:guide>
        <p15:guide id="29" pos="4080">
          <p15:clr>
            <a:srgbClr val="A4A3A4"/>
          </p15:clr>
        </p15:guide>
        <p15:guide id="30" pos="4176">
          <p15:clr>
            <a:srgbClr val="A4A3A4"/>
          </p15:clr>
        </p15:guide>
        <p15:guide id="31" pos="5040">
          <p15:clr>
            <a:srgbClr val="A4A3A4"/>
          </p15:clr>
        </p15:guide>
        <p15:guide id="32" pos="5136">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2FE88"/>
    <a:srgbClr val="FFA451"/>
    <a:srgbClr val="DC6900"/>
    <a:srgbClr val="CD2F0F"/>
    <a:srgbClr val="FFC28B"/>
    <a:srgbClr val="FFC227"/>
    <a:srgbClr val="CD2F0E"/>
    <a:srgbClr val="F3BE26"/>
    <a:srgbClr val="D74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7717" autoAdjust="0"/>
  </p:normalViewPr>
  <p:slideViewPr>
    <p:cSldViewPr snapToObjects="1">
      <p:cViewPr varScale="1">
        <p:scale>
          <a:sx n="78" d="100"/>
          <a:sy n="78" d="100"/>
        </p:scale>
        <p:origin x="-1602" y="-84"/>
      </p:cViewPr>
      <p:guideLst>
        <p:guide orient="horz" pos="432"/>
        <p:guide orient="horz" pos="4668"/>
        <p:guide orient="horz" pos="4533"/>
        <p:guide orient="horz" pos="4278"/>
        <p:guide orient="horz" pos="624"/>
        <p:guide orient="horz" pos="720"/>
        <p:guide orient="horz" pos="1296"/>
        <p:guide orient="horz" pos="1392"/>
        <p:guide orient="horz" pos="1776"/>
        <p:guide orient="horz" pos="1872"/>
        <p:guide orient="horz" pos="2256"/>
        <p:guide orient="horz" pos="2352"/>
        <p:guide orient="horz" pos="2736"/>
        <p:guide orient="horz" pos="2832"/>
        <p:guide orient="horz" pos="3216"/>
        <p:guide orient="horz" pos="3312"/>
        <p:guide orient="horz" pos="3696"/>
        <p:guide orient="horz" pos="3792"/>
        <p:guide orient="horz" pos="4176"/>
        <p:guide orient="horz" pos="4386"/>
        <p:guide pos="336"/>
        <p:guide pos="6000"/>
        <p:guide pos="1200"/>
        <p:guide pos="1296"/>
        <p:guide pos="2160"/>
        <p:guide pos="2256"/>
        <p:guide pos="3120"/>
        <p:guide pos="3216"/>
        <p:guide pos="4080"/>
        <p:guide pos="4176"/>
        <p:guide pos="5040"/>
        <p:guide pos="5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2"/>
    </p:cViewPr>
  </p:sorterViewPr>
  <p:notesViewPr>
    <p:cSldViewPr snapToObjects="1">
      <p:cViewPr varScale="1">
        <p:scale>
          <a:sx n="59" d="100"/>
          <a:sy n="59" d="100"/>
        </p:scale>
        <p:origin x="-181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CH" sz="1600" b="1" dirty="0" smtClean="0"/>
              <a:t>EUR / CHF</a:t>
            </a:r>
            <a:endParaRPr lang="de-CH" sz="1600" b="1" dirty="0"/>
          </a:p>
        </c:rich>
      </c:tx>
      <c:overlay val="0"/>
      <c:spPr>
        <a:noFill/>
        <a:ln>
          <a:noFill/>
        </a:ln>
        <a:effectLst/>
      </c:spPr>
    </c:title>
    <c:autoTitleDeleted val="0"/>
    <c:plotArea>
      <c:layout/>
      <c:lineChart>
        <c:grouping val="standard"/>
        <c:varyColors val="0"/>
        <c:ser>
          <c:idx val="0"/>
          <c:order val="0"/>
          <c:tx>
            <c:strRef>
              <c:f>Sheet1!$B$1</c:f>
              <c:strCache>
                <c:ptCount val="1"/>
                <c:pt idx="0">
                  <c:v>Swiss FTA</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strRef>
              <c:f>Sheet1!$A$2:$A$6</c:f>
              <c:strCache>
                <c:ptCount val="5"/>
                <c:pt idx="0">
                  <c:v>Jan 15</c:v>
                </c:pt>
                <c:pt idx="1">
                  <c:v>Feb 15</c:v>
                </c:pt>
                <c:pt idx="2">
                  <c:v>Mar 2015</c:v>
                </c:pt>
                <c:pt idx="3">
                  <c:v>Apr 15</c:v>
                </c:pt>
                <c:pt idx="4">
                  <c:v>May 2015</c:v>
                </c:pt>
              </c:strCache>
            </c:strRef>
          </c:cat>
          <c:val>
            <c:numRef>
              <c:f>Sheet1!$B$2:$B$6</c:f>
              <c:numCache>
                <c:formatCode>General</c:formatCode>
                <c:ptCount val="5"/>
                <c:pt idx="0">
                  <c:v>1.2145999999999999</c:v>
                </c:pt>
                <c:pt idx="1">
                  <c:v>1.1596</c:v>
                </c:pt>
                <c:pt idx="2">
                  <c:v>1.0610999999999999</c:v>
                </c:pt>
                <c:pt idx="3">
                  <c:v>1.0780000000000001</c:v>
                </c:pt>
                <c:pt idx="4">
                  <c:v>1.0503</c:v>
                </c:pt>
              </c:numCache>
            </c:numRef>
          </c:val>
          <c:smooth val="0"/>
        </c:ser>
        <c:ser>
          <c:idx val="1"/>
          <c:order val="1"/>
          <c:tx>
            <c:strRef>
              <c:f>Sheet1!$C$1</c:f>
              <c:strCache>
                <c:ptCount val="1"/>
                <c:pt idx="0">
                  <c:v>DE Fed. Tax O.</c:v>
                </c:pt>
              </c:strCache>
            </c:strRef>
          </c:tx>
          <c:spPr>
            <a:ln w="28575" cap="rnd">
              <a:solidFill>
                <a:srgbClr val="FFA451"/>
              </a:solidFill>
              <a:round/>
            </a:ln>
            <a:effectLst/>
          </c:spPr>
          <c:marker>
            <c:symbol val="circle"/>
            <c:size val="5"/>
            <c:spPr>
              <a:solidFill>
                <a:schemeClr val="accent2"/>
              </a:solidFill>
              <a:ln w="9525">
                <a:solidFill>
                  <a:srgbClr val="FFA451"/>
                </a:solidFill>
              </a:ln>
              <a:effectLst/>
            </c:spPr>
          </c:marker>
          <c:cat>
            <c:strRef>
              <c:f>Sheet1!$A$2:$A$6</c:f>
              <c:strCache>
                <c:ptCount val="5"/>
                <c:pt idx="0">
                  <c:v>Jan 15</c:v>
                </c:pt>
                <c:pt idx="1">
                  <c:v>Feb 15</c:v>
                </c:pt>
                <c:pt idx="2">
                  <c:v>Mar 2015</c:v>
                </c:pt>
                <c:pt idx="3">
                  <c:v>Apr 15</c:v>
                </c:pt>
                <c:pt idx="4">
                  <c:v>May 2015</c:v>
                </c:pt>
              </c:strCache>
            </c:strRef>
          </c:cat>
          <c:val>
            <c:numRef>
              <c:f>Sheet1!$C$2:$C$6</c:f>
              <c:numCache>
                <c:formatCode>General</c:formatCode>
                <c:ptCount val="5"/>
                <c:pt idx="0">
                  <c:v>1.0940000000000001</c:v>
                </c:pt>
                <c:pt idx="1">
                  <c:v>1.0618000000000001</c:v>
                </c:pt>
                <c:pt idx="2">
                  <c:v>1.0608</c:v>
                </c:pt>
                <c:pt idx="3">
                  <c:v>1.0379</c:v>
                </c:pt>
                <c:pt idx="4">
                  <c:v>1.0390999999999999</c:v>
                </c:pt>
              </c:numCache>
            </c:numRef>
          </c:val>
          <c:smooth val="0"/>
        </c:ser>
        <c:dLbls>
          <c:showLegendKey val="0"/>
          <c:showVal val="0"/>
          <c:showCatName val="0"/>
          <c:showSerName val="0"/>
          <c:showPercent val="0"/>
          <c:showBubbleSize val="0"/>
        </c:dLbls>
        <c:marker val="1"/>
        <c:smooth val="0"/>
        <c:axId val="265808128"/>
        <c:axId val="265929088"/>
      </c:lineChart>
      <c:catAx>
        <c:axId val="26580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65929088"/>
        <c:crosses val="autoZero"/>
        <c:auto val="1"/>
        <c:lblAlgn val="ctr"/>
        <c:lblOffset val="100"/>
        <c:noMultiLvlLbl val="0"/>
      </c:catAx>
      <c:valAx>
        <c:axId val="265929088"/>
        <c:scaling>
          <c:orientation val="minMax"/>
          <c:max val="1.25"/>
          <c:min val="0.9500000000000000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65808128"/>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DAD35B1-60AB-43F7-96E0-8278C11AA7BA}" type="datetimeFigureOut">
              <a:rPr lang="en-GB" smtClean="0"/>
              <a:pPr/>
              <a:t>10/06/2015</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21CB74D-572E-4F08-9394-3ECB1E1638A9}" type="slidenum">
              <a:rPr lang="en-GB" smtClean="0"/>
              <a:pPr/>
              <a:t>‹#›</a:t>
            </a:fld>
            <a:endParaRPr lang="en-GB" dirty="0"/>
          </a:p>
        </p:txBody>
      </p:sp>
    </p:spTree>
    <p:extLst>
      <p:ext uri="{BB962C8B-B14F-4D97-AF65-F5344CB8AC3E}">
        <p14:creationId xmlns:p14="http://schemas.microsoft.com/office/powerpoint/2010/main" val="211112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E8B935B-3E5D-4FF0-8ED3-E5C882647223}" type="datetimeFigureOut">
              <a:rPr lang="en-US" smtClean="0"/>
              <a:pPr/>
              <a:t>6/10/2015</a:t>
            </a:fld>
            <a:endParaRPr lang="en-GB" dirty="0"/>
          </a:p>
        </p:txBody>
      </p:sp>
      <p:sp>
        <p:nvSpPr>
          <p:cNvPr id="4" name="Slide Image Placeholder 3"/>
          <p:cNvSpPr>
            <a:spLocks noGrp="1" noRot="1" noChangeAspect="1"/>
          </p:cNvSpPr>
          <p:nvPr>
            <p:ph type="sldImg" idx="2"/>
          </p:nvPr>
        </p:nvSpPr>
        <p:spPr>
          <a:xfrm>
            <a:off x="990600" y="744538"/>
            <a:ext cx="48164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48706B8-EBCC-470A-8AE8-B49CE76EE6E5}" type="slidenum">
              <a:rPr lang="en-GB" smtClean="0"/>
              <a:pPr/>
              <a:t>‹#›</a:t>
            </a:fld>
            <a:endParaRPr lang="en-GB" dirty="0"/>
          </a:p>
        </p:txBody>
      </p:sp>
    </p:spTree>
    <p:extLst>
      <p:ext uri="{BB962C8B-B14F-4D97-AF65-F5344CB8AC3E}">
        <p14:creationId xmlns:p14="http://schemas.microsoft.com/office/powerpoint/2010/main" val="266516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44538"/>
            <a:ext cx="481647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de-CH" smtClean="0"/>
              <a:pPr/>
              <a:t>3</a:t>
            </a:fld>
            <a:endParaRPr lang="de-CH" dirty="0"/>
          </a:p>
        </p:txBody>
      </p:sp>
    </p:spTree>
    <p:extLst>
      <p:ext uri="{BB962C8B-B14F-4D97-AF65-F5344CB8AC3E}">
        <p14:creationId xmlns:p14="http://schemas.microsoft.com/office/powerpoint/2010/main" val="155282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44538"/>
            <a:ext cx="481647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de-CH" smtClean="0"/>
              <a:pPr/>
              <a:t>6</a:t>
            </a:fld>
            <a:endParaRPr lang="de-CH" dirty="0"/>
          </a:p>
        </p:txBody>
      </p:sp>
    </p:spTree>
    <p:extLst>
      <p:ext uri="{BB962C8B-B14F-4D97-AF65-F5344CB8AC3E}">
        <p14:creationId xmlns:p14="http://schemas.microsoft.com/office/powerpoint/2010/main" val="344422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44538"/>
            <a:ext cx="4816475" cy="372268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de-CH" smtClean="0"/>
              <a:pPr/>
              <a:t>18</a:t>
            </a:fld>
            <a:endParaRPr lang="de-CH" dirty="0"/>
          </a:p>
        </p:txBody>
      </p:sp>
    </p:spTree>
    <p:extLst>
      <p:ext uri="{BB962C8B-B14F-4D97-AF65-F5344CB8AC3E}">
        <p14:creationId xmlns:p14="http://schemas.microsoft.com/office/powerpoint/2010/main" val="119259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44538"/>
            <a:ext cx="4816475" cy="372268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de-CH" smtClean="0"/>
              <a:pPr/>
              <a:t>20</a:t>
            </a:fld>
            <a:endParaRPr lang="de-CH" dirty="0"/>
          </a:p>
        </p:txBody>
      </p:sp>
    </p:spTree>
    <p:extLst>
      <p:ext uri="{BB962C8B-B14F-4D97-AF65-F5344CB8AC3E}">
        <p14:creationId xmlns:p14="http://schemas.microsoft.com/office/powerpoint/2010/main" val="23746982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slideMaster" Target="../slideMasters/slideMaster1.xml"/><Relationship Id="rId4" Type="http://schemas.openxmlformats.org/officeDocument/2006/relationships/tags" Target="../tags/tag12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Master" Target="../slideMasters/slideMaster1.xml"/><Relationship Id="rId4" Type="http://schemas.openxmlformats.org/officeDocument/2006/relationships/tags" Target="../tags/tag127.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slideMaster" Target="../slideMasters/slideMaster1.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slideMaster" Target="../slideMasters/slideMaster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9"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slideMaster" Target="../slideMasters/slideMaster1.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130368" y="0"/>
            <a:ext cx="8928031" cy="7318210"/>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8" name="Rectangle 5"/>
              <p:cNvSpPr>
                <a:spLocks noChangeArrowheads="1"/>
              </p:cNvSpPr>
              <p:nvPr userDrawn="1"/>
            </p:nvSpPr>
            <p:spPr bwMode="gray">
              <a:xfrm>
                <a:off x="1828800" y="1057864"/>
                <a:ext cx="6492240" cy="5707715"/>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7"/>
              <p:cNvSpPr>
                <a:spLocks noChangeArrowheads="1"/>
              </p:cNvSpPr>
              <p:nvPr userDrawn="1"/>
            </p:nvSpPr>
            <p:spPr bwMode="gray">
              <a:xfrm>
                <a:off x="1828800" y="1057864"/>
                <a:ext cx="6248400" cy="5707715"/>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824" rtl="0" eaLnBrk="1" latinLnBrk="0" hangingPunct="1"/>
                <a:endParaRPr lang="en-GB" sz="2000"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48" name="Descriptor"/>
          <p:cNvSpPr>
            <a:spLocks noGrp="1"/>
          </p:cNvSpPr>
          <p:nvPr userDrawn="1">
            <p:custDataLst>
              <p:tags r:id="rId1"/>
            </p:custDataLst>
          </p:nvPr>
        </p:nvSpPr>
        <p:spPr>
          <a:xfrm>
            <a:off x="2059200" y="643411"/>
            <a:ext cx="65" cy="169277"/>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100" b="0" i="0" dirty="0">
              <a:solidFill>
                <a:schemeClr val="bg2"/>
              </a:solidFill>
              <a:latin typeface="Arial" pitchFamily="34" charset="0"/>
              <a:cs typeface="Arial" pitchFamily="34" charset="0"/>
            </a:endParaRPr>
          </a:p>
        </p:txBody>
      </p:sp>
      <p:sp>
        <p:nvSpPr>
          <p:cNvPr id="42" name="Report Title"/>
          <p:cNvSpPr>
            <a:spLocks noGrp="1"/>
          </p:cNvSpPr>
          <p:nvPr>
            <p:ph type="ctrTitle" hasCustomPrompt="1"/>
            <p:custDataLst>
              <p:tags r:id="rId2"/>
            </p:custDataLst>
          </p:nvPr>
        </p:nvSpPr>
        <p:spPr bwMode="white">
          <a:xfrm>
            <a:off x="2056818" y="1261037"/>
            <a:ext cx="5943600" cy="443198"/>
          </a:xfrm>
        </p:spPr>
        <p:txBody>
          <a:bodyPr vert="horz" lIns="0" tIns="0" rIns="0" bIns="0" rtlCol="0" anchor="t" anchorCtr="0">
            <a:spAutoFit/>
          </a:bodyPr>
          <a:lstStyle>
            <a:lvl1pPr algn="l" defTabSz="1018824" rtl="0" eaLnBrk="1" latinLnBrk="0" hangingPunct="1">
              <a:lnSpc>
                <a:spcPct val="90000"/>
              </a:lnSpc>
              <a:spcBef>
                <a:spcPct val="0"/>
              </a:spcBef>
              <a:buNone/>
              <a:defRPr lang="en-GB" sz="3200" b="1" i="1" kern="1200" baseline="0" noProof="0">
                <a:solidFill>
                  <a:schemeClr val="bg1"/>
                </a:solidFill>
                <a:latin typeface="+mj-lt"/>
                <a:ea typeface="+mj-ea"/>
                <a:cs typeface="+mj-cs"/>
              </a:defRPr>
            </a:lvl1pPr>
          </a:lstStyle>
          <a:p>
            <a:r>
              <a:rPr lang="en-GB" noProof="0" dirty="0" smtClean="0"/>
              <a:t>Report Title</a:t>
            </a:r>
            <a:endParaRPr lang="en-GB" noProof="0" dirty="0"/>
          </a:p>
        </p:txBody>
      </p:sp>
      <p:sp>
        <p:nvSpPr>
          <p:cNvPr id="41" name="Report Subtitle"/>
          <p:cNvSpPr>
            <a:spLocks noGrp="1"/>
          </p:cNvSpPr>
          <p:nvPr>
            <p:ph type="subTitle" idx="1" hasCustomPrompt="1"/>
            <p:custDataLst>
              <p:tags r:id="rId3"/>
            </p:custDataLst>
          </p:nvPr>
        </p:nvSpPr>
        <p:spPr bwMode="white">
          <a:xfrm>
            <a:off x="2056818" y="1752600"/>
            <a:ext cx="5943600" cy="443198"/>
          </a:xfrm>
        </p:spPr>
        <p:txBody>
          <a:bodyPr tIns="0" bIns="0">
            <a:spAutoFit/>
          </a:bodyPr>
          <a:lstStyle>
            <a:lvl1pPr marL="0" indent="0" algn="l">
              <a:lnSpc>
                <a:spcPct val="90000"/>
              </a:lnSpc>
              <a:spcAft>
                <a:spcPts val="0"/>
              </a:spcAft>
              <a:buNone/>
              <a:defRPr sz="3200" baseline="0">
                <a:solidFill>
                  <a:schemeClr val="bg1"/>
                </a:solidFill>
                <a:latin typeface="+mj-l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GB" noProof="0" dirty="0" smtClean="0"/>
              <a:t>Subtitle</a:t>
            </a:r>
          </a:p>
        </p:txBody>
      </p:sp>
      <p:cxnSp>
        <p:nvCxnSpPr>
          <p:cNvPr id="25" name="Frame Line"/>
          <p:cNvCxnSpPr/>
          <p:nvPr userDrawn="1"/>
        </p:nvCxnSpPr>
        <p:spPr>
          <a:xfrm flipV="1">
            <a:off x="381000" y="3594352"/>
            <a:ext cx="1371600" cy="144000"/>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1" name="Confidentiality Stamp"/>
          <p:cNvSpPr>
            <a:spLocks noGrp="1"/>
          </p:cNvSpPr>
          <p:nvPr userDrawn="1">
            <p:custDataLst>
              <p:tags r:id="rId4"/>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000" b="0" i="1" dirty="0">
              <a:solidFill>
                <a:schemeClr val="tx1"/>
              </a:solidFill>
            </a:endParaRPr>
          </a:p>
        </p:txBody>
      </p:sp>
      <p:sp>
        <p:nvSpPr>
          <p:cNvPr id="32" name="Draft Stamp"/>
          <p:cNvSpPr>
            <a:spLocks noGrp="1"/>
          </p:cNvSpPr>
          <p:nvPr userDrawn="1">
            <p:custDataLst>
              <p:tags r:id="rId5"/>
            </p:custDataLst>
          </p:nvPr>
        </p:nvSpPr>
        <p:spPr>
          <a:xfrm>
            <a:off x="530351" y="3965529"/>
            <a:ext cx="1371600" cy="292024"/>
          </a:xfrm>
          <a:prstGeom prst="rect">
            <a:avLst/>
          </a:prstGeom>
        </p:spPr>
        <p:txBody>
          <a:bodyPr vert="horz" wrap="square" lIns="0" tIns="0" rIns="0" bIns="13680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000" b="1" i="1" dirty="0">
              <a:solidFill>
                <a:schemeClr val="tx1"/>
              </a:solidFill>
            </a:endParaRPr>
          </a:p>
        </p:txBody>
      </p:sp>
      <p:sp>
        <p:nvSpPr>
          <p:cNvPr id="33" name="Report Date"/>
          <p:cNvSpPr txBox="1"/>
          <p:nvPr userDrawn="1">
            <p:custDataLst>
              <p:tags r:id="rId6"/>
            </p:custDataLst>
          </p:nvPr>
        </p:nvSpPr>
        <p:spPr bwMode="black">
          <a:xfrm>
            <a:off x="530352" y="4343400"/>
            <a:ext cx="1225296" cy="153888"/>
          </a:xfrm>
          <a:prstGeom prst="rect">
            <a:avLst/>
          </a:prstGeom>
          <a:noFill/>
          <a:ln>
            <a:noFill/>
          </a:ln>
        </p:spPr>
        <p:txBody>
          <a:bodyPr wrap="square" lIns="0" tIns="0" rIns="0" bIns="0" rtlCol="0">
            <a:spAutoFit/>
          </a:bodyPr>
          <a:lstStyle/>
          <a:p>
            <a:pPr algn="l"/>
            <a:endParaRPr lang="en-GB" sz="1000" i="1" dirty="0">
              <a:latin typeface="Georgia" pitchFamily="18" charset="0"/>
            </a:endParaRPr>
          </a:p>
        </p:txBody>
      </p:sp>
      <p:sp>
        <p:nvSpPr>
          <p:cNvPr id="34" name="Cover image"/>
          <p:cNvSpPr txBox="1">
            <a:spLocks noChangeAspect="1"/>
          </p:cNvSpPr>
          <p:nvPr userDrawn="1">
            <p:custDataLst>
              <p:tags r:id="rId7"/>
            </p:custDataLst>
          </p:nvPr>
        </p:nvSpPr>
        <p:spPr>
          <a:xfrm>
            <a:off x="1904334" y="3589973"/>
            <a:ext cx="6719929" cy="3200400"/>
          </a:xfrm>
          <a:prstGeom prst="rect">
            <a:avLst/>
          </a:prstGeom>
          <a:noFill/>
          <a:ln w="3175">
            <a:noFill/>
          </a:ln>
        </p:spPr>
        <p:txBody>
          <a:bodyPr wrap="square" lIns="0" tIns="0" rIns="0" bIns="0" rtlCol="0">
            <a:noAutofit/>
          </a:bodyPr>
          <a:lstStyle/>
          <a:p>
            <a:pPr indent="-305647">
              <a:spcAft>
                <a:spcPts val="1003"/>
              </a:spcAft>
            </a:pPr>
            <a:endParaRPr lang="en-GB" sz="2200" dirty="0" smtClean="0">
              <a:latin typeface="Georg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53"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34" name="Content Placeholder 2"/>
          <p:cNvSpPr>
            <a:spLocks noGrp="1"/>
          </p:cNvSpPr>
          <p:nvPr>
            <p:ph sz="quarter" idx="24"/>
          </p:nvPr>
        </p:nvSpPr>
        <p:spPr>
          <a:xfrm>
            <a:off x="530352" y="2057400"/>
            <a:ext cx="4425696" cy="2359152"/>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nvPr>
        </p:nvSpPr>
        <p:spPr>
          <a:xfrm>
            <a:off x="5102352" y="2057400"/>
            <a:ext cx="4425696" cy="2359152"/>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8" name="Content Placeholder 4"/>
          <p:cNvSpPr>
            <a:spLocks noGrp="1"/>
          </p:cNvSpPr>
          <p:nvPr>
            <p:ph sz="quarter" idx="26"/>
          </p:nvPr>
        </p:nvSpPr>
        <p:spPr>
          <a:xfrm>
            <a:off x="530352" y="4572000"/>
            <a:ext cx="4425696" cy="2359152"/>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0" name="Content Placeholder 5"/>
          <p:cNvSpPr>
            <a:spLocks noGrp="1"/>
          </p:cNvSpPr>
          <p:nvPr>
            <p:ph sz="quarter" idx="27"/>
          </p:nvPr>
        </p:nvSpPr>
        <p:spPr>
          <a:xfrm>
            <a:off x="5102352" y="4572000"/>
            <a:ext cx="4425696" cy="2359152"/>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9"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31"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50"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51"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54" name="Presentation Disclaimer" hidden="1"/>
          <p:cNvSpPr txBox="1"/>
          <p:nvPr userDrawn="1">
            <p:custDataLst>
              <p:tags r:id="rId4"/>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6" name="Straight Connector 55"/>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4"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6"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8" name="Rectangle 27"/>
          <p:cNvSpPr/>
          <p:nvPr userDrawn="1">
            <p:custDataLst>
              <p:tags r:id="rId7"/>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30" name="Rectangle 29"/>
          <p:cNvSpPr/>
          <p:nvPr userDrawn="1">
            <p:custDataLst>
              <p:tags r:id="rId8"/>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33" name="Draft stamp" hidden="1"/>
          <p:cNvSpPr txBox="1"/>
          <p:nvPr userDrawn="1">
            <p:custDataLst>
              <p:tags r:id="rId9"/>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7" name="Date/Filepath" hidden="1"/>
          <p:cNvSpPr txBox="1"/>
          <p:nvPr userDrawn="1">
            <p:custDataLst>
              <p:tags r:id="rId10"/>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21"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3"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8" name="Rectangle 7"/>
          <p:cNvSpPr/>
          <p:nvPr userDrawn="1">
            <p:custDataLst>
              <p:tags r:id="rId2"/>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 name="Date/Filepath" hidden="1"/>
          <p:cNvSpPr txBox="1"/>
          <p:nvPr userDrawn="1">
            <p:custDataLst>
              <p:tags r:id="rId3"/>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5" name="Slide Tags" hidden="1"/>
          <p:cNvSpPr txBox="1"/>
          <p:nvPr userDrawn="1">
            <p:custDataLst>
              <p:tags r:id="rId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12" name="HeaderTOCPlaceholder"/>
          <p:cNvSpPr txBox="1"/>
          <p:nvPr userDrawn="1">
            <p:custDataLst>
              <p:tags r:id="rId1"/>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21" name="Straight Connector 20"/>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custDataLst>
              <p:tags r:id="rId2"/>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15" name="Rectangle 14"/>
          <p:cNvSpPr/>
          <p:nvPr userDrawn="1">
            <p:custDataLst>
              <p:tags r:id="rId3"/>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8" name="Slide Tags" hidden="1"/>
          <p:cNvSpPr txBox="1"/>
          <p:nvPr userDrawn="1">
            <p:custDataLst>
              <p:tags r:id="rId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13"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Header Footer Only">
    <p:spTree>
      <p:nvGrpSpPr>
        <p:cNvPr id="1" name=""/>
        <p:cNvGrpSpPr/>
        <p:nvPr/>
      </p:nvGrpSpPr>
      <p:grpSpPr>
        <a:xfrm>
          <a:off x="0" y="0"/>
          <a:ext cx="0" cy="0"/>
          <a:chOff x="0" y="0"/>
          <a:chExt cx="0" cy="0"/>
        </a:xfrm>
      </p:grpSpPr>
      <p:sp>
        <p:nvSpPr>
          <p:cNvPr id="7"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8"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12"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13" name="HeaderTOCPlaceholder"/>
          <p:cNvSpPr txBox="1"/>
          <p:nvPr userDrawn="1">
            <p:custDataLst>
              <p:tags r:id="rId3"/>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0" name="Presentation Disclaimer" hidden="1"/>
          <p:cNvSpPr txBox="1"/>
          <p:nvPr userDrawn="1">
            <p:custDataLst>
              <p:tags r:id="rId4"/>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2" name="Straight Connector 2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18"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4" name="Rectangle 23"/>
          <p:cNvSpPr/>
          <p:nvPr userDrawn="1">
            <p:custDataLst>
              <p:tags r:id="rId7"/>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25" name="Rectangle 24"/>
          <p:cNvSpPr/>
          <p:nvPr userDrawn="1">
            <p:custDataLst>
              <p:tags r:id="rId8"/>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10" name="Draft stamp" hidden="1"/>
          <p:cNvSpPr txBox="1"/>
          <p:nvPr userDrawn="1">
            <p:custDataLst>
              <p:tags r:id="rId9"/>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6" name="Date/Filepath" hidden="1"/>
          <p:cNvSpPr txBox="1"/>
          <p:nvPr userDrawn="1">
            <p:custDataLst>
              <p:tags r:id="rId10"/>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7"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1"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Only">
    <p:spTree>
      <p:nvGrpSpPr>
        <p:cNvPr id="1" name=""/>
        <p:cNvGrpSpPr/>
        <p:nvPr/>
      </p:nvGrpSpPr>
      <p:grpSpPr>
        <a:xfrm>
          <a:off x="0" y="0"/>
          <a:ext cx="0" cy="0"/>
          <a:chOff x="0" y="0"/>
          <a:chExt cx="0" cy="0"/>
        </a:xfrm>
      </p:grpSpPr>
      <p:sp>
        <p:nvSpPr>
          <p:cNvPr id="7"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8"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12"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13" name="HeaderTOCPlaceholder"/>
          <p:cNvSpPr txBox="1"/>
          <p:nvPr userDrawn="1">
            <p:custDataLst>
              <p:tags r:id="rId3"/>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0" name="Presentation Disclaimer" hidden="1"/>
          <p:cNvSpPr txBox="1"/>
          <p:nvPr userDrawn="1">
            <p:custDataLst>
              <p:tags r:id="rId4"/>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2" name="Straight Connector 2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10" name="Draft stamp" hidden="1"/>
          <p:cNvSpPr txBox="1"/>
          <p:nvPr userDrawn="1">
            <p:custDataLst>
              <p:tags r:id="rId6"/>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6" name="Date/Filepath" hidden="1"/>
          <p:cNvSpPr txBox="1"/>
          <p:nvPr userDrawn="1">
            <p:custDataLst>
              <p:tags r:id="rId7"/>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7" name="Slide Tags" hidden="1"/>
          <p:cNvSpPr txBox="1"/>
          <p:nvPr userDrawn="1">
            <p:custDataLst>
              <p:tags r:id="rId8"/>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15"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529200" y="1004400"/>
            <a:ext cx="2891125" cy="1477328"/>
          </a:xfrm>
        </p:spPr>
        <p:txBody>
          <a:bodyPr wrap="square" tIns="0" bIns="0" anchor="t">
            <a:spAutoFit/>
          </a:bodyPr>
          <a:lstStyle>
            <a:lvl1pPr algn="l">
              <a:defRPr sz="3200" b="1" i="1" cap="none">
                <a:solidFill>
                  <a:schemeClr val="tx2"/>
                </a:solidFill>
              </a:defRPr>
            </a:lvl1pPr>
          </a:lstStyle>
          <a:p>
            <a:r>
              <a:rPr lang="en-GB" noProof="0" dirty="0" smtClean="0"/>
              <a:t>Click to add Section Divider Title</a:t>
            </a:r>
            <a:endParaRPr lang="en-GB" noProof="0" dirty="0"/>
          </a:p>
        </p:txBody>
      </p:sp>
      <p:sp>
        <p:nvSpPr>
          <p:cNvPr id="25" name="DividerTOCPlaceholder"/>
          <p:cNvSpPr txBox="1"/>
          <p:nvPr userDrawn="1">
            <p:custDataLst>
              <p:tags r:id="rId2"/>
            </p:custDataLst>
          </p:nvPr>
        </p:nvSpPr>
        <p:spPr>
          <a:xfrm>
            <a:off x="3589200" y="1029600"/>
            <a:ext cx="5943600" cy="5904600"/>
          </a:xfrm>
          <a:prstGeom prst="rect">
            <a:avLst/>
          </a:prstGeom>
          <a:noFill/>
          <a:ln>
            <a:noFill/>
          </a:ln>
        </p:spPr>
        <p:txBody>
          <a:bodyPr wrap="square" lIns="0" tIns="0" rIns="0" bIns="0" rtlCol="0">
            <a:noAutofit/>
          </a:bodyPr>
          <a:lstStyle/>
          <a:p>
            <a:endParaRPr lang="en-GB" noProof="1" smtClean="0">
              <a:solidFill>
                <a:schemeClr val="tx1"/>
              </a:solidFill>
              <a:latin typeface="Georgia" pitchFamily="18" charset="0"/>
              <a:cs typeface="Arial" pitchFamily="34" charset="0"/>
            </a:endParaRPr>
          </a:p>
        </p:txBody>
      </p:sp>
      <p:sp>
        <p:nvSpPr>
          <p:cNvPr id="18"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19" name="Report Date"/>
          <p:cNvSpPr txBox="1"/>
          <p:nvPr userDrawn="1">
            <p:custDataLst>
              <p:tags r:id="rId3"/>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23"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24" name="HeaderTOCPlaceholder"/>
          <p:cNvSpPr txBox="1"/>
          <p:nvPr userDrawn="1">
            <p:custDataLst>
              <p:tags r:id="rId5"/>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6" name="Presentation Disclaimer" hidden="1"/>
          <p:cNvSpPr txBox="1"/>
          <p:nvPr userDrawn="1">
            <p:custDataLst>
              <p:tags r:id="rId6"/>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8" name="Straight Connector 27"/>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ection Footer"/>
          <p:cNvSpPr txBox="1"/>
          <p:nvPr userDrawn="1">
            <p:custDataLst>
              <p:tags r:id="rId7"/>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9"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raft stamp" hidden="1"/>
          <p:cNvSpPr txBox="1"/>
          <p:nvPr userDrawn="1">
            <p:custDataLst>
              <p:tags r:id="rId9"/>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14" name="Date/Filepath" hidden="1"/>
          <p:cNvSpPr txBox="1"/>
          <p:nvPr userDrawn="1">
            <p:custDataLst>
              <p:tags r:id="rId10"/>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1"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0"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530351" y="1004400"/>
            <a:ext cx="2898649" cy="1477328"/>
          </a:xfrm>
        </p:spPr>
        <p:txBody>
          <a:bodyPr wrap="square" tIns="0" bIns="0" anchor="t">
            <a:spAutoFit/>
          </a:bodyPr>
          <a:lstStyle>
            <a:lvl1pPr algn="l">
              <a:defRPr sz="3200" b="1" i="1" cap="none" baseline="0">
                <a:latin typeface="+mj-lt"/>
              </a:defRPr>
            </a:lvl1pPr>
          </a:lstStyle>
          <a:p>
            <a:r>
              <a:rPr lang="en-GB" noProof="0" dirty="0" smtClean="0"/>
              <a:t>Click to add Appendix Divider Title</a:t>
            </a:r>
            <a:endParaRPr lang="en-GB" noProof="0" dirty="0"/>
          </a:p>
        </p:txBody>
      </p:sp>
      <p:sp>
        <p:nvSpPr>
          <p:cNvPr id="18" name="DividerTOCPlaceholder"/>
          <p:cNvSpPr txBox="1"/>
          <p:nvPr userDrawn="1">
            <p:custDataLst>
              <p:tags r:id="rId2"/>
            </p:custDataLst>
          </p:nvPr>
        </p:nvSpPr>
        <p:spPr>
          <a:xfrm>
            <a:off x="3589200" y="1029600"/>
            <a:ext cx="5943600" cy="5904000"/>
          </a:xfrm>
          <a:prstGeom prst="rect">
            <a:avLst/>
          </a:prstGeom>
          <a:noFill/>
          <a:ln>
            <a:noFill/>
          </a:ln>
        </p:spPr>
        <p:txBody>
          <a:bodyPr wrap="square" lIns="0" tIns="0" rIns="0" bIns="0" rtlCol="0">
            <a:noAutofit/>
          </a:bodyPr>
          <a:lstStyle/>
          <a:p>
            <a:endParaRPr lang="en-GB" noProof="1" smtClean="0">
              <a:solidFill>
                <a:schemeClr val="tx1"/>
              </a:solidFill>
              <a:latin typeface="Georgia" pitchFamily="18" charset="0"/>
              <a:cs typeface="Arial" pitchFamily="34" charset="0"/>
            </a:endParaRPr>
          </a:p>
        </p:txBody>
      </p:sp>
      <p:sp>
        <p:nvSpPr>
          <p:cNvPr id="20"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1" name="Report Date"/>
          <p:cNvSpPr txBox="1"/>
          <p:nvPr userDrawn="1">
            <p:custDataLst>
              <p:tags r:id="rId3"/>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25"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26" name="HeaderTOCPlaceholder"/>
          <p:cNvSpPr txBox="1"/>
          <p:nvPr userDrawn="1">
            <p:custDataLst>
              <p:tags r:id="rId5"/>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7" name="Presentation Disclaimer" hidden="1"/>
          <p:cNvSpPr txBox="1"/>
          <p:nvPr userDrawn="1">
            <p:custDataLst>
              <p:tags r:id="rId6"/>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9" name="Straight Connector 28"/>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Section Footer"/>
          <p:cNvSpPr txBox="1"/>
          <p:nvPr userDrawn="1">
            <p:custDataLst>
              <p:tags r:id="rId7"/>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19"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3" name="Draft stamp" hidden="1"/>
          <p:cNvSpPr txBox="1"/>
          <p:nvPr userDrawn="1">
            <p:custDataLst>
              <p:tags r:id="rId9"/>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17" name="Date/Filepath" hidden="1"/>
          <p:cNvSpPr txBox="1"/>
          <p:nvPr userDrawn="1">
            <p:custDataLst>
              <p:tags r:id="rId10"/>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6"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8"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t a glance">
    <p:spTree>
      <p:nvGrpSpPr>
        <p:cNvPr id="1" name=""/>
        <p:cNvGrpSpPr/>
        <p:nvPr/>
      </p:nvGrpSpPr>
      <p:grpSpPr>
        <a:xfrm>
          <a:off x="0" y="0"/>
          <a:ext cx="0" cy="0"/>
          <a:chOff x="0" y="0"/>
          <a:chExt cx="0" cy="0"/>
        </a:xfrm>
      </p:grpSpPr>
      <p:sp>
        <p:nvSpPr>
          <p:cNvPr id="13" name="Banner"/>
          <p:cNvSpPr>
            <a:spLocks noGrp="1"/>
          </p:cNvSpPr>
          <p:nvPr>
            <p:ph type="title" hasCustomPrompt="1"/>
          </p:nvPr>
        </p:nvSpPr>
        <p:spPr>
          <a:xfrm>
            <a:off x="530352" y="1066800"/>
            <a:ext cx="2898648" cy="841248"/>
          </a:xfrm>
        </p:spPr>
        <p:txBody>
          <a:bodyPr wrap="square" tIns="0" bIns="0" anchor="t">
            <a:noAutofit/>
          </a:bodyPr>
          <a:lstStyle>
            <a:lvl1pPr algn="l">
              <a:defRPr sz="1500" b="1" i="0" cap="none">
                <a:solidFill>
                  <a:schemeClr val="tx2"/>
                </a:solidFill>
              </a:defRPr>
            </a:lvl1pPr>
          </a:lstStyle>
          <a:p>
            <a:r>
              <a:rPr lang="en-GB" noProof="0" dirty="0" smtClean="0"/>
              <a:t>At a glance</a:t>
            </a:r>
            <a:endParaRPr lang="en-GB" noProof="0" dirty="0"/>
          </a:p>
        </p:txBody>
      </p:sp>
      <p:sp>
        <p:nvSpPr>
          <p:cNvPr id="17" name="Text Placeholder"/>
          <p:cNvSpPr>
            <a:spLocks noGrp="1"/>
          </p:cNvSpPr>
          <p:nvPr>
            <p:ph type="body" sz="quarter" idx="30" hasCustomPrompt="1"/>
          </p:nvPr>
        </p:nvSpPr>
        <p:spPr>
          <a:xfrm>
            <a:off x="3585600" y="1066799"/>
            <a:ext cx="5942448" cy="841248"/>
          </a:xfrm>
        </p:spPr>
        <p:txBody>
          <a:bodyPr vert="horz" lIns="0" tIns="0" rIns="0" bIns="0" rtlCol="0">
            <a:noAutofit/>
          </a:bodyPr>
          <a:lstStyle>
            <a:lvl1pPr marL="0" marR="0" indent="0" algn="l" defTabSz="1018824" rtl="0" eaLnBrk="1" fontAlgn="base" latinLnBrk="0" hangingPunct="1">
              <a:lnSpc>
                <a:spcPct val="100000"/>
              </a:lnSpc>
              <a:spcBef>
                <a:spcPct val="0"/>
              </a:spcBef>
              <a:spcAft>
                <a:spcPts val="0"/>
              </a:spcAft>
              <a:buClr>
                <a:srgbClr val="000000"/>
              </a:buClr>
              <a:buSzTx/>
              <a:buFont typeface="Wingdings" pitchFamily="2" charset="2"/>
              <a:buNone/>
              <a:tabLst/>
              <a:defRPr lang="en-GB" sz="1100" b="0" i="1" kern="1200" noProof="0" dirty="0" smtClean="0">
                <a:solidFill>
                  <a:schemeClr val="tx2"/>
                </a:solidFill>
                <a:latin typeface="Georgia" pitchFamily="18" charset="0"/>
                <a:ea typeface="+mn-ea"/>
                <a:cs typeface="+mn-cs"/>
              </a:defRPr>
            </a:lvl1pPr>
          </a:lstStyle>
          <a:p>
            <a:pPr lvl="0" algn="l" defTabSz="1018824" rtl="0" eaLnBrk="1" latinLnBrk="0" hangingPunct="1">
              <a:spcBef>
                <a:spcPct val="0"/>
              </a:spcBef>
              <a:buNone/>
            </a:pPr>
            <a:r>
              <a:rPr lang="en-GB" dirty="0" smtClean="0"/>
              <a:t>PwC view – Insert text here</a:t>
            </a:r>
          </a:p>
        </p:txBody>
      </p:sp>
      <p:sp>
        <p:nvSpPr>
          <p:cNvPr id="18"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19"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23"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26" name="Presentation Disclaimer" hidden="1"/>
          <p:cNvSpPr txBox="1"/>
          <p:nvPr userDrawn="1">
            <p:custDataLst>
              <p:tags r:id="rId3"/>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8" name="Straight Connector 27"/>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0" name="HeaderTOCPlaceholder"/>
          <p:cNvSpPr txBox="1"/>
          <p:nvPr userDrawn="1">
            <p:custDataLst>
              <p:tags r:id="rId4"/>
            </p:custDataLst>
          </p:nvPr>
        </p:nvSpPr>
        <p:spPr>
          <a:xfrm>
            <a:off x="3584448"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4"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5"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raft stamp" hidden="1"/>
          <p:cNvSpPr txBox="1"/>
          <p:nvPr userDrawn="1">
            <p:custDataLst>
              <p:tags r:id="rId7"/>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14" name="Date/Filepath" hidden="1"/>
          <p:cNvSpPr txBox="1"/>
          <p:nvPr userDrawn="1">
            <p:custDataLst>
              <p:tags r:id="rId8"/>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1" name="Slide Tags" hidden="1"/>
          <p:cNvSpPr txBox="1"/>
          <p:nvPr userDrawn="1"/>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t a glance Content: Three">
    <p:spTree>
      <p:nvGrpSpPr>
        <p:cNvPr id="1" name=""/>
        <p:cNvGrpSpPr/>
        <p:nvPr/>
      </p:nvGrpSpPr>
      <p:grpSpPr>
        <a:xfrm>
          <a:off x="0" y="0"/>
          <a:ext cx="0" cy="0"/>
          <a:chOff x="0" y="0"/>
          <a:chExt cx="0" cy="0"/>
        </a:xfrm>
      </p:grpSpPr>
      <p:sp>
        <p:nvSpPr>
          <p:cNvPr id="13" name="Banner"/>
          <p:cNvSpPr>
            <a:spLocks noGrp="1"/>
          </p:cNvSpPr>
          <p:nvPr>
            <p:ph type="title" hasCustomPrompt="1"/>
          </p:nvPr>
        </p:nvSpPr>
        <p:spPr>
          <a:xfrm>
            <a:off x="530352" y="1066800"/>
            <a:ext cx="2898648" cy="841248"/>
          </a:xfrm>
        </p:spPr>
        <p:txBody>
          <a:bodyPr wrap="square" tIns="0" bIns="0" anchor="t">
            <a:noAutofit/>
          </a:bodyPr>
          <a:lstStyle>
            <a:lvl1pPr algn="l">
              <a:defRPr sz="1500" b="1" i="0" cap="none">
                <a:solidFill>
                  <a:schemeClr val="tx2"/>
                </a:solidFill>
                <a:latin typeface="+mj-lt"/>
                <a:cs typeface="Arial"/>
              </a:defRPr>
            </a:lvl1pPr>
          </a:lstStyle>
          <a:p>
            <a:r>
              <a:rPr lang="en-GB" noProof="0" dirty="0" smtClean="0"/>
              <a:t>At a glance – our views</a:t>
            </a:r>
            <a:endParaRPr lang="en-GB" noProof="0" dirty="0"/>
          </a:p>
        </p:txBody>
      </p:sp>
      <p:sp>
        <p:nvSpPr>
          <p:cNvPr id="17" name="Text Placeholder"/>
          <p:cNvSpPr>
            <a:spLocks noGrp="1"/>
          </p:cNvSpPr>
          <p:nvPr>
            <p:ph type="body" sz="quarter" idx="30" hasCustomPrompt="1"/>
          </p:nvPr>
        </p:nvSpPr>
        <p:spPr>
          <a:xfrm>
            <a:off x="3585600" y="1066799"/>
            <a:ext cx="5943600" cy="841248"/>
          </a:xfrm>
        </p:spPr>
        <p:txBody>
          <a:bodyPr vert="horz" lIns="0" tIns="0" rIns="0" bIns="0" rtlCol="0">
            <a:noAutofit/>
          </a:bodyPr>
          <a:lstStyle>
            <a:lvl1pPr marL="0" marR="0" indent="0" algn="l" defTabSz="1018824" rtl="0" eaLnBrk="1" fontAlgn="base" latinLnBrk="0" hangingPunct="1">
              <a:lnSpc>
                <a:spcPct val="100000"/>
              </a:lnSpc>
              <a:spcBef>
                <a:spcPct val="0"/>
              </a:spcBef>
              <a:spcAft>
                <a:spcPts val="0"/>
              </a:spcAft>
              <a:buClr>
                <a:srgbClr val="000000"/>
              </a:buClr>
              <a:buSzTx/>
              <a:buFont typeface="Wingdings" pitchFamily="2" charset="2"/>
              <a:buNone/>
              <a:tabLst/>
              <a:defRPr lang="en-GB" sz="1100" b="0" i="1" kern="1200" noProof="0" dirty="0" smtClean="0">
                <a:solidFill>
                  <a:schemeClr val="tx2"/>
                </a:solidFill>
                <a:latin typeface="Georgia" pitchFamily="18" charset="0"/>
                <a:ea typeface="+mn-ea"/>
                <a:cs typeface="+mn-cs"/>
              </a:defRPr>
            </a:lvl1pPr>
          </a:lstStyle>
          <a:p>
            <a:pPr lvl="0" algn="l" defTabSz="1018824" rtl="0" eaLnBrk="1" latinLnBrk="0" hangingPunct="1">
              <a:spcBef>
                <a:spcPct val="0"/>
              </a:spcBef>
              <a:buNone/>
            </a:pPr>
            <a:r>
              <a:rPr lang="en-GB" dirty="0" smtClean="0"/>
              <a:t>Insert text here</a:t>
            </a:r>
          </a:p>
        </p:txBody>
      </p:sp>
      <p:sp>
        <p:nvSpPr>
          <p:cNvPr id="22" name="Content Placeholder 2"/>
          <p:cNvSpPr>
            <a:spLocks noGrp="1"/>
          </p:cNvSpPr>
          <p:nvPr>
            <p:ph sz="quarter" idx="31"/>
          </p:nvPr>
        </p:nvSpPr>
        <p:spPr>
          <a:xfrm>
            <a:off x="530352" y="2057400"/>
            <a:ext cx="2898648" cy="488289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1" name="Content Placeholder 3"/>
          <p:cNvSpPr>
            <a:spLocks noGrp="1"/>
          </p:cNvSpPr>
          <p:nvPr>
            <p:ph sz="quarter" idx="32"/>
          </p:nvPr>
        </p:nvSpPr>
        <p:spPr>
          <a:xfrm>
            <a:off x="3584448" y="2057400"/>
            <a:ext cx="2898648" cy="488289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3" name="Content Placeholder 4"/>
          <p:cNvSpPr>
            <a:spLocks noGrp="1"/>
          </p:cNvSpPr>
          <p:nvPr>
            <p:ph sz="quarter" idx="33"/>
          </p:nvPr>
        </p:nvSpPr>
        <p:spPr>
          <a:xfrm>
            <a:off x="6629400" y="2057400"/>
            <a:ext cx="2898648" cy="488289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8"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19"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23"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26" name="Presentation Disclaimer" hidden="1"/>
          <p:cNvSpPr txBox="1"/>
          <p:nvPr userDrawn="1">
            <p:custDataLst>
              <p:tags r:id="rId3"/>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8" name="Straight Connector 27"/>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0" name="HeaderTOCPlaceholder"/>
          <p:cNvSpPr txBox="1"/>
          <p:nvPr userDrawn="1">
            <p:custDataLst>
              <p:tags r:id="rId4"/>
            </p:custDataLst>
          </p:nvPr>
        </p:nvSpPr>
        <p:spPr>
          <a:xfrm>
            <a:off x="3584448"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4"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5"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raft stamp" hidden="1"/>
          <p:cNvSpPr txBox="1"/>
          <p:nvPr userDrawn="1">
            <p:custDataLst>
              <p:tags r:id="rId7"/>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14" name="Date/Filepath" hidden="1"/>
          <p:cNvSpPr txBox="1"/>
          <p:nvPr userDrawn="1">
            <p:custDataLst>
              <p:tags r:id="rId8"/>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1" name="Slide Tags" hidden="1"/>
          <p:cNvSpPr txBox="1"/>
          <p:nvPr userDrawn="1"/>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7"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t a glance Content: Six">
    <p:spTree>
      <p:nvGrpSpPr>
        <p:cNvPr id="1" name=""/>
        <p:cNvGrpSpPr/>
        <p:nvPr/>
      </p:nvGrpSpPr>
      <p:grpSpPr>
        <a:xfrm>
          <a:off x="0" y="0"/>
          <a:ext cx="0" cy="0"/>
          <a:chOff x="0" y="0"/>
          <a:chExt cx="0" cy="0"/>
        </a:xfrm>
      </p:grpSpPr>
      <p:sp>
        <p:nvSpPr>
          <p:cNvPr id="13" name="Banner"/>
          <p:cNvSpPr>
            <a:spLocks noGrp="1"/>
          </p:cNvSpPr>
          <p:nvPr>
            <p:ph type="title" hasCustomPrompt="1"/>
          </p:nvPr>
        </p:nvSpPr>
        <p:spPr>
          <a:xfrm>
            <a:off x="530352" y="1066800"/>
            <a:ext cx="2898648" cy="841248"/>
          </a:xfrm>
        </p:spPr>
        <p:txBody>
          <a:bodyPr wrap="square" tIns="0" bIns="0" anchor="t">
            <a:noAutofit/>
          </a:bodyPr>
          <a:lstStyle>
            <a:lvl1pPr algn="l">
              <a:defRPr sz="1500" b="1" i="0" cap="none">
                <a:solidFill>
                  <a:schemeClr val="tx2"/>
                </a:solidFill>
              </a:defRPr>
            </a:lvl1pPr>
          </a:lstStyle>
          <a:p>
            <a:r>
              <a:rPr lang="en-GB" noProof="0" dirty="0" smtClean="0"/>
              <a:t>At a glance – our views</a:t>
            </a:r>
            <a:endParaRPr lang="en-GB" noProof="0" dirty="0"/>
          </a:p>
        </p:txBody>
      </p:sp>
      <p:sp>
        <p:nvSpPr>
          <p:cNvPr id="17" name="Text Placeholder"/>
          <p:cNvSpPr>
            <a:spLocks noGrp="1"/>
          </p:cNvSpPr>
          <p:nvPr>
            <p:ph type="body" sz="quarter" idx="30" hasCustomPrompt="1"/>
          </p:nvPr>
        </p:nvSpPr>
        <p:spPr>
          <a:xfrm>
            <a:off x="3585600" y="1066799"/>
            <a:ext cx="5943600" cy="841248"/>
          </a:xfrm>
        </p:spPr>
        <p:txBody>
          <a:bodyPr vert="horz" lIns="0" tIns="0" rIns="0" bIns="0" rtlCol="0">
            <a:noAutofit/>
          </a:bodyPr>
          <a:lstStyle>
            <a:lvl1pPr marL="0" marR="0" indent="0" algn="l" defTabSz="1018824" rtl="0" eaLnBrk="1" fontAlgn="base" latinLnBrk="0" hangingPunct="1">
              <a:lnSpc>
                <a:spcPct val="100000"/>
              </a:lnSpc>
              <a:spcBef>
                <a:spcPct val="0"/>
              </a:spcBef>
              <a:spcAft>
                <a:spcPts val="0"/>
              </a:spcAft>
              <a:buClr>
                <a:srgbClr val="000000"/>
              </a:buClr>
              <a:buSzTx/>
              <a:buFont typeface="Wingdings" pitchFamily="2" charset="2"/>
              <a:buNone/>
              <a:tabLst/>
              <a:defRPr lang="en-GB" sz="1100" b="0" i="1" kern="1200" noProof="0" dirty="0" smtClean="0">
                <a:solidFill>
                  <a:schemeClr val="tx2"/>
                </a:solidFill>
                <a:latin typeface="Georgia" pitchFamily="18" charset="0"/>
                <a:ea typeface="+mn-ea"/>
                <a:cs typeface="+mn-cs"/>
              </a:defRPr>
            </a:lvl1pPr>
          </a:lstStyle>
          <a:p>
            <a:pPr lvl="0" algn="l" defTabSz="1018824" rtl="0" eaLnBrk="1" latinLnBrk="0" hangingPunct="1">
              <a:spcBef>
                <a:spcPct val="0"/>
              </a:spcBef>
              <a:buNone/>
            </a:pPr>
            <a:r>
              <a:rPr lang="en-GB" dirty="0" smtClean="0"/>
              <a:t>Insert text here</a:t>
            </a:r>
          </a:p>
        </p:txBody>
      </p:sp>
      <p:sp>
        <p:nvSpPr>
          <p:cNvPr id="22" name="Content Placeholder 2"/>
          <p:cNvSpPr>
            <a:spLocks noGrp="1"/>
          </p:cNvSpPr>
          <p:nvPr>
            <p:ph sz="quarter" idx="31"/>
          </p:nvPr>
        </p:nvSpPr>
        <p:spPr>
          <a:xfrm>
            <a:off x="530352" y="2057400"/>
            <a:ext cx="2898648" cy="23591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1" name="Content Placeholder 3"/>
          <p:cNvSpPr>
            <a:spLocks noGrp="1"/>
          </p:cNvSpPr>
          <p:nvPr>
            <p:ph sz="quarter" idx="32"/>
          </p:nvPr>
        </p:nvSpPr>
        <p:spPr>
          <a:xfrm>
            <a:off x="3584447" y="2057400"/>
            <a:ext cx="2898648" cy="23591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3" name="Content Placeholder 4"/>
          <p:cNvSpPr>
            <a:spLocks noGrp="1"/>
          </p:cNvSpPr>
          <p:nvPr>
            <p:ph sz="quarter" idx="33"/>
          </p:nvPr>
        </p:nvSpPr>
        <p:spPr>
          <a:xfrm>
            <a:off x="6629399" y="2057400"/>
            <a:ext cx="2898648" cy="23591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6" name="Content Placeholder 5"/>
          <p:cNvSpPr>
            <a:spLocks noGrp="1"/>
          </p:cNvSpPr>
          <p:nvPr>
            <p:ph sz="quarter" idx="34"/>
          </p:nvPr>
        </p:nvSpPr>
        <p:spPr>
          <a:xfrm>
            <a:off x="530352" y="4572000"/>
            <a:ext cx="2898648" cy="23591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8" name="Content Placeholder 6"/>
          <p:cNvSpPr>
            <a:spLocks noGrp="1"/>
          </p:cNvSpPr>
          <p:nvPr>
            <p:ph sz="quarter" idx="35"/>
          </p:nvPr>
        </p:nvSpPr>
        <p:spPr>
          <a:xfrm>
            <a:off x="3584447" y="4572000"/>
            <a:ext cx="2898648" cy="23591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0" name="Content Placeholder 7"/>
          <p:cNvSpPr>
            <a:spLocks noGrp="1"/>
          </p:cNvSpPr>
          <p:nvPr>
            <p:ph sz="quarter" idx="36"/>
          </p:nvPr>
        </p:nvSpPr>
        <p:spPr>
          <a:xfrm>
            <a:off x="6629399" y="4572000"/>
            <a:ext cx="2898648" cy="23591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8"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19"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23"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26" name="Presentation Disclaimer" hidden="1"/>
          <p:cNvSpPr txBox="1"/>
          <p:nvPr userDrawn="1">
            <p:custDataLst>
              <p:tags r:id="rId3"/>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28" name="Straight Connector 27"/>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0" name="HeaderTOCPlaceholder"/>
          <p:cNvSpPr txBox="1"/>
          <p:nvPr userDrawn="1">
            <p:custDataLst>
              <p:tags r:id="rId4"/>
            </p:custDataLst>
          </p:nvPr>
        </p:nvSpPr>
        <p:spPr>
          <a:xfrm>
            <a:off x="3584448"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4"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5"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raft stamp" hidden="1"/>
          <p:cNvSpPr txBox="1"/>
          <p:nvPr userDrawn="1">
            <p:custDataLst>
              <p:tags r:id="rId7"/>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14" name="Date/Filepath" hidden="1"/>
          <p:cNvSpPr txBox="1"/>
          <p:nvPr userDrawn="1">
            <p:custDataLst>
              <p:tags r:id="rId8"/>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1" name="Slide Tags" hidden="1"/>
          <p:cNvSpPr txBox="1"/>
          <p:nvPr userDrawn="1"/>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7"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R: One">
    <p:spTree>
      <p:nvGrpSpPr>
        <p:cNvPr id="1" name=""/>
        <p:cNvGrpSpPr/>
        <p:nvPr/>
      </p:nvGrpSpPr>
      <p:grpSpPr>
        <a:xfrm>
          <a:off x="0" y="0"/>
          <a:ext cx="0" cy="0"/>
          <a:chOff x="0" y="0"/>
          <a:chExt cx="0" cy="0"/>
        </a:xfrm>
      </p:grpSpPr>
      <p:sp>
        <p:nvSpPr>
          <p:cNvPr id="22" name="Banner Statement"/>
          <p:cNvSpPr>
            <a:spLocks noGrp="1"/>
          </p:cNvSpPr>
          <p:nvPr>
            <p:ph type="title" hasCustomPrompt="1"/>
          </p:nvPr>
        </p:nvSpPr>
        <p:spPr>
          <a:xfrm>
            <a:off x="530352" y="1069848"/>
            <a:ext cx="4422648" cy="841248"/>
          </a:xfrm>
        </p:spPr>
        <p:txBody>
          <a:bodyPr vert="horz" lIns="0" tIns="0" rIns="0" bIns="0" rtlCol="0" anchor="t" anchorCtr="0">
            <a:noAutofit/>
          </a:bodyPr>
          <a:lstStyle>
            <a:lvl1pPr algn="l" defTabSz="1018824" rtl="0" eaLnBrk="1" latinLnBrk="0" hangingPunct="1">
              <a:spcBef>
                <a:spcPct val="0"/>
              </a:spcBef>
              <a:buNone/>
              <a:defRPr lang="en-GB" sz="1100" b="1" i="0"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heading here</a:t>
            </a:r>
            <a:r>
              <a:rPr lang="en-GB" dirty="0" smtClean="0"/>
              <a:t> – Insert text here</a:t>
            </a:r>
            <a:endParaRPr lang="en-GB" dirty="0"/>
          </a:p>
        </p:txBody>
      </p:sp>
      <p:sp>
        <p:nvSpPr>
          <p:cNvPr id="28" name="Text Placeholder 27"/>
          <p:cNvSpPr>
            <a:spLocks noGrp="1"/>
          </p:cNvSpPr>
          <p:nvPr>
            <p:ph type="body" sz="quarter" idx="37" hasCustomPrompt="1"/>
          </p:nvPr>
        </p:nvSpPr>
        <p:spPr>
          <a:xfrm>
            <a:off x="5105399" y="1069975"/>
            <a:ext cx="4425696" cy="841375"/>
          </a:xfrm>
        </p:spPr>
        <p:txBody>
          <a:bodyPr vert="horz" lIns="0" tIns="0" rIns="0" bIns="0" rtlCol="0" anchor="t" anchorCtr="0">
            <a:noAutofit/>
          </a:bodyPr>
          <a:lstStyle>
            <a:lvl1pPr algn="l" defTabSz="1018824" rtl="0" eaLnBrk="1" latinLnBrk="0" hangingPunct="1">
              <a:spcBef>
                <a:spcPct val="0"/>
              </a:spcBef>
              <a:buNone/>
              <a:defRPr lang="en-GB" sz="1100" b="1" i="1" kern="1200" baseline="0" noProof="0" dirty="0" smtClean="0">
                <a:solidFill>
                  <a:schemeClr val="tx2"/>
                </a:solidFill>
                <a:latin typeface="+mj-lt"/>
                <a:ea typeface="+mj-ea"/>
                <a:cs typeface="+mj-cs"/>
              </a:defRPr>
            </a:lvl1pPr>
          </a:lstStyle>
          <a:p>
            <a:pPr lvl="0" algn="l" defTabSz="1018824" rtl="0" eaLnBrk="1" latinLnBrk="0" hangingPunct="1">
              <a:spcBef>
                <a:spcPct val="0"/>
              </a:spcBef>
              <a:buNone/>
            </a:pPr>
            <a:r>
              <a:rPr lang="en-GB" dirty="0" smtClean="0"/>
              <a:t>PwC view – Inserted text here should not be bold.</a:t>
            </a:r>
            <a:endParaRPr lang="en-GB" dirty="0"/>
          </a:p>
        </p:txBody>
      </p:sp>
      <p:sp>
        <p:nvSpPr>
          <p:cNvPr id="34" name="Content Placeholder 2"/>
          <p:cNvSpPr>
            <a:spLocks noGrp="1"/>
          </p:cNvSpPr>
          <p:nvPr>
            <p:ph sz="quarter" idx="24"/>
            <p:custDataLst>
              <p:tags r:id="rId1"/>
            </p:custDataLst>
          </p:nvPr>
        </p:nvSpPr>
        <p:spPr>
          <a:xfrm>
            <a:off x="530352" y="2057400"/>
            <a:ext cx="8997696" cy="4882896"/>
          </a:xfrm>
        </p:spPr>
        <p:txBody>
          <a:bodyPr tIns="0" bIns="0"/>
          <a:lstStyle>
            <a:lvl5pPr>
              <a:defRPr/>
            </a:lvl5pPr>
            <a:lvl6pPr>
              <a:buAutoNum type="arabicPeriod"/>
              <a:defRPr/>
            </a:lvl6pPr>
            <a:lvl7pPr>
              <a:buAutoNum type="alphaLcPeriod"/>
              <a:defRPr/>
            </a:lvl7pPr>
            <a:lvl8pPr>
              <a:buAutoNum type="romanLcPeriod"/>
              <a:defRPr/>
            </a:lvl8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29" name="Straight Connector 28"/>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17" name="Report Date"/>
          <p:cNvSpPr txBox="1"/>
          <p:nvPr userDrawn="1">
            <p:custDataLst>
              <p:tags r:id="rId2"/>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15" name="Page Number"/>
          <p:cNvSpPr txBox="1"/>
          <p:nvPr userDrawn="1">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30" name="HeaderTOCPlaceholder"/>
          <p:cNvSpPr txBox="1"/>
          <p:nvPr userDrawn="1">
            <p:custDataLst>
              <p:tags r:id="rId4"/>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19" name="Presentation Disclaimer" hidden="1"/>
          <p:cNvSpPr txBox="1"/>
          <p:nvPr userDrawn="1">
            <p:custDataLst>
              <p:tags r:id="rId5"/>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35"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userDrawn="1">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20" name="Section Footer"/>
          <p:cNvSpPr txBox="1"/>
          <p:nvPr userDrawn="1">
            <p:custDataLst>
              <p:tags r:id="rId7"/>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5"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6" name="Rectangle 25"/>
          <p:cNvSpPr/>
          <p:nvPr userDrawn="1">
            <p:custDataLst>
              <p:tags r:id="rId9"/>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1" name="Draft stamp" hidden="1"/>
          <p:cNvSpPr txBox="1"/>
          <p:nvPr userDrawn="1">
            <p:custDataLst>
              <p:tags r:id="rId10"/>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3" name="Date/Filepath" hidden="1"/>
          <p:cNvSpPr txBox="1"/>
          <p:nvPr userDrawn="1">
            <p:custDataLst>
              <p:tags r:id="rId11"/>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24" name="Slide Tags" hidden="1"/>
          <p:cNvSpPr txBox="1"/>
          <p:nvPr userDrawn="1">
            <p:custDataLst>
              <p:tags r:id="rId12"/>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130368" y="0"/>
            <a:ext cx="8928031" cy="7318210"/>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8" name="Rectangle 5"/>
              <p:cNvSpPr>
                <a:spLocks noChangeArrowheads="1"/>
              </p:cNvSpPr>
              <p:nvPr userDrawn="1"/>
            </p:nvSpPr>
            <p:spPr bwMode="gray">
              <a:xfrm>
                <a:off x="1828800" y="1057382"/>
                <a:ext cx="6492240" cy="5708197"/>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7"/>
              <p:cNvSpPr>
                <a:spLocks noChangeArrowheads="1"/>
              </p:cNvSpPr>
              <p:nvPr userDrawn="1"/>
            </p:nvSpPr>
            <p:spPr bwMode="gray">
              <a:xfrm>
                <a:off x="1828800" y="1057382"/>
                <a:ext cx="6248400" cy="5708197"/>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824" rtl="0" eaLnBrk="1" latinLnBrk="0" hangingPunct="1"/>
                <a:endParaRPr lang="en-GB" sz="2000"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37" name="Descriptor"/>
          <p:cNvSpPr>
            <a:spLocks noGrp="1"/>
          </p:cNvSpPr>
          <p:nvPr userDrawn="1">
            <p:custDataLst>
              <p:tags r:id="rId1"/>
            </p:custDataLst>
          </p:nvPr>
        </p:nvSpPr>
        <p:spPr>
          <a:xfrm>
            <a:off x="2059200" y="643411"/>
            <a:ext cx="65" cy="169277"/>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100" b="0" i="0" dirty="0">
              <a:solidFill>
                <a:schemeClr val="bg2"/>
              </a:solidFill>
              <a:latin typeface="Arial" pitchFamily="34" charset="0"/>
              <a:cs typeface="Arial" pitchFamily="34" charset="0"/>
            </a:endParaRPr>
          </a:p>
        </p:txBody>
      </p:sp>
      <p:sp>
        <p:nvSpPr>
          <p:cNvPr id="32" name="Report Title"/>
          <p:cNvSpPr>
            <a:spLocks noGrp="1"/>
          </p:cNvSpPr>
          <p:nvPr>
            <p:ph type="ctrTitle" hasCustomPrompt="1"/>
            <p:custDataLst>
              <p:tags r:id="rId2"/>
            </p:custDataLst>
          </p:nvPr>
        </p:nvSpPr>
        <p:spPr bwMode="white">
          <a:xfrm>
            <a:off x="2056818" y="1261037"/>
            <a:ext cx="5943600" cy="443198"/>
          </a:xfrm>
        </p:spPr>
        <p:txBody>
          <a:bodyPr vert="horz" lIns="0" tIns="0" rIns="0" bIns="0" rtlCol="0" anchor="t" anchorCtr="0">
            <a:spAutoFit/>
          </a:bodyPr>
          <a:lstStyle>
            <a:lvl1pPr algn="l" defTabSz="1018824" rtl="0" eaLnBrk="1" latinLnBrk="0" hangingPunct="1">
              <a:lnSpc>
                <a:spcPct val="90000"/>
              </a:lnSpc>
              <a:spcBef>
                <a:spcPct val="0"/>
              </a:spcBef>
              <a:buNone/>
              <a:defRPr lang="en-GB" sz="3200" b="1" i="1" kern="1200" baseline="0" noProof="0">
                <a:solidFill>
                  <a:schemeClr val="bg1"/>
                </a:solidFill>
                <a:latin typeface="+mj-lt"/>
                <a:ea typeface="+mj-ea"/>
                <a:cs typeface="+mj-cs"/>
              </a:defRPr>
            </a:lvl1pPr>
          </a:lstStyle>
          <a:p>
            <a:r>
              <a:rPr lang="en-GB" noProof="0" dirty="0" smtClean="0"/>
              <a:t>Report Title</a:t>
            </a:r>
            <a:endParaRPr lang="en-GB" noProof="0" dirty="0"/>
          </a:p>
        </p:txBody>
      </p:sp>
      <p:sp>
        <p:nvSpPr>
          <p:cNvPr id="31" name="Report Subtitle"/>
          <p:cNvSpPr>
            <a:spLocks noGrp="1"/>
          </p:cNvSpPr>
          <p:nvPr>
            <p:ph type="subTitle" idx="1" hasCustomPrompt="1"/>
            <p:custDataLst>
              <p:tags r:id="rId3"/>
            </p:custDataLst>
          </p:nvPr>
        </p:nvSpPr>
        <p:spPr bwMode="white">
          <a:xfrm>
            <a:off x="2056818" y="1752600"/>
            <a:ext cx="5943600" cy="443198"/>
          </a:xfrm>
        </p:spPr>
        <p:txBody>
          <a:bodyPr tIns="0" bIns="0">
            <a:spAutoFit/>
          </a:bodyPr>
          <a:lstStyle>
            <a:lvl1pPr marL="0" indent="0" algn="l">
              <a:lnSpc>
                <a:spcPct val="90000"/>
              </a:lnSpc>
              <a:spcAft>
                <a:spcPts val="0"/>
              </a:spcAft>
              <a:buNone/>
              <a:defRPr sz="3200" baseline="0">
                <a:solidFill>
                  <a:schemeClr val="bg1"/>
                </a:solidFill>
                <a:latin typeface="+mj-l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GB" noProof="0" dirty="0" smtClean="0"/>
              <a:t>Subtitle</a:t>
            </a:r>
          </a:p>
        </p:txBody>
      </p:sp>
      <p:cxnSp>
        <p:nvCxnSpPr>
          <p:cNvPr id="25" name="Frame Line"/>
          <p:cNvCxnSpPr/>
          <p:nvPr userDrawn="1"/>
        </p:nvCxnSpPr>
        <p:spPr>
          <a:xfrm flipV="1">
            <a:off x="381000" y="3593592"/>
            <a:ext cx="1371600" cy="144000"/>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3" name="Confidentiality Stamp"/>
          <p:cNvSpPr>
            <a:spLocks noGrp="1"/>
          </p:cNvSpPr>
          <p:nvPr userDrawn="1">
            <p:custDataLst>
              <p:tags r:id="rId4"/>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000" b="0" i="1" dirty="0">
              <a:solidFill>
                <a:schemeClr val="tx1"/>
              </a:solidFill>
            </a:endParaRPr>
          </a:p>
        </p:txBody>
      </p:sp>
      <p:sp>
        <p:nvSpPr>
          <p:cNvPr id="34" name="Draft Stamp"/>
          <p:cNvSpPr>
            <a:spLocks noGrp="1"/>
          </p:cNvSpPr>
          <p:nvPr userDrawn="1">
            <p:custDataLst>
              <p:tags r:id="rId5"/>
            </p:custDataLst>
          </p:nvPr>
        </p:nvSpPr>
        <p:spPr>
          <a:xfrm>
            <a:off x="530351" y="3965529"/>
            <a:ext cx="1371600" cy="292024"/>
          </a:xfrm>
          <a:prstGeom prst="rect">
            <a:avLst/>
          </a:prstGeom>
        </p:spPr>
        <p:txBody>
          <a:bodyPr vert="horz" wrap="square" lIns="0" tIns="0" rIns="0" bIns="13680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000" b="1" i="1" dirty="0">
              <a:solidFill>
                <a:schemeClr val="tx1"/>
              </a:solidFill>
            </a:endParaRPr>
          </a:p>
        </p:txBody>
      </p:sp>
      <p:sp>
        <p:nvSpPr>
          <p:cNvPr id="40" name="Report Date"/>
          <p:cNvSpPr txBox="1"/>
          <p:nvPr userDrawn="1">
            <p:custDataLst>
              <p:tags r:id="rId6"/>
            </p:custDataLst>
          </p:nvPr>
        </p:nvSpPr>
        <p:spPr bwMode="black">
          <a:xfrm>
            <a:off x="530352" y="4343400"/>
            <a:ext cx="1225296" cy="153888"/>
          </a:xfrm>
          <a:prstGeom prst="rect">
            <a:avLst/>
          </a:prstGeom>
          <a:noFill/>
          <a:ln>
            <a:noFill/>
          </a:ln>
        </p:spPr>
        <p:txBody>
          <a:bodyPr wrap="square" lIns="0" tIns="0" rIns="0" bIns="0" rtlCol="0">
            <a:spAutoFit/>
          </a:bodyPr>
          <a:lstStyle/>
          <a:p>
            <a:pPr algn="l"/>
            <a:endParaRPr lang="en-GB" sz="1000" i="1" dirty="0">
              <a:latin typeface="Georgia" pitchFamily="18" charset="0"/>
            </a:endParaRPr>
          </a:p>
        </p:txBody>
      </p:sp>
      <p:sp>
        <p:nvSpPr>
          <p:cNvPr id="35" name="Content Placeholder 34"/>
          <p:cNvSpPr>
            <a:spLocks noGrp="1"/>
          </p:cNvSpPr>
          <p:nvPr>
            <p:ph sz="quarter" idx="10" hasCustomPrompt="1"/>
            <p:custDataLst>
              <p:tags r:id="rId7"/>
            </p:custDataLst>
          </p:nvPr>
        </p:nvSpPr>
        <p:spPr>
          <a:xfrm>
            <a:off x="530352" y="4645152"/>
            <a:ext cx="1225296" cy="1298448"/>
          </a:xfrm>
        </p:spPr>
        <p:txBody>
          <a:bodyPr/>
          <a:lstStyle>
            <a:lvl1pPr>
              <a:defRPr sz="1000" i="1"/>
            </a:lvl1pPr>
          </a:lstStyle>
          <a:p>
            <a:pPr lvl="0"/>
            <a:r>
              <a:rPr lang="en-GB" dirty="0" smtClean="0"/>
              <a:t>Click to enter text</a:t>
            </a:r>
            <a:endParaRPr lang="en-GB" dirty="0"/>
          </a:p>
        </p:txBody>
      </p:sp>
      <p:sp>
        <p:nvSpPr>
          <p:cNvPr id="36" name="Cover image"/>
          <p:cNvSpPr txBox="1">
            <a:spLocks noChangeAspect="1"/>
          </p:cNvSpPr>
          <p:nvPr userDrawn="1">
            <p:custDataLst>
              <p:tags r:id="rId8"/>
            </p:custDataLst>
          </p:nvPr>
        </p:nvSpPr>
        <p:spPr>
          <a:xfrm>
            <a:off x="1904334" y="3589973"/>
            <a:ext cx="6719929" cy="3200400"/>
          </a:xfrm>
          <a:prstGeom prst="rect">
            <a:avLst/>
          </a:prstGeom>
          <a:noFill/>
          <a:ln w="3175">
            <a:noFill/>
          </a:ln>
        </p:spPr>
        <p:txBody>
          <a:bodyPr wrap="square" lIns="0" tIns="0" rIns="0" bIns="0" rtlCol="0">
            <a:noAutofit/>
          </a:bodyPr>
          <a:lstStyle/>
          <a:p>
            <a:pPr indent="-305647">
              <a:spcAft>
                <a:spcPts val="1003"/>
              </a:spcAft>
            </a:pPr>
            <a:endParaRPr lang="en-GB" sz="2200" dirty="0" smtClean="0">
              <a:latin typeface="Georgia"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86740" y="777240"/>
            <a:ext cx="8884920" cy="1209040"/>
          </a:xfrm>
        </p:spPr>
        <p:txBody>
          <a:bodyPr anchor="t" anchorCtr="0">
            <a:noAutofit/>
          </a:bodyPr>
          <a:lstStyle>
            <a:lvl1pPr>
              <a:lnSpc>
                <a:spcPct val="90000"/>
              </a:lnSpc>
              <a:defRPr sz="36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86742" y="3195320"/>
            <a:ext cx="4358639" cy="379984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86740" y="2159001"/>
            <a:ext cx="8884920" cy="863600"/>
          </a:xfrm>
        </p:spPr>
        <p:txBody>
          <a:bodyPr>
            <a:noAutofit/>
          </a:bodyPr>
          <a:lstStyle>
            <a:lvl1pPr marL="0" indent="0" algn="l">
              <a:lnSpc>
                <a:spcPct val="90000"/>
              </a:lnSpc>
              <a:buNone/>
              <a:defRPr sz="3600">
                <a:solidFill>
                  <a:schemeClr val="bg1"/>
                </a:solidFill>
                <a:latin typeface="+mj-lt"/>
              </a:defRPr>
            </a:lvl1pPr>
            <a:lvl2pPr marL="0" indent="0" algn="l">
              <a:buNone/>
              <a:defRPr sz="2000">
                <a:solidFill>
                  <a:schemeClr val="bg1"/>
                </a:solidFill>
                <a:latin typeface="+mj-lt"/>
              </a:defRPr>
            </a:lvl2pPr>
            <a:lvl3pPr marL="509412" indent="0" algn="l">
              <a:buNone/>
              <a:defRPr sz="2000">
                <a:solidFill>
                  <a:schemeClr val="bg1"/>
                </a:solidFill>
                <a:latin typeface="+mj-lt"/>
              </a:defRPr>
            </a:lvl3pPr>
            <a:lvl4pPr marL="1018824" indent="0" algn="l">
              <a:buNone/>
              <a:defRPr sz="2000">
                <a:solidFill>
                  <a:schemeClr val="bg1"/>
                </a:solidFill>
                <a:latin typeface="+mj-lt"/>
              </a:defRPr>
            </a:lvl4pPr>
            <a:lvl5pPr marL="1528237" indent="0" algn="l">
              <a:buNone/>
              <a:defRPr sz="2000">
                <a:solidFill>
                  <a:schemeClr val="bg1"/>
                </a:solidFill>
                <a:latin typeface="+mj-lt"/>
              </a:defRPr>
            </a:lvl5pPr>
            <a:lvl6pPr marL="2037649" indent="0" algn="l">
              <a:buNone/>
              <a:defRPr sz="2000">
                <a:solidFill>
                  <a:schemeClr val="bg1"/>
                </a:solidFill>
                <a:latin typeface="+mj-lt"/>
              </a:defRPr>
            </a:lvl6pPr>
            <a:lvl7pPr marL="2547061" indent="0" algn="l">
              <a:buNone/>
              <a:defRPr sz="2000">
                <a:solidFill>
                  <a:schemeClr val="bg1"/>
                </a:solidFill>
                <a:latin typeface="+mj-lt"/>
              </a:defRPr>
            </a:lvl7pPr>
            <a:lvl8pPr marL="3056473" indent="0" algn="l">
              <a:buNone/>
              <a:defRPr sz="2000">
                <a:solidFill>
                  <a:schemeClr val="bg1"/>
                </a:solidFill>
                <a:latin typeface="+mj-lt"/>
              </a:defRPr>
            </a:lvl8pPr>
            <a:lvl9pPr marL="3565886" indent="0" algn="l">
              <a:buNone/>
              <a:defRPr sz="2000">
                <a:solidFill>
                  <a:schemeClr val="bg1"/>
                </a:solidFill>
                <a:latin typeface="+mj-lt"/>
              </a:defRPr>
            </a:lvl9pPr>
          </a:lstStyle>
          <a:p>
            <a:r>
              <a:rPr lang="en-GB" noProof="0" dirty="0" smtClean="0"/>
              <a:t>Click to edit Master subtitle style</a:t>
            </a:r>
          </a:p>
        </p:txBody>
      </p:sp>
      <p:sp>
        <p:nvSpPr>
          <p:cNvPr id="31" name="Footer Placeholder 4"/>
          <p:cNvSpPr>
            <a:spLocks noGrp="1"/>
          </p:cNvSpPr>
          <p:nvPr>
            <p:ph type="ftr" sz="quarter" idx="3"/>
          </p:nvPr>
        </p:nvSpPr>
        <p:spPr>
          <a:xfrm>
            <a:off x="586740" y="7167880"/>
            <a:ext cx="5783580" cy="172720"/>
          </a:xfrm>
          <a:prstGeom prst="rect">
            <a:avLst/>
          </a:prstGeom>
        </p:spPr>
        <p:txBody>
          <a:bodyPr vert="horz" lIns="0" tIns="0" rIns="0" bIns="0" anchor="b" anchorCtr="0">
            <a:noAutofit/>
          </a:bodyPr>
          <a:lstStyle>
            <a:lvl1pPr algn="l">
              <a:defRPr sz="1100">
                <a:solidFill>
                  <a:schemeClr val="bg1"/>
                </a:solidFill>
                <a:latin typeface="Arial" pitchFamily="34" charset="0"/>
                <a:cs typeface="Arial" pitchFamily="34" charset="0"/>
              </a:defRPr>
            </a:lvl1pPr>
          </a:lstStyle>
          <a:p>
            <a:endParaRPr lang="en-GB" dirty="0"/>
          </a:p>
        </p:txBody>
      </p:sp>
      <p:cxnSp>
        <p:nvCxnSpPr>
          <p:cNvPr id="12" name="Shape 11"/>
          <p:cNvCxnSpPr/>
          <p:nvPr/>
        </p:nvCxnSpPr>
        <p:spPr>
          <a:xfrm rot="5400000" flipH="1" flipV="1">
            <a:off x="4859022" y="-3749040"/>
            <a:ext cx="172719" cy="905256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795260" y="7340600"/>
            <a:ext cx="1679753" cy="172720"/>
          </a:xfrm>
          <a:prstGeom prst="rect">
            <a:avLst/>
          </a:prstGeom>
        </p:spPr>
        <p:txBody>
          <a:bodyPr lIns="0" tIns="0" rIns="0" bIns="0" anchor="t" anchorCtr="0">
            <a:noAutofit/>
          </a:bodyPr>
          <a:lstStyle>
            <a:lvl1pPr algn="r">
              <a:defRPr sz="1100">
                <a:solidFill>
                  <a:schemeClr val="bg1"/>
                </a:solidFill>
                <a:latin typeface="Arial" pitchFamily="34" charset="0"/>
                <a:cs typeface="Arial" pitchFamily="34" charset="0"/>
              </a:defRPr>
            </a:lvl1pPr>
          </a:lstStyle>
          <a:p>
            <a:fld id="{9EBD5762-3BDC-484D-9503-7EA6D5A9A8CE}" type="slidenum">
              <a:rPr lang="en-GB" smtClean="0"/>
              <a:pPr/>
              <a:t>‹#›</a:t>
            </a:fld>
            <a:endParaRPr lang="en-GB" dirty="0"/>
          </a:p>
        </p:txBody>
      </p:sp>
      <p:sp>
        <p:nvSpPr>
          <p:cNvPr id="11" name="Date Placeholder 3"/>
          <p:cNvSpPr>
            <a:spLocks noGrp="1"/>
          </p:cNvSpPr>
          <p:nvPr>
            <p:ph type="dt" sz="half" idx="2"/>
          </p:nvPr>
        </p:nvSpPr>
        <p:spPr>
          <a:xfrm>
            <a:off x="7795260" y="7167880"/>
            <a:ext cx="1676400" cy="172720"/>
          </a:xfrm>
          <a:prstGeom prst="rect">
            <a:avLst/>
          </a:prstGeom>
        </p:spPr>
        <p:txBody>
          <a:bodyPr lIns="0" tIns="0" rIns="0" bIns="0" anchor="t" anchorCtr="0">
            <a:noAutofit/>
          </a:bodyPr>
          <a:lstStyle>
            <a:lvl1pPr algn="r">
              <a:defRPr sz="1100">
                <a:solidFill>
                  <a:schemeClr val="bg1"/>
                </a:solidFill>
                <a:latin typeface="Arial" pitchFamily="34" charset="0"/>
                <a:cs typeface="Arial" pitchFamily="34" charset="0"/>
              </a:defRPr>
            </a:lvl1pPr>
          </a:lstStyle>
          <a:p>
            <a:r>
              <a:rPr lang="en-GB" dirty="0" smtClean="0"/>
              <a:t>April 2015</a:t>
            </a:r>
            <a:endParaRPr lang="en-GB" dirty="0"/>
          </a:p>
        </p:txBody>
      </p:sp>
      <p:sp>
        <p:nvSpPr>
          <p:cNvPr id="13" name="PwCFirm"/>
          <p:cNvSpPr txBox="1"/>
          <p:nvPr userDrawn="1"/>
        </p:nvSpPr>
        <p:spPr>
          <a:xfrm>
            <a:off x="586740" y="7340601"/>
            <a:ext cx="2849880" cy="172721"/>
          </a:xfrm>
          <a:prstGeom prst="rect">
            <a:avLst/>
          </a:prstGeom>
          <a:noFill/>
        </p:spPr>
        <p:txBody>
          <a:bodyPr vert="horz" wrap="square" lIns="0" tIns="0" rIns="0" bIns="0" rtlCol="0" anchor="t" anchorCtr="0">
            <a:noAutofit/>
          </a:bodyPr>
          <a:lstStyle/>
          <a:p>
            <a:r>
              <a:rPr lang="en-GB" sz="1100" noProof="0" dirty="0" smtClean="0">
                <a:solidFill>
                  <a:schemeClr val="bg1"/>
                </a:solidFill>
                <a:latin typeface="Arial" pitchFamily="34" charset="0"/>
                <a:cs typeface="Arial" pitchFamily="34" charset="0"/>
              </a:rPr>
              <a:t>PwC</a:t>
            </a:r>
            <a:endParaRPr lang="en-GB" sz="11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8375936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 Two">
    <p:spTree>
      <p:nvGrpSpPr>
        <p:cNvPr id="1" name=""/>
        <p:cNvGrpSpPr/>
        <p:nvPr/>
      </p:nvGrpSpPr>
      <p:grpSpPr>
        <a:xfrm>
          <a:off x="0" y="0"/>
          <a:ext cx="0" cy="0"/>
          <a:chOff x="0" y="0"/>
          <a:chExt cx="0" cy="0"/>
        </a:xfrm>
      </p:grpSpPr>
      <p:sp>
        <p:nvSpPr>
          <p:cNvPr id="30" name="Banner Statement"/>
          <p:cNvSpPr>
            <a:spLocks noGrp="1"/>
          </p:cNvSpPr>
          <p:nvPr>
            <p:ph type="title" hasCustomPrompt="1"/>
          </p:nvPr>
        </p:nvSpPr>
        <p:spPr>
          <a:xfrm>
            <a:off x="530352" y="1069848"/>
            <a:ext cx="4422648" cy="841248"/>
          </a:xfrm>
        </p:spPr>
        <p:txBody>
          <a:bodyPr vert="horz" lIns="0" tIns="0" rIns="0" bIns="0" rtlCol="0" anchor="t" anchorCtr="0">
            <a:noAutofit/>
          </a:bodyPr>
          <a:lstStyle>
            <a:lvl1pPr algn="l" defTabSz="1018824" rtl="0" eaLnBrk="1" latinLnBrk="0" hangingPunct="1">
              <a:spcBef>
                <a:spcPct val="0"/>
              </a:spcBef>
              <a:buNone/>
              <a:defRPr lang="en-GB" sz="1100" b="1" i="0"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heading here</a:t>
            </a:r>
            <a:r>
              <a:rPr lang="en-GB" dirty="0" smtClean="0"/>
              <a:t> – Insert text here</a:t>
            </a:r>
            <a:endParaRPr lang="en-GB" dirty="0"/>
          </a:p>
        </p:txBody>
      </p:sp>
      <p:sp>
        <p:nvSpPr>
          <p:cNvPr id="35" name="Text Placeholder 27"/>
          <p:cNvSpPr>
            <a:spLocks noGrp="1"/>
          </p:cNvSpPr>
          <p:nvPr>
            <p:ph type="body" sz="quarter" idx="37" hasCustomPrompt="1"/>
          </p:nvPr>
        </p:nvSpPr>
        <p:spPr>
          <a:xfrm>
            <a:off x="5105399" y="1069975"/>
            <a:ext cx="4425696" cy="841375"/>
          </a:xfrm>
        </p:spPr>
        <p:txBody>
          <a:bodyPr vert="horz" lIns="0" tIns="0" rIns="0" bIns="0" rtlCol="0" anchor="t" anchorCtr="0">
            <a:noAutofit/>
          </a:bodyPr>
          <a:lstStyle>
            <a:lvl1pPr algn="l" defTabSz="1018824" rtl="0" eaLnBrk="1" latinLnBrk="0" hangingPunct="1">
              <a:spcBef>
                <a:spcPct val="0"/>
              </a:spcBef>
              <a:buNone/>
              <a:defRPr lang="en-GB" sz="1100" b="1" i="1" kern="1200" baseline="0" noProof="0" dirty="0" smtClean="0">
                <a:solidFill>
                  <a:schemeClr val="tx2"/>
                </a:solidFill>
                <a:latin typeface="+mj-lt"/>
                <a:ea typeface="+mj-ea"/>
                <a:cs typeface="+mj-cs"/>
              </a:defRPr>
            </a:lvl1pPr>
          </a:lstStyle>
          <a:p>
            <a:pPr lvl="0" algn="l" defTabSz="1018824" rtl="0" eaLnBrk="1" latinLnBrk="0" hangingPunct="1">
              <a:spcBef>
                <a:spcPct val="0"/>
              </a:spcBef>
              <a:buNone/>
            </a:pPr>
            <a:r>
              <a:rPr lang="en-GB" dirty="0" smtClean="0"/>
              <a:t>PwC view – Inserted text here should not be bold.</a:t>
            </a:r>
          </a:p>
        </p:txBody>
      </p:sp>
      <p:sp>
        <p:nvSpPr>
          <p:cNvPr id="34" name="Content Placeholder 2"/>
          <p:cNvSpPr>
            <a:spLocks noGrp="1"/>
          </p:cNvSpPr>
          <p:nvPr>
            <p:ph sz="quarter" idx="24"/>
            <p:custDataLst>
              <p:tags r:id="rId1"/>
            </p:custDataLst>
          </p:nvPr>
        </p:nvSpPr>
        <p:spPr>
          <a:xfrm>
            <a:off x="530352" y="2057400"/>
            <a:ext cx="4421981"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5106195" y="2057400"/>
            <a:ext cx="4425696" cy="4882896"/>
          </a:xfrm>
        </p:spPr>
        <p:txBody>
          <a:bodyPr tIns="0" bIns="0"/>
          <a:lstStyle>
            <a:lvl5pP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37" name="Straight Connector 36"/>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2"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3" name="Report Date"/>
          <p:cNvSpPr txBox="1"/>
          <p:nvPr userDrawn="1">
            <p:custDataLst>
              <p:tags r:id="rId3"/>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27"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28" name="HeaderTOCPlaceholder"/>
          <p:cNvSpPr txBox="1"/>
          <p:nvPr userDrawn="1">
            <p:custDataLst>
              <p:tags r:id="rId5"/>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31" name="Presentation Disclaimer" hidden="1"/>
          <p:cNvSpPr txBox="1"/>
          <p:nvPr userDrawn="1">
            <p:custDataLst>
              <p:tags r:id="rId6"/>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33" name="Straight Connector 32"/>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Section Footer"/>
          <p:cNvSpPr txBox="1"/>
          <p:nvPr userDrawn="1">
            <p:custDataLst>
              <p:tags r:id="rId7"/>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9"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40" name="Rectangle 39"/>
          <p:cNvSpPr/>
          <p:nvPr userDrawn="1">
            <p:custDataLst>
              <p:tags r:id="rId9"/>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41" name="Rectangle 40"/>
          <p:cNvSpPr/>
          <p:nvPr userDrawn="1">
            <p:custDataLst>
              <p:tags r:id="rId10"/>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5" name="Draft stamp" hidden="1"/>
          <p:cNvSpPr txBox="1"/>
          <p:nvPr userDrawn="1">
            <p:custDataLst>
              <p:tags r:id="rId11"/>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1" name="Date/Filepath" hidden="1"/>
          <p:cNvSpPr txBox="1"/>
          <p:nvPr userDrawn="1">
            <p:custDataLst>
              <p:tags r:id="rId12"/>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9" name="Slide Tags" hidden="1"/>
          <p:cNvSpPr txBox="1"/>
          <p:nvPr userDrawn="1">
            <p:custDataLst>
              <p:tags r:id="rId13"/>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6"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R: Title Only">
    <p:spTree>
      <p:nvGrpSpPr>
        <p:cNvPr id="1" name=""/>
        <p:cNvGrpSpPr/>
        <p:nvPr/>
      </p:nvGrpSpPr>
      <p:grpSpPr>
        <a:xfrm>
          <a:off x="0" y="0"/>
          <a:ext cx="0" cy="0"/>
          <a:chOff x="0" y="0"/>
          <a:chExt cx="0" cy="0"/>
        </a:xfrm>
      </p:grpSpPr>
      <p:sp>
        <p:nvSpPr>
          <p:cNvPr id="49" name="Banner Statement"/>
          <p:cNvSpPr>
            <a:spLocks noGrp="1"/>
          </p:cNvSpPr>
          <p:nvPr>
            <p:ph type="title" hasCustomPrompt="1"/>
          </p:nvPr>
        </p:nvSpPr>
        <p:spPr>
          <a:xfrm>
            <a:off x="530352" y="1069848"/>
            <a:ext cx="4422648" cy="841248"/>
          </a:xfrm>
        </p:spPr>
        <p:txBody>
          <a:bodyPr vert="horz" lIns="0" tIns="0" rIns="0" bIns="0" rtlCol="0" anchor="t" anchorCtr="0">
            <a:noAutofit/>
          </a:bodyPr>
          <a:lstStyle>
            <a:lvl1pPr algn="l" defTabSz="1018824" rtl="0" eaLnBrk="1" latinLnBrk="0" hangingPunct="1">
              <a:spcBef>
                <a:spcPct val="0"/>
              </a:spcBef>
              <a:buNone/>
              <a:defRPr lang="en-GB" sz="1100" b="1" i="0"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heading here</a:t>
            </a:r>
            <a:r>
              <a:rPr lang="en-GB" dirty="0" smtClean="0"/>
              <a:t> – Insert text here</a:t>
            </a:r>
            <a:endParaRPr lang="en-GB" dirty="0"/>
          </a:p>
        </p:txBody>
      </p:sp>
      <p:sp>
        <p:nvSpPr>
          <p:cNvPr id="53" name="Text Placeholder 27"/>
          <p:cNvSpPr>
            <a:spLocks noGrp="1"/>
          </p:cNvSpPr>
          <p:nvPr>
            <p:ph type="body" sz="quarter" idx="37" hasCustomPrompt="1"/>
          </p:nvPr>
        </p:nvSpPr>
        <p:spPr>
          <a:xfrm>
            <a:off x="5105399" y="1069975"/>
            <a:ext cx="4425696" cy="841375"/>
          </a:xfrm>
        </p:spPr>
        <p:txBody>
          <a:bodyPr vert="horz" lIns="0" tIns="0" rIns="0" bIns="0" rtlCol="0" anchor="t" anchorCtr="0">
            <a:noAutofit/>
          </a:bodyPr>
          <a:lstStyle>
            <a:lvl1pPr algn="l" defTabSz="1018824" rtl="0" eaLnBrk="1" latinLnBrk="0" hangingPunct="1">
              <a:spcBef>
                <a:spcPct val="0"/>
              </a:spcBef>
              <a:buNone/>
              <a:defRPr lang="en-GB" sz="1100" b="1" i="1" kern="1200" baseline="0" noProof="0" dirty="0" smtClean="0">
                <a:solidFill>
                  <a:schemeClr val="tx2"/>
                </a:solidFill>
                <a:latin typeface="+mj-lt"/>
                <a:ea typeface="+mj-ea"/>
                <a:cs typeface="+mj-cs"/>
              </a:defRPr>
            </a:lvl1pPr>
          </a:lstStyle>
          <a:p>
            <a:pPr lvl="0" algn="l" defTabSz="1018824" rtl="0" eaLnBrk="1" latinLnBrk="0" hangingPunct="1">
              <a:spcBef>
                <a:spcPct val="0"/>
              </a:spcBef>
              <a:buNone/>
            </a:pPr>
            <a:r>
              <a:rPr lang="en-GB" dirty="0" smtClean="0"/>
              <a:t>PwC view – Inserted text here should not be bold.</a:t>
            </a:r>
          </a:p>
        </p:txBody>
      </p:sp>
      <p:sp>
        <p:nvSpPr>
          <p:cNvPr id="41"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42"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46"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47"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50" name="Presentation Disclaimer" hidden="1"/>
          <p:cNvSpPr txBox="1"/>
          <p:nvPr userDrawn="1">
            <p:custDataLst>
              <p:tags r:id="rId4"/>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2" name="Straight Connector 5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0"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2"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3" name="Rectangle 22"/>
          <p:cNvSpPr/>
          <p:nvPr userDrawn="1">
            <p:custDataLst>
              <p:tags r:id="rId7"/>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24" name="Rectangle 23"/>
          <p:cNvSpPr/>
          <p:nvPr userDrawn="1">
            <p:custDataLst>
              <p:tags r:id="rId8"/>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44" name="Draft stamp" hidden="1"/>
          <p:cNvSpPr txBox="1"/>
          <p:nvPr userDrawn="1">
            <p:custDataLst>
              <p:tags r:id="rId9"/>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30" name="Date/Filepath" hidden="1"/>
          <p:cNvSpPr txBox="1"/>
          <p:nvPr userDrawn="1">
            <p:custDataLst>
              <p:tags r:id="rId10"/>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7"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1"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34" name="Content Placeholder 2"/>
          <p:cNvSpPr>
            <a:spLocks noGrp="1"/>
          </p:cNvSpPr>
          <p:nvPr>
            <p:ph sz="quarter" idx="24"/>
            <p:custDataLst>
              <p:tags r:id="rId1"/>
            </p:custDataLst>
          </p:nvPr>
        </p:nvSpPr>
        <p:spPr>
          <a:xfrm>
            <a:off x="530352" y="2057400"/>
            <a:ext cx="8997696"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4"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5" name="Report Date"/>
          <p:cNvSpPr txBox="1"/>
          <p:nvPr userDrawn="1">
            <p:custDataLst>
              <p:tags r:id="rId2"/>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31" name="Page Number"/>
          <p:cNvSpPr txBox="1"/>
          <p:nvPr userDrawn="1">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45" name="HeaderTOCPlaceholder"/>
          <p:cNvSpPr txBox="1"/>
          <p:nvPr userDrawn="1">
            <p:custDataLst>
              <p:tags r:id="rId4"/>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48" name="Presentation Disclaimer" hidden="1"/>
          <p:cNvSpPr txBox="1"/>
          <p:nvPr userDrawn="1">
            <p:custDataLst>
              <p:tags r:id="rId5"/>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6"/>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8" name="Section Header"/>
          <p:cNvSpPr txBox="1"/>
          <p:nvPr userDrawn="1">
            <p:custDataLst>
              <p:tags r:id="rId7"/>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0" name="Rectangle 19"/>
          <p:cNvSpPr/>
          <p:nvPr userDrawn="1">
            <p:custDataLst>
              <p:tags r:id="rId8"/>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29" name="Rectangle 28"/>
          <p:cNvSpPr/>
          <p:nvPr userDrawn="1">
            <p:custDataLst>
              <p:tags r:id="rId9"/>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7" name="Draft stamp" hidden="1"/>
          <p:cNvSpPr txBox="1"/>
          <p:nvPr userDrawn="1">
            <p:custDataLst>
              <p:tags r:id="rId10"/>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1" name="Date/Filepath" hidden="1"/>
          <p:cNvSpPr txBox="1"/>
          <p:nvPr userDrawn="1">
            <p:custDataLst>
              <p:tags r:id="rId11"/>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9" name="Slide Tags" hidden="1"/>
          <p:cNvSpPr txBox="1"/>
          <p:nvPr userDrawn="1">
            <p:custDataLst>
              <p:tags r:id="rId12"/>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6"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34" name="Content Placeholder 2"/>
          <p:cNvSpPr>
            <a:spLocks noGrp="1"/>
          </p:cNvSpPr>
          <p:nvPr>
            <p:ph sz="quarter" idx="24"/>
            <p:custDataLst>
              <p:tags r:id="rId1"/>
            </p:custDataLst>
          </p:nvPr>
        </p:nvSpPr>
        <p:spPr>
          <a:xfrm>
            <a:off x="530352" y="2057400"/>
            <a:ext cx="4425696"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5102352" y="2057400"/>
            <a:ext cx="4425696"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4"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5" name="Report Date"/>
          <p:cNvSpPr txBox="1"/>
          <p:nvPr userDrawn="1">
            <p:custDataLst>
              <p:tags r:id="rId3"/>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31"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45" name="HeaderTOCPlaceholder"/>
          <p:cNvSpPr txBox="1"/>
          <p:nvPr userDrawn="1">
            <p:custDataLst>
              <p:tags r:id="rId5"/>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48" name="Presentation Disclaimer" hidden="1"/>
          <p:cNvSpPr txBox="1"/>
          <p:nvPr userDrawn="1">
            <p:custDataLst>
              <p:tags r:id="rId6"/>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7"/>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8"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9" name="Rectangle 28"/>
          <p:cNvSpPr/>
          <p:nvPr userDrawn="1">
            <p:custDataLst>
              <p:tags r:id="rId9"/>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32" name="Rectangle 31"/>
          <p:cNvSpPr/>
          <p:nvPr userDrawn="1">
            <p:custDataLst>
              <p:tags r:id="rId10"/>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7" name="Draft stamp" hidden="1"/>
          <p:cNvSpPr txBox="1"/>
          <p:nvPr userDrawn="1">
            <p:custDataLst>
              <p:tags r:id="rId11"/>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1" name="Date/Filepath" hidden="1"/>
          <p:cNvSpPr txBox="1"/>
          <p:nvPr userDrawn="1">
            <p:custDataLst>
              <p:tags r:id="rId12"/>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9" name="Slide Tags" hidden="1"/>
          <p:cNvSpPr txBox="1"/>
          <p:nvPr userDrawn="1">
            <p:custDataLst>
              <p:tags r:id="rId13"/>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34" name="Content Placeholder 2"/>
          <p:cNvSpPr>
            <a:spLocks noGrp="1"/>
          </p:cNvSpPr>
          <p:nvPr>
            <p:ph sz="quarter" idx="24"/>
            <p:custDataLst>
              <p:tags r:id="rId1"/>
            </p:custDataLst>
          </p:nvPr>
        </p:nvSpPr>
        <p:spPr>
          <a:xfrm>
            <a:off x="530352" y="2057400"/>
            <a:ext cx="5956300"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6629401" y="2057400"/>
            <a:ext cx="2892552"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4"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5" name="Report Date"/>
          <p:cNvSpPr txBox="1"/>
          <p:nvPr userDrawn="1">
            <p:custDataLst>
              <p:tags r:id="rId3"/>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31"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45" name="HeaderTOCPlaceholder"/>
          <p:cNvSpPr txBox="1"/>
          <p:nvPr userDrawn="1">
            <p:custDataLst>
              <p:tags r:id="rId5"/>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48" name="Presentation Disclaimer" hidden="1"/>
          <p:cNvSpPr txBox="1"/>
          <p:nvPr userDrawn="1">
            <p:custDataLst>
              <p:tags r:id="rId6"/>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7"/>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8"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9" name="Rectangle 28"/>
          <p:cNvSpPr/>
          <p:nvPr userDrawn="1">
            <p:custDataLst>
              <p:tags r:id="rId9"/>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32" name="Rectangle 31"/>
          <p:cNvSpPr/>
          <p:nvPr userDrawn="1">
            <p:custDataLst>
              <p:tags r:id="rId10"/>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7" name="Draft stamp" hidden="1"/>
          <p:cNvSpPr txBox="1"/>
          <p:nvPr userDrawn="1">
            <p:custDataLst>
              <p:tags r:id="rId11"/>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1" name="Date/Filepath" hidden="1"/>
          <p:cNvSpPr txBox="1"/>
          <p:nvPr userDrawn="1">
            <p:custDataLst>
              <p:tags r:id="rId12"/>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19" name="Slide Tags" hidden="1"/>
          <p:cNvSpPr txBox="1"/>
          <p:nvPr userDrawn="1">
            <p:custDataLst>
              <p:tags r:id="rId13"/>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47"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34" name="Content Placeholder 2"/>
          <p:cNvSpPr>
            <a:spLocks noGrp="1"/>
          </p:cNvSpPr>
          <p:nvPr>
            <p:ph sz="quarter" idx="24"/>
            <p:custDataLst>
              <p:tags r:id="rId1"/>
            </p:custDataLst>
          </p:nvPr>
        </p:nvSpPr>
        <p:spPr>
          <a:xfrm>
            <a:off x="530351" y="2057400"/>
            <a:ext cx="4422649" cy="2362200"/>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530351" y="4572000"/>
            <a:ext cx="4422649" cy="2359152"/>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8" name="Content Placeholder 4"/>
          <p:cNvSpPr>
            <a:spLocks noGrp="1"/>
          </p:cNvSpPr>
          <p:nvPr>
            <p:ph sz="quarter" idx="26"/>
            <p:custDataLst>
              <p:tags r:id="rId3"/>
            </p:custDataLst>
          </p:nvPr>
        </p:nvSpPr>
        <p:spPr>
          <a:xfrm>
            <a:off x="5105400" y="2057400"/>
            <a:ext cx="4425696" cy="4882896"/>
          </a:xfrm>
        </p:spPr>
        <p:txBody>
          <a:bodyPr tIns="0" bIns="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6"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7" name="Report Date"/>
          <p:cNvSpPr txBox="1"/>
          <p:nvPr userDrawn="1">
            <p:custDataLst>
              <p:tags r:id="rId4"/>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43" name="Page Number"/>
          <p:cNvSpPr txBox="1"/>
          <p:nvPr userDrawn="1">
            <p:custDataLst>
              <p:tags r:id="rId5"/>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44" name="HeaderTOCPlaceholder"/>
          <p:cNvSpPr txBox="1"/>
          <p:nvPr userDrawn="1">
            <p:custDataLst>
              <p:tags r:id="rId6"/>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48" name="Presentation Disclaimer" hidden="1"/>
          <p:cNvSpPr txBox="1"/>
          <p:nvPr userDrawn="1">
            <p:custDataLst>
              <p:tags r:id="rId7"/>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364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8"/>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28" name="Section Header"/>
          <p:cNvSpPr txBox="1"/>
          <p:nvPr userDrawn="1">
            <p:custDataLst>
              <p:tags r:id="rId9"/>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9" name="Rectangle 28"/>
          <p:cNvSpPr/>
          <p:nvPr userDrawn="1">
            <p:custDataLst>
              <p:tags r:id="rId10"/>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31" name="Rectangle 30"/>
          <p:cNvSpPr/>
          <p:nvPr userDrawn="1">
            <p:custDataLst>
              <p:tags r:id="rId11"/>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30" name="Draft stamp" hidden="1"/>
          <p:cNvSpPr txBox="1"/>
          <p:nvPr userDrawn="1">
            <p:custDataLst>
              <p:tags r:id="rId12"/>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5" name="Date/Filepath" hidden="1"/>
          <p:cNvSpPr txBox="1"/>
          <p:nvPr userDrawn="1">
            <p:custDataLst>
              <p:tags r:id="rId13"/>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20" name="Slide Tags" hidden="1"/>
          <p:cNvSpPr txBox="1"/>
          <p:nvPr userDrawn="1">
            <p:custDataLst>
              <p:tags r:id="rId1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hree Large Bottom">
    <p:spTree>
      <p:nvGrpSpPr>
        <p:cNvPr id="1" name=""/>
        <p:cNvGrpSpPr/>
        <p:nvPr/>
      </p:nvGrpSpPr>
      <p:grpSpPr>
        <a:xfrm>
          <a:off x="0" y="0"/>
          <a:ext cx="0" cy="0"/>
          <a:chOff x="0" y="0"/>
          <a:chExt cx="0" cy="0"/>
        </a:xfrm>
      </p:grpSpPr>
      <p:sp>
        <p:nvSpPr>
          <p:cNvPr id="48" name="Banner Statement"/>
          <p:cNvSpPr>
            <a:spLocks noGrp="1"/>
          </p:cNvSpPr>
          <p:nvPr>
            <p:ph type="title" hasCustomPrompt="1"/>
          </p:nvPr>
        </p:nvSpPr>
        <p:spPr>
          <a:xfrm>
            <a:off x="530352" y="1069848"/>
            <a:ext cx="8997696" cy="841248"/>
          </a:xfrm>
        </p:spPr>
        <p:txBody>
          <a:bodyPr vert="horz" lIns="0" tIns="0" rIns="0" bIns="0" rtlCol="0" anchor="t" anchorCtr="0">
            <a:noAutofit/>
          </a:bodyPr>
          <a:lstStyle>
            <a:lvl1pPr algn="l" defTabSz="1018824" rtl="0" eaLnBrk="1" latinLnBrk="0" hangingPunct="1">
              <a:spcBef>
                <a:spcPct val="0"/>
              </a:spcBef>
              <a:buNone/>
              <a:defRPr lang="en-GB" sz="1800" b="1" i="1" kern="1200" baseline="0" noProof="0" dirty="0">
                <a:solidFill>
                  <a:schemeClr val="tx2"/>
                </a:solidFill>
                <a:latin typeface="+mj-lt"/>
                <a:ea typeface="+mj-ea"/>
                <a:cs typeface="+mj-cs"/>
              </a:defRPr>
            </a:lvl1pPr>
          </a:lstStyle>
          <a:p>
            <a:pPr lvl="0" algn="l" defTabSz="1018824" rtl="0" eaLnBrk="1" latinLnBrk="0" hangingPunct="1">
              <a:spcBef>
                <a:spcPct val="0"/>
              </a:spcBef>
              <a:buNone/>
            </a:pPr>
            <a:r>
              <a:rPr lang="en-GB" noProof="0" dirty="0" smtClean="0"/>
              <a:t>Insert banner statement here</a:t>
            </a:r>
            <a:endParaRPr lang="en-GB" dirty="0"/>
          </a:p>
        </p:txBody>
      </p:sp>
      <p:sp>
        <p:nvSpPr>
          <p:cNvPr id="16" name="Content Placeholder 2"/>
          <p:cNvSpPr>
            <a:spLocks noGrp="1"/>
          </p:cNvSpPr>
          <p:nvPr>
            <p:ph sz="quarter" idx="10"/>
          </p:nvPr>
        </p:nvSpPr>
        <p:spPr>
          <a:xfrm>
            <a:off x="530352" y="2057400"/>
            <a:ext cx="4425696" cy="152704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8" name="Content Placeholder 3"/>
          <p:cNvSpPr>
            <a:spLocks noGrp="1"/>
          </p:cNvSpPr>
          <p:nvPr>
            <p:ph sz="quarter" idx="11"/>
          </p:nvPr>
        </p:nvSpPr>
        <p:spPr>
          <a:xfrm>
            <a:off x="5102352" y="2057400"/>
            <a:ext cx="4425696" cy="152704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0" name="Content Placeholder 4"/>
          <p:cNvSpPr>
            <a:spLocks noGrp="1"/>
          </p:cNvSpPr>
          <p:nvPr>
            <p:ph sz="quarter" idx="12"/>
          </p:nvPr>
        </p:nvSpPr>
        <p:spPr>
          <a:xfrm>
            <a:off x="530352" y="3733800"/>
            <a:ext cx="8997696" cy="32004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3" name="PwC Text"/>
          <p:cNvSpPr txBox="1"/>
          <p:nvPr userDrawn="1"/>
        </p:nvSpPr>
        <p:spPr>
          <a:xfrm>
            <a:off x="530352" y="7315200"/>
            <a:ext cx="274320" cy="107157"/>
          </a:xfrm>
          <a:prstGeom prst="rect">
            <a:avLst/>
          </a:prstGeom>
          <a:noFill/>
        </p:spPr>
        <p:txBody>
          <a:bodyPr vert="horz" wrap="none" lIns="0" tIns="0" rIns="0" bIns="0" rtlCol="0" anchor="t" anchorCtr="0">
            <a:noAutofit/>
          </a:bodyPr>
          <a:lstStyle/>
          <a:p>
            <a:pPr>
              <a:lnSpc>
                <a:spcPts val="1000"/>
              </a:lnSpc>
            </a:pPr>
            <a:r>
              <a:rPr lang="en-GB" sz="900" noProof="1" smtClean="0">
                <a:latin typeface="+mn-lt"/>
                <a:cs typeface="Arial" pitchFamily="34" charset="0"/>
              </a:rPr>
              <a:t>PwC</a:t>
            </a:r>
            <a:endParaRPr lang="en-GB" sz="900" noProof="1">
              <a:latin typeface="+mn-lt"/>
              <a:cs typeface="Arial" pitchFamily="34" charset="0"/>
            </a:endParaRPr>
          </a:p>
        </p:txBody>
      </p:sp>
      <p:sp>
        <p:nvSpPr>
          <p:cNvPr id="25" name="Report Date"/>
          <p:cNvSpPr txBox="1"/>
          <p:nvPr userDrawn="1">
            <p:custDataLst>
              <p:tags r:id="rId1"/>
            </p:custDataLst>
          </p:nvPr>
        </p:nvSpPr>
        <p:spPr>
          <a:xfrm>
            <a:off x="8819776" y="7159752"/>
            <a:ext cx="698909" cy="138499"/>
          </a:xfrm>
          <a:prstGeom prst="rect">
            <a:avLst/>
          </a:prstGeom>
          <a:noFill/>
        </p:spPr>
        <p:txBody>
          <a:bodyPr wrap="none" lIns="0" tIns="0" rIns="0" bIns="0" rtlCol="0">
            <a:spAutoFit/>
          </a:bodyPr>
          <a:lstStyle/>
          <a:p>
            <a:pPr indent="-274320" algn="r">
              <a:spcAft>
                <a:spcPts val="900"/>
              </a:spcAft>
            </a:pPr>
            <a:r>
              <a:rPr lang="en-GB" sz="900" noProof="1" smtClean="0">
                <a:latin typeface="+mn-lt"/>
              </a:rPr>
              <a:t>11 June 2015</a:t>
            </a:r>
          </a:p>
        </p:txBody>
      </p:sp>
      <p:sp>
        <p:nvSpPr>
          <p:cNvPr id="45"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en-GB" sz="900" noProof="1" smtClean="0"/>
          </a:p>
        </p:txBody>
      </p:sp>
      <p:sp>
        <p:nvSpPr>
          <p:cNvPr id="46"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49" name="Presentation Disclaimer" hidden="1"/>
          <p:cNvSpPr txBox="1"/>
          <p:nvPr userDrawn="1">
            <p:custDataLst>
              <p:tags r:id="rId4"/>
            </p:custDataLst>
          </p:nvPr>
        </p:nvSpPr>
        <p:spPr>
          <a:xfrm>
            <a:off x="3584448" y="7159752"/>
            <a:ext cx="65" cy="138499"/>
          </a:xfrm>
          <a:prstGeom prst="rect">
            <a:avLst/>
          </a:prstGeom>
          <a:noFill/>
        </p:spPr>
        <p:txBody>
          <a:bodyPr wrap="none" lIns="0" tIns="0" rIns="0" bIns="0" rtlCol="0" anchor="t" anchorCtr="0">
            <a:spAutoFit/>
          </a:bodyPr>
          <a:lstStyle/>
          <a:p>
            <a:pPr algn="l"/>
            <a:endParaRPr lang="en-GB" sz="900" noProof="1" smtClean="0"/>
          </a:p>
        </p:txBody>
      </p:sp>
      <p:cxnSp>
        <p:nvCxnSpPr>
          <p:cNvPr id="51" name="Straight Connector 50"/>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0" name="Section Footer"/>
          <p:cNvSpPr txBox="1"/>
          <p:nvPr userDrawn="1">
            <p:custDataLst>
              <p:tags r:id="rId5"/>
            </p:custDataLst>
          </p:nvPr>
        </p:nvSpPr>
        <p:spPr>
          <a:xfrm>
            <a:off x="530352" y="7159752"/>
            <a:ext cx="2898648" cy="138499"/>
          </a:xfrm>
          <a:prstGeom prst="rect">
            <a:avLst/>
          </a:prstGeom>
          <a:noFill/>
          <a:ln>
            <a:noFill/>
          </a:ln>
        </p:spPr>
        <p:txBody>
          <a:bodyPr wrap="square" lIns="0" tIns="0" rIns="0" bIns="0" rtlCol="0" anchor="b" anchorCtr="0">
            <a:spAutoFit/>
          </a:bodyPr>
          <a:lstStyle/>
          <a:p>
            <a:endParaRPr lang="en-GB" sz="900" noProof="1" smtClean="0">
              <a:solidFill>
                <a:schemeClr val="tx1"/>
              </a:solidFill>
            </a:endParaRPr>
          </a:p>
        </p:txBody>
      </p:sp>
      <p:sp>
        <p:nvSpPr>
          <p:cNvPr id="31"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4" name="Rectangle 23"/>
          <p:cNvSpPr/>
          <p:nvPr userDrawn="1">
            <p:custDataLst>
              <p:tags r:id="rId7"/>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32" name="Rectangle 31"/>
          <p:cNvSpPr/>
          <p:nvPr userDrawn="1">
            <p:custDataLst>
              <p:tags r:id="rId8"/>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27" name="Draft stamp" hidden="1"/>
          <p:cNvSpPr txBox="1"/>
          <p:nvPr userDrawn="1">
            <p:custDataLst>
              <p:tags r:id="rId9"/>
            </p:custDataLst>
          </p:nvPr>
        </p:nvSpPr>
        <p:spPr>
          <a:xfrm>
            <a:off x="3584448" y="7298142"/>
            <a:ext cx="2130552" cy="138499"/>
          </a:xfrm>
          <a:prstGeom prst="rect">
            <a:avLst/>
          </a:prstGeom>
          <a:noFill/>
          <a:ln>
            <a:noFill/>
          </a:ln>
        </p:spPr>
        <p:txBody>
          <a:bodyPr wrap="square" lIns="0" tIns="0" rIns="0" bIns="0" rtlCol="0">
            <a:spAutoFit/>
          </a:bodyPr>
          <a:lstStyle/>
          <a:p>
            <a:pPr algn="l"/>
            <a:r>
              <a:rPr lang="en-GB" sz="900" noProof="1" smtClean="0"/>
              <a:t>Draft</a:t>
            </a:r>
            <a:endParaRPr lang="en-GB" sz="900" noProof="1"/>
          </a:p>
        </p:txBody>
      </p:sp>
      <p:sp>
        <p:nvSpPr>
          <p:cNvPr id="22" name="Date/Filepath" hidden="1"/>
          <p:cNvSpPr txBox="1"/>
          <p:nvPr userDrawn="1">
            <p:custDataLst>
              <p:tags r:id="rId10"/>
            </p:custDataLst>
          </p:nvPr>
        </p:nvSpPr>
        <p:spPr>
          <a:xfrm>
            <a:off x="3299464" y="303092"/>
            <a:ext cx="6217920" cy="138499"/>
          </a:xfrm>
          <a:prstGeom prst="rect">
            <a:avLst/>
          </a:prstGeom>
          <a:noFill/>
        </p:spPr>
        <p:txBody>
          <a:bodyPr wrap="square" lIns="0" tIns="0" rIns="0" bIns="0" rtlCol="0" anchor="b" anchorCtr="0">
            <a:spAutoFit/>
          </a:bodyPr>
          <a:lstStyle/>
          <a:p>
            <a:pPr algn="r"/>
            <a:r>
              <a:rPr lang="en-GB" sz="900" noProof="1" smtClean="0"/>
              <a:t>16.04.2015 C:\Users\dml\Desktop\Swiss Treasurers Forum.pptx</a:t>
            </a:r>
            <a:endParaRPr lang="en-GB" sz="900" noProof="1"/>
          </a:p>
        </p:txBody>
      </p:sp>
      <p:sp>
        <p:nvSpPr>
          <p:cNvPr id="21"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8"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0" name="Grid" hidden="1"/>
          <p:cNvGrpSpPr/>
          <p:nvPr>
            <p:custDataLst>
              <p:tags r:id="rId23"/>
            </p:custDataLst>
          </p:nvPr>
        </p:nvGrpSpPr>
        <p:grpSpPr>
          <a:xfrm>
            <a:off x="530352" y="612648"/>
            <a:ext cx="8997696" cy="6848856"/>
            <a:chOff x="530352" y="612648"/>
            <a:chExt cx="8997696" cy="6848856"/>
          </a:xfrm>
        </p:grpSpPr>
        <p:grpSp>
          <p:nvGrpSpPr>
            <p:cNvPr id="108" name="Group 107" hidden="1"/>
            <p:cNvGrpSpPr/>
            <p:nvPr userDrawn="1"/>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7" name="Group 106" hidden="1"/>
            <p:cNvGrpSpPr/>
            <p:nvPr userDrawn="1"/>
          </p:nvGrpSpPr>
          <p:grpSpPr>
            <a:xfrm>
              <a:off x="530352" y="1066800"/>
              <a:ext cx="8997696" cy="835152"/>
              <a:chOff x="530352" y="1066800"/>
              <a:chExt cx="8997696" cy="835152"/>
            </a:xfrm>
          </p:grpSpPr>
          <p:sp>
            <p:nvSpPr>
              <p:cNvPr id="45"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06"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5" name="Group 500" hidden="1"/>
            <p:cNvGrpSpPr/>
            <p:nvPr userDrawn="1"/>
          </p:nvGrpSpPr>
          <p:grpSpPr>
            <a:xfrm>
              <a:off x="533400" y="5407152"/>
              <a:ext cx="8994648" cy="688848"/>
              <a:chOff x="533400" y="5026152"/>
              <a:chExt cx="8994648" cy="688848"/>
            </a:xfrm>
          </p:grpSpPr>
          <p:sp>
            <p:nvSpPr>
              <p:cNvPr id="52"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3"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4" name="Group 400" hidden="1"/>
            <p:cNvGrpSpPr/>
            <p:nvPr userDrawn="1"/>
          </p:nvGrpSpPr>
          <p:grpSpPr>
            <a:xfrm>
              <a:off x="533400" y="4568952"/>
              <a:ext cx="8994648" cy="688848"/>
              <a:chOff x="533400" y="4038600"/>
              <a:chExt cx="8994648" cy="688848"/>
            </a:xfrm>
          </p:grpSpPr>
          <p:sp>
            <p:nvSpPr>
              <p:cNvPr id="5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4"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3" name="Group 300" hidden="1"/>
            <p:cNvGrpSpPr/>
            <p:nvPr userDrawn="1"/>
          </p:nvGrpSpPr>
          <p:grpSpPr>
            <a:xfrm>
              <a:off x="533400" y="3730752"/>
              <a:ext cx="8994648" cy="688848"/>
              <a:chOff x="533400" y="3041904"/>
              <a:chExt cx="8994648" cy="688848"/>
            </a:xfrm>
          </p:grpSpPr>
          <p:sp>
            <p:nvSpPr>
              <p:cNvPr id="6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1" name="Group 200" hidden="1"/>
            <p:cNvGrpSpPr/>
            <p:nvPr userDrawn="1"/>
          </p:nvGrpSpPr>
          <p:grpSpPr>
            <a:xfrm>
              <a:off x="533400" y="2892552"/>
              <a:ext cx="8994648" cy="688848"/>
              <a:chOff x="533400" y="1066800"/>
              <a:chExt cx="8994648" cy="688848"/>
            </a:xfrm>
          </p:grpSpPr>
          <p:sp>
            <p:nvSpPr>
              <p:cNvPr id="77"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2" name="Group 100" hidden="1"/>
            <p:cNvGrpSpPr/>
            <p:nvPr userDrawn="1"/>
          </p:nvGrpSpPr>
          <p:grpSpPr>
            <a:xfrm>
              <a:off x="533400" y="2054352"/>
              <a:ext cx="8994648" cy="688848"/>
              <a:chOff x="533400" y="2054352"/>
              <a:chExt cx="8994648" cy="688848"/>
            </a:xfrm>
          </p:grpSpPr>
          <p:sp>
            <p:nvSpPr>
              <p:cNvPr id="71"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Placeholder 1"/>
          <p:cNvSpPr>
            <a:spLocks noGrp="1"/>
          </p:cNvSpPr>
          <p:nvPr>
            <p:ph type="title"/>
          </p:nvPr>
        </p:nvSpPr>
        <p:spPr>
          <a:xfrm>
            <a:off x="530352" y="1069848"/>
            <a:ext cx="8997696" cy="841248"/>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530352" y="2057400"/>
            <a:ext cx="8997696" cy="4881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4" name="Date Placeholder 3"/>
          <p:cNvSpPr>
            <a:spLocks noGrp="1"/>
          </p:cNvSpPr>
          <p:nvPr>
            <p:ph type="dt" sz="half" idx="2"/>
          </p:nvPr>
        </p:nvSpPr>
        <p:spPr>
          <a:xfrm>
            <a:off x="7845552" y="7086600"/>
            <a:ext cx="1673352" cy="155448"/>
          </a:xfrm>
          <a:prstGeom prst="rect">
            <a:avLst/>
          </a:prstGeom>
        </p:spPr>
        <p:txBody>
          <a:bodyPr vert="horz" lIns="101882" tIns="50941" rIns="101882" bIns="50941" rtlCol="0" anchor="ctr"/>
          <a:lstStyle>
            <a:lvl1pPr algn="r">
              <a:defRPr sz="900">
                <a:solidFill>
                  <a:schemeClr val="tx1">
                    <a:tint val="75000"/>
                  </a:schemeClr>
                </a:solidFill>
                <a:latin typeface="Arial" pitchFamily="34" charset="0"/>
                <a:cs typeface="Arial" pitchFamily="34" charset="0"/>
              </a:defRPr>
            </a:lvl1pPr>
          </a:lstStyle>
          <a:p>
            <a:fld id="{19421298-5ECC-4ECF-8253-524571409FFE}" type="datetimeFigureOut">
              <a:rPr lang="en-GB" smtClean="0"/>
              <a:pPr/>
              <a:t>10/06/2015</a:t>
            </a:fld>
            <a:endParaRPr lang="en-GB" dirty="0"/>
          </a:p>
        </p:txBody>
      </p:sp>
      <p:sp>
        <p:nvSpPr>
          <p:cNvPr id="5" name="Footer Placeholder 4"/>
          <p:cNvSpPr>
            <a:spLocks noGrp="1"/>
          </p:cNvSpPr>
          <p:nvPr>
            <p:ph type="ftr" sz="quarter" idx="3"/>
          </p:nvPr>
        </p:nvSpPr>
        <p:spPr>
          <a:xfrm>
            <a:off x="530352" y="7086600"/>
            <a:ext cx="5779008" cy="155448"/>
          </a:xfrm>
          <a:prstGeom prst="rect">
            <a:avLst/>
          </a:prstGeom>
        </p:spPr>
        <p:txBody>
          <a:bodyPr vert="horz" lIns="101882" tIns="50941" rIns="101882" bIns="50941" rtlCol="0" anchor="ctr"/>
          <a:lstStyle>
            <a:lvl1pPr algn="l">
              <a:defRPr sz="9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7845552" y="7242048"/>
            <a:ext cx="1673352" cy="155448"/>
          </a:xfrm>
          <a:prstGeom prst="rect">
            <a:avLst/>
          </a:prstGeom>
        </p:spPr>
        <p:txBody>
          <a:bodyPr vert="horz" lIns="101882" tIns="50941" rIns="101882" bIns="50941" rtlCol="0" anchor="ctr"/>
          <a:lstStyle>
            <a:lvl1pPr algn="r">
              <a:defRPr sz="900">
                <a:solidFill>
                  <a:schemeClr val="tx1">
                    <a:tint val="75000"/>
                  </a:schemeClr>
                </a:solidFill>
                <a:latin typeface="Arial" pitchFamily="34" charset="0"/>
                <a:cs typeface="Arial" pitchFamily="34" charset="0"/>
              </a:defRPr>
            </a:lvl1pPr>
          </a:lstStyle>
          <a:p>
            <a:fld id="{4D5A39AF-FEF5-47AB-AA80-4C0BD4A8B09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6" r:id="rId1"/>
    <p:sldLayoutId id="2147483727" r:id="rId2"/>
    <p:sldLayoutId id="2147483728" r:id="rId3"/>
    <p:sldLayoutId id="2147483703" r:id="rId4"/>
    <p:sldLayoutId id="2147483729" r:id="rId5"/>
    <p:sldLayoutId id="2147483701" r:id="rId6"/>
    <p:sldLayoutId id="2147483700" r:id="rId7"/>
    <p:sldLayoutId id="2147483697" r:id="rId8"/>
    <p:sldLayoutId id="2147483720" r:id="rId9"/>
    <p:sldLayoutId id="2147483696" r:id="rId10"/>
    <p:sldLayoutId id="2147483705" r:id="rId11"/>
    <p:sldLayoutId id="2147483688" r:id="rId12"/>
    <p:sldLayoutId id="2147483721" r:id="rId13"/>
    <p:sldLayoutId id="2147483730" r:id="rId14"/>
    <p:sldLayoutId id="2147483711" r:id="rId15"/>
    <p:sldLayoutId id="2147483708" r:id="rId16"/>
    <p:sldLayoutId id="2147483722" r:id="rId17"/>
    <p:sldLayoutId id="2147483731" r:id="rId18"/>
    <p:sldLayoutId id="2147483732" r:id="rId19"/>
    <p:sldLayoutId id="2147483717" r:id="rId20"/>
    <p:sldLayoutId id="2147483733" r:id="rId21"/>
  </p:sldLayoutIdLst>
  <p:txStyles>
    <p:titleStyle>
      <a:lvl1pPr algn="l" defTabSz="1018824" rtl="0" eaLnBrk="1" latinLnBrk="0" hangingPunct="1">
        <a:spcBef>
          <a:spcPct val="0"/>
        </a:spcBef>
        <a:buNone/>
        <a:defRPr sz="1400" b="1" i="1" kern="1200">
          <a:solidFill>
            <a:schemeClr val="tx2"/>
          </a:solidFill>
          <a:latin typeface="+mj-lt"/>
          <a:ea typeface="+mj-ea"/>
          <a:cs typeface="+mj-cs"/>
        </a:defRPr>
      </a:lvl1pPr>
    </p:titleStyle>
    <p:bodyStyle>
      <a:lvl1pPr marL="0" marR="0" indent="0" algn="l" defTabSz="1019175" rtl="0" eaLnBrk="1" fontAlgn="base" latinLnBrk="0" hangingPunct="1">
        <a:lnSpc>
          <a:spcPct val="100000"/>
        </a:lnSpc>
        <a:spcBef>
          <a:spcPts val="0"/>
        </a:spcBef>
        <a:spcAft>
          <a:spcPts val="60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60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68000" marR="0" indent="-230400" algn="l" defTabSz="1019175" rtl="0" eaLnBrk="1" fontAlgn="base" latinLnBrk="0" hangingPunct="1">
        <a:lnSpc>
          <a:spcPct val="100000"/>
        </a:lnSpc>
        <a:spcBef>
          <a:spcPts val="0"/>
        </a:spcBef>
        <a:spcAft>
          <a:spcPts val="60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94800" marR="0" indent="-230400" algn="l" defTabSz="1019175" rtl="0" eaLnBrk="1" fontAlgn="base" latinLnBrk="0" hangingPunct="1">
        <a:lnSpc>
          <a:spcPct val="100000"/>
        </a:lnSpc>
        <a:spcBef>
          <a:spcPts val="0"/>
        </a:spcBef>
        <a:spcAft>
          <a:spcPts val="60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60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4000" indent="-230400"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68000"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94800"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1.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1.xml"/><Relationship Id="rId5" Type="http://schemas.openxmlformats.org/officeDocument/2006/relationships/tags" Target="../tags/tag205.xml"/><Relationship Id="rId4" Type="http://schemas.openxmlformats.org/officeDocument/2006/relationships/tags" Target="../tags/tag204.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image" Target="../media/image4.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image" Target="../media/image6.gif"/><Relationship Id="rId5" Type="http://schemas.openxmlformats.org/officeDocument/2006/relationships/tags" Target="../tags/tag251.xml"/><Relationship Id="rId15" Type="http://schemas.openxmlformats.org/officeDocument/2006/relationships/image" Target="../media/image8.png"/><Relationship Id="rId10" Type="http://schemas.openxmlformats.org/officeDocument/2006/relationships/hyperlink" Target="http://www.ik1pmr.com/banknotes/gif/switzerland-10.gif" TargetMode="External"/><Relationship Id="rId4" Type="http://schemas.openxmlformats.org/officeDocument/2006/relationships/tags" Target="../tags/tag250.xml"/><Relationship Id="rId9" Type="http://schemas.openxmlformats.org/officeDocument/2006/relationships/image" Target="../media/image11.png"/><Relationship Id="rId14" Type="http://schemas.openxmlformats.org/officeDocument/2006/relationships/image" Target="../media/image7.gi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image" Target="../media/image7.gif"/><Relationship Id="rId5" Type="http://schemas.openxmlformats.org/officeDocument/2006/relationships/tags" Target="../tags/tag258.xml"/><Relationship Id="rId10"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4" Type="http://schemas.openxmlformats.org/officeDocument/2006/relationships/tags" Target="../tags/tag257.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7.gif"/><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5" Type="http://schemas.openxmlformats.org/officeDocument/2006/relationships/tags" Target="../tags/tag265.xml"/><Relationship Id="rId10" Type="http://schemas.openxmlformats.org/officeDocument/2006/relationships/image" Target="../media/image8.png"/><Relationship Id="rId4" Type="http://schemas.openxmlformats.org/officeDocument/2006/relationships/tags" Target="../tags/tag264.xm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7.gif"/><Relationship Id="rId5" Type="http://schemas.openxmlformats.org/officeDocument/2006/relationships/tags" Target="../tags/tag272.xml"/><Relationship Id="rId10"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4" Type="http://schemas.openxmlformats.org/officeDocument/2006/relationships/tags" Target="../tags/tag271.xml"/><Relationship Id="rId9"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image" Target="../media/image7.gif"/><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5" Type="http://schemas.openxmlformats.org/officeDocument/2006/relationships/tags" Target="../tags/tag280.xml"/><Relationship Id="rId10" Type="http://schemas.openxmlformats.org/officeDocument/2006/relationships/image" Target="../media/image14.jpeg"/><Relationship Id="rId4" Type="http://schemas.openxmlformats.org/officeDocument/2006/relationships/tags" Target="../tags/tag279.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10" Type="http://schemas.openxmlformats.org/officeDocument/2006/relationships/image" Target="../media/image16.png"/><Relationship Id="rId4" Type="http://schemas.openxmlformats.org/officeDocument/2006/relationships/tags" Target="../tags/tag286.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image" Target="../media/image17.jpeg"/><Relationship Id="rId5" Type="http://schemas.openxmlformats.org/officeDocument/2006/relationships/tags" Target="../tags/tag294.xml"/><Relationship Id="rId10" Type="http://schemas.openxmlformats.org/officeDocument/2006/relationships/image" Target="../media/image7.gif"/><Relationship Id="rId4" Type="http://schemas.openxmlformats.org/officeDocument/2006/relationships/tags" Target="../tags/tag293.xml"/><Relationship Id="rId9"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304.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chart" Target="../charts/chart1.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image" Target="../media/image7.gif"/><Relationship Id="rId5" Type="http://schemas.openxmlformats.org/officeDocument/2006/relationships/tags" Target="../tags/tag301.xml"/><Relationship Id="rId10"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4" Type="http://schemas.openxmlformats.org/officeDocument/2006/relationships/tags" Target="../tags/tag300.xml"/><Relationship Id="rId9"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05.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image" Target="../media/image7.gif"/><Relationship Id="rId5" Type="http://schemas.openxmlformats.org/officeDocument/2006/relationships/tags" Target="../tags/tag310.xml"/><Relationship Id="rId10"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4" Type="http://schemas.openxmlformats.org/officeDocument/2006/relationships/tags" Target="../tags/tag309.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slideLayout" Target="../slideLayouts/slideLayout14.xml"/><Relationship Id="rId4" Type="http://schemas.openxmlformats.org/officeDocument/2006/relationships/tags" Target="../tags/tag20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313.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16.xml"/><Relationship Id="rId7" Type="http://schemas.openxmlformats.org/officeDocument/2006/relationships/tags" Target="../tags/tag320.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23.xml"/><Relationship Id="rId7" Type="http://schemas.openxmlformats.org/officeDocument/2006/relationships/tags" Target="../tags/tag327.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30.xml"/><Relationship Id="rId7" Type="http://schemas.openxmlformats.org/officeDocument/2006/relationships/tags" Target="../tags/tag334.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image" Target="../media/image22.png"/><Relationship Id="rId5" Type="http://schemas.openxmlformats.org/officeDocument/2006/relationships/tags" Target="../tags/tag332.xml"/><Relationship Id="rId10" Type="http://schemas.openxmlformats.org/officeDocument/2006/relationships/image" Target="../media/image21.jpg"/><Relationship Id="rId4" Type="http://schemas.openxmlformats.org/officeDocument/2006/relationships/tags" Target="../tags/tag331.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10" Type="http://schemas.openxmlformats.org/officeDocument/2006/relationships/image" Target="../media/image19.png"/><Relationship Id="rId4" Type="http://schemas.openxmlformats.org/officeDocument/2006/relationships/tags" Target="../tags/tag338.xml"/><Relationship Id="rId9" Type="http://schemas.openxmlformats.org/officeDocument/2006/relationships/image" Target="../media/image23.emf"/></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26.png"/><Relationship Id="rId5" Type="http://schemas.openxmlformats.org/officeDocument/2006/relationships/tags" Target="../tags/tag346.xml"/><Relationship Id="rId10" Type="http://schemas.openxmlformats.org/officeDocument/2006/relationships/image" Target="../media/image25.png"/><Relationship Id="rId4" Type="http://schemas.openxmlformats.org/officeDocument/2006/relationships/tags" Target="../tags/tag345.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51.xml"/><Relationship Id="rId7" Type="http://schemas.openxmlformats.org/officeDocument/2006/relationships/slideLayout" Target="../slideLayouts/slideLayout13.xml"/><Relationship Id="rId12" Type="http://schemas.openxmlformats.org/officeDocument/2006/relationships/image" Target="../media/image26.png"/><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image" Target="../media/image19.png"/><Relationship Id="rId5" Type="http://schemas.openxmlformats.org/officeDocument/2006/relationships/tags" Target="../tags/tag353.xml"/><Relationship Id="rId10" Type="http://schemas.openxmlformats.org/officeDocument/2006/relationships/image" Target="../media/image27.png"/><Relationship Id="rId4" Type="http://schemas.openxmlformats.org/officeDocument/2006/relationships/tags" Target="../tags/tag352.xm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3.emf"/><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1.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30.png"/><Relationship Id="rId5" Type="http://schemas.openxmlformats.org/officeDocument/2006/relationships/tags" Target="../tags/tag359.xml"/><Relationship Id="rId15" Type="http://schemas.openxmlformats.org/officeDocument/2006/relationships/image" Target="../media/image32.jpeg"/><Relationship Id="rId10" Type="http://schemas.openxmlformats.org/officeDocument/2006/relationships/image" Target="../media/image29.jpeg"/><Relationship Id="rId4" Type="http://schemas.openxmlformats.org/officeDocument/2006/relationships/tags" Target="../tags/tag358.xml"/><Relationship Id="rId9" Type="http://schemas.openxmlformats.org/officeDocument/2006/relationships/image" Target="../media/image28.png"/><Relationship Id="rId14" Type="http://schemas.openxmlformats.org/officeDocument/2006/relationships/hyperlink" Target="http://siliconangle.com/files/2013/03/blockchain-fork-battle-bitcoin-march-2013-03-12.gif" TargetMode="Externa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64.xml"/><Relationship Id="rId7" Type="http://schemas.openxmlformats.org/officeDocument/2006/relationships/tags" Target="../tags/tag368.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5" Type="http://schemas.openxmlformats.org/officeDocument/2006/relationships/tags" Target="../tags/tag366.xml"/><Relationship Id="rId10" Type="http://schemas.openxmlformats.org/officeDocument/2006/relationships/image" Target="../media/image19.png"/><Relationship Id="rId4" Type="http://schemas.openxmlformats.org/officeDocument/2006/relationships/tags" Target="../tags/tag365.xml"/><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71.xml"/><Relationship Id="rId7" Type="http://schemas.openxmlformats.org/officeDocument/2006/relationships/tags" Target="../tags/tag375.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5" Type="http://schemas.openxmlformats.org/officeDocument/2006/relationships/tags" Target="../tags/tag373.xml"/><Relationship Id="rId10" Type="http://schemas.openxmlformats.org/officeDocument/2006/relationships/image" Target="../media/image19.png"/><Relationship Id="rId4" Type="http://schemas.openxmlformats.org/officeDocument/2006/relationships/tags" Target="../tags/tag372.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10.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78.xml"/><Relationship Id="rId7" Type="http://schemas.openxmlformats.org/officeDocument/2006/relationships/tags" Target="../tags/tag382.xml"/><Relationship Id="rId12" Type="http://schemas.openxmlformats.org/officeDocument/2006/relationships/image" Target="../media/image38.png"/><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37.png"/><Relationship Id="rId5" Type="http://schemas.openxmlformats.org/officeDocument/2006/relationships/tags" Target="../tags/tag380.xml"/><Relationship Id="rId10" Type="http://schemas.openxmlformats.org/officeDocument/2006/relationships/image" Target="../media/image36.png"/><Relationship Id="rId4" Type="http://schemas.openxmlformats.org/officeDocument/2006/relationships/tags" Target="../tags/tag379.xml"/><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85.xml"/><Relationship Id="rId7" Type="http://schemas.openxmlformats.org/officeDocument/2006/relationships/tags" Target="../tags/tag389.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92.xml"/><Relationship Id="rId7" Type="http://schemas.openxmlformats.org/officeDocument/2006/relationships/tags" Target="../tags/tag396.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5" Type="http://schemas.openxmlformats.org/officeDocument/2006/relationships/tags" Target="../tags/tag394.xml"/><Relationship Id="rId10" Type="http://schemas.openxmlformats.org/officeDocument/2006/relationships/image" Target="../media/image19.png"/><Relationship Id="rId4" Type="http://schemas.openxmlformats.org/officeDocument/2006/relationships/tags" Target="../tags/tag393.xml"/><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10" Type="http://schemas.openxmlformats.org/officeDocument/2006/relationships/image" Target="../media/image19.png"/><Relationship Id="rId4" Type="http://schemas.openxmlformats.org/officeDocument/2006/relationships/tags" Target="../tags/tag400.xml"/><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13.xml"/><Relationship Id="rId7" Type="http://schemas.openxmlformats.org/officeDocument/2006/relationships/tags" Target="../tags/tag417.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5" Type="http://schemas.openxmlformats.org/officeDocument/2006/relationships/tags" Target="../tags/tag415.xml"/><Relationship Id="rId10" Type="http://schemas.openxmlformats.org/officeDocument/2006/relationships/image" Target="../media/image19.png"/><Relationship Id="rId4" Type="http://schemas.openxmlformats.org/officeDocument/2006/relationships/tags" Target="../tags/tag414.xml"/><Relationship Id="rId9" Type="http://schemas.openxmlformats.org/officeDocument/2006/relationships/image" Target="../media/image42.emf"/></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20.xml"/><Relationship Id="rId7" Type="http://schemas.openxmlformats.org/officeDocument/2006/relationships/tags" Target="../tags/tag424.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5" Type="http://schemas.openxmlformats.org/officeDocument/2006/relationships/tags" Target="../tags/tag422.xml"/><Relationship Id="rId10" Type="http://schemas.openxmlformats.org/officeDocument/2006/relationships/image" Target="../media/image44.jpeg"/><Relationship Id="rId4" Type="http://schemas.openxmlformats.org/officeDocument/2006/relationships/tags" Target="../tags/tag421.xml"/><Relationship Id="rId9"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tags" Target="../tags/tag427.xml"/><Relationship Id="rId7" Type="http://schemas.openxmlformats.org/officeDocument/2006/relationships/tags" Target="../tags/tag431.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tags" Target="../tags/tag426.xml"/><Relationship Id="rId16" Type="http://schemas.openxmlformats.org/officeDocument/2006/relationships/image" Target="../media/image52.png"/><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image" Target="../media/image47.png"/><Relationship Id="rId5" Type="http://schemas.openxmlformats.org/officeDocument/2006/relationships/tags" Target="../tags/tag429.xml"/><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19.png"/><Relationship Id="rId4" Type="http://schemas.openxmlformats.org/officeDocument/2006/relationships/tags" Target="../tags/tag428.xml"/><Relationship Id="rId9" Type="http://schemas.openxmlformats.org/officeDocument/2006/relationships/image" Target="../media/image45.png"/><Relationship Id="rId14" Type="http://schemas.openxmlformats.org/officeDocument/2006/relationships/image" Target="../media/image50.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34.xml"/><Relationship Id="rId7" Type="http://schemas.openxmlformats.org/officeDocument/2006/relationships/tags" Target="../tags/tag438.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image" Target="../media/image19.png"/><Relationship Id="rId5" Type="http://schemas.openxmlformats.org/officeDocument/2006/relationships/tags" Target="../tags/tag436.xml"/><Relationship Id="rId10" Type="http://schemas.openxmlformats.org/officeDocument/2006/relationships/image" Target="../media/image56.png"/><Relationship Id="rId4" Type="http://schemas.openxmlformats.org/officeDocument/2006/relationships/tags" Target="../tags/tag435.xm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41.xml"/><Relationship Id="rId7" Type="http://schemas.openxmlformats.org/officeDocument/2006/relationships/tags" Target="../tags/tag445.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5" Type="http://schemas.openxmlformats.org/officeDocument/2006/relationships/tags" Target="../tags/tag443.xml"/><Relationship Id="rId10" Type="http://schemas.openxmlformats.org/officeDocument/2006/relationships/image" Target="../media/image57.png"/><Relationship Id="rId4" Type="http://schemas.openxmlformats.org/officeDocument/2006/relationships/tags" Target="../tags/tag442.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hyperlink" Target="http://ebiz.pwc.com/" TargetMode="External"/><Relationship Id="rId5" Type="http://schemas.openxmlformats.org/officeDocument/2006/relationships/tags" Target="../tags/tag215.xml"/><Relationship Id="rId10" Type="http://schemas.openxmlformats.org/officeDocument/2006/relationships/hyperlink" Target="http://michaelamerz.org/" TargetMode="External"/><Relationship Id="rId4" Type="http://schemas.openxmlformats.org/officeDocument/2006/relationships/tags" Target="../tags/tag214.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tags" Target="../tags/tag453.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5" Type="http://schemas.openxmlformats.org/officeDocument/2006/relationships/tags" Target="../tags/tag450.xml"/><Relationship Id="rId10" Type="http://schemas.openxmlformats.org/officeDocument/2006/relationships/image" Target="../media/image19.png"/><Relationship Id="rId4" Type="http://schemas.openxmlformats.org/officeDocument/2006/relationships/tags" Target="../tags/tag449.xml"/><Relationship Id="rId9"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tags" Target="../tags/tag461.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image" Target="../media/image27.png"/><Relationship Id="rId5" Type="http://schemas.openxmlformats.org/officeDocument/2006/relationships/tags" Target="../tags/tag458.xml"/><Relationship Id="rId10" Type="http://schemas.openxmlformats.org/officeDocument/2006/relationships/image" Target="../media/image19.png"/><Relationship Id="rId4" Type="http://schemas.openxmlformats.org/officeDocument/2006/relationships/tags" Target="../tags/tag457.xml"/><Relationship Id="rId9"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image" Target="../media/image27.png"/><Relationship Id="rId5" Type="http://schemas.openxmlformats.org/officeDocument/2006/relationships/tags" Target="../tags/tag466.xml"/><Relationship Id="rId10" Type="http://schemas.openxmlformats.org/officeDocument/2006/relationships/image" Target="../media/image19.png"/><Relationship Id="rId4" Type="http://schemas.openxmlformats.org/officeDocument/2006/relationships/tags" Target="../tags/tag465.xml"/><Relationship Id="rId9"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72.xml"/><Relationship Id="rId7" Type="http://schemas.openxmlformats.org/officeDocument/2006/relationships/tags" Target="../tags/tag476.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tags" Target="../tags/tag475.xml"/><Relationship Id="rId5" Type="http://schemas.openxmlformats.org/officeDocument/2006/relationships/tags" Target="../tags/tag474.xml"/><Relationship Id="rId10" Type="http://schemas.openxmlformats.org/officeDocument/2006/relationships/image" Target="../media/image58.png"/><Relationship Id="rId4" Type="http://schemas.openxmlformats.org/officeDocument/2006/relationships/tags" Target="../tags/tag473.xml"/><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79.xml"/><Relationship Id="rId7" Type="http://schemas.openxmlformats.org/officeDocument/2006/relationships/tags" Target="../tags/tag483.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 Id="rId9" Type="http://schemas.openxmlformats.org/officeDocument/2006/relationships/image" Target="../media/image19.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86.xml"/><Relationship Id="rId7" Type="http://schemas.openxmlformats.org/officeDocument/2006/relationships/tags" Target="../tags/tag490.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tags" Target="../tags/tag48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9"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6.gif"/><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hyperlink" Target="http://www.ik1pmr.com/banknotes/gif/switzerland-10.gif" TargetMode="External"/><Relationship Id="rId5" Type="http://schemas.openxmlformats.org/officeDocument/2006/relationships/tags" Target="../tags/tag230.xml"/><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tags" Target="../tags/tag229.xml"/><Relationship Id="rId9" Type="http://schemas.openxmlformats.org/officeDocument/2006/relationships/image" Target="../media/image4.png"/><Relationship Id="rId14" Type="http://schemas.openxmlformats.org/officeDocument/2006/relationships/image" Target="../media/image7.gif"/></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8.png"/><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image" Target="../media/image4.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image" Target="../media/image6.gif"/><Relationship Id="rId5" Type="http://schemas.openxmlformats.org/officeDocument/2006/relationships/tags" Target="../tags/tag237.xml"/><Relationship Id="rId15" Type="http://schemas.openxmlformats.org/officeDocument/2006/relationships/image" Target="../media/image7.gif"/><Relationship Id="rId10" Type="http://schemas.openxmlformats.org/officeDocument/2006/relationships/hyperlink" Target="http://www.ik1pmr.com/banknotes/gif/switzerland-10.gif" TargetMode="External"/><Relationship Id="rId4" Type="http://schemas.openxmlformats.org/officeDocument/2006/relationships/tags" Target="../tags/tag236.xml"/><Relationship Id="rId9" Type="http://schemas.openxmlformats.org/officeDocument/2006/relationships/image" Target="../media/image9.jpeg"/><Relationship Id="rId14"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8.png"/><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4.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6.gif"/><Relationship Id="rId5" Type="http://schemas.openxmlformats.org/officeDocument/2006/relationships/tags" Target="../tags/tag244.xml"/><Relationship Id="rId15" Type="http://schemas.openxmlformats.org/officeDocument/2006/relationships/image" Target="../media/image7.gif"/><Relationship Id="rId10" Type="http://schemas.openxmlformats.org/officeDocument/2006/relationships/hyperlink" Target="http://www.ik1pmr.com/banknotes/gif/switzerland-10.gif" TargetMode="External"/><Relationship Id="rId4" Type="http://schemas.openxmlformats.org/officeDocument/2006/relationships/tags" Target="../tags/tag243.xml"/><Relationship Id="rId9" Type="http://schemas.openxmlformats.org/officeDocument/2006/relationships/image" Target="../media/image10.jpeg"/><Relationship Id="rId14" Type="http://schemas.openxmlformats.org/officeDocument/2006/relationships/hyperlink" Target="http://www.google.ch/url?sa=i&amp;rct=j&amp;q=&amp;esrc=s&amp;frm=1&amp;source=images&amp;cd=&amp;cad=rja&amp;uact=8&amp;ved=0CAcQjRw&amp;url=http://metalvetia.ch/2012/01/clips-der-woche-swiss-made/&amp;ei=Zu1ZVbDGH4HzUrCjgagG&amp;bvm=bv.93564037,d.d24&amp;psig=AFQjCNF0UL_rv419kExE-405n03vhcrNIw&amp;ust=14320432154623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1" y="612648"/>
            <a:ext cx="8997696" cy="6848856"/>
            <a:chOff x="530352" y="612648"/>
            <a:chExt cx="8997696" cy="6848856"/>
          </a:xfrm>
        </p:grpSpPr>
        <p:grpSp>
          <p:nvGrpSpPr>
            <p:cNvPr id="5" name="Group 107" hidden="1"/>
            <p:cNvGrpSpPr/>
            <p:nvPr/>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106" hidden="1"/>
            <p:cNvGrpSpPr/>
            <p:nvPr/>
          </p:nvGrpSpPr>
          <p:grpSpPr>
            <a:xfrm>
              <a:off x="530352" y="1066800"/>
              <a:ext cx="8997696" cy="835152"/>
              <a:chOff x="530352" y="1066800"/>
              <a:chExt cx="8997696" cy="835152"/>
            </a:xfrm>
          </p:grpSpPr>
          <p:sp>
            <p:nvSpPr>
              <p:cNvPr id="50"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p:nvGrpSpPr>
          <p:grpSpPr>
            <a:xfrm>
              <a:off x="533400" y="6245352"/>
              <a:ext cx="8994648" cy="688848"/>
              <a:chOff x="533400" y="6013704"/>
              <a:chExt cx="8994648" cy="688848"/>
            </a:xfrm>
          </p:grpSpPr>
          <p:sp>
            <p:nvSpPr>
              <p:cNvPr id="44"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p:nvGrpSpPr>
          <p:grpSpPr>
            <a:xfrm>
              <a:off x="533400" y="5407152"/>
              <a:ext cx="8994648" cy="688848"/>
              <a:chOff x="533400" y="5026152"/>
              <a:chExt cx="8994648" cy="688848"/>
            </a:xfrm>
          </p:grpSpPr>
          <p:sp>
            <p:nvSpPr>
              <p:cNvPr id="38"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p:nvGrpSpPr>
          <p:grpSpPr>
            <a:xfrm>
              <a:off x="533400" y="4568952"/>
              <a:ext cx="8994648" cy="688848"/>
              <a:chOff x="533400" y="4038600"/>
              <a:chExt cx="8994648" cy="688848"/>
            </a:xfrm>
          </p:grpSpPr>
          <p:sp>
            <p:nvSpPr>
              <p:cNvPr id="32"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p:nvGrpSpPr>
          <p:grpSpPr>
            <a:xfrm>
              <a:off x="533400" y="3730752"/>
              <a:ext cx="8994648" cy="688848"/>
              <a:chOff x="533400" y="3041904"/>
              <a:chExt cx="8994648" cy="688848"/>
            </a:xfrm>
          </p:grpSpPr>
          <p:sp>
            <p:nvSpPr>
              <p:cNvPr id="26"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p:nvGrpSpPr>
          <p:grpSpPr>
            <a:xfrm>
              <a:off x="533400" y="2892552"/>
              <a:ext cx="8994648" cy="688848"/>
              <a:chOff x="533400" y="1066800"/>
              <a:chExt cx="8994648" cy="688848"/>
            </a:xfrm>
          </p:grpSpPr>
          <p:sp>
            <p:nvSpPr>
              <p:cNvPr id="20"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p:nvGrpSpPr>
          <p:grpSpPr>
            <a:xfrm>
              <a:off x="533400" y="2054352"/>
              <a:ext cx="8994648" cy="688848"/>
              <a:chOff x="533400" y="2054352"/>
              <a:chExt cx="8994648" cy="688848"/>
            </a:xfrm>
          </p:grpSpPr>
          <p:sp>
            <p:nvSpPr>
              <p:cNvPr id="14"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ctrTitle"/>
            <p:custDataLst>
              <p:tags r:id="rId3"/>
            </p:custDataLst>
          </p:nvPr>
        </p:nvSpPr>
        <p:spPr>
          <a:xfrm>
            <a:off x="2056818" y="1066738"/>
            <a:ext cx="5943600" cy="443198"/>
          </a:xfrm>
        </p:spPr>
        <p:txBody>
          <a:bodyPr/>
          <a:lstStyle/>
          <a:p>
            <a:r>
              <a:rPr lang="en-GB" dirty="0" smtClean="0"/>
              <a:t>Swiss Treasurers Forum</a:t>
            </a:r>
            <a:endParaRPr lang="en-GB" dirty="0"/>
          </a:p>
        </p:txBody>
      </p:sp>
      <p:sp>
        <p:nvSpPr>
          <p:cNvPr id="3" name="Subtitle 2"/>
          <p:cNvSpPr>
            <a:spLocks noGrp="1"/>
          </p:cNvSpPr>
          <p:nvPr>
            <p:ph type="subTitle" idx="1"/>
            <p:custDataLst>
              <p:tags r:id="rId4"/>
            </p:custDataLst>
          </p:nvPr>
        </p:nvSpPr>
        <p:spPr>
          <a:xfrm>
            <a:off x="2056818" y="1509936"/>
            <a:ext cx="5943600" cy="886397"/>
          </a:xfrm>
        </p:spPr>
        <p:txBody>
          <a:bodyPr/>
          <a:lstStyle/>
          <a:p>
            <a:r>
              <a:rPr lang="en-GB" dirty="0" smtClean="0"/>
              <a:t>What treasurers should know about VAT and bitcoins</a:t>
            </a:r>
            <a:endParaRPr lang="en-GB" dirty="0"/>
          </a:p>
        </p:txBody>
      </p:sp>
      <p:sp>
        <p:nvSpPr>
          <p:cNvPr id="58" name="Report Date"/>
          <p:cNvSpPr txBox="1"/>
          <p:nvPr>
            <p:custDataLst>
              <p:tags r:id="rId5"/>
            </p:custDataLst>
          </p:nvPr>
        </p:nvSpPr>
        <p:spPr bwMode="black">
          <a:xfrm>
            <a:off x="397702" y="3581400"/>
            <a:ext cx="1225296" cy="153888"/>
          </a:xfrm>
          <a:prstGeom prst="rect">
            <a:avLst/>
          </a:prstGeom>
          <a:noFill/>
          <a:ln>
            <a:noFill/>
          </a:ln>
        </p:spPr>
        <p:txBody>
          <a:bodyPr wrap="square" lIns="0" tIns="0" rIns="0" bIns="0" rtlCol="0">
            <a:spAutoFit/>
          </a:bodyPr>
          <a:lstStyle/>
          <a:p>
            <a:pPr algn="l"/>
            <a:r>
              <a:rPr lang="en-GB" sz="1000" i="1" dirty="0" smtClean="0">
                <a:latin typeface="Georgia" pitchFamily="18" charset="0"/>
              </a:rPr>
              <a:t>11 June 2015</a:t>
            </a:r>
            <a:endParaRPr lang="en-GB" sz="1000" i="1" dirty="0">
              <a:latin typeface="Georgia" pitchFamily="18" charset="0"/>
            </a:endParaRPr>
          </a:p>
        </p:txBody>
      </p:sp>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856" y="4102224"/>
            <a:ext cx="3556972" cy="2664296"/>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10</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76" name="TextBox 75"/>
          <p:cNvSpPr txBox="1"/>
          <p:nvPr/>
        </p:nvSpPr>
        <p:spPr>
          <a:xfrm>
            <a:off x="420688" y="1918800"/>
            <a:ext cx="9433048" cy="615553"/>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solidFill>
                  <a:schemeClr val="tx1"/>
                </a:solidFill>
                <a:latin typeface="Georgia" pitchFamily="18" charset="0"/>
                <a:cs typeface="Arial" pitchFamily="34" charset="0"/>
              </a:rPr>
              <a:t>What happens if the customer is not bankrupt but just </a:t>
            </a:r>
            <a:r>
              <a:rPr lang="en-GB" sz="2000" b="1" u="sng" noProof="0" dirty="0" smtClean="0">
                <a:solidFill>
                  <a:schemeClr val="tx1"/>
                </a:solidFill>
                <a:latin typeface="Georgia" pitchFamily="18" charset="0"/>
                <a:cs typeface="Arial" pitchFamily="34" charset="0"/>
              </a:rPr>
              <a:t>not willing to pay</a:t>
            </a:r>
            <a:r>
              <a:rPr lang="en-GB" sz="2000" b="1" noProof="0" dirty="0" smtClean="0">
                <a:solidFill>
                  <a:schemeClr val="tx1"/>
                </a:solidFill>
                <a:latin typeface="Georgia" pitchFamily="18" charset="0"/>
                <a:cs typeface="Arial" pitchFamily="34" charset="0"/>
              </a:rPr>
              <a:t>? </a:t>
            </a:r>
          </a:p>
        </p:txBody>
      </p:sp>
      <p:grpSp>
        <p:nvGrpSpPr>
          <p:cNvPr id="87" name="Group 86"/>
          <p:cNvGrpSpPr/>
          <p:nvPr/>
        </p:nvGrpSpPr>
        <p:grpSpPr>
          <a:xfrm>
            <a:off x="3239873" y="2694963"/>
            <a:ext cx="5309936" cy="4073935"/>
            <a:chOff x="2148880" y="2250414"/>
            <a:chExt cx="5240183" cy="4575034"/>
          </a:xfrm>
        </p:grpSpPr>
        <p:sp>
          <p:nvSpPr>
            <p:cNvPr id="79" name="Rectangle 78"/>
            <p:cNvSpPr/>
            <p:nvPr/>
          </p:nvSpPr>
          <p:spPr>
            <a:xfrm>
              <a:off x="2148880" y="4041355"/>
              <a:ext cx="1728192" cy="766389"/>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80" name="Curved Connector 79"/>
            <p:cNvCxnSpPr>
              <a:stCxn id="77" idx="0"/>
              <a:endCxn id="79" idx="0"/>
            </p:cNvCxnSpPr>
            <p:nvPr/>
          </p:nvCxnSpPr>
          <p:spPr>
            <a:xfrm rot="16200000" flipH="1" flipV="1">
              <a:off x="5175679" y="1827971"/>
              <a:ext cx="50681" cy="4376087"/>
            </a:xfrm>
            <a:prstGeom prst="curvedConnector3">
              <a:avLst>
                <a:gd name="adj1" fmla="val -1374884"/>
              </a:avLst>
            </a:prstGeom>
            <a:ln w="19050">
              <a:solidFill>
                <a:schemeClr val="accent4"/>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713045" y="2250414"/>
              <a:ext cx="4126024" cy="691267"/>
            </a:xfrm>
            <a:prstGeom prst="rect">
              <a:avLst/>
            </a:prstGeom>
            <a:noFill/>
            <a:ln>
              <a:solidFill>
                <a:schemeClr val="bg2"/>
              </a:solidFill>
            </a:ln>
          </p:spPr>
          <p:txBody>
            <a:bodyPr wrap="square" lIns="0" tIns="0" rIns="0" bIns="0" rtlCol="0">
              <a:spAutoFit/>
            </a:bodyPr>
            <a:lstStyle/>
            <a:p>
              <a:pPr algn="ctr"/>
              <a:r>
                <a:rPr lang="en-GB" sz="2000" noProof="0" dirty="0" smtClean="0">
                  <a:solidFill>
                    <a:schemeClr val="tx1"/>
                  </a:solidFill>
                  <a:latin typeface="Georgia" pitchFamily="18" charset="0"/>
                  <a:cs typeface="Arial" pitchFamily="34" charset="0"/>
                </a:rPr>
                <a:t>CHF 100 + CHF 8 (VAT)</a:t>
              </a:r>
            </a:p>
            <a:p>
              <a:pPr algn="ctr"/>
              <a:r>
                <a:rPr lang="en-GB" sz="2000" noProof="0" dirty="0" smtClean="0">
                  <a:solidFill>
                    <a:schemeClr val="tx1"/>
                  </a:solidFill>
                  <a:latin typeface="Georgia" pitchFamily="18" charset="0"/>
                  <a:cs typeface="Arial" pitchFamily="34" charset="0"/>
                </a:rPr>
                <a:t> = CHF 108</a:t>
              </a:r>
            </a:p>
          </p:txBody>
        </p:sp>
        <p:cxnSp>
          <p:nvCxnSpPr>
            <p:cNvPr id="82" name="Curved Connector 81"/>
            <p:cNvCxnSpPr>
              <a:stCxn id="79" idx="2"/>
              <a:endCxn id="77" idx="2"/>
            </p:cNvCxnSpPr>
            <p:nvPr/>
          </p:nvCxnSpPr>
          <p:spPr>
            <a:xfrm rot="5400000" flipH="1" flipV="1">
              <a:off x="5196809" y="2615491"/>
              <a:ext cx="8419" cy="4376087"/>
            </a:xfrm>
            <a:prstGeom prst="curvedConnector3">
              <a:avLst>
                <a:gd name="adj1" fmla="val -11567694"/>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177708" y="2911457"/>
              <a:ext cx="864096" cy="3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8" descr="http://www.ik1pmr.com/banknotes/small-15p/switzerland-10.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315142" y="2997153"/>
              <a:ext cx="792088" cy="36334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0196" y="5656408"/>
              <a:ext cx="1169040" cy="116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TextBox 85"/>
            <p:cNvSpPr txBox="1"/>
            <p:nvPr/>
          </p:nvSpPr>
          <p:spPr>
            <a:xfrm>
              <a:off x="3985573" y="5857523"/>
              <a:ext cx="2060336" cy="345634"/>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Goods/services</a:t>
              </a:r>
              <a:r>
                <a:rPr lang="en-GB" sz="1800" noProof="0" dirty="0" smtClean="0">
                  <a:solidFill>
                    <a:schemeClr val="tx1"/>
                  </a:solidFill>
                  <a:latin typeface="Georgia" pitchFamily="18" charset="0"/>
                  <a:cs typeface="Arial" pitchFamily="34" charset="0"/>
                </a:rPr>
                <a:t> </a:t>
              </a:r>
            </a:p>
          </p:txBody>
        </p:sp>
      </p:grpSp>
      <p:cxnSp>
        <p:nvCxnSpPr>
          <p:cNvPr id="89" name="Straight Connector 88"/>
          <p:cNvCxnSpPr/>
          <p:nvPr/>
        </p:nvCxnSpPr>
        <p:spPr>
          <a:xfrm>
            <a:off x="4811529" y="2569352"/>
            <a:ext cx="1932221" cy="11141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570906" y="2569352"/>
            <a:ext cx="2340261" cy="11141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118703" y="5407152"/>
            <a:ext cx="3452204" cy="1231106"/>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VAT of CHF 8</a:t>
            </a:r>
          </a:p>
          <a:p>
            <a:r>
              <a:rPr lang="en-GB" sz="2000" dirty="0" smtClean="0">
                <a:latin typeface="Georgia" pitchFamily="18" charset="0"/>
                <a:cs typeface="Arial" pitchFamily="34" charset="0"/>
              </a:rPr>
              <a:t>can </a:t>
            </a:r>
            <a:r>
              <a:rPr lang="en-GB" sz="2000" dirty="0">
                <a:latin typeface="Georgia" pitchFamily="18" charset="0"/>
                <a:cs typeface="Arial" pitchFamily="34" charset="0"/>
              </a:rPr>
              <a:t>b</a:t>
            </a:r>
            <a:r>
              <a:rPr lang="en-GB" sz="2000" dirty="0" smtClean="0">
                <a:latin typeface="Georgia" pitchFamily="18" charset="0"/>
                <a:cs typeface="Arial" pitchFamily="34" charset="0"/>
              </a:rPr>
              <a:t>e recovered from</a:t>
            </a:r>
          </a:p>
          <a:p>
            <a:r>
              <a:rPr lang="en-GB" sz="2000" dirty="0" smtClean="0">
                <a:latin typeface="Georgia" pitchFamily="18" charset="0"/>
                <a:cs typeface="Arial" pitchFamily="34" charset="0"/>
              </a:rPr>
              <a:t>the FTA </a:t>
            </a:r>
            <a:r>
              <a:rPr lang="en-GB" sz="2000" b="1" dirty="0" smtClean="0">
                <a:latin typeface="Georgia" pitchFamily="18" charset="0"/>
                <a:cs typeface="Arial" pitchFamily="34" charset="0"/>
              </a:rPr>
              <a:t>if written off </a:t>
            </a:r>
          </a:p>
          <a:p>
            <a:r>
              <a:rPr lang="en-GB" sz="2000" dirty="0" smtClean="0">
                <a:latin typeface="Georgia" pitchFamily="18" charset="0"/>
                <a:cs typeface="Arial" pitchFamily="34" charset="0"/>
              </a:rPr>
              <a:t>by the supplier</a:t>
            </a:r>
            <a:endParaRPr lang="en-GB" sz="2000" noProof="0" dirty="0" smtClean="0">
              <a:solidFill>
                <a:schemeClr val="tx1"/>
              </a:solidFill>
              <a:latin typeface="Georgia" pitchFamily="18" charset="0"/>
              <a:cs typeface="Arial" pitchFamily="34" charset="0"/>
            </a:endParaRPr>
          </a:p>
        </p:txBody>
      </p:sp>
      <p:sp>
        <p:nvSpPr>
          <p:cNvPr id="103" name="Right Arrow 102"/>
          <p:cNvSpPr/>
          <p:nvPr/>
        </p:nvSpPr>
        <p:spPr>
          <a:xfrm>
            <a:off x="530351" y="5431795"/>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77" name="Rectangle 76"/>
          <p:cNvSpPr/>
          <p:nvPr/>
        </p:nvSpPr>
        <p:spPr>
          <a:xfrm>
            <a:off x="7685713" y="4244614"/>
            <a:ext cx="1728192" cy="720080"/>
          </a:xfrm>
          <a:prstGeom prst="rect">
            <a:avLst/>
          </a:prstGeom>
          <a:solidFill>
            <a:schemeClr val="accent3">
              <a:lumMod val="75000"/>
            </a:schemeClr>
          </a:solidFill>
          <a:ln w="6350">
            <a:solidFill>
              <a:schemeClr val="accent3"/>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pic>
        <p:nvPicPr>
          <p:cNvPr id="94" name="Picture 93" descr="http://metalvetia.ch/wp-content/uploads/2012/01/Schweizer-Flagge-300x200.gif">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pic>
        <p:nvPicPr>
          <p:cNvPr id="95"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757" y="2987082"/>
            <a:ext cx="2101163" cy="148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TextBox 95"/>
          <p:cNvSpPr txBox="1"/>
          <p:nvPr/>
        </p:nvSpPr>
        <p:spPr>
          <a:xfrm>
            <a:off x="266964" y="2586263"/>
            <a:ext cx="2562848" cy="307777"/>
          </a:xfrm>
          <a:prstGeom prst="rect">
            <a:avLst/>
          </a:prstGeom>
          <a:noFill/>
          <a:ln>
            <a:noFill/>
          </a:ln>
        </p:spPr>
        <p:txBody>
          <a:bodyPr wrap="square" lIns="0" tIns="0" rIns="0" bIns="0" rtlCol="0">
            <a:spAutoFit/>
          </a:bodyPr>
          <a:lstStyle/>
          <a:p>
            <a:r>
              <a:rPr lang="de-CH" sz="2000" dirty="0">
                <a:latin typeface="Georgia" pitchFamily="18" charset="0"/>
                <a:cs typeface="Arial" pitchFamily="34" charset="0"/>
              </a:rPr>
              <a:t>Federal </a:t>
            </a:r>
            <a:r>
              <a:rPr lang="de-CH" sz="2000" dirty="0" err="1">
                <a:latin typeface="Georgia" pitchFamily="18" charset="0"/>
                <a:cs typeface="Arial" pitchFamily="34" charset="0"/>
              </a:rPr>
              <a:t>Tax</a:t>
            </a:r>
            <a:r>
              <a:rPr lang="de-CH" sz="2000" dirty="0">
                <a:latin typeface="Georgia" pitchFamily="18" charset="0"/>
                <a:cs typeface="Arial" pitchFamily="34" charset="0"/>
              </a:rPr>
              <a:t> Authority</a:t>
            </a:r>
            <a:endParaRPr lang="de-CH" sz="2000" noProof="0" dirty="0" smtClean="0">
              <a:solidFill>
                <a:schemeClr val="tx1"/>
              </a:solidFill>
              <a:latin typeface="Georgia" pitchFamily="18" charset="0"/>
              <a:cs typeface="Arial" pitchFamily="34" charset="0"/>
            </a:endParaRPr>
          </a:p>
        </p:txBody>
      </p:sp>
      <p:sp>
        <p:nvSpPr>
          <p:cNvPr id="97" name="TextBox 96"/>
          <p:cNvSpPr txBox="1"/>
          <p:nvPr/>
        </p:nvSpPr>
        <p:spPr>
          <a:xfrm>
            <a:off x="1840483" y="4604654"/>
            <a:ext cx="1019243" cy="246221"/>
          </a:xfrm>
          <a:prstGeom prst="rect">
            <a:avLst/>
          </a:prstGeom>
          <a:noFill/>
          <a:ln>
            <a:noFill/>
          </a:ln>
        </p:spPr>
        <p:txBody>
          <a:bodyPr wrap="square" lIns="0" tIns="0" rIns="0" bIns="0" rtlCol="0">
            <a:spAutoFit/>
          </a:bodyPr>
          <a:lstStyle/>
          <a:p>
            <a:r>
              <a:rPr lang="de-CH" sz="1600" noProof="0" dirty="0" smtClean="0">
                <a:solidFill>
                  <a:schemeClr val="tx1"/>
                </a:solidFill>
                <a:latin typeface="Georgia" pitchFamily="18" charset="0"/>
                <a:cs typeface="Arial" pitchFamily="34" charset="0"/>
              </a:rPr>
              <a:t>CHF 8</a:t>
            </a:r>
          </a:p>
        </p:txBody>
      </p:sp>
      <p:cxnSp>
        <p:nvCxnSpPr>
          <p:cNvPr id="69" name="Curved Connector 68"/>
          <p:cNvCxnSpPr>
            <a:stCxn id="79" idx="1"/>
            <a:endCxn id="95" idx="2"/>
          </p:cNvCxnSpPr>
          <p:nvPr/>
        </p:nvCxnSpPr>
        <p:spPr>
          <a:xfrm rot="10800000">
            <a:off x="1460339" y="4474422"/>
            <a:ext cx="1779534" cy="156546"/>
          </a:xfrm>
          <a:prstGeom prst="curvedConnector2">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004943" y="4552695"/>
            <a:ext cx="2680770" cy="20146"/>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5391462" y="4277243"/>
            <a:ext cx="1573045" cy="246221"/>
          </a:xfrm>
          <a:prstGeom prst="rect">
            <a:avLst/>
          </a:prstGeom>
          <a:noFill/>
          <a:ln>
            <a:noFill/>
          </a:ln>
        </p:spPr>
        <p:txBody>
          <a:bodyPr wrap="square" lIns="0" tIns="0" rIns="0" bIns="0" rtlCol="0">
            <a:spAutoFit/>
          </a:bodyPr>
          <a:lstStyle/>
          <a:p>
            <a:pPr algn="ctr"/>
            <a:r>
              <a:rPr lang="de-CH" sz="1600" noProof="0" dirty="0" err="1" smtClean="0">
                <a:latin typeface="Georgia" pitchFamily="18" charset="0"/>
                <a:cs typeface="Arial" pitchFamily="34" charset="0"/>
              </a:rPr>
              <a:t>Invoice</a:t>
            </a:r>
            <a:endParaRPr lang="de-CH" sz="1600" noProof="0" dirty="0" smtClean="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827586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11</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76" name="TextBox 75"/>
          <p:cNvSpPr txBox="1"/>
          <p:nvPr/>
        </p:nvSpPr>
        <p:spPr>
          <a:xfrm>
            <a:off x="420688" y="1918800"/>
            <a:ext cx="77357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solidFill>
                  <a:schemeClr val="tx1"/>
                </a:solidFill>
                <a:latin typeface="Georgia" pitchFamily="18" charset="0"/>
                <a:cs typeface="Arial" pitchFamily="34" charset="0"/>
              </a:rPr>
              <a:t>What can the supplier do?</a:t>
            </a:r>
          </a:p>
        </p:txBody>
      </p:sp>
      <p:sp>
        <p:nvSpPr>
          <p:cNvPr id="75" name="AutoShape 2" descr="Bildergebnis für münze schweiz"/>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2" name="TextBox 101"/>
          <p:cNvSpPr txBox="1"/>
          <p:nvPr/>
        </p:nvSpPr>
        <p:spPr>
          <a:xfrm>
            <a:off x="1087879" y="2722327"/>
            <a:ext cx="8640960"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The supplier can sell </a:t>
            </a:r>
            <a:r>
              <a:rPr lang="en-GB" sz="2000" dirty="0" smtClean="0">
                <a:latin typeface="Georgia" pitchFamily="18" charset="0"/>
                <a:cs typeface="Arial" pitchFamily="34" charset="0"/>
              </a:rPr>
              <a:t>his receivables of CHF 100  for CHF 7 to the debt collection agency</a:t>
            </a:r>
            <a:endParaRPr lang="en-GB" sz="2000" noProof="0" dirty="0" smtClean="0">
              <a:solidFill>
                <a:schemeClr val="tx1"/>
              </a:solidFill>
              <a:latin typeface="Georgia" pitchFamily="18" charset="0"/>
              <a:cs typeface="Arial" pitchFamily="34" charset="0"/>
            </a:endParaRPr>
          </a:p>
        </p:txBody>
      </p:sp>
      <p:sp>
        <p:nvSpPr>
          <p:cNvPr id="103" name="Right Arrow 102"/>
          <p:cNvSpPr/>
          <p:nvPr/>
        </p:nvSpPr>
        <p:spPr>
          <a:xfrm>
            <a:off x="475865" y="2878168"/>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79" name="Rectangle 78"/>
          <p:cNvSpPr/>
          <p:nvPr/>
        </p:nvSpPr>
        <p:spPr>
          <a:xfrm>
            <a:off x="7900186" y="4208880"/>
            <a:ext cx="1476986" cy="792088"/>
          </a:xfrm>
          <a:prstGeom prst="rect">
            <a:avLst/>
          </a:prstGeom>
          <a:solidFill>
            <a:schemeClr val="accent3"/>
          </a:solidFill>
          <a:ln w="6350">
            <a:solidFill>
              <a:schemeClr val="accent4"/>
            </a:solidFill>
          </a:ln>
        </p:spPr>
        <p:txBody>
          <a:bodyPr vert="horz" wrap="square" lIns="91440" tIns="45720" rIns="91440" bIns="45720" rtlCol="0" anchor="ctr">
            <a:noAutofit/>
          </a:bodyPr>
          <a:lstStyle/>
          <a:p>
            <a:pPr algn="ctr"/>
            <a:r>
              <a:rPr lang="en-GB" sz="1800" b="1" dirty="0" smtClean="0">
                <a:latin typeface="+mj-lt"/>
              </a:rPr>
              <a:t>Debt </a:t>
            </a:r>
            <a:r>
              <a:rPr lang="en-GB" sz="2000" b="1" dirty="0" smtClean="0">
                <a:latin typeface="+mj-lt"/>
              </a:rPr>
              <a:t>collection</a:t>
            </a:r>
            <a:r>
              <a:rPr lang="en-GB" sz="1800" b="1" dirty="0" smtClean="0">
                <a:latin typeface="+mj-lt"/>
              </a:rPr>
              <a:t> agency</a:t>
            </a:r>
          </a:p>
        </p:txBody>
      </p:sp>
      <p:sp>
        <p:nvSpPr>
          <p:cNvPr id="86" name="TextBox 85"/>
          <p:cNvSpPr txBox="1"/>
          <p:nvPr/>
        </p:nvSpPr>
        <p:spPr>
          <a:xfrm>
            <a:off x="4258343" y="5788223"/>
            <a:ext cx="2562075" cy="307777"/>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Receivable</a:t>
            </a:r>
            <a:r>
              <a:rPr lang="en-GB" sz="1800" noProof="0" dirty="0" smtClean="0">
                <a:solidFill>
                  <a:schemeClr val="tx1"/>
                </a:solidFill>
                <a:latin typeface="Georgia" pitchFamily="18" charset="0"/>
                <a:cs typeface="Arial" pitchFamily="34" charset="0"/>
              </a:rPr>
              <a:t> of CHF 100</a:t>
            </a:r>
          </a:p>
        </p:txBody>
      </p:sp>
      <p:sp>
        <p:nvSpPr>
          <p:cNvPr id="77" name="Rectangle 76"/>
          <p:cNvSpPr/>
          <p:nvPr/>
        </p:nvSpPr>
        <p:spPr>
          <a:xfrm>
            <a:off x="1500808" y="4368800"/>
            <a:ext cx="1751196" cy="64121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67" name="Curved Connector 66"/>
          <p:cNvCxnSpPr>
            <a:stCxn id="79" idx="0"/>
            <a:endCxn id="77" idx="0"/>
          </p:cNvCxnSpPr>
          <p:nvPr/>
        </p:nvCxnSpPr>
        <p:spPr>
          <a:xfrm rot="16200000" flipH="1" flipV="1">
            <a:off x="5427583" y="1157703"/>
            <a:ext cx="159920" cy="6262273"/>
          </a:xfrm>
          <a:prstGeom prst="curvedConnector3">
            <a:avLst>
              <a:gd name="adj1" fmla="val -360769"/>
            </a:avLst>
          </a:prstGeom>
          <a:ln w="19050">
            <a:solidFill>
              <a:srgbClr val="DC69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77" idx="2"/>
            <a:endCxn id="79" idx="2"/>
          </p:cNvCxnSpPr>
          <p:nvPr/>
        </p:nvCxnSpPr>
        <p:spPr>
          <a:xfrm rot="5400000" flipH="1" flipV="1">
            <a:off x="5503021" y="1874352"/>
            <a:ext cx="9042" cy="6262273"/>
          </a:xfrm>
          <a:prstGeom prst="curvedConnector3">
            <a:avLst>
              <a:gd name="adj1" fmla="val -7985954"/>
            </a:avLst>
          </a:prstGeom>
          <a:ln w="19050">
            <a:solidFill>
              <a:srgbClr val="DC69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9870" y="3208589"/>
            <a:ext cx="616272" cy="73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ight Arrow 93"/>
          <p:cNvSpPr/>
          <p:nvPr/>
        </p:nvSpPr>
        <p:spPr>
          <a:xfrm>
            <a:off x="475864" y="6245954"/>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95" name="TextBox 94"/>
          <p:cNvSpPr txBox="1"/>
          <p:nvPr/>
        </p:nvSpPr>
        <p:spPr>
          <a:xfrm>
            <a:off x="1201946" y="6228612"/>
            <a:ext cx="2891149"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The biggest mistake!!!</a:t>
            </a:r>
          </a:p>
        </p:txBody>
      </p:sp>
      <p:pic>
        <p:nvPicPr>
          <p:cNvPr id="74" name="Picture 73" descr="http://metalvetia.ch/wp-content/uploads/2012/01/Schweizer-Flagge-300x200.gif">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sp>
        <p:nvSpPr>
          <p:cNvPr id="92" name="TextBox 91"/>
          <p:cNvSpPr txBox="1"/>
          <p:nvPr/>
        </p:nvSpPr>
        <p:spPr>
          <a:xfrm>
            <a:off x="4745548" y="3427511"/>
            <a:ext cx="793833" cy="307777"/>
          </a:xfrm>
          <a:prstGeom prst="rect">
            <a:avLst/>
          </a:prstGeom>
          <a:solidFill>
            <a:schemeClr val="bg2"/>
          </a:solid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CHF</a:t>
            </a:r>
            <a:r>
              <a:rPr lang="en-GB" sz="1800" noProof="0" dirty="0" smtClean="0">
                <a:solidFill>
                  <a:schemeClr val="tx1"/>
                </a:solidFill>
                <a:latin typeface="Georgia" pitchFamily="18" charset="0"/>
                <a:cs typeface="Arial" pitchFamily="34" charset="0"/>
              </a:rPr>
              <a:t> 7</a:t>
            </a:r>
          </a:p>
        </p:txBody>
      </p:sp>
    </p:spTree>
    <p:custDataLst>
      <p:tags r:id="rId1"/>
    </p:custDataLst>
    <p:extLst>
      <p:ext uri="{BB962C8B-B14F-4D97-AF65-F5344CB8AC3E}">
        <p14:creationId xmlns:p14="http://schemas.microsoft.com/office/powerpoint/2010/main" val="2675239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12</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76" name="TextBox 75"/>
          <p:cNvSpPr txBox="1"/>
          <p:nvPr/>
        </p:nvSpPr>
        <p:spPr>
          <a:xfrm>
            <a:off x="420688" y="1918800"/>
            <a:ext cx="77357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solidFill>
                  <a:schemeClr val="tx1"/>
                </a:solidFill>
                <a:latin typeface="Georgia" pitchFamily="18" charset="0"/>
                <a:cs typeface="Arial" pitchFamily="34" charset="0"/>
              </a:rPr>
              <a:t>Why is the sale of a receivable the biggest mistake?</a:t>
            </a:r>
          </a:p>
        </p:txBody>
      </p:sp>
      <p:sp>
        <p:nvSpPr>
          <p:cNvPr id="75" name="AutoShape 2" descr="Bildergebnis für münze schweiz"/>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Right Arrow 102"/>
          <p:cNvSpPr/>
          <p:nvPr/>
        </p:nvSpPr>
        <p:spPr>
          <a:xfrm>
            <a:off x="530351" y="2658396"/>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58" name="TextBox 57"/>
          <p:cNvSpPr txBox="1"/>
          <p:nvPr/>
        </p:nvSpPr>
        <p:spPr>
          <a:xfrm>
            <a:off x="1137826" y="2466467"/>
            <a:ext cx="8450144" cy="584775"/>
          </a:xfrm>
          <a:prstGeom prst="rect">
            <a:avLst/>
          </a:prstGeom>
          <a:noFill/>
          <a:ln>
            <a:noFill/>
          </a:ln>
        </p:spPr>
        <p:txBody>
          <a:bodyPr wrap="square" lIns="0" tIns="0" rIns="0" bIns="0" rtlCol="0">
            <a:spAutoFit/>
          </a:bodyPr>
          <a:lstStyle/>
          <a:p>
            <a:r>
              <a:rPr lang="en-GB" sz="1800" noProof="0" dirty="0" smtClean="0">
                <a:solidFill>
                  <a:schemeClr val="tx1"/>
                </a:solidFill>
                <a:latin typeface="Georgia" pitchFamily="18" charset="0"/>
                <a:cs typeface="Arial" pitchFamily="34" charset="0"/>
              </a:rPr>
              <a:t>VAT of CHF 8 on </a:t>
            </a:r>
            <a:r>
              <a:rPr lang="en-GB" sz="2000" noProof="0" dirty="0" smtClean="0">
                <a:solidFill>
                  <a:schemeClr val="tx1"/>
                </a:solidFill>
                <a:latin typeface="Georgia" pitchFamily="18" charset="0"/>
                <a:cs typeface="Arial" pitchFamily="34" charset="0"/>
              </a:rPr>
              <a:t>the</a:t>
            </a:r>
            <a:r>
              <a:rPr lang="en-GB" sz="1800" noProof="0" dirty="0" smtClean="0">
                <a:solidFill>
                  <a:schemeClr val="tx1"/>
                </a:solidFill>
                <a:latin typeface="Georgia" pitchFamily="18" charset="0"/>
                <a:cs typeface="Arial" pitchFamily="34" charset="0"/>
              </a:rPr>
              <a:t> value of the receivable (i.e. CHF 100) becomes due again and needs to be paid to the FTA</a:t>
            </a:r>
          </a:p>
        </p:txBody>
      </p:sp>
      <p:sp>
        <p:nvSpPr>
          <p:cNvPr id="79" name="Rectangle 78"/>
          <p:cNvSpPr/>
          <p:nvPr/>
        </p:nvSpPr>
        <p:spPr>
          <a:xfrm>
            <a:off x="7719862" y="4568952"/>
            <a:ext cx="1480334" cy="919736"/>
          </a:xfrm>
          <a:prstGeom prst="rect">
            <a:avLst/>
          </a:prstGeom>
          <a:solidFill>
            <a:schemeClr val="accent3"/>
          </a:solidFill>
          <a:ln w="6350">
            <a:solidFill>
              <a:schemeClr val="accent4"/>
            </a:solidFill>
          </a:ln>
        </p:spPr>
        <p:txBody>
          <a:bodyPr vert="horz" wrap="square" lIns="91440" tIns="45720" rIns="91440" bIns="45720" rtlCol="0" anchor="ctr">
            <a:noAutofit/>
          </a:bodyPr>
          <a:lstStyle/>
          <a:p>
            <a:pPr algn="ctr"/>
            <a:r>
              <a:rPr lang="en-GB" sz="1600" b="1" dirty="0" smtClean="0"/>
              <a:t>Debt </a:t>
            </a:r>
            <a:r>
              <a:rPr lang="en-GB" sz="2000" b="1" dirty="0" smtClean="0"/>
              <a:t>collection</a:t>
            </a:r>
            <a:r>
              <a:rPr lang="en-GB" sz="1600" b="1" dirty="0" smtClean="0"/>
              <a:t> agency</a:t>
            </a:r>
          </a:p>
        </p:txBody>
      </p:sp>
      <p:sp>
        <p:nvSpPr>
          <p:cNvPr id="86" name="TextBox 85"/>
          <p:cNvSpPr txBox="1"/>
          <p:nvPr/>
        </p:nvSpPr>
        <p:spPr>
          <a:xfrm>
            <a:off x="5403503" y="6096000"/>
            <a:ext cx="2500555" cy="307777"/>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Receivable</a:t>
            </a:r>
            <a:r>
              <a:rPr lang="en-GB" sz="1800" noProof="0" dirty="0" smtClean="0">
                <a:solidFill>
                  <a:schemeClr val="tx1"/>
                </a:solidFill>
                <a:latin typeface="Georgia" pitchFamily="18" charset="0"/>
                <a:cs typeface="Arial" pitchFamily="34" charset="0"/>
              </a:rPr>
              <a:t> of CHF 100</a:t>
            </a:r>
          </a:p>
        </p:txBody>
      </p:sp>
      <p:sp>
        <p:nvSpPr>
          <p:cNvPr id="77" name="Rectangle 76"/>
          <p:cNvSpPr/>
          <p:nvPr/>
        </p:nvSpPr>
        <p:spPr>
          <a:xfrm>
            <a:off x="3686433" y="4683719"/>
            <a:ext cx="1502143" cy="570922"/>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rPr>
              <a:t>Supplier</a:t>
            </a:r>
          </a:p>
        </p:txBody>
      </p:sp>
      <p:cxnSp>
        <p:nvCxnSpPr>
          <p:cNvPr id="67" name="Curved Connector 66"/>
          <p:cNvCxnSpPr>
            <a:stCxn id="79" idx="0"/>
            <a:endCxn id="77" idx="0"/>
          </p:cNvCxnSpPr>
          <p:nvPr/>
        </p:nvCxnSpPr>
        <p:spPr>
          <a:xfrm rot="16200000" flipH="1" flipV="1">
            <a:off x="6391383" y="2615073"/>
            <a:ext cx="114767" cy="4022524"/>
          </a:xfrm>
          <a:prstGeom prst="curvedConnector3">
            <a:avLst>
              <a:gd name="adj1" fmla="val -417651"/>
            </a:avLst>
          </a:prstGeom>
          <a:ln w="19050">
            <a:solidFill>
              <a:srgbClr val="DC69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77" idx="2"/>
            <a:endCxn id="79" idx="2"/>
          </p:cNvCxnSpPr>
          <p:nvPr/>
        </p:nvCxnSpPr>
        <p:spPr>
          <a:xfrm rot="16200000" flipH="1">
            <a:off x="6331744" y="3360402"/>
            <a:ext cx="234047" cy="4022524"/>
          </a:xfrm>
          <a:prstGeom prst="curvedConnector3">
            <a:avLst>
              <a:gd name="adj1" fmla="val 304798"/>
            </a:avLst>
          </a:prstGeom>
          <a:ln w="19050">
            <a:solidFill>
              <a:srgbClr val="DC69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9728" y="3581400"/>
            <a:ext cx="528627" cy="65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TextBox 91"/>
          <p:cNvSpPr txBox="1"/>
          <p:nvPr/>
        </p:nvSpPr>
        <p:spPr>
          <a:xfrm>
            <a:off x="5717202" y="3730752"/>
            <a:ext cx="912198"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CHF 7</a:t>
            </a:r>
          </a:p>
        </p:txBody>
      </p:sp>
      <p:pic>
        <p:nvPicPr>
          <p:cNvPr id="7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575" y="3730752"/>
            <a:ext cx="2101163" cy="148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Box 73"/>
          <p:cNvSpPr txBox="1"/>
          <p:nvPr/>
        </p:nvSpPr>
        <p:spPr>
          <a:xfrm>
            <a:off x="257175" y="3300184"/>
            <a:ext cx="2562848" cy="307777"/>
          </a:xfrm>
          <a:prstGeom prst="rect">
            <a:avLst/>
          </a:prstGeom>
          <a:noFill/>
          <a:ln>
            <a:noFill/>
          </a:ln>
        </p:spPr>
        <p:txBody>
          <a:bodyPr wrap="square" lIns="0" tIns="0" rIns="0" bIns="0" rtlCol="0">
            <a:spAutoFit/>
          </a:bodyPr>
          <a:lstStyle/>
          <a:p>
            <a:r>
              <a:rPr lang="de-CH" sz="2000" dirty="0">
                <a:latin typeface="Georgia" pitchFamily="18" charset="0"/>
                <a:cs typeface="Arial" pitchFamily="34" charset="0"/>
              </a:rPr>
              <a:t>Federal </a:t>
            </a:r>
            <a:r>
              <a:rPr lang="de-CH" sz="2000" dirty="0" err="1">
                <a:latin typeface="Georgia" pitchFamily="18" charset="0"/>
                <a:cs typeface="Arial" pitchFamily="34" charset="0"/>
              </a:rPr>
              <a:t>Tax</a:t>
            </a:r>
            <a:r>
              <a:rPr lang="de-CH" sz="2000" dirty="0">
                <a:latin typeface="Georgia" pitchFamily="18" charset="0"/>
                <a:cs typeface="Arial" pitchFamily="34" charset="0"/>
              </a:rPr>
              <a:t> Authority</a:t>
            </a:r>
            <a:endParaRPr lang="de-CH" sz="2000" noProof="0" dirty="0" smtClean="0">
              <a:solidFill>
                <a:schemeClr val="tx1"/>
              </a:solidFill>
              <a:latin typeface="Georgia" pitchFamily="18" charset="0"/>
              <a:cs typeface="Arial" pitchFamily="34" charset="0"/>
            </a:endParaRPr>
          </a:p>
        </p:txBody>
      </p:sp>
      <p:cxnSp>
        <p:nvCxnSpPr>
          <p:cNvPr id="61" name="Curved Connector 60"/>
          <p:cNvCxnSpPr>
            <a:stCxn id="77" idx="1"/>
            <a:endCxn id="73" idx="2"/>
          </p:cNvCxnSpPr>
          <p:nvPr/>
        </p:nvCxnSpPr>
        <p:spPr>
          <a:xfrm rot="10800000" flipV="1">
            <a:off x="1460157" y="4969180"/>
            <a:ext cx="2226276" cy="248912"/>
          </a:xfrm>
          <a:prstGeom prst="curvedConnector4">
            <a:avLst>
              <a:gd name="adj1" fmla="val 26405"/>
              <a:gd name="adj2" fmla="val 206523"/>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800780" y="5562600"/>
            <a:ext cx="1019243" cy="307777"/>
          </a:xfrm>
          <a:prstGeom prst="rect">
            <a:avLst/>
          </a:prstGeom>
          <a:noFill/>
          <a:ln>
            <a:noFill/>
          </a:ln>
        </p:spPr>
        <p:txBody>
          <a:bodyPr wrap="square" lIns="0" tIns="0" rIns="0" bIns="0" rtlCol="0">
            <a:spAutoFit/>
          </a:bodyPr>
          <a:lstStyle/>
          <a:p>
            <a:r>
              <a:rPr lang="de-CH" sz="2000" noProof="0" dirty="0" smtClean="0">
                <a:solidFill>
                  <a:schemeClr val="tx1"/>
                </a:solidFill>
                <a:latin typeface="Georgia" pitchFamily="18" charset="0"/>
                <a:cs typeface="Arial" pitchFamily="34" charset="0"/>
              </a:rPr>
              <a:t>CHF 8</a:t>
            </a:r>
          </a:p>
        </p:txBody>
      </p:sp>
      <p:pic>
        <p:nvPicPr>
          <p:cNvPr id="80" name="Picture 79" descr="http://metalvetia.ch/wp-content/uploads/2012/01/Schweizer-Flagge-300x200.gif">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spTree>
    <p:custDataLst>
      <p:tags r:id="rId1"/>
    </p:custDataLst>
    <p:extLst>
      <p:ext uri="{BB962C8B-B14F-4D97-AF65-F5344CB8AC3E}">
        <p14:creationId xmlns:p14="http://schemas.microsoft.com/office/powerpoint/2010/main" val="178104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13</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76" name="TextBox 75"/>
          <p:cNvSpPr txBox="1"/>
          <p:nvPr/>
        </p:nvSpPr>
        <p:spPr>
          <a:xfrm>
            <a:off x="420688" y="1918800"/>
            <a:ext cx="77357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solidFill>
                  <a:schemeClr val="tx1"/>
                </a:solidFill>
                <a:latin typeface="Georgia" pitchFamily="18" charset="0"/>
                <a:cs typeface="Arial" pitchFamily="34" charset="0"/>
              </a:rPr>
              <a:t>Why is the sale of a receivable the biggest mistake?</a:t>
            </a:r>
          </a:p>
        </p:txBody>
      </p:sp>
      <p:sp>
        <p:nvSpPr>
          <p:cNvPr id="75" name="AutoShape 2" descr="Bildergebnis für münze schweiz"/>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61" name="Table 60"/>
          <p:cNvGraphicFramePr>
            <a:graphicFrameLocks noGrp="1"/>
          </p:cNvGraphicFramePr>
          <p:nvPr>
            <p:custDataLst>
              <p:tags r:id="rId8"/>
            </p:custDataLst>
            <p:extLst>
              <p:ext uri="{D42A27DB-BD31-4B8C-83A1-F6EECF244321}">
                <p14:modId xmlns:p14="http://schemas.microsoft.com/office/powerpoint/2010/main" val="3923349379"/>
              </p:ext>
            </p:extLst>
          </p:nvPr>
        </p:nvGraphicFramePr>
        <p:xfrm>
          <a:off x="1168152" y="3310136"/>
          <a:ext cx="7366728" cy="3169920"/>
        </p:xfrm>
        <a:graphic>
          <a:graphicData uri="http://schemas.openxmlformats.org/drawingml/2006/table">
            <a:tbl>
              <a:tblPr firstRow="1" firstCol="1" bandRow="1">
                <a:tableStyleId>{582F6C1B-F5DC-4988-9FA3-4B01CB59C5F3}</a:tableStyleId>
              </a:tblPr>
              <a:tblGrid>
                <a:gridCol w="5256584"/>
                <a:gridCol w="2110144"/>
              </a:tblGrid>
              <a:tr h="370840">
                <a:tc>
                  <a:txBody>
                    <a:bodyPr/>
                    <a:lstStyle/>
                    <a:p>
                      <a:endParaRPr lang="en-GB" sz="2000" b="0" dirty="0">
                        <a:solidFill>
                          <a:schemeClr val="accent2"/>
                        </a:solidFill>
                      </a:endParaRPr>
                    </a:p>
                  </a:txBody>
                  <a:tcPr>
                    <a:solidFill>
                      <a:schemeClr val="accent3">
                        <a:lumMod val="20000"/>
                        <a:lumOff val="80000"/>
                      </a:schemeClr>
                    </a:solidFill>
                  </a:tcPr>
                </a:tc>
                <a:tc>
                  <a:txBody>
                    <a:bodyPr/>
                    <a:lstStyle/>
                    <a:p>
                      <a:pPr algn="ctr"/>
                      <a:r>
                        <a:rPr lang="en-GB" sz="2000" b="0" dirty="0" smtClean="0">
                          <a:solidFill>
                            <a:schemeClr val="tx1"/>
                          </a:solidFill>
                        </a:rPr>
                        <a:t>CHF</a:t>
                      </a:r>
                      <a:endParaRPr lang="en-GB" sz="2000" b="0" dirty="0">
                        <a:solidFill>
                          <a:schemeClr val="tx1"/>
                        </a:solidFill>
                      </a:endParaRPr>
                    </a:p>
                  </a:txBody>
                  <a:tcPr>
                    <a:solidFill>
                      <a:schemeClr val="accent3">
                        <a:lumMod val="20000"/>
                        <a:lumOff val="80000"/>
                      </a:schemeClr>
                    </a:solidFill>
                  </a:tcPr>
                </a:tc>
              </a:tr>
              <a:tr h="370840">
                <a:tc>
                  <a:txBody>
                    <a:bodyPr/>
                    <a:lstStyle/>
                    <a:p>
                      <a:r>
                        <a:rPr lang="en-GB" sz="2000" b="0" dirty="0" smtClean="0">
                          <a:solidFill>
                            <a:schemeClr val="accent2"/>
                          </a:solidFill>
                        </a:rPr>
                        <a:t>Original</a:t>
                      </a:r>
                      <a:r>
                        <a:rPr lang="en-GB" sz="2000" b="0" baseline="0" dirty="0" smtClean="0">
                          <a:solidFill>
                            <a:schemeClr val="accent2"/>
                          </a:solidFill>
                        </a:rPr>
                        <a:t> VAT liability on the sale</a:t>
                      </a:r>
                      <a:endParaRPr lang="en-GB" sz="2000" b="0" dirty="0">
                        <a:solidFill>
                          <a:schemeClr val="accent2"/>
                        </a:solidFill>
                      </a:endParaRPr>
                    </a:p>
                  </a:txBody>
                  <a:tcPr/>
                </a:tc>
                <a:tc>
                  <a:txBody>
                    <a:bodyPr/>
                    <a:lstStyle/>
                    <a:p>
                      <a:pPr algn="ctr"/>
                      <a:r>
                        <a:rPr lang="en-GB" sz="2000" b="0" dirty="0" smtClean="0">
                          <a:solidFill>
                            <a:schemeClr val="accent2"/>
                          </a:solidFill>
                        </a:rPr>
                        <a:t>-8</a:t>
                      </a:r>
                      <a:endParaRPr lang="en-GB" sz="2000" b="0" dirty="0">
                        <a:solidFill>
                          <a:schemeClr val="accent2"/>
                        </a:solidFill>
                      </a:endParaRPr>
                    </a:p>
                  </a:txBody>
                  <a:tcPr/>
                </a:tc>
              </a:tr>
              <a:tr h="370840">
                <a:tc>
                  <a:txBody>
                    <a:bodyPr/>
                    <a:lstStyle/>
                    <a:p>
                      <a:r>
                        <a:rPr lang="en-GB" sz="2000" b="0" dirty="0" smtClean="0">
                          <a:solidFill>
                            <a:srgbClr val="00B050"/>
                          </a:solidFill>
                        </a:rPr>
                        <a:t>Recovered from FTA (customer’s default)</a:t>
                      </a:r>
                      <a:endParaRPr lang="en-GB" sz="2000" b="0" dirty="0">
                        <a:solidFill>
                          <a:srgbClr val="00B050"/>
                        </a:solidFill>
                      </a:endParaRPr>
                    </a:p>
                  </a:txBody>
                  <a:tcPr/>
                </a:tc>
                <a:tc>
                  <a:txBody>
                    <a:bodyPr/>
                    <a:lstStyle/>
                    <a:p>
                      <a:pPr algn="ctr"/>
                      <a:r>
                        <a:rPr lang="en-GB" sz="2000" b="0" dirty="0" smtClean="0">
                          <a:solidFill>
                            <a:srgbClr val="00B050"/>
                          </a:solidFill>
                        </a:rPr>
                        <a:t>+8</a:t>
                      </a:r>
                      <a:endParaRPr lang="en-GB" sz="2000" b="0" dirty="0">
                        <a:solidFill>
                          <a:srgbClr val="00B050"/>
                        </a:solidFill>
                      </a:endParaRPr>
                    </a:p>
                  </a:txBody>
                  <a:tcPr/>
                </a:tc>
              </a:tr>
              <a:tr h="370840">
                <a:tc>
                  <a:txBody>
                    <a:bodyPr/>
                    <a:lstStyle/>
                    <a:p>
                      <a:r>
                        <a:rPr lang="en-GB" sz="2000" b="0" dirty="0" smtClean="0">
                          <a:solidFill>
                            <a:schemeClr val="accent2"/>
                          </a:solidFill>
                        </a:rPr>
                        <a:t>VAT liability</a:t>
                      </a:r>
                      <a:r>
                        <a:rPr lang="en-GB" sz="2000" b="0" baseline="0" dirty="0" smtClean="0">
                          <a:solidFill>
                            <a:schemeClr val="accent2"/>
                          </a:solidFill>
                        </a:rPr>
                        <a:t> on the sale of the receivable</a:t>
                      </a:r>
                      <a:endParaRPr lang="en-GB" sz="2000" b="0" dirty="0">
                        <a:solidFill>
                          <a:schemeClr val="accent2"/>
                        </a:solidFill>
                      </a:endParaRPr>
                    </a:p>
                  </a:txBody>
                  <a:tcPr/>
                </a:tc>
                <a:tc>
                  <a:txBody>
                    <a:bodyPr/>
                    <a:lstStyle/>
                    <a:p>
                      <a:pPr algn="ctr"/>
                      <a:r>
                        <a:rPr lang="en-GB" sz="2000" b="0" dirty="0" smtClean="0">
                          <a:solidFill>
                            <a:schemeClr val="accent2"/>
                          </a:solidFill>
                        </a:rPr>
                        <a:t>-8</a:t>
                      </a:r>
                      <a:endParaRPr lang="en-GB" sz="2000" b="0" dirty="0">
                        <a:solidFill>
                          <a:schemeClr val="accent2"/>
                        </a:solidFill>
                      </a:endParaRPr>
                    </a:p>
                  </a:txBody>
                  <a:tcPr/>
                </a:tc>
              </a:tr>
              <a:tr h="370840">
                <a:tc>
                  <a:txBody>
                    <a:bodyPr/>
                    <a:lstStyle/>
                    <a:p>
                      <a:r>
                        <a:rPr lang="en-GB" sz="2000" b="0" dirty="0" smtClean="0">
                          <a:solidFill>
                            <a:srgbClr val="00B050"/>
                          </a:solidFill>
                        </a:rPr>
                        <a:t>Received from the debt collection agency</a:t>
                      </a:r>
                      <a:endParaRPr lang="en-GB" sz="2000" b="0" dirty="0">
                        <a:solidFill>
                          <a:srgbClr val="00B050"/>
                        </a:solidFill>
                      </a:endParaRPr>
                    </a:p>
                  </a:txBody>
                  <a:tcPr/>
                </a:tc>
                <a:tc>
                  <a:txBody>
                    <a:bodyPr/>
                    <a:lstStyle/>
                    <a:p>
                      <a:pPr algn="ctr"/>
                      <a:r>
                        <a:rPr lang="en-GB" sz="2000" b="0" dirty="0" smtClean="0">
                          <a:solidFill>
                            <a:srgbClr val="00B050"/>
                          </a:solidFill>
                        </a:rPr>
                        <a:t>+7</a:t>
                      </a:r>
                      <a:endParaRPr lang="en-GB" sz="2000" b="0" dirty="0">
                        <a:solidFill>
                          <a:srgbClr val="00B050"/>
                        </a:solidFill>
                      </a:endParaRPr>
                    </a:p>
                  </a:txBody>
                  <a:tcPr/>
                </a:tc>
              </a:tr>
              <a:tr h="370840">
                <a:tc>
                  <a:txBody>
                    <a:bodyPr/>
                    <a:lstStyle/>
                    <a:p>
                      <a:r>
                        <a:rPr lang="en-GB" sz="2000" b="1" dirty="0" smtClean="0">
                          <a:solidFill>
                            <a:schemeClr val="accent2"/>
                          </a:solidFill>
                        </a:rPr>
                        <a:t>Sub-Total</a:t>
                      </a:r>
                      <a:endParaRPr lang="en-GB" sz="2000" b="1" dirty="0">
                        <a:solidFill>
                          <a:schemeClr val="accent2"/>
                        </a:solidFill>
                      </a:endParaRPr>
                    </a:p>
                  </a:txBody>
                  <a:tcPr/>
                </a:tc>
                <a:tc>
                  <a:txBody>
                    <a:bodyPr/>
                    <a:lstStyle/>
                    <a:p>
                      <a:pPr algn="ctr"/>
                      <a:r>
                        <a:rPr lang="en-GB" sz="2000" b="1" dirty="0" smtClean="0">
                          <a:solidFill>
                            <a:schemeClr val="accent2"/>
                          </a:solidFill>
                        </a:rPr>
                        <a:t>-1</a:t>
                      </a:r>
                      <a:endParaRPr lang="en-GB" sz="2000" b="1" dirty="0">
                        <a:solidFill>
                          <a:schemeClr val="accent2"/>
                        </a:solidFill>
                      </a:endParaRPr>
                    </a:p>
                  </a:txBody>
                  <a:tcPr/>
                </a:tc>
              </a:tr>
              <a:tr h="370840">
                <a:tc>
                  <a:txBody>
                    <a:bodyPr/>
                    <a:lstStyle/>
                    <a:p>
                      <a:r>
                        <a:rPr lang="en-GB" sz="2000" b="0" dirty="0" smtClean="0">
                          <a:solidFill>
                            <a:schemeClr val="accent2"/>
                          </a:solidFill>
                        </a:rPr>
                        <a:t>Value of the lost receivable</a:t>
                      </a:r>
                      <a:endParaRPr lang="en-GB" sz="2000" b="0" dirty="0">
                        <a:solidFill>
                          <a:schemeClr val="accent2"/>
                        </a:solidFill>
                      </a:endParaRPr>
                    </a:p>
                  </a:txBody>
                  <a:tcPr/>
                </a:tc>
                <a:tc>
                  <a:txBody>
                    <a:bodyPr/>
                    <a:lstStyle/>
                    <a:p>
                      <a:pPr algn="ctr"/>
                      <a:r>
                        <a:rPr lang="en-GB" sz="2000" b="0" dirty="0" smtClean="0">
                          <a:solidFill>
                            <a:schemeClr val="accent2"/>
                          </a:solidFill>
                        </a:rPr>
                        <a:t>-100</a:t>
                      </a:r>
                      <a:endParaRPr lang="en-GB" sz="2000" b="0" dirty="0">
                        <a:solidFill>
                          <a:schemeClr val="accent2"/>
                        </a:solidFill>
                      </a:endParaRPr>
                    </a:p>
                  </a:txBody>
                  <a:tcPr/>
                </a:tc>
              </a:tr>
              <a:tr h="370840">
                <a:tc>
                  <a:txBody>
                    <a:bodyPr/>
                    <a:lstStyle/>
                    <a:p>
                      <a:r>
                        <a:rPr lang="en-GB" sz="2000" b="1" dirty="0" smtClean="0">
                          <a:solidFill>
                            <a:schemeClr val="accent2"/>
                          </a:solidFill>
                        </a:rPr>
                        <a:t>Total loss</a:t>
                      </a:r>
                      <a:endParaRPr lang="en-GB" sz="2000" b="1" dirty="0">
                        <a:solidFill>
                          <a:schemeClr val="accent2"/>
                        </a:solidFill>
                      </a:endParaRPr>
                    </a:p>
                  </a:txBody>
                  <a:tcPr/>
                </a:tc>
                <a:tc>
                  <a:txBody>
                    <a:bodyPr/>
                    <a:lstStyle/>
                    <a:p>
                      <a:pPr algn="ctr"/>
                      <a:r>
                        <a:rPr lang="en-GB" sz="2000" b="1" dirty="0" smtClean="0">
                          <a:solidFill>
                            <a:schemeClr val="accent2"/>
                          </a:solidFill>
                        </a:rPr>
                        <a:t>-101</a:t>
                      </a:r>
                      <a:endParaRPr lang="en-GB" sz="2000" b="1" dirty="0">
                        <a:solidFill>
                          <a:schemeClr val="accent2"/>
                        </a:solidFill>
                      </a:endParaRPr>
                    </a:p>
                  </a:txBody>
                  <a:tcPr/>
                </a:tc>
              </a:tr>
            </a:tbl>
          </a:graphicData>
        </a:graphic>
      </p:graphicFrame>
      <p:sp>
        <p:nvSpPr>
          <p:cNvPr id="78" name="Right Arrow 77"/>
          <p:cNvSpPr/>
          <p:nvPr/>
        </p:nvSpPr>
        <p:spPr>
          <a:xfrm>
            <a:off x="509500" y="2622042"/>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62" name="TextBox 61"/>
          <p:cNvSpPr txBox="1"/>
          <p:nvPr/>
        </p:nvSpPr>
        <p:spPr>
          <a:xfrm>
            <a:off x="1180270" y="2589311"/>
            <a:ext cx="3284984" cy="307777"/>
          </a:xfrm>
          <a:prstGeom prst="rect">
            <a:avLst/>
          </a:prstGeom>
          <a:noFill/>
          <a:ln>
            <a:noFill/>
          </a:ln>
        </p:spPr>
        <p:txBody>
          <a:bodyPr wrap="square" lIns="0" tIns="0" rIns="0" bIns="0" rtlCol="0">
            <a:spAutoFit/>
          </a:bodyPr>
          <a:lstStyle/>
          <a:p>
            <a:r>
              <a:rPr lang="en-GB" sz="2000" b="1" noProof="0" dirty="0" smtClean="0">
                <a:solidFill>
                  <a:schemeClr val="accent2"/>
                </a:solidFill>
                <a:latin typeface="Georgia" pitchFamily="18" charset="0"/>
                <a:cs typeface="Arial" pitchFamily="34" charset="0"/>
              </a:rPr>
              <a:t>Total loss of CHF 101</a:t>
            </a:r>
          </a:p>
        </p:txBody>
      </p:sp>
      <p:pic>
        <p:nvPicPr>
          <p:cNvPr id="64" name="Picture 63" descr="http://metalvetia.ch/wp-content/uploads/2012/01/Schweizer-Flagge-300x200.gif">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spTree>
    <p:custDataLst>
      <p:tags r:id="rId1"/>
    </p:custDataLst>
    <p:extLst>
      <p:ext uri="{BB962C8B-B14F-4D97-AF65-F5344CB8AC3E}">
        <p14:creationId xmlns:p14="http://schemas.microsoft.com/office/powerpoint/2010/main" val="2593855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14</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foreign currency</a:t>
            </a:r>
            <a:endParaRPr lang="en-GB" sz="2400" i="1" noProof="0" dirty="0" smtClean="0">
              <a:solidFill>
                <a:schemeClr val="accent1"/>
              </a:solidFill>
              <a:latin typeface="Georgia" pitchFamily="18" charset="0"/>
              <a:cs typeface="Arial" pitchFamily="34" charset="0"/>
            </a:endParaRPr>
          </a:p>
        </p:txBody>
      </p:sp>
      <p:sp>
        <p:nvSpPr>
          <p:cNvPr id="63" name="TextBox 62"/>
          <p:cNvSpPr txBox="1"/>
          <p:nvPr/>
        </p:nvSpPr>
        <p:spPr>
          <a:xfrm>
            <a:off x="420688" y="19188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Customer</a:t>
            </a:r>
            <a:r>
              <a:rPr lang="en-GB" sz="2000" b="1" noProof="0" dirty="0" smtClean="0">
                <a:solidFill>
                  <a:schemeClr val="tx1"/>
                </a:solidFill>
                <a:latin typeface="Georgia" pitchFamily="18" charset="0"/>
                <a:cs typeface="Arial" pitchFamily="34" charset="0"/>
              </a:rPr>
              <a:t> buys goods/services from a Swiss supplier in USD</a:t>
            </a:r>
            <a:r>
              <a:rPr lang="en-GB" sz="2000" noProof="0" dirty="0" smtClean="0">
                <a:solidFill>
                  <a:schemeClr val="tx1"/>
                </a:solidFill>
                <a:latin typeface="Georgia" pitchFamily="18" charset="0"/>
                <a:cs typeface="Arial" pitchFamily="34" charset="0"/>
              </a:rPr>
              <a:t> </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Rectangle 60"/>
          <p:cNvSpPr/>
          <p:nvPr/>
        </p:nvSpPr>
        <p:spPr>
          <a:xfrm>
            <a:off x="563253" y="4194544"/>
            <a:ext cx="1728192" cy="7200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67" name="Curved Connector 66"/>
          <p:cNvCxnSpPr>
            <a:stCxn id="73" idx="0"/>
            <a:endCxn id="61" idx="0"/>
          </p:cNvCxnSpPr>
          <p:nvPr/>
        </p:nvCxnSpPr>
        <p:spPr>
          <a:xfrm rot="16200000" flipV="1">
            <a:off x="3147558" y="2474335"/>
            <a:ext cx="17416" cy="3457834"/>
          </a:xfrm>
          <a:prstGeom prst="curvedConnector3">
            <a:avLst>
              <a:gd name="adj1" fmla="val 3912747"/>
            </a:avLst>
          </a:prstGeom>
          <a:ln w="19050">
            <a:solidFill>
              <a:schemeClr val="accent4"/>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61" idx="2"/>
            <a:endCxn id="73" idx="2"/>
          </p:cNvCxnSpPr>
          <p:nvPr/>
        </p:nvCxnSpPr>
        <p:spPr>
          <a:xfrm rot="16200000" flipH="1">
            <a:off x="3147558" y="3194415"/>
            <a:ext cx="17416" cy="3457834"/>
          </a:xfrm>
          <a:prstGeom prst="curvedConnector3">
            <a:avLst>
              <a:gd name="adj1" fmla="val 4496124"/>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9744" y="5762112"/>
            <a:ext cx="1169040" cy="116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Box 73"/>
          <p:cNvSpPr txBox="1"/>
          <p:nvPr/>
        </p:nvSpPr>
        <p:spPr>
          <a:xfrm>
            <a:off x="2114564" y="5801585"/>
            <a:ext cx="1906523" cy="307777"/>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Goods/services</a:t>
            </a:r>
            <a:r>
              <a:rPr lang="en-GB" sz="1800" noProof="0" dirty="0" smtClean="0">
                <a:solidFill>
                  <a:schemeClr val="tx1"/>
                </a:solidFill>
                <a:latin typeface="Georgia" pitchFamily="18" charset="0"/>
                <a:cs typeface="Arial" pitchFamily="34" charset="0"/>
              </a:rPr>
              <a:t> </a:t>
            </a:r>
          </a:p>
        </p:txBody>
      </p:sp>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333" y="3099237"/>
            <a:ext cx="861866" cy="36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Right Arrow 76"/>
          <p:cNvSpPr/>
          <p:nvPr/>
        </p:nvSpPr>
        <p:spPr>
          <a:xfrm>
            <a:off x="5937597" y="3160294"/>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68" name="TextBox 67"/>
          <p:cNvSpPr txBox="1"/>
          <p:nvPr/>
        </p:nvSpPr>
        <p:spPr>
          <a:xfrm>
            <a:off x="6629400" y="3099237"/>
            <a:ext cx="3000924" cy="2769989"/>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Where the invoice includes values in CHF and in foreign currency (e.g. USD), it is important how the invoice looks like to determine which currency </a:t>
            </a:r>
            <a:r>
              <a:rPr lang="en-GB" sz="2000" dirty="0" smtClean="0">
                <a:latin typeface="Georgia" pitchFamily="18" charset="0"/>
                <a:cs typeface="Arial" pitchFamily="34" charset="0"/>
              </a:rPr>
              <a:t>should be used as a reference for VAT</a:t>
            </a:r>
            <a:r>
              <a:rPr lang="en-GB" sz="2000" noProof="0" dirty="0" smtClean="0">
                <a:solidFill>
                  <a:schemeClr val="tx1"/>
                </a:solidFill>
                <a:latin typeface="Georgia" pitchFamily="18" charset="0"/>
                <a:cs typeface="Arial" pitchFamily="34" charset="0"/>
              </a:rPr>
              <a:t> purposes </a:t>
            </a:r>
          </a:p>
        </p:txBody>
      </p:sp>
      <p:sp>
        <p:nvSpPr>
          <p:cNvPr id="73" name="Rectangle 72"/>
          <p:cNvSpPr/>
          <p:nvPr/>
        </p:nvSpPr>
        <p:spPr>
          <a:xfrm>
            <a:off x="4021087" y="4211960"/>
            <a:ext cx="1728192" cy="720080"/>
          </a:xfrm>
          <a:prstGeom prst="rect">
            <a:avLst/>
          </a:prstGeom>
          <a:solidFill>
            <a:schemeClr val="accent3">
              <a:lumMod val="75000"/>
            </a:schemeClr>
          </a:solidFill>
          <a:ln w="6350">
            <a:solidFill>
              <a:schemeClr val="accent3"/>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pic>
        <p:nvPicPr>
          <p:cNvPr id="78" name="Picture 77" descr="http://metalvetia.ch/wp-content/uploads/2012/01/Schweizer-Flagge-300x200.gif">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spTree>
    <p:custDataLst>
      <p:tags r:id="rId1"/>
    </p:custDataLst>
    <p:extLst>
      <p:ext uri="{BB962C8B-B14F-4D97-AF65-F5344CB8AC3E}">
        <p14:creationId xmlns:p14="http://schemas.microsoft.com/office/powerpoint/2010/main" val="3020278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15</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foreign currency (January 2015)</a:t>
            </a:r>
            <a:endParaRPr lang="en-GB" sz="2400" i="1" noProof="0" dirty="0" smtClean="0">
              <a:solidFill>
                <a:schemeClr val="accent1"/>
              </a:solidFill>
              <a:latin typeface="Georgia" pitchFamily="18" charset="0"/>
              <a:cs typeface="Arial" pitchFamily="34" charset="0"/>
            </a:endParaRP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8" name="Right Arrow 77"/>
          <p:cNvSpPr/>
          <p:nvPr/>
        </p:nvSpPr>
        <p:spPr>
          <a:xfrm>
            <a:off x="176959" y="6742696"/>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58" name="TextBox 57"/>
          <p:cNvSpPr txBox="1"/>
          <p:nvPr/>
        </p:nvSpPr>
        <p:spPr>
          <a:xfrm>
            <a:off x="714375" y="6725354"/>
            <a:ext cx="4101484" cy="307777"/>
          </a:xfrm>
          <a:prstGeom prst="rect">
            <a:avLst/>
          </a:prstGeom>
          <a:noFill/>
          <a:ln>
            <a:noFill/>
          </a:ln>
        </p:spPr>
        <p:txBody>
          <a:bodyPr wrap="square" lIns="0" tIns="0" rIns="0" bIns="0" rtlCol="0">
            <a:spAutoFit/>
          </a:bodyPr>
          <a:lstStyle/>
          <a:p>
            <a:r>
              <a:rPr lang="en-GB" sz="1800" noProof="0" dirty="0" smtClean="0">
                <a:solidFill>
                  <a:schemeClr val="tx1"/>
                </a:solidFill>
                <a:latin typeface="Georgia" pitchFamily="18" charset="0"/>
                <a:cs typeface="Arial" pitchFamily="34" charset="0"/>
              </a:rPr>
              <a:t>Values highlighted in </a:t>
            </a:r>
            <a:r>
              <a:rPr lang="en-GB" sz="1800" b="1" noProof="0" dirty="0" smtClean="0">
                <a:solidFill>
                  <a:schemeClr val="tx1"/>
                </a:solidFill>
                <a:latin typeface="Georgia" pitchFamily="18" charset="0"/>
                <a:cs typeface="Arial" pitchFamily="34" charset="0"/>
              </a:rPr>
              <a:t>bold</a:t>
            </a:r>
            <a:r>
              <a:rPr lang="en-GB" sz="1800" noProof="0" dirty="0" smtClean="0">
                <a:solidFill>
                  <a:schemeClr val="tx1"/>
                </a:solidFill>
                <a:latin typeface="Georgia" pitchFamily="18" charset="0"/>
                <a:cs typeface="Arial" pitchFamily="34" charset="0"/>
              </a:rPr>
              <a:t> are </a:t>
            </a:r>
            <a:r>
              <a:rPr lang="en-GB" sz="2000" noProof="0" dirty="0" smtClean="0">
                <a:solidFill>
                  <a:schemeClr val="tx1"/>
                </a:solidFill>
                <a:latin typeface="Georgia" pitchFamily="18" charset="0"/>
                <a:cs typeface="Arial" pitchFamily="34" charset="0"/>
              </a:rPr>
              <a:t>decisive</a:t>
            </a:r>
          </a:p>
        </p:txBody>
      </p:sp>
      <p:sp>
        <p:nvSpPr>
          <p:cNvPr id="70" name="TextBox 69"/>
          <p:cNvSpPr txBox="1"/>
          <p:nvPr/>
        </p:nvSpPr>
        <p:spPr>
          <a:xfrm>
            <a:off x="5533256" y="6691690"/>
            <a:ext cx="4525144"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Values highlighted in </a:t>
            </a:r>
            <a:r>
              <a:rPr lang="en-GB" sz="2000" b="1" noProof="0" dirty="0" smtClean="0">
                <a:solidFill>
                  <a:schemeClr val="tx1"/>
                </a:solidFill>
                <a:latin typeface="Georgia" pitchFamily="18" charset="0"/>
                <a:cs typeface="Arial" pitchFamily="34" charset="0"/>
              </a:rPr>
              <a:t>bold</a:t>
            </a:r>
            <a:r>
              <a:rPr lang="en-GB" sz="2000" noProof="0" dirty="0" smtClean="0">
                <a:solidFill>
                  <a:schemeClr val="tx1"/>
                </a:solidFill>
                <a:latin typeface="Georgia" pitchFamily="18" charset="0"/>
                <a:cs typeface="Arial" pitchFamily="34" charset="0"/>
              </a:rPr>
              <a:t> are decisive</a:t>
            </a:r>
          </a:p>
        </p:txBody>
      </p:sp>
      <p:sp>
        <p:nvSpPr>
          <p:cNvPr id="71" name="Right Arrow 70"/>
          <p:cNvSpPr/>
          <p:nvPr/>
        </p:nvSpPr>
        <p:spPr>
          <a:xfrm>
            <a:off x="4969796" y="6716696"/>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575" y="1791404"/>
            <a:ext cx="416242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7631" y="1026597"/>
            <a:ext cx="41814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80196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17</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foreign currency</a:t>
            </a:r>
            <a:endParaRPr lang="en-GB" sz="2400" i="1" noProof="0" dirty="0" smtClean="0">
              <a:solidFill>
                <a:schemeClr val="accent1"/>
              </a:solidFill>
              <a:latin typeface="Georgia" pitchFamily="18" charset="0"/>
              <a:cs typeface="Arial" pitchFamily="34" charset="0"/>
            </a:endParaRP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TextBox 66"/>
          <p:cNvSpPr txBox="1"/>
          <p:nvPr/>
        </p:nvSpPr>
        <p:spPr>
          <a:xfrm>
            <a:off x="420688" y="1869976"/>
            <a:ext cx="8640960" cy="276999"/>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1800" b="1" noProof="0" dirty="0" smtClean="0">
                <a:solidFill>
                  <a:schemeClr val="tx1"/>
                </a:solidFill>
                <a:latin typeface="Georgia" pitchFamily="18" charset="0"/>
                <a:cs typeface="Arial" pitchFamily="34" charset="0"/>
              </a:rPr>
              <a:t>The following exchange rates can be used in Switzerland</a:t>
            </a:r>
          </a:p>
        </p:txBody>
      </p:sp>
      <p:grpSp>
        <p:nvGrpSpPr>
          <p:cNvPr id="58" name="Group 57"/>
          <p:cNvGrpSpPr/>
          <p:nvPr/>
        </p:nvGrpSpPr>
        <p:grpSpPr>
          <a:xfrm>
            <a:off x="416940" y="2230016"/>
            <a:ext cx="7746682" cy="1557442"/>
            <a:chOff x="416940" y="2512495"/>
            <a:chExt cx="7746682" cy="1557442"/>
          </a:xfrm>
        </p:grpSpPr>
        <p:sp>
          <p:nvSpPr>
            <p:cNvPr id="68" name="Right Arrow 67"/>
            <p:cNvSpPr/>
            <p:nvPr/>
          </p:nvSpPr>
          <p:spPr>
            <a:xfrm>
              <a:off x="425804" y="2512495"/>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61" name="TextBox 60"/>
            <p:cNvSpPr txBox="1"/>
            <p:nvPr/>
          </p:nvSpPr>
          <p:spPr>
            <a:xfrm>
              <a:off x="1075934" y="2512495"/>
              <a:ext cx="7087688" cy="261610"/>
            </a:xfrm>
            <a:prstGeom prst="rect">
              <a:avLst/>
            </a:prstGeom>
            <a:noFill/>
            <a:ln>
              <a:noFill/>
            </a:ln>
          </p:spPr>
          <p:txBody>
            <a:bodyPr wrap="square" lIns="0" tIns="0" rIns="0" bIns="0" rtlCol="0">
              <a:spAutoFit/>
            </a:bodyPr>
            <a:lstStyle/>
            <a:p>
              <a:r>
                <a:rPr lang="en-GB" sz="1700" noProof="0" dirty="0" smtClean="0">
                  <a:solidFill>
                    <a:schemeClr val="tx1"/>
                  </a:solidFill>
                  <a:latin typeface="Georgia" pitchFamily="18" charset="0"/>
                  <a:cs typeface="Arial" pitchFamily="34" charset="0"/>
                </a:rPr>
                <a:t>Monthly average exchange rates published by the FTA</a:t>
              </a:r>
            </a:p>
          </p:txBody>
        </p:sp>
        <p:sp>
          <p:nvSpPr>
            <p:cNvPr id="69" name="Right Arrow 68"/>
            <p:cNvSpPr/>
            <p:nvPr/>
          </p:nvSpPr>
          <p:spPr>
            <a:xfrm>
              <a:off x="425804" y="3056787"/>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70" name="TextBox 69"/>
            <p:cNvSpPr txBox="1"/>
            <p:nvPr/>
          </p:nvSpPr>
          <p:spPr>
            <a:xfrm>
              <a:off x="1075934" y="3022104"/>
              <a:ext cx="7087688" cy="261610"/>
            </a:xfrm>
            <a:prstGeom prst="rect">
              <a:avLst/>
            </a:prstGeom>
            <a:noFill/>
            <a:ln>
              <a:noFill/>
            </a:ln>
          </p:spPr>
          <p:txBody>
            <a:bodyPr wrap="square" lIns="0" tIns="0" rIns="0" bIns="0" rtlCol="0">
              <a:spAutoFit/>
            </a:bodyPr>
            <a:lstStyle/>
            <a:p>
              <a:r>
                <a:rPr lang="en-GB" sz="1700" noProof="0" dirty="0" smtClean="0">
                  <a:solidFill>
                    <a:schemeClr val="tx1"/>
                  </a:solidFill>
                  <a:latin typeface="Georgia" pitchFamily="18" charset="0"/>
                  <a:cs typeface="Arial" pitchFamily="34" charset="0"/>
                </a:rPr>
                <a:t>Daily exchanges rates of the national bank</a:t>
              </a:r>
            </a:p>
          </p:txBody>
        </p:sp>
        <p:sp>
          <p:nvSpPr>
            <p:cNvPr id="71" name="Right Arrow 70"/>
            <p:cNvSpPr/>
            <p:nvPr/>
          </p:nvSpPr>
          <p:spPr>
            <a:xfrm>
              <a:off x="416940" y="3710339"/>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72" name="TextBox 71"/>
            <p:cNvSpPr txBox="1"/>
            <p:nvPr/>
          </p:nvSpPr>
          <p:spPr>
            <a:xfrm>
              <a:off x="1075934" y="3546717"/>
              <a:ext cx="7087688" cy="523220"/>
            </a:xfrm>
            <a:prstGeom prst="rect">
              <a:avLst/>
            </a:prstGeom>
            <a:noFill/>
            <a:ln>
              <a:noFill/>
            </a:ln>
          </p:spPr>
          <p:txBody>
            <a:bodyPr wrap="square" lIns="0" tIns="0" rIns="0" bIns="0" rtlCol="0">
              <a:spAutoFit/>
            </a:bodyPr>
            <a:lstStyle/>
            <a:p>
              <a:r>
                <a:rPr lang="en-GB" sz="1700" dirty="0" smtClean="0">
                  <a:latin typeface="Georgia" pitchFamily="18" charset="0"/>
                  <a:cs typeface="Arial" pitchFamily="34" charset="0"/>
                </a:rPr>
                <a:t>Internal exchange</a:t>
              </a:r>
              <a:r>
                <a:rPr lang="en-GB" sz="1700" noProof="0" dirty="0" smtClean="0">
                  <a:solidFill>
                    <a:schemeClr val="tx1"/>
                  </a:solidFill>
                  <a:latin typeface="Georgia" pitchFamily="18" charset="0"/>
                  <a:cs typeface="Arial" pitchFamily="34" charset="0"/>
                </a:rPr>
                <a:t> rates of the corporate group (</a:t>
              </a:r>
              <a:r>
                <a:rPr lang="en-GB" sz="1700" dirty="0" smtClean="0">
                  <a:latin typeface="Georgia" pitchFamily="18" charset="0"/>
                  <a:cs typeface="Arial" pitchFamily="34" charset="0"/>
                </a:rPr>
                <a:t>when the tax payer belongs to a corporate group)</a:t>
              </a:r>
              <a:endParaRPr lang="en-GB" sz="1700" noProof="0" dirty="0" smtClean="0">
                <a:solidFill>
                  <a:schemeClr val="tx1"/>
                </a:solidFill>
                <a:latin typeface="Georgia" pitchFamily="18" charset="0"/>
                <a:cs typeface="Arial" pitchFamily="34" charset="0"/>
              </a:endParaRPr>
            </a:p>
          </p:txBody>
        </p:sp>
      </p:grpSp>
      <p:pic>
        <p:nvPicPr>
          <p:cNvPr id="73" name="Picture 72" descr="http://metalvetia.ch/wp-content/uploads/2012/01/Schweizer-Flagge-300x200.gif">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0629" y="3814192"/>
            <a:ext cx="1438275" cy="893024"/>
          </a:xfrm>
          <a:prstGeom prst="rect">
            <a:avLst/>
          </a:prstGeom>
        </p:spPr>
      </p:pic>
      <p:graphicFrame>
        <p:nvGraphicFramePr>
          <p:cNvPr id="75" name="Table 74"/>
          <p:cNvGraphicFramePr>
            <a:graphicFrameLocks noGrp="1"/>
          </p:cNvGraphicFramePr>
          <p:nvPr>
            <p:extLst>
              <p:ext uri="{D42A27DB-BD31-4B8C-83A1-F6EECF244321}">
                <p14:modId xmlns:p14="http://schemas.microsoft.com/office/powerpoint/2010/main" val="2534784079"/>
              </p:ext>
            </p:extLst>
          </p:nvPr>
        </p:nvGraphicFramePr>
        <p:xfrm>
          <a:off x="348680" y="4822304"/>
          <a:ext cx="9188512" cy="2232248"/>
        </p:xfrm>
        <a:graphic>
          <a:graphicData uri="http://schemas.openxmlformats.org/drawingml/2006/table">
            <a:tbl>
              <a:tblPr firstRow="1" firstCol="1" bandRow="1"/>
              <a:tblGrid>
                <a:gridCol w="1395218"/>
                <a:gridCol w="1867103"/>
                <a:gridCol w="1717735"/>
                <a:gridCol w="1269630"/>
                <a:gridCol w="1407407"/>
                <a:gridCol w="1531419"/>
              </a:tblGrid>
              <a:tr h="525015">
                <a:tc>
                  <a:txBody>
                    <a:bodyPr/>
                    <a:lstStyle/>
                    <a:p>
                      <a:pPr marL="0" algn="ctr" defTabSz="1018824" rtl="0" eaLnBrk="1" fontAlgn="b" latinLnBrk="0" hangingPunct="1"/>
                      <a:r>
                        <a:rPr lang="en-GB" sz="1800" b="1" kern="1200" dirty="0" smtClean="0">
                          <a:solidFill>
                            <a:schemeClr val="dk2"/>
                          </a:solidFill>
                          <a:latin typeface="+mj-lt"/>
                          <a:ea typeface="+mj-ea"/>
                          <a:cs typeface="+mj-cs"/>
                        </a:rPr>
                        <a:t>Germany</a:t>
                      </a:r>
                      <a:endParaRPr lang="en-GB" sz="1800" b="1" kern="1200" dirty="0">
                        <a:solidFill>
                          <a:schemeClr val="dk2"/>
                        </a:solidFill>
                        <a:latin typeface="+mj-lt"/>
                        <a:ea typeface="+mj-ea"/>
                        <a:cs typeface="+mj-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algn="ctr" defTabSz="1018824" rtl="0" eaLnBrk="1" fontAlgn="b" latinLnBrk="0" hangingPunct="1"/>
                      <a:r>
                        <a:rPr lang="en-GB" sz="1800" b="1" kern="1200" dirty="0" smtClean="0">
                          <a:solidFill>
                            <a:schemeClr val="dk2"/>
                          </a:solidFill>
                          <a:latin typeface="+mj-lt"/>
                          <a:ea typeface="+mj-ea"/>
                          <a:cs typeface="+mj-cs"/>
                        </a:rPr>
                        <a:t>Denmark</a:t>
                      </a:r>
                      <a:endParaRPr lang="en-GB" sz="1800" b="1" kern="1200" dirty="0">
                        <a:solidFill>
                          <a:schemeClr val="dk2"/>
                        </a:solidFill>
                        <a:latin typeface="+mj-lt"/>
                        <a:ea typeface="+mj-ea"/>
                        <a:cs typeface="+mj-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algn="ctr" defTabSz="1018824" rtl="0" eaLnBrk="1" fontAlgn="b" latinLnBrk="0" hangingPunct="1"/>
                      <a:r>
                        <a:rPr lang="en-GB" sz="1800" b="1" kern="1200" dirty="0" smtClean="0">
                          <a:solidFill>
                            <a:schemeClr val="dk2"/>
                          </a:solidFill>
                          <a:latin typeface="+mj-lt"/>
                          <a:ea typeface="+mj-ea"/>
                          <a:cs typeface="+mj-cs"/>
                        </a:rPr>
                        <a:t>Hungary</a:t>
                      </a:r>
                      <a:endParaRPr lang="en-GB" sz="1800" b="1" kern="1200" dirty="0">
                        <a:solidFill>
                          <a:schemeClr val="dk2"/>
                        </a:solidFill>
                        <a:latin typeface="+mj-lt"/>
                        <a:ea typeface="+mj-ea"/>
                        <a:cs typeface="+mj-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algn="ctr" defTabSz="1018824" rtl="0" eaLnBrk="1" fontAlgn="b" latinLnBrk="0" hangingPunct="1"/>
                      <a:r>
                        <a:rPr lang="en-GB" sz="1800" b="1" kern="1200" dirty="0" smtClean="0">
                          <a:solidFill>
                            <a:schemeClr val="dk2"/>
                          </a:solidFill>
                          <a:latin typeface="+mj-lt"/>
                          <a:ea typeface="+mj-ea"/>
                          <a:cs typeface="+mj-cs"/>
                        </a:rPr>
                        <a:t>France</a:t>
                      </a:r>
                      <a:endParaRPr lang="en-GB" sz="1800" b="1" kern="1200" dirty="0">
                        <a:solidFill>
                          <a:schemeClr val="dk2"/>
                        </a:solidFill>
                        <a:latin typeface="+mj-lt"/>
                        <a:ea typeface="+mj-ea"/>
                        <a:cs typeface="+mj-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algn="ctr" defTabSz="1018824" rtl="0" eaLnBrk="1" fontAlgn="b" latinLnBrk="0" hangingPunct="1"/>
                      <a:r>
                        <a:rPr lang="en-GB" sz="1800" b="1" kern="1200" dirty="0" smtClean="0">
                          <a:solidFill>
                            <a:schemeClr val="dk2"/>
                          </a:solidFill>
                          <a:latin typeface="+mj-lt"/>
                          <a:ea typeface="+mj-ea"/>
                          <a:cs typeface="+mj-cs"/>
                        </a:rPr>
                        <a:t>Poland</a:t>
                      </a:r>
                      <a:endParaRPr lang="en-GB" sz="1800" b="1" kern="1200" dirty="0">
                        <a:solidFill>
                          <a:schemeClr val="dk2"/>
                        </a:solidFill>
                        <a:latin typeface="+mj-lt"/>
                        <a:ea typeface="+mj-ea"/>
                        <a:cs typeface="+mj-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algn="ctr" defTabSz="1018824" rtl="0" eaLnBrk="1" fontAlgn="b" latinLnBrk="0" hangingPunct="1"/>
                      <a:r>
                        <a:rPr lang="en-GB" sz="1800" b="1" kern="1200" dirty="0" smtClean="0">
                          <a:solidFill>
                            <a:schemeClr val="dk2"/>
                          </a:solidFill>
                          <a:latin typeface="+mj-lt"/>
                          <a:ea typeface="+mj-ea"/>
                          <a:cs typeface="+mj-cs"/>
                        </a:rPr>
                        <a:t>Romania</a:t>
                      </a:r>
                      <a:endParaRPr lang="en-GB" sz="1800" b="1" kern="1200" dirty="0">
                        <a:solidFill>
                          <a:schemeClr val="dk2"/>
                        </a:solidFill>
                        <a:latin typeface="+mj-lt"/>
                        <a:ea typeface="+mj-ea"/>
                        <a:cs typeface="+mj-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707233">
                <a:tc>
                  <a:txBody>
                    <a:bodyPr/>
                    <a:lstStyle/>
                    <a:p>
                      <a:pPr algn="ctr" fontAlgn="t"/>
                      <a:r>
                        <a:rPr lang="en-GB" sz="1100" b="0" i="0" u="none" strike="noStrike" dirty="0" smtClean="0">
                          <a:solidFill>
                            <a:srgbClr val="000000"/>
                          </a:solidFill>
                          <a:effectLst/>
                          <a:latin typeface="Georgia"/>
                        </a:rPr>
                        <a:t>Exchange rate of the Federal Ministry of Finance for the month in which the transaction took place.</a:t>
                      </a:r>
                      <a:endParaRPr lang="en-GB" sz="1100" b="0" i="0" u="none" strike="noStrike" dirty="0">
                        <a:solidFill>
                          <a:srgbClr val="000000"/>
                        </a:solidFill>
                        <a:effectLst/>
                        <a:latin typeface="Georgi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dirty="0" smtClean="0">
                          <a:solidFill>
                            <a:srgbClr val="000000"/>
                          </a:solidFill>
                          <a:effectLst/>
                          <a:latin typeface="Georgia"/>
                        </a:rPr>
                        <a:t>Three options: </a:t>
                      </a:r>
                    </a:p>
                    <a:p>
                      <a:pPr marL="228600" indent="-228600" algn="ctr" fontAlgn="t">
                        <a:buAutoNum type="arabicParenR"/>
                      </a:pPr>
                      <a:r>
                        <a:rPr lang="en-GB" sz="1100" b="0" i="0" u="none" strike="noStrike" dirty="0" smtClean="0">
                          <a:solidFill>
                            <a:srgbClr val="000000"/>
                          </a:solidFill>
                          <a:effectLst/>
                          <a:latin typeface="Georgia"/>
                        </a:rPr>
                        <a:t>the latest published official rate of the ECB, or </a:t>
                      </a:r>
                    </a:p>
                    <a:p>
                      <a:pPr marL="228600" indent="-228600" algn="ctr" fontAlgn="t">
                        <a:buAutoNum type="arabicParenR"/>
                      </a:pPr>
                      <a:r>
                        <a:rPr lang="en-GB" sz="1100" b="0" i="0" u="none" strike="noStrike" dirty="0" smtClean="0">
                          <a:solidFill>
                            <a:srgbClr val="000000"/>
                          </a:solidFill>
                          <a:effectLst/>
                          <a:latin typeface="Georgia"/>
                        </a:rPr>
                        <a:t>the Danish National Bank, </a:t>
                      </a:r>
                    </a:p>
                    <a:p>
                      <a:pPr marL="228600" indent="-228600" algn="ctr" fontAlgn="t">
                        <a:buAutoNum type="arabicParenR"/>
                      </a:pPr>
                      <a:r>
                        <a:rPr lang="en-GB" sz="1100" b="0" i="0" u="none" strike="noStrike" dirty="0" smtClean="0">
                          <a:solidFill>
                            <a:srgbClr val="000000"/>
                          </a:solidFill>
                          <a:effectLst/>
                          <a:latin typeface="Georgia"/>
                        </a:rPr>
                        <a:t>or the rate of the Danish tax authorities for the calculation of customs duties.</a:t>
                      </a:r>
                      <a:endParaRPr lang="en-GB" sz="1100" b="0" i="0" u="none" strike="noStrike" dirty="0">
                        <a:solidFill>
                          <a:srgbClr val="000000"/>
                        </a:solidFill>
                        <a:effectLst/>
                        <a:latin typeface="Georgi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dirty="0" smtClean="0">
                          <a:solidFill>
                            <a:srgbClr val="000000"/>
                          </a:solidFill>
                          <a:effectLst/>
                          <a:latin typeface="Georgia"/>
                        </a:rPr>
                        <a:t>The latest exchange rate of the Hungarian National Bank, except when the person liable to tax has opted to use the selling rate of another Hungarian bank. </a:t>
                      </a:r>
                    </a:p>
                    <a:p>
                      <a:pPr algn="ctr" fontAlgn="t"/>
                      <a:r>
                        <a:rPr lang="en-GB" sz="1100" b="0" i="0" u="none" strike="noStrike" dirty="0" smtClean="0">
                          <a:solidFill>
                            <a:srgbClr val="000000"/>
                          </a:solidFill>
                          <a:effectLst/>
                          <a:latin typeface="Georgia"/>
                        </a:rPr>
                        <a:t>The ECB rate can be also used.</a:t>
                      </a:r>
                      <a:endParaRPr lang="en-GB" sz="1100" b="0" i="0" u="none" strike="noStrike" dirty="0">
                        <a:solidFill>
                          <a:srgbClr val="000000"/>
                        </a:solidFill>
                        <a:effectLst/>
                        <a:latin typeface="Georgi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dirty="0" smtClean="0">
                          <a:solidFill>
                            <a:srgbClr val="000000"/>
                          </a:solidFill>
                          <a:effectLst/>
                          <a:latin typeface="Georgia"/>
                        </a:rPr>
                        <a:t>The latest exchange rate of the ECB when VAT is due.</a:t>
                      </a:r>
                      <a:endParaRPr lang="en-GB" sz="1100" b="0" i="0" u="none" strike="noStrike" dirty="0">
                        <a:solidFill>
                          <a:srgbClr val="000000"/>
                        </a:solidFill>
                        <a:effectLst/>
                        <a:latin typeface="Georgi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dirty="0" smtClean="0">
                          <a:solidFill>
                            <a:srgbClr val="000000"/>
                          </a:solidFill>
                          <a:effectLst/>
                          <a:latin typeface="Georgia"/>
                        </a:rPr>
                        <a:t>Exchange rate of the Polish National Bank or the ECB on the last business day in which the tax point has raised</a:t>
                      </a:r>
                      <a:endParaRPr lang="en-GB" sz="1100" b="0" i="0" u="none" strike="noStrike" dirty="0">
                        <a:solidFill>
                          <a:srgbClr val="000000"/>
                        </a:solidFill>
                        <a:effectLst/>
                        <a:latin typeface="Georgi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dirty="0" smtClean="0">
                          <a:solidFill>
                            <a:srgbClr val="000000"/>
                          </a:solidFill>
                          <a:effectLst/>
                          <a:latin typeface="Georgia"/>
                        </a:rPr>
                        <a:t>Exchange rate of the Romanian National Bank or ECB or the exchange rate used by the commercial bank through which the payments are made</a:t>
                      </a:r>
                      <a:endParaRPr lang="en-GB" sz="1100" b="0" i="0" u="none" strike="noStrike" dirty="0">
                        <a:solidFill>
                          <a:srgbClr val="000000"/>
                        </a:solidFill>
                        <a:effectLst/>
                        <a:latin typeface="Georgi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6" name="TextBox 75"/>
          <p:cNvSpPr txBox="1"/>
          <p:nvPr/>
        </p:nvSpPr>
        <p:spPr>
          <a:xfrm>
            <a:off x="492696" y="4174232"/>
            <a:ext cx="4461524" cy="276999"/>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1800" b="1" dirty="0" smtClean="0">
                <a:latin typeface="Georgia" pitchFamily="18" charset="0"/>
                <a:cs typeface="Arial" pitchFamily="34" charset="0"/>
              </a:rPr>
              <a:t>In the European Union (examples):</a:t>
            </a:r>
            <a:endParaRPr lang="en-GB" sz="1800" b="1" dirty="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4229631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17</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foreign currency</a:t>
            </a:r>
            <a:endParaRPr lang="en-GB" sz="2400" i="1" noProof="0" dirty="0" smtClean="0">
              <a:solidFill>
                <a:schemeClr val="accent1"/>
              </a:solidFill>
              <a:latin typeface="Georgia" pitchFamily="18" charset="0"/>
              <a:cs typeface="Arial" pitchFamily="34" charset="0"/>
            </a:endParaRP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TextBox 66"/>
          <p:cNvSpPr txBox="1"/>
          <p:nvPr/>
        </p:nvSpPr>
        <p:spPr>
          <a:xfrm>
            <a:off x="420688" y="19188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Overview of the </a:t>
            </a:r>
            <a:r>
              <a:rPr lang="en-GB" sz="2000" b="1" u="sng" dirty="0" smtClean="0">
                <a:latin typeface="Georgia" pitchFamily="18" charset="0"/>
                <a:cs typeface="Arial" pitchFamily="34" charset="0"/>
              </a:rPr>
              <a:t>monthly average </a:t>
            </a:r>
            <a:r>
              <a:rPr lang="en-GB" sz="2000" b="1" dirty="0" smtClean="0">
                <a:latin typeface="Georgia" pitchFamily="18" charset="0"/>
                <a:cs typeface="Arial" pitchFamily="34" charset="0"/>
              </a:rPr>
              <a:t>exchange rates</a:t>
            </a:r>
            <a:endParaRPr lang="en-GB" sz="2000" b="1" noProof="0" dirty="0" smtClean="0">
              <a:solidFill>
                <a:schemeClr val="tx1"/>
              </a:solidFill>
              <a:latin typeface="Georgia" pitchFamily="18" charset="0"/>
              <a:cs typeface="Arial" pitchFamily="34" charset="0"/>
            </a:endParaRPr>
          </a:p>
        </p:txBody>
      </p:sp>
      <p:graphicFrame>
        <p:nvGraphicFramePr>
          <p:cNvPr id="58" name="Table 57"/>
          <p:cNvGraphicFramePr>
            <a:graphicFrameLocks noGrp="1"/>
          </p:cNvGraphicFramePr>
          <p:nvPr>
            <p:custDataLst>
              <p:tags r:id="rId8"/>
            </p:custDataLst>
            <p:extLst>
              <p:ext uri="{D42A27DB-BD31-4B8C-83A1-F6EECF244321}">
                <p14:modId xmlns:p14="http://schemas.microsoft.com/office/powerpoint/2010/main" val="1607361849"/>
              </p:ext>
            </p:extLst>
          </p:nvPr>
        </p:nvGraphicFramePr>
        <p:xfrm>
          <a:off x="420688" y="2274208"/>
          <a:ext cx="8956484" cy="1840317"/>
        </p:xfrm>
        <a:graphic>
          <a:graphicData uri="http://schemas.openxmlformats.org/drawingml/2006/table">
            <a:tbl>
              <a:tblPr firstRow="1" firstCol="1" bandRow="1">
                <a:tableStyleId>{582F6C1B-F5DC-4988-9FA3-4B01CB59C5F3}</a:tableStyleId>
              </a:tblPr>
              <a:tblGrid>
                <a:gridCol w="1930078"/>
                <a:gridCol w="3254498"/>
                <a:gridCol w="3771908"/>
              </a:tblGrid>
              <a:tr h="288032">
                <a:tc gridSpan="3">
                  <a:txBody>
                    <a:bodyPr/>
                    <a:lstStyle/>
                    <a:p>
                      <a:pPr algn="ctr"/>
                      <a:r>
                        <a:rPr lang="en-GB" sz="1600" dirty="0" smtClean="0"/>
                        <a:t>EUR / CHF</a:t>
                      </a:r>
                      <a:endParaRPr lang="en-GB" sz="1600" dirty="0"/>
                    </a:p>
                  </a:txBody>
                  <a:tcPr>
                    <a:solidFill>
                      <a:schemeClr val="accent2">
                        <a:lumMod val="20000"/>
                        <a:lumOff val="80000"/>
                      </a:schemeClr>
                    </a:solidFill>
                  </a:tcPr>
                </a:tc>
                <a:tc hMerge="1">
                  <a:txBody>
                    <a:bodyPr/>
                    <a:lstStyle/>
                    <a:p>
                      <a:endParaRPr lang="en-GB" sz="1200"/>
                    </a:p>
                  </a:txBody>
                  <a:tcPr/>
                </a:tc>
                <a:tc hMerge="1">
                  <a:txBody>
                    <a:bodyPr/>
                    <a:lstStyle/>
                    <a:p>
                      <a:endParaRPr lang="en-GB" sz="1200"/>
                    </a:p>
                  </a:txBody>
                  <a:tcPr/>
                </a:tc>
              </a:tr>
              <a:tr h="196592">
                <a:tc>
                  <a:txBody>
                    <a:bodyPr/>
                    <a:lstStyle/>
                    <a:p>
                      <a:endParaRPr lang="en-GB" sz="1600" dirty="0"/>
                    </a:p>
                  </a:txBody>
                  <a:tcPr marL="36000" marR="0" marT="0" marB="0" anchor="ctr"/>
                </a:tc>
                <a:tc>
                  <a:txBody>
                    <a:bodyPr/>
                    <a:lstStyle/>
                    <a:p>
                      <a:pPr algn="ctr"/>
                      <a:r>
                        <a:rPr lang="en-GB" sz="1400" b="1" dirty="0" smtClean="0"/>
                        <a:t>Swiss FTA</a:t>
                      </a:r>
                      <a:endParaRPr lang="en-GB" sz="1400" b="1" dirty="0"/>
                    </a:p>
                  </a:txBody>
                  <a:tcPr marL="36000" marR="0" marT="0" marB="0" anchor="ctr"/>
                </a:tc>
                <a:tc>
                  <a:txBody>
                    <a:bodyPr/>
                    <a:lstStyle/>
                    <a:p>
                      <a:pPr algn="ctr"/>
                      <a:r>
                        <a:rPr lang="en-GB" sz="1400" b="1" dirty="0" smtClean="0"/>
                        <a:t>German Federal Central Tax Office</a:t>
                      </a:r>
                      <a:endParaRPr lang="en-GB" sz="1400" b="1" dirty="0"/>
                    </a:p>
                  </a:txBody>
                  <a:tcPr marL="36000" marR="0" marT="0" marB="0" anchor="ctr"/>
                </a:tc>
              </a:tr>
              <a:tr h="254583">
                <a:tc>
                  <a:txBody>
                    <a:bodyPr/>
                    <a:lstStyle/>
                    <a:p>
                      <a:r>
                        <a:rPr lang="en-GB" sz="1500" dirty="0" smtClean="0"/>
                        <a:t>January 2015</a:t>
                      </a:r>
                      <a:endParaRPr lang="en-GB" sz="1500" dirty="0"/>
                    </a:p>
                  </a:txBody>
                  <a:tcPr marL="36000" marR="0" marT="0" marB="0" anchor="ctr"/>
                </a:tc>
                <a:tc>
                  <a:txBody>
                    <a:bodyPr/>
                    <a:lstStyle/>
                    <a:p>
                      <a:pPr algn="ctr"/>
                      <a:r>
                        <a:rPr lang="en-GB" sz="1500" dirty="0" smtClean="0"/>
                        <a:t>1.2146 </a:t>
                      </a:r>
                      <a:endParaRPr lang="en-GB" sz="1500" dirty="0"/>
                    </a:p>
                  </a:txBody>
                  <a:tcPr marL="36000" marR="0" marT="0" marB="0" anchor="ctr"/>
                </a:tc>
                <a:tc>
                  <a:txBody>
                    <a:bodyPr/>
                    <a:lstStyle/>
                    <a:p>
                      <a:pPr algn="ctr"/>
                      <a:r>
                        <a:rPr lang="en-GB" sz="1500" dirty="0" smtClean="0"/>
                        <a:t>1.0940</a:t>
                      </a:r>
                      <a:endParaRPr lang="en-GB" sz="1500" dirty="0"/>
                    </a:p>
                  </a:txBody>
                  <a:tcPr marL="36000" marR="0" marT="0" marB="0" anchor="ctr"/>
                </a:tc>
              </a:tr>
              <a:tr h="274290">
                <a:tc>
                  <a:txBody>
                    <a:bodyPr/>
                    <a:lstStyle/>
                    <a:p>
                      <a:r>
                        <a:rPr lang="en-GB" sz="1500" dirty="0" smtClean="0"/>
                        <a:t>February 2015</a:t>
                      </a:r>
                      <a:endParaRPr lang="en-GB" sz="1500" dirty="0"/>
                    </a:p>
                  </a:txBody>
                  <a:tcPr marL="36000" marR="0" marT="0" marB="0" anchor="ctr"/>
                </a:tc>
                <a:tc>
                  <a:txBody>
                    <a:bodyPr/>
                    <a:lstStyle/>
                    <a:p>
                      <a:pPr algn="ctr"/>
                      <a:r>
                        <a:rPr lang="en-GB" sz="1500" dirty="0" smtClean="0"/>
                        <a:t>1.1596</a:t>
                      </a:r>
                      <a:endParaRPr lang="en-GB" sz="1500" dirty="0"/>
                    </a:p>
                  </a:txBody>
                  <a:tcPr marL="36000" marR="0" marT="0" marB="0" anchor="ctr"/>
                </a:tc>
                <a:tc>
                  <a:txBody>
                    <a:bodyPr/>
                    <a:lstStyle/>
                    <a:p>
                      <a:pPr algn="ctr"/>
                      <a:r>
                        <a:rPr lang="en-GB" sz="1500" dirty="0" smtClean="0"/>
                        <a:t>1.0618</a:t>
                      </a:r>
                      <a:endParaRPr lang="en-GB" sz="1500" dirty="0"/>
                    </a:p>
                  </a:txBody>
                  <a:tcPr marL="36000" marR="0" marT="0" marB="0" anchor="ctr"/>
                </a:tc>
              </a:tr>
              <a:tr h="229766">
                <a:tc>
                  <a:txBody>
                    <a:bodyPr/>
                    <a:lstStyle/>
                    <a:p>
                      <a:r>
                        <a:rPr lang="en-GB" sz="1500" dirty="0" smtClean="0"/>
                        <a:t>March 2015</a:t>
                      </a:r>
                    </a:p>
                  </a:txBody>
                  <a:tcPr marL="36000" marR="0" marT="0" marB="0" anchor="ctr"/>
                </a:tc>
                <a:tc>
                  <a:txBody>
                    <a:bodyPr/>
                    <a:lstStyle/>
                    <a:p>
                      <a:pPr algn="ctr"/>
                      <a:r>
                        <a:rPr lang="en-GB" sz="1500" dirty="0" smtClean="0"/>
                        <a:t>1.0611</a:t>
                      </a:r>
                      <a:endParaRPr lang="en-GB" sz="1500" dirty="0"/>
                    </a:p>
                  </a:txBody>
                  <a:tcPr marL="36000" marR="0" marT="0" marB="0" anchor="ctr"/>
                </a:tc>
                <a:tc>
                  <a:txBody>
                    <a:bodyPr/>
                    <a:lstStyle/>
                    <a:p>
                      <a:pPr algn="ctr"/>
                      <a:r>
                        <a:rPr lang="en-GB" sz="1500" dirty="0" smtClean="0"/>
                        <a:t>1.0608</a:t>
                      </a:r>
                      <a:endParaRPr lang="en-GB" sz="1500" dirty="0"/>
                    </a:p>
                  </a:txBody>
                  <a:tcPr marL="36000" marR="0" marT="0" marB="0" anchor="ctr"/>
                </a:tc>
              </a:tr>
              <a:tr h="273958">
                <a:tc>
                  <a:txBody>
                    <a:bodyPr/>
                    <a:lstStyle/>
                    <a:p>
                      <a:r>
                        <a:rPr lang="en-GB" sz="1500" dirty="0" smtClean="0"/>
                        <a:t>April 2015</a:t>
                      </a:r>
                    </a:p>
                  </a:txBody>
                  <a:tcPr marL="36000" marR="0" marT="0" marB="0" anchor="ctr"/>
                </a:tc>
                <a:tc>
                  <a:txBody>
                    <a:bodyPr/>
                    <a:lstStyle/>
                    <a:p>
                      <a:pPr algn="ctr"/>
                      <a:r>
                        <a:rPr lang="en-GB" sz="1500" dirty="0" smtClean="0"/>
                        <a:t>1.0780</a:t>
                      </a:r>
                      <a:endParaRPr lang="en-GB" sz="1500" dirty="0"/>
                    </a:p>
                  </a:txBody>
                  <a:tcPr marL="36000" marR="0" marT="0" marB="0" anchor="ctr"/>
                </a:tc>
                <a:tc>
                  <a:txBody>
                    <a:bodyPr/>
                    <a:lstStyle/>
                    <a:p>
                      <a:pPr algn="ctr"/>
                      <a:r>
                        <a:rPr lang="en-GB" sz="1500" dirty="0" smtClean="0"/>
                        <a:t>1.0379</a:t>
                      </a:r>
                      <a:endParaRPr lang="en-GB" sz="1500" dirty="0"/>
                    </a:p>
                  </a:txBody>
                  <a:tcPr marL="36000" marR="0" marT="0" marB="0" anchor="ctr"/>
                </a:tc>
              </a:tr>
              <a:tr h="216024">
                <a:tc>
                  <a:txBody>
                    <a:bodyPr/>
                    <a:lstStyle/>
                    <a:p>
                      <a:r>
                        <a:rPr lang="en-GB" sz="1500" dirty="0" smtClean="0"/>
                        <a:t>May 2015</a:t>
                      </a:r>
                    </a:p>
                  </a:txBody>
                  <a:tcPr marL="36000" marR="0" marT="0" marB="0" anchor="ctr"/>
                </a:tc>
                <a:tc>
                  <a:txBody>
                    <a:bodyPr/>
                    <a:lstStyle/>
                    <a:p>
                      <a:pPr algn="ctr"/>
                      <a:r>
                        <a:rPr lang="en-GB" sz="1500" dirty="0" smtClean="0"/>
                        <a:t>1.0503</a:t>
                      </a:r>
                      <a:endParaRPr lang="en-GB" sz="1500" dirty="0"/>
                    </a:p>
                  </a:txBody>
                  <a:tcPr marL="36000" marR="0" marT="0" marB="0" anchor="ctr"/>
                </a:tc>
                <a:tc>
                  <a:txBody>
                    <a:bodyPr/>
                    <a:lstStyle/>
                    <a:p>
                      <a:pPr algn="ctr"/>
                      <a:r>
                        <a:rPr lang="en-GB" sz="1500" dirty="0" smtClean="0"/>
                        <a:t>1.0391</a:t>
                      </a:r>
                      <a:endParaRPr lang="en-GB" sz="1500" dirty="0"/>
                    </a:p>
                  </a:txBody>
                  <a:tcPr marL="36000" marR="0" marT="0" marB="0" anchor="ctr"/>
                </a:tc>
              </a:tr>
            </a:tbl>
          </a:graphicData>
        </a:graphic>
      </p:graphicFrame>
      <p:sp>
        <p:nvSpPr>
          <p:cNvPr id="69" name="Right Arrow 68"/>
          <p:cNvSpPr/>
          <p:nvPr/>
        </p:nvSpPr>
        <p:spPr>
          <a:xfrm>
            <a:off x="470646" y="4246240"/>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61" name="TextBox 60"/>
          <p:cNvSpPr txBox="1"/>
          <p:nvPr/>
        </p:nvSpPr>
        <p:spPr>
          <a:xfrm>
            <a:off x="1063459" y="4246240"/>
            <a:ext cx="8790277" cy="276999"/>
          </a:xfrm>
          <a:prstGeom prst="rect">
            <a:avLst/>
          </a:prstGeom>
          <a:noFill/>
          <a:ln>
            <a:noFill/>
          </a:ln>
        </p:spPr>
        <p:txBody>
          <a:bodyPr wrap="square" lIns="0" tIns="0" rIns="0" bIns="0" rtlCol="0">
            <a:spAutoFit/>
          </a:bodyPr>
          <a:lstStyle/>
          <a:p>
            <a:r>
              <a:rPr lang="en-GB" sz="1800" noProof="0" dirty="0" smtClean="0">
                <a:solidFill>
                  <a:schemeClr val="tx1"/>
                </a:solidFill>
                <a:latin typeface="Georgia" pitchFamily="18" charset="0"/>
                <a:cs typeface="Arial" pitchFamily="34" charset="0"/>
              </a:rPr>
              <a:t>Up until 15 January 2015 was the minimum exchange rate EUR/CHF at </a:t>
            </a:r>
            <a:r>
              <a:rPr lang="en-GB" sz="1800" b="1" noProof="0" dirty="0" smtClean="0">
                <a:solidFill>
                  <a:schemeClr val="tx1"/>
                </a:solidFill>
                <a:latin typeface="Georgia" pitchFamily="18" charset="0"/>
                <a:cs typeface="Arial" pitchFamily="34" charset="0"/>
              </a:rPr>
              <a:t>1.2000</a:t>
            </a:r>
            <a:endParaRPr lang="en-GB" sz="2000" b="1" noProof="0" dirty="0" smtClean="0">
              <a:solidFill>
                <a:schemeClr val="tx1"/>
              </a:solidFill>
              <a:latin typeface="Georgia" pitchFamily="18" charset="0"/>
              <a:cs typeface="Arial" pitchFamily="34" charset="0"/>
            </a:endParaRPr>
          </a:p>
        </p:txBody>
      </p:sp>
      <p:pic>
        <p:nvPicPr>
          <p:cNvPr id="70" name="Picture 69" descr="http://metalvetia.ch/wp-content/uploads/2012/01/Schweizer-Flagge-300x200.gif">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graphicFrame>
        <p:nvGraphicFramePr>
          <p:cNvPr id="106" name="Chart 105"/>
          <p:cNvGraphicFramePr/>
          <p:nvPr>
            <p:extLst>
              <p:ext uri="{D42A27DB-BD31-4B8C-83A1-F6EECF244321}">
                <p14:modId xmlns:p14="http://schemas.microsoft.com/office/powerpoint/2010/main" val="1944649127"/>
              </p:ext>
            </p:extLst>
          </p:nvPr>
        </p:nvGraphicFramePr>
        <p:xfrm>
          <a:off x="1740489" y="4572000"/>
          <a:ext cx="6340139" cy="2587752"/>
        </p:xfrm>
        <a:graphic>
          <a:graphicData uri="http://schemas.openxmlformats.org/drawingml/2006/chart">
            <c:chart xmlns:c="http://schemas.openxmlformats.org/drawingml/2006/chart" xmlns:r="http://schemas.openxmlformats.org/officeDocument/2006/relationships" r:id="rId12"/>
          </a:graphicData>
        </a:graphic>
      </p:graphicFrame>
    </p:spTree>
    <p:custDataLst>
      <p:tags r:id="rId1"/>
    </p:custDataLst>
    <p:extLst>
      <p:ext uri="{BB962C8B-B14F-4D97-AF65-F5344CB8AC3E}">
        <p14:creationId xmlns:p14="http://schemas.microsoft.com/office/powerpoint/2010/main" val="1230226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id" hidden="1"/>
          <p:cNvGrpSpPr/>
          <p:nvPr>
            <p:custDataLst>
              <p:tags r:id="rId1"/>
            </p:custDataLst>
          </p:nvPr>
        </p:nvGrpSpPr>
        <p:grpSpPr>
          <a:xfrm>
            <a:off x="530352" y="612648"/>
            <a:ext cx="8997696" cy="6848856"/>
            <a:chOff x="530352" y="612648"/>
            <a:chExt cx="8997696" cy="6848856"/>
          </a:xfrm>
        </p:grpSpPr>
        <p:grpSp>
          <p:nvGrpSpPr>
            <p:cNvPr id="11" name="Group 10" hidden="1"/>
            <p:cNvGrpSpPr/>
            <p:nvPr userDrawn="1"/>
          </p:nvGrpSpPr>
          <p:grpSpPr>
            <a:xfrm>
              <a:off x="530352" y="7159752"/>
              <a:ext cx="8997696" cy="301752"/>
              <a:chOff x="530352" y="7159752"/>
              <a:chExt cx="8997696" cy="301752"/>
            </a:xfrm>
          </p:grpSpPr>
          <p:sp>
            <p:nvSpPr>
              <p:cNvPr id="58"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9"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60"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1" hidden="1"/>
            <p:cNvGrpSpPr/>
            <p:nvPr userDrawn="1"/>
          </p:nvGrpSpPr>
          <p:grpSpPr>
            <a:xfrm>
              <a:off x="530352" y="1066800"/>
              <a:ext cx="8997696" cy="835152"/>
              <a:chOff x="530352" y="1066800"/>
              <a:chExt cx="8997696" cy="835152"/>
            </a:xfrm>
          </p:grpSpPr>
          <p:sp>
            <p:nvSpPr>
              <p:cNvPr id="56"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7"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13"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4"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2"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3"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4"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5"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5" name="Group 500" hidden="1"/>
            <p:cNvGrpSpPr/>
            <p:nvPr userDrawn="1"/>
          </p:nvGrpSpPr>
          <p:grpSpPr>
            <a:xfrm>
              <a:off x="533400" y="5407152"/>
              <a:ext cx="8994648" cy="688848"/>
              <a:chOff x="533400" y="5026152"/>
              <a:chExt cx="8994648" cy="688848"/>
            </a:xfrm>
          </p:grpSpPr>
          <p:sp>
            <p:nvSpPr>
              <p:cNvPr id="44"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6" name="Group 400" hidden="1"/>
            <p:cNvGrpSpPr/>
            <p:nvPr userDrawn="1"/>
          </p:nvGrpSpPr>
          <p:grpSpPr>
            <a:xfrm>
              <a:off x="533400" y="4568952"/>
              <a:ext cx="8994648" cy="688848"/>
              <a:chOff x="533400" y="4038600"/>
              <a:chExt cx="8994648" cy="688848"/>
            </a:xfrm>
          </p:grpSpPr>
          <p:sp>
            <p:nvSpPr>
              <p:cNvPr id="38"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7" name="Group 300" hidden="1"/>
            <p:cNvGrpSpPr/>
            <p:nvPr userDrawn="1"/>
          </p:nvGrpSpPr>
          <p:grpSpPr>
            <a:xfrm>
              <a:off x="533400" y="3730752"/>
              <a:ext cx="8994648" cy="688848"/>
              <a:chOff x="533400" y="3041904"/>
              <a:chExt cx="8994648" cy="688848"/>
            </a:xfrm>
          </p:grpSpPr>
          <p:sp>
            <p:nvSpPr>
              <p:cNvPr id="32"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8" name="Group 200" hidden="1"/>
            <p:cNvGrpSpPr/>
            <p:nvPr userDrawn="1"/>
          </p:nvGrpSpPr>
          <p:grpSpPr>
            <a:xfrm>
              <a:off x="533400" y="2892552"/>
              <a:ext cx="8994648" cy="688848"/>
              <a:chOff x="533400" y="1066800"/>
              <a:chExt cx="8994648" cy="688848"/>
            </a:xfrm>
          </p:grpSpPr>
          <p:sp>
            <p:nvSpPr>
              <p:cNvPr id="26"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9" name="Group 100" hidden="1"/>
            <p:cNvGrpSpPr/>
            <p:nvPr userDrawn="1"/>
          </p:nvGrpSpPr>
          <p:grpSpPr>
            <a:xfrm>
              <a:off x="533400" y="2054352"/>
              <a:ext cx="8994648" cy="688848"/>
              <a:chOff x="533400" y="2054352"/>
              <a:chExt cx="8994648" cy="688848"/>
            </a:xfrm>
          </p:grpSpPr>
          <p:sp>
            <p:nvSpPr>
              <p:cNvPr id="20"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ctrTitle"/>
          </p:nvPr>
        </p:nvSpPr>
        <p:spPr/>
        <p:txBody>
          <a:bodyPr/>
          <a:lstStyle/>
          <a:p>
            <a:r>
              <a:rPr lang="en-GB" dirty="0" smtClean="0"/>
              <a:t>Barter transactions</a:t>
            </a:r>
            <a:r>
              <a:rPr lang="en-GB" dirty="0"/>
              <a:t/>
            </a:r>
            <a:br>
              <a:rPr lang="en-GB" dirty="0"/>
            </a:br>
            <a:endParaRPr lang="en-GB" i="1" dirty="0"/>
          </a:p>
        </p:txBody>
      </p:sp>
      <p:sp>
        <p:nvSpPr>
          <p:cNvPr id="8" name="TextBox 7"/>
          <p:cNvSpPr txBox="1"/>
          <p:nvPr/>
        </p:nvSpPr>
        <p:spPr>
          <a:xfrm>
            <a:off x="586740" y="3368040"/>
            <a:ext cx="3491954" cy="3627120"/>
          </a:xfrm>
          <a:prstGeom prst="rect">
            <a:avLst/>
          </a:prstGeom>
          <a:noFill/>
        </p:spPr>
        <p:txBody>
          <a:bodyPr wrap="none" lIns="0" tIns="0" rIns="0" bIns="0" rtlCol="0" anchor="b" anchorCtr="0">
            <a:noAutofit/>
          </a:bodyPr>
          <a:lstStyle/>
          <a:p>
            <a:pPr>
              <a:lnSpc>
                <a:spcPts val="22284"/>
              </a:lnSpc>
            </a:pPr>
            <a:r>
              <a:rPr lang="en-GB" sz="26700" b="1" i="1" dirty="0" smtClean="0">
                <a:solidFill>
                  <a:schemeClr val="bg1"/>
                </a:solidFill>
                <a:latin typeface="Georgia" pitchFamily="18" charset="0"/>
              </a:rPr>
              <a:t>3</a:t>
            </a:r>
            <a:endParaRPr lang="en-GB" sz="26700" b="1" i="1" dirty="0">
              <a:solidFill>
                <a:schemeClr val="bg1"/>
              </a:solidFill>
              <a:latin typeface="Georgia" pitchFamily="18" charset="0"/>
            </a:endParaRPr>
          </a:p>
        </p:txBody>
      </p:sp>
    </p:spTree>
    <p:extLst>
      <p:ext uri="{BB962C8B-B14F-4D97-AF65-F5344CB8AC3E}">
        <p14:creationId xmlns:p14="http://schemas.microsoft.com/office/powerpoint/2010/main" val="18444928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21</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dirty="0" smtClean="0">
                <a:solidFill>
                  <a:schemeClr val="accent1"/>
                </a:solidFill>
                <a:latin typeface="Georgia" pitchFamily="18" charset="0"/>
                <a:cs typeface="Arial" pitchFamily="34" charset="0"/>
              </a:rPr>
              <a:t>Barter transactions</a:t>
            </a:r>
            <a:endParaRPr lang="en-GB" sz="2400" b="1" noProof="0" dirty="0" smtClean="0">
              <a:solidFill>
                <a:schemeClr val="accent1"/>
              </a:solidFill>
              <a:latin typeface="Georgia" pitchFamily="18" charset="0"/>
              <a:cs typeface="Arial" pitchFamily="34" charset="0"/>
            </a:endParaRP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TextBox 66"/>
          <p:cNvSpPr txBox="1"/>
          <p:nvPr/>
        </p:nvSpPr>
        <p:spPr>
          <a:xfrm>
            <a:off x="420688" y="1918800"/>
            <a:ext cx="3550304" cy="615553"/>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A car in a shopping mall to win as a prize </a:t>
            </a:r>
            <a:endParaRPr lang="en-GB" sz="2000" b="1" noProof="0" dirty="0" smtClean="0">
              <a:solidFill>
                <a:schemeClr val="tx1"/>
              </a:solidFill>
              <a:latin typeface="Georgia" pitchFamily="18"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4219" y="1374372"/>
            <a:ext cx="4606299" cy="301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Straight Arrow Connector 60"/>
          <p:cNvCxnSpPr/>
          <p:nvPr/>
        </p:nvCxnSpPr>
        <p:spPr>
          <a:xfrm>
            <a:off x="2148880" y="5182344"/>
            <a:ext cx="5688632" cy="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30735" y="4966320"/>
            <a:ext cx="1728192" cy="7200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latin typeface="+mj-lt"/>
              </a:rPr>
              <a:t>Car dealer</a:t>
            </a:r>
          </a:p>
        </p:txBody>
      </p:sp>
      <p:sp>
        <p:nvSpPr>
          <p:cNvPr id="63" name="TextBox 62"/>
          <p:cNvSpPr txBox="1"/>
          <p:nvPr/>
        </p:nvSpPr>
        <p:spPr>
          <a:xfrm>
            <a:off x="2148880" y="4822304"/>
            <a:ext cx="5733944" cy="307777"/>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Car in the value of C</a:t>
            </a:r>
            <a:r>
              <a:rPr lang="en-GB" sz="2000" noProof="0" dirty="0" smtClean="0">
                <a:solidFill>
                  <a:schemeClr val="tx1"/>
                </a:solidFill>
                <a:latin typeface="Georgia" pitchFamily="18" charset="0"/>
                <a:cs typeface="Arial" pitchFamily="34" charset="0"/>
              </a:rPr>
              <a:t>HF 22’550 + CHF 1’800 (VAT)</a:t>
            </a:r>
          </a:p>
        </p:txBody>
      </p:sp>
      <p:cxnSp>
        <p:nvCxnSpPr>
          <p:cNvPr id="72" name="Straight Arrow Connector 71"/>
          <p:cNvCxnSpPr/>
          <p:nvPr/>
        </p:nvCxnSpPr>
        <p:spPr>
          <a:xfrm flipH="1">
            <a:off x="2148880" y="5508957"/>
            <a:ext cx="5688632" cy="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156448" y="4822304"/>
            <a:ext cx="1728192" cy="720080"/>
          </a:xfrm>
          <a:prstGeom prst="rect">
            <a:avLst/>
          </a:prstGeom>
          <a:solidFill>
            <a:schemeClr val="accent4"/>
          </a:solidFill>
          <a:ln w="6350">
            <a:solidFill>
              <a:schemeClr val="accent4"/>
            </a:solidFill>
          </a:ln>
        </p:spPr>
        <p:txBody>
          <a:bodyPr vert="horz" wrap="square" lIns="91440" tIns="45720" rIns="91440" bIns="45720" rtlCol="0" anchor="ctr">
            <a:noAutofit/>
          </a:bodyPr>
          <a:lstStyle/>
          <a:p>
            <a:pPr algn="ctr"/>
            <a:r>
              <a:rPr lang="en-GB" sz="2000" b="1" dirty="0" smtClean="0">
                <a:latin typeface="+mj-lt"/>
              </a:rPr>
              <a:t>Shopping mall</a:t>
            </a:r>
          </a:p>
        </p:txBody>
      </p:sp>
      <p:sp>
        <p:nvSpPr>
          <p:cNvPr id="75" name="TextBox 74"/>
          <p:cNvSpPr txBox="1"/>
          <p:nvPr/>
        </p:nvSpPr>
        <p:spPr>
          <a:xfrm>
            <a:off x="257174" y="6037729"/>
            <a:ext cx="3043834" cy="584775"/>
          </a:xfrm>
          <a:prstGeom prst="rect">
            <a:avLst/>
          </a:prstGeom>
          <a:noFill/>
          <a:ln>
            <a:noFill/>
          </a:ln>
        </p:spPr>
        <p:txBody>
          <a:bodyPr wrap="square" lIns="0" tIns="0" rIns="0" bIns="0" rtlCol="0">
            <a:spAutoFit/>
          </a:bodyPr>
          <a:lstStyle/>
          <a:p>
            <a:r>
              <a:rPr lang="en-GB" sz="1800" noProof="0" dirty="0" smtClean="0">
                <a:solidFill>
                  <a:schemeClr val="tx1"/>
                </a:solidFill>
                <a:latin typeface="Georgia" pitchFamily="18" charset="0"/>
                <a:cs typeface="Arial" pitchFamily="34" charset="0"/>
              </a:rPr>
              <a:t>Output VAT:  - CHF 1’800</a:t>
            </a:r>
          </a:p>
          <a:p>
            <a:r>
              <a:rPr lang="en-GB" sz="1800" dirty="0" smtClean="0">
                <a:latin typeface="Georgia" pitchFamily="18" charset="0"/>
                <a:cs typeface="Arial" pitchFamily="34" charset="0"/>
              </a:rPr>
              <a:t>Input VAT:    + </a:t>
            </a:r>
            <a:r>
              <a:rPr lang="en-GB" sz="2000" dirty="0" smtClean="0">
                <a:latin typeface="Georgia" pitchFamily="18" charset="0"/>
                <a:cs typeface="Arial" pitchFamily="34" charset="0"/>
              </a:rPr>
              <a:t>CHF</a:t>
            </a:r>
            <a:r>
              <a:rPr lang="en-GB" sz="1800" dirty="0" smtClean="0">
                <a:latin typeface="Georgia" pitchFamily="18" charset="0"/>
                <a:cs typeface="Arial" pitchFamily="34" charset="0"/>
              </a:rPr>
              <a:t> 1’800</a:t>
            </a:r>
            <a:endParaRPr lang="en-GB" noProof="0" dirty="0" smtClean="0">
              <a:solidFill>
                <a:schemeClr val="tx1"/>
              </a:solidFill>
              <a:latin typeface="Georgia" pitchFamily="18" charset="0"/>
              <a:cs typeface="Arial" pitchFamily="34" charset="0"/>
            </a:endParaRPr>
          </a:p>
        </p:txBody>
      </p:sp>
      <p:cxnSp>
        <p:nvCxnSpPr>
          <p:cNvPr id="77" name="Straight Connector 76"/>
          <p:cNvCxnSpPr/>
          <p:nvPr/>
        </p:nvCxnSpPr>
        <p:spPr>
          <a:xfrm>
            <a:off x="257174" y="6622504"/>
            <a:ext cx="26643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484902" y="6694512"/>
            <a:ext cx="380583"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0</a:t>
            </a:r>
          </a:p>
        </p:txBody>
      </p:sp>
      <p:sp>
        <p:nvSpPr>
          <p:cNvPr id="86" name="Right Arrow 85"/>
          <p:cNvSpPr/>
          <p:nvPr/>
        </p:nvSpPr>
        <p:spPr>
          <a:xfrm>
            <a:off x="3340719" y="6262464"/>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82" name="TextBox 81"/>
          <p:cNvSpPr txBox="1"/>
          <p:nvPr/>
        </p:nvSpPr>
        <p:spPr>
          <a:xfrm>
            <a:off x="3970992" y="6118448"/>
            <a:ext cx="5760640"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But, interest of 4% (i.e. CHF 72) and possible penalties</a:t>
            </a:r>
          </a:p>
        </p:txBody>
      </p:sp>
      <p:sp>
        <p:nvSpPr>
          <p:cNvPr id="79" name="TextBox 78"/>
          <p:cNvSpPr txBox="1"/>
          <p:nvPr/>
        </p:nvSpPr>
        <p:spPr>
          <a:xfrm>
            <a:off x="2101403" y="5542384"/>
            <a:ext cx="6192688"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Advert in the value of CHF 22’550 + CHF 1’800 (VAT)</a:t>
            </a:r>
          </a:p>
        </p:txBody>
      </p:sp>
      <p:pic>
        <p:nvPicPr>
          <p:cNvPr id="76" name="Picture 75" descr="http://metalvetia.ch/wp-content/uploads/2012/01/Schweizer-Flagge-300x200.gif">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782" y="4370929"/>
            <a:ext cx="719138" cy="451375"/>
          </a:xfrm>
          <a:prstGeom prst="rect">
            <a:avLst/>
          </a:prstGeom>
          <a:noFill/>
          <a:ln>
            <a:noFill/>
          </a:ln>
        </p:spPr>
      </p:pic>
    </p:spTree>
    <p:custDataLst>
      <p:tags r:id="rId1"/>
    </p:custDataLst>
    <p:extLst>
      <p:ext uri="{BB962C8B-B14F-4D97-AF65-F5344CB8AC3E}">
        <p14:creationId xmlns:p14="http://schemas.microsoft.com/office/powerpoint/2010/main" val="38398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12648"/>
            <a:ext cx="8997696" cy="6848856"/>
            <a:chOff x="530352" y="612648"/>
            <a:chExt cx="8997696" cy="6848856"/>
          </a:xfrm>
        </p:grpSpPr>
        <p:grpSp>
          <p:nvGrpSpPr>
            <p:cNvPr id="3" name="Group 107" hidden="1"/>
            <p:cNvGrpSpPr/>
            <p:nvPr/>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106" hidden="1"/>
            <p:cNvGrpSpPr/>
            <p:nvPr/>
          </p:nvGrpSpPr>
          <p:grpSpPr>
            <a:xfrm>
              <a:off x="530352" y="1066800"/>
              <a:ext cx="8997696" cy="835152"/>
              <a:chOff x="530352" y="1066800"/>
              <a:chExt cx="8997696" cy="835152"/>
            </a:xfrm>
          </p:grpSpPr>
          <p:sp>
            <p:nvSpPr>
              <p:cNvPr id="48"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p:nvGrpSpPr>
          <p:grpSpPr>
            <a:xfrm>
              <a:off x="533400" y="6245352"/>
              <a:ext cx="8994648" cy="688848"/>
              <a:chOff x="533400" y="6013704"/>
              <a:chExt cx="8994648" cy="688848"/>
            </a:xfrm>
          </p:grpSpPr>
          <p:sp>
            <p:nvSpPr>
              <p:cNvPr id="42"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p:nvGrpSpPr>
          <p:grpSpPr>
            <a:xfrm>
              <a:off x="533400" y="5407152"/>
              <a:ext cx="8994648" cy="688848"/>
              <a:chOff x="533400" y="5026152"/>
              <a:chExt cx="8994648" cy="688848"/>
            </a:xfrm>
          </p:grpSpPr>
          <p:sp>
            <p:nvSpPr>
              <p:cNvPr id="36"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p:nvGrpSpPr>
          <p:grpSpPr>
            <a:xfrm>
              <a:off x="533400" y="4568952"/>
              <a:ext cx="8994648" cy="688848"/>
              <a:chOff x="533400" y="4038600"/>
              <a:chExt cx="8994648" cy="688848"/>
            </a:xfrm>
          </p:grpSpPr>
          <p:sp>
            <p:nvSpPr>
              <p:cNvPr id="30"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p:nvGrpSpPr>
          <p:grpSpPr>
            <a:xfrm>
              <a:off x="533400" y="3730752"/>
              <a:ext cx="8994648" cy="688848"/>
              <a:chOff x="533400" y="3041904"/>
              <a:chExt cx="8994648" cy="688848"/>
            </a:xfrm>
          </p:grpSpPr>
          <p:sp>
            <p:nvSpPr>
              <p:cNvPr id="24"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p:nvGrpSpPr>
          <p:grpSpPr>
            <a:xfrm>
              <a:off x="533400" y="2892552"/>
              <a:ext cx="8994648" cy="688848"/>
              <a:chOff x="533400" y="1066800"/>
              <a:chExt cx="8994648" cy="688848"/>
            </a:xfrm>
          </p:grpSpPr>
          <p:sp>
            <p:nvSpPr>
              <p:cNvPr id="18"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p:nvGrpSpPr>
          <p:grpSpPr>
            <a:xfrm>
              <a:off x="533400" y="2054352"/>
              <a:ext cx="8994648" cy="688848"/>
              <a:chOff x="533400" y="2054352"/>
              <a:chExt cx="8994648" cy="688848"/>
            </a:xfrm>
          </p:grpSpPr>
          <p:sp>
            <p:nvSpPr>
              <p:cNvPr id="12"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6" name="Text Placeholder 2"/>
          <p:cNvSpPr>
            <a:spLocks noGrp="1"/>
          </p:cNvSpPr>
          <p:nvPr/>
        </p:nvSpPr>
        <p:spPr>
          <a:xfrm>
            <a:off x="460570" y="1440750"/>
            <a:ext cx="5934457" cy="3724096"/>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a:spcAft>
                <a:spcPts val="600"/>
              </a:spcAft>
            </a:pPr>
            <a:endParaRPr lang="en-GB" b="1" noProof="0" dirty="0" smtClean="0">
              <a:solidFill>
                <a:schemeClr val="accent1"/>
              </a:solidFill>
            </a:endParaRPr>
          </a:p>
          <a:p>
            <a:pPr marL="228600" indent="-228600">
              <a:spcAft>
                <a:spcPts val="600"/>
              </a:spcAft>
              <a:buFont typeface="+mj-lt"/>
              <a:buAutoNum type="arabicPeriod"/>
            </a:pPr>
            <a:endParaRPr lang="en-GB" sz="1600" b="1" dirty="0" smtClean="0">
              <a:solidFill>
                <a:schemeClr val="accent1"/>
              </a:solidFill>
            </a:endParaRPr>
          </a:p>
          <a:p>
            <a:pPr marL="342900" indent="-342900">
              <a:spcAft>
                <a:spcPts val="600"/>
              </a:spcAft>
              <a:buFont typeface="+mj-lt"/>
              <a:buAutoNum type="arabicPeriod"/>
            </a:pPr>
            <a:r>
              <a:rPr lang="en-GB" sz="1600" b="1" dirty="0" smtClean="0">
                <a:solidFill>
                  <a:schemeClr val="tx2"/>
                </a:solidFill>
              </a:rPr>
              <a:t>Introduction</a:t>
            </a:r>
          </a:p>
          <a:p>
            <a:pPr marL="342900" indent="-342900">
              <a:spcAft>
                <a:spcPts val="600"/>
              </a:spcAft>
              <a:buFont typeface="+mj-lt"/>
              <a:buAutoNum type="arabicPeriod"/>
            </a:pPr>
            <a:endParaRPr lang="en-GB" sz="1600" b="1" dirty="0" smtClean="0">
              <a:solidFill>
                <a:schemeClr val="accent1"/>
              </a:solidFill>
            </a:endParaRPr>
          </a:p>
          <a:p>
            <a:pPr marL="342900" indent="-342900">
              <a:spcAft>
                <a:spcPts val="600"/>
              </a:spcAft>
              <a:buFont typeface="+mj-lt"/>
              <a:buAutoNum type="arabicPeriod"/>
            </a:pPr>
            <a:r>
              <a:rPr lang="en-GB" sz="1600" b="1" dirty="0" smtClean="0">
                <a:solidFill>
                  <a:schemeClr val="accent1"/>
                </a:solidFill>
              </a:rPr>
              <a:t>Making payments in cash</a:t>
            </a:r>
          </a:p>
          <a:p>
            <a:pPr marL="342900" indent="-342900">
              <a:spcAft>
                <a:spcPts val="600"/>
              </a:spcAft>
              <a:buFont typeface="+mj-lt"/>
              <a:buAutoNum type="arabicPeriod"/>
            </a:pPr>
            <a:endParaRPr lang="en-GB" sz="1600" b="1" dirty="0" smtClean="0">
              <a:solidFill>
                <a:schemeClr val="accent1"/>
              </a:solidFill>
            </a:endParaRPr>
          </a:p>
          <a:p>
            <a:pPr marL="520700" lvl="1" indent="-285750">
              <a:spcAft>
                <a:spcPts val="600"/>
              </a:spcAft>
            </a:pPr>
            <a:r>
              <a:rPr lang="en-GB" sz="1600" b="1" dirty="0" smtClean="0">
                <a:solidFill>
                  <a:schemeClr val="accent1"/>
                </a:solidFill>
              </a:rPr>
              <a:t>In local currency</a:t>
            </a:r>
          </a:p>
          <a:p>
            <a:pPr marL="520700" lvl="1" indent="-285750">
              <a:spcAft>
                <a:spcPts val="600"/>
              </a:spcAft>
            </a:pPr>
            <a:r>
              <a:rPr lang="en-GB" sz="1600" b="1" dirty="0" smtClean="0">
                <a:solidFill>
                  <a:schemeClr val="accent1"/>
                </a:solidFill>
              </a:rPr>
              <a:t>In foreign currency</a:t>
            </a:r>
          </a:p>
          <a:p>
            <a:pPr marL="577850" lvl="1" indent="-342900">
              <a:spcAft>
                <a:spcPts val="600"/>
              </a:spcAft>
              <a:buFont typeface="+mj-lt"/>
              <a:buAutoNum type="arabicPeriod"/>
            </a:pPr>
            <a:endParaRPr lang="en-GB" sz="1600" b="1" dirty="0" smtClean="0">
              <a:solidFill>
                <a:schemeClr val="accent1"/>
              </a:solidFill>
            </a:endParaRPr>
          </a:p>
          <a:p>
            <a:pPr marL="342900" indent="-342900">
              <a:spcAft>
                <a:spcPts val="600"/>
              </a:spcAft>
              <a:buFont typeface="+mj-lt"/>
              <a:buAutoNum type="arabicPeriod"/>
            </a:pPr>
            <a:r>
              <a:rPr lang="en-GB" sz="1600" b="1" dirty="0" smtClean="0">
                <a:solidFill>
                  <a:schemeClr val="accent1"/>
                </a:solidFill>
              </a:rPr>
              <a:t>Barter transactions</a:t>
            </a:r>
          </a:p>
          <a:p>
            <a:pPr marL="342900" indent="-342900">
              <a:spcAft>
                <a:spcPts val="600"/>
              </a:spcAft>
              <a:buFont typeface="+mj-lt"/>
              <a:buAutoNum type="arabicPeriod"/>
            </a:pPr>
            <a:endParaRPr lang="en-GB" sz="1600" b="1" dirty="0" smtClean="0">
              <a:solidFill>
                <a:schemeClr val="accent1"/>
              </a:solidFill>
            </a:endParaRPr>
          </a:p>
          <a:p>
            <a:pPr marL="342900" indent="-342900">
              <a:spcAft>
                <a:spcPts val="600"/>
              </a:spcAft>
              <a:buFont typeface="+mj-lt"/>
              <a:buAutoNum type="arabicPeriod"/>
            </a:pPr>
            <a:r>
              <a:rPr lang="en-GB" sz="1600" b="1" noProof="0" dirty="0" smtClean="0">
                <a:solidFill>
                  <a:schemeClr val="accent1"/>
                </a:solidFill>
              </a:rPr>
              <a:t>Making e-payments (in bitcoins)</a:t>
            </a:r>
            <a:endParaRPr lang="en-GB" sz="1600" b="1" noProof="0" dirty="0">
              <a:solidFill>
                <a:schemeClr val="accent1"/>
              </a:solidFill>
            </a:endParaRPr>
          </a:p>
        </p:txBody>
      </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a:t>2</a:t>
            </a:r>
          </a:p>
        </p:txBody>
      </p:sp>
      <p:sp>
        <p:nvSpPr>
          <p:cNvPr id="54" name="Section Footer"/>
          <p:cNvSpPr txBox="1"/>
          <p:nvPr>
            <p:custDataLst>
              <p:tags r:id="rId4"/>
            </p:custDataLst>
          </p:nvPr>
        </p:nvSpPr>
        <p:spPr>
          <a:xfrm>
            <a:off x="530351"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endParaRPr lang="en-GB" sz="900" noProof="1">
              <a:solidFill>
                <a:schemeClr val="tx1"/>
              </a:solidFill>
            </a:endParaRPr>
          </a:p>
        </p:txBody>
      </p:sp>
      <p:sp>
        <p:nvSpPr>
          <p:cNvPr id="74" name="Text Placeholder 2"/>
          <p:cNvSpPr>
            <a:spLocks noGrp="1"/>
          </p:cNvSpPr>
          <p:nvPr/>
        </p:nvSpPr>
        <p:spPr>
          <a:xfrm>
            <a:off x="533399" y="1066800"/>
            <a:ext cx="2894400" cy="369332"/>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r>
              <a:rPr lang="en-GB" sz="2400" b="1" i="1" dirty="0" smtClean="0">
                <a:solidFill>
                  <a:schemeClr val="tx2"/>
                </a:solidFill>
              </a:rPr>
              <a:t>Agenda</a:t>
            </a:r>
            <a:endParaRPr lang="en-GB" sz="2400" b="1" i="1" dirty="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id" hidden="1"/>
          <p:cNvGrpSpPr/>
          <p:nvPr>
            <p:custDataLst>
              <p:tags r:id="rId1"/>
            </p:custDataLst>
          </p:nvPr>
        </p:nvGrpSpPr>
        <p:grpSpPr>
          <a:xfrm>
            <a:off x="530352" y="612648"/>
            <a:ext cx="8997696" cy="6848856"/>
            <a:chOff x="530352" y="612648"/>
            <a:chExt cx="8997696" cy="6848856"/>
          </a:xfrm>
        </p:grpSpPr>
        <p:grpSp>
          <p:nvGrpSpPr>
            <p:cNvPr id="11" name="Group 10" hidden="1"/>
            <p:cNvGrpSpPr/>
            <p:nvPr userDrawn="1"/>
          </p:nvGrpSpPr>
          <p:grpSpPr>
            <a:xfrm>
              <a:off x="530352" y="7159752"/>
              <a:ext cx="8997696" cy="301752"/>
              <a:chOff x="530352" y="7159752"/>
              <a:chExt cx="8997696" cy="301752"/>
            </a:xfrm>
          </p:grpSpPr>
          <p:sp>
            <p:nvSpPr>
              <p:cNvPr id="58"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9"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60"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1" hidden="1"/>
            <p:cNvGrpSpPr/>
            <p:nvPr userDrawn="1"/>
          </p:nvGrpSpPr>
          <p:grpSpPr>
            <a:xfrm>
              <a:off x="530352" y="1066800"/>
              <a:ext cx="8997696" cy="835152"/>
              <a:chOff x="530352" y="1066800"/>
              <a:chExt cx="8997696" cy="835152"/>
            </a:xfrm>
          </p:grpSpPr>
          <p:sp>
            <p:nvSpPr>
              <p:cNvPr id="56"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7"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13"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4"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2"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3"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4"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5"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5" name="Group 500" hidden="1"/>
            <p:cNvGrpSpPr/>
            <p:nvPr userDrawn="1"/>
          </p:nvGrpSpPr>
          <p:grpSpPr>
            <a:xfrm>
              <a:off x="533400" y="5407152"/>
              <a:ext cx="8994648" cy="688848"/>
              <a:chOff x="533400" y="5026152"/>
              <a:chExt cx="8994648" cy="688848"/>
            </a:xfrm>
          </p:grpSpPr>
          <p:sp>
            <p:nvSpPr>
              <p:cNvPr id="44"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6" name="Group 400" hidden="1"/>
            <p:cNvGrpSpPr/>
            <p:nvPr userDrawn="1"/>
          </p:nvGrpSpPr>
          <p:grpSpPr>
            <a:xfrm>
              <a:off x="533400" y="4568952"/>
              <a:ext cx="8994648" cy="688848"/>
              <a:chOff x="533400" y="4038600"/>
              <a:chExt cx="8994648" cy="688848"/>
            </a:xfrm>
          </p:grpSpPr>
          <p:sp>
            <p:nvSpPr>
              <p:cNvPr id="38"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7" name="Group 300" hidden="1"/>
            <p:cNvGrpSpPr/>
            <p:nvPr userDrawn="1"/>
          </p:nvGrpSpPr>
          <p:grpSpPr>
            <a:xfrm>
              <a:off x="533400" y="3730752"/>
              <a:ext cx="8994648" cy="688848"/>
              <a:chOff x="533400" y="3041904"/>
              <a:chExt cx="8994648" cy="688848"/>
            </a:xfrm>
          </p:grpSpPr>
          <p:sp>
            <p:nvSpPr>
              <p:cNvPr id="32"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8" name="Group 200" hidden="1"/>
            <p:cNvGrpSpPr/>
            <p:nvPr userDrawn="1"/>
          </p:nvGrpSpPr>
          <p:grpSpPr>
            <a:xfrm>
              <a:off x="533400" y="2892552"/>
              <a:ext cx="8994648" cy="688848"/>
              <a:chOff x="533400" y="1066800"/>
              <a:chExt cx="8994648" cy="688848"/>
            </a:xfrm>
          </p:grpSpPr>
          <p:sp>
            <p:nvSpPr>
              <p:cNvPr id="26"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9" name="Group 100" hidden="1"/>
            <p:cNvGrpSpPr/>
            <p:nvPr userDrawn="1"/>
          </p:nvGrpSpPr>
          <p:grpSpPr>
            <a:xfrm>
              <a:off x="533400" y="2054352"/>
              <a:ext cx="8994648" cy="688848"/>
              <a:chOff x="533400" y="2054352"/>
              <a:chExt cx="8994648" cy="688848"/>
            </a:xfrm>
          </p:grpSpPr>
          <p:sp>
            <p:nvSpPr>
              <p:cNvPr id="20"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ctrTitle"/>
          </p:nvPr>
        </p:nvSpPr>
        <p:spPr/>
        <p:txBody>
          <a:bodyPr/>
          <a:lstStyle/>
          <a:p>
            <a:r>
              <a:rPr lang="en-GB" dirty="0" smtClean="0"/>
              <a:t>Making e-payments (in bitcoins)</a:t>
            </a:r>
            <a:r>
              <a:rPr lang="en-GB" dirty="0"/>
              <a:t/>
            </a:r>
            <a:br>
              <a:rPr lang="en-GB" dirty="0"/>
            </a:br>
            <a:endParaRPr lang="en-GB" i="1" dirty="0"/>
          </a:p>
        </p:txBody>
      </p:sp>
      <p:sp>
        <p:nvSpPr>
          <p:cNvPr id="8" name="TextBox 7"/>
          <p:cNvSpPr txBox="1"/>
          <p:nvPr/>
        </p:nvSpPr>
        <p:spPr>
          <a:xfrm>
            <a:off x="586740" y="3368040"/>
            <a:ext cx="3491954" cy="3627120"/>
          </a:xfrm>
          <a:prstGeom prst="rect">
            <a:avLst/>
          </a:prstGeom>
          <a:noFill/>
        </p:spPr>
        <p:txBody>
          <a:bodyPr wrap="none" lIns="0" tIns="0" rIns="0" bIns="0" rtlCol="0" anchor="b" anchorCtr="0">
            <a:noAutofit/>
          </a:bodyPr>
          <a:lstStyle/>
          <a:p>
            <a:pPr>
              <a:lnSpc>
                <a:spcPts val="22284"/>
              </a:lnSpc>
            </a:pPr>
            <a:r>
              <a:rPr lang="en-GB" sz="26700" b="1" i="1" dirty="0">
                <a:solidFill>
                  <a:schemeClr val="bg1"/>
                </a:solidFill>
                <a:latin typeface="Georgia" pitchFamily="18" charset="0"/>
              </a:rPr>
              <a:t>4</a:t>
            </a:r>
          </a:p>
        </p:txBody>
      </p:sp>
    </p:spTree>
    <p:extLst>
      <p:ext uri="{BB962C8B-B14F-4D97-AF65-F5344CB8AC3E}">
        <p14:creationId xmlns:p14="http://schemas.microsoft.com/office/powerpoint/2010/main" val="20094443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27</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a:t>
            </a:r>
          </a:p>
          <a:p>
            <a:r>
              <a:rPr lang="en-GB" sz="2400" i="1" noProof="0" dirty="0" smtClean="0">
                <a:solidFill>
                  <a:schemeClr val="accent1"/>
                </a:solidFill>
                <a:latin typeface="Georgia" pitchFamily="18" charset="0"/>
                <a:cs typeface="Arial" pitchFamily="34" charset="0"/>
              </a:rPr>
              <a:t>Payments in virtual currencies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17389" y="6894938"/>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1134023" y="2588886"/>
            <a:ext cx="6510143" cy="1354756"/>
            <a:chOff x="714375" y="3288397"/>
            <a:chExt cx="6510143" cy="1354756"/>
          </a:xfrm>
        </p:grpSpPr>
        <p:sp>
          <p:nvSpPr>
            <p:cNvPr id="87" name="Rectangle 86"/>
            <p:cNvSpPr/>
            <p:nvPr/>
          </p:nvSpPr>
          <p:spPr>
            <a:xfrm>
              <a:off x="714375" y="3864531"/>
              <a:ext cx="1578521" cy="7200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Swiss supplier</a:t>
              </a:r>
            </a:p>
          </p:txBody>
        </p:sp>
        <p:sp>
          <p:nvSpPr>
            <p:cNvPr id="88" name="TextBox 87"/>
            <p:cNvSpPr txBox="1"/>
            <p:nvPr/>
          </p:nvSpPr>
          <p:spPr>
            <a:xfrm>
              <a:off x="3522417" y="3288397"/>
              <a:ext cx="1947532"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Digital services </a:t>
              </a:r>
            </a:p>
          </p:txBody>
        </p:sp>
        <p:cxnSp>
          <p:nvCxnSpPr>
            <p:cNvPr id="92" name="Curved Connector 91"/>
            <p:cNvCxnSpPr>
              <a:stCxn id="87" idx="0"/>
            </p:cNvCxnSpPr>
            <p:nvPr/>
          </p:nvCxnSpPr>
          <p:spPr>
            <a:xfrm rot="16200000" flipH="1">
              <a:off x="4334805" y="1033361"/>
              <a:ext cx="58541" cy="5720881"/>
            </a:xfrm>
            <a:prstGeom prst="curvedConnector3">
              <a:avLst>
                <a:gd name="adj1" fmla="val -1115126"/>
              </a:avLst>
            </a:prstGeom>
            <a:ln w="19050">
              <a:solidFill>
                <a:srgbClr val="DC6900"/>
              </a:solidFill>
              <a:tailEnd type="arrow"/>
            </a:ln>
          </p:spPr>
          <p:style>
            <a:lnRef idx="1">
              <a:schemeClr val="accent1"/>
            </a:lnRef>
            <a:fillRef idx="0">
              <a:schemeClr val="accent1"/>
            </a:fillRef>
            <a:effectRef idx="0">
              <a:schemeClr val="accent1"/>
            </a:effectRef>
            <a:fontRef idx="minor">
              <a:schemeClr val="tx1"/>
            </a:fontRef>
          </p:style>
        </p:cxnSp>
        <p:cxnSp>
          <p:nvCxnSpPr>
            <p:cNvPr id="93" name="Curved Connector 92"/>
            <p:cNvCxnSpPr>
              <a:stCxn id="75" idx="2"/>
              <a:endCxn id="87" idx="2"/>
            </p:cNvCxnSpPr>
            <p:nvPr/>
          </p:nvCxnSpPr>
          <p:spPr>
            <a:xfrm rot="5400000" flipH="1">
              <a:off x="4334806" y="1753441"/>
              <a:ext cx="58542" cy="5720882"/>
            </a:xfrm>
            <a:prstGeom prst="curvedConnector3">
              <a:avLst>
                <a:gd name="adj1" fmla="val -1084691"/>
              </a:avLst>
            </a:prstGeom>
            <a:ln w="19050">
              <a:solidFill>
                <a:srgbClr val="DC69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866775" y="5068562"/>
            <a:ext cx="8280920" cy="307777"/>
          </a:xfrm>
          <a:prstGeom prst="rect">
            <a:avLst/>
          </a:prstGeom>
          <a:noFill/>
          <a:ln>
            <a:noFill/>
          </a:ln>
        </p:spPr>
        <p:txBody>
          <a:bodyPr wrap="square" lIns="0" tIns="0" rIns="0" bIns="0" rtlCol="0">
            <a:spAutoFit/>
          </a:bodyPr>
          <a:lstStyle/>
          <a:p>
            <a:r>
              <a:rPr lang="en-GB" sz="2000" b="1" noProof="0" dirty="0" smtClean="0">
                <a:solidFill>
                  <a:schemeClr val="tx1"/>
                </a:solidFill>
                <a:latin typeface="Georgia" pitchFamily="18" charset="0"/>
                <a:cs typeface="Arial" pitchFamily="34" charset="0"/>
              </a:rPr>
              <a:t>What if the customer pays in a virtual currency (e.g. bitcoins)?</a:t>
            </a:r>
          </a:p>
        </p:txBody>
      </p:sp>
      <p:pic>
        <p:nvPicPr>
          <p:cNvPr id="5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8565" y="3943643"/>
            <a:ext cx="593787" cy="5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p:cNvSpPr/>
          <p:nvPr/>
        </p:nvSpPr>
        <p:spPr>
          <a:xfrm>
            <a:off x="6780070" y="3223562"/>
            <a:ext cx="1728192" cy="720080"/>
          </a:xfrm>
          <a:prstGeom prst="rect">
            <a:avLst/>
          </a:prstGeom>
          <a:solidFill>
            <a:schemeClr val="accent3">
              <a:lumMod val="75000"/>
            </a:schemeClr>
          </a:solidFill>
          <a:ln w="6350">
            <a:solidFill>
              <a:schemeClr val="accent3"/>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spTree>
    <p:custDataLst>
      <p:tags r:id="rId1"/>
    </p:custDataLst>
    <p:extLst>
      <p:ext uri="{BB962C8B-B14F-4D97-AF65-F5344CB8AC3E}">
        <p14:creationId xmlns:p14="http://schemas.microsoft.com/office/powerpoint/2010/main" val="3036438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28</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478" y="1093361"/>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tangle 79"/>
          <p:cNvSpPr/>
          <p:nvPr/>
        </p:nvSpPr>
        <p:spPr>
          <a:xfrm>
            <a:off x="569277" y="3578352"/>
            <a:ext cx="8153400" cy="3231654"/>
          </a:xfrm>
          <a:prstGeom prst="rect">
            <a:avLst/>
          </a:prstGeom>
        </p:spPr>
        <p:txBody>
          <a:bodyPr wrap="square">
            <a:spAutoFit/>
          </a:bodyPr>
          <a:lstStyle/>
          <a:p>
            <a:r>
              <a:rPr lang="de-CH" sz="1200" dirty="0" err="1" smtClean="0">
                <a:latin typeface="+mj-lt"/>
              </a:rPr>
              <a:t>Litecoins</a:t>
            </a:r>
            <a:r>
              <a:rPr lang="de-CH" sz="1200" dirty="0">
                <a:latin typeface="+mj-lt"/>
              </a:rPr>
              <a:t>, </a:t>
            </a:r>
            <a:r>
              <a:rPr lang="de-CH" sz="1200" dirty="0" err="1">
                <a:latin typeface="+mj-lt"/>
              </a:rPr>
              <a:t>Peercoins</a:t>
            </a:r>
            <a:r>
              <a:rPr lang="de-CH" sz="1200" dirty="0" smtClean="0">
                <a:latin typeface="+mj-lt"/>
              </a:rPr>
              <a:t>, </a:t>
            </a:r>
            <a:r>
              <a:rPr lang="fr-FR" sz="1200" dirty="0" err="1" smtClean="0">
                <a:latin typeface="+mj-lt"/>
              </a:rPr>
              <a:t>Ripples</a:t>
            </a:r>
            <a:r>
              <a:rPr lang="fr-FR" sz="1200" dirty="0">
                <a:latin typeface="+mj-lt"/>
              </a:rPr>
              <a:t>, </a:t>
            </a:r>
            <a:r>
              <a:rPr lang="fr-FR" sz="1200" dirty="0" err="1">
                <a:latin typeface="+mj-lt"/>
              </a:rPr>
              <a:t>Dogecoins</a:t>
            </a:r>
            <a:r>
              <a:rPr lang="fr-FR" sz="1200" dirty="0">
                <a:latin typeface="+mj-lt"/>
              </a:rPr>
              <a:t>, </a:t>
            </a:r>
            <a:r>
              <a:rPr lang="fr-FR" sz="1200" dirty="0" err="1">
                <a:latin typeface="+mj-lt"/>
              </a:rPr>
              <a:t>Mastercoins</a:t>
            </a:r>
            <a:r>
              <a:rPr lang="fr-FR" sz="1200" dirty="0">
                <a:latin typeface="+mj-lt"/>
              </a:rPr>
              <a:t>, </a:t>
            </a:r>
            <a:r>
              <a:rPr lang="fr-FR" sz="1200" dirty="0" err="1">
                <a:latin typeface="+mj-lt"/>
              </a:rPr>
              <a:t>Nxts</a:t>
            </a:r>
            <a:r>
              <a:rPr lang="fr-FR" sz="1200" dirty="0">
                <a:latin typeface="+mj-lt"/>
              </a:rPr>
              <a:t>, </a:t>
            </a:r>
            <a:r>
              <a:rPr lang="fr-FR" sz="1200" dirty="0" err="1">
                <a:latin typeface="+mj-lt"/>
              </a:rPr>
              <a:t>Namecoins</a:t>
            </a:r>
            <a:r>
              <a:rPr lang="fr-FR" sz="1200" dirty="0">
                <a:latin typeface="+mj-lt"/>
              </a:rPr>
              <a:t>, </a:t>
            </a:r>
            <a:r>
              <a:rPr lang="fr-FR" sz="1200" dirty="0" err="1">
                <a:latin typeface="+mj-lt"/>
              </a:rPr>
              <a:t>BlackCoins</a:t>
            </a:r>
            <a:r>
              <a:rPr lang="fr-FR" sz="1200" dirty="0">
                <a:latin typeface="+mj-lt"/>
              </a:rPr>
              <a:t>, </a:t>
            </a:r>
            <a:r>
              <a:rPr lang="fr-FR" sz="1200" dirty="0" smtClean="0">
                <a:latin typeface="+mj-lt"/>
              </a:rPr>
              <a:t>Bit-</a:t>
            </a:r>
            <a:r>
              <a:rPr lang="de-CH" sz="1200" dirty="0" smtClean="0">
                <a:latin typeface="+mj-lt"/>
              </a:rPr>
              <a:t>Shares-PTS</a:t>
            </a:r>
            <a:r>
              <a:rPr lang="de-CH" sz="1200" dirty="0">
                <a:latin typeface="+mj-lt"/>
              </a:rPr>
              <a:t>, Quarks, </a:t>
            </a:r>
            <a:r>
              <a:rPr lang="de-CH" sz="1200" dirty="0" err="1">
                <a:latin typeface="+mj-lt"/>
              </a:rPr>
              <a:t>Primecoins</a:t>
            </a:r>
            <a:r>
              <a:rPr lang="de-CH" sz="1200" dirty="0">
                <a:latin typeface="+mj-lt"/>
              </a:rPr>
              <a:t>, </a:t>
            </a:r>
            <a:r>
              <a:rPr lang="de-CH" sz="1200" dirty="0" err="1">
                <a:latin typeface="+mj-lt"/>
              </a:rPr>
              <a:t>Counterparties</a:t>
            </a:r>
            <a:r>
              <a:rPr lang="de-CH" sz="1200" dirty="0">
                <a:latin typeface="+mj-lt"/>
              </a:rPr>
              <a:t>, </a:t>
            </a:r>
            <a:r>
              <a:rPr lang="de-CH" sz="1200" dirty="0" err="1">
                <a:latin typeface="+mj-lt"/>
              </a:rPr>
              <a:t>Feathercoins</a:t>
            </a:r>
            <a:r>
              <a:rPr lang="de-CH" sz="1200" dirty="0">
                <a:latin typeface="+mj-lt"/>
              </a:rPr>
              <a:t>, </a:t>
            </a:r>
            <a:r>
              <a:rPr lang="de-CH" sz="1200" dirty="0" err="1">
                <a:latin typeface="+mj-lt"/>
              </a:rPr>
              <a:t>Marinecoins</a:t>
            </a:r>
            <a:r>
              <a:rPr lang="de-CH" sz="1200" dirty="0">
                <a:latin typeface="+mj-lt"/>
              </a:rPr>
              <a:t>,</a:t>
            </a:r>
          </a:p>
          <a:p>
            <a:r>
              <a:rPr lang="fr-FR" sz="1200" dirty="0" err="1">
                <a:latin typeface="+mj-lt"/>
              </a:rPr>
              <a:t>Zetacoins</a:t>
            </a:r>
            <a:r>
              <a:rPr lang="fr-FR" sz="1200" dirty="0">
                <a:latin typeface="+mj-lt"/>
              </a:rPr>
              <a:t>, </a:t>
            </a:r>
            <a:r>
              <a:rPr lang="fr-FR" sz="1200" dirty="0" err="1">
                <a:latin typeface="+mj-lt"/>
              </a:rPr>
              <a:t>Vertcoins</a:t>
            </a:r>
            <a:r>
              <a:rPr lang="fr-FR" sz="1200" dirty="0">
                <a:latin typeface="+mj-lt"/>
              </a:rPr>
              <a:t>, </a:t>
            </a:r>
            <a:r>
              <a:rPr lang="fr-FR" sz="1200" dirty="0" err="1">
                <a:latin typeface="+mj-lt"/>
              </a:rPr>
              <a:t>Megacoins</a:t>
            </a:r>
            <a:r>
              <a:rPr lang="fr-FR" sz="1200" dirty="0">
                <a:latin typeface="+mj-lt"/>
              </a:rPr>
              <a:t>, </a:t>
            </a:r>
            <a:r>
              <a:rPr lang="fr-FR" sz="1200" dirty="0" err="1">
                <a:latin typeface="+mj-lt"/>
              </a:rPr>
              <a:t>DarkCoins</a:t>
            </a:r>
            <a:r>
              <a:rPr lang="fr-FR" sz="1200" dirty="0">
                <a:latin typeface="+mj-lt"/>
              </a:rPr>
              <a:t>, </a:t>
            </a:r>
            <a:r>
              <a:rPr lang="fr-FR" sz="1200" dirty="0" err="1">
                <a:latin typeface="+mj-lt"/>
              </a:rPr>
              <a:t>Novacoins</a:t>
            </a:r>
            <a:r>
              <a:rPr lang="fr-FR" sz="1200" dirty="0">
                <a:latin typeface="+mj-lt"/>
              </a:rPr>
              <a:t>, </a:t>
            </a:r>
            <a:r>
              <a:rPr lang="fr-FR" sz="1200" dirty="0" err="1">
                <a:latin typeface="+mj-lt"/>
              </a:rPr>
              <a:t>Infinitecoins</a:t>
            </a:r>
            <a:r>
              <a:rPr lang="fr-FR" sz="1200" dirty="0">
                <a:latin typeface="+mj-lt"/>
              </a:rPr>
              <a:t>,</a:t>
            </a:r>
          </a:p>
          <a:p>
            <a:r>
              <a:rPr lang="de-CH" sz="1200" dirty="0" err="1">
                <a:latin typeface="+mj-lt"/>
              </a:rPr>
              <a:t>WorldCoins</a:t>
            </a:r>
            <a:r>
              <a:rPr lang="de-CH" sz="1200" dirty="0">
                <a:latin typeface="+mj-lt"/>
              </a:rPr>
              <a:t>, </a:t>
            </a:r>
            <a:r>
              <a:rPr lang="de-CH" sz="1200" dirty="0" err="1">
                <a:latin typeface="+mj-lt"/>
              </a:rPr>
              <a:t>MaxCoins</a:t>
            </a:r>
            <a:r>
              <a:rPr lang="de-CH" sz="1200" dirty="0">
                <a:latin typeface="+mj-lt"/>
              </a:rPr>
              <a:t>, </a:t>
            </a:r>
            <a:r>
              <a:rPr lang="de-CH" sz="1200" dirty="0" err="1">
                <a:latin typeface="+mj-lt"/>
              </a:rPr>
              <a:t>YbCoins</a:t>
            </a:r>
            <a:r>
              <a:rPr lang="de-CH" sz="1200" dirty="0">
                <a:latin typeface="+mj-lt"/>
              </a:rPr>
              <a:t>, </a:t>
            </a:r>
            <a:r>
              <a:rPr lang="de-CH" sz="1200" dirty="0" err="1">
                <a:latin typeface="+mj-lt"/>
              </a:rPr>
              <a:t>FlutterCoins</a:t>
            </a:r>
            <a:r>
              <a:rPr lang="de-CH" sz="1200" dirty="0">
                <a:latin typeface="+mj-lt"/>
              </a:rPr>
              <a:t>, </a:t>
            </a:r>
            <a:r>
              <a:rPr lang="de-CH" sz="1200" dirty="0" err="1">
                <a:latin typeface="+mj-lt"/>
              </a:rPr>
              <a:t>WhiteCoins</a:t>
            </a:r>
            <a:r>
              <a:rPr lang="de-CH" sz="1200" dirty="0">
                <a:latin typeface="+mj-lt"/>
              </a:rPr>
              <a:t>,</a:t>
            </a:r>
          </a:p>
          <a:p>
            <a:r>
              <a:rPr lang="fr-FR" sz="1200" dirty="0" err="1">
                <a:latin typeface="+mj-lt"/>
              </a:rPr>
              <a:t>Ixcoins</a:t>
            </a:r>
            <a:r>
              <a:rPr lang="fr-FR" sz="1200" dirty="0">
                <a:latin typeface="+mj-lt"/>
              </a:rPr>
              <a:t>, </a:t>
            </a:r>
            <a:r>
              <a:rPr lang="fr-FR" sz="1200" dirty="0" err="1">
                <a:latin typeface="+mj-lt"/>
              </a:rPr>
              <a:t>Mintcoins</a:t>
            </a:r>
            <a:r>
              <a:rPr lang="fr-FR" sz="1200" dirty="0">
                <a:latin typeface="+mj-lt"/>
              </a:rPr>
              <a:t>, </a:t>
            </a:r>
            <a:r>
              <a:rPr lang="fr-FR" sz="1200" dirty="0" err="1">
                <a:latin typeface="+mj-lt"/>
              </a:rPr>
              <a:t>Billioncoins</a:t>
            </a:r>
            <a:r>
              <a:rPr lang="fr-FR" sz="1200" dirty="0">
                <a:latin typeface="+mj-lt"/>
              </a:rPr>
              <a:t>, </a:t>
            </a:r>
            <a:r>
              <a:rPr lang="fr-FR" sz="1200" dirty="0" err="1">
                <a:latin typeface="+mj-lt"/>
              </a:rPr>
              <a:t>Auroracoins</a:t>
            </a:r>
            <a:r>
              <a:rPr lang="fr-FR" sz="1200" dirty="0">
                <a:latin typeface="+mj-lt"/>
              </a:rPr>
              <a:t>, </a:t>
            </a:r>
            <a:r>
              <a:rPr lang="fr-FR" sz="1200" dirty="0" err="1">
                <a:latin typeface="+mj-lt"/>
              </a:rPr>
              <a:t>Devcoins</a:t>
            </a:r>
            <a:r>
              <a:rPr lang="fr-FR" sz="1200" dirty="0">
                <a:latin typeface="+mj-lt"/>
              </a:rPr>
              <a:t>, </a:t>
            </a:r>
            <a:r>
              <a:rPr lang="fr-FR" sz="1200" dirty="0" err="1">
                <a:latin typeface="+mj-lt"/>
              </a:rPr>
              <a:t>Anoncoins</a:t>
            </a:r>
            <a:r>
              <a:rPr lang="fr-FR" sz="1200" dirty="0">
                <a:latin typeface="+mj-lt"/>
              </a:rPr>
              <a:t>,</a:t>
            </a:r>
          </a:p>
          <a:p>
            <a:r>
              <a:rPr lang="fr-FR" sz="1200" dirty="0" err="1">
                <a:latin typeface="+mj-lt"/>
              </a:rPr>
              <a:t>PotCoins</a:t>
            </a:r>
            <a:r>
              <a:rPr lang="fr-FR" sz="1200" dirty="0">
                <a:latin typeface="+mj-lt"/>
              </a:rPr>
              <a:t>, </a:t>
            </a:r>
            <a:r>
              <a:rPr lang="fr-FR" sz="1200" dirty="0" err="1">
                <a:latin typeface="+mj-lt"/>
              </a:rPr>
              <a:t>Faircoins</a:t>
            </a:r>
            <a:r>
              <a:rPr lang="fr-FR" sz="1200" dirty="0">
                <a:latin typeface="+mj-lt"/>
              </a:rPr>
              <a:t>, </a:t>
            </a:r>
            <a:r>
              <a:rPr lang="fr-FR" sz="1200" dirty="0" err="1">
                <a:latin typeface="+mj-lt"/>
              </a:rPr>
              <a:t>Terracoins</a:t>
            </a:r>
            <a:r>
              <a:rPr lang="fr-FR" sz="1200" dirty="0">
                <a:latin typeface="+mj-lt"/>
              </a:rPr>
              <a:t>, </a:t>
            </a:r>
            <a:r>
              <a:rPr lang="fr-FR" sz="1200" dirty="0" err="1">
                <a:latin typeface="+mj-lt"/>
              </a:rPr>
              <a:t>Zeitcoins</a:t>
            </a:r>
            <a:r>
              <a:rPr lang="fr-FR" sz="1200" dirty="0">
                <a:latin typeface="+mj-lt"/>
              </a:rPr>
              <a:t>, </a:t>
            </a:r>
            <a:r>
              <a:rPr lang="fr-FR" sz="1200" dirty="0" err="1">
                <a:latin typeface="+mj-lt"/>
              </a:rPr>
              <a:t>CommunityCoins</a:t>
            </a:r>
            <a:r>
              <a:rPr lang="fr-FR" sz="1200" dirty="0">
                <a:latin typeface="+mj-lt"/>
              </a:rPr>
              <a:t>, </a:t>
            </a:r>
            <a:r>
              <a:rPr lang="fr-FR" sz="1200" dirty="0" err="1">
                <a:latin typeface="+mj-lt"/>
              </a:rPr>
              <a:t>Applecoins</a:t>
            </a:r>
            <a:r>
              <a:rPr lang="fr-FR" sz="1200" dirty="0">
                <a:latin typeface="+mj-lt"/>
              </a:rPr>
              <a:t>,</a:t>
            </a:r>
          </a:p>
          <a:p>
            <a:r>
              <a:rPr lang="de-CH" sz="1200" dirty="0">
                <a:latin typeface="+mj-lt"/>
              </a:rPr>
              <a:t>Tickets, </a:t>
            </a:r>
            <a:r>
              <a:rPr lang="de-CH" sz="1200" dirty="0" err="1">
                <a:latin typeface="+mj-lt"/>
              </a:rPr>
              <a:t>GoldCoins</a:t>
            </a:r>
            <a:r>
              <a:rPr lang="de-CH" sz="1200" dirty="0">
                <a:latin typeface="+mj-lt"/>
              </a:rPr>
              <a:t>, </a:t>
            </a:r>
            <a:r>
              <a:rPr lang="de-CH" sz="1200" dirty="0" err="1">
                <a:latin typeface="+mj-lt"/>
              </a:rPr>
              <a:t>Nases</a:t>
            </a:r>
            <a:r>
              <a:rPr lang="de-CH" sz="1200" dirty="0">
                <a:latin typeface="+mj-lt"/>
              </a:rPr>
              <a:t>, </a:t>
            </a:r>
            <a:r>
              <a:rPr lang="de-CH" sz="1200" dirty="0" err="1">
                <a:latin typeface="+mj-lt"/>
              </a:rPr>
              <a:t>Digitalcoins</a:t>
            </a:r>
            <a:r>
              <a:rPr lang="de-CH" sz="1200" dirty="0">
                <a:latin typeface="+mj-lt"/>
              </a:rPr>
              <a:t>, </a:t>
            </a:r>
            <a:r>
              <a:rPr lang="de-CH" sz="1200" dirty="0" err="1">
                <a:latin typeface="+mj-lt"/>
              </a:rPr>
              <a:t>Freicoins</a:t>
            </a:r>
            <a:r>
              <a:rPr lang="de-CH" sz="1200" dirty="0">
                <a:latin typeface="+mj-lt"/>
              </a:rPr>
              <a:t>, </a:t>
            </a:r>
            <a:r>
              <a:rPr lang="de-CH" sz="1200" dirty="0" err="1">
                <a:latin typeface="+mj-lt"/>
              </a:rPr>
              <a:t>HoboNickels</a:t>
            </a:r>
            <a:r>
              <a:rPr lang="de-CH" sz="1200" dirty="0">
                <a:latin typeface="+mj-lt"/>
              </a:rPr>
              <a:t>,</a:t>
            </a:r>
          </a:p>
          <a:p>
            <a:r>
              <a:rPr lang="fr-FR" sz="1200" dirty="0" err="1">
                <a:latin typeface="+mj-lt"/>
              </a:rPr>
              <a:t>Unobtaniums</a:t>
            </a:r>
            <a:r>
              <a:rPr lang="fr-FR" sz="1200" dirty="0">
                <a:latin typeface="+mj-lt"/>
              </a:rPr>
              <a:t>, </a:t>
            </a:r>
            <a:r>
              <a:rPr lang="fr-FR" sz="1200" dirty="0" err="1">
                <a:latin typeface="+mj-lt"/>
              </a:rPr>
              <a:t>Particles</a:t>
            </a:r>
            <a:r>
              <a:rPr lang="fr-FR" sz="1200" dirty="0">
                <a:latin typeface="+mj-lt"/>
              </a:rPr>
              <a:t>, </a:t>
            </a:r>
            <a:r>
              <a:rPr lang="fr-FR" sz="1200" dirty="0" err="1">
                <a:latin typeface="+mj-lt"/>
              </a:rPr>
              <a:t>NetCoins</a:t>
            </a:r>
            <a:r>
              <a:rPr lang="fr-FR" sz="1200" dirty="0">
                <a:latin typeface="+mj-lt"/>
              </a:rPr>
              <a:t>, </a:t>
            </a:r>
            <a:r>
              <a:rPr lang="fr-FR" sz="1200" dirty="0" err="1">
                <a:latin typeface="+mj-lt"/>
              </a:rPr>
              <a:t>ECCoins</a:t>
            </a:r>
            <a:r>
              <a:rPr lang="fr-FR" sz="1200" dirty="0">
                <a:latin typeface="+mj-lt"/>
              </a:rPr>
              <a:t>, </a:t>
            </a:r>
            <a:r>
              <a:rPr lang="fr-FR" sz="1200" dirty="0" err="1">
                <a:latin typeface="+mj-lt"/>
              </a:rPr>
              <a:t>USDes</a:t>
            </a:r>
            <a:r>
              <a:rPr lang="fr-FR" sz="1200" dirty="0">
                <a:latin typeface="+mj-lt"/>
              </a:rPr>
              <a:t>, </a:t>
            </a:r>
            <a:r>
              <a:rPr lang="fr-FR" sz="1200" dirty="0" err="1">
                <a:latin typeface="+mj-lt"/>
              </a:rPr>
              <a:t>UltraCoins</a:t>
            </a:r>
            <a:r>
              <a:rPr lang="fr-FR" sz="1200" dirty="0">
                <a:latin typeface="+mj-lt"/>
              </a:rPr>
              <a:t>, </a:t>
            </a:r>
            <a:r>
              <a:rPr lang="fr-FR" sz="1200" dirty="0" err="1">
                <a:latin typeface="+mj-lt"/>
              </a:rPr>
              <a:t>Myriadcoins</a:t>
            </a:r>
            <a:r>
              <a:rPr lang="fr-FR" sz="1200" dirty="0">
                <a:latin typeface="+mj-lt"/>
              </a:rPr>
              <a:t>,</a:t>
            </a:r>
          </a:p>
          <a:p>
            <a:r>
              <a:rPr lang="de-CH" sz="1200" dirty="0" err="1">
                <a:latin typeface="+mj-lt"/>
              </a:rPr>
              <a:t>NobleCoins</a:t>
            </a:r>
            <a:r>
              <a:rPr lang="de-CH" sz="1200" dirty="0">
                <a:latin typeface="+mj-lt"/>
              </a:rPr>
              <a:t>, </a:t>
            </a:r>
            <a:r>
              <a:rPr lang="de-CH" sz="1200" dirty="0" err="1">
                <a:latin typeface="+mj-lt"/>
              </a:rPr>
              <a:t>UnionCoins</a:t>
            </a:r>
            <a:r>
              <a:rPr lang="de-CH" sz="1200" dirty="0">
                <a:latin typeface="+mj-lt"/>
              </a:rPr>
              <a:t>, </a:t>
            </a:r>
            <a:r>
              <a:rPr lang="de-CH" sz="1200" dirty="0" err="1">
                <a:latin typeface="+mj-lt"/>
              </a:rPr>
              <a:t>Cryptogenic</a:t>
            </a:r>
            <a:r>
              <a:rPr lang="de-CH" sz="1200" dirty="0">
                <a:latin typeface="+mj-lt"/>
              </a:rPr>
              <a:t> </a:t>
            </a:r>
            <a:r>
              <a:rPr lang="de-CH" sz="1200" dirty="0" err="1">
                <a:latin typeface="+mj-lt"/>
              </a:rPr>
              <a:t>Bullion</a:t>
            </a:r>
            <a:r>
              <a:rPr lang="de-CH" sz="1200" dirty="0">
                <a:latin typeface="+mj-lt"/>
              </a:rPr>
              <a:t>, </a:t>
            </a:r>
            <a:r>
              <a:rPr lang="de-CH" sz="1200" dirty="0" err="1">
                <a:latin typeface="+mj-lt"/>
              </a:rPr>
              <a:t>CaiShen</a:t>
            </a:r>
            <a:r>
              <a:rPr lang="de-CH" sz="1200" dirty="0">
                <a:latin typeface="+mj-lt"/>
              </a:rPr>
              <a:t>, Mona-</a:t>
            </a:r>
          </a:p>
          <a:p>
            <a:r>
              <a:rPr lang="fr-FR" sz="1200" dirty="0">
                <a:latin typeface="+mj-lt"/>
              </a:rPr>
              <a:t>Coins, </a:t>
            </a:r>
            <a:r>
              <a:rPr lang="fr-FR" sz="1200" dirty="0" err="1">
                <a:latin typeface="+mj-lt"/>
              </a:rPr>
              <a:t>AsiaCoins</a:t>
            </a:r>
            <a:r>
              <a:rPr lang="fr-FR" sz="1200" dirty="0">
                <a:latin typeface="+mj-lt"/>
              </a:rPr>
              <a:t>, </a:t>
            </a:r>
            <a:r>
              <a:rPr lang="fr-FR" sz="1200" dirty="0" err="1">
                <a:latin typeface="+mj-lt"/>
              </a:rPr>
              <a:t>SecureCoins</a:t>
            </a:r>
            <a:r>
              <a:rPr lang="fr-FR" sz="1200" dirty="0">
                <a:latin typeface="+mj-lt"/>
              </a:rPr>
              <a:t>, Einsteiniums, Coins 2.0, </a:t>
            </a:r>
            <a:r>
              <a:rPr lang="fr-FR" sz="1200" dirty="0" err="1">
                <a:latin typeface="+mj-lt"/>
              </a:rPr>
              <a:t>MicroCoins</a:t>
            </a:r>
            <a:r>
              <a:rPr lang="fr-FR" sz="1200" dirty="0">
                <a:latin typeface="+mj-lt"/>
              </a:rPr>
              <a:t>,</a:t>
            </a:r>
          </a:p>
          <a:p>
            <a:r>
              <a:rPr lang="de-CH" sz="1200" dirty="0" err="1">
                <a:latin typeface="+mj-lt"/>
              </a:rPr>
              <a:t>FedoraCoins</a:t>
            </a:r>
            <a:r>
              <a:rPr lang="de-CH" sz="1200" dirty="0">
                <a:latin typeface="+mj-lt"/>
              </a:rPr>
              <a:t>, </a:t>
            </a:r>
            <a:r>
              <a:rPr lang="de-CH" sz="1200" dirty="0" err="1">
                <a:latin typeface="+mj-lt"/>
              </a:rPr>
              <a:t>BitBars</a:t>
            </a:r>
            <a:r>
              <a:rPr lang="de-CH" sz="1200" dirty="0">
                <a:latin typeface="+mj-lt"/>
              </a:rPr>
              <a:t>, </a:t>
            </a:r>
            <a:r>
              <a:rPr lang="de-CH" sz="1200" dirty="0" err="1">
                <a:latin typeface="+mj-lt"/>
              </a:rPr>
              <a:t>BBQCoins</a:t>
            </a:r>
            <a:r>
              <a:rPr lang="de-CH" sz="1200" dirty="0">
                <a:latin typeface="+mj-lt"/>
              </a:rPr>
              <a:t>, </a:t>
            </a:r>
            <a:r>
              <a:rPr lang="de-CH" sz="1200" dirty="0" err="1">
                <a:latin typeface="+mj-lt"/>
              </a:rPr>
              <a:t>Mincoins</a:t>
            </a:r>
            <a:r>
              <a:rPr lang="de-CH" sz="1200" dirty="0">
                <a:latin typeface="+mj-lt"/>
              </a:rPr>
              <a:t>, </a:t>
            </a:r>
            <a:r>
              <a:rPr lang="de-CH" sz="1200" dirty="0" err="1">
                <a:latin typeface="+mj-lt"/>
              </a:rPr>
              <a:t>Karmacoins</a:t>
            </a:r>
            <a:r>
              <a:rPr lang="de-CH" sz="1200" dirty="0">
                <a:latin typeface="+mj-lt"/>
              </a:rPr>
              <a:t>, </a:t>
            </a:r>
            <a:r>
              <a:rPr lang="de-CH" sz="1200" dirty="0" err="1">
                <a:latin typeface="+mj-lt"/>
              </a:rPr>
              <a:t>TagCoins</a:t>
            </a:r>
            <a:r>
              <a:rPr lang="de-CH" sz="1200" dirty="0">
                <a:latin typeface="+mj-lt"/>
              </a:rPr>
              <a:t>,</a:t>
            </a:r>
          </a:p>
          <a:p>
            <a:r>
              <a:rPr lang="fr-FR" sz="1200" dirty="0" err="1">
                <a:latin typeface="+mj-lt"/>
              </a:rPr>
              <a:t>RedCoins</a:t>
            </a:r>
            <a:r>
              <a:rPr lang="fr-FR" sz="1200" dirty="0">
                <a:latin typeface="+mj-lt"/>
              </a:rPr>
              <a:t>, </a:t>
            </a:r>
            <a:r>
              <a:rPr lang="fr-FR" sz="1200" dirty="0" err="1">
                <a:latin typeface="+mj-lt"/>
              </a:rPr>
              <a:t>ReddCoins</a:t>
            </a:r>
            <a:r>
              <a:rPr lang="fr-FR" sz="1200" dirty="0">
                <a:latin typeface="+mj-lt"/>
              </a:rPr>
              <a:t>, </a:t>
            </a:r>
            <a:r>
              <a:rPr lang="fr-FR" sz="1200" dirty="0" err="1">
                <a:latin typeface="+mj-lt"/>
              </a:rPr>
              <a:t>Saturncoins</a:t>
            </a:r>
            <a:r>
              <a:rPr lang="fr-FR" sz="1200" dirty="0">
                <a:latin typeface="+mj-lt"/>
              </a:rPr>
              <a:t>, </a:t>
            </a:r>
            <a:r>
              <a:rPr lang="fr-FR" sz="1200" dirty="0" err="1">
                <a:latin typeface="+mj-lt"/>
              </a:rPr>
              <a:t>DigiBytes</a:t>
            </a:r>
            <a:r>
              <a:rPr lang="fr-FR" sz="1200" dirty="0">
                <a:latin typeface="+mj-lt"/>
              </a:rPr>
              <a:t>, </a:t>
            </a:r>
            <a:r>
              <a:rPr lang="fr-FR" sz="1200" dirty="0" err="1">
                <a:latin typeface="+mj-lt"/>
              </a:rPr>
              <a:t>HunterCoins</a:t>
            </a:r>
            <a:r>
              <a:rPr lang="fr-FR" sz="1200" dirty="0">
                <a:latin typeface="+mj-lt"/>
              </a:rPr>
              <a:t>, </a:t>
            </a:r>
            <a:r>
              <a:rPr lang="fr-FR" sz="1200" dirty="0" err="1">
                <a:latin typeface="+mj-lt"/>
              </a:rPr>
              <a:t>Sexcoins</a:t>
            </a:r>
            <a:r>
              <a:rPr lang="fr-FR" sz="1200" dirty="0">
                <a:latin typeface="+mj-lt"/>
              </a:rPr>
              <a:t>,</a:t>
            </a:r>
          </a:p>
          <a:p>
            <a:r>
              <a:rPr lang="de-CH" sz="1200" dirty="0" err="1">
                <a:latin typeface="+mj-lt"/>
              </a:rPr>
              <a:t>Heavycoins</a:t>
            </a:r>
            <a:r>
              <a:rPr lang="de-CH" sz="1200" dirty="0">
                <a:latin typeface="+mj-lt"/>
              </a:rPr>
              <a:t>, </a:t>
            </a:r>
            <a:r>
              <a:rPr lang="de-CH" sz="1200" dirty="0" err="1">
                <a:latin typeface="+mj-lt"/>
              </a:rPr>
              <a:t>Kittehcoins</a:t>
            </a:r>
            <a:r>
              <a:rPr lang="de-CH" sz="1200" dirty="0">
                <a:latin typeface="+mj-lt"/>
              </a:rPr>
              <a:t>, </a:t>
            </a:r>
            <a:r>
              <a:rPr lang="de-CH" sz="1200" dirty="0" err="1">
                <a:latin typeface="+mj-lt"/>
              </a:rPr>
              <a:t>MemoryCoins</a:t>
            </a:r>
            <a:r>
              <a:rPr lang="de-CH" sz="1200" dirty="0">
                <a:latin typeface="+mj-lt"/>
              </a:rPr>
              <a:t>, </a:t>
            </a:r>
            <a:r>
              <a:rPr lang="de-CH" sz="1200" dirty="0" err="1">
                <a:latin typeface="+mj-lt"/>
              </a:rPr>
              <a:t>MazaCoins</a:t>
            </a:r>
            <a:r>
              <a:rPr lang="de-CH" sz="1200" dirty="0">
                <a:latin typeface="+mj-lt"/>
              </a:rPr>
              <a:t>, </a:t>
            </a:r>
            <a:r>
              <a:rPr lang="de-CH" sz="1200" dirty="0" err="1">
                <a:latin typeface="+mj-lt"/>
              </a:rPr>
              <a:t>Bitcoin</a:t>
            </a:r>
            <a:r>
              <a:rPr lang="de-CH" sz="1200" dirty="0">
                <a:latin typeface="+mj-lt"/>
              </a:rPr>
              <a:t> </a:t>
            </a:r>
            <a:r>
              <a:rPr lang="de-CH" sz="1200" dirty="0" err="1">
                <a:latin typeface="+mj-lt"/>
              </a:rPr>
              <a:t>Scrypts</a:t>
            </a:r>
            <a:r>
              <a:rPr lang="de-CH" sz="1200" dirty="0">
                <a:latin typeface="+mj-lt"/>
              </a:rPr>
              <a:t>,</a:t>
            </a:r>
          </a:p>
          <a:p>
            <a:r>
              <a:rPr lang="fr-FR" sz="1200" dirty="0" err="1">
                <a:latin typeface="+mj-lt"/>
              </a:rPr>
              <a:t>Riecoins</a:t>
            </a:r>
            <a:r>
              <a:rPr lang="fr-FR" sz="1200" dirty="0">
                <a:latin typeface="+mj-lt"/>
              </a:rPr>
              <a:t>, </a:t>
            </a:r>
            <a:r>
              <a:rPr lang="fr-FR" sz="1200" dirty="0" err="1">
                <a:latin typeface="+mj-lt"/>
              </a:rPr>
              <a:t>Yacoins</a:t>
            </a:r>
            <a:r>
              <a:rPr lang="fr-FR" sz="1200" dirty="0">
                <a:latin typeface="+mj-lt"/>
              </a:rPr>
              <a:t>, </a:t>
            </a:r>
            <a:r>
              <a:rPr lang="fr-FR" sz="1200" dirty="0" err="1">
                <a:latin typeface="+mj-lt"/>
              </a:rPr>
              <a:t>Pawncoins</a:t>
            </a:r>
            <a:r>
              <a:rPr lang="fr-FR" sz="1200" dirty="0">
                <a:latin typeface="+mj-lt"/>
              </a:rPr>
              <a:t>, </a:t>
            </a:r>
            <a:r>
              <a:rPr lang="fr-FR" sz="1200" dirty="0" err="1">
                <a:latin typeface="+mj-lt"/>
              </a:rPr>
              <a:t>Mooncoins</a:t>
            </a:r>
            <a:r>
              <a:rPr lang="fr-FR" sz="1200" dirty="0">
                <a:latin typeface="+mj-lt"/>
              </a:rPr>
              <a:t>, </a:t>
            </a:r>
            <a:r>
              <a:rPr lang="fr-FR" sz="1200" dirty="0" err="1">
                <a:latin typeface="+mj-lt"/>
              </a:rPr>
              <a:t>Execoins</a:t>
            </a:r>
            <a:r>
              <a:rPr lang="fr-FR" sz="1200" dirty="0">
                <a:latin typeface="+mj-lt"/>
              </a:rPr>
              <a:t>, </a:t>
            </a:r>
            <a:r>
              <a:rPr lang="fr-FR" sz="1200" dirty="0" err="1">
                <a:latin typeface="+mj-lt"/>
              </a:rPr>
              <a:t>Hirocoins</a:t>
            </a:r>
            <a:r>
              <a:rPr lang="fr-FR" sz="1200" dirty="0">
                <a:latin typeface="+mj-lt"/>
              </a:rPr>
              <a:t>, Top-</a:t>
            </a:r>
          </a:p>
          <a:p>
            <a:r>
              <a:rPr lang="fr-FR" sz="1200" dirty="0">
                <a:latin typeface="+mj-lt"/>
              </a:rPr>
              <a:t>Coins, </a:t>
            </a:r>
            <a:r>
              <a:rPr lang="fr-FR" sz="1200" dirty="0" err="1">
                <a:latin typeface="+mj-lt"/>
              </a:rPr>
              <a:t>LottoCoins</a:t>
            </a:r>
            <a:r>
              <a:rPr lang="fr-FR" sz="1200" dirty="0">
                <a:latin typeface="+mj-lt"/>
              </a:rPr>
              <a:t>, </a:t>
            </a:r>
            <a:r>
              <a:rPr lang="fr-FR" sz="1200" dirty="0" err="1">
                <a:latin typeface="+mj-lt"/>
              </a:rPr>
              <a:t>Fastcoins</a:t>
            </a:r>
            <a:r>
              <a:rPr lang="fr-FR" sz="1200" dirty="0">
                <a:latin typeface="+mj-lt"/>
              </a:rPr>
              <a:t>, </a:t>
            </a:r>
            <a:r>
              <a:rPr lang="fr-FR" sz="1200" dirty="0" err="1">
                <a:latin typeface="+mj-lt"/>
              </a:rPr>
              <a:t>DopeCoins</a:t>
            </a:r>
            <a:r>
              <a:rPr lang="fr-FR" sz="1200" dirty="0">
                <a:latin typeface="+mj-lt"/>
              </a:rPr>
              <a:t>, </a:t>
            </a:r>
            <a:r>
              <a:rPr lang="fr-FR" sz="1200" dirty="0" err="1">
                <a:latin typeface="+mj-lt"/>
              </a:rPr>
              <a:t>EarthCoins</a:t>
            </a:r>
            <a:r>
              <a:rPr lang="fr-FR" sz="1200" dirty="0">
                <a:latin typeface="+mj-lt"/>
              </a:rPr>
              <a:t>, </a:t>
            </a:r>
            <a:r>
              <a:rPr lang="fr-FR" sz="1200" dirty="0" err="1">
                <a:latin typeface="+mj-lt"/>
              </a:rPr>
              <a:t>KlondikeCoins</a:t>
            </a:r>
            <a:r>
              <a:rPr lang="fr-FR" sz="1200" dirty="0">
                <a:latin typeface="+mj-lt"/>
              </a:rPr>
              <a:t>,</a:t>
            </a:r>
          </a:p>
          <a:p>
            <a:r>
              <a:rPr lang="fr-FR" sz="1200" dirty="0" err="1">
                <a:latin typeface="+mj-lt"/>
              </a:rPr>
              <a:t>Isracoins</a:t>
            </a:r>
            <a:r>
              <a:rPr lang="fr-FR" sz="1200" dirty="0">
                <a:latin typeface="+mj-lt"/>
              </a:rPr>
              <a:t>, </a:t>
            </a:r>
            <a:r>
              <a:rPr lang="fr-FR" sz="1200" dirty="0" err="1">
                <a:latin typeface="+mj-lt"/>
              </a:rPr>
              <a:t>FlappyCoins</a:t>
            </a:r>
            <a:r>
              <a:rPr lang="fr-FR" sz="1200" dirty="0">
                <a:latin typeface="+mj-lt"/>
              </a:rPr>
              <a:t>, Deutsche </a:t>
            </a:r>
            <a:r>
              <a:rPr lang="fr-FR" sz="1200" dirty="0" err="1">
                <a:latin typeface="+mj-lt"/>
              </a:rPr>
              <a:t>eMarks</a:t>
            </a:r>
            <a:r>
              <a:rPr lang="fr-FR" sz="1200" dirty="0">
                <a:latin typeface="+mj-lt"/>
              </a:rPr>
              <a:t>, 42 Coins, </a:t>
            </a:r>
            <a:r>
              <a:rPr lang="fr-FR" sz="1200" dirty="0" err="1">
                <a:latin typeface="+mj-lt"/>
              </a:rPr>
              <a:t>GroestlCoins</a:t>
            </a:r>
            <a:r>
              <a:rPr lang="fr-FR" sz="1200" dirty="0">
                <a:latin typeface="+mj-lt"/>
              </a:rPr>
              <a:t>, </a:t>
            </a:r>
            <a:r>
              <a:rPr lang="fr-FR" sz="1200" dirty="0" err="1">
                <a:latin typeface="+mj-lt"/>
              </a:rPr>
              <a:t>Pandacoins</a:t>
            </a:r>
            <a:r>
              <a:rPr lang="fr-FR" sz="1200" dirty="0">
                <a:latin typeface="+mj-lt"/>
              </a:rPr>
              <a:t>,</a:t>
            </a:r>
          </a:p>
          <a:p>
            <a:r>
              <a:rPr lang="fr-FR" sz="1200" dirty="0" err="1">
                <a:latin typeface="+mj-lt"/>
              </a:rPr>
              <a:t>Diamonds</a:t>
            </a:r>
            <a:r>
              <a:rPr lang="fr-FR" sz="1200" dirty="0">
                <a:latin typeface="+mj-lt"/>
              </a:rPr>
              <a:t>, </a:t>
            </a:r>
            <a:r>
              <a:rPr lang="fr-FR" sz="1200" dirty="0" err="1">
                <a:latin typeface="+mj-lt"/>
              </a:rPr>
              <a:t>Blakecoins</a:t>
            </a:r>
            <a:r>
              <a:rPr lang="fr-FR" sz="1200" dirty="0">
                <a:latin typeface="+mj-lt"/>
              </a:rPr>
              <a:t>, </a:t>
            </a:r>
            <a:r>
              <a:rPr lang="fr-FR" sz="1200" dirty="0" err="1">
                <a:latin typeface="+mj-lt"/>
              </a:rPr>
              <a:t>TeslaCoins</a:t>
            </a:r>
            <a:r>
              <a:rPr lang="fr-FR" sz="1200" dirty="0">
                <a:latin typeface="+mj-lt"/>
              </a:rPr>
              <a:t>, </a:t>
            </a:r>
            <a:r>
              <a:rPr lang="fr-FR" sz="1200" dirty="0" err="1">
                <a:latin typeface="+mj-lt"/>
              </a:rPr>
              <a:t>DNotes</a:t>
            </a:r>
            <a:r>
              <a:rPr lang="fr-FR" sz="1200" dirty="0">
                <a:latin typeface="+mj-lt"/>
              </a:rPr>
              <a:t>, etc.</a:t>
            </a:r>
            <a:endParaRPr lang="de-CH" sz="1200" dirty="0">
              <a:latin typeface="+mj-lt"/>
            </a:endParaRPr>
          </a:p>
        </p:txBody>
      </p:sp>
      <p:sp>
        <p:nvSpPr>
          <p:cNvPr id="58" name="TextBox 57"/>
          <p:cNvSpPr txBox="1"/>
          <p:nvPr/>
        </p:nvSpPr>
        <p:spPr>
          <a:xfrm>
            <a:off x="1714103" y="1772707"/>
            <a:ext cx="5763369" cy="276999"/>
          </a:xfrm>
          <a:prstGeom prst="rect">
            <a:avLst/>
          </a:prstGeom>
          <a:noFill/>
          <a:ln>
            <a:noFill/>
          </a:ln>
        </p:spPr>
        <p:txBody>
          <a:bodyPr wrap="square" lIns="0" tIns="0" rIns="0" bIns="0" rtlCol="0">
            <a:spAutoFit/>
          </a:bodyPr>
          <a:lstStyle/>
          <a:p>
            <a:pPr algn="ctr"/>
            <a:r>
              <a:rPr lang="de-CH" sz="1800" b="1" noProof="0" dirty="0" smtClean="0">
                <a:latin typeface="Georgia" pitchFamily="18" charset="0"/>
                <a:cs typeface="Arial" pitchFamily="34" charset="0"/>
              </a:rPr>
              <a:t>The </a:t>
            </a:r>
            <a:r>
              <a:rPr lang="de-CH" sz="1800" b="1" noProof="0" dirty="0" err="1" smtClean="0">
                <a:latin typeface="Georgia" pitchFamily="18" charset="0"/>
                <a:cs typeface="Arial" pitchFamily="34" charset="0"/>
              </a:rPr>
              <a:t>number</a:t>
            </a:r>
            <a:r>
              <a:rPr lang="de-CH" sz="1800" b="1" noProof="0" dirty="0" smtClean="0">
                <a:latin typeface="Georgia" pitchFamily="18" charset="0"/>
                <a:cs typeface="Arial" pitchFamily="34" charset="0"/>
              </a:rPr>
              <a:t> </a:t>
            </a:r>
            <a:r>
              <a:rPr lang="de-CH" sz="1800" b="1" noProof="0" dirty="0" err="1" smtClean="0">
                <a:latin typeface="Georgia" pitchFamily="18" charset="0"/>
                <a:cs typeface="Arial" pitchFamily="34" charset="0"/>
              </a:rPr>
              <a:t>of</a:t>
            </a:r>
            <a:r>
              <a:rPr lang="de-CH" sz="1800" b="1" noProof="0" dirty="0" smtClean="0">
                <a:latin typeface="Georgia" pitchFamily="18" charset="0"/>
                <a:cs typeface="Arial" pitchFamily="34" charset="0"/>
              </a:rPr>
              <a:t> </a:t>
            </a:r>
            <a:r>
              <a:rPr lang="de-CH" sz="1800" b="1" noProof="0" dirty="0" err="1" smtClean="0">
                <a:latin typeface="Georgia" pitchFamily="18" charset="0"/>
                <a:cs typeface="Arial" pitchFamily="34" charset="0"/>
              </a:rPr>
              <a:t>virtual</a:t>
            </a:r>
            <a:r>
              <a:rPr lang="de-CH" sz="1800" b="1" noProof="0" dirty="0" smtClean="0">
                <a:latin typeface="Georgia" pitchFamily="18" charset="0"/>
                <a:cs typeface="Arial" pitchFamily="34" charset="0"/>
              </a:rPr>
              <a:t> </a:t>
            </a:r>
            <a:r>
              <a:rPr lang="de-CH" sz="1800" b="1" noProof="0" dirty="0" err="1" smtClean="0">
                <a:latin typeface="Georgia" pitchFamily="18" charset="0"/>
                <a:cs typeface="Arial" pitchFamily="34" charset="0"/>
              </a:rPr>
              <a:t>currencies</a:t>
            </a:r>
            <a:r>
              <a:rPr lang="de-CH" sz="1800" b="1" noProof="0" dirty="0" smtClean="0">
                <a:latin typeface="Georgia" pitchFamily="18" charset="0"/>
                <a:cs typeface="Arial" pitchFamily="34" charset="0"/>
              </a:rPr>
              <a:t> </a:t>
            </a:r>
            <a:r>
              <a:rPr lang="de-CH" sz="1800" b="1" noProof="0" dirty="0" err="1" smtClean="0">
                <a:latin typeface="Georgia" pitchFamily="18" charset="0"/>
                <a:cs typeface="Arial" pitchFamily="34" charset="0"/>
              </a:rPr>
              <a:t>are</a:t>
            </a:r>
            <a:r>
              <a:rPr lang="de-CH" sz="1800" b="1" noProof="0" dirty="0" smtClean="0">
                <a:latin typeface="Georgia" pitchFamily="18" charset="0"/>
                <a:cs typeface="Arial" pitchFamily="34" charset="0"/>
              </a:rPr>
              <a:t> on </a:t>
            </a:r>
            <a:r>
              <a:rPr lang="de-CH" sz="1800" b="1" noProof="0" dirty="0" err="1" smtClean="0">
                <a:latin typeface="Georgia" pitchFamily="18" charset="0"/>
                <a:cs typeface="Arial" pitchFamily="34" charset="0"/>
              </a:rPr>
              <a:t>the</a:t>
            </a:r>
            <a:r>
              <a:rPr lang="de-CH" sz="1800" b="1" noProof="0" dirty="0" smtClean="0">
                <a:latin typeface="Georgia" pitchFamily="18" charset="0"/>
                <a:cs typeface="Arial" pitchFamily="34" charset="0"/>
              </a:rPr>
              <a:t> </a:t>
            </a:r>
            <a:r>
              <a:rPr lang="de-CH" sz="1800" b="1" noProof="0" dirty="0" err="1" smtClean="0">
                <a:latin typeface="Georgia" pitchFamily="18" charset="0"/>
                <a:cs typeface="Arial" pitchFamily="34" charset="0"/>
              </a:rPr>
              <a:t>rise</a:t>
            </a:r>
            <a:r>
              <a:rPr lang="de-CH" sz="1800" b="1" noProof="0" dirty="0" smtClean="0">
                <a:latin typeface="Georgia" pitchFamily="18" charset="0"/>
                <a:cs typeface="Arial" pitchFamily="34" charset="0"/>
              </a:rPr>
              <a:t> </a:t>
            </a:r>
            <a:endParaRPr lang="de-CH" sz="1800" b="1" noProof="0" dirty="0" smtClean="0">
              <a:solidFill>
                <a:schemeClr val="tx1"/>
              </a:solidFill>
              <a:latin typeface="Georgia" pitchFamily="18" charset="0"/>
              <a:cs typeface="Arial" pitchFamily="34" charset="0"/>
            </a:endParaRPr>
          </a:p>
        </p:txBody>
      </p:sp>
      <p:sp>
        <p:nvSpPr>
          <p:cNvPr id="62" name="TextBox 61"/>
          <p:cNvSpPr txBox="1"/>
          <p:nvPr/>
        </p:nvSpPr>
        <p:spPr>
          <a:xfrm>
            <a:off x="1218431" y="2108305"/>
            <a:ext cx="1794545" cy="1354217"/>
          </a:xfrm>
          <a:prstGeom prst="rect">
            <a:avLst/>
          </a:prstGeom>
          <a:noFill/>
          <a:ln>
            <a:noFill/>
          </a:ln>
        </p:spPr>
        <p:txBody>
          <a:bodyPr wrap="square" lIns="0" tIns="0" rIns="0" bIns="0" rtlCol="0">
            <a:spAutoFit/>
          </a:bodyPr>
          <a:lstStyle/>
          <a:p>
            <a:pPr algn="ctr"/>
            <a:r>
              <a:rPr lang="de-CH" sz="4400" b="1" noProof="0" dirty="0" smtClean="0">
                <a:solidFill>
                  <a:srgbClr val="00B050"/>
                </a:solidFill>
                <a:latin typeface="Georgia" pitchFamily="18" charset="0"/>
                <a:cs typeface="Arial" pitchFamily="34" charset="0"/>
              </a:rPr>
              <a:t>700+ </a:t>
            </a:r>
          </a:p>
          <a:p>
            <a:pPr algn="ctr"/>
            <a:r>
              <a:rPr lang="de-CH" sz="4400" b="1" dirty="0" err="1" smtClean="0">
                <a:solidFill>
                  <a:srgbClr val="00B050"/>
                </a:solidFill>
                <a:latin typeface="Georgia" pitchFamily="18" charset="0"/>
                <a:cs typeface="Arial" pitchFamily="34" charset="0"/>
              </a:rPr>
              <a:t>today</a:t>
            </a:r>
            <a:endParaRPr lang="de-CH" sz="4400" b="1" noProof="0" dirty="0" smtClean="0">
              <a:solidFill>
                <a:srgbClr val="00B050"/>
              </a:solidFill>
              <a:latin typeface="Georgia" pitchFamily="18" charset="0"/>
              <a:cs typeface="Arial" pitchFamily="34" charset="0"/>
            </a:endParaRPr>
          </a:p>
        </p:txBody>
      </p:sp>
      <p:sp>
        <p:nvSpPr>
          <p:cNvPr id="63" name="TextBox 62"/>
          <p:cNvSpPr txBox="1"/>
          <p:nvPr/>
        </p:nvSpPr>
        <p:spPr>
          <a:xfrm>
            <a:off x="4309120" y="2734072"/>
            <a:ext cx="432048" cy="276999"/>
          </a:xfrm>
          <a:prstGeom prst="rect">
            <a:avLst/>
          </a:prstGeom>
          <a:noFill/>
          <a:ln>
            <a:noFill/>
          </a:ln>
        </p:spPr>
        <p:txBody>
          <a:bodyPr wrap="square" lIns="0" tIns="0" rIns="0" bIns="0" rtlCol="0">
            <a:spAutoFit/>
          </a:bodyPr>
          <a:lstStyle/>
          <a:p>
            <a:r>
              <a:rPr lang="de-CH" sz="1800" b="1" dirty="0">
                <a:latin typeface="Georgia" pitchFamily="18" charset="0"/>
                <a:cs typeface="Arial" pitchFamily="34" charset="0"/>
              </a:rPr>
              <a:t>v</a:t>
            </a:r>
            <a:r>
              <a:rPr lang="de-CH" sz="1800" b="1" dirty="0" smtClean="0">
                <a:latin typeface="Georgia" pitchFamily="18" charset="0"/>
                <a:cs typeface="Arial" pitchFamily="34" charset="0"/>
              </a:rPr>
              <a:t>s.</a:t>
            </a:r>
            <a:r>
              <a:rPr lang="de-CH" sz="1800" dirty="0" smtClean="0">
                <a:latin typeface="Georgia" pitchFamily="18" charset="0"/>
                <a:cs typeface="Arial" pitchFamily="34" charset="0"/>
              </a:rPr>
              <a:t> </a:t>
            </a:r>
            <a:endParaRPr lang="de-CH" sz="1800" noProof="0" dirty="0" smtClean="0">
              <a:solidFill>
                <a:schemeClr val="tx1"/>
              </a:solidFill>
              <a:latin typeface="Georgia" pitchFamily="18" charset="0"/>
              <a:cs typeface="Arial" pitchFamily="34" charset="0"/>
            </a:endParaRPr>
          </a:p>
        </p:txBody>
      </p:sp>
      <p:sp>
        <p:nvSpPr>
          <p:cNvPr id="74" name="TextBox 73"/>
          <p:cNvSpPr txBox="1"/>
          <p:nvPr/>
        </p:nvSpPr>
        <p:spPr>
          <a:xfrm>
            <a:off x="5682927" y="2427456"/>
            <a:ext cx="2154585" cy="738664"/>
          </a:xfrm>
          <a:prstGeom prst="rect">
            <a:avLst/>
          </a:prstGeom>
          <a:noFill/>
          <a:ln>
            <a:noFill/>
          </a:ln>
        </p:spPr>
        <p:txBody>
          <a:bodyPr wrap="square" lIns="0" tIns="0" rIns="0" bIns="0" rtlCol="0">
            <a:spAutoFit/>
          </a:bodyPr>
          <a:lstStyle/>
          <a:p>
            <a:pPr algn="ctr"/>
            <a:r>
              <a:rPr lang="de-CH" sz="2400" noProof="0" dirty="0" smtClean="0">
                <a:solidFill>
                  <a:srgbClr val="FFC000"/>
                </a:solidFill>
                <a:latin typeface="Georgia" pitchFamily="18" charset="0"/>
                <a:cs typeface="Arial" pitchFamily="34" charset="0"/>
              </a:rPr>
              <a:t>300 </a:t>
            </a:r>
          </a:p>
          <a:p>
            <a:pPr algn="ctr"/>
            <a:r>
              <a:rPr lang="de-CH" sz="2400" dirty="0">
                <a:solidFill>
                  <a:srgbClr val="FFC000"/>
                </a:solidFill>
                <a:latin typeface="Georgia" pitchFamily="18" charset="0"/>
                <a:cs typeface="Arial" pitchFamily="34" charset="0"/>
              </a:rPr>
              <a:t>i</a:t>
            </a:r>
            <a:r>
              <a:rPr lang="de-CH" sz="2400" dirty="0" smtClean="0">
                <a:solidFill>
                  <a:srgbClr val="FFC000"/>
                </a:solidFill>
                <a:latin typeface="Georgia" pitchFamily="18" charset="0"/>
                <a:cs typeface="Arial" pitchFamily="34" charset="0"/>
              </a:rPr>
              <a:t>n 2013</a:t>
            </a:r>
            <a:endParaRPr lang="de-CH" sz="2400" noProof="0" dirty="0" smtClean="0">
              <a:solidFill>
                <a:srgbClr val="FFC000"/>
              </a:solidFill>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180652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dirty="0" smtClean="0"/>
              <a:t>Virtual Currency Schemes</a:t>
            </a:r>
            <a:endParaRPr lang="en-GB" dirty="0"/>
          </a:p>
        </p:txBody>
      </p:sp>
      <p:pic>
        <p:nvPicPr>
          <p:cNvPr id="70" name="Content Placeholder 69"/>
          <p:cNvPicPr>
            <a:picLocks noGrp="1" noChangeAspect="1"/>
          </p:cNvPicPr>
          <p:nvPr>
            <p:ph sz="quarter" idx="24"/>
          </p:nvPr>
        </p:nvPicPr>
        <p:blipFill>
          <a:blip r:embed="rId9">
            <a:extLst>
              <a:ext uri="{28A0092B-C50C-407E-A947-70E740481C1C}">
                <a14:useLocalDpi xmlns:a14="http://schemas.microsoft.com/office/drawing/2010/main" val="0"/>
              </a:ext>
            </a:extLst>
          </a:blip>
          <a:stretch>
            <a:fillRect/>
          </a:stretch>
        </p:blipFill>
        <p:spPr>
          <a:xfrm>
            <a:off x="7045424" y="2374032"/>
            <a:ext cx="2806676" cy="758561"/>
          </a:xfrm>
        </p:spPr>
      </p:pic>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25</a:t>
            </a:r>
          </a:p>
        </p:txBody>
      </p:sp>
      <p:sp>
        <p:nvSpPr>
          <p:cNvPr id="56"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8" name="Rectangle 57"/>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9" name="Rectangle 58"/>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60" name="Rectangle 59"/>
          <p:cNvSpPr/>
          <p:nvPr/>
        </p:nvSpPr>
        <p:spPr>
          <a:xfrm>
            <a:off x="420688" y="2374032"/>
            <a:ext cx="1296144" cy="864096"/>
          </a:xfrm>
          <a:prstGeom prst="rect">
            <a:avLst/>
          </a:prstGeom>
          <a:solidFill>
            <a:schemeClr val="tx2">
              <a:lumMod val="75000"/>
            </a:schemeClr>
          </a:solidFill>
          <a:ln w="6350">
            <a:solidFill>
              <a:schemeClr val="tx1"/>
            </a:solidFill>
          </a:ln>
        </p:spPr>
        <p:txBody>
          <a:bodyPr vert="horz" wrap="square" lIns="91440" tIns="45720" rIns="91440" bIns="45720" rtlCol="0" anchor="ctr">
            <a:noAutofit/>
          </a:bodyPr>
          <a:lstStyle/>
          <a:p>
            <a:pPr algn="ctr"/>
            <a:r>
              <a:rPr lang="de-CH" sz="1400" b="1" dirty="0" err="1" smtClean="0">
                <a:solidFill>
                  <a:schemeClr val="bg1"/>
                </a:solidFill>
                <a:latin typeface="+mj-lt"/>
              </a:rPr>
              <a:t>Closed</a:t>
            </a:r>
            <a:endParaRPr lang="de-CH" sz="1600" b="1" dirty="0" smtClean="0">
              <a:solidFill>
                <a:schemeClr val="bg1"/>
              </a:solidFill>
              <a:latin typeface="+mj-lt"/>
            </a:endParaRPr>
          </a:p>
        </p:txBody>
      </p:sp>
      <p:sp>
        <p:nvSpPr>
          <p:cNvPr id="61" name="Rectangle 60"/>
          <p:cNvSpPr/>
          <p:nvPr/>
        </p:nvSpPr>
        <p:spPr>
          <a:xfrm>
            <a:off x="2076872" y="2374032"/>
            <a:ext cx="1464912" cy="864096"/>
          </a:xfrm>
          <a:prstGeom prst="rect">
            <a:avLst/>
          </a:prstGeom>
          <a:solidFill>
            <a:schemeClr val="accent1">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Real Economy</a:t>
            </a:r>
          </a:p>
          <a:p>
            <a:pPr algn="ctr"/>
            <a:r>
              <a:rPr lang="de-CH" sz="1400" b="1" dirty="0" smtClean="0">
                <a:latin typeface="+mj-lt"/>
              </a:rPr>
              <a:t>Legal </a:t>
            </a:r>
            <a:r>
              <a:rPr lang="de-CH" sz="1400" b="1" dirty="0" err="1" smtClean="0">
                <a:latin typeface="+mj-lt"/>
              </a:rPr>
              <a:t>tender</a:t>
            </a:r>
            <a:r>
              <a:rPr lang="de-CH" sz="1400" b="1" dirty="0" smtClean="0">
                <a:latin typeface="+mj-lt"/>
              </a:rPr>
              <a:t> *</a:t>
            </a:r>
          </a:p>
        </p:txBody>
      </p:sp>
      <p:sp>
        <p:nvSpPr>
          <p:cNvPr id="62" name="Rectangle 61"/>
          <p:cNvSpPr/>
          <p:nvPr/>
        </p:nvSpPr>
        <p:spPr>
          <a:xfrm>
            <a:off x="5413550" y="2374032"/>
            <a:ext cx="1343842" cy="864096"/>
          </a:xfrm>
          <a:prstGeom prst="rect">
            <a:avLst/>
          </a:prstGeom>
          <a:solidFill>
            <a:schemeClr val="accent3">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Virtual Currency</a:t>
            </a:r>
          </a:p>
        </p:txBody>
      </p:sp>
      <p:sp>
        <p:nvSpPr>
          <p:cNvPr id="68" name="Curved Left Arrow 67"/>
          <p:cNvSpPr/>
          <p:nvPr/>
        </p:nvSpPr>
        <p:spPr>
          <a:xfrm rot="16200000">
            <a:off x="4290885" y="1768505"/>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69" name="Curved Left Arrow 68"/>
          <p:cNvSpPr/>
          <p:nvPr/>
        </p:nvSpPr>
        <p:spPr>
          <a:xfrm rot="5400000">
            <a:off x="4255011" y="2259479"/>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71" name="Rectangle 70"/>
          <p:cNvSpPr/>
          <p:nvPr/>
        </p:nvSpPr>
        <p:spPr>
          <a:xfrm>
            <a:off x="420688" y="3886200"/>
            <a:ext cx="1296144" cy="864096"/>
          </a:xfrm>
          <a:prstGeom prst="rect">
            <a:avLst/>
          </a:prstGeom>
          <a:solidFill>
            <a:schemeClr val="tx2">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smtClean="0">
                <a:solidFill>
                  <a:schemeClr val="bg1"/>
                </a:solidFill>
                <a:latin typeface="+mj-lt"/>
              </a:rPr>
              <a:t>Uni-</a:t>
            </a:r>
            <a:r>
              <a:rPr lang="de-CH" sz="1400" b="1" dirty="0" err="1" smtClean="0">
                <a:solidFill>
                  <a:schemeClr val="bg1"/>
                </a:solidFill>
                <a:latin typeface="+mj-lt"/>
              </a:rPr>
              <a:t>directional</a:t>
            </a:r>
            <a:endParaRPr lang="de-CH" sz="1400" b="1" dirty="0" smtClean="0">
              <a:solidFill>
                <a:schemeClr val="bg1"/>
              </a:solidFill>
              <a:latin typeface="+mj-lt"/>
            </a:endParaRPr>
          </a:p>
        </p:txBody>
      </p:sp>
      <p:sp>
        <p:nvSpPr>
          <p:cNvPr id="72" name="Rectangle 71"/>
          <p:cNvSpPr/>
          <p:nvPr/>
        </p:nvSpPr>
        <p:spPr>
          <a:xfrm>
            <a:off x="2076897" y="3886200"/>
            <a:ext cx="1464912" cy="864096"/>
          </a:xfrm>
          <a:prstGeom prst="rect">
            <a:avLst/>
          </a:prstGeom>
          <a:solidFill>
            <a:schemeClr val="accent1">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Real Economy</a:t>
            </a:r>
          </a:p>
          <a:p>
            <a:pPr algn="ctr"/>
            <a:r>
              <a:rPr lang="de-CH" sz="1400" b="1" dirty="0" smtClean="0">
                <a:latin typeface="+mj-lt"/>
              </a:rPr>
              <a:t>Legal </a:t>
            </a:r>
            <a:r>
              <a:rPr lang="de-CH" sz="1400" b="1" dirty="0" err="1" smtClean="0">
                <a:latin typeface="+mj-lt"/>
              </a:rPr>
              <a:t>tender</a:t>
            </a:r>
            <a:r>
              <a:rPr lang="de-CH" sz="1400" b="1" dirty="0" smtClean="0">
                <a:latin typeface="+mj-lt"/>
              </a:rPr>
              <a:t> *</a:t>
            </a:r>
          </a:p>
        </p:txBody>
      </p:sp>
      <p:sp>
        <p:nvSpPr>
          <p:cNvPr id="73" name="Rectangle 72"/>
          <p:cNvSpPr/>
          <p:nvPr/>
        </p:nvSpPr>
        <p:spPr>
          <a:xfrm>
            <a:off x="5419627" y="3886200"/>
            <a:ext cx="1343842" cy="864096"/>
          </a:xfrm>
          <a:prstGeom prst="rect">
            <a:avLst/>
          </a:prstGeom>
          <a:solidFill>
            <a:schemeClr val="accent3">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a:latin typeface="+mj-lt"/>
              </a:rPr>
              <a:t>Virtual Currency</a:t>
            </a:r>
          </a:p>
        </p:txBody>
      </p:sp>
      <p:sp>
        <p:nvSpPr>
          <p:cNvPr id="74" name="Curved Left Arrow 73"/>
          <p:cNvSpPr/>
          <p:nvPr/>
        </p:nvSpPr>
        <p:spPr>
          <a:xfrm rot="16200000">
            <a:off x="4296962" y="3280673"/>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75" name="Curved Left Arrow 74"/>
          <p:cNvSpPr/>
          <p:nvPr/>
        </p:nvSpPr>
        <p:spPr>
          <a:xfrm rot="5400000">
            <a:off x="4261088" y="3771647"/>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20906" y="3886198"/>
            <a:ext cx="855712" cy="864097"/>
          </a:xfrm>
          <a:prstGeom prst="rect">
            <a:avLst/>
          </a:prstGeom>
        </p:spPr>
      </p:pic>
      <p:sp>
        <p:nvSpPr>
          <p:cNvPr id="77" name="Rectangle 76"/>
          <p:cNvSpPr/>
          <p:nvPr/>
        </p:nvSpPr>
        <p:spPr>
          <a:xfrm>
            <a:off x="420688" y="5398368"/>
            <a:ext cx="1296144" cy="864096"/>
          </a:xfrm>
          <a:prstGeom prst="rect">
            <a:avLst/>
          </a:prstGeom>
          <a:solidFill>
            <a:schemeClr val="tx2">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a:solidFill>
                  <a:schemeClr val="bg1"/>
                </a:solidFill>
                <a:latin typeface="+mj-lt"/>
              </a:rPr>
              <a:t>B</a:t>
            </a:r>
            <a:r>
              <a:rPr lang="de-CH" sz="1400" b="1" dirty="0" smtClean="0">
                <a:solidFill>
                  <a:schemeClr val="bg1"/>
                </a:solidFill>
                <a:latin typeface="+mj-lt"/>
              </a:rPr>
              <a:t>i-</a:t>
            </a:r>
            <a:r>
              <a:rPr lang="de-CH" sz="1400" b="1" dirty="0" err="1" smtClean="0">
                <a:solidFill>
                  <a:schemeClr val="bg1"/>
                </a:solidFill>
                <a:latin typeface="+mj-lt"/>
              </a:rPr>
              <a:t>directional</a:t>
            </a:r>
            <a:endParaRPr lang="de-CH" sz="1400" b="1" dirty="0" smtClean="0">
              <a:solidFill>
                <a:schemeClr val="bg1"/>
              </a:solidFill>
              <a:latin typeface="+mj-lt"/>
            </a:endParaRPr>
          </a:p>
        </p:txBody>
      </p:sp>
      <p:sp>
        <p:nvSpPr>
          <p:cNvPr id="78" name="Rectangle 77"/>
          <p:cNvSpPr/>
          <p:nvPr/>
        </p:nvSpPr>
        <p:spPr>
          <a:xfrm>
            <a:off x="2076897" y="5398368"/>
            <a:ext cx="1464912" cy="864096"/>
          </a:xfrm>
          <a:prstGeom prst="rect">
            <a:avLst/>
          </a:prstGeom>
          <a:solidFill>
            <a:schemeClr val="accent1">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Real Economy</a:t>
            </a:r>
          </a:p>
          <a:p>
            <a:pPr algn="ctr"/>
            <a:r>
              <a:rPr lang="de-CH" sz="1400" b="1" dirty="0" smtClean="0">
                <a:latin typeface="+mj-lt"/>
              </a:rPr>
              <a:t>Legal </a:t>
            </a:r>
            <a:r>
              <a:rPr lang="de-CH" sz="1400" b="1" dirty="0" err="1" smtClean="0">
                <a:latin typeface="+mj-lt"/>
              </a:rPr>
              <a:t>tender</a:t>
            </a:r>
            <a:r>
              <a:rPr lang="de-CH" sz="1400" b="1" dirty="0" smtClean="0">
                <a:latin typeface="+mj-lt"/>
              </a:rPr>
              <a:t> *</a:t>
            </a:r>
          </a:p>
        </p:txBody>
      </p:sp>
      <p:sp>
        <p:nvSpPr>
          <p:cNvPr id="79" name="Rectangle 78"/>
          <p:cNvSpPr/>
          <p:nvPr/>
        </p:nvSpPr>
        <p:spPr>
          <a:xfrm>
            <a:off x="5445994" y="5398369"/>
            <a:ext cx="1343842" cy="864096"/>
          </a:xfrm>
          <a:prstGeom prst="rect">
            <a:avLst/>
          </a:prstGeom>
          <a:solidFill>
            <a:schemeClr val="accent3">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a:latin typeface="+mj-lt"/>
              </a:rPr>
              <a:t>Virtual Currency</a:t>
            </a:r>
          </a:p>
        </p:txBody>
      </p:sp>
      <p:sp>
        <p:nvSpPr>
          <p:cNvPr id="80" name="Curved Left Arrow 79"/>
          <p:cNvSpPr/>
          <p:nvPr/>
        </p:nvSpPr>
        <p:spPr>
          <a:xfrm rot="16200000">
            <a:off x="4323329" y="4792842"/>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1" name="Curved Left Arrow 80"/>
          <p:cNvSpPr/>
          <p:nvPr/>
        </p:nvSpPr>
        <p:spPr>
          <a:xfrm rot="5400000">
            <a:off x="4287455" y="5283816"/>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pic>
        <p:nvPicPr>
          <p:cNvPr id="82" name="Picture 8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9796" y="5399944"/>
            <a:ext cx="1997931" cy="862520"/>
          </a:xfrm>
          <a:prstGeom prst="rect">
            <a:avLst/>
          </a:prstGeom>
        </p:spPr>
      </p:pic>
      <p:sp>
        <p:nvSpPr>
          <p:cNvPr id="83" name="Multiply 82"/>
          <p:cNvSpPr/>
          <p:nvPr/>
        </p:nvSpPr>
        <p:spPr>
          <a:xfrm>
            <a:off x="3678494" y="2026806"/>
            <a:ext cx="1526156" cy="713346"/>
          </a:xfrm>
          <a:prstGeom prst="mathMultiply">
            <a:avLst/>
          </a:prstGeom>
          <a:solidFill>
            <a:srgbClr val="FF0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4" name="Multiply 83"/>
          <p:cNvSpPr/>
          <p:nvPr/>
        </p:nvSpPr>
        <p:spPr>
          <a:xfrm>
            <a:off x="3721674" y="2844318"/>
            <a:ext cx="1526156" cy="713346"/>
          </a:xfrm>
          <a:prstGeom prst="mathMultiply">
            <a:avLst/>
          </a:prstGeom>
          <a:solidFill>
            <a:srgbClr val="FF0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5" name="Multiply 84"/>
          <p:cNvSpPr/>
          <p:nvPr/>
        </p:nvSpPr>
        <p:spPr>
          <a:xfrm>
            <a:off x="3739948" y="4358582"/>
            <a:ext cx="1526156" cy="713346"/>
          </a:xfrm>
          <a:prstGeom prst="mathMultiply">
            <a:avLst/>
          </a:prstGeom>
          <a:solidFill>
            <a:srgbClr val="FF0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7" name="TextBox 86"/>
          <p:cNvSpPr txBox="1"/>
          <p:nvPr/>
        </p:nvSpPr>
        <p:spPr>
          <a:xfrm>
            <a:off x="636712" y="6766520"/>
            <a:ext cx="6264696" cy="169277"/>
          </a:xfrm>
          <a:prstGeom prst="rect">
            <a:avLst/>
          </a:prstGeom>
          <a:noFill/>
          <a:ln>
            <a:noFill/>
          </a:ln>
        </p:spPr>
        <p:txBody>
          <a:bodyPr wrap="square" lIns="0" tIns="0" rIns="0" bIns="0" rtlCol="0">
            <a:spAutoFit/>
          </a:bodyPr>
          <a:lstStyle/>
          <a:p>
            <a:r>
              <a:rPr lang="de-CH" noProof="0" dirty="0" smtClean="0">
                <a:solidFill>
                  <a:schemeClr val="tx1"/>
                </a:solidFill>
                <a:latin typeface="Georgia" pitchFamily="18" charset="0"/>
                <a:cs typeface="Arial" pitchFamily="34" charset="0"/>
              </a:rPr>
              <a:t>* Bank </a:t>
            </a:r>
            <a:r>
              <a:rPr lang="de-CH" noProof="0" dirty="0" err="1" smtClean="0">
                <a:solidFill>
                  <a:schemeClr val="tx1"/>
                </a:solidFill>
                <a:latin typeface="Georgia" pitchFamily="18" charset="0"/>
                <a:cs typeface="Arial" pitchFamily="34" charset="0"/>
              </a:rPr>
              <a:t>notes</a:t>
            </a:r>
            <a:r>
              <a:rPr lang="de-CH" noProof="0" dirty="0" smtClean="0">
                <a:solidFill>
                  <a:schemeClr val="tx1"/>
                </a:solidFill>
                <a:latin typeface="Georgia" pitchFamily="18" charset="0"/>
                <a:cs typeface="Arial" pitchFamily="34" charset="0"/>
              </a:rPr>
              <a:t>, </a:t>
            </a:r>
            <a:r>
              <a:rPr lang="de-CH" noProof="0" dirty="0" err="1" smtClean="0">
                <a:solidFill>
                  <a:schemeClr val="tx1"/>
                </a:solidFill>
                <a:latin typeface="Georgia" pitchFamily="18" charset="0"/>
                <a:cs typeface="Arial" pitchFamily="34" charset="0"/>
              </a:rPr>
              <a:t>coins</a:t>
            </a:r>
            <a:endParaRPr lang="de-CH" noProof="0" dirty="0" smtClean="0">
              <a:solidFill>
                <a:schemeClr val="tx1"/>
              </a:solidFill>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318937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29</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09574" y="1618709"/>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What is a bitcoin? – key characteristics</a:t>
            </a:r>
            <a:endParaRPr lang="en-GB" sz="2000" b="1" noProof="0" dirty="0" smtClean="0">
              <a:solidFill>
                <a:schemeClr val="tx1"/>
              </a:solidFill>
              <a:latin typeface="Georgia" pitchFamily="18"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4219" y="3456742"/>
            <a:ext cx="3520231" cy="225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2076872" y="2241049"/>
            <a:ext cx="5760640" cy="307777"/>
          </a:xfrm>
          <a:prstGeom prst="rect">
            <a:avLst/>
          </a:prstGeom>
          <a:noFill/>
          <a:ln>
            <a:noFill/>
          </a:ln>
        </p:spPr>
        <p:txBody>
          <a:bodyPr wrap="square" lIns="0" tIns="0" rIns="0" bIns="0" rtlCol="0">
            <a:spAutoFit/>
          </a:bodyPr>
          <a:lstStyle/>
          <a:p>
            <a:r>
              <a:rPr lang="en-GB" sz="2000" b="1" dirty="0" smtClean="0">
                <a:latin typeface="Georgia" pitchFamily="18" charset="0"/>
                <a:cs typeface="Arial" pitchFamily="34" charset="0"/>
              </a:rPr>
              <a:t>A peer-to-peer electronic payment system</a:t>
            </a:r>
            <a:endParaRPr lang="en-GB" sz="2000" b="1" noProof="0" dirty="0" smtClean="0">
              <a:solidFill>
                <a:schemeClr val="tx1"/>
              </a:solidFill>
              <a:latin typeface="Georgia" pitchFamily="18" charset="0"/>
              <a:cs typeface="Arial" pitchFamily="34" charset="0"/>
            </a:endParaRPr>
          </a:p>
        </p:txBody>
      </p:sp>
      <p:sp>
        <p:nvSpPr>
          <p:cNvPr id="72" name="TextBox 71"/>
          <p:cNvSpPr txBox="1"/>
          <p:nvPr/>
        </p:nvSpPr>
        <p:spPr>
          <a:xfrm>
            <a:off x="6729841" y="3301353"/>
            <a:ext cx="3035808" cy="553998"/>
          </a:xfrm>
          <a:prstGeom prst="rect">
            <a:avLst/>
          </a:prstGeom>
          <a:noFill/>
          <a:ln>
            <a:noFill/>
          </a:ln>
        </p:spPr>
        <p:txBody>
          <a:bodyPr wrap="square" lIns="0" tIns="0" rIns="0" bIns="0" rtlCol="0">
            <a:spAutoFit/>
          </a:bodyPr>
          <a:lstStyle/>
          <a:p>
            <a:r>
              <a:rPr lang="en-GB" sz="1800" dirty="0">
                <a:latin typeface="Georgia" pitchFamily="18" charset="0"/>
                <a:cs typeface="Arial" pitchFamily="34" charset="0"/>
              </a:rPr>
              <a:t>W</a:t>
            </a:r>
            <a:r>
              <a:rPr lang="en-GB" sz="1800" dirty="0" smtClean="0">
                <a:latin typeface="Georgia" pitchFamily="18" charset="0"/>
                <a:cs typeface="Arial" pitchFamily="34" charset="0"/>
              </a:rPr>
              <a:t>ithout central supervision or a single administrator</a:t>
            </a:r>
            <a:endParaRPr lang="en-GB" sz="1800" noProof="0" dirty="0" smtClean="0">
              <a:solidFill>
                <a:schemeClr val="tx1"/>
              </a:solidFill>
              <a:latin typeface="Georgia" pitchFamily="18" charset="0"/>
              <a:cs typeface="Arial" pitchFamily="34" charset="0"/>
            </a:endParaRPr>
          </a:p>
        </p:txBody>
      </p:sp>
      <p:sp>
        <p:nvSpPr>
          <p:cNvPr id="73" name="TextBox 72"/>
          <p:cNvSpPr txBox="1"/>
          <p:nvPr/>
        </p:nvSpPr>
        <p:spPr>
          <a:xfrm>
            <a:off x="7118318" y="4416552"/>
            <a:ext cx="2258854" cy="553998"/>
          </a:xfrm>
          <a:prstGeom prst="rect">
            <a:avLst/>
          </a:prstGeom>
          <a:noFill/>
          <a:ln>
            <a:noFill/>
          </a:ln>
        </p:spPr>
        <p:txBody>
          <a:bodyPr wrap="square" lIns="0" tIns="0" rIns="0" bIns="0" rtlCol="0">
            <a:spAutoFit/>
          </a:bodyPr>
          <a:lstStyle/>
          <a:p>
            <a:r>
              <a:rPr lang="en-GB" sz="1800" noProof="0" dirty="0">
                <a:latin typeface="Georgia" pitchFamily="18" charset="0"/>
                <a:cs typeface="Arial" pitchFamily="34" charset="0"/>
              </a:rPr>
              <a:t>O</a:t>
            </a:r>
            <a:r>
              <a:rPr lang="en-GB" sz="1800" noProof="0" dirty="0" smtClean="0">
                <a:latin typeface="Georgia" pitchFamily="18" charset="0"/>
                <a:cs typeface="Arial" pitchFamily="34" charset="0"/>
              </a:rPr>
              <a:t>perated within a peer-to-peer network</a:t>
            </a:r>
            <a:endParaRPr lang="en-GB" sz="1800" noProof="0" dirty="0" smtClean="0">
              <a:solidFill>
                <a:schemeClr val="tx1"/>
              </a:solidFill>
              <a:latin typeface="Georgia" pitchFamily="18" charset="0"/>
              <a:cs typeface="Arial" pitchFamily="34" charset="0"/>
            </a:endParaRPr>
          </a:p>
        </p:txBody>
      </p:sp>
      <p:sp>
        <p:nvSpPr>
          <p:cNvPr id="74" name="TextBox 73"/>
          <p:cNvSpPr txBox="1"/>
          <p:nvPr/>
        </p:nvSpPr>
        <p:spPr>
          <a:xfrm>
            <a:off x="6669630" y="5572094"/>
            <a:ext cx="2258854" cy="830997"/>
          </a:xfrm>
          <a:prstGeom prst="rect">
            <a:avLst/>
          </a:prstGeom>
          <a:noFill/>
          <a:ln>
            <a:noFill/>
          </a:ln>
        </p:spPr>
        <p:txBody>
          <a:bodyPr wrap="square" lIns="0" tIns="0" rIns="0" bIns="0" rtlCol="0">
            <a:spAutoFit/>
          </a:bodyPr>
          <a:lstStyle/>
          <a:p>
            <a:r>
              <a:rPr lang="en-GB" sz="1800" dirty="0">
                <a:latin typeface="Georgia" pitchFamily="18" charset="0"/>
                <a:cs typeface="Arial" pitchFamily="34" charset="0"/>
              </a:rPr>
              <a:t>O</a:t>
            </a:r>
            <a:r>
              <a:rPr lang="en-GB" sz="1800" dirty="0" smtClean="0">
                <a:latin typeface="Georgia" pitchFamily="18" charset="0"/>
                <a:cs typeface="Arial" pitchFamily="34" charset="0"/>
              </a:rPr>
              <a:t>perated through a specific software (i.e. Bitcoin Core)</a:t>
            </a:r>
            <a:endParaRPr lang="en-GB" sz="1800" noProof="0" dirty="0" smtClean="0">
              <a:solidFill>
                <a:schemeClr val="tx1"/>
              </a:solidFill>
              <a:latin typeface="Georgia" pitchFamily="18" charset="0"/>
              <a:cs typeface="Arial" pitchFamily="34" charset="0"/>
            </a:endParaRPr>
          </a:p>
        </p:txBody>
      </p:sp>
      <p:sp>
        <p:nvSpPr>
          <p:cNvPr id="76" name="TextBox 75"/>
          <p:cNvSpPr txBox="1"/>
          <p:nvPr/>
        </p:nvSpPr>
        <p:spPr>
          <a:xfrm>
            <a:off x="3707744" y="6142670"/>
            <a:ext cx="2473584" cy="830997"/>
          </a:xfrm>
          <a:prstGeom prst="rect">
            <a:avLst/>
          </a:prstGeom>
          <a:noFill/>
          <a:ln>
            <a:noFill/>
          </a:ln>
        </p:spPr>
        <p:txBody>
          <a:bodyPr wrap="square" lIns="0" tIns="0" rIns="0" bIns="0" rtlCol="0">
            <a:spAutoFit/>
          </a:bodyPr>
          <a:lstStyle/>
          <a:p>
            <a:r>
              <a:rPr lang="en-GB" sz="1800" noProof="0" dirty="0">
                <a:latin typeface="Georgia" pitchFamily="18" charset="0"/>
                <a:cs typeface="Arial" pitchFamily="34" charset="0"/>
              </a:rPr>
              <a:t>E</a:t>
            </a:r>
            <a:r>
              <a:rPr lang="en-GB" sz="1800" noProof="0" dirty="0" smtClean="0">
                <a:solidFill>
                  <a:schemeClr val="tx1"/>
                </a:solidFill>
                <a:latin typeface="Georgia" pitchFamily="18" charset="0"/>
                <a:cs typeface="Arial" pitchFamily="34" charset="0"/>
              </a:rPr>
              <a:t>veryone having </a:t>
            </a:r>
            <a:r>
              <a:rPr lang="en-GB" sz="1800" dirty="0" smtClean="0">
                <a:latin typeface="Georgia" pitchFamily="18" charset="0"/>
                <a:cs typeface="Arial" pitchFamily="34" charset="0"/>
              </a:rPr>
              <a:t>an internet connection can </a:t>
            </a:r>
            <a:r>
              <a:rPr lang="en-GB" sz="1800" noProof="0" dirty="0" smtClean="0">
                <a:solidFill>
                  <a:schemeClr val="tx1"/>
                </a:solidFill>
                <a:latin typeface="Georgia" pitchFamily="18" charset="0"/>
                <a:cs typeface="Arial" pitchFamily="34" charset="0"/>
              </a:rPr>
              <a:t>transact bitcoins</a:t>
            </a:r>
          </a:p>
        </p:txBody>
      </p:sp>
      <p:sp>
        <p:nvSpPr>
          <p:cNvPr id="77" name="TextBox 76"/>
          <p:cNvSpPr txBox="1"/>
          <p:nvPr/>
        </p:nvSpPr>
        <p:spPr>
          <a:xfrm>
            <a:off x="476298" y="2895600"/>
            <a:ext cx="2857404" cy="553998"/>
          </a:xfrm>
          <a:prstGeom prst="rect">
            <a:avLst/>
          </a:prstGeom>
          <a:noFill/>
          <a:ln>
            <a:noFill/>
          </a:ln>
        </p:spPr>
        <p:txBody>
          <a:bodyPr wrap="square" lIns="0" tIns="0" rIns="0" bIns="0" rtlCol="0">
            <a:spAutoFit/>
          </a:bodyPr>
          <a:lstStyle/>
          <a:p>
            <a:r>
              <a:rPr lang="en-GB" sz="1800" noProof="0" dirty="0">
                <a:latin typeface="Georgia" pitchFamily="18" charset="0"/>
                <a:cs typeface="Arial" pitchFamily="34" charset="0"/>
              </a:rPr>
              <a:t>C</a:t>
            </a:r>
            <a:r>
              <a:rPr lang="en-GB" sz="1800" noProof="0" dirty="0" smtClean="0">
                <a:solidFill>
                  <a:schemeClr val="tx1"/>
                </a:solidFill>
                <a:latin typeface="Georgia" pitchFamily="18" charset="0"/>
                <a:cs typeface="Arial" pitchFamily="34" charset="0"/>
              </a:rPr>
              <a:t>an be exchanged for fiat currency, products, services</a:t>
            </a:r>
          </a:p>
        </p:txBody>
      </p:sp>
      <p:sp>
        <p:nvSpPr>
          <p:cNvPr id="78" name="TextBox 77"/>
          <p:cNvSpPr txBox="1"/>
          <p:nvPr/>
        </p:nvSpPr>
        <p:spPr>
          <a:xfrm>
            <a:off x="538098" y="5575483"/>
            <a:ext cx="2258854" cy="830997"/>
          </a:xfrm>
          <a:prstGeom prst="rect">
            <a:avLst/>
          </a:prstGeom>
          <a:noFill/>
          <a:ln>
            <a:noFill/>
          </a:ln>
        </p:spPr>
        <p:txBody>
          <a:bodyPr wrap="square" lIns="0" tIns="0" rIns="0" bIns="0" rtlCol="0">
            <a:spAutoFit/>
          </a:bodyPr>
          <a:lstStyle/>
          <a:p>
            <a:r>
              <a:rPr lang="en-GB" sz="1800" dirty="0">
                <a:latin typeface="Georgia" pitchFamily="18" charset="0"/>
                <a:cs typeface="Arial" pitchFamily="34" charset="0"/>
              </a:rPr>
              <a:t>P</a:t>
            </a:r>
            <a:r>
              <a:rPr lang="en-GB" sz="1800" noProof="0" dirty="0" err="1" smtClean="0">
                <a:solidFill>
                  <a:schemeClr val="tx1"/>
                </a:solidFill>
                <a:latin typeface="Georgia" pitchFamily="18" charset="0"/>
                <a:cs typeface="Arial" pitchFamily="34" charset="0"/>
              </a:rPr>
              <a:t>aying</a:t>
            </a:r>
            <a:r>
              <a:rPr lang="en-GB" sz="1800" noProof="0" dirty="0" smtClean="0">
                <a:solidFill>
                  <a:schemeClr val="tx1"/>
                </a:solidFill>
                <a:latin typeface="Georgia" pitchFamily="18" charset="0"/>
                <a:cs typeface="Arial" pitchFamily="34" charset="0"/>
              </a:rPr>
              <a:t> with bitcoins is as easy as sending an email</a:t>
            </a:r>
          </a:p>
        </p:txBody>
      </p:sp>
      <p:sp>
        <p:nvSpPr>
          <p:cNvPr id="79" name="TextBox 78"/>
          <p:cNvSpPr txBox="1"/>
          <p:nvPr/>
        </p:nvSpPr>
        <p:spPr>
          <a:xfrm>
            <a:off x="409574" y="4142601"/>
            <a:ext cx="2416607" cy="553998"/>
          </a:xfrm>
          <a:prstGeom prst="rect">
            <a:avLst/>
          </a:prstGeom>
          <a:noFill/>
          <a:ln>
            <a:noFill/>
          </a:ln>
        </p:spPr>
        <p:txBody>
          <a:bodyPr wrap="square" lIns="0" tIns="0" rIns="0" bIns="0" rtlCol="0">
            <a:spAutoFit/>
          </a:bodyPr>
          <a:lstStyle/>
          <a:p>
            <a:r>
              <a:rPr lang="en-GB" sz="1800" noProof="0" dirty="0">
                <a:latin typeface="Georgia" pitchFamily="18" charset="0"/>
                <a:cs typeface="Arial" pitchFamily="34" charset="0"/>
              </a:rPr>
              <a:t>S</a:t>
            </a:r>
            <a:r>
              <a:rPr lang="en-GB" sz="1800" noProof="0" dirty="0" smtClean="0">
                <a:solidFill>
                  <a:schemeClr val="tx1"/>
                </a:solidFill>
                <a:latin typeface="Georgia" pitchFamily="18" charset="0"/>
                <a:cs typeface="Arial" pitchFamily="34" charset="0"/>
              </a:rPr>
              <a:t>ecured by individuals (i.e. miners)</a:t>
            </a:r>
          </a:p>
        </p:txBody>
      </p:sp>
      <p:sp>
        <p:nvSpPr>
          <p:cNvPr id="82" name="TextBox 81"/>
          <p:cNvSpPr txBox="1"/>
          <p:nvPr/>
        </p:nvSpPr>
        <p:spPr>
          <a:xfrm>
            <a:off x="6164655" y="2757100"/>
            <a:ext cx="2258854" cy="276999"/>
          </a:xfrm>
          <a:prstGeom prst="rect">
            <a:avLst/>
          </a:prstGeom>
          <a:noFill/>
          <a:ln>
            <a:noFill/>
          </a:ln>
        </p:spPr>
        <p:txBody>
          <a:bodyPr wrap="square" lIns="0" tIns="0" rIns="0" bIns="0" rtlCol="0">
            <a:spAutoFit/>
          </a:bodyPr>
          <a:lstStyle/>
          <a:p>
            <a:r>
              <a:rPr lang="en-GB" sz="1800" noProof="0" dirty="0" smtClean="0">
                <a:solidFill>
                  <a:schemeClr val="tx1"/>
                </a:solidFill>
                <a:latin typeface="Georgia" pitchFamily="18" charset="0"/>
                <a:cs typeface="Arial" pitchFamily="34" charset="0"/>
              </a:rPr>
              <a:t>Cryptocurrency </a:t>
            </a:r>
          </a:p>
        </p:txBody>
      </p:sp>
      <p:pic>
        <p:nvPicPr>
          <p:cNvPr id="8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4478" y="1093361"/>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53901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30</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a:t>
            </a:r>
            <a:r>
              <a:rPr lang="en-GB" sz="2400" b="1" dirty="0" smtClean="0">
                <a:solidFill>
                  <a:schemeClr val="accent1"/>
                </a:solidFill>
                <a:latin typeface="Georgia" pitchFamily="18" charset="0"/>
                <a:cs typeface="Arial" pitchFamily="34" charset="0"/>
              </a:rPr>
              <a:t>e-</a:t>
            </a:r>
            <a:r>
              <a:rPr lang="en-GB" sz="2400" b="1" noProof="0" dirty="0" smtClean="0">
                <a:solidFill>
                  <a:schemeClr val="accent1"/>
                </a:solidFill>
                <a:latin typeface="Georgia" pitchFamily="18" charset="0"/>
                <a:cs typeface="Arial" pitchFamily="34" charset="0"/>
              </a:rPr>
              <a:t>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How do bitcoins work (traditional vs. bitcoin payments)?</a:t>
            </a:r>
            <a:endParaRPr lang="en-GB" sz="2000" b="1" noProof="0" dirty="0" smtClean="0">
              <a:solidFill>
                <a:schemeClr val="tx1"/>
              </a:solidFill>
              <a:latin typeface="Georgia" pitchFamily="18" charset="0"/>
              <a:cs typeface="Arial" pitchFamily="34" charset="0"/>
            </a:endParaRPr>
          </a:p>
        </p:txBody>
      </p:sp>
      <p:sp>
        <p:nvSpPr>
          <p:cNvPr id="58" name="TextBox 57"/>
          <p:cNvSpPr txBox="1"/>
          <p:nvPr/>
        </p:nvSpPr>
        <p:spPr>
          <a:xfrm>
            <a:off x="420688" y="2057400"/>
            <a:ext cx="8640960"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Traditional cross-border payments (correspondent banking)</a:t>
            </a:r>
          </a:p>
        </p:txBody>
      </p:sp>
      <p:sp>
        <p:nvSpPr>
          <p:cNvPr id="74" name="Rectangle 73"/>
          <p:cNvSpPr/>
          <p:nvPr/>
        </p:nvSpPr>
        <p:spPr>
          <a:xfrm>
            <a:off x="197701" y="4208912"/>
            <a:ext cx="1578521" cy="720080"/>
          </a:xfrm>
          <a:prstGeom prst="rect">
            <a:avLst/>
          </a:prstGeom>
          <a:solidFill>
            <a:schemeClr val="tx2">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Bank of the buyer</a:t>
            </a:r>
          </a:p>
        </p:txBody>
      </p:sp>
      <p:sp>
        <p:nvSpPr>
          <p:cNvPr id="77" name="Rectangle 76"/>
          <p:cNvSpPr/>
          <p:nvPr/>
        </p:nvSpPr>
        <p:spPr>
          <a:xfrm>
            <a:off x="6383416" y="2740152"/>
            <a:ext cx="1578521" cy="720080"/>
          </a:xfrm>
          <a:prstGeom prst="rect">
            <a:avLst/>
          </a:prstGeom>
          <a:solidFill>
            <a:schemeClr val="accent3"/>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62" name="Straight Arrow Connector 61"/>
          <p:cNvCxnSpPr/>
          <p:nvPr/>
        </p:nvCxnSpPr>
        <p:spPr>
          <a:xfrm flipV="1">
            <a:off x="1644824" y="3084930"/>
            <a:ext cx="4608512" cy="15262"/>
          </a:xfrm>
          <a:prstGeom prst="straightConnector1">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788840" y="2783431"/>
            <a:ext cx="4176464" cy="615553"/>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Swiss customer sends EUR 500 to pay for his purchases</a:t>
            </a:r>
            <a:endParaRPr lang="en-GB" sz="2000" noProof="0" dirty="0" smtClean="0">
              <a:solidFill>
                <a:schemeClr val="tx1"/>
              </a:solidFill>
              <a:latin typeface="Georgia" pitchFamily="18" charset="0"/>
              <a:cs typeface="Arial" pitchFamily="34" charset="0"/>
            </a:endParaRPr>
          </a:p>
        </p:txBody>
      </p:sp>
      <p:sp>
        <p:nvSpPr>
          <p:cNvPr id="86" name="Rectangle 85"/>
          <p:cNvSpPr/>
          <p:nvPr/>
        </p:nvSpPr>
        <p:spPr>
          <a:xfrm>
            <a:off x="7807768" y="3930606"/>
            <a:ext cx="1729424" cy="710639"/>
          </a:xfrm>
          <a:prstGeom prst="rect">
            <a:avLst/>
          </a:prstGeom>
          <a:solidFill>
            <a:schemeClr val="accent4"/>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Bank of the supplier</a:t>
            </a:r>
          </a:p>
        </p:txBody>
      </p:sp>
      <p:pic>
        <p:nvPicPr>
          <p:cNvPr id="8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175" y="2858595"/>
            <a:ext cx="804264" cy="48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877" y="2849927"/>
            <a:ext cx="804264" cy="48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Rectangle 91"/>
          <p:cNvSpPr/>
          <p:nvPr/>
        </p:nvSpPr>
        <p:spPr>
          <a:xfrm>
            <a:off x="6659917" y="6046593"/>
            <a:ext cx="2175654" cy="761447"/>
          </a:xfrm>
          <a:prstGeom prst="rect">
            <a:avLst/>
          </a:prstGeom>
          <a:solidFill>
            <a:schemeClr val="accent2">
              <a:lumMod val="75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Correspondent bank</a:t>
            </a:r>
          </a:p>
        </p:txBody>
      </p:sp>
      <p:cxnSp>
        <p:nvCxnSpPr>
          <p:cNvPr id="73" name="Curved Connector 72"/>
          <p:cNvCxnSpPr>
            <a:stCxn id="74" idx="2"/>
            <a:endCxn id="92" idx="1"/>
          </p:cNvCxnSpPr>
          <p:nvPr/>
        </p:nvCxnSpPr>
        <p:spPr>
          <a:xfrm rot="16200000" flipH="1">
            <a:off x="3074277" y="2841676"/>
            <a:ext cx="1498325" cy="5672955"/>
          </a:xfrm>
          <a:prstGeom prst="curvedConnector2">
            <a:avLst/>
          </a:prstGeom>
          <a:ln w="12700">
            <a:solidFill>
              <a:srgbClr val="DC69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86" name="TextBox 3085"/>
          <p:cNvSpPr txBox="1"/>
          <p:nvPr/>
        </p:nvSpPr>
        <p:spPr>
          <a:xfrm>
            <a:off x="6710261" y="6808040"/>
            <a:ext cx="2176264" cy="246221"/>
          </a:xfrm>
          <a:prstGeom prst="rect">
            <a:avLst/>
          </a:prstGeom>
          <a:noFill/>
          <a:ln>
            <a:noFill/>
          </a:ln>
        </p:spPr>
        <p:txBody>
          <a:bodyPr wrap="square" lIns="0" tIns="0" rIns="0" bIns="0" rtlCol="0">
            <a:spAutoFit/>
          </a:bodyPr>
          <a:lstStyle/>
          <a:p>
            <a:r>
              <a:rPr lang="en-GB" sz="1600" noProof="0" dirty="0" smtClean="0">
                <a:solidFill>
                  <a:schemeClr val="tx1"/>
                </a:solidFill>
                <a:latin typeface="Georgia" pitchFamily="18" charset="0"/>
                <a:cs typeface="Arial" pitchFamily="34" charset="0"/>
              </a:rPr>
              <a:t>Settles the transaction</a:t>
            </a:r>
          </a:p>
        </p:txBody>
      </p:sp>
      <p:sp>
        <p:nvSpPr>
          <p:cNvPr id="3087" name="TextBox 3086"/>
          <p:cNvSpPr txBox="1"/>
          <p:nvPr/>
        </p:nvSpPr>
        <p:spPr>
          <a:xfrm>
            <a:off x="2680756" y="5971401"/>
            <a:ext cx="1141100" cy="276999"/>
          </a:xfrm>
          <a:prstGeom prst="rect">
            <a:avLst/>
          </a:prstGeom>
          <a:solidFill>
            <a:schemeClr val="bg2"/>
          </a:solidFill>
          <a:ln>
            <a:noFill/>
          </a:ln>
        </p:spPr>
        <p:txBody>
          <a:bodyPr wrap="square" lIns="0" tIns="0" rIns="0" bIns="0" rtlCol="0">
            <a:spAutoFit/>
          </a:bodyPr>
          <a:lstStyle/>
          <a:p>
            <a:r>
              <a:rPr lang="en-GB" sz="1800" noProof="0" dirty="0" smtClean="0">
                <a:solidFill>
                  <a:schemeClr val="tx1"/>
                </a:solidFill>
                <a:latin typeface="Georgia" pitchFamily="18" charset="0"/>
                <a:cs typeface="Arial" pitchFamily="34" charset="0"/>
              </a:rPr>
              <a:t>instruction</a:t>
            </a:r>
          </a:p>
        </p:txBody>
      </p:sp>
      <p:cxnSp>
        <p:nvCxnSpPr>
          <p:cNvPr id="3103" name="Curved Connector 3102"/>
          <p:cNvCxnSpPr>
            <a:stCxn id="92" idx="0"/>
            <a:endCxn id="86" idx="3"/>
          </p:cNvCxnSpPr>
          <p:nvPr/>
        </p:nvCxnSpPr>
        <p:spPr>
          <a:xfrm rot="5400000" flipH="1" flipV="1">
            <a:off x="7762135" y="4271536"/>
            <a:ext cx="1760667" cy="1789448"/>
          </a:xfrm>
          <a:prstGeom prst="curvedConnector4">
            <a:avLst>
              <a:gd name="adj1" fmla="val 39910"/>
              <a:gd name="adj2" fmla="val 112775"/>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sp>
        <p:nvSpPr>
          <p:cNvPr id="3082" name="TextBox 3081"/>
          <p:cNvSpPr txBox="1"/>
          <p:nvPr/>
        </p:nvSpPr>
        <p:spPr>
          <a:xfrm>
            <a:off x="8686324" y="5166260"/>
            <a:ext cx="1061656" cy="307777"/>
          </a:xfrm>
          <a:prstGeom prst="rect">
            <a:avLst/>
          </a:prstGeom>
          <a:solidFill>
            <a:schemeClr val="bg2"/>
          </a:solidFill>
          <a:ln>
            <a:noFill/>
          </a:ln>
        </p:spPr>
        <p:txBody>
          <a:bodyPr wrap="square" lIns="0" tIns="0" rIns="0" bIns="0" rtlCol="0">
            <a:spAutoFit/>
          </a:bodyPr>
          <a:lstStyle/>
          <a:p>
            <a:r>
              <a:rPr lang="en-GB" sz="2000" noProof="0" dirty="0" smtClean="0">
                <a:latin typeface="Georgia" pitchFamily="18" charset="0"/>
                <a:cs typeface="Arial" pitchFamily="34" charset="0"/>
              </a:rPr>
              <a:t>EUR 500</a:t>
            </a:r>
            <a:endParaRPr lang="en-GB" sz="2000" noProof="0" dirty="0" smtClean="0">
              <a:solidFill>
                <a:schemeClr val="tx1"/>
              </a:solidFill>
              <a:latin typeface="Georgia" pitchFamily="18" charset="0"/>
              <a:cs typeface="Arial" pitchFamily="34" charset="0"/>
            </a:endParaRPr>
          </a:p>
        </p:txBody>
      </p:sp>
      <p:sp>
        <p:nvSpPr>
          <p:cNvPr id="3104" name="TextBox 3103"/>
          <p:cNvSpPr txBox="1"/>
          <p:nvPr/>
        </p:nvSpPr>
        <p:spPr>
          <a:xfrm>
            <a:off x="2707035" y="4200594"/>
            <a:ext cx="4092975" cy="1477328"/>
          </a:xfrm>
          <a:prstGeom prst="rect">
            <a:avLst/>
          </a:prstGeom>
          <a:noFill/>
          <a:ln>
            <a:noFill/>
          </a:ln>
        </p:spPr>
        <p:txBody>
          <a:bodyPr wrap="square" lIns="0" tIns="0" rIns="0" bIns="0" rtlCol="0">
            <a:spAutoFit/>
          </a:bodyPr>
          <a:lstStyle/>
          <a:p>
            <a:pPr marL="171450" indent="-171450">
              <a:buFont typeface="Arial" panose="020B0604020202020204" pitchFamily="34" charset="0"/>
              <a:buChar char="•"/>
            </a:pPr>
            <a:r>
              <a:rPr lang="en-GB" sz="2400" noProof="0" dirty="0" smtClean="0">
                <a:solidFill>
                  <a:schemeClr val="tx1"/>
                </a:solidFill>
                <a:latin typeface="Georgia" pitchFamily="18" charset="0"/>
                <a:cs typeface="Arial" pitchFamily="34" charset="0"/>
              </a:rPr>
              <a:t>Transaction and exchange fees charged along the way;</a:t>
            </a:r>
          </a:p>
          <a:p>
            <a:pPr marL="171450" indent="-171450">
              <a:buFont typeface="Arial" panose="020B0604020202020204" pitchFamily="34" charset="0"/>
              <a:buChar char="•"/>
            </a:pPr>
            <a:endParaRPr lang="en-GB" sz="2400" noProof="0" dirty="0" smtClean="0">
              <a:solidFill>
                <a:schemeClr val="tx1"/>
              </a:solidFill>
              <a:latin typeface="Georgia" pitchFamily="18" charset="0"/>
              <a:cs typeface="Arial" pitchFamily="34" charset="0"/>
            </a:endParaRPr>
          </a:p>
          <a:p>
            <a:pPr marL="171450" indent="-171450">
              <a:buFont typeface="Arial" panose="020B0604020202020204" pitchFamily="34" charset="0"/>
              <a:buChar char="•"/>
            </a:pPr>
            <a:r>
              <a:rPr lang="en-GB" sz="2400" dirty="0" smtClean="0">
                <a:latin typeface="Georgia" pitchFamily="18" charset="0"/>
                <a:cs typeface="Arial" pitchFamily="34" charset="0"/>
              </a:rPr>
              <a:t>Payments take up to 4 days.</a:t>
            </a:r>
            <a:endParaRPr lang="en-GB" sz="2400" noProof="0" dirty="0" smtClean="0">
              <a:solidFill>
                <a:schemeClr val="tx1"/>
              </a:solidFill>
              <a:latin typeface="Georgia" pitchFamily="18" charset="0"/>
              <a:cs typeface="Arial" pitchFamily="34" charset="0"/>
            </a:endParaRPr>
          </a:p>
        </p:txBody>
      </p:sp>
      <p:pic>
        <p:nvPicPr>
          <p:cNvPr id="85" name="Picture 84"/>
          <p:cNvPicPr/>
          <p:nvPr/>
        </p:nvPicPr>
        <p:blipFill>
          <a:blip r:embed="rId11"/>
          <a:stretch>
            <a:fillRect/>
          </a:stretch>
        </p:blipFill>
        <p:spPr>
          <a:xfrm>
            <a:off x="1256481" y="2759267"/>
            <a:ext cx="305290" cy="639529"/>
          </a:xfrm>
          <a:prstGeom prst="rect">
            <a:avLst/>
          </a:prstGeom>
        </p:spPr>
      </p:pic>
    </p:spTree>
    <p:custDataLst>
      <p:tags r:id="rId1"/>
    </p:custDataLst>
    <p:extLst>
      <p:ext uri="{BB962C8B-B14F-4D97-AF65-F5344CB8AC3E}">
        <p14:creationId xmlns:p14="http://schemas.microsoft.com/office/powerpoint/2010/main" val="971066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31</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How do bitcoins work (traditional vs. bitcoin payments)?</a:t>
            </a:r>
            <a:endParaRPr lang="en-GB" sz="2000" b="1" noProof="0" dirty="0" smtClean="0">
              <a:solidFill>
                <a:schemeClr val="tx1"/>
              </a:solidFill>
              <a:latin typeface="Georgia" pitchFamily="18" charset="0"/>
              <a:cs typeface="Arial" pitchFamily="34" charset="0"/>
            </a:endParaRPr>
          </a:p>
        </p:txBody>
      </p:sp>
      <p:sp>
        <p:nvSpPr>
          <p:cNvPr id="58" name="TextBox 57"/>
          <p:cNvSpPr txBox="1"/>
          <p:nvPr/>
        </p:nvSpPr>
        <p:spPr>
          <a:xfrm>
            <a:off x="420688" y="2057400"/>
            <a:ext cx="8640960" cy="307777"/>
          </a:xfrm>
          <a:prstGeom prst="rect">
            <a:avLst/>
          </a:prstGeom>
          <a:noFill/>
          <a:ln>
            <a:noFill/>
          </a:ln>
        </p:spPr>
        <p:txBody>
          <a:bodyPr wrap="square" lIns="0" tIns="0" rIns="0" bIns="0" rtlCol="0">
            <a:spAutoFit/>
          </a:bodyPr>
          <a:lstStyle/>
          <a:p>
            <a:r>
              <a:rPr lang="en-GB" sz="2000" noProof="0" dirty="0" smtClean="0">
                <a:latin typeface="Georgia" pitchFamily="18" charset="0"/>
                <a:cs typeface="Arial" pitchFamily="34" charset="0"/>
              </a:rPr>
              <a:t>Bitcoins (</a:t>
            </a:r>
            <a:r>
              <a:rPr lang="en-GB" sz="2000" noProof="0" dirty="0" smtClean="0">
                <a:solidFill>
                  <a:schemeClr val="tx1"/>
                </a:solidFill>
                <a:latin typeface="Georgia" pitchFamily="18" charset="0"/>
                <a:cs typeface="Arial" pitchFamily="34" charset="0"/>
              </a:rPr>
              <a:t>respondent banking)</a:t>
            </a:r>
          </a:p>
        </p:txBody>
      </p:sp>
      <p:sp>
        <p:nvSpPr>
          <p:cNvPr id="77" name="Rectangle 76"/>
          <p:cNvSpPr/>
          <p:nvPr/>
        </p:nvSpPr>
        <p:spPr>
          <a:xfrm>
            <a:off x="6383416" y="2740152"/>
            <a:ext cx="1578521" cy="720080"/>
          </a:xfrm>
          <a:prstGeom prst="rect">
            <a:avLst/>
          </a:prstGeom>
          <a:solidFill>
            <a:schemeClr val="accent3"/>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62" name="Straight Arrow Connector 61"/>
          <p:cNvCxnSpPr/>
          <p:nvPr/>
        </p:nvCxnSpPr>
        <p:spPr>
          <a:xfrm flipV="1">
            <a:off x="1644824" y="3084930"/>
            <a:ext cx="4608512" cy="15262"/>
          </a:xfrm>
          <a:prstGeom prst="straightConnector1">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788840" y="2783431"/>
            <a:ext cx="4176464" cy="615553"/>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Swiss customer sends EUR 500 to pay for his purchases</a:t>
            </a:r>
            <a:endParaRPr lang="en-GB" sz="2000" noProof="0" dirty="0" smtClean="0">
              <a:solidFill>
                <a:schemeClr val="tx1"/>
              </a:solidFill>
              <a:latin typeface="Georgia" pitchFamily="18" charset="0"/>
              <a:cs typeface="Arial" pitchFamily="34" charset="0"/>
            </a:endParaRPr>
          </a:p>
        </p:txBody>
      </p:sp>
      <p:pic>
        <p:nvPicPr>
          <p:cNvPr id="8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175" y="2858595"/>
            <a:ext cx="804264" cy="48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9877" y="2849927"/>
            <a:ext cx="804264" cy="48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4" descr="Bitcoin_accepted_here_print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544" y="2365177"/>
            <a:ext cx="1445393" cy="561494"/>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5693835" y="4731090"/>
            <a:ext cx="1578521" cy="720080"/>
          </a:xfrm>
          <a:prstGeom prst="rect">
            <a:avLst/>
          </a:prstGeom>
          <a:solidFill>
            <a:schemeClr val="accent3"/>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pic>
        <p:nvPicPr>
          <p:cNvPr id="95" name="Picture 4" descr="Bitcoin_accepted_here_print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3846" y="4321443"/>
            <a:ext cx="1445393" cy="56149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750533" y="4756017"/>
            <a:ext cx="4397094"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Swiss customer transfers bitcoin equivalent of EUR 500 </a:t>
            </a:r>
          </a:p>
        </p:txBody>
      </p:sp>
      <p:cxnSp>
        <p:nvCxnSpPr>
          <p:cNvPr id="72" name="Straight Arrow Connector 71"/>
          <p:cNvCxnSpPr/>
          <p:nvPr/>
        </p:nvCxnSpPr>
        <p:spPr>
          <a:xfrm flipV="1">
            <a:off x="1644824" y="5063793"/>
            <a:ext cx="3888432" cy="17403"/>
          </a:xfrm>
          <a:prstGeom prst="straightConnector1">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61975" y="5783687"/>
            <a:ext cx="8283649" cy="1231106"/>
          </a:xfrm>
          <a:prstGeom prst="rect">
            <a:avLst/>
          </a:prstGeom>
          <a:noFill/>
          <a:ln>
            <a:noFill/>
          </a:ln>
        </p:spPr>
        <p:txBody>
          <a:bodyPr wrap="square" lIns="0" tIns="0" rIns="0" bIns="0" rtlCol="0">
            <a:spAutoFit/>
          </a:bodyPr>
          <a:lstStyle/>
          <a:p>
            <a:pPr marL="171450" indent="-171450">
              <a:buFont typeface="Arial" panose="020B0604020202020204" pitchFamily="34" charset="0"/>
              <a:buChar char="•"/>
            </a:pPr>
            <a:r>
              <a:rPr lang="en-GB" sz="2000" noProof="0" dirty="0" smtClean="0">
                <a:solidFill>
                  <a:schemeClr val="tx1"/>
                </a:solidFill>
                <a:latin typeface="Georgia" pitchFamily="18" charset="0"/>
                <a:cs typeface="Arial" pitchFamily="34" charset="0"/>
              </a:rPr>
              <a:t>Direct transfer of the funds (to the seller accepting bitcoins);</a:t>
            </a:r>
          </a:p>
          <a:p>
            <a:pPr marL="171450" indent="-171450">
              <a:buFont typeface="Arial" panose="020B0604020202020204" pitchFamily="34" charset="0"/>
              <a:buChar char="•"/>
            </a:pPr>
            <a:r>
              <a:rPr lang="en-GB" sz="2000" dirty="0" smtClean="0">
                <a:latin typeface="Georgia" pitchFamily="18" charset="0"/>
                <a:cs typeface="Arial" pitchFamily="34" charset="0"/>
              </a:rPr>
              <a:t>Low or no transaction fees;</a:t>
            </a:r>
          </a:p>
          <a:p>
            <a:pPr marL="171450" indent="-171450">
              <a:buFont typeface="Arial" panose="020B0604020202020204" pitchFamily="34" charset="0"/>
              <a:buChar char="•"/>
            </a:pPr>
            <a:r>
              <a:rPr lang="en-GB" sz="2000" noProof="0" dirty="0" smtClean="0">
                <a:solidFill>
                  <a:schemeClr val="tx1"/>
                </a:solidFill>
                <a:latin typeface="Georgia" pitchFamily="18" charset="0"/>
                <a:cs typeface="Arial" pitchFamily="34" charset="0"/>
              </a:rPr>
              <a:t>Payments are settled within 10 minutes;</a:t>
            </a:r>
          </a:p>
          <a:p>
            <a:r>
              <a:rPr lang="en-GB" sz="2000" b="1" dirty="0" smtClean="0">
                <a:latin typeface="Georgia" pitchFamily="18" charset="0"/>
                <a:cs typeface="Arial" pitchFamily="34" charset="0"/>
              </a:rPr>
              <a:t>           How does the underlying process look like?</a:t>
            </a:r>
            <a:endParaRPr lang="en-GB" sz="2000" b="1" noProof="0" dirty="0" smtClean="0">
              <a:solidFill>
                <a:schemeClr val="tx1"/>
              </a:solidFill>
              <a:latin typeface="Georgia" pitchFamily="18" charset="0"/>
              <a:cs typeface="Arial" pitchFamily="34" charset="0"/>
            </a:endParaRPr>
          </a:p>
        </p:txBody>
      </p:sp>
      <p:sp>
        <p:nvSpPr>
          <p:cNvPr id="99" name="Right Arrow 98"/>
          <p:cNvSpPr/>
          <p:nvPr/>
        </p:nvSpPr>
        <p:spPr>
          <a:xfrm>
            <a:off x="589084" y="6770917"/>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pic>
        <p:nvPicPr>
          <p:cNvPr id="10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2936" y="4149999"/>
            <a:ext cx="593787" cy="5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21088" y="4149997"/>
            <a:ext cx="593787" cy="5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9509" y="4149998"/>
            <a:ext cx="593787" cy="5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Right Arrow 102"/>
          <p:cNvSpPr/>
          <p:nvPr/>
        </p:nvSpPr>
        <p:spPr>
          <a:xfrm rot="5400000">
            <a:off x="3402673" y="3612642"/>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pic>
        <p:nvPicPr>
          <p:cNvPr id="10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4478" y="1073050"/>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85"/>
          <p:cNvPicPr/>
          <p:nvPr/>
        </p:nvPicPr>
        <p:blipFill>
          <a:blip r:embed="rId12"/>
          <a:stretch>
            <a:fillRect/>
          </a:stretch>
        </p:blipFill>
        <p:spPr>
          <a:xfrm>
            <a:off x="1165712" y="2790691"/>
            <a:ext cx="305290" cy="639529"/>
          </a:xfrm>
          <a:prstGeom prst="rect">
            <a:avLst/>
          </a:prstGeom>
        </p:spPr>
      </p:pic>
      <p:pic>
        <p:nvPicPr>
          <p:cNvPr id="92" name="Picture 91"/>
          <p:cNvPicPr/>
          <p:nvPr/>
        </p:nvPicPr>
        <p:blipFill>
          <a:blip r:embed="rId12"/>
          <a:stretch>
            <a:fillRect/>
          </a:stretch>
        </p:blipFill>
        <p:spPr>
          <a:xfrm>
            <a:off x="1165712" y="4752730"/>
            <a:ext cx="305290" cy="639529"/>
          </a:xfrm>
          <a:prstGeom prst="rect">
            <a:avLst/>
          </a:prstGeom>
        </p:spPr>
      </p:pic>
      <p:sp>
        <p:nvSpPr>
          <p:cNvPr id="93" name="Cloud Callout 92"/>
          <p:cNvSpPr/>
          <p:nvPr/>
        </p:nvSpPr>
        <p:spPr>
          <a:xfrm>
            <a:off x="7358352" y="3581400"/>
            <a:ext cx="2700048" cy="2694107"/>
          </a:xfrm>
          <a:prstGeom prst="cloudCallout">
            <a:avLst>
              <a:gd name="adj1" fmla="val -43160"/>
              <a:gd name="adj2" fmla="val 67154"/>
            </a:avLst>
          </a:prstGeom>
          <a:solidFill>
            <a:schemeClr val="accent3"/>
          </a:solidFill>
          <a:ln w="6350">
            <a:solidFill>
              <a:schemeClr val="tx1"/>
            </a:solidFill>
          </a:ln>
        </p:spPr>
        <p:txBody>
          <a:bodyPr vert="horz" wrap="square" lIns="91440" tIns="45720" rIns="91440" bIns="45720" rtlCol="0" anchor="ctr">
            <a:noAutofit/>
          </a:bodyPr>
          <a:lstStyle/>
          <a:p>
            <a:pPr algn="ctr"/>
            <a:r>
              <a:rPr lang="en-GB" sz="1200" dirty="0">
                <a:latin typeface="+mj-lt"/>
              </a:rPr>
              <a:t>“Holders of bitcoins are defined  as </a:t>
            </a:r>
            <a:r>
              <a:rPr lang="en-GB" sz="1200" b="1" dirty="0">
                <a:latin typeface="+mj-lt"/>
              </a:rPr>
              <a:t>participants</a:t>
            </a:r>
            <a:r>
              <a:rPr lang="en-GB" sz="1200" dirty="0">
                <a:latin typeface="+mj-lt"/>
              </a:rPr>
              <a:t> in the emergence of one of the most novel and potentially </a:t>
            </a:r>
            <a:r>
              <a:rPr lang="en-GB" sz="1200" b="1" dirty="0">
                <a:latin typeface="+mj-lt"/>
              </a:rPr>
              <a:t>far-reaching technologies of the 21</a:t>
            </a:r>
            <a:r>
              <a:rPr lang="en-GB" sz="1200" b="1" baseline="30000" dirty="0">
                <a:latin typeface="+mj-lt"/>
              </a:rPr>
              <a:t>st</a:t>
            </a:r>
            <a:r>
              <a:rPr lang="en-GB" sz="1200" b="1" dirty="0">
                <a:latin typeface="+mj-lt"/>
              </a:rPr>
              <a:t> century</a:t>
            </a:r>
            <a:r>
              <a:rPr lang="en-GB" sz="1200" dirty="0">
                <a:latin typeface="+mj-lt"/>
              </a:rPr>
              <a:t>”</a:t>
            </a:r>
          </a:p>
        </p:txBody>
      </p:sp>
    </p:spTree>
    <p:custDataLst>
      <p:tags r:id="rId1"/>
    </p:custDataLst>
    <p:extLst>
      <p:ext uri="{BB962C8B-B14F-4D97-AF65-F5344CB8AC3E}">
        <p14:creationId xmlns:p14="http://schemas.microsoft.com/office/powerpoint/2010/main" val="1967487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ildergebnis für private key bitco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6716" y="5727595"/>
            <a:ext cx="1307504" cy="130750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ildergebnis für bitcoin min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8934" y="4245259"/>
            <a:ext cx="1627634" cy="10931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40846" y="2043549"/>
            <a:ext cx="1758997" cy="114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32</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How do bitcoin payments work?</a:t>
            </a:r>
            <a:endParaRPr lang="en-GB" sz="2000" b="1" noProof="0" dirty="0" smtClean="0">
              <a:solidFill>
                <a:schemeClr val="tx1"/>
              </a:solidFill>
              <a:latin typeface="Georgia" pitchFamily="18" charset="0"/>
              <a:cs typeface="Arial" pitchFamily="34" charset="0"/>
            </a:endParaRPr>
          </a:p>
        </p:txBody>
      </p:sp>
      <p:sp>
        <p:nvSpPr>
          <p:cNvPr id="61" name="TextBox 60"/>
          <p:cNvSpPr txBox="1"/>
          <p:nvPr/>
        </p:nvSpPr>
        <p:spPr>
          <a:xfrm>
            <a:off x="286912" y="2058799"/>
            <a:ext cx="2362587" cy="1231106"/>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Bitcoins can be bought on a number of exchanges or ATMs</a:t>
            </a:r>
            <a:endParaRPr lang="en-GB" sz="2000" noProof="0" dirty="0" smtClean="0">
              <a:solidFill>
                <a:schemeClr val="tx1"/>
              </a:solidFill>
              <a:latin typeface="Georgia" pitchFamily="18" charset="0"/>
              <a:cs typeface="Arial" pitchFamily="34" charset="0"/>
            </a:endParaRPr>
          </a:p>
        </p:txBody>
      </p:sp>
      <p:sp>
        <p:nvSpPr>
          <p:cNvPr id="82" name="Right Arrow 81"/>
          <p:cNvSpPr/>
          <p:nvPr/>
        </p:nvSpPr>
        <p:spPr>
          <a:xfrm rot="5400000">
            <a:off x="3156740" y="3390181"/>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9499" y="3958863"/>
            <a:ext cx="1568615" cy="101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p:cNvSpPr txBox="1"/>
          <p:nvPr/>
        </p:nvSpPr>
        <p:spPr>
          <a:xfrm>
            <a:off x="257175" y="3953399"/>
            <a:ext cx="2361977" cy="1231106"/>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Bitcoins are saved in a digital wallet on a computer/mobile device</a:t>
            </a:r>
            <a:endParaRPr lang="en-GB" sz="2000" noProof="0" dirty="0" smtClean="0">
              <a:solidFill>
                <a:schemeClr val="tx1"/>
              </a:solidFill>
              <a:latin typeface="Georgia" pitchFamily="18" charset="0"/>
              <a:cs typeface="Arial" pitchFamily="34" charset="0"/>
            </a:endParaRPr>
          </a:p>
        </p:txBody>
      </p:sp>
      <p:sp>
        <p:nvSpPr>
          <p:cNvPr id="85" name="Right Arrow 84"/>
          <p:cNvSpPr/>
          <p:nvPr/>
        </p:nvSpPr>
        <p:spPr>
          <a:xfrm rot="5400000">
            <a:off x="3185271" y="5227986"/>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pic>
        <p:nvPicPr>
          <p:cNvPr id="7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88186" y="6043947"/>
            <a:ext cx="1811314" cy="10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236972" y="5786735"/>
            <a:ext cx="2340811" cy="1231106"/>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Wallet’s owner signs the transfer of bitcoins with a secret private key </a:t>
            </a:r>
            <a:endParaRPr lang="en-GB" sz="2000" noProof="0" dirty="0" smtClean="0">
              <a:solidFill>
                <a:schemeClr val="tx1"/>
              </a:solidFill>
              <a:latin typeface="Georgia" pitchFamily="18" charset="0"/>
              <a:cs typeface="Arial" pitchFamily="34" charset="0"/>
            </a:endParaRPr>
          </a:p>
        </p:txBody>
      </p:sp>
      <p:sp>
        <p:nvSpPr>
          <p:cNvPr id="76" name="Right Arrow 75"/>
          <p:cNvSpPr/>
          <p:nvPr/>
        </p:nvSpPr>
        <p:spPr>
          <a:xfrm>
            <a:off x="4218114" y="6306768"/>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79" name="TextBox 78"/>
          <p:cNvSpPr txBox="1"/>
          <p:nvPr/>
        </p:nvSpPr>
        <p:spPr>
          <a:xfrm>
            <a:off x="7066442" y="6010870"/>
            <a:ext cx="2340811" cy="923330"/>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Bitcoins are sent to a wider bitcoin network (miners)</a:t>
            </a:r>
          </a:p>
        </p:txBody>
      </p:sp>
      <p:sp>
        <p:nvSpPr>
          <p:cNvPr id="80" name="Right Arrow 79"/>
          <p:cNvSpPr/>
          <p:nvPr/>
        </p:nvSpPr>
        <p:spPr>
          <a:xfrm rot="16200000">
            <a:off x="5661775" y="5529511"/>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83" name="TextBox 82"/>
          <p:cNvSpPr txBox="1"/>
          <p:nvPr/>
        </p:nvSpPr>
        <p:spPr>
          <a:xfrm>
            <a:off x="7066442" y="4459782"/>
            <a:ext cx="2340811"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Miners validate the transaction and</a:t>
            </a:r>
          </a:p>
        </p:txBody>
      </p:sp>
      <p:pic>
        <p:nvPicPr>
          <p:cNvPr id="8198" name="Picture 6" descr="Bild in Originalgröße anzeige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47347" y="2613630"/>
            <a:ext cx="1358630" cy="102538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109" y="979460"/>
            <a:ext cx="1568615" cy="101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Right Arrow 86"/>
          <p:cNvSpPr/>
          <p:nvPr/>
        </p:nvSpPr>
        <p:spPr>
          <a:xfrm rot="16200000">
            <a:off x="5699023" y="3789824"/>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88" name="Right Arrow 87"/>
          <p:cNvSpPr/>
          <p:nvPr/>
        </p:nvSpPr>
        <p:spPr>
          <a:xfrm rot="16200000">
            <a:off x="5741674" y="2166119"/>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58" name="Rectangle 57"/>
          <p:cNvSpPr/>
          <p:nvPr/>
        </p:nvSpPr>
        <p:spPr>
          <a:xfrm>
            <a:off x="7023695" y="2623348"/>
            <a:ext cx="2686026" cy="1015663"/>
          </a:xfrm>
          <a:prstGeom prst="rect">
            <a:avLst/>
          </a:prstGeom>
        </p:spPr>
        <p:txBody>
          <a:bodyPr wrap="square">
            <a:spAutoFit/>
          </a:bodyPr>
          <a:lstStyle/>
          <a:p>
            <a:r>
              <a:rPr lang="en-GB" sz="2000" dirty="0" smtClean="0">
                <a:latin typeface="Georgia" pitchFamily="18" charset="0"/>
                <a:cs typeface="Arial" pitchFamily="34" charset="0"/>
              </a:rPr>
              <a:t>Record it </a:t>
            </a:r>
            <a:r>
              <a:rPr lang="en-GB" sz="2000" dirty="0">
                <a:latin typeface="Georgia" pitchFamily="18" charset="0"/>
                <a:cs typeface="Arial" pitchFamily="34" charset="0"/>
              </a:rPr>
              <a:t>into the bitcoin public ledger  (block chain)</a:t>
            </a:r>
          </a:p>
        </p:txBody>
      </p:sp>
      <p:sp>
        <p:nvSpPr>
          <p:cNvPr id="92" name="Rectangle 91"/>
          <p:cNvSpPr/>
          <p:nvPr/>
        </p:nvSpPr>
        <p:spPr>
          <a:xfrm>
            <a:off x="7067023" y="946136"/>
            <a:ext cx="2686026" cy="1323439"/>
          </a:xfrm>
          <a:prstGeom prst="rect">
            <a:avLst/>
          </a:prstGeom>
        </p:spPr>
        <p:txBody>
          <a:bodyPr wrap="square">
            <a:spAutoFit/>
          </a:bodyPr>
          <a:lstStyle/>
          <a:p>
            <a:r>
              <a:rPr lang="en-GB" sz="2000" dirty="0" smtClean="0">
                <a:latin typeface="Georgia" pitchFamily="18" charset="0"/>
                <a:cs typeface="Arial" pitchFamily="34" charset="0"/>
              </a:rPr>
              <a:t>New bitcoins are broadcasted and included in recipient’s wallet</a:t>
            </a:r>
            <a:endParaRPr lang="en-GB" sz="2000" dirty="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17634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615" y="1898904"/>
            <a:ext cx="9401175" cy="462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33</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bitcoins</a:t>
            </a:r>
          </a:p>
        </p:txBody>
      </p:sp>
      <p:sp>
        <p:nvSpPr>
          <p:cNvPr id="64" name="TextBox 63"/>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How did the value develop over time?</a:t>
            </a:r>
            <a:endParaRPr lang="en-GB" sz="2000" b="1" noProof="0" dirty="0" smtClean="0">
              <a:solidFill>
                <a:schemeClr val="tx1"/>
              </a:solidFill>
              <a:latin typeface="Georgia" pitchFamily="18" charset="0"/>
              <a:cs typeface="Arial" pitchFamily="34" charset="0"/>
            </a:endParaRPr>
          </a:p>
        </p:txBody>
      </p:sp>
      <p:sp>
        <p:nvSpPr>
          <p:cNvPr id="58" name="TextBox 57"/>
          <p:cNvSpPr txBox="1"/>
          <p:nvPr/>
        </p:nvSpPr>
        <p:spPr>
          <a:xfrm>
            <a:off x="747595" y="3495125"/>
            <a:ext cx="307777" cy="971413"/>
          </a:xfrm>
          <a:prstGeom prst="rect">
            <a:avLst/>
          </a:prstGeom>
          <a:noFill/>
          <a:ln>
            <a:noFill/>
          </a:ln>
        </p:spPr>
        <p:txBody>
          <a:bodyPr vert="vert270" wrap="square" lIns="0" tIns="0" rIns="0" bIns="0" rtlCol="0">
            <a:spAutoFit/>
          </a:bodyPr>
          <a:lstStyle/>
          <a:p>
            <a:r>
              <a:rPr lang="en-GB" sz="2000" b="1" noProof="0" dirty="0" smtClean="0">
                <a:solidFill>
                  <a:schemeClr val="tx1"/>
                </a:solidFill>
                <a:latin typeface="Georgia" pitchFamily="18" charset="0"/>
                <a:cs typeface="Arial" pitchFamily="34" charset="0"/>
              </a:rPr>
              <a:t>Price</a:t>
            </a:r>
          </a:p>
        </p:txBody>
      </p:sp>
      <p:cxnSp>
        <p:nvCxnSpPr>
          <p:cNvPr id="61" name="Straight Connector 60"/>
          <p:cNvCxnSpPr/>
          <p:nvPr/>
        </p:nvCxnSpPr>
        <p:spPr>
          <a:xfrm flipV="1">
            <a:off x="659153" y="6664207"/>
            <a:ext cx="9050567" cy="6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60000" y="6666038"/>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034000" y="6664207"/>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790000" y="6664207"/>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64000" y="6662699"/>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302000" y="6671510"/>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58000" y="6664207"/>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32000" y="6671510"/>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588000" y="6671510"/>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344000" y="6671510"/>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36000" y="6666038"/>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856000" y="6676982"/>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612000" y="6664207"/>
            <a:ext cx="0"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31767" y="6767586"/>
            <a:ext cx="559314" cy="169277"/>
          </a:xfrm>
          <a:prstGeom prst="rect">
            <a:avLst/>
          </a:prstGeom>
          <a:noFill/>
          <a:ln>
            <a:noFill/>
          </a:ln>
        </p:spPr>
        <p:txBody>
          <a:bodyPr wrap="square" lIns="0" tIns="0" rIns="0" bIns="0" rtlCol="0">
            <a:spAutoFit/>
          </a:bodyPr>
          <a:lstStyle/>
          <a:p>
            <a:r>
              <a:rPr lang="en-GB" noProof="0" dirty="0" smtClean="0">
                <a:latin typeface="Georgia" pitchFamily="18" charset="0"/>
                <a:cs typeface="Arial" pitchFamily="34" charset="0"/>
              </a:rPr>
              <a:t>Jul 13</a:t>
            </a:r>
            <a:endParaRPr lang="en-GB" noProof="0" dirty="0" smtClean="0">
              <a:solidFill>
                <a:schemeClr val="tx1"/>
              </a:solidFill>
              <a:latin typeface="Georgia" pitchFamily="18" charset="0"/>
              <a:cs typeface="Arial" pitchFamily="34" charset="0"/>
            </a:endParaRPr>
          </a:p>
        </p:txBody>
      </p:sp>
      <p:sp>
        <p:nvSpPr>
          <p:cNvPr id="91" name="TextBox 90"/>
          <p:cNvSpPr txBox="1"/>
          <p:nvPr/>
        </p:nvSpPr>
        <p:spPr>
          <a:xfrm>
            <a:off x="1778353" y="6761875"/>
            <a:ext cx="559314"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Sep</a:t>
            </a:r>
            <a:r>
              <a:rPr lang="en-GB" noProof="0" dirty="0" smtClean="0">
                <a:solidFill>
                  <a:schemeClr val="tx1"/>
                </a:solidFill>
                <a:latin typeface="Georgia" pitchFamily="18" charset="0"/>
                <a:cs typeface="Arial" pitchFamily="34" charset="0"/>
              </a:rPr>
              <a:t> 13</a:t>
            </a:r>
          </a:p>
        </p:txBody>
      </p:sp>
      <p:sp>
        <p:nvSpPr>
          <p:cNvPr id="93" name="TextBox 92"/>
          <p:cNvSpPr txBox="1"/>
          <p:nvPr/>
        </p:nvSpPr>
        <p:spPr>
          <a:xfrm>
            <a:off x="2510343" y="6764339"/>
            <a:ext cx="559314"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Nov</a:t>
            </a:r>
            <a:r>
              <a:rPr lang="en-GB" noProof="0" dirty="0" smtClean="0">
                <a:solidFill>
                  <a:schemeClr val="tx1"/>
                </a:solidFill>
                <a:latin typeface="Georgia" pitchFamily="18" charset="0"/>
                <a:cs typeface="Arial" pitchFamily="34" charset="0"/>
              </a:rPr>
              <a:t> 13</a:t>
            </a:r>
          </a:p>
        </p:txBody>
      </p:sp>
      <p:sp>
        <p:nvSpPr>
          <p:cNvPr id="94" name="TextBox 93"/>
          <p:cNvSpPr txBox="1"/>
          <p:nvPr/>
        </p:nvSpPr>
        <p:spPr>
          <a:xfrm>
            <a:off x="3341428" y="6774739"/>
            <a:ext cx="559314" cy="169277"/>
          </a:xfrm>
          <a:prstGeom prst="rect">
            <a:avLst/>
          </a:prstGeom>
          <a:noFill/>
          <a:ln>
            <a:noFill/>
          </a:ln>
        </p:spPr>
        <p:txBody>
          <a:bodyPr wrap="square" lIns="0" tIns="0" rIns="0" bIns="0" rtlCol="0">
            <a:spAutoFit/>
          </a:bodyPr>
          <a:lstStyle/>
          <a:p>
            <a:r>
              <a:rPr lang="en-GB" noProof="0" dirty="0" smtClean="0">
                <a:solidFill>
                  <a:schemeClr val="tx1"/>
                </a:solidFill>
                <a:latin typeface="Georgia" pitchFamily="18" charset="0"/>
                <a:cs typeface="Arial" pitchFamily="34" charset="0"/>
              </a:rPr>
              <a:t>Jan 14</a:t>
            </a:r>
          </a:p>
        </p:txBody>
      </p:sp>
      <p:sp>
        <p:nvSpPr>
          <p:cNvPr id="95" name="TextBox 94"/>
          <p:cNvSpPr txBox="1"/>
          <p:nvPr/>
        </p:nvSpPr>
        <p:spPr>
          <a:xfrm>
            <a:off x="4022343" y="6779287"/>
            <a:ext cx="559314" cy="169277"/>
          </a:xfrm>
          <a:prstGeom prst="rect">
            <a:avLst/>
          </a:prstGeom>
          <a:noFill/>
          <a:ln>
            <a:noFill/>
          </a:ln>
        </p:spPr>
        <p:txBody>
          <a:bodyPr wrap="square" lIns="0" tIns="0" rIns="0" bIns="0" rtlCol="0">
            <a:spAutoFit/>
          </a:bodyPr>
          <a:lstStyle/>
          <a:p>
            <a:r>
              <a:rPr lang="en-GB" noProof="0" dirty="0" smtClean="0">
                <a:solidFill>
                  <a:schemeClr val="tx1"/>
                </a:solidFill>
                <a:latin typeface="Georgia" pitchFamily="18" charset="0"/>
                <a:cs typeface="Arial" pitchFamily="34" charset="0"/>
              </a:rPr>
              <a:t>Mar 14</a:t>
            </a:r>
          </a:p>
        </p:txBody>
      </p:sp>
      <p:sp>
        <p:nvSpPr>
          <p:cNvPr id="96" name="TextBox 95"/>
          <p:cNvSpPr txBox="1"/>
          <p:nvPr/>
        </p:nvSpPr>
        <p:spPr>
          <a:xfrm>
            <a:off x="4804415" y="6788382"/>
            <a:ext cx="559314" cy="169277"/>
          </a:xfrm>
          <a:prstGeom prst="rect">
            <a:avLst/>
          </a:prstGeom>
          <a:noFill/>
          <a:ln>
            <a:noFill/>
          </a:ln>
        </p:spPr>
        <p:txBody>
          <a:bodyPr wrap="square" lIns="0" tIns="0" rIns="0" bIns="0" rtlCol="0">
            <a:spAutoFit/>
          </a:bodyPr>
          <a:lstStyle/>
          <a:p>
            <a:r>
              <a:rPr lang="en-GB" noProof="0" dirty="0" smtClean="0">
                <a:solidFill>
                  <a:schemeClr val="tx1"/>
                </a:solidFill>
                <a:latin typeface="Georgia" pitchFamily="18" charset="0"/>
                <a:cs typeface="Arial" pitchFamily="34" charset="0"/>
              </a:rPr>
              <a:t>May 14</a:t>
            </a:r>
          </a:p>
        </p:txBody>
      </p:sp>
      <p:sp>
        <p:nvSpPr>
          <p:cNvPr id="98" name="TextBox 97"/>
          <p:cNvSpPr txBox="1"/>
          <p:nvPr/>
        </p:nvSpPr>
        <p:spPr>
          <a:xfrm>
            <a:off x="5666431" y="6768586"/>
            <a:ext cx="559314"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Jan 14</a:t>
            </a:r>
            <a:endParaRPr lang="en-GB" noProof="0" dirty="0" smtClean="0">
              <a:solidFill>
                <a:schemeClr val="tx1"/>
              </a:solidFill>
              <a:latin typeface="Georgia" pitchFamily="18" charset="0"/>
              <a:cs typeface="Arial" pitchFamily="34" charset="0"/>
            </a:endParaRPr>
          </a:p>
        </p:txBody>
      </p:sp>
      <p:sp>
        <p:nvSpPr>
          <p:cNvPr id="99" name="TextBox 98"/>
          <p:cNvSpPr txBox="1"/>
          <p:nvPr/>
        </p:nvSpPr>
        <p:spPr>
          <a:xfrm>
            <a:off x="6352183" y="6767585"/>
            <a:ext cx="559314"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Sep</a:t>
            </a:r>
            <a:r>
              <a:rPr lang="en-GB" noProof="0" dirty="0" smtClean="0">
                <a:solidFill>
                  <a:schemeClr val="tx1"/>
                </a:solidFill>
                <a:latin typeface="Georgia" pitchFamily="18" charset="0"/>
                <a:cs typeface="Arial" pitchFamily="34" charset="0"/>
              </a:rPr>
              <a:t> 14</a:t>
            </a:r>
          </a:p>
        </p:txBody>
      </p:sp>
      <p:sp>
        <p:nvSpPr>
          <p:cNvPr id="101" name="TextBox 100"/>
          <p:cNvSpPr txBox="1"/>
          <p:nvPr/>
        </p:nvSpPr>
        <p:spPr>
          <a:xfrm>
            <a:off x="7064343" y="6784191"/>
            <a:ext cx="559314"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Nov 14</a:t>
            </a:r>
            <a:endParaRPr lang="en-GB" dirty="0">
              <a:latin typeface="Georgia" pitchFamily="18" charset="0"/>
              <a:cs typeface="Arial" pitchFamily="34" charset="0"/>
            </a:endParaRPr>
          </a:p>
        </p:txBody>
      </p:sp>
      <p:sp>
        <p:nvSpPr>
          <p:cNvPr id="102" name="TextBox 101"/>
          <p:cNvSpPr txBox="1"/>
          <p:nvPr/>
        </p:nvSpPr>
        <p:spPr>
          <a:xfrm>
            <a:off x="7896718" y="6776726"/>
            <a:ext cx="559314" cy="169277"/>
          </a:xfrm>
          <a:prstGeom prst="rect">
            <a:avLst/>
          </a:prstGeom>
          <a:noFill/>
          <a:ln>
            <a:noFill/>
          </a:ln>
        </p:spPr>
        <p:txBody>
          <a:bodyPr wrap="square" lIns="0" tIns="0" rIns="0" bIns="0" rtlCol="0">
            <a:spAutoFit/>
          </a:bodyPr>
          <a:lstStyle/>
          <a:p>
            <a:r>
              <a:rPr lang="en-GB" noProof="0" dirty="0" smtClean="0">
                <a:solidFill>
                  <a:schemeClr val="tx1"/>
                </a:solidFill>
                <a:latin typeface="Georgia" pitchFamily="18" charset="0"/>
                <a:cs typeface="Arial" pitchFamily="34" charset="0"/>
              </a:rPr>
              <a:t>Jan 15</a:t>
            </a:r>
          </a:p>
        </p:txBody>
      </p:sp>
      <p:sp>
        <p:nvSpPr>
          <p:cNvPr id="103" name="TextBox 102"/>
          <p:cNvSpPr txBox="1"/>
          <p:nvPr/>
        </p:nvSpPr>
        <p:spPr>
          <a:xfrm>
            <a:off x="8578651" y="6784009"/>
            <a:ext cx="559314"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Mar 15</a:t>
            </a:r>
            <a:endParaRPr lang="en-GB" noProof="0" dirty="0" smtClean="0">
              <a:solidFill>
                <a:schemeClr val="tx1"/>
              </a:solidFill>
              <a:latin typeface="Georgia" pitchFamily="18" charset="0"/>
              <a:cs typeface="Arial" pitchFamily="34" charset="0"/>
            </a:endParaRPr>
          </a:p>
        </p:txBody>
      </p:sp>
      <p:sp>
        <p:nvSpPr>
          <p:cNvPr id="104" name="TextBox 103"/>
          <p:cNvSpPr txBox="1"/>
          <p:nvPr/>
        </p:nvSpPr>
        <p:spPr>
          <a:xfrm>
            <a:off x="9350060" y="6778935"/>
            <a:ext cx="559314" cy="169277"/>
          </a:xfrm>
          <a:prstGeom prst="rect">
            <a:avLst/>
          </a:prstGeom>
          <a:noFill/>
          <a:ln>
            <a:noFill/>
          </a:ln>
        </p:spPr>
        <p:txBody>
          <a:bodyPr wrap="square" lIns="0" tIns="0" rIns="0" bIns="0" rtlCol="0">
            <a:spAutoFit/>
          </a:bodyPr>
          <a:lstStyle/>
          <a:p>
            <a:r>
              <a:rPr lang="en-GB" noProof="0" dirty="0" smtClean="0">
                <a:solidFill>
                  <a:schemeClr val="tx1"/>
                </a:solidFill>
                <a:latin typeface="Georgia" pitchFamily="18" charset="0"/>
                <a:cs typeface="Arial" pitchFamily="34" charset="0"/>
              </a:rPr>
              <a:t>May 15</a:t>
            </a:r>
          </a:p>
        </p:txBody>
      </p:sp>
      <p:sp>
        <p:nvSpPr>
          <p:cNvPr id="108" name="TextBox 107"/>
          <p:cNvSpPr txBox="1"/>
          <p:nvPr/>
        </p:nvSpPr>
        <p:spPr>
          <a:xfrm>
            <a:off x="268995" y="5842941"/>
            <a:ext cx="279657" cy="168706"/>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200</a:t>
            </a:r>
            <a:endParaRPr lang="en-GB" noProof="0" dirty="0" smtClean="0">
              <a:solidFill>
                <a:schemeClr val="tx1"/>
              </a:solidFill>
              <a:latin typeface="Georgia" pitchFamily="18" charset="0"/>
              <a:cs typeface="Arial" pitchFamily="34" charset="0"/>
            </a:endParaRPr>
          </a:p>
        </p:txBody>
      </p:sp>
      <p:sp>
        <p:nvSpPr>
          <p:cNvPr id="109" name="TextBox 108"/>
          <p:cNvSpPr txBox="1"/>
          <p:nvPr/>
        </p:nvSpPr>
        <p:spPr>
          <a:xfrm>
            <a:off x="273135" y="5090296"/>
            <a:ext cx="279657" cy="168706"/>
          </a:xfrm>
          <a:prstGeom prst="rect">
            <a:avLst/>
          </a:prstGeom>
          <a:noFill/>
          <a:ln>
            <a:noFill/>
          </a:ln>
        </p:spPr>
        <p:txBody>
          <a:bodyPr wrap="square" lIns="0" tIns="0" rIns="0" bIns="0" rtlCol="0">
            <a:spAutoFit/>
          </a:bodyPr>
          <a:lstStyle/>
          <a:p>
            <a:r>
              <a:rPr lang="en-GB" noProof="0" dirty="0" smtClean="0">
                <a:latin typeface="Georgia" pitchFamily="18" charset="0"/>
                <a:cs typeface="Arial" pitchFamily="34" charset="0"/>
              </a:rPr>
              <a:t>400</a:t>
            </a:r>
            <a:endParaRPr lang="en-GB" noProof="0" dirty="0" smtClean="0">
              <a:solidFill>
                <a:schemeClr val="tx1"/>
              </a:solidFill>
              <a:latin typeface="Georgia" pitchFamily="18" charset="0"/>
              <a:cs typeface="Arial" pitchFamily="34" charset="0"/>
            </a:endParaRPr>
          </a:p>
        </p:txBody>
      </p:sp>
      <p:sp>
        <p:nvSpPr>
          <p:cNvPr id="110" name="TextBox 109"/>
          <p:cNvSpPr txBox="1"/>
          <p:nvPr/>
        </p:nvSpPr>
        <p:spPr>
          <a:xfrm>
            <a:off x="287653" y="4332199"/>
            <a:ext cx="279657" cy="168706"/>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600</a:t>
            </a:r>
            <a:endParaRPr lang="en-GB" noProof="0" dirty="0" smtClean="0">
              <a:solidFill>
                <a:schemeClr val="tx1"/>
              </a:solidFill>
              <a:latin typeface="Georgia" pitchFamily="18" charset="0"/>
              <a:cs typeface="Arial" pitchFamily="34" charset="0"/>
            </a:endParaRPr>
          </a:p>
        </p:txBody>
      </p:sp>
      <p:sp>
        <p:nvSpPr>
          <p:cNvPr id="111" name="TextBox 110"/>
          <p:cNvSpPr txBox="1"/>
          <p:nvPr/>
        </p:nvSpPr>
        <p:spPr>
          <a:xfrm>
            <a:off x="273134" y="3578352"/>
            <a:ext cx="279657" cy="168706"/>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800</a:t>
            </a:r>
            <a:endParaRPr lang="en-GB" noProof="0" dirty="0" smtClean="0">
              <a:solidFill>
                <a:schemeClr val="tx1"/>
              </a:solidFill>
              <a:latin typeface="Georgia" pitchFamily="18" charset="0"/>
              <a:cs typeface="Arial" pitchFamily="34" charset="0"/>
            </a:endParaRPr>
          </a:p>
        </p:txBody>
      </p:sp>
      <p:sp>
        <p:nvSpPr>
          <p:cNvPr id="112" name="TextBox 111"/>
          <p:cNvSpPr txBox="1"/>
          <p:nvPr/>
        </p:nvSpPr>
        <p:spPr>
          <a:xfrm>
            <a:off x="178682" y="2807913"/>
            <a:ext cx="428009"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1’000</a:t>
            </a:r>
            <a:endParaRPr lang="en-GB" noProof="0" dirty="0" smtClean="0">
              <a:solidFill>
                <a:schemeClr val="tx1"/>
              </a:solidFill>
              <a:latin typeface="Georgia" pitchFamily="18" charset="0"/>
              <a:cs typeface="Arial" pitchFamily="34" charset="0"/>
            </a:endParaRPr>
          </a:p>
        </p:txBody>
      </p:sp>
      <p:sp>
        <p:nvSpPr>
          <p:cNvPr id="113" name="TextBox 112"/>
          <p:cNvSpPr txBox="1"/>
          <p:nvPr/>
        </p:nvSpPr>
        <p:spPr>
          <a:xfrm>
            <a:off x="213476" y="2084544"/>
            <a:ext cx="428009" cy="169277"/>
          </a:xfrm>
          <a:prstGeom prst="rect">
            <a:avLst/>
          </a:prstGeom>
          <a:noFill/>
          <a:ln>
            <a:noFill/>
          </a:ln>
        </p:spPr>
        <p:txBody>
          <a:bodyPr wrap="square" lIns="0" tIns="0" rIns="0" bIns="0" rtlCol="0">
            <a:spAutoFit/>
          </a:bodyPr>
          <a:lstStyle/>
          <a:p>
            <a:r>
              <a:rPr lang="en-GB" dirty="0" smtClean="0">
                <a:latin typeface="Georgia" pitchFamily="18" charset="0"/>
                <a:cs typeface="Arial" pitchFamily="34" charset="0"/>
              </a:rPr>
              <a:t>1’200</a:t>
            </a:r>
            <a:endParaRPr lang="en-GB" noProof="0" dirty="0" smtClean="0">
              <a:solidFill>
                <a:schemeClr val="tx1"/>
              </a:solidFill>
              <a:latin typeface="Georgia" pitchFamily="18" charset="0"/>
              <a:cs typeface="Arial" pitchFamily="34" charset="0"/>
            </a:endParaRPr>
          </a:p>
        </p:txBody>
      </p:sp>
      <p:sp>
        <p:nvSpPr>
          <p:cNvPr id="2059" name="TextBox 2058"/>
          <p:cNvSpPr txBox="1"/>
          <p:nvPr/>
        </p:nvSpPr>
        <p:spPr>
          <a:xfrm>
            <a:off x="3885447" y="2343999"/>
            <a:ext cx="2313726" cy="246221"/>
          </a:xfrm>
          <a:prstGeom prst="rect">
            <a:avLst/>
          </a:prstGeom>
          <a:noFill/>
          <a:ln>
            <a:noFill/>
          </a:ln>
        </p:spPr>
        <p:txBody>
          <a:bodyPr wrap="square" lIns="0" tIns="0" rIns="0" bIns="0" rtlCol="0">
            <a:spAutoFit/>
          </a:bodyPr>
          <a:lstStyle/>
          <a:p>
            <a:r>
              <a:rPr lang="en-GB" sz="1600" noProof="0" dirty="0" smtClean="0">
                <a:solidFill>
                  <a:schemeClr val="tx1"/>
                </a:solidFill>
                <a:latin typeface="Georgia" pitchFamily="18" charset="0"/>
                <a:cs typeface="Arial" pitchFamily="34" charset="0"/>
              </a:rPr>
              <a:t>Market Price (USD)</a:t>
            </a:r>
          </a:p>
        </p:txBody>
      </p:sp>
      <p:pic>
        <p:nvPicPr>
          <p:cNvPr id="1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01608" y="1069848"/>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2"/>
          <p:cNvSpPr txBox="1"/>
          <p:nvPr/>
        </p:nvSpPr>
        <p:spPr>
          <a:xfrm>
            <a:off x="4021088" y="6109900"/>
            <a:ext cx="1728192" cy="276999"/>
          </a:xfrm>
          <a:prstGeom prst="rect">
            <a:avLst/>
          </a:prstGeom>
          <a:noFill/>
          <a:ln>
            <a:noFill/>
          </a:ln>
        </p:spPr>
        <p:txBody>
          <a:bodyPr vert="horz" wrap="square" lIns="0" tIns="0" rIns="0" bIns="0" rtlCol="0">
            <a:spAutoFit/>
          </a:bodyPr>
          <a:lstStyle/>
          <a:p>
            <a:r>
              <a:rPr lang="en-GB" sz="1800" b="1" dirty="0" smtClean="0">
                <a:latin typeface="Georgia" pitchFamily="18" charset="0"/>
                <a:cs typeface="Arial" pitchFamily="34" charset="0"/>
              </a:rPr>
              <a:t>Time in years</a:t>
            </a:r>
            <a:endParaRPr lang="en-GB" sz="1800" b="1" noProof="0" dirty="0" smtClean="0">
              <a:solidFill>
                <a:schemeClr val="tx1"/>
              </a:solidFill>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4020346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34</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How did the value develop in Q1 2015?</a:t>
            </a:r>
            <a:endParaRPr lang="en-GB" sz="2000" b="1" noProof="0" dirty="0" smtClean="0">
              <a:solidFill>
                <a:schemeClr val="tx1"/>
              </a:solidFill>
              <a:latin typeface="Georgia" pitchFamily="18" charset="0"/>
              <a:cs typeface="Arial" pitchFamily="34" charset="0"/>
            </a:endParaRPr>
          </a:p>
        </p:txBody>
      </p:sp>
      <p:pic>
        <p:nvPicPr>
          <p:cNvPr id="5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175" y="2090674"/>
            <a:ext cx="9280017" cy="484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4478" y="1073050"/>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3244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id" hidden="1"/>
          <p:cNvGrpSpPr/>
          <p:nvPr>
            <p:custDataLst>
              <p:tags r:id="rId1"/>
            </p:custDataLst>
          </p:nvPr>
        </p:nvGrpSpPr>
        <p:grpSpPr>
          <a:xfrm>
            <a:off x="530352" y="612648"/>
            <a:ext cx="8997696" cy="6848856"/>
            <a:chOff x="530352" y="612648"/>
            <a:chExt cx="8997696" cy="6848856"/>
          </a:xfrm>
        </p:grpSpPr>
        <p:grpSp>
          <p:nvGrpSpPr>
            <p:cNvPr id="11" name="Group 10" hidden="1"/>
            <p:cNvGrpSpPr/>
            <p:nvPr userDrawn="1"/>
          </p:nvGrpSpPr>
          <p:grpSpPr>
            <a:xfrm>
              <a:off x="530352" y="7159752"/>
              <a:ext cx="8997696" cy="301752"/>
              <a:chOff x="530352" y="7159752"/>
              <a:chExt cx="8997696" cy="301752"/>
            </a:xfrm>
          </p:grpSpPr>
          <p:sp>
            <p:nvSpPr>
              <p:cNvPr id="58"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9"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60"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1" hidden="1"/>
            <p:cNvGrpSpPr/>
            <p:nvPr userDrawn="1"/>
          </p:nvGrpSpPr>
          <p:grpSpPr>
            <a:xfrm>
              <a:off x="530352" y="1066800"/>
              <a:ext cx="8997696" cy="835152"/>
              <a:chOff x="530352" y="1066800"/>
              <a:chExt cx="8997696" cy="835152"/>
            </a:xfrm>
          </p:grpSpPr>
          <p:sp>
            <p:nvSpPr>
              <p:cNvPr id="56"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7"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13"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4"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2"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3"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4"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5"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5" name="Group 500" hidden="1"/>
            <p:cNvGrpSpPr/>
            <p:nvPr userDrawn="1"/>
          </p:nvGrpSpPr>
          <p:grpSpPr>
            <a:xfrm>
              <a:off x="533400" y="5407152"/>
              <a:ext cx="8994648" cy="688848"/>
              <a:chOff x="533400" y="5026152"/>
              <a:chExt cx="8994648" cy="688848"/>
            </a:xfrm>
          </p:grpSpPr>
          <p:sp>
            <p:nvSpPr>
              <p:cNvPr id="44"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6" name="Group 400" hidden="1"/>
            <p:cNvGrpSpPr/>
            <p:nvPr userDrawn="1"/>
          </p:nvGrpSpPr>
          <p:grpSpPr>
            <a:xfrm>
              <a:off x="533400" y="4568952"/>
              <a:ext cx="8994648" cy="688848"/>
              <a:chOff x="533400" y="4038600"/>
              <a:chExt cx="8994648" cy="688848"/>
            </a:xfrm>
          </p:grpSpPr>
          <p:sp>
            <p:nvSpPr>
              <p:cNvPr id="38"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7" name="Group 300" hidden="1"/>
            <p:cNvGrpSpPr/>
            <p:nvPr userDrawn="1"/>
          </p:nvGrpSpPr>
          <p:grpSpPr>
            <a:xfrm>
              <a:off x="533400" y="3730752"/>
              <a:ext cx="8994648" cy="688848"/>
              <a:chOff x="533400" y="3041904"/>
              <a:chExt cx="8994648" cy="688848"/>
            </a:xfrm>
          </p:grpSpPr>
          <p:sp>
            <p:nvSpPr>
              <p:cNvPr id="32"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8" name="Group 200" hidden="1"/>
            <p:cNvGrpSpPr/>
            <p:nvPr userDrawn="1"/>
          </p:nvGrpSpPr>
          <p:grpSpPr>
            <a:xfrm>
              <a:off x="533400" y="2892552"/>
              <a:ext cx="8994648" cy="688848"/>
              <a:chOff x="533400" y="1066800"/>
              <a:chExt cx="8994648" cy="688848"/>
            </a:xfrm>
          </p:grpSpPr>
          <p:sp>
            <p:nvSpPr>
              <p:cNvPr id="26"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9" name="Group 100" hidden="1"/>
            <p:cNvGrpSpPr/>
            <p:nvPr userDrawn="1"/>
          </p:nvGrpSpPr>
          <p:grpSpPr>
            <a:xfrm>
              <a:off x="533400" y="2054352"/>
              <a:ext cx="8994648" cy="688848"/>
              <a:chOff x="533400" y="2054352"/>
              <a:chExt cx="8994648" cy="688848"/>
            </a:xfrm>
          </p:grpSpPr>
          <p:sp>
            <p:nvSpPr>
              <p:cNvPr id="20"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ctrTitle"/>
          </p:nvPr>
        </p:nvSpPr>
        <p:spPr/>
        <p:txBody>
          <a:bodyPr/>
          <a:lstStyle/>
          <a:p>
            <a:r>
              <a:rPr lang="en-GB" i="1" dirty="0" smtClean="0"/>
              <a:t>Introduction</a:t>
            </a:r>
            <a:endParaRPr lang="en-GB" i="1" dirty="0"/>
          </a:p>
        </p:txBody>
      </p:sp>
      <p:sp>
        <p:nvSpPr>
          <p:cNvPr id="8" name="TextBox 7"/>
          <p:cNvSpPr txBox="1"/>
          <p:nvPr/>
        </p:nvSpPr>
        <p:spPr>
          <a:xfrm>
            <a:off x="586740" y="3368040"/>
            <a:ext cx="3491954" cy="3627120"/>
          </a:xfrm>
          <a:prstGeom prst="rect">
            <a:avLst/>
          </a:prstGeom>
          <a:noFill/>
        </p:spPr>
        <p:txBody>
          <a:bodyPr wrap="none" lIns="0" tIns="0" rIns="0" bIns="0" rtlCol="0" anchor="b" anchorCtr="0">
            <a:noAutofit/>
          </a:bodyPr>
          <a:lstStyle/>
          <a:p>
            <a:pPr>
              <a:lnSpc>
                <a:spcPts val="22284"/>
              </a:lnSpc>
            </a:pPr>
            <a:r>
              <a:rPr lang="en-GB" sz="26700" b="1" i="1" dirty="0" smtClean="0">
                <a:solidFill>
                  <a:schemeClr val="bg1"/>
                </a:solidFill>
                <a:latin typeface="Georgia" pitchFamily="18" charset="0"/>
              </a:rPr>
              <a:t>1</a:t>
            </a:r>
            <a:endParaRPr lang="en-GB" sz="26700" b="1" i="1" dirty="0">
              <a:solidFill>
                <a:schemeClr val="bg1"/>
              </a:solidFill>
              <a:latin typeface="Georgia" pitchFamily="18" charset="0"/>
            </a:endParaRPr>
          </a:p>
        </p:txBody>
      </p:sp>
    </p:spTree>
    <p:extLst>
      <p:ext uri="{BB962C8B-B14F-4D97-AF65-F5344CB8AC3E}">
        <p14:creationId xmlns:p14="http://schemas.microsoft.com/office/powerpoint/2010/main" val="32009437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dirty="0" smtClean="0"/>
              <a:t>What is happening at the moment</a:t>
            </a:r>
            <a:endParaRPr lang="en-GB" dirty="0"/>
          </a:p>
        </p:txBody>
      </p:sp>
      <p:pic>
        <p:nvPicPr>
          <p:cNvPr id="60" name="Content Placeholder 59"/>
          <p:cNvPicPr>
            <a:picLocks noGrp="1" noChangeAspect="1"/>
          </p:cNvPicPr>
          <p:nvPr>
            <p:ph sz="quarter" idx="24"/>
          </p:nvPr>
        </p:nvPicPr>
        <p:blipFill>
          <a:blip r:embed="rId9" cstate="print">
            <a:extLst>
              <a:ext uri="{28A0092B-C50C-407E-A947-70E740481C1C}">
                <a14:useLocalDpi xmlns:a14="http://schemas.microsoft.com/office/drawing/2010/main" val="0"/>
              </a:ext>
            </a:extLst>
          </a:blip>
          <a:stretch>
            <a:fillRect/>
          </a:stretch>
        </p:blipFill>
        <p:spPr>
          <a:xfrm>
            <a:off x="837245" y="2331587"/>
            <a:ext cx="1527659" cy="435383"/>
          </a:xfrm>
        </p:spPr>
      </p:pic>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32</a:t>
            </a:r>
          </a:p>
        </p:txBody>
      </p:sp>
      <p:sp>
        <p:nvSpPr>
          <p:cNvPr id="56"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8" name="Rectangle 57"/>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9" name="Rectangle 58"/>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237" y="2996503"/>
            <a:ext cx="1527659" cy="381915"/>
          </a:xfrm>
          <a:prstGeom prst="rect">
            <a:avLst/>
          </a:prstGeom>
        </p:spPr>
      </p:pic>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237" y="3742184"/>
            <a:ext cx="1527659" cy="422266"/>
          </a:xfrm>
          <a:prstGeom prst="rect">
            <a:avLst/>
          </a:prstGeom>
        </p:spPr>
      </p:pic>
      <p:pic>
        <p:nvPicPr>
          <p:cNvPr id="63" name="Picture 6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1977" y="2339735"/>
            <a:ext cx="2695575" cy="1695450"/>
          </a:xfrm>
          <a:prstGeom prst="rect">
            <a:avLst/>
          </a:prstGeom>
        </p:spPr>
      </p:pic>
      <p:cxnSp>
        <p:nvCxnSpPr>
          <p:cNvPr id="65" name="Straight Arrow Connector 64"/>
          <p:cNvCxnSpPr>
            <a:endCxn id="63" idx="1"/>
          </p:cNvCxnSpPr>
          <p:nvPr/>
        </p:nvCxnSpPr>
        <p:spPr>
          <a:xfrm>
            <a:off x="2436912" y="2507549"/>
            <a:ext cx="3065065" cy="67991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63" idx="1"/>
          </p:cNvCxnSpPr>
          <p:nvPr/>
        </p:nvCxnSpPr>
        <p:spPr>
          <a:xfrm>
            <a:off x="2364904" y="3187460"/>
            <a:ext cx="3137073"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3" idx="1"/>
          </p:cNvCxnSpPr>
          <p:nvPr/>
        </p:nvCxnSpPr>
        <p:spPr>
          <a:xfrm flipV="1">
            <a:off x="2364904" y="3187460"/>
            <a:ext cx="3137073" cy="63818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36712" y="4419600"/>
            <a:ext cx="3384376" cy="184666"/>
          </a:xfrm>
          <a:prstGeom prst="rect">
            <a:avLst/>
          </a:prstGeom>
          <a:noFill/>
          <a:ln>
            <a:noFill/>
          </a:ln>
        </p:spPr>
        <p:txBody>
          <a:bodyPr wrap="square" lIns="0" tIns="0" rIns="0" bIns="0" rtlCol="0">
            <a:spAutoFit/>
          </a:bodyPr>
          <a:lstStyle/>
          <a:p>
            <a:r>
              <a:rPr lang="de-CH" sz="1200" b="1" dirty="0" err="1" smtClean="0">
                <a:latin typeface="Georgia" pitchFamily="18" charset="0"/>
                <a:cs typeface="Arial" pitchFamily="34" charset="0"/>
              </a:rPr>
              <a:t>Bitcoin</a:t>
            </a:r>
            <a:r>
              <a:rPr lang="de-CH" sz="1200" b="1" dirty="0" smtClean="0">
                <a:latin typeface="Georgia" pitchFamily="18" charset="0"/>
                <a:cs typeface="Arial" pitchFamily="34" charset="0"/>
              </a:rPr>
              <a:t> </a:t>
            </a:r>
            <a:r>
              <a:rPr lang="de-CH" sz="1200" b="1" dirty="0" err="1" smtClean="0">
                <a:latin typeface="Georgia" pitchFamily="18" charset="0"/>
                <a:cs typeface="Arial" pitchFamily="34" charset="0"/>
              </a:rPr>
              <a:t>wallett</a:t>
            </a:r>
            <a:r>
              <a:rPr lang="de-CH" sz="1200" b="1" dirty="0" smtClean="0">
                <a:latin typeface="Georgia" pitchFamily="18" charset="0"/>
                <a:cs typeface="Arial" pitchFamily="34" charset="0"/>
              </a:rPr>
              <a:t>, </a:t>
            </a:r>
            <a:r>
              <a:rPr lang="de-CH" sz="1200" b="1" dirty="0" err="1" smtClean="0">
                <a:latin typeface="Georgia" pitchFamily="18" charset="0"/>
                <a:cs typeface="Arial" pitchFamily="34" charset="0"/>
              </a:rPr>
              <a:t>cold</a:t>
            </a:r>
            <a:r>
              <a:rPr lang="de-CH" sz="1200" b="1" dirty="0" smtClean="0">
                <a:latin typeface="Georgia" pitchFamily="18" charset="0"/>
                <a:cs typeface="Arial" pitchFamily="34" charset="0"/>
              </a:rPr>
              <a:t> </a:t>
            </a:r>
            <a:r>
              <a:rPr lang="de-CH" sz="1200" b="1" dirty="0" err="1" smtClean="0">
                <a:latin typeface="Georgia" pitchFamily="18" charset="0"/>
                <a:cs typeface="Arial" pitchFamily="34" charset="0"/>
              </a:rPr>
              <a:t>storage</a:t>
            </a:r>
            <a:r>
              <a:rPr lang="de-CH" sz="1200" b="1" dirty="0" smtClean="0">
                <a:latin typeface="Georgia" pitchFamily="18" charset="0"/>
                <a:cs typeface="Arial" pitchFamily="34" charset="0"/>
              </a:rPr>
              <a:t> </a:t>
            </a:r>
            <a:r>
              <a:rPr lang="de-CH" sz="1200" b="1" dirty="0" err="1" smtClean="0">
                <a:latin typeface="Georgia" pitchFamily="18" charset="0"/>
                <a:cs typeface="Arial" pitchFamily="34" charset="0"/>
              </a:rPr>
              <a:t>companies</a:t>
            </a:r>
            <a:endParaRPr lang="de-CH" sz="1200" b="1" noProof="0" dirty="0" smtClean="0">
              <a:solidFill>
                <a:schemeClr val="tx1"/>
              </a:solidFill>
              <a:latin typeface="Georgia" pitchFamily="18" charset="0"/>
              <a:cs typeface="Arial" pitchFamily="34" charset="0"/>
            </a:endParaRPr>
          </a:p>
        </p:txBody>
      </p:sp>
      <p:sp>
        <p:nvSpPr>
          <p:cNvPr id="78" name="TextBox 77"/>
          <p:cNvSpPr txBox="1"/>
          <p:nvPr/>
        </p:nvSpPr>
        <p:spPr>
          <a:xfrm>
            <a:off x="636713" y="4894312"/>
            <a:ext cx="8712968" cy="2154436"/>
          </a:xfrm>
          <a:prstGeom prst="rect">
            <a:avLst/>
          </a:prstGeom>
          <a:noFill/>
          <a:ln>
            <a:noFill/>
          </a:ln>
        </p:spPr>
        <p:txBody>
          <a:bodyPr wrap="square" lIns="0" tIns="0" rIns="0" bIns="0" rtlCol="0">
            <a:spAutoFit/>
          </a:bodyPr>
          <a:lstStyle/>
          <a:p>
            <a:pPr algn="ctr"/>
            <a:r>
              <a:rPr lang="de-CH" sz="2000" i="1" dirty="0" smtClean="0">
                <a:latin typeface="Georgia" pitchFamily="18" charset="0"/>
                <a:cs typeface="Arial" pitchFamily="34" charset="0"/>
              </a:rPr>
              <a:t>«</a:t>
            </a:r>
            <a:r>
              <a:rPr lang="en-GB" sz="2000" i="1" dirty="0" smtClean="0">
                <a:latin typeface="Georgia" pitchFamily="18" charset="0"/>
                <a:cs typeface="Arial" pitchFamily="34" charset="0"/>
              </a:rPr>
              <a:t>If</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you</a:t>
            </a:r>
            <a:r>
              <a:rPr lang="de-CH" sz="2000" i="1" dirty="0" smtClean="0">
                <a:latin typeface="Georgia" pitchFamily="18" charset="0"/>
                <a:cs typeface="Arial" pitchFamily="34" charset="0"/>
              </a:rPr>
              <a:t> </a:t>
            </a:r>
            <a:r>
              <a:rPr lang="en-GB" sz="2000" i="1" dirty="0" smtClean="0">
                <a:latin typeface="Georgia" pitchFamily="18" charset="0"/>
                <a:cs typeface="Arial" pitchFamily="34" charset="0"/>
              </a:rPr>
              <a:t>cannot</a:t>
            </a:r>
            <a:r>
              <a:rPr lang="de-CH" sz="2000" i="1" dirty="0" smtClean="0">
                <a:latin typeface="Georgia" pitchFamily="18" charset="0"/>
                <a:cs typeface="Arial" pitchFamily="34" charset="0"/>
              </a:rPr>
              <a:t> </a:t>
            </a:r>
            <a:r>
              <a:rPr lang="en-PH" sz="2000" i="1" dirty="0" smtClean="0">
                <a:latin typeface="Georgia" pitchFamily="18" charset="0"/>
                <a:cs typeface="Arial" pitchFamily="34" charset="0"/>
              </a:rPr>
              <a:t>prove</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who</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you</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are</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we</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won’t</a:t>
            </a:r>
            <a:r>
              <a:rPr lang="de-CH" sz="2000" i="1" dirty="0" smtClean="0">
                <a:latin typeface="Georgia" pitchFamily="18" charset="0"/>
                <a:cs typeface="Arial" pitchFamily="34" charset="0"/>
              </a:rPr>
              <a:t> open an </a:t>
            </a:r>
            <a:r>
              <a:rPr lang="de-CH" sz="2000" i="1" dirty="0" err="1" smtClean="0">
                <a:latin typeface="Georgia" pitchFamily="18" charset="0"/>
                <a:cs typeface="Arial" pitchFamily="34" charset="0"/>
              </a:rPr>
              <a:t>account</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for</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you</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and</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if</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you</a:t>
            </a:r>
            <a:r>
              <a:rPr lang="de-CH" sz="2000" i="1" dirty="0" smtClean="0">
                <a:latin typeface="Georgia" pitchFamily="18" charset="0"/>
                <a:cs typeface="Arial" pitchFamily="34" charset="0"/>
              </a:rPr>
              <a:t> do </a:t>
            </a:r>
            <a:r>
              <a:rPr lang="de-CH" sz="2000" i="1" dirty="0" err="1" smtClean="0">
                <a:latin typeface="Georgia" pitchFamily="18" charset="0"/>
                <a:cs typeface="Arial" pitchFamily="34" charset="0"/>
              </a:rPr>
              <a:t>anything</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that</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looks</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suspicious</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we</a:t>
            </a:r>
            <a:r>
              <a:rPr lang="de-CH" sz="2000" i="1" dirty="0" smtClean="0">
                <a:latin typeface="Georgia" pitchFamily="18" charset="0"/>
                <a:cs typeface="Arial" pitchFamily="34" charset="0"/>
              </a:rPr>
              <a:t> will </a:t>
            </a:r>
            <a:r>
              <a:rPr lang="de-CH" sz="2000" i="1" dirty="0" err="1" smtClean="0">
                <a:latin typeface="Georgia" pitchFamily="18" charset="0"/>
                <a:cs typeface="Arial" pitchFamily="34" charset="0"/>
              </a:rPr>
              <a:t>report</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you</a:t>
            </a:r>
            <a:r>
              <a:rPr lang="de-CH" sz="2000" i="1" dirty="0" smtClean="0">
                <a:latin typeface="Georgia" pitchFamily="18" charset="0"/>
                <a:cs typeface="Arial" pitchFamily="34" charset="0"/>
              </a:rPr>
              <a:t>.» </a:t>
            </a:r>
            <a:endParaRPr lang="de-CH" sz="2000" i="1" dirty="0" smtClean="0">
              <a:solidFill>
                <a:srgbClr val="FF0000"/>
              </a:solidFill>
              <a:latin typeface="Georgia" pitchFamily="18" charset="0"/>
              <a:cs typeface="Arial" pitchFamily="34" charset="0"/>
            </a:endParaRPr>
          </a:p>
          <a:p>
            <a:pPr algn="ctr"/>
            <a:r>
              <a:rPr lang="de-CH" sz="1600" dirty="0" smtClean="0">
                <a:latin typeface="Georgia" pitchFamily="18" charset="0"/>
                <a:cs typeface="Arial" pitchFamily="34" charset="0"/>
              </a:rPr>
              <a:t>(</a:t>
            </a:r>
            <a:r>
              <a:rPr lang="de-CH" sz="1600" dirty="0" err="1" smtClean="0">
                <a:latin typeface="Georgia" pitchFamily="18" charset="0"/>
                <a:cs typeface="Arial" pitchFamily="34" charset="0"/>
              </a:rPr>
              <a:t>Wences</a:t>
            </a:r>
            <a:r>
              <a:rPr lang="de-CH" sz="1600" dirty="0" smtClean="0">
                <a:latin typeface="Georgia" pitchFamily="18" charset="0"/>
                <a:cs typeface="Arial" pitchFamily="34" charset="0"/>
              </a:rPr>
              <a:t> Casares – </a:t>
            </a:r>
            <a:r>
              <a:rPr lang="de-CH" sz="1600" dirty="0" err="1" smtClean="0">
                <a:latin typeface="Georgia" pitchFamily="18" charset="0"/>
                <a:cs typeface="Arial" pitchFamily="34" charset="0"/>
              </a:rPr>
              <a:t>founder</a:t>
            </a:r>
            <a:r>
              <a:rPr lang="de-CH" sz="1600" dirty="0" smtClean="0">
                <a:latin typeface="Georgia" pitchFamily="18" charset="0"/>
                <a:cs typeface="Arial" pitchFamily="34" charset="0"/>
              </a:rPr>
              <a:t> </a:t>
            </a:r>
            <a:r>
              <a:rPr lang="de-CH" sz="1600" dirty="0" err="1" smtClean="0">
                <a:latin typeface="Georgia" pitchFamily="18" charset="0"/>
                <a:cs typeface="Arial" pitchFamily="34" charset="0"/>
              </a:rPr>
              <a:t>of</a:t>
            </a:r>
            <a:r>
              <a:rPr lang="de-CH" sz="1600" dirty="0" smtClean="0">
                <a:latin typeface="Georgia" pitchFamily="18" charset="0"/>
                <a:cs typeface="Arial" pitchFamily="34" charset="0"/>
              </a:rPr>
              <a:t> XAPO)</a:t>
            </a:r>
            <a:endParaRPr lang="de-CH" sz="2000" dirty="0" smtClean="0">
              <a:latin typeface="Georgia" pitchFamily="18" charset="0"/>
              <a:cs typeface="Arial" pitchFamily="34" charset="0"/>
            </a:endParaRPr>
          </a:p>
          <a:p>
            <a:pPr algn="ctr"/>
            <a:endParaRPr lang="de-CH" sz="2000" i="1" dirty="0" smtClean="0">
              <a:solidFill>
                <a:srgbClr val="FF0000"/>
              </a:solidFill>
              <a:latin typeface="Georgia" pitchFamily="18" charset="0"/>
              <a:cs typeface="Arial" pitchFamily="34" charset="0"/>
            </a:endParaRPr>
          </a:p>
          <a:p>
            <a:pPr marL="342900" indent="-342900">
              <a:buFont typeface="Arial" panose="020B0604020202020204" pitchFamily="34" charset="0"/>
              <a:buChar char="•"/>
            </a:pPr>
            <a:r>
              <a:rPr lang="de-CH" sz="2000" b="1" noProof="0" dirty="0" smtClean="0">
                <a:latin typeface="Georgia" pitchFamily="18" charset="0"/>
                <a:cs typeface="Arial" pitchFamily="34" charset="0"/>
              </a:rPr>
              <a:t>Customers </a:t>
            </a:r>
            <a:r>
              <a:rPr lang="de-CH" sz="2000" b="1" noProof="0" dirty="0" smtClean="0">
                <a:latin typeface="Georgia" pitchFamily="18" charset="0"/>
                <a:cs typeface="Arial" pitchFamily="34" charset="0"/>
                <a:sym typeface="Wingdings" panose="05000000000000000000" pitchFamily="2" charset="2"/>
              </a:rPr>
              <a:t></a:t>
            </a:r>
            <a:r>
              <a:rPr lang="de-CH" sz="2000" b="1" noProof="0" dirty="0" smtClean="0">
                <a:latin typeface="Georgia" pitchFamily="18" charset="0"/>
                <a:cs typeface="Arial" pitchFamily="34" charset="0"/>
              </a:rPr>
              <a:t> </a:t>
            </a:r>
            <a:r>
              <a:rPr lang="de-CH" sz="2000" b="1" noProof="0" dirty="0" err="1" smtClean="0">
                <a:latin typeface="Georgia" pitchFamily="18" charset="0"/>
                <a:cs typeface="Arial" pitchFamily="34" charset="0"/>
              </a:rPr>
              <a:t>never</a:t>
            </a:r>
            <a:r>
              <a:rPr lang="de-CH" sz="2000" b="1" noProof="0" dirty="0" smtClean="0">
                <a:latin typeface="Georgia" pitchFamily="18" charset="0"/>
                <a:cs typeface="Arial" pitchFamily="34" charset="0"/>
              </a:rPr>
              <a:t> </a:t>
            </a:r>
            <a:r>
              <a:rPr lang="de-CH" sz="2000" b="1" noProof="0" dirty="0" err="1" smtClean="0">
                <a:latin typeface="Georgia" pitchFamily="18" charset="0"/>
                <a:cs typeface="Arial" pitchFamily="34" charset="0"/>
              </a:rPr>
              <a:t>made</a:t>
            </a:r>
            <a:r>
              <a:rPr lang="de-CH" sz="2000" b="1" noProof="0" dirty="0" smtClean="0">
                <a:latin typeface="Georgia" pitchFamily="18" charset="0"/>
                <a:cs typeface="Arial" pitchFamily="34" charset="0"/>
              </a:rPr>
              <a:t> a </a:t>
            </a:r>
            <a:r>
              <a:rPr lang="de-CH" sz="2000" b="1" noProof="0" dirty="0" err="1" smtClean="0">
                <a:latin typeface="Georgia" pitchFamily="18" charset="0"/>
                <a:cs typeface="Arial" pitchFamily="34" charset="0"/>
              </a:rPr>
              <a:t>bitcion</a:t>
            </a:r>
            <a:r>
              <a:rPr lang="de-CH" sz="2000" b="1" noProof="0" dirty="0" smtClean="0">
                <a:latin typeface="Georgia" pitchFamily="18" charset="0"/>
                <a:cs typeface="Arial" pitchFamily="34" charset="0"/>
              </a:rPr>
              <a:t> </a:t>
            </a:r>
            <a:r>
              <a:rPr lang="de-CH" sz="2000" b="1" noProof="0" dirty="0" err="1" smtClean="0">
                <a:latin typeface="Georgia" pitchFamily="18" charset="0"/>
                <a:cs typeface="Arial" pitchFamily="34" charset="0"/>
              </a:rPr>
              <a:t>payment</a:t>
            </a:r>
            <a:endParaRPr lang="de-CH" sz="2000" b="1" noProof="0" dirty="0" smtClean="0">
              <a:latin typeface="Georgia" pitchFamily="18" charset="0"/>
              <a:cs typeface="Arial" pitchFamily="34" charset="0"/>
            </a:endParaRPr>
          </a:p>
          <a:p>
            <a:endParaRPr lang="de-CH" sz="2000" i="1" noProof="0" dirty="0" smtClean="0">
              <a:solidFill>
                <a:srgbClr val="FF0000"/>
              </a:solidFill>
              <a:latin typeface="Georgia" pitchFamily="18" charset="0"/>
              <a:cs typeface="Arial" pitchFamily="34" charset="0"/>
            </a:endParaRPr>
          </a:p>
          <a:p>
            <a:pPr algn="ctr"/>
            <a:r>
              <a:rPr lang="de-CH" sz="2000" i="1" dirty="0" smtClean="0">
                <a:latin typeface="Georgia" pitchFamily="18" charset="0"/>
                <a:cs typeface="Arial" pitchFamily="34" charset="0"/>
              </a:rPr>
              <a:t>«96% </a:t>
            </a:r>
            <a:r>
              <a:rPr lang="de-CH" sz="2000" i="1" dirty="0" err="1" smtClean="0">
                <a:latin typeface="Georgia" pitchFamily="18" charset="0"/>
                <a:cs typeface="Arial" pitchFamily="34" charset="0"/>
              </a:rPr>
              <a:t>of</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the</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coins</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that</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we</a:t>
            </a:r>
            <a:r>
              <a:rPr lang="de-CH" sz="2000" i="1" dirty="0" smtClean="0">
                <a:latin typeface="Georgia" pitchFamily="18" charset="0"/>
                <a:cs typeface="Arial" pitchFamily="34" charset="0"/>
              </a:rPr>
              <a:t> hold in </a:t>
            </a:r>
            <a:r>
              <a:rPr lang="de-CH" sz="2000" i="1" dirty="0" err="1" smtClean="0">
                <a:latin typeface="Georgia" pitchFamily="18" charset="0"/>
                <a:cs typeface="Arial" pitchFamily="34" charset="0"/>
              </a:rPr>
              <a:t>custody</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are</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kept</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as</a:t>
            </a:r>
            <a:r>
              <a:rPr lang="de-CH" sz="2000" i="1" dirty="0" smtClean="0">
                <a:latin typeface="Georgia" pitchFamily="18" charset="0"/>
                <a:cs typeface="Arial" pitchFamily="34" charset="0"/>
              </a:rPr>
              <a:t> </a:t>
            </a:r>
            <a:r>
              <a:rPr lang="de-CH" sz="2000" i="1" dirty="0" err="1" smtClean="0">
                <a:latin typeface="Georgia" pitchFamily="18" charset="0"/>
                <a:cs typeface="Arial" pitchFamily="34" charset="0"/>
              </a:rPr>
              <a:t>investment</a:t>
            </a:r>
            <a:r>
              <a:rPr lang="de-CH" sz="2000" i="1" dirty="0" smtClean="0">
                <a:latin typeface="Georgia" pitchFamily="18" charset="0"/>
                <a:cs typeface="Arial" pitchFamily="34" charset="0"/>
              </a:rPr>
              <a:t>.»</a:t>
            </a:r>
            <a:endParaRPr lang="de-CH" sz="2000" i="1" noProof="0" dirty="0" smtClean="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1538150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dirty="0" err="1" smtClean="0"/>
              <a:t>BitLicense</a:t>
            </a:r>
            <a:endParaRPr lang="en-GB" dirty="0"/>
          </a:p>
        </p:txBody>
      </p:sp>
      <p:pic>
        <p:nvPicPr>
          <p:cNvPr id="60" name="Content Placeholder 59"/>
          <p:cNvPicPr>
            <a:picLocks noGrp="1" noChangeAspect="1"/>
          </p:cNvPicPr>
          <p:nvPr>
            <p:ph sz="quarter" idx="24"/>
          </p:nvPr>
        </p:nvPicPr>
        <p:blipFill>
          <a:blip r:embed="rId9">
            <a:extLst>
              <a:ext uri="{28A0092B-C50C-407E-A947-70E740481C1C}">
                <a14:useLocalDpi xmlns:a14="http://schemas.microsoft.com/office/drawing/2010/main" val="0"/>
              </a:ext>
            </a:extLst>
          </a:blip>
          <a:stretch>
            <a:fillRect/>
          </a:stretch>
        </p:blipFill>
        <p:spPr>
          <a:xfrm>
            <a:off x="471487" y="2186117"/>
            <a:ext cx="3194008" cy="1772091"/>
          </a:xfrm>
        </p:spPr>
      </p:pic>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33</a:t>
            </a:r>
          </a:p>
        </p:txBody>
      </p:sp>
      <p:sp>
        <p:nvSpPr>
          <p:cNvPr id="56"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8" name="Rectangle 57"/>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9" name="Rectangle 58"/>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61" name="TextBox 60"/>
          <p:cNvSpPr txBox="1"/>
          <p:nvPr/>
        </p:nvSpPr>
        <p:spPr>
          <a:xfrm>
            <a:off x="3877072" y="2336864"/>
            <a:ext cx="5660120" cy="1477328"/>
          </a:xfrm>
          <a:prstGeom prst="rect">
            <a:avLst/>
          </a:prstGeom>
          <a:noFill/>
          <a:ln>
            <a:noFill/>
          </a:ln>
        </p:spPr>
        <p:txBody>
          <a:bodyPr wrap="square" lIns="0" tIns="0" rIns="0" bIns="0" rtlCol="0">
            <a:spAutoFit/>
          </a:bodyPr>
          <a:lstStyle/>
          <a:p>
            <a:pPr marL="171450" indent="-171450">
              <a:buFont typeface="Arial" panose="020B0604020202020204" pitchFamily="34" charset="0"/>
              <a:buChar char="•"/>
            </a:pPr>
            <a:r>
              <a:rPr lang="de-CH" sz="2400" noProof="0" dirty="0" smtClean="0">
                <a:solidFill>
                  <a:schemeClr val="tx1"/>
                </a:solidFill>
                <a:latin typeface="Georgia" pitchFamily="18" charset="0"/>
                <a:cs typeface="Arial" pitchFamily="34" charset="0"/>
              </a:rPr>
              <a:t>New York Department </a:t>
            </a:r>
            <a:r>
              <a:rPr lang="en-US" sz="2400" dirty="0" smtClean="0">
                <a:solidFill>
                  <a:schemeClr val="tx1"/>
                </a:solidFill>
                <a:latin typeface="Georgia" pitchFamily="18" charset="0"/>
                <a:cs typeface="Arial" pitchFamily="34" charset="0"/>
              </a:rPr>
              <a:t>of</a:t>
            </a:r>
            <a:r>
              <a:rPr lang="de-CH" sz="2400" noProof="0" dirty="0" smtClean="0">
                <a:solidFill>
                  <a:schemeClr val="tx1"/>
                </a:solidFill>
                <a:latin typeface="Georgia" pitchFamily="18" charset="0"/>
                <a:cs typeface="Arial" pitchFamily="34" charset="0"/>
              </a:rPr>
              <a:t> Financial Services </a:t>
            </a:r>
            <a:r>
              <a:rPr lang="de-CH" sz="2400" dirty="0">
                <a:latin typeface="Georgia" pitchFamily="18" charset="0"/>
                <a:cs typeface="Arial" pitchFamily="34" charset="0"/>
              </a:rPr>
              <a:t>r</a:t>
            </a:r>
            <a:r>
              <a:rPr lang="de-CH" sz="2400" noProof="0" dirty="0" err="1" smtClean="0">
                <a:solidFill>
                  <a:schemeClr val="tx1"/>
                </a:solidFill>
                <a:latin typeface="Georgia" pitchFamily="18" charset="0"/>
                <a:cs typeface="Arial" pitchFamily="34" charset="0"/>
              </a:rPr>
              <a:t>eleased</a:t>
            </a:r>
            <a:r>
              <a:rPr lang="de-CH" sz="2400" noProof="0" dirty="0" smtClean="0">
                <a:solidFill>
                  <a:schemeClr val="tx1"/>
                </a:solidFill>
                <a:latin typeface="Georgia" pitchFamily="18" charset="0"/>
                <a:cs typeface="Arial" pitchFamily="34" charset="0"/>
              </a:rPr>
              <a:t> </a:t>
            </a:r>
            <a:r>
              <a:rPr lang="de-CH" sz="2400" noProof="0" dirty="0" err="1" smtClean="0">
                <a:solidFill>
                  <a:schemeClr val="tx1"/>
                </a:solidFill>
                <a:latin typeface="Georgia" pitchFamily="18" charset="0"/>
                <a:cs typeface="Arial" pitchFamily="34" charset="0"/>
              </a:rPr>
              <a:t>the</a:t>
            </a:r>
            <a:r>
              <a:rPr lang="de-CH" sz="2400" noProof="0" dirty="0" smtClean="0">
                <a:solidFill>
                  <a:schemeClr val="tx1"/>
                </a:solidFill>
                <a:latin typeface="Georgia" pitchFamily="18" charset="0"/>
                <a:cs typeface="Arial" pitchFamily="34" charset="0"/>
              </a:rPr>
              <a:t> final </a:t>
            </a:r>
            <a:r>
              <a:rPr lang="de-CH" sz="2400" noProof="0" dirty="0" err="1" smtClean="0">
                <a:solidFill>
                  <a:schemeClr val="tx1"/>
                </a:solidFill>
                <a:latin typeface="Georgia" pitchFamily="18" charset="0"/>
                <a:cs typeface="Arial" pitchFamily="34" charset="0"/>
              </a:rPr>
              <a:t>version</a:t>
            </a:r>
            <a:r>
              <a:rPr lang="de-CH" sz="2400" noProof="0" dirty="0" smtClean="0">
                <a:solidFill>
                  <a:schemeClr val="tx1"/>
                </a:solidFill>
                <a:latin typeface="Georgia" pitchFamily="18" charset="0"/>
                <a:cs typeface="Arial" pitchFamily="34" charset="0"/>
              </a:rPr>
              <a:t> </a:t>
            </a:r>
            <a:r>
              <a:rPr lang="de-CH" sz="2400" noProof="0" dirty="0" err="1" smtClean="0">
                <a:solidFill>
                  <a:schemeClr val="tx1"/>
                </a:solidFill>
                <a:latin typeface="Georgia" pitchFamily="18" charset="0"/>
                <a:cs typeface="Arial" pitchFamily="34" charset="0"/>
              </a:rPr>
              <a:t>of</a:t>
            </a:r>
            <a:r>
              <a:rPr lang="de-CH" sz="2400" noProof="0" dirty="0" smtClean="0">
                <a:solidFill>
                  <a:schemeClr val="tx1"/>
                </a:solidFill>
                <a:latin typeface="Georgia" pitchFamily="18" charset="0"/>
                <a:cs typeface="Arial" pitchFamily="34" charset="0"/>
              </a:rPr>
              <a:t> </a:t>
            </a:r>
            <a:r>
              <a:rPr lang="de-CH" sz="2400" noProof="0" dirty="0" err="1" smtClean="0">
                <a:solidFill>
                  <a:schemeClr val="tx1"/>
                </a:solidFill>
                <a:latin typeface="Georgia" pitchFamily="18" charset="0"/>
                <a:cs typeface="Arial" pitchFamily="34" charset="0"/>
              </a:rPr>
              <a:t>regulatory</a:t>
            </a:r>
            <a:r>
              <a:rPr lang="de-CH" sz="2400" noProof="0" dirty="0" smtClean="0">
                <a:solidFill>
                  <a:schemeClr val="tx1"/>
                </a:solidFill>
                <a:latin typeface="Georgia" pitchFamily="18" charset="0"/>
                <a:cs typeface="Arial" pitchFamily="34" charset="0"/>
              </a:rPr>
              <a:t> </a:t>
            </a:r>
            <a:r>
              <a:rPr lang="de-CH" sz="2400" noProof="0" dirty="0" err="1" smtClean="0">
                <a:solidFill>
                  <a:schemeClr val="tx1"/>
                </a:solidFill>
                <a:latin typeface="Georgia" pitchFamily="18" charset="0"/>
                <a:cs typeface="Arial" pitchFamily="34" charset="0"/>
              </a:rPr>
              <a:t>framework</a:t>
            </a:r>
            <a:r>
              <a:rPr lang="de-CH" sz="2400" noProof="0" dirty="0" smtClean="0">
                <a:solidFill>
                  <a:schemeClr val="tx1"/>
                </a:solidFill>
                <a:latin typeface="Georgia" pitchFamily="18" charset="0"/>
                <a:cs typeface="Arial" pitchFamily="34" charset="0"/>
              </a:rPr>
              <a:t> </a:t>
            </a:r>
            <a:r>
              <a:rPr lang="de-CH" sz="2400" noProof="0" dirty="0" err="1" smtClean="0">
                <a:solidFill>
                  <a:schemeClr val="tx1"/>
                </a:solidFill>
                <a:latin typeface="Georgia" pitchFamily="18" charset="0"/>
                <a:cs typeface="Arial" pitchFamily="34" charset="0"/>
              </a:rPr>
              <a:t>of</a:t>
            </a:r>
            <a:r>
              <a:rPr lang="de-CH" sz="2400" noProof="0" dirty="0" smtClean="0">
                <a:solidFill>
                  <a:schemeClr val="tx1"/>
                </a:solidFill>
                <a:latin typeface="Georgia" pitchFamily="18" charset="0"/>
                <a:cs typeface="Arial" pitchFamily="34" charset="0"/>
              </a:rPr>
              <a:t> digital </a:t>
            </a:r>
            <a:r>
              <a:rPr lang="de-CH" sz="2400" noProof="0" dirty="0" err="1" smtClean="0">
                <a:solidFill>
                  <a:schemeClr val="tx1"/>
                </a:solidFill>
                <a:latin typeface="Georgia" pitchFamily="18" charset="0"/>
                <a:cs typeface="Arial" pitchFamily="34" charset="0"/>
              </a:rPr>
              <a:t>currency</a:t>
            </a:r>
            <a:r>
              <a:rPr lang="de-CH" sz="2400" noProof="0" dirty="0" smtClean="0">
                <a:solidFill>
                  <a:schemeClr val="tx1"/>
                </a:solidFill>
                <a:latin typeface="Georgia" pitchFamily="18" charset="0"/>
                <a:cs typeface="Arial" pitchFamily="34" charset="0"/>
              </a:rPr>
              <a:t> </a:t>
            </a:r>
            <a:r>
              <a:rPr lang="de-CH" sz="2400" noProof="0" dirty="0" err="1" smtClean="0">
                <a:solidFill>
                  <a:schemeClr val="tx1"/>
                </a:solidFill>
                <a:latin typeface="Georgia" pitchFamily="18" charset="0"/>
                <a:cs typeface="Arial" pitchFamily="34" charset="0"/>
              </a:rPr>
              <a:t>companies</a:t>
            </a:r>
            <a:r>
              <a:rPr lang="de-CH" sz="2400" noProof="0" dirty="0" smtClean="0">
                <a:solidFill>
                  <a:schemeClr val="tx1"/>
                </a:solidFill>
                <a:latin typeface="Georgia" pitchFamily="18" charset="0"/>
                <a:cs typeface="Arial" pitchFamily="34" charset="0"/>
              </a:rPr>
              <a:t> last </a:t>
            </a:r>
            <a:r>
              <a:rPr lang="de-CH" sz="2400" noProof="0" dirty="0" err="1" smtClean="0">
                <a:solidFill>
                  <a:schemeClr val="tx1"/>
                </a:solidFill>
                <a:latin typeface="Georgia" pitchFamily="18" charset="0"/>
                <a:cs typeface="Arial" pitchFamily="34" charset="0"/>
              </a:rPr>
              <a:t>week</a:t>
            </a:r>
            <a:r>
              <a:rPr lang="de-CH" sz="2400" noProof="0" dirty="0" smtClean="0">
                <a:solidFill>
                  <a:schemeClr val="tx1"/>
                </a:solidFill>
                <a:latin typeface="Georgia" pitchFamily="18" charset="0"/>
                <a:cs typeface="Arial" pitchFamily="34" charset="0"/>
              </a:rPr>
              <a:t>. </a:t>
            </a:r>
          </a:p>
        </p:txBody>
      </p:sp>
      <p:sp>
        <p:nvSpPr>
          <p:cNvPr id="63" name="TextBox 62"/>
          <p:cNvSpPr txBox="1"/>
          <p:nvPr/>
        </p:nvSpPr>
        <p:spPr>
          <a:xfrm>
            <a:off x="533400" y="4406513"/>
            <a:ext cx="9003792" cy="2508379"/>
          </a:xfrm>
          <a:prstGeom prst="rect">
            <a:avLst/>
          </a:prstGeom>
          <a:noFill/>
          <a:ln>
            <a:noFill/>
          </a:ln>
        </p:spPr>
        <p:txBody>
          <a:bodyPr wrap="square" lIns="0" tIns="0" rIns="0" bIns="0" rtlCol="0">
            <a:spAutoFit/>
          </a:bodyPr>
          <a:lstStyle/>
          <a:p>
            <a:pPr marL="171450" indent="-171450">
              <a:buFont typeface="Arial" panose="020B0604020202020204" pitchFamily="34" charset="0"/>
              <a:buChar char="•"/>
            </a:pPr>
            <a:r>
              <a:rPr lang="de-CH" sz="1800" noProof="0" dirty="0" smtClean="0">
                <a:latin typeface="Georgia" pitchFamily="18" charset="0"/>
                <a:cs typeface="Arial" pitchFamily="34" charset="0"/>
              </a:rPr>
              <a:t>Consumer </a:t>
            </a:r>
            <a:r>
              <a:rPr lang="de-CH" sz="1800" noProof="0" dirty="0" err="1" smtClean="0">
                <a:latin typeface="Georgia" pitchFamily="18" charset="0"/>
                <a:cs typeface="Arial" pitchFamily="34" charset="0"/>
              </a:rPr>
              <a:t>protection</a:t>
            </a:r>
            <a:endParaRPr lang="de-CH" sz="1800" noProof="0" dirty="0" smtClean="0">
              <a:latin typeface="Georgia" pitchFamily="18" charset="0"/>
              <a:cs typeface="Arial" pitchFamily="34" charset="0"/>
            </a:endParaRPr>
          </a:p>
          <a:p>
            <a:pPr marL="171450" indent="-171450">
              <a:buFont typeface="Arial" panose="020B0604020202020204" pitchFamily="34" charset="0"/>
              <a:buChar char="•"/>
            </a:pPr>
            <a:r>
              <a:rPr lang="de-CH" sz="1800" dirty="0" smtClean="0">
                <a:solidFill>
                  <a:schemeClr val="tx1"/>
                </a:solidFill>
                <a:latin typeface="Georgia" pitchFamily="18" charset="0"/>
                <a:cs typeface="Arial" pitchFamily="34" charset="0"/>
              </a:rPr>
              <a:t>Anti-money </a:t>
            </a:r>
            <a:r>
              <a:rPr lang="de-CH" sz="1800" dirty="0" err="1" smtClean="0">
                <a:solidFill>
                  <a:schemeClr val="tx1"/>
                </a:solidFill>
                <a:latin typeface="Georgia" pitchFamily="18" charset="0"/>
                <a:cs typeface="Arial" pitchFamily="34" charset="0"/>
              </a:rPr>
              <a:t>laundering</a:t>
            </a:r>
            <a:endParaRPr lang="de-CH" sz="1800" dirty="0" smtClean="0">
              <a:solidFill>
                <a:schemeClr val="tx1"/>
              </a:solidFill>
              <a:latin typeface="Georgia" pitchFamily="18" charset="0"/>
              <a:cs typeface="Arial" pitchFamily="34" charset="0"/>
            </a:endParaRPr>
          </a:p>
          <a:p>
            <a:pPr marL="171450" indent="-171450">
              <a:buFont typeface="Arial" panose="020B0604020202020204" pitchFamily="34" charset="0"/>
              <a:buChar char="•"/>
            </a:pPr>
            <a:r>
              <a:rPr lang="de-CH" sz="1800" noProof="0" dirty="0" err="1" smtClean="0">
                <a:latin typeface="Georgia" pitchFamily="18" charset="0"/>
                <a:cs typeface="Arial" pitchFamily="34" charset="0"/>
              </a:rPr>
              <a:t>Cyber</a:t>
            </a:r>
            <a:r>
              <a:rPr lang="de-CH" sz="1800" dirty="0" smtClean="0">
                <a:latin typeface="Georgia" pitchFamily="18" charset="0"/>
                <a:cs typeface="Arial" pitchFamily="34" charset="0"/>
              </a:rPr>
              <a:t>-</a:t>
            </a:r>
            <a:r>
              <a:rPr lang="de-CH" sz="1800" dirty="0" err="1" smtClean="0">
                <a:latin typeface="Georgia" pitchFamily="18" charset="0"/>
                <a:cs typeface="Arial" pitchFamily="34" charset="0"/>
              </a:rPr>
              <a:t>security</a:t>
            </a:r>
            <a:endParaRPr lang="de-CH" sz="1800" dirty="0" smtClean="0">
              <a:latin typeface="Georgia" pitchFamily="18" charset="0"/>
              <a:cs typeface="Arial" pitchFamily="34" charset="0"/>
            </a:endParaRPr>
          </a:p>
          <a:p>
            <a:endParaRPr lang="de-CH" sz="1800" dirty="0" smtClean="0">
              <a:latin typeface="Georgia" pitchFamily="18" charset="0"/>
              <a:cs typeface="Arial" pitchFamily="34" charset="0"/>
            </a:endParaRPr>
          </a:p>
          <a:p>
            <a:pPr algn="ctr"/>
            <a:r>
              <a:rPr lang="de-CH" sz="1800" i="1" noProof="0" dirty="0" smtClean="0">
                <a:solidFill>
                  <a:schemeClr val="tx1"/>
                </a:solidFill>
                <a:latin typeface="Georgia" pitchFamily="18" charset="0"/>
                <a:cs typeface="Arial" pitchFamily="34" charset="0"/>
              </a:rPr>
              <a:t>«</a:t>
            </a:r>
            <a:r>
              <a:rPr lang="de-CH" sz="1800" i="1" noProof="0" dirty="0" err="1" smtClean="0">
                <a:solidFill>
                  <a:schemeClr val="tx1"/>
                </a:solidFill>
                <a:latin typeface="Georgia" pitchFamily="18" charset="0"/>
                <a:cs typeface="Arial" pitchFamily="34" charset="0"/>
              </a:rPr>
              <a:t>We</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are</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excited</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about</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the</a:t>
            </a:r>
            <a:r>
              <a:rPr lang="de-CH" sz="1800" i="1" noProof="0" dirty="0" smtClean="0">
                <a:solidFill>
                  <a:schemeClr val="tx1"/>
                </a:solidFill>
                <a:latin typeface="Georgia" pitchFamily="18" charset="0"/>
                <a:cs typeface="Arial" pitchFamily="34" charset="0"/>
              </a:rPr>
              <a:t> potential digital </a:t>
            </a:r>
            <a:r>
              <a:rPr lang="de-CH" sz="1800" i="1" noProof="0" dirty="0" err="1" smtClean="0">
                <a:solidFill>
                  <a:schemeClr val="tx1"/>
                </a:solidFill>
                <a:latin typeface="Georgia" pitchFamily="18" charset="0"/>
                <a:cs typeface="Arial" pitchFamily="34" charset="0"/>
              </a:rPr>
              <a:t>currency</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holds</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for</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helping</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drive</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long</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overdue</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changes</a:t>
            </a:r>
            <a:r>
              <a:rPr lang="de-CH" sz="1800" i="1" noProof="0" dirty="0" smtClean="0">
                <a:solidFill>
                  <a:schemeClr val="tx1"/>
                </a:solidFill>
                <a:latin typeface="Georgia" pitchFamily="18" charset="0"/>
                <a:cs typeface="Arial" pitchFamily="34" charset="0"/>
              </a:rPr>
              <a:t> in </a:t>
            </a:r>
            <a:r>
              <a:rPr lang="de-CH" sz="1800" i="1" noProof="0" dirty="0" err="1" smtClean="0">
                <a:solidFill>
                  <a:schemeClr val="tx1"/>
                </a:solidFill>
                <a:latin typeface="Georgia" pitchFamily="18" charset="0"/>
                <a:cs typeface="Arial" pitchFamily="34" charset="0"/>
              </a:rPr>
              <a:t>our</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ossified</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payments</a:t>
            </a:r>
            <a:r>
              <a:rPr lang="de-CH" sz="1800" i="1" noProof="0" dirty="0" smtClean="0">
                <a:solidFill>
                  <a:schemeClr val="tx1"/>
                </a:solidFill>
                <a:latin typeface="Georgia" pitchFamily="18" charset="0"/>
                <a:cs typeface="Arial" pitchFamily="34" charset="0"/>
              </a:rPr>
              <a:t> </a:t>
            </a:r>
            <a:r>
              <a:rPr lang="de-CH" sz="1800" i="1" noProof="0" dirty="0" err="1" smtClean="0">
                <a:solidFill>
                  <a:schemeClr val="tx1"/>
                </a:solidFill>
                <a:latin typeface="Georgia" pitchFamily="18" charset="0"/>
                <a:cs typeface="Arial" pitchFamily="34" charset="0"/>
              </a:rPr>
              <a:t>system</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We</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simply</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want</a:t>
            </a:r>
            <a:r>
              <a:rPr lang="de-CH" sz="1800" i="1" noProof="0" dirty="0" smtClean="0">
                <a:latin typeface="Georgia" pitchFamily="18" charset="0"/>
                <a:cs typeface="Arial" pitchFamily="34" charset="0"/>
              </a:rPr>
              <a:t> to </a:t>
            </a:r>
            <a:r>
              <a:rPr lang="de-CH" sz="1800" i="1" noProof="0" dirty="0" err="1" smtClean="0">
                <a:latin typeface="Georgia" pitchFamily="18" charset="0"/>
                <a:cs typeface="Arial" pitchFamily="34" charset="0"/>
              </a:rPr>
              <a:t>make</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sure</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that</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we</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put</a:t>
            </a:r>
            <a:r>
              <a:rPr lang="de-CH" sz="1800" i="1" noProof="0" dirty="0" smtClean="0">
                <a:latin typeface="Georgia" pitchFamily="18" charset="0"/>
                <a:cs typeface="Arial" pitchFamily="34" charset="0"/>
              </a:rPr>
              <a:t> in </a:t>
            </a:r>
            <a:r>
              <a:rPr lang="de-CH" sz="1800" i="1" noProof="0" dirty="0" err="1" smtClean="0">
                <a:latin typeface="Georgia" pitchFamily="18" charset="0"/>
                <a:cs typeface="Arial" pitchFamily="34" charset="0"/>
              </a:rPr>
              <a:t>place</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guardrails</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that</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protect</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consumers</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and</a:t>
            </a:r>
            <a:r>
              <a:rPr lang="de-CH" sz="1800" i="1" noProof="0" dirty="0" smtClean="0">
                <a:latin typeface="Georgia" pitchFamily="18" charset="0"/>
                <a:cs typeface="Arial" pitchFamily="34" charset="0"/>
              </a:rPr>
              <a:t> route out </a:t>
            </a:r>
            <a:r>
              <a:rPr lang="de-CH" sz="1800" i="1" noProof="0" dirty="0" err="1" smtClean="0">
                <a:latin typeface="Georgia" pitchFamily="18" charset="0"/>
                <a:cs typeface="Arial" pitchFamily="34" charset="0"/>
              </a:rPr>
              <a:t>illicit</a:t>
            </a:r>
            <a:r>
              <a:rPr lang="de-CH" sz="1800" i="1" noProof="0" dirty="0" smtClean="0">
                <a:latin typeface="Georgia" pitchFamily="18" charset="0"/>
                <a:cs typeface="Arial" pitchFamily="34" charset="0"/>
              </a:rPr>
              <a:t> </a:t>
            </a:r>
            <a:r>
              <a:rPr lang="de-CH" sz="1800" i="1" noProof="0" dirty="0" err="1" smtClean="0">
                <a:latin typeface="Georgia" pitchFamily="18" charset="0"/>
                <a:cs typeface="Arial" pitchFamily="34" charset="0"/>
              </a:rPr>
              <a:t>activity</a:t>
            </a:r>
            <a:r>
              <a:rPr lang="de-CH" sz="1800" i="1" dirty="0">
                <a:latin typeface="Georgia" pitchFamily="18" charset="0"/>
                <a:cs typeface="Arial" pitchFamily="34" charset="0"/>
              </a:rPr>
              <a:t> </a:t>
            </a:r>
            <a:r>
              <a:rPr lang="de-CH" sz="1800" i="1" dirty="0" smtClean="0">
                <a:latin typeface="Georgia" pitchFamily="18" charset="0"/>
                <a:cs typeface="Arial" pitchFamily="34" charset="0"/>
              </a:rPr>
              <a:t>– </a:t>
            </a:r>
            <a:r>
              <a:rPr lang="de-CH" sz="1800" i="1" dirty="0" err="1" smtClean="0">
                <a:latin typeface="Georgia" pitchFamily="18" charset="0"/>
                <a:cs typeface="Arial" pitchFamily="34" charset="0"/>
              </a:rPr>
              <a:t>without</a:t>
            </a:r>
            <a:r>
              <a:rPr lang="de-CH" sz="1800" i="1" dirty="0" smtClean="0">
                <a:latin typeface="Georgia" pitchFamily="18" charset="0"/>
                <a:cs typeface="Arial" pitchFamily="34" charset="0"/>
              </a:rPr>
              <a:t> </a:t>
            </a:r>
            <a:r>
              <a:rPr lang="de-CH" sz="1800" i="1" dirty="0" err="1" smtClean="0">
                <a:latin typeface="Georgia" pitchFamily="18" charset="0"/>
                <a:cs typeface="Arial" pitchFamily="34" charset="0"/>
              </a:rPr>
              <a:t>stifling</a:t>
            </a:r>
            <a:r>
              <a:rPr lang="de-CH" sz="1800" i="1" dirty="0" smtClean="0">
                <a:latin typeface="Georgia" pitchFamily="18" charset="0"/>
                <a:cs typeface="Arial" pitchFamily="34" charset="0"/>
              </a:rPr>
              <a:t> </a:t>
            </a:r>
            <a:r>
              <a:rPr lang="de-CH" sz="1800" i="1" dirty="0" err="1" smtClean="0">
                <a:latin typeface="Georgia" pitchFamily="18" charset="0"/>
                <a:cs typeface="Arial" pitchFamily="34" charset="0"/>
              </a:rPr>
              <a:t>beneficial</a:t>
            </a:r>
            <a:r>
              <a:rPr lang="de-CH" sz="1800" i="1" dirty="0" smtClean="0">
                <a:latin typeface="Georgia" pitchFamily="18" charset="0"/>
                <a:cs typeface="Arial" pitchFamily="34" charset="0"/>
              </a:rPr>
              <a:t> </a:t>
            </a:r>
            <a:r>
              <a:rPr lang="de-CH" sz="1800" i="1" dirty="0" err="1" smtClean="0">
                <a:latin typeface="Georgia" pitchFamily="18" charset="0"/>
                <a:cs typeface="Arial" pitchFamily="34" charset="0"/>
              </a:rPr>
              <a:t>innovation</a:t>
            </a:r>
            <a:r>
              <a:rPr lang="de-CH" sz="1800" i="1" dirty="0" smtClean="0">
                <a:latin typeface="Georgia" pitchFamily="18" charset="0"/>
                <a:cs typeface="Arial" pitchFamily="34" charset="0"/>
              </a:rPr>
              <a:t>.» </a:t>
            </a:r>
          </a:p>
          <a:p>
            <a:pPr algn="ctr"/>
            <a:endParaRPr lang="de-CH" sz="400" i="1" dirty="0" smtClean="0">
              <a:latin typeface="Georgia" pitchFamily="18" charset="0"/>
              <a:cs typeface="Arial" pitchFamily="34" charset="0"/>
            </a:endParaRPr>
          </a:p>
          <a:p>
            <a:endParaRPr lang="de-CH" sz="300" i="1" dirty="0" smtClean="0">
              <a:latin typeface="Georgia" pitchFamily="18" charset="0"/>
              <a:cs typeface="Arial" pitchFamily="34" charset="0"/>
            </a:endParaRPr>
          </a:p>
          <a:p>
            <a:pPr algn="ctr"/>
            <a:r>
              <a:rPr lang="de-CH" sz="1200" dirty="0">
                <a:latin typeface="Georgia" pitchFamily="18" charset="0"/>
                <a:cs typeface="Arial" pitchFamily="34" charset="0"/>
              </a:rPr>
              <a:t>(Benjamin </a:t>
            </a:r>
            <a:r>
              <a:rPr lang="de-CH" sz="1200" dirty="0" err="1">
                <a:latin typeface="Georgia" pitchFamily="18" charset="0"/>
                <a:cs typeface="Arial" pitchFamily="34" charset="0"/>
              </a:rPr>
              <a:t>Lawsky</a:t>
            </a:r>
            <a:r>
              <a:rPr lang="de-CH" sz="1200" dirty="0">
                <a:latin typeface="Georgia" pitchFamily="18" charset="0"/>
                <a:cs typeface="Arial" pitchFamily="34" charset="0"/>
              </a:rPr>
              <a:t> – </a:t>
            </a:r>
            <a:r>
              <a:rPr lang="en-US" sz="1200" dirty="0">
                <a:latin typeface="Georgia" pitchFamily="18" charset="0"/>
                <a:cs typeface="Arial" pitchFamily="34" charset="0"/>
              </a:rPr>
              <a:t>New York State’s first Superintendent of Financial Services and former Acting Superintendent of Banks)</a:t>
            </a:r>
            <a:endParaRPr lang="de-CH" sz="1200" dirty="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3256397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35</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What volume was traded in the last 12 months?</a:t>
            </a:r>
            <a:endParaRPr lang="en-GB" sz="2000" b="1" noProof="0" dirty="0" smtClean="0">
              <a:solidFill>
                <a:schemeClr val="tx1"/>
              </a:solidFill>
              <a:latin typeface="Georgia" pitchFamily="18" charset="0"/>
              <a:cs typeface="Arial" pitchFamily="34" charset="0"/>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840" y="2054352"/>
            <a:ext cx="8794332" cy="488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4478" y="1018621"/>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39531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36</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AutoShape 2" descr="Bildergebnis für USD"/>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AutoShape 4" descr="Bildergebnis für USD"/>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71" name="Straight Connector 70"/>
          <p:cNvCxnSpPr/>
          <p:nvPr/>
        </p:nvCxnSpPr>
        <p:spPr>
          <a:xfrm>
            <a:off x="4021088" y="6550496"/>
            <a:ext cx="0" cy="0"/>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89" name="AutoShape 2" descr="Bildergebnis für flagge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AutoShape 5" descr="Bildergebnis für germany"/>
          <p:cNvSpPr>
            <a:spLocks noChangeAspect="1" noChangeArrowheads="1"/>
          </p:cNvSpPr>
          <p:nvPr/>
        </p:nvSpPr>
        <p:spPr bwMode="auto">
          <a:xfrm>
            <a:off x="7143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AutoShape 9" descr="Bildergebnis für hungary"/>
          <p:cNvSpPr>
            <a:spLocks noChangeAspect="1" noChangeArrowheads="1"/>
          </p:cNvSpPr>
          <p:nvPr/>
        </p:nvSpPr>
        <p:spPr bwMode="auto">
          <a:xfrm>
            <a:off x="8667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New bitcoin-accepting businesses</a:t>
            </a:r>
            <a:endParaRPr lang="en-GB" sz="2000" b="1" noProof="0" dirty="0" smtClean="0">
              <a:solidFill>
                <a:schemeClr val="tx1"/>
              </a:solidFill>
              <a:latin typeface="Georgia" pitchFamily="18" charset="0"/>
              <a:cs typeface="Arial" pitchFamily="34" charset="0"/>
            </a:endParaRPr>
          </a:p>
        </p:txBody>
      </p:sp>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51" y="2132076"/>
            <a:ext cx="7403422" cy="487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6190" y="1177117"/>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94431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dirty="0" smtClean="0"/>
              <a:t>Virtual Currency Schemes</a:t>
            </a:r>
            <a:endParaRPr lang="en-GB" dirty="0"/>
          </a:p>
        </p:txBody>
      </p:sp>
      <p:pic>
        <p:nvPicPr>
          <p:cNvPr id="70" name="Content Placeholder 69"/>
          <p:cNvPicPr>
            <a:picLocks noGrp="1" noChangeAspect="1"/>
          </p:cNvPicPr>
          <p:nvPr>
            <p:ph sz="quarter" idx="24"/>
          </p:nvPr>
        </p:nvPicPr>
        <p:blipFill>
          <a:blip r:embed="rId9">
            <a:extLst>
              <a:ext uri="{28A0092B-C50C-407E-A947-70E740481C1C}">
                <a14:useLocalDpi xmlns:a14="http://schemas.microsoft.com/office/drawing/2010/main" val="0"/>
              </a:ext>
            </a:extLst>
          </a:blip>
          <a:stretch>
            <a:fillRect/>
          </a:stretch>
        </p:blipFill>
        <p:spPr>
          <a:xfrm>
            <a:off x="7045424" y="2374032"/>
            <a:ext cx="2806676" cy="758561"/>
          </a:xfrm>
        </p:spPr>
      </p:pic>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26</a:t>
            </a:r>
          </a:p>
        </p:txBody>
      </p:sp>
      <p:sp>
        <p:nvSpPr>
          <p:cNvPr id="56"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8" name="Rectangle 57"/>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9" name="Rectangle 58"/>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60" name="Rectangle 59"/>
          <p:cNvSpPr/>
          <p:nvPr/>
        </p:nvSpPr>
        <p:spPr>
          <a:xfrm>
            <a:off x="420688" y="2374032"/>
            <a:ext cx="1296144" cy="864096"/>
          </a:xfrm>
          <a:prstGeom prst="rect">
            <a:avLst/>
          </a:prstGeom>
          <a:solidFill>
            <a:schemeClr val="tx2">
              <a:lumMod val="75000"/>
            </a:schemeClr>
          </a:solidFill>
          <a:ln w="6350">
            <a:solidFill>
              <a:schemeClr val="tx1"/>
            </a:solidFill>
          </a:ln>
        </p:spPr>
        <p:txBody>
          <a:bodyPr vert="horz" wrap="square" lIns="91440" tIns="45720" rIns="91440" bIns="45720" rtlCol="0" anchor="ctr">
            <a:noAutofit/>
          </a:bodyPr>
          <a:lstStyle/>
          <a:p>
            <a:pPr algn="ctr"/>
            <a:r>
              <a:rPr lang="de-CH" sz="1400" b="1" dirty="0" err="1" smtClean="0">
                <a:solidFill>
                  <a:schemeClr val="bg1"/>
                </a:solidFill>
                <a:latin typeface="+mj-lt"/>
              </a:rPr>
              <a:t>Closed</a:t>
            </a:r>
            <a:endParaRPr lang="de-CH" sz="1600" b="1" dirty="0" smtClean="0">
              <a:solidFill>
                <a:schemeClr val="bg1"/>
              </a:solidFill>
              <a:latin typeface="+mj-lt"/>
            </a:endParaRPr>
          </a:p>
        </p:txBody>
      </p:sp>
      <p:sp>
        <p:nvSpPr>
          <p:cNvPr id="61" name="Rectangle 60"/>
          <p:cNvSpPr/>
          <p:nvPr/>
        </p:nvSpPr>
        <p:spPr>
          <a:xfrm>
            <a:off x="2076872" y="2374032"/>
            <a:ext cx="1464912" cy="864096"/>
          </a:xfrm>
          <a:prstGeom prst="rect">
            <a:avLst/>
          </a:prstGeom>
          <a:solidFill>
            <a:schemeClr val="accent1">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Real Economy</a:t>
            </a:r>
          </a:p>
          <a:p>
            <a:pPr algn="ctr"/>
            <a:r>
              <a:rPr lang="de-CH" sz="1400" b="1" dirty="0" smtClean="0">
                <a:latin typeface="+mj-lt"/>
              </a:rPr>
              <a:t>Legal </a:t>
            </a:r>
            <a:r>
              <a:rPr lang="de-CH" sz="1400" b="1" dirty="0" err="1" smtClean="0">
                <a:latin typeface="+mj-lt"/>
              </a:rPr>
              <a:t>tender</a:t>
            </a:r>
            <a:r>
              <a:rPr lang="de-CH" sz="1400" b="1" dirty="0" smtClean="0">
                <a:latin typeface="+mj-lt"/>
              </a:rPr>
              <a:t> *</a:t>
            </a:r>
          </a:p>
        </p:txBody>
      </p:sp>
      <p:sp>
        <p:nvSpPr>
          <p:cNvPr id="62" name="Rectangle 61"/>
          <p:cNvSpPr/>
          <p:nvPr/>
        </p:nvSpPr>
        <p:spPr>
          <a:xfrm>
            <a:off x="5413550" y="2374032"/>
            <a:ext cx="1343842" cy="864096"/>
          </a:xfrm>
          <a:prstGeom prst="rect">
            <a:avLst/>
          </a:prstGeom>
          <a:solidFill>
            <a:schemeClr val="accent3">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Virtual Currency</a:t>
            </a:r>
          </a:p>
        </p:txBody>
      </p:sp>
      <p:sp>
        <p:nvSpPr>
          <p:cNvPr id="68" name="Curved Left Arrow 67"/>
          <p:cNvSpPr/>
          <p:nvPr/>
        </p:nvSpPr>
        <p:spPr>
          <a:xfrm rot="16200000">
            <a:off x="4290885" y="1768505"/>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69" name="Curved Left Arrow 68"/>
          <p:cNvSpPr/>
          <p:nvPr/>
        </p:nvSpPr>
        <p:spPr>
          <a:xfrm rot="5400000">
            <a:off x="4255011" y="2259479"/>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71" name="Rectangle 70"/>
          <p:cNvSpPr/>
          <p:nvPr/>
        </p:nvSpPr>
        <p:spPr>
          <a:xfrm>
            <a:off x="420688" y="3886200"/>
            <a:ext cx="1296144" cy="864096"/>
          </a:xfrm>
          <a:prstGeom prst="rect">
            <a:avLst/>
          </a:prstGeom>
          <a:solidFill>
            <a:schemeClr val="tx2">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smtClean="0">
                <a:solidFill>
                  <a:schemeClr val="bg1"/>
                </a:solidFill>
                <a:latin typeface="+mj-lt"/>
              </a:rPr>
              <a:t>Uni-</a:t>
            </a:r>
            <a:r>
              <a:rPr lang="de-CH" sz="1400" b="1" dirty="0" err="1" smtClean="0">
                <a:solidFill>
                  <a:schemeClr val="bg1"/>
                </a:solidFill>
                <a:latin typeface="+mj-lt"/>
              </a:rPr>
              <a:t>directional</a:t>
            </a:r>
            <a:endParaRPr lang="de-CH" sz="1400" b="1" dirty="0" smtClean="0">
              <a:solidFill>
                <a:schemeClr val="bg1"/>
              </a:solidFill>
              <a:latin typeface="+mj-lt"/>
            </a:endParaRPr>
          </a:p>
        </p:txBody>
      </p:sp>
      <p:sp>
        <p:nvSpPr>
          <p:cNvPr id="72" name="Rectangle 71"/>
          <p:cNvSpPr/>
          <p:nvPr/>
        </p:nvSpPr>
        <p:spPr>
          <a:xfrm>
            <a:off x="2076897" y="3886200"/>
            <a:ext cx="1464912" cy="864096"/>
          </a:xfrm>
          <a:prstGeom prst="rect">
            <a:avLst/>
          </a:prstGeom>
          <a:solidFill>
            <a:schemeClr val="accent1">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Real Economy</a:t>
            </a:r>
          </a:p>
          <a:p>
            <a:pPr algn="ctr"/>
            <a:r>
              <a:rPr lang="de-CH" sz="1400" b="1" dirty="0" smtClean="0">
                <a:latin typeface="+mj-lt"/>
              </a:rPr>
              <a:t>Legal </a:t>
            </a:r>
            <a:r>
              <a:rPr lang="de-CH" sz="1400" b="1" dirty="0" err="1" smtClean="0">
                <a:latin typeface="+mj-lt"/>
              </a:rPr>
              <a:t>tender</a:t>
            </a:r>
            <a:r>
              <a:rPr lang="de-CH" sz="1400" b="1" dirty="0" smtClean="0">
                <a:latin typeface="+mj-lt"/>
              </a:rPr>
              <a:t> *</a:t>
            </a:r>
          </a:p>
        </p:txBody>
      </p:sp>
      <p:sp>
        <p:nvSpPr>
          <p:cNvPr id="73" name="Rectangle 72"/>
          <p:cNvSpPr/>
          <p:nvPr/>
        </p:nvSpPr>
        <p:spPr>
          <a:xfrm>
            <a:off x="5419627" y="3886200"/>
            <a:ext cx="1343842" cy="864096"/>
          </a:xfrm>
          <a:prstGeom prst="rect">
            <a:avLst/>
          </a:prstGeom>
          <a:solidFill>
            <a:schemeClr val="accent3">
              <a:lumMod val="60000"/>
              <a:lumOff val="4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Virtual Currency</a:t>
            </a:r>
          </a:p>
        </p:txBody>
      </p:sp>
      <p:sp>
        <p:nvSpPr>
          <p:cNvPr id="74" name="Curved Left Arrow 73"/>
          <p:cNvSpPr/>
          <p:nvPr/>
        </p:nvSpPr>
        <p:spPr>
          <a:xfrm rot="16200000">
            <a:off x="4296962" y="3280673"/>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75" name="Curved Left Arrow 74"/>
          <p:cNvSpPr/>
          <p:nvPr/>
        </p:nvSpPr>
        <p:spPr>
          <a:xfrm rot="5400000">
            <a:off x="4261088" y="3771647"/>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77" name="Rectangle 76"/>
          <p:cNvSpPr/>
          <p:nvPr/>
        </p:nvSpPr>
        <p:spPr>
          <a:xfrm>
            <a:off x="420688" y="5398368"/>
            <a:ext cx="1296144" cy="864096"/>
          </a:xfrm>
          <a:prstGeom prst="rect">
            <a:avLst/>
          </a:prstGeom>
          <a:solidFill>
            <a:schemeClr val="tx2">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a:solidFill>
                  <a:schemeClr val="bg1"/>
                </a:solidFill>
                <a:latin typeface="+mj-lt"/>
              </a:rPr>
              <a:t>B</a:t>
            </a:r>
            <a:r>
              <a:rPr lang="de-CH" sz="1400" b="1" dirty="0" smtClean="0">
                <a:solidFill>
                  <a:schemeClr val="bg1"/>
                </a:solidFill>
                <a:latin typeface="+mj-lt"/>
              </a:rPr>
              <a:t>i-</a:t>
            </a:r>
            <a:r>
              <a:rPr lang="de-CH" sz="1400" b="1" dirty="0" err="1" smtClean="0">
                <a:solidFill>
                  <a:schemeClr val="bg1"/>
                </a:solidFill>
                <a:latin typeface="+mj-lt"/>
              </a:rPr>
              <a:t>directional</a:t>
            </a:r>
            <a:endParaRPr lang="de-CH" sz="1400" b="1" dirty="0" smtClean="0">
              <a:solidFill>
                <a:schemeClr val="bg1"/>
              </a:solidFill>
              <a:latin typeface="+mj-lt"/>
            </a:endParaRPr>
          </a:p>
        </p:txBody>
      </p:sp>
      <p:sp>
        <p:nvSpPr>
          <p:cNvPr id="78" name="Rectangle 77"/>
          <p:cNvSpPr/>
          <p:nvPr/>
        </p:nvSpPr>
        <p:spPr>
          <a:xfrm>
            <a:off x="2076897" y="5398368"/>
            <a:ext cx="1464912" cy="864096"/>
          </a:xfrm>
          <a:prstGeom prst="rect">
            <a:avLst/>
          </a:prstGeom>
          <a:solidFill>
            <a:schemeClr val="accent1">
              <a:lumMod val="40000"/>
              <a:lumOff val="60000"/>
            </a:schemeClr>
          </a:solidFill>
          <a:ln w="6350">
            <a:solidFill>
              <a:schemeClr val="tx1"/>
            </a:solidFill>
          </a:ln>
        </p:spPr>
        <p:txBody>
          <a:bodyPr vert="horz" wrap="square" lIns="91440" tIns="45720" rIns="91440" bIns="45720" rtlCol="0" anchor="ctr">
            <a:noAutofit/>
          </a:bodyPr>
          <a:lstStyle/>
          <a:p>
            <a:pPr algn="ctr"/>
            <a:r>
              <a:rPr lang="de-CH" sz="1400" b="1" dirty="0" smtClean="0">
                <a:latin typeface="+mj-lt"/>
              </a:rPr>
              <a:t>Real Economy</a:t>
            </a:r>
          </a:p>
          <a:p>
            <a:pPr algn="ctr"/>
            <a:r>
              <a:rPr lang="de-CH" sz="1400" b="1" dirty="0" smtClean="0">
                <a:latin typeface="+mj-lt"/>
              </a:rPr>
              <a:t>Legal </a:t>
            </a:r>
            <a:r>
              <a:rPr lang="de-CH" sz="1400" b="1" dirty="0" err="1" smtClean="0">
                <a:latin typeface="+mj-lt"/>
              </a:rPr>
              <a:t>tender</a:t>
            </a:r>
            <a:r>
              <a:rPr lang="de-CH" sz="1400" b="1" dirty="0" smtClean="0">
                <a:latin typeface="+mj-lt"/>
              </a:rPr>
              <a:t> *</a:t>
            </a:r>
          </a:p>
        </p:txBody>
      </p:sp>
      <p:sp>
        <p:nvSpPr>
          <p:cNvPr id="79" name="Rectangle 78"/>
          <p:cNvSpPr/>
          <p:nvPr/>
        </p:nvSpPr>
        <p:spPr>
          <a:xfrm>
            <a:off x="5445994" y="5398369"/>
            <a:ext cx="1343842" cy="864096"/>
          </a:xfrm>
          <a:prstGeom prst="rect">
            <a:avLst/>
          </a:prstGeom>
          <a:solidFill>
            <a:schemeClr val="accent3">
              <a:lumMod val="60000"/>
              <a:lumOff val="40000"/>
            </a:schemeClr>
          </a:solidFill>
          <a:ln w="6350">
            <a:solidFill>
              <a:schemeClr val="tx1"/>
            </a:solidFill>
          </a:ln>
        </p:spPr>
        <p:txBody>
          <a:bodyPr vert="horz" wrap="square" lIns="91440" tIns="45720" rIns="91440" bIns="45720" rtlCol="0" anchor="ctr">
            <a:noAutofit/>
          </a:bodyPr>
          <a:lstStyle/>
          <a:p>
            <a:pPr algn="ctr"/>
            <a:r>
              <a:rPr lang="de-CH" sz="1600" b="1" dirty="0" smtClean="0">
                <a:latin typeface="+mj-lt"/>
              </a:rPr>
              <a:t>Virtual Currency</a:t>
            </a:r>
          </a:p>
        </p:txBody>
      </p:sp>
      <p:sp>
        <p:nvSpPr>
          <p:cNvPr id="80" name="Curved Left Arrow 79"/>
          <p:cNvSpPr/>
          <p:nvPr/>
        </p:nvSpPr>
        <p:spPr>
          <a:xfrm rot="16200000">
            <a:off x="4323329" y="4792842"/>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1" name="Curved Left Arrow 80"/>
          <p:cNvSpPr/>
          <p:nvPr/>
        </p:nvSpPr>
        <p:spPr>
          <a:xfrm rot="5400000">
            <a:off x="4287455" y="5283816"/>
            <a:ext cx="373122" cy="1584176"/>
          </a:xfrm>
          <a:prstGeom prst="curvedLeftArrow">
            <a:avLst/>
          </a:prstGeom>
          <a:solidFill>
            <a:srgbClr val="FFC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3" name="Multiply 82"/>
          <p:cNvSpPr/>
          <p:nvPr/>
        </p:nvSpPr>
        <p:spPr>
          <a:xfrm>
            <a:off x="3678494" y="2026806"/>
            <a:ext cx="1526156" cy="713346"/>
          </a:xfrm>
          <a:prstGeom prst="mathMultiply">
            <a:avLst/>
          </a:prstGeom>
          <a:solidFill>
            <a:srgbClr val="FF0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4" name="Multiply 83"/>
          <p:cNvSpPr/>
          <p:nvPr/>
        </p:nvSpPr>
        <p:spPr>
          <a:xfrm>
            <a:off x="3721674" y="2844318"/>
            <a:ext cx="1526156" cy="713346"/>
          </a:xfrm>
          <a:prstGeom prst="mathMultiply">
            <a:avLst/>
          </a:prstGeom>
          <a:solidFill>
            <a:srgbClr val="FF0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5" name="Multiply 84"/>
          <p:cNvSpPr/>
          <p:nvPr/>
        </p:nvSpPr>
        <p:spPr>
          <a:xfrm>
            <a:off x="3739948" y="4358582"/>
            <a:ext cx="1526156" cy="713346"/>
          </a:xfrm>
          <a:prstGeom prst="mathMultiply">
            <a:avLst/>
          </a:prstGeom>
          <a:solidFill>
            <a:srgbClr val="FF0000"/>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86" name="Rectangle 85"/>
          <p:cNvSpPr/>
          <p:nvPr/>
        </p:nvSpPr>
        <p:spPr>
          <a:xfrm>
            <a:off x="7045424" y="2368599"/>
            <a:ext cx="2806676" cy="864096"/>
          </a:xfrm>
          <a:prstGeom prst="rect">
            <a:avLst/>
          </a:prstGeom>
          <a:solidFill>
            <a:srgbClr val="82FE88"/>
          </a:solidFill>
          <a:ln w="6350">
            <a:solidFill>
              <a:schemeClr val="tx1"/>
            </a:solidFill>
          </a:ln>
        </p:spPr>
        <p:txBody>
          <a:bodyPr vert="horz" wrap="square" lIns="91440" tIns="45720" rIns="91440" bIns="45720" rtlCol="0" anchor="ctr">
            <a:noAutofit/>
          </a:bodyPr>
          <a:lstStyle/>
          <a:p>
            <a:pPr algn="ctr"/>
            <a:r>
              <a:rPr lang="de-CH" sz="1800" b="1" dirty="0" smtClean="0">
                <a:latin typeface="+mj-lt"/>
              </a:rPr>
              <a:t>Out </a:t>
            </a:r>
            <a:r>
              <a:rPr lang="de-CH" sz="1800" b="1" dirty="0" err="1" smtClean="0">
                <a:latin typeface="+mj-lt"/>
              </a:rPr>
              <a:t>of</a:t>
            </a:r>
            <a:r>
              <a:rPr lang="de-CH" sz="1800" b="1" dirty="0" smtClean="0">
                <a:latin typeface="+mj-lt"/>
              </a:rPr>
              <a:t> </a:t>
            </a:r>
            <a:r>
              <a:rPr lang="de-CH" sz="1800" b="1" dirty="0" err="1" smtClean="0">
                <a:latin typeface="+mj-lt"/>
              </a:rPr>
              <a:t>scope</a:t>
            </a:r>
            <a:r>
              <a:rPr lang="de-CH" sz="1800" b="1" dirty="0" smtClean="0">
                <a:latin typeface="+mj-lt"/>
              </a:rPr>
              <a:t> </a:t>
            </a:r>
            <a:r>
              <a:rPr lang="de-CH" sz="1800" b="1" dirty="0" err="1" smtClean="0">
                <a:latin typeface="+mj-lt"/>
              </a:rPr>
              <a:t>of</a:t>
            </a:r>
            <a:r>
              <a:rPr lang="de-CH" sz="1800" b="1" dirty="0" smtClean="0">
                <a:latin typeface="+mj-lt"/>
              </a:rPr>
              <a:t> VAT</a:t>
            </a:r>
            <a:endParaRPr lang="de-CH" b="1" dirty="0" smtClean="0">
              <a:latin typeface="+mj-lt"/>
            </a:endParaRPr>
          </a:p>
        </p:txBody>
      </p:sp>
      <p:sp>
        <p:nvSpPr>
          <p:cNvPr id="87" name="Rectangle 86"/>
          <p:cNvSpPr/>
          <p:nvPr/>
        </p:nvSpPr>
        <p:spPr>
          <a:xfrm>
            <a:off x="7045424" y="3886200"/>
            <a:ext cx="2806676" cy="864096"/>
          </a:xfrm>
          <a:prstGeom prst="rect">
            <a:avLst/>
          </a:prstGeom>
          <a:solidFill>
            <a:srgbClr val="FFC000"/>
          </a:solidFill>
          <a:ln w="6350">
            <a:solidFill>
              <a:schemeClr val="tx1"/>
            </a:solidFill>
          </a:ln>
        </p:spPr>
        <p:txBody>
          <a:bodyPr vert="horz" wrap="square" lIns="91440" tIns="45720" rIns="91440" bIns="45720" rtlCol="0" anchor="ctr">
            <a:noAutofit/>
          </a:bodyPr>
          <a:lstStyle/>
          <a:p>
            <a:pPr algn="ctr"/>
            <a:r>
              <a:rPr lang="de-CH" sz="1800" b="1" dirty="0" err="1" smtClean="0">
                <a:latin typeface="+mj-lt"/>
              </a:rPr>
              <a:t>Subject</a:t>
            </a:r>
            <a:r>
              <a:rPr lang="de-CH" sz="1800" b="1" dirty="0" smtClean="0">
                <a:latin typeface="+mj-lt"/>
              </a:rPr>
              <a:t> to VAT</a:t>
            </a:r>
          </a:p>
          <a:p>
            <a:pPr algn="ctr"/>
            <a:endParaRPr lang="de-CH" sz="800" b="1" dirty="0" smtClean="0">
              <a:latin typeface="+mj-lt"/>
            </a:endParaRPr>
          </a:p>
          <a:p>
            <a:pPr algn="ctr"/>
            <a:r>
              <a:rPr lang="de-CH" sz="1400" dirty="0" smtClean="0">
                <a:latin typeface="+mj-lt"/>
              </a:rPr>
              <a:t>(</a:t>
            </a:r>
            <a:r>
              <a:rPr lang="de-CH" sz="1400" dirty="0" err="1" smtClean="0">
                <a:latin typeface="+mj-lt"/>
              </a:rPr>
              <a:t>prepayment</a:t>
            </a:r>
            <a:r>
              <a:rPr lang="de-CH" sz="1400" dirty="0" smtClean="0">
                <a:latin typeface="+mj-lt"/>
              </a:rPr>
              <a:t> </a:t>
            </a:r>
            <a:r>
              <a:rPr lang="de-CH" sz="1400" dirty="0" err="1" smtClean="0">
                <a:latin typeface="+mj-lt"/>
              </a:rPr>
              <a:t>for</a:t>
            </a:r>
            <a:r>
              <a:rPr lang="de-CH" sz="1400" dirty="0" smtClean="0">
                <a:latin typeface="+mj-lt"/>
              </a:rPr>
              <a:t> </a:t>
            </a:r>
            <a:r>
              <a:rPr lang="de-CH" sz="1400" dirty="0" err="1" smtClean="0">
                <a:latin typeface="+mj-lt"/>
              </a:rPr>
              <a:t>services</a:t>
            </a:r>
            <a:r>
              <a:rPr lang="de-CH" sz="1400" dirty="0" smtClean="0">
                <a:latin typeface="+mj-lt"/>
              </a:rPr>
              <a:t>)</a:t>
            </a:r>
            <a:endParaRPr lang="de-CH" dirty="0" smtClean="0">
              <a:latin typeface="+mj-lt"/>
            </a:endParaRPr>
          </a:p>
        </p:txBody>
      </p:sp>
      <p:sp>
        <p:nvSpPr>
          <p:cNvPr id="88" name="Rectangle 87"/>
          <p:cNvSpPr/>
          <p:nvPr/>
        </p:nvSpPr>
        <p:spPr>
          <a:xfrm>
            <a:off x="7045424" y="5398368"/>
            <a:ext cx="2806676" cy="864096"/>
          </a:xfrm>
          <a:prstGeom prst="rect">
            <a:avLst/>
          </a:prstGeom>
          <a:solidFill>
            <a:srgbClr val="FF0000"/>
          </a:solidFill>
          <a:ln w="6350">
            <a:solidFill>
              <a:schemeClr val="tx1"/>
            </a:solidFill>
          </a:ln>
        </p:spPr>
        <p:txBody>
          <a:bodyPr vert="horz" wrap="square" lIns="91440" tIns="45720" rIns="91440" bIns="45720" rtlCol="0" anchor="ctr">
            <a:noAutofit/>
          </a:bodyPr>
          <a:lstStyle/>
          <a:p>
            <a:pPr algn="ctr"/>
            <a:r>
              <a:rPr lang="de-CH" sz="1800" b="1" dirty="0" smtClean="0">
                <a:latin typeface="+mj-lt"/>
              </a:rPr>
              <a:t>???</a:t>
            </a:r>
            <a:endParaRPr lang="de-CH" b="1" dirty="0" smtClean="0">
              <a:latin typeface="+mj-lt"/>
            </a:endParaRPr>
          </a:p>
        </p:txBody>
      </p:sp>
      <p:sp>
        <p:nvSpPr>
          <p:cNvPr id="89" name="TextBox 88"/>
          <p:cNvSpPr txBox="1"/>
          <p:nvPr/>
        </p:nvSpPr>
        <p:spPr>
          <a:xfrm>
            <a:off x="636712" y="6766520"/>
            <a:ext cx="6264696" cy="169277"/>
          </a:xfrm>
          <a:prstGeom prst="rect">
            <a:avLst/>
          </a:prstGeom>
          <a:noFill/>
          <a:ln>
            <a:noFill/>
          </a:ln>
        </p:spPr>
        <p:txBody>
          <a:bodyPr wrap="square" lIns="0" tIns="0" rIns="0" bIns="0" rtlCol="0">
            <a:spAutoFit/>
          </a:bodyPr>
          <a:lstStyle/>
          <a:p>
            <a:r>
              <a:rPr lang="de-CH" noProof="0" dirty="0" smtClean="0">
                <a:solidFill>
                  <a:schemeClr val="tx1"/>
                </a:solidFill>
                <a:latin typeface="Georgia" pitchFamily="18" charset="0"/>
                <a:cs typeface="Arial" pitchFamily="34" charset="0"/>
              </a:rPr>
              <a:t>* Bank </a:t>
            </a:r>
            <a:r>
              <a:rPr lang="de-CH" noProof="0" dirty="0" err="1" smtClean="0">
                <a:solidFill>
                  <a:schemeClr val="tx1"/>
                </a:solidFill>
                <a:latin typeface="Georgia" pitchFamily="18" charset="0"/>
                <a:cs typeface="Arial" pitchFamily="34" charset="0"/>
              </a:rPr>
              <a:t>notes</a:t>
            </a:r>
            <a:r>
              <a:rPr lang="de-CH" noProof="0" dirty="0" smtClean="0">
                <a:solidFill>
                  <a:schemeClr val="tx1"/>
                </a:solidFill>
                <a:latin typeface="Georgia" pitchFamily="18" charset="0"/>
                <a:cs typeface="Arial" pitchFamily="34" charset="0"/>
              </a:rPr>
              <a:t>, </a:t>
            </a:r>
            <a:r>
              <a:rPr lang="de-CH" noProof="0" dirty="0" err="1" smtClean="0">
                <a:solidFill>
                  <a:schemeClr val="tx1"/>
                </a:solidFill>
                <a:latin typeface="Georgia" pitchFamily="18" charset="0"/>
                <a:cs typeface="Arial" pitchFamily="34" charset="0"/>
              </a:rPr>
              <a:t>coins</a:t>
            </a:r>
            <a:endParaRPr lang="de-CH" noProof="0" dirty="0" smtClean="0">
              <a:solidFill>
                <a:schemeClr val="tx1"/>
              </a:solidFill>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1379811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37</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688" y="2434645"/>
            <a:ext cx="5406553" cy="396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Tax framework for bitcoins</a:t>
            </a:r>
            <a:endParaRPr lang="en-GB" sz="2000" b="1" noProof="0" dirty="0" smtClean="0">
              <a:solidFill>
                <a:schemeClr val="tx1"/>
              </a:solidFill>
              <a:latin typeface="Georgia" pitchFamily="18" charset="0"/>
              <a:cs typeface="Arial" pitchFamily="34" charset="0"/>
            </a:endParaRPr>
          </a:p>
        </p:txBody>
      </p:sp>
      <p:sp>
        <p:nvSpPr>
          <p:cNvPr id="58" name="TextBox 57"/>
          <p:cNvSpPr txBox="1"/>
          <p:nvPr/>
        </p:nvSpPr>
        <p:spPr>
          <a:xfrm>
            <a:off x="7117432" y="3515939"/>
            <a:ext cx="3221896" cy="307777"/>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confusing</a:t>
            </a:r>
            <a:r>
              <a:rPr lang="en-GB" sz="2000" noProof="0" dirty="0" smtClean="0">
                <a:solidFill>
                  <a:schemeClr val="tx1"/>
                </a:solidFill>
                <a:latin typeface="Georgia" pitchFamily="18" charset="0"/>
                <a:cs typeface="Arial" pitchFamily="34" charset="0"/>
              </a:rPr>
              <a:t> </a:t>
            </a:r>
          </a:p>
        </p:txBody>
      </p:sp>
      <p:grpSp>
        <p:nvGrpSpPr>
          <p:cNvPr id="61" name="Group 60"/>
          <p:cNvGrpSpPr/>
          <p:nvPr/>
        </p:nvGrpSpPr>
        <p:grpSpPr>
          <a:xfrm>
            <a:off x="6423492" y="3576931"/>
            <a:ext cx="494136" cy="1021104"/>
            <a:chOff x="6027992" y="2809401"/>
            <a:chExt cx="494136" cy="1021104"/>
          </a:xfrm>
        </p:grpSpPr>
        <p:sp>
          <p:nvSpPr>
            <p:cNvPr id="63" name="Right Arrow 62"/>
            <p:cNvSpPr/>
            <p:nvPr/>
          </p:nvSpPr>
          <p:spPr>
            <a:xfrm>
              <a:off x="6034671" y="2809401"/>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64" name="Right Arrow 63"/>
            <p:cNvSpPr/>
            <p:nvPr/>
          </p:nvSpPr>
          <p:spPr>
            <a:xfrm>
              <a:off x="6027992" y="3588189"/>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grpSp>
      <p:sp>
        <p:nvSpPr>
          <p:cNvPr id="66" name="TextBox 65"/>
          <p:cNvSpPr txBox="1"/>
          <p:nvPr/>
        </p:nvSpPr>
        <p:spPr>
          <a:xfrm>
            <a:off x="7117432" y="4327457"/>
            <a:ext cx="3221896" cy="307777"/>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undefined</a:t>
            </a:r>
            <a:r>
              <a:rPr lang="en-GB" sz="2000" noProof="0" dirty="0" smtClean="0">
                <a:solidFill>
                  <a:schemeClr val="tx1"/>
                </a:solidFill>
                <a:latin typeface="Georgia" pitchFamily="18" charset="0"/>
                <a:cs typeface="Arial" pitchFamily="34" charset="0"/>
              </a:rPr>
              <a:t> </a:t>
            </a:r>
          </a:p>
        </p:txBody>
      </p:sp>
      <p:pic>
        <p:nvPicPr>
          <p:cNvPr id="6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0091" y="2196445"/>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8290" y="1393935"/>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a:off x="6422541" y="4927307"/>
            <a:ext cx="3095412" cy="307777"/>
          </a:xfrm>
          <a:prstGeom prst="rect">
            <a:avLst/>
          </a:prstGeom>
          <a:noFill/>
          <a:ln>
            <a:noFill/>
          </a:ln>
        </p:spPr>
        <p:txBody>
          <a:bodyPr wrap="square" lIns="0" tIns="0" rIns="0" bIns="0" rtlCol="0">
            <a:spAutoFit/>
          </a:bodyPr>
          <a:lstStyle/>
          <a:p>
            <a:r>
              <a:rPr lang="en-GB" sz="2000" b="1" noProof="0" dirty="0" smtClean="0">
                <a:solidFill>
                  <a:schemeClr val="tx1"/>
                </a:solidFill>
                <a:latin typeface="Georgia" pitchFamily="18" charset="0"/>
                <a:cs typeface="Arial" pitchFamily="34" charset="0"/>
              </a:rPr>
              <a:t>Why do I say so?</a:t>
            </a:r>
          </a:p>
        </p:txBody>
      </p:sp>
    </p:spTree>
    <p:custDataLst>
      <p:tags r:id="rId1"/>
    </p:custDataLst>
    <p:extLst>
      <p:ext uri="{BB962C8B-B14F-4D97-AF65-F5344CB8AC3E}">
        <p14:creationId xmlns:p14="http://schemas.microsoft.com/office/powerpoint/2010/main" val="2111634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38</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VAT issues relating to virtual currencies</a:t>
            </a:r>
            <a:endParaRPr lang="en-GB" sz="2000" b="1" noProof="0" dirty="0" smtClean="0">
              <a:solidFill>
                <a:schemeClr val="tx1"/>
              </a:solidFill>
              <a:latin typeface="Georgia" pitchFamily="18" charset="0"/>
              <a:cs typeface="Arial" pitchFamily="34" charset="0"/>
            </a:endParaRPr>
          </a:p>
        </p:txBody>
      </p:sp>
      <p:pic>
        <p:nvPicPr>
          <p:cNvPr id="6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720" y="2765347"/>
            <a:ext cx="436357" cy="44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 name="TextBox 2047"/>
          <p:cNvSpPr txBox="1"/>
          <p:nvPr/>
        </p:nvSpPr>
        <p:spPr>
          <a:xfrm>
            <a:off x="744149" y="2272175"/>
            <a:ext cx="6267562"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VAT considerations</a:t>
            </a:r>
          </a:p>
        </p:txBody>
      </p:sp>
      <p:sp>
        <p:nvSpPr>
          <p:cNvPr id="2049" name="TextBox 2048"/>
          <p:cNvSpPr txBox="1"/>
          <p:nvPr/>
        </p:nvSpPr>
        <p:spPr>
          <a:xfrm>
            <a:off x="1215280" y="2831529"/>
            <a:ext cx="6799656"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Establishing the nature of the supply – what is it?</a:t>
            </a:r>
          </a:p>
        </p:txBody>
      </p:sp>
      <p:pic>
        <p:nvPicPr>
          <p:cNvPr id="7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719" y="3426897"/>
            <a:ext cx="436357" cy="44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720" y="4128810"/>
            <a:ext cx="436357" cy="44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217" y="4805185"/>
            <a:ext cx="436357" cy="44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217" y="5658739"/>
            <a:ext cx="436357" cy="44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1215482" y="3448967"/>
            <a:ext cx="6799656" cy="307777"/>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Is the supply single or composite?</a:t>
            </a:r>
            <a:endParaRPr lang="en-GB" sz="2000" noProof="0" dirty="0" smtClean="0">
              <a:solidFill>
                <a:schemeClr val="tx1"/>
              </a:solidFill>
              <a:latin typeface="Georgia" pitchFamily="18" charset="0"/>
              <a:cs typeface="Arial" pitchFamily="34" charset="0"/>
            </a:endParaRPr>
          </a:p>
        </p:txBody>
      </p:sp>
      <p:sp>
        <p:nvSpPr>
          <p:cNvPr id="76" name="TextBox 75"/>
          <p:cNvSpPr txBox="1"/>
          <p:nvPr/>
        </p:nvSpPr>
        <p:spPr>
          <a:xfrm>
            <a:off x="1215482" y="4194992"/>
            <a:ext cx="8303422" cy="307777"/>
          </a:xfrm>
          <a:prstGeom prst="rect">
            <a:avLst/>
          </a:prstGeom>
          <a:noFill/>
          <a:ln>
            <a:noFill/>
          </a:ln>
        </p:spPr>
        <p:txBody>
          <a:bodyPr wrap="square" lIns="0" tIns="0" rIns="0" bIns="0" rtlCol="0">
            <a:spAutoFit/>
          </a:bodyPr>
          <a:lstStyle/>
          <a:p>
            <a:r>
              <a:rPr lang="en-GB" sz="2000" noProof="0" dirty="0" smtClean="0">
                <a:latin typeface="Georgia" pitchFamily="18" charset="0"/>
                <a:cs typeface="Arial" pitchFamily="34" charset="0"/>
              </a:rPr>
              <a:t>Who is supplying the services to whom and for what consideration?</a:t>
            </a:r>
            <a:endParaRPr lang="en-GB" sz="2000" noProof="0" dirty="0" smtClean="0">
              <a:solidFill>
                <a:schemeClr val="tx1"/>
              </a:solidFill>
              <a:latin typeface="Georgia" pitchFamily="18" charset="0"/>
              <a:cs typeface="Arial" pitchFamily="34" charset="0"/>
            </a:endParaRPr>
          </a:p>
        </p:txBody>
      </p:sp>
      <p:sp>
        <p:nvSpPr>
          <p:cNvPr id="77" name="TextBox 76"/>
          <p:cNvSpPr txBox="1"/>
          <p:nvPr/>
        </p:nvSpPr>
        <p:spPr>
          <a:xfrm>
            <a:off x="1268532" y="4871367"/>
            <a:ext cx="8303422"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Determining the applicable VAT treatment i.e. taxable, exempt or non-business?</a:t>
            </a:r>
          </a:p>
        </p:txBody>
      </p:sp>
      <p:sp>
        <p:nvSpPr>
          <p:cNvPr id="78" name="TextBox 77"/>
          <p:cNvSpPr txBox="1"/>
          <p:nvPr/>
        </p:nvSpPr>
        <p:spPr>
          <a:xfrm>
            <a:off x="1268532" y="5724921"/>
            <a:ext cx="8303422" cy="307777"/>
          </a:xfrm>
          <a:prstGeom prst="rect">
            <a:avLst/>
          </a:prstGeom>
          <a:noFill/>
          <a:ln>
            <a:noFill/>
          </a:ln>
        </p:spPr>
        <p:txBody>
          <a:bodyPr wrap="square" lIns="0" tIns="0" rIns="0" bIns="0" rtlCol="0">
            <a:spAutoFit/>
          </a:bodyPr>
          <a:lstStyle/>
          <a:p>
            <a:r>
              <a:rPr lang="en-GB" sz="2000" noProof="0" dirty="0" smtClean="0">
                <a:latin typeface="Georgia" pitchFamily="18" charset="0"/>
                <a:cs typeface="Arial" pitchFamily="34" charset="0"/>
              </a:rPr>
              <a:t>What does this mean for VAT recovery?</a:t>
            </a:r>
            <a:endParaRPr lang="en-GB" sz="2000" noProof="0" dirty="0" smtClean="0">
              <a:solidFill>
                <a:schemeClr val="tx1"/>
              </a:solidFill>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4054094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39</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Tax framework for bitcoins in headlines</a:t>
            </a:r>
            <a:endParaRPr lang="en-GB" sz="2000" b="1" noProof="0" dirty="0" smtClean="0">
              <a:solidFill>
                <a:schemeClr val="tx1"/>
              </a:solidFill>
              <a:latin typeface="Georgia" pitchFamily="18" charset="0"/>
              <a:cs typeface="Arial" pitchFamily="34" charset="0"/>
            </a:endParaRPr>
          </a:p>
        </p:txBody>
      </p:sp>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672" y="2116264"/>
            <a:ext cx="5705435" cy="77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8417" y="2515751"/>
            <a:ext cx="1952625" cy="31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3505" y="6096000"/>
            <a:ext cx="6584215" cy="65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5527" y="6412610"/>
            <a:ext cx="1952625" cy="31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8010" y="3053897"/>
            <a:ext cx="6687684"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301" y="3936790"/>
            <a:ext cx="5339131" cy="61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9029" y="4244169"/>
            <a:ext cx="9525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407" y="4380678"/>
            <a:ext cx="58674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9440" y="4219575"/>
            <a:ext cx="11049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0688" y="5562600"/>
            <a:ext cx="5867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0688" y="5244174"/>
            <a:ext cx="1870841" cy="31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98158" y="1061200"/>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11428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40</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934764"/>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Treatment of bitcoins (examples)</a:t>
            </a:r>
            <a:endParaRPr lang="en-GB" sz="2000" b="1" noProof="0" dirty="0" smtClean="0">
              <a:solidFill>
                <a:schemeClr val="tx1"/>
              </a:solidFill>
              <a:latin typeface="Georgia" pitchFamily="18" charset="0"/>
              <a:cs typeface="Arial" pitchFamily="34" charset="0"/>
            </a:endParaRPr>
          </a:p>
        </p:txBody>
      </p:sp>
      <p:sp>
        <p:nvSpPr>
          <p:cNvPr id="58" name="TextBox 57"/>
          <p:cNvSpPr txBox="1"/>
          <p:nvPr/>
        </p:nvSpPr>
        <p:spPr>
          <a:xfrm>
            <a:off x="446379" y="2041412"/>
            <a:ext cx="9116504" cy="307777"/>
          </a:xfrm>
          <a:prstGeom prst="rect">
            <a:avLst/>
          </a:prstGeom>
          <a:noFill/>
          <a:ln>
            <a:noFill/>
          </a:ln>
        </p:spPr>
        <p:txBody>
          <a:bodyPr wrap="square" lIns="0" tIns="0" rIns="0" bIns="0" rtlCol="0">
            <a:spAutoFit/>
          </a:bodyPr>
          <a:lstStyle/>
          <a:p>
            <a:r>
              <a:rPr lang="en-GB" sz="2000" b="1" noProof="0" dirty="0" err="1" smtClean="0">
                <a:solidFill>
                  <a:schemeClr val="tx1"/>
                </a:solidFill>
                <a:latin typeface="Georgia" pitchFamily="18" charset="0"/>
                <a:cs typeface="Arial" pitchFamily="34" charset="0"/>
              </a:rPr>
              <a:t>Liberland</a:t>
            </a:r>
            <a:r>
              <a:rPr lang="en-GB" noProof="0" dirty="0" smtClean="0">
                <a:solidFill>
                  <a:schemeClr val="tx1"/>
                </a:solidFill>
                <a:latin typeface="Georgia" pitchFamily="18" charset="0"/>
                <a:cs typeface="Arial" pitchFamily="34" charset="0"/>
              </a:rPr>
              <a:t> </a:t>
            </a:r>
          </a:p>
        </p:txBody>
      </p:sp>
      <p:pic>
        <p:nvPicPr>
          <p:cNvPr id="1026" name="Picture 2" descr="Uznání daňového ráje Liberland mezinárodním společenstvím očekává jeho prezident příští měsí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5584" y="1836352"/>
            <a:ext cx="1087029" cy="68169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38931" y="2350294"/>
            <a:ext cx="8334685" cy="738664"/>
          </a:xfrm>
          <a:prstGeom prst="rect">
            <a:avLst/>
          </a:prstGeom>
          <a:noFill/>
          <a:ln>
            <a:noFill/>
          </a:ln>
        </p:spPr>
        <p:txBody>
          <a:bodyPr wrap="square" lIns="0" tIns="0" rIns="0" bIns="0" rtlCol="0">
            <a:spAutoFit/>
          </a:bodyPr>
          <a:lstStyle/>
          <a:p>
            <a:pPr marL="342900" indent="-342900">
              <a:buFont typeface="Arial" panose="020B0604020202020204" pitchFamily="34" charset="0"/>
              <a:buChar char="•"/>
            </a:pPr>
            <a:r>
              <a:rPr lang="en-GB" sz="1600" dirty="0" smtClean="0">
                <a:latin typeface="Georgia" pitchFamily="18" charset="0"/>
                <a:cs typeface="Arial" pitchFamily="34" charset="0"/>
              </a:rPr>
              <a:t>The President of </a:t>
            </a:r>
            <a:r>
              <a:rPr lang="en-GB" sz="1600" dirty="0" err="1" smtClean="0">
                <a:latin typeface="Georgia" pitchFamily="18" charset="0"/>
                <a:cs typeface="Arial" pitchFamily="34" charset="0"/>
              </a:rPr>
              <a:t>Liberland</a:t>
            </a:r>
            <a:r>
              <a:rPr lang="en-GB" sz="1600" dirty="0" smtClean="0">
                <a:latin typeface="Georgia" pitchFamily="18" charset="0"/>
                <a:cs typeface="Arial" pitchFamily="34" charset="0"/>
              </a:rPr>
              <a:t>, </a:t>
            </a:r>
            <a:r>
              <a:rPr lang="en-GB" sz="1600" dirty="0" err="1" smtClean="0">
                <a:latin typeface="Georgia" pitchFamily="18" charset="0"/>
                <a:cs typeface="Arial" pitchFamily="34" charset="0"/>
              </a:rPr>
              <a:t>Vit</a:t>
            </a:r>
            <a:r>
              <a:rPr lang="en-GB" sz="1600" dirty="0" smtClean="0">
                <a:latin typeface="Georgia" pitchFamily="18" charset="0"/>
                <a:cs typeface="Arial" pitchFamily="34" charset="0"/>
              </a:rPr>
              <a:t> </a:t>
            </a:r>
            <a:r>
              <a:rPr lang="en-GB" sz="1600" dirty="0" err="1" smtClean="0">
                <a:latin typeface="Georgia" pitchFamily="18" charset="0"/>
                <a:cs typeface="Arial" pitchFamily="34" charset="0"/>
              </a:rPr>
              <a:t>Jedlicka</a:t>
            </a:r>
            <a:r>
              <a:rPr lang="en-GB" sz="1600" dirty="0" smtClean="0">
                <a:latin typeface="Georgia" pitchFamily="18" charset="0"/>
                <a:cs typeface="Arial" pitchFamily="34" charset="0"/>
              </a:rPr>
              <a:t>, has confirmed that </a:t>
            </a:r>
            <a:r>
              <a:rPr lang="en-GB" sz="1600" dirty="0" err="1" smtClean="0">
                <a:latin typeface="Georgia" pitchFamily="18" charset="0"/>
                <a:cs typeface="Arial" pitchFamily="34" charset="0"/>
              </a:rPr>
              <a:t>Liberland</a:t>
            </a:r>
            <a:r>
              <a:rPr lang="en-GB" sz="1600" dirty="0" smtClean="0">
                <a:latin typeface="Georgia" pitchFamily="18" charset="0"/>
                <a:cs typeface="Arial" pitchFamily="34" charset="0"/>
              </a:rPr>
              <a:t> </a:t>
            </a:r>
          </a:p>
          <a:p>
            <a:r>
              <a:rPr lang="en-GB" sz="1600" dirty="0" smtClean="0">
                <a:latin typeface="Georgia" pitchFamily="18" charset="0"/>
                <a:cs typeface="Arial" pitchFamily="34" charset="0"/>
              </a:rPr>
              <a:t>      will not have an official currency nor a printed currency;</a:t>
            </a:r>
          </a:p>
          <a:p>
            <a:pPr marL="342900" indent="-342900">
              <a:buFont typeface="Arial" panose="020B0604020202020204" pitchFamily="34" charset="0"/>
              <a:buChar char="•"/>
            </a:pPr>
            <a:r>
              <a:rPr lang="en-GB" sz="1600" dirty="0" smtClean="0">
                <a:latin typeface="Georgia" pitchFamily="18" charset="0"/>
                <a:cs typeface="Arial" pitchFamily="34" charset="0"/>
              </a:rPr>
              <a:t>The country has bitcoin as national currency;</a:t>
            </a:r>
            <a:endParaRPr lang="en-GB" sz="1600" noProof="0" dirty="0" smtClean="0">
              <a:solidFill>
                <a:schemeClr val="tx1"/>
              </a:solidFill>
              <a:latin typeface="Georgia" pitchFamily="18" charset="0"/>
              <a:cs typeface="Arial" pitchFamily="34" charset="0"/>
            </a:endParaRPr>
          </a:p>
        </p:txBody>
      </p:sp>
      <p:sp>
        <p:nvSpPr>
          <p:cNvPr id="75" name="TextBox 74"/>
          <p:cNvSpPr txBox="1"/>
          <p:nvPr/>
        </p:nvSpPr>
        <p:spPr>
          <a:xfrm>
            <a:off x="420688" y="3463696"/>
            <a:ext cx="9116504" cy="307777"/>
          </a:xfrm>
          <a:prstGeom prst="rect">
            <a:avLst/>
          </a:prstGeom>
          <a:noFill/>
          <a:ln>
            <a:noFill/>
          </a:ln>
        </p:spPr>
        <p:txBody>
          <a:bodyPr wrap="square" lIns="0" tIns="0" rIns="0" bIns="0" rtlCol="0">
            <a:spAutoFit/>
          </a:bodyPr>
          <a:lstStyle/>
          <a:p>
            <a:r>
              <a:rPr lang="en-GB" sz="2000" b="1" dirty="0" smtClean="0">
                <a:latin typeface="Georgia" pitchFamily="18" charset="0"/>
                <a:cs typeface="Arial" pitchFamily="34" charset="0"/>
              </a:rPr>
              <a:t>Ecuador </a:t>
            </a:r>
            <a:r>
              <a:rPr lang="en-GB" noProof="0" dirty="0" smtClean="0">
                <a:solidFill>
                  <a:schemeClr val="tx1"/>
                </a:solidFill>
                <a:latin typeface="Georgia" pitchFamily="18" charset="0"/>
                <a:cs typeface="Arial" pitchFamily="34" charset="0"/>
              </a:rPr>
              <a:t> </a:t>
            </a:r>
          </a:p>
        </p:txBody>
      </p:sp>
      <p:sp>
        <p:nvSpPr>
          <p:cNvPr id="76" name="TextBox 75"/>
          <p:cNvSpPr txBox="1"/>
          <p:nvPr/>
        </p:nvSpPr>
        <p:spPr>
          <a:xfrm>
            <a:off x="411873" y="3785190"/>
            <a:ext cx="9361040" cy="3200876"/>
          </a:xfrm>
          <a:prstGeom prst="rect">
            <a:avLst/>
          </a:prstGeom>
          <a:noFill/>
          <a:ln>
            <a:noFill/>
          </a:ln>
        </p:spPr>
        <p:txBody>
          <a:bodyPr wrap="square" lIns="0" tIns="0" rIns="0" bIns="0" rtlCol="0">
            <a:spAutoFit/>
          </a:bodyPr>
          <a:lstStyle/>
          <a:p>
            <a:pPr marL="342900" indent="-342900">
              <a:buFont typeface="Arial" panose="020B0604020202020204" pitchFamily="34" charset="0"/>
              <a:buChar char="•"/>
            </a:pPr>
            <a:r>
              <a:rPr lang="en-GB" sz="1600" noProof="0" dirty="0" smtClean="0">
                <a:latin typeface="Georgia" pitchFamily="18" charset="0"/>
                <a:cs typeface="Arial" pitchFamily="34" charset="0"/>
              </a:rPr>
              <a:t>Everybody has mobile phones – bank accounts only half of them</a:t>
            </a:r>
          </a:p>
          <a:p>
            <a:pPr marL="342900" indent="-342900">
              <a:buFont typeface="Arial" panose="020B0604020202020204" pitchFamily="34" charset="0"/>
              <a:buChar char="•"/>
            </a:pPr>
            <a:r>
              <a:rPr lang="en-GB" sz="1600" noProof="0" dirty="0" smtClean="0">
                <a:latin typeface="Georgia" pitchFamily="18" charset="0"/>
                <a:cs typeface="Arial" pitchFamily="34" charset="0"/>
              </a:rPr>
              <a:t>Ecuador banned bitcoins but rolled out its </a:t>
            </a:r>
            <a:r>
              <a:rPr lang="en-GB" sz="1600" b="1" noProof="0" dirty="0" smtClean="0">
                <a:latin typeface="Georgia" pitchFamily="18" charset="0"/>
                <a:cs typeface="Arial" pitchFamily="34" charset="0"/>
              </a:rPr>
              <a:t>own electronic money </a:t>
            </a:r>
            <a:r>
              <a:rPr lang="en-GB" sz="1600" noProof="0" dirty="0" smtClean="0">
                <a:latin typeface="Georgia" pitchFamily="18" charset="0"/>
                <a:cs typeface="Arial" pitchFamily="34" charset="0"/>
              </a:rPr>
              <a:t>(i.e. Electronic Money System (EMS);</a:t>
            </a:r>
          </a:p>
          <a:p>
            <a:pPr marL="342900" indent="-342900">
              <a:buFont typeface="Arial" panose="020B0604020202020204" pitchFamily="34" charset="0"/>
              <a:buChar char="•"/>
            </a:pPr>
            <a:r>
              <a:rPr lang="en-GB" sz="1600" dirty="0" smtClean="0">
                <a:latin typeface="Georgia" pitchFamily="18" charset="0"/>
                <a:cs typeface="Arial" pitchFamily="34" charset="0"/>
              </a:rPr>
              <a:t>EMS is designed to support its dollar-based monetary system and not to replace it;</a:t>
            </a:r>
          </a:p>
          <a:p>
            <a:pPr marL="342900" indent="-342900">
              <a:buFont typeface="Arial" panose="020B0604020202020204" pitchFamily="34" charset="0"/>
              <a:buChar char="•"/>
            </a:pPr>
            <a:r>
              <a:rPr lang="en-GB" sz="1600" dirty="0" smtClean="0">
                <a:latin typeface="Georgia" pitchFamily="18" charset="0"/>
                <a:cs typeface="Arial" pitchFamily="34" charset="0"/>
              </a:rPr>
              <a:t>Difference to bitcoins: EMS is </a:t>
            </a:r>
            <a:r>
              <a:rPr lang="en-GB" sz="1600" b="1" dirty="0" smtClean="0">
                <a:latin typeface="Georgia" pitchFamily="18" charset="0"/>
                <a:cs typeface="Arial" pitchFamily="34" charset="0"/>
              </a:rPr>
              <a:t>controlled by the government </a:t>
            </a:r>
            <a:r>
              <a:rPr lang="en-GB" sz="1600" dirty="0" smtClean="0">
                <a:latin typeface="Georgia" pitchFamily="18" charset="0"/>
                <a:cs typeface="Arial" pitchFamily="34" charset="0"/>
              </a:rPr>
              <a:t>and </a:t>
            </a:r>
            <a:r>
              <a:rPr lang="en-GB" sz="1600" b="1" dirty="0" smtClean="0">
                <a:latin typeface="Georgia" pitchFamily="18" charset="0"/>
                <a:cs typeface="Arial" pitchFamily="34" charset="0"/>
              </a:rPr>
              <a:t>tied directly to the local currency </a:t>
            </a:r>
            <a:r>
              <a:rPr lang="en-GB" sz="1600" dirty="0" smtClean="0">
                <a:latin typeface="Georgia" pitchFamily="18" charset="0"/>
                <a:cs typeface="Arial" pitchFamily="34" charset="0"/>
              </a:rPr>
              <a:t>(i.e. dollar);</a:t>
            </a:r>
          </a:p>
          <a:p>
            <a:pPr marL="342900" indent="-342900">
              <a:buFont typeface="Arial" panose="020B0604020202020204" pitchFamily="34" charset="0"/>
              <a:buChar char="•"/>
            </a:pPr>
            <a:r>
              <a:rPr lang="en-GB" sz="1600" i="1" noProof="0" dirty="0" smtClean="0">
                <a:latin typeface="Georgia" pitchFamily="18" charset="0"/>
                <a:cs typeface="Arial" pitchFamily="34" charset="0"/>
              </a:rPr>
              <a:t>Three-phases-implementation:</a:t>
            </a:r>
          </a:p>
          <a:p>
            <a:pPr marL="966612" lvl="1" indent="-457200">
              <a:buFont typeface="+mj-lt"/>
              <a:buAutoNum type="arabicPeriod"/>
            </a:pPr>
            <a:r>
              <a:rPr lang="en-GB" sz="1600" dirty="0" smtClean="0">
                <a:latin typeface="Georgia" pitchFamily="18" charset="0"/>
                <a:cs typeface="Arial" pitchFamily="34" charset="0"/>
              </a:rPr>
              <a:t>Users created their EMS accounts and made changes to their credentials (December 2014 – February 2015);</a:t>
            </a:r>
          </a:p>
          <a:p>
            <a:pPr marL="966612" lvl="1" indent="-457200">
              <a:buFont typeface="+mj-lt"/>
              <a:buAutoNum type="arabicPeriod"/>
            </a:pPr>
            <a:r>
              <a:rPr lang="en-GB" sz="1600" noProof="0" dirty="0" smtClean="0">
                <a:latin typeface="Georgia" pitchFamily="18" charset="0"/>
                <a:cs typeface="Arial" pitchFamily="34" charset="0"/>
              </a:rPr>
              <a:t>Users able to pay for select services and send money between individuals (from February 2015);</a:t>
            </a:r>
          </a:p>
          <a:p>
            <a:pPr marL="966612" lvl="1" indent="-457200">
              <a:buFont typeface="+mj-lt"/>
              <a:buAutoNum type="arabicPeriod"/>
            </a:pPr>
            <a:r>
              <a:rPr lang="en-GB" sz="1600" dirty="0" smtClean="0">
                <a:latin typeface="Georgia" pitchFamily="18" charset="0"/>
                <a:cs typeface="Arial" pitchFamily="34" charset="0"/>
              </a:rPr>
              <a:t>Users allowed to pay for public services (e.g. taxes) from late 2015. </a:t>
            </a:r>
            <a:endParaRPr lang="en-GB" sz="1600" noProof="0" dirty="0" smtClean="0">
              <a:latin typeface="Georgia" pitchFamily="18" charset="0"/>
              <a:cs typeface="Arial" pitchFamily="34" charset="0"/>
            </a:endParaRPr>
          </a:p>
          <a:p>
            <a:pPr marL="342900" indent="-342900">
              <a:buFont typeface="Arial" panose="020B0604020202020204" pitchFamily="34" charset="0"/>
              <a:buChar char="•"/>
            </a:pPr>
            <a:endParaRPr lang="en-GB" sz="1600" noProof="0" dirty="0" smtClean="0">
              <a:solidFill>
                <a:schemeClr val="tx1"/>
              </a:solidFill>
              <a:latin typeface="Georgia" pitchFamily="18" charset="0"/>
              <a:cs typeface="Arial" pitchFamily="34" charset="0"/>
            </a:endParaRPr>
          </a:p>
        </p:txBody>
      </p:sp>
      <p:sp>
        <p:nvSpPr>
          <p:cNvPr id="61" name="AutoShape 4" descr="Bildergebnis für ecuador"/>
          <p:cNvSpPr>
            <a:spLocks noChangeAspect="1" noChangeArrowheads="1"/>
          </p:cNvSpPr>
          <p:nvPr/>
        </p:nvSpPr>
        <p:spPr bwMode="auto">
          <a:xfrm>
            <a:off x="155575" y="-503238"/>
            <a:ext cx="15716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AutoShape 6" descr="Bildergebnis für ecuador"/>
          <p:cNvSpPr>
            <a:spLocks noChangeAspect="1" noChangeArrowheads="1"/>
          </p:cNvSpPr>
          <p:nvPr/>
        </p:nvSpPr>
        <p:spPr bwMode="auto">
          <a:xfrm>
            <a:off x="307975" y="-350838"/>
            <a:ext cx="15716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3753" y="3348520"/>
            <a:ext cx="1081951" cy="68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01608" y="989694"/>
            <a:ext cx="679514" cy="68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96486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41</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Treatment of bitcoins (examples)</a:t>
            </a:r>
            <a:endParaRPr lang="en-GB" sz="2000" b="1" noProof="0" dirty="0" smtClean="0">
              <a:solidFill>
                <a:schemeClr val="tx1"/>
              </a:solidFill>
              <a:latin typeface="Georgia" pitchFamily="18" charset="0"/>
              <a:cs typeface="Arial" pitchFamily="34" charset="0"/>
            </a:endParaRPr>
          </a:p>
        </p:txBody>
      </p:sp>
      <p:pic>
        <p:nvPicPr>
          <p:cNvPr id="8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8158" y="1061200"/>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a:off x="446379" y="2041412"/>
            <a:ext cx="9116504" cy="307777"/>
          </a:xfrm>
          <a:prstGeom prst="rect">
            <a:avLst/>
          </a:prstGeom>
          <a:noFill/>
          <a:ln>
            <a:noFill/>
          </a:ln>
        </p:spPr>
        <p:txBody>
          <a:bodyPr wrap="square" lIns="0" tIns="0" rIns="0" bIns="0" rtlCol="0">
            <a:spAutoFit/>
          </a:bodyPr>
          <a:lstStyle/>
          <a:p>
            <a:r>
              <a:rPr lang="en-GB" sz="2000" b="1" dirty="0" smtClean="0">
                <a:latin typeface="Georgia" pitchFamily="18" charset="0"/>
                <a:cs typeface="Arial" pitchFamily="34" charset="0"/>
              </a:rPr>
              <a:t>Australia</a:t>
            </a:r>
            <a:r>
              <a:rPr lang="en-GB" noProof="0" dirty="0" smtClean="0">
                <a:solidFill>
                  <a:schemeClr val="tx1"/>
                </a:solidFill>
                <a:latin typeface="Georgia" pitchFamily="18" charset="0"/>
                <a:cs typeface="Arial" pitchFamily="34" charset="0"/>
              </a:rPr>
              <a:t> </a:t>
            </a:r>
          </a:p>
        </p:txBody>
      </p:sp>
      <p:sp>
        <p:nvSpPr>
          <p:cNvPr id="74" name="TextBox 73"/>
          <p:cNvSpPr txBox="1"/>
          <p:nvPr/>
        </p:nvSpPr>
        <p:spPr>
          <a:xfrm>
            <a:off x="438931" y="2350294"/>
            <a:ext cx="9342797" cy="4431983"/>
          </a:xfrm>
          <a:prstGeom prst="rect">
            <a:avLst/>
          </a:prstGeom>
          <a:noFill/>
          <a:ln>
            <a:noFill/>
          </a:ln>
        </p:spPr>
        <p:txBody>
          <a:bodyPr wrap="square" lIns="0" tIns="0" rIns="0" bIns="0" rtlCol="0">
            <a:spAutoFit/>
          </a:bodyPr>
          <a:lstStyle/>
          <a:p>
            <a:pPr marL="342900" indent="-342900">
              <a:buFont typeface="Arial" panose="020B0604020202020204" pitchFamily="34" charset="0"/>
              <a:buChar char="•"/>
            </a:pPr>
            <a:r>
              <a:rPr lang="en-GB" sz="1800" dirty="0" smtClean="0">
                <a:latin typeface="Georgia" pitchFamily="18" charset="0"/>
                <a:cs typeface="Arial" pitchFamily="34" charset="0"/>
              </a:rPr>
              <a:t>Bitcoins and other cryptocurrencies are seen as (Capital Gain Tax) assets for tax purposes;</a:t>
            </a:r>
          </a:p>
          <a:p>
            <a:pPr marL="342900" indent="-342900">
              <a:buFont typeface="Arial" panose="020B0604020202020204" pitchFamily="34" charset="0"/>
              <a:buChar char="•"/>
            </a:pPr>
            <a:r>
              <a:rPr lang="en-GB" sz="1800" dirty="0" smtClean="0">
                <a:latin typeface="Georgia" pitchFamily="18" charset="0"/>
                <a:cs typeface="Arial" pitchFamily="34" charset="0"/>
              </a:rPr>
              <a:t>Income from mining bitcoin (provided that the taxpayer is in the bitcoin mining business) is </a:t>
            </a:r>
            <a:r>
              <a:rPr lang="en-GB" sz="1800" b="1" dirty="0" smtClean="0">
                <a:latin typeface="Georgia" pitchFamily="18" charset="0"/>
                <a:cs typeface="Arial" pitchFamily="34" charset="0"/>
              </a:rPr>
              <a:t>included in the taxpayer’s assessable income</a:t>
            </a:r>
            <a:r>
              <a:rPr lang="en-GB" sz="1800" dirty="0" smtClean="0">
                <a:latin typeface="Georgia" pitchFamily="18" charset="0"/>
                <a:cs typeface="Arial" pitchFamily="34" charset="0"/>
              </a:rPr>
              <a:t>. The expenses incurred in respect of the mining are deductible;</a:t>
            </a:r>
          </a:p>
          <a:p>
            <a:pPr marL="342900" indent="-342900">
              <a:buFont typeface="Arial" panose="020B0604020202020204" pitchFamily="34" charset="0"/>
              <a:buChar char="•"/>
            </a:pPr>
            <a:r>
              <a:rPr lang="en-GB" sz="1800" dirty="0" smtClean="0">
                <a:latin typeface="Georgia" pitchFamily="18" charset="0"/>
                <a:cs typeface="Arial" pitchFamily="34" charset="0"/>
              </a:rPr>
              <a:t>The mining income is likely to be subject to GST;</a:t>
            </a:r>
          </a:p>
          <a:p>
            <a:pPr marL="342900" indent="-342900">
              <a:buFont typeface="Arial" panose="020B0604020202020204" pitchFamily="34" charset="0"/>
              <a:buChar char="•"/>
            </a:pPr>
            <a:r>
              <a:rPr lang="en-GB" sz="1800" dirty="0" smtClean="0">
                <a:latin typeface="Georgia" pitchFamily="18" charset="0"/>
                <a:cs typeface="Arial" pitchFamily="34" charset="0"/>
              </a:rPr>
              <a:t>Bitcoins are treated as a </a:t>
            </a:r>
            <a:r>
              <a:rPr lang="en-GB" sz="1800" b="1" dirty="0" smtClean="0">
                <a:latin typeface="Georgia" pitchFamily="18" charset="0"/>
                <a:cs typeface="Arial" pitchFamily="34" charset="0"/>
              </a:rPr>
              <a:t>trading stock </a:t>
            </a:r>
            <a:r>
              <a:rPr lang="en-GB" sz="1800" dirty="0" smtClean="0">
                <a:latin typeface="Georgia" pitchFamily="18" charset="0"/>
                <a:cs typeface="Arial" pitchFamily="34" charset="0"/>
              </a:rPr>
              <a:t>where they are held for the purpose of sale or exchange in the ordinary course of a business;</a:t>
            </a:r>
          </a:p>
          <a:p>
            <a:pPr marL="342900" indent="-342900">
              <a:buFont typeface="Arial" panose="020B0604020202020204" pitchFamily="34" charset="0"/>
              <a:buChar char="•"/>
            </a:pPr>
            <a:r>
              <a:rPr lang="en-GB" sz="1800" dirty="0" smtClean="0">
                <a:latin typeface="Georgia" pitchFamily="18" charset="0"/>
                <a:cs typeface="Arial" pitchFamily="34" charset="0"/>
              </a:rPr>
              <a:t>The treatment of bitcoins used for personal purposes (e.g. for acquiring goods and services) is similar to the treatment of other assets, where any capital gain or loss from disposal of the bitcoin is disregarded provided that the cost of the bitcoin is AUD 10’000 or less;</a:t>
            </a:r>
          </a:p>
          <a:p>
            <a:pPr marL="342900" indent="-342900">
              <a:buFont typeface="Arial" panose="020B0604020202020204" pitchFamily="34" charset="0"/>
              <a:buChar char="•"/>
            </a:pPr>
            <a:r>
              <a:rPr lang="en-GB" sz="1800" dirty="0" smtClean="0">
                <a:latin typeface="Georgia" pitchFamily="18" charset="0"/>
                <a:cs typeface="Arial" pitchFamily="34" charset="0"/>
              </a:rPr>
              <a:t>Salary and wages paid in bitcoin will be treated as a fringe benefit and subject to the Fringe Benefits Tax. </a:t>
            </a:r>
          </a:p>
          <a:p>
            <a:pPr marL="342900" indent="-342900">
              <a:buFont typeface="Arial" panose="020B0604020202020204" pitchFamily="34" charset="0"/>
              <a:buChar char="•"/>
            </a:pPr>
            <a:r>
              <a:rPr lang="en-GB" sz="1800" dirty="0" smtClean="0">
                <a:latin typeface="Georgia" pitchFamily="18" charset="0"/>
                <a:cs typeface="Arial" pitchFamily="34" charset="0"/>
              </a:rPr>
              <a:t>Payments in bitcoins are akin to barter transactions and trigger GST liability.</a:t>
            </a:r>
          </a:p>
          <a:p>
            <a:pPr marL="342900" indent="-342900">
              <a:buFont typeface="Arial" panose="020B0604020202020204" pitchFamily="34" charset="0"/>
              <a:buChar char="•"/>
            </a:pPr>
            <a:endParaRPr lang="en-GB" sz="1800" dirty="0" smtClean="0">
              <a:latin typeface="Georgia" pitchFamily="18" charset="0"/>
              <a:cs typeface="Arial" pitchFamily="34" charset="0"/>
            </a:endParaRPr>
          </a:p>
        </p:txBody>
      </p:sp>
      <p:sp>
        <p:nvSpPr>
          <p:cNvPr id="61" name="AutoShape 4" descr="Bildergebnis für ecuador"/>
          <p:cNvSpPr>
            <a:spLocks noChangeAspect="1" noChangeArrowheads="1"/>
          </p:cNvSpPr>
          <p:nvPr/>
        </p:nvSpPr>
        <p:spPr bwMode="auto">
          <a:xfrm>
            <a:off x="155575" y="-503238"/>
            <a:ext cx="15716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AutoShape 6" descr="Bildergebnis für ecuador"/>
          <p:cNvSpPr>
            <a:spLocks noChangeAspect="1" noChangeArrowheads="1"/>
          </p:cNvSpPr>
          <p:nvPr/>
        </p:nvSpPr>
        <p:spPr bwMode="auto">
          <a:xfrm>
            <a:off x="307975" y="-350838"/>
            <a:ext cx="15716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AutoShape 2" descr="Bildergebnis für australia"/>
          <p:cNvSpPr>
            <a:spLocks noChangeAspect="1" noChangeArrowheads="1"/>
          </p:cNvSpPr>
          <p:nvPr/>
        </p:nvSpPr>
        <p:spPr bwMode="auto">
          <a:xfrm>
            <a:off x="155575" y="-342900"/>
            <a:ext cx="143827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AutoShape 4" descr="Bildergebnis für australia"/>
          <p:cNvSpPr>
            <a:spLocks noChangeAspect="1" noChangeArrowheads="1"/>
          </p:cNvSpPr>
          <p:nvPr/>
        </p:nvSpPr>
        <p:spPr bwMode="auto">
          <a:xfrm>
            <a:off x="307975" y="-190500"/>
            <a:ext cx="143827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9777" y="6090963"/>
            <a:ext cx="1081951" cy="67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06560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491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Your speaker</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1" name="Picture 2"/>
          <p:cNvPicPr>
            <a:picLocks noChangeAspect="1" noChangeArrowheads="1"/>
          </p:cNvPicPr>
          <p:nvPr/>
        </p:nvPicPr>
        <p:blipFill>
          <a:blip r:embed="rId9" cstate="print"/>
          <a:srcRect/>
          <a:stretch>
            <a:fillRect/>
          </a:stretch>
        </p:blipFill>
        <p:spPr bwMode="auto">
          <a:xfrm>
            <a:off x="533400" y="2087801"/>
            <a:ext cx="1602200" cy="2103502"/>
          </a:xfrm>
          <a:prstGeom prst="rect">
            <a:avLst/>
          </a:prstGeom>
          <a:noFill/>
          <a:ln w="9525">
            <a:noFill/>
            <a:miter lim="800000"/>
            <a:headEnd/>
            <a:tailEnd/>
          </a:ln>
        </p:spPr>
      </p:pic>
      <p:sp>
        <p:nvSpPr>
          <p:cNvPr id="72" name="Text Box 13"/>
          <p:cNvSpPr txBox="1">
            <a:spLocks noChangeArrowheads="1"/>
          </p:cNvSpPr>
          <p:nvPr/>
        </p:nvSpPr>
        <p:spPr bwMode="auto">
          <a:xfrm>
            <a:off x="3220088" y="2086000"/>
            <a:ext cx="3456384" cy="1231106"/>
          </a:xfrm>
          <a:prstGeom prst="rect">
            <a:avLst/>
          </a:prstGeom>
          <a:noFill/>
          <a:ln w="9525" algn="ctr">
            <a:noFill/>
            <a:miter lim="800000"/>
            <a:headEnd/>
            <a:tailEnd/>
          </a:ln>
        </p:spPr>
        <p:txBody>
          <a:bodyPr wrap="square" lIns="63500" tIns="0" rIns="64800" bIns="0">
            <a:spAutoFit/>
          </a:bodyPr>
          <a:lstStyle/>
          <a:p>
            <a:pPr defTabSz="914400">
              <a:defRPr/>
            </a:pPr>
            <a:r>
              <a:rPr lang="en-GB" sz="1600" b="1" dirty="0">
                <a:solidFill>
                  <a:srgbClr val="000000"/>
                </a:solidFill>
                <a:latin typeface="Georgia"/>
              </a:rPr>
              <a:t>Michaela </a:t>
            </a:r>
            <a:r>
              <a:rPr lang="en-GB" sz="1600" b="1" dirty="0" smtClean="0">
                <a:solidFill>
                  <a:srgbClr val="000000"/>
                </a:solidFill>
                <a:latin typeface="Georgia"/>
              </a:rPr>
              <a:t>Merz</a:t>
            </a:r>
          </a:p>
          <a:p>
            <a:pPr defTabSz="914400">
              <a:defRPr/>
            </a:pPr>
            <a:r>
              <a:rPr lang="en-GB" sz="1600" dirty="0" smtClean="0">
                <a:solidFill>
                  <a:srgbClr val="000000"/>
                </a:solidFill>
                <a:latin typeface="Georgia"/>
              </a:rPr>
              <a:t>Partner  </a:t>
            </a:r>
          </a:p>
          <a:p>
            <a:pPr defTabSz="914400">
              <a:defRPr/>
            </a:pPr>
            <a:r>
              <a:rPr lang="en-GB" sz="1600" dirty="0" smtClean="0">
                <a:solidFill>
                  <a:srgbClr val="000000"/>
                </a:solidFill>
                <a:latin typeface="Georgia"/>
              </a:rPr>
              <a:t>Global Indirect Tax Leader at PwC</a:t>
            </a:r>
            <a:endParaRPr lang="en-GB" sz="1600" dirty="0">
              <a:solidFill>
                <a:srgbClr val="000000"/>
              </a:solidFill>
              <a:latin typeface="Georgia"/>
            </a:endParaRPr>
          </a:p>
          <a:p>
            <a:pPr defTabSz="914400">
              <a:defRPr/>
            </a:pPr>
            <a:r>
              <a:rPr lang="en-GB" sz="1600" dirty="0">
                <a:solidFill>
                  <a:srgbClr val="000000"/>
                </a:solidFill>
                <a:latin typeface="Georgia"/>
              </a:rPr>
              <a:t>Tel.: +41 (0)58 792 4429</a:t>
            </a:r>
          </a:p>
          <a:p>
            <a:pPr defTabSz="914400">
              <a:defRPr/>
            </a:pPr>
            <a:r>
              <a:rPr lang="en-GB" sz="1600" dirty="0">
                <a:solidFill>
                  <a:srgbClr val="000000"/>
                </a:solidFill>
                <a:latin typeface="Georgia"/>
              </a:rPr>
              <a:t>E-Mail: michaela.merz@ch.pwc.com</a:t>
            </a:r>
          </a:p>
        </p:txBody>
      </p:sp>
      <p:sp>
        <p:nvSpPr>
          <p:cNvPr id="62" name="Text Box 13"/>
          <p:cNvSpPr txBox="1">
            <a:spLocks noChangeArrowheads="1"/>
          </p:cNvSpPr>
          <p:nvPr/>
        </p:nvSpPr>
        <p:spPr bwMode="auto">
          <a:xfrm>
            <a:off x="3229000" y="3519190"/>
            <a:ext cx="3456384" cy="738664"/>
          </a:xfrm>
          <a:prstGeom prst="rect">
            <a:avLst/>
          </a:prstGeom>
          <a:noFill/>
          <a:ln w="9525" algn="ctr">
            <a:noFill/>
            <a:miter lim="800000"/>
            <a:headEnd/>
            <a:tailEnd/>
          </a:ln>
        </p:spPr>
        <p:txBody>
          <a:bodyPr wrap="square" lIns="63500" tIns="0" rIns="64800" bIns="0">
            <a:spAutoFit/>
          </a:bodyPr>
          <a:lstStyle/>
          <a:p>
            <a:pPr defTabSz="914400">
              <a:defRPr/>
            </a:pPr>
            <a:r>
              <a:rPr lang="en-GB" sz="1600" b="1" dirty="0" smtClean="0">
                <a:solidFill>
                  <a:srgbClr val="000000"/>
                </a:solidFill>
                <a:latin typeface="Georgia"/>
              </a:rPr>
              <a:t>Blogs: </a:t>
            </a:r>
          </a:p>
          <a:p>
            <a:pPr defTabSz="914400">
              <a:defRPr/>
            </a:pPr>
            <a:r>
              <a:rPr lang="en-GB" sz="1600" b="1" dirty="0">
                <a:solidFill>
                  <a:srgbClr val="000000"/>
                </a:solidFill>
                <a:latin typeface="Georgia"/>
                <a:hlinkClick r:id="rId10"/>
              </a:rPr>
              <a:t>http://michaelamerz.org</a:t>
            </a:r>
            <a:r>
              <a:rPr lang="en-GB" sz="1600" b="1" dirty="0" smtClean="0">
                <a:solidFill>
                  <a:srgbClr val="000000"/>
                </a:solidFill>
                <a:latin typeface="Georgia"/>
                <a:hlinkClick r:id="rId10"/>
              </a:rPr>
              <a:t>/</a:t>
            </a:r>
            <a:endParaRPr lang="en-GB" sz="1600" b="1" dirty="0" smtClean="0">
              <a:solidFill>
                <a:srgbClr val="000000"/>
              </a:solidFill>
              <a:latin typeface="Georgia"/>
            </a:endParaRPr>
          </a:p>
          <a:p>
            <a:pPr defTabSz="914400">
              <a:defRPr/>
            </a:pPr>
            <a:r>
              <a:rPr lang="en-GB" sz="1600" b="1" dirty="0">
                <a:solidFill>
                  <a:srgbClr val="000000"/>
                </a:solidFill>
                <a:latin typeface="Georgia"/>
                <a:hlinkClick r:id="rId11"/>
              </a:rPr>
              <a:t>http://ebiz.pwc.com</a:t>
            </a:r>
            <a:r>
              <a:rPr lang="en-GB" sz="1600" b="1" dirty="0" smtClean="0">
                <a:solidFill>
                  <a:srgbClr val="000000"/>
                </a:solidFill>
                <a:latin typeface="Georgia"/>
                <a:hlinkClick r:id="rId11"/>
              </a:rPr>
              <a:t>/</a:t>
            </a:r>
            <a:r>
              <a:rPr lang="en-GB" sz="1600" b="1" dirty="0" smtClean="0">
                <a:solidFill>
                  <a:srgbClr val="000000"/>
                </a:solidFill>
                <a:latin typeface="Georgia"/>
              </a:rPr>
              <a:t> </a:t>
            </a:r>
          </a:p>
        </p:txBody>
      </p:sp>
    </p:spTree>
    <p:custDataLst>
      <p:tags r:id="rId1"/>
    </p:custDataLst>
    <p:extLst>
      <p:ext uri="{BB962C8B-B14F-4D97-AF65-F5344CB8AC3E}">
        <p14:creationId xmlns:p14="http://schemas.microsoft.com/office/powerpoint/2010/main" val="242663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42</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Different tax categories of bitcoins across the world</a:t>
            </a:r>
            <a:endParaRPr lang="en-GB" sz="2000" b="1" noProof="0" dirty="0" smtClean="0">
              <a:solidFill>
                <a:schemeClr val="tx1"/>
              </a:solidFill>
              <a:latin typeface="Georgia" pitchFamily="18" charset="0"/>
              <a:cs typeface="Arial" pitchFamily="34" charset="0"/>
            </a:endParaRPr>
          </a:p>
        </p:txBody>
      </p:sp>
      <p:pic>
        <p:nvPicPr>
          <p:cNvPr id="7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6190" y="1069848"/>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1" name="Table 60"/>
          <p:cNvGraphicFramePr>
            <a:graphicFrameLocks noGrp="1"/>
          </p:cNvGraphicFramePr>
          <p:nvPr>
            <p:custDataLst>
              <p:tags r:id="rId8"/>
            </p:custDataLst>
            <p:extLst>
              <p:ext uri="{D42A27DB-BD31-4B8C-83A1-F6EECF244321}">
                <p14:modId xmlns:p14="http://schemas.microsoft.com/office/powerpoint/2010/main" val="1389168649"/>
              </p:ext>
            </p:extLst>
          </p:nvPr>
        </p:nvGraphicFramePr>
        <p:xfrm>
          <a:off x="530352" y="2158008"/>
          <a:ext cx="8675312" cy="3688080"/>
        </p:xfrm>
        <a:graphic>
          <a:graphicData uri="http://schemas.openxmlformats.org/drawingml/2006/table">
            <a:tbl>
              <a:tblPr firstRow="1" firstCol="1" bandRow="1">
                <a:tableStyleId>{74ED0A72-4B8E-423B-AE2F-120ADE3C16FB}</a:tableStyleId>
              </a:tblPr>
              <a:tblGrid>
                <a:gridCol w="3058688"/>
                <a:gridCol w="5616624"/>
              </a:tblGrid>
              <a:tr h="370840">
                <a:tc>
                  <a:txBody>
                    <a:bodyPr/>
                    <a:lstStyle/>
                    <a:p>
                      <a:pPr algn="ctr"/>
                      <a:r>
                        <a:rPr lang="en-GB" sz="2000" b="1" dirty="0" smtClean="0">
                          <a:solidFill>
                            <a:schemeClr val="tx1"/>
                          </a:solidFill>
                        </a:rPr>
                        <a:t>Tax category</a:t>
                      </a:r>
                      <a:endParaRPr lang="en-GB" sz="2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3"/>
                    </a:solidFill>
                  </a:tcPr>
                </a:tc>
                <a:tc>
                  <a:txBody>
                    <a:bodyPr/>
                    <a:lstStyle/>
                    <a:p>
                      <a:pPr algn="ctr"/>
                      <a:r>
                        <a:rPr lang="en-GB" sz="2000" b="1" dirty="0" smtClean="0">
                          <a:solidFill>
                            <a:schemeClr val="tx1"/>
                          </a:solidFill>
                        </a:rPr>
                        <a:t>Examples of countries</a:t>
                      </a:r>
                      <a:endParaRPr lang="en-GB" sz="2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3"/>
                    </a:solidFill>
                  </a:tcPr>
                </a:tc>
              </a:tr>
              <a:tr h="370840">
                <a:tc>
                  <a:txBody>
                    <a:bodyPr/>
                    <a:lstStyle/>
                    <a:p>
                      <a:r>
                        <a:rPr lang="en-GB" sz="2000" b="0" dirty="0" smtClean="0">
                          <a:solidFill>
                            <a:schemeClr val="tx1"/>
                          </a:solidFill>
                        </a:rPr>
                        <a:t>Currency</a:t>
                      </a:r>
                      <a:r>
                        <a:rPr lang="en-GB" sz="2000" b="0" baseline="0" dirty="0" smtClean="0">
                          <a:solidFill>
                            <a:schemeClr val="tx1"/>
                          </a:solidFill>
                        </a:rPr>
                        <a:t>   </a:t>
                      </a:r>
                    </a:p>
                    <a:p>
                      <a:r>
                        <a:rPr lang="en-GB" sz="2000" b="0" dirty="0" smtClean="0">
                          <a:solidFill>
                            <a:schemeClr val="tx1"/>
                          </a:solidFill>
                        </a:rPr>
                        <a:t>(legal tender)</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Belgium, United Kingdom</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r>
              <a:tr h="370840">
                <a:tc>
                  <a:txBody>
                    <a:bodyPr/>
                    <a:lstStyle/>
                    <a:p>
                      <a:r>
                        <a:rPr lang="en-GB" sz="2000" b="0" dirty="0" smtClean="0">
                          <a:solidFill>
                            <a:schemeClr val="tx1"/>
                          </a:solidFill>
                        </a:rPr>
                        <a:t>Barter</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Austria, Germany, Spain, Australia, Singapore</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r>
                        <a:rPr lang="en-GB" sz="2000" b="0" dirty="0" smtClean="0">
                          <a:solidFill>
                            <a:schemeClr val="tx1"/>
                          </a:solidFill>
                        </a:rPr>
                        <a:t>Electronic</a:t>
                      </a:r>
                      <a:r>
                        <a:rPr lang="en-GB" sz="2000" b="0" baseline="0" dirty="0" smtClean="0">
                          <a:solidFill>
                            <a:schemeClr val="tx1"/>
                          </a:solidFill>
                        </a:rPr>
                        <a:t> service</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Denmark, Poland, Norway</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r>
                        <a:rPr lang="en-GB" sz="2000" b="0" dirty="0" smtClean="0">
                          <a:solidFill>
                            <a:schemeClr val="tx1"/>
                          </a:solidFill>
                        </a:rPr>
                        <a:t>Alternative</a:t>
                      </a:r>
                      <a:r>
                        <a:rPr lang="en-GB" sz="2000" b="0" baseline="0" dirty="0" smtClean="0">
                          <a:solidFill>
                            <a:schemeClr val="tx1"/>
                          </a:solidFill>
                        </a:rPr>
                        <a:t> payment instrument</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Finland</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r>
                        <a:rPr lang="en-GB" sz="2000" b="0" dirty="0" smtClean="0">
                          <a:solidFill>
                            <a:schemeClr val="tx1"/>
                          </a:solidFill>
                        </a:rPr>
                        <a:t>Commodity </a:t>
                      </a:r>
                    </a:p>
                    <a:p>
                      <a:r>
                        <a:rPr lang="en-GB" sz="2000" b="0" dirty="0" smtClean="0">
                          <a:solidFill>
                            <a:schemeClr val="tx1"/>
                          </a:solidFill>
                        </a:rPr>
                        <a:t>(noble metal)</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Japan, Argentina</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r>
                        <a:rPr lang="en-GB" sz="2000" b="0" dirty="0" smtClean="0">
                          <a:solidFill>
                            <a:schemeClr val="tx1"/>
                          </a:solidFill>
                        </a:rPr>
                        <a:t>Intangible property</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Canada, USA</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58" name="TextBox 57"/>
          <p:cNvSpPr txBox="1"/>
          <p:nvPr/>
        </p:nvSpPr>
        <p:spPr>
          <a:xfrm>
            <a:off x="1132730" y="6141994"/>
            <a:ext cx="8306128"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Lots of countries do not have any  tax regulations on bitcoins at all; e.g. Luxembourg, France, Ireland, Italy, Netherlands, Portugal, China, etc.</a:t>
            </a:r>
          </a:p>
        </p:txBody>
      </p:sp>
      <p:sp>
        <p:nvSpPr>
          <p:cNvPr id="63" name="Right Arrow 62"/>
          <p:cNvSpPr/>
          <p:nvPr/>
        </p:nvSpPr>
        <p:spPr>
          <a:xfrm>
            <a:off x="533400" y="6328613"/>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Tree>
    <p:custDataLst>
      <p:tags r:id="rId1"/>
    </p:custDataLst>
    <p:extLst>
      <p:ext uri="{BB962C8B-B14F-4D97-AF65-F5344CB8AC3E}">
        <p14:creationId xmlns:p14="http://schemas.microsoft.com/office/powerpoint/2010/main" val="4154368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43</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Each of the tax categories has significant VAT consequences</a:t>
            </a:r>
            <a:endParaRPr lang="en-GB" sz="2000" b="1" noProof="0" dirty="0" smtClean="0">
              <a:solidFill>
                <a:schemeClr val="tx1"/>
              </a:solidFill>
              <a:latin typeface="Georgia" pitchFamily="18" charset="0"/>
              <a:cs typeface="Arial" pitchFamily="34" charset="0"/>
            </a:endParaRPr>
          </a:p>
        </p:txBody>
      </p:sp>
      <p:graphicFrame>
        <p:nvGraphicFramePr>
          <p:cNvPr id="61" name="Table 60"/>
          <p:cNvGraphicFramePr>
            <a:graphicFrameLocks noGrp="1"/>
          </p:cNvGraphicFramePr>
          <p:nvPr>
            <p:custDataLst>
              <p:tags r:id="rId8"/>
            </p:custDataLst>
            <p:extLst>
              <p:ext uri="{D42A27DB-BD31-4B8C-83A1-F6EECF244321}">
                <p14:modId xmlns:p14="http://schemas.microsoft.com/office/powerpoint/2010/main" val="3113463532"/>
              </p:ext>
            </p:extLst>
          </p:nvPr>
        </p:nvGraphicFramePr>
        <p:xfrm>
          <a:off x="556287" y="2135690"/>
          <a:ext cx="8675312" cy="1798320"/>
        </p:xfrm>
        <a:graphic>
          <a:graphicData uri="http://schemas.openxmlformats.org/drawingml/2006/table">
            <a:tbl>
              <a:tblPr firstRow="1" firstCol="1" bandRow="1">
                <a:tableStyleId>{74ED0A72-4B8E-423B-AE2F-120ADE3C16FB}</a:tableStyleId>
              </a:tblPr>
              <a:tblGrid>
                <a:gridCol w="3058688"/>
                <a:gridCol w="5616624"/>
              </a:tblGrid>
              <a:tr h="370840">
                <a:tc>
                  <a:txBody>
                    <a:bodyPr/>
                    <a:lstStyle/>
                    <a:p>
                      <a:pPr algn="ctr"/>
                      <a:r>
                        <a:rPr lang="en-GB" sz="2000" b="1" dirty="0" smtClean="0">
                          <a:solidFill>
                            <a:schemeClr val="tx1"/>
                          </a:solidFill>
                        </a:rPr>
                        <a:t>Tax category</a:t>
                      </a:r>
                      <a:endParaRPr lang="en-GB" sz="2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3"/>
                    </a:solidFill>
                  </a:tcPr>
                </a:tc>
                <a:tc>
                  <a:txBody>
                    <a:bodyPr/>
                    <a:lstStyle/>
                    <a:p>
                      <a:pPr algn="ctr"/>
                      <a:r>
                        <a:rPr lang="en-GB" sz="2000" b="1" dirty="0" smtClean="0">
                          <a:solidFill>
                            <a:schemeClr val="tx1"/>
                          </a:solidFill>
                        </a:rPr>
                        <a:t>VAT</a:t>
                      </a:r>
                      <a:r>
                        <a:rPr lang="en-GB" sz="2000" b="1" baseline="0" dirty="0" smtClean="0">
                          <a:solidFill>
                            <a:schemeClr val="tx1"/>
                          </a:solidFill>
                        </a:rPr>
                        <a:t> treatment</a:t>
                      </a:r>
                      <a:endParaRPr lang="en-GB" sz="2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3"/>
                    </a:solidFill>
                  </a:tcPr>
                </a:tc>
              </a:tr>
              <a:tr h="370840">
                <a:tc>
                  <a:txBody>
                    <a:bodyPr/>
                    <a:lstStyle/>
                    <a:p>
                      <a:r>
                        <a:rPr lang="en-GB" sz="2000" b="0" dirty="0" smtClean="0">
                          <a:solidFill>
                            <a:schemeClr val="tx1"/>
                          </a:solidFill>
                        </a:rPr>
                        <a:t>Currency</a:t>
                      </a:r>
                      <a:r>
                        <a:rPr lang="en-GB" sz="2000" b="0" baseline="0" dirty="0" smtClean="0">
                          <a:solidFill>
                            <a:schemeClr val="tx1"/>
                          </a:solidFill>
                        </a:rPr>
                        <a:t> </a:t>
                      </a:r>
                      <a:r>
                        <a:rPr lang="en-GB" sz="2000" b="0" dirty="0" smtClean="0">
                          <a:solidFill>
                            <a:schemeClr val="tx1"/>
                          </a:solidFill>
                        </a:rPr>
                        <a:t>(legal tender), alternative payment instrument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GB" sz="2000" dirty="0" smtClean="0">
                          <a:solidFill>
                            <a:schemeClr val="tx1"/>
                          </a:solidFill>
                        </a:rPr>
                        <a:t>Exempt from VAT</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370840">
                <a:tc>
                  <a:txBody>
                    <a:bodyPr/>
                    <a:lstStyle/>
                    <a:p>
                      <a:r>
                        <a:rPr lang="en-GB" sz="2000" b="0" dirty="0" smtClean="0">
                          <a:solidFill>
                            <a:schemeClr val="tx1"/>
                          </a:solidFill>
                        </a:rPr>
                        <a:t>intangible property</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r>
                        <a:rPr lang="en-GB" sz="2000" dirty="0" smtClean="0">
                          <a:solidFill>
                            <a:schemeClr val="tx1"/>
                          </a:solidFill>
                        </a:rPr>
                        <a:t>Not subject</a:t>
                      </a:r>
                      <a:r>
                        <a:rPr lang="en-GB" sz="2000" baseline="0" dirty="0" smtClean="0">
                          <a:solidFill>
                            <a:schemeClr val="tx1"/>
                          </a:solidFill>
                        </a:rPr>
                        <a:t> to US sales tax</a:t>
                      </a: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r>
            </a:tbl>
          </a:graphicData>
        </a:graphic>
      </p:graphicFrame>
      <p:sp>
        <p:nvSpPr>
          <p:cNvPr id="64" name="Rectangle 63"/>
          <p:cNvSpPr/>
          <p:nvPr/>
        </p:nvSpPr>
        <p:spPr>
          <a:xfrm>
            <a:off x="1135027" y="4630935"/>
            <a:ext cx="1578521" cy="11815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endParaRPr lang="en-GB" sz="2000" b="1" dirty="0" smtClean="0">
              <a:solidFill>
                <a:schemeClr val="bg2"/>
              </a:solidFill>
              <a:latin typeface="+mj-lt"/>
            </a:endParaRPr>
          </a:p>
          <a:p>
            <a:pPr algn="ctr"/>
            <a:r>
              <a:rPr lang="en-GB" sz="2000" b="1" dirty="0" smtClean="0">
                <a:solidFill>
                  <a:schemeClr val="bg2"/>
                </a:solidFill>
                <a:latin typeface="+mj-lt"/>
              </a:rPr>
              <a:t>supplier</a:t>
            </a:r>
          </a:p>
        </p:txBody>
      </p:sp>
      <p:sp>
        <p:nvSpPr>
          <p:cNvPr id="65" name="TextBox 64"/>
          <p:cNvSpPr txBox="1"/>
          <p:nvPr/>
        </p:nvSpPr>
        <p:spPr>
          <a:xfrm>
            <a:off x="3864205" y="4261175"/>
            <a:ext cx="1947532"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Digital services</a:t>
            </a:r>
          </a:p>
          <a:p>
            <a:r>
              <a:rPr lang="en-GB" sz="2000" dirty="0" smtClean="0">
                <a:latin typeface="Georgia" pitchFamily="18" charset="0"/>
                <a:cs typeface="Arial" pitchFamily="34" charset="0"/>
              </a:rPr>
              <a:t>        + VAT</a:t>
            </a:r>
            <a:r>
              <a:rPr lang="en-GB" sz="2000" noProof="0" dirty="0" smtClean="0">
                <a:solidFill>
                  <a:schemeClr val="tx1"/>
                </a:solidFill>
                <a:latin typeface="Georgia" pitchFamily="18" charset="0"/>
                <a:cs typeface="Arial" pitchFamily="34" charset="0"/>
              </a:rPr>
              <a:t> </a:t>
            </a:r>
          </a:p>
        </p:txBody>
      </p:sp>
      <p:pic>
        <p:nvPicPr>
          <p:cNvPr id="6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4274" y="5300990"/>
            <a:ext cx="593787" cy="5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Rectangle 68"/>
          <p:cNvSpPr/>
          <p:nvPr/>
        </p:nvSpPr>
        <p:spPr>
          <a:xfrm>
            <a:off x="6962395" y="4879776"/>
            <a:ext cx="1578521" cy="720080"/>
          </a:xfrm>
          <a:prstGeom prst="rect">
            <a:avLst/>
          </a:prstGeom>
          <a:solidFill>
            <a:schemeClr val="accent4"/>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cxnSp>
        <p:nvCxnSpPr>
          <p:cNvPr id="75" name="Curved Connector 74"/>
          <p:cNvCxnSpPr>
            <a:stCxn id="69" idx="2"/>
            <a:endCxn id="64" idx="2"/>
          </p:cNvCxnSpPr>
          <p:nvPr/>
        </p:nvCxnSpPr>
        <p:spPr>
          <a:xfrm rot="5400000">
            <a:off x="4731643" y="2792501"/>
            <a:ext cx="212659" cy="5827368"/>
          </a:xfrm>
          <a:prstGeom prst="curvedConnector3">
            <a:avLst>
              <a:gd name="adj1" fmla="val 309874"/>
            </a:avLst>
          </a:prstGeom>
          <a:ln w="12700">
            <a:solidFill>
              <a:srgbClr val="DC69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53647" y="6102999"/>
            <a:ext cx="2226465" cy="923330"/>
          </a:xfrm>
          <a:prstGeom prst="rect">
            <a:avLst/>
          </a:prstGeom>
          <a:noFill/>
          <a:ln>
            <a:noFill/>
          </a:ln>
        </p:spPr>
        <p:txBody>
          <a:bodyPr wrap="square" lIns="0" tIns="0" rIns="0" bIns="0" rtlCol="0">
            <a:spAutoFit/>
          </a:bodyPr>
          <a:lstStyle/>
          <a:p>
            <a:r>
              <a:rPr lang="en-GB" sz="2000" b="1" noProof="0" dirty="0" smtClean="0">
                <a:solidFill>
                  <a:schemeClr val="tx1"/>
                </a:solidFill>
                <a:latin typeface="Georgia" pitchFamily="18" charset="0"/>
                <a:cs typeface="Arial" pitchFamily="34" charset="0"/>
              </a:rPr>
              <a:t>Output VAT due </a:t>
            </a:r>
          </a:p>
          <a:p>
            <a:r>
              <a:rPr lang="en-GB" sz="2000" noProof="0" dirty="0" smtClean="0">
                <a:solidFill>
                  <a:schemeClr val="tx1"/>
                </a:solidFill>
                <a:latin typeface="Georgia" pitchFamily="18" charset="0"/>
                <a:cs typeface="Arial" pitchFamily="34" charset="0"/>
              </a:rPr>
              <a:t>on the value of the digital service</a:t>
            </a:r>
          </a:p>
        </p:txBody>
      </p:sp>
      <p:sp>
        <p:nvSpPr>
          <p:cNvPr id="78" name="TextBox 77"/>
          <p:cNvSpPr txBox="1"/>
          <p:nvPr/>
        </p:nvSpPr>
        <p:spPr>
          <a:xfrm>
            <a:off x="6930188" y="6102999"/>
            <a:ext cx="2607004" cy="923330"/>
          </a:xfrm>
          <a:prstGeom prst="rect">
            <a:avLst/>
          </a:prstGeom>
          <a:noFill/>
          <a:ln>
            <a:noFill/>
          </a:ln>
        </p:spPr>
        <p:txBody>
          <a:bodyPr wrap="square" lIns="0" tIns="0" rIns="0" bIns="0" rtlCol="0">
            <a:spAutoFit/>
          </a:bodyPr>
          <a:lstStyle/>
          <a:p>
            <a:r>
              <a:rPr lang="en-GB" sz="2000" b="1" dirty="0" smtClean="0">
                <a:latin typeface="Georgia" pitchFamily="18" charset="0"/>
                <a:cs typeface="Arial" pitchFamily="34" charset="0"/>
              </a:rPr>
              <a:t>No output</a:t>
            </a:r>
            <a:r>
              <a:rPr lang="en-GB" sz="2000" b="1" noProof="0" dirty="0" smtClean="0">
                <a:solidFill>
                  <a:schemeClr val="tx1"/>
                </a:solidFill>
                <a:latin typeface="Georgia" pitchFamily="18" charset="0"/>
                <a:cs typeface="Arial" pitchFamily="34" charset="0"/>
              </a:rPr>
              <a:t> VAT due </a:t>
            </a:r>
            <a:r>
              <a:rPr lang="en-GB" sz="2000" noProof="0" dirty="0" smtClean="0">
                <a:solidFill>
                  <a:schemeClr val="tx1"/>
                </a:solidFill>
                <a:latin typeface="Georgia" pitchFamily="18" charset="0"/>
                <a:cs typeface="Arial" pitchFamily="34" charset="0"/>
              </a:rPr>
              <a:t>on the value of the bitcoins</a:t>
            </a:r>
          </a:p>
        </p:txBody>
      </p:sp>
      <p:sp>
        <p:nvSpPr>
          <p:cNvPr id="79" name="TextBox 78"/>
          <p:cNvSpPr txBox="1"/>
          <p:nvPr/>
        </p:nvSpPr>
        <p:spPr>
          <a:xfrm>
            <a:off x="4358741" y="6234857"/>
            <a:ext cx="958459" cy="307777"/>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No VAT</a:t>
            </a:r>
            <a:r>
              <a:rPr lang="en-GB" sz="2000" noProof="0" dirty="0" smtClean="0">
                <a:solidFill>
                  <a:schemeClr val="tx1"/>
                </a:solidFill>
                <a:latin typeface="Georgia" pitchFamily="18" charset="0"/>
                <a:cs typeface="Arial" pitchFamily="34" charset="0"/>
              </a:rPr>
              <a:t> </a:t>
            </a:r>
          </a:p>
        </p:txBody>
      </p:sp>
      <p:pic>
        <p:nvPicPr>
          <p:cNvPr id="80" name="Picture 4" descr="Bitcoin_accepted_here_printa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01591" y="4678322"/>
            <a:ext cx="1445393" cy="561494"/>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Curved Connector 86"/>
          <p:cNvCxnSpPr>
            <a:stCxn id="64" idx="0"/>
            <a:endCxn id="69" idx="0"/>
          </p:cNvCxnSpPr>
          <p:nvPr/>
        </p:nvCxnSpPr>
        <p:spPr>
          <a:xfrm rot="16200000" flipH="1">
            <a:off x="4713551" y="1841671"/>
            <a:ext cx="248841" cy="5827368"/>
          </a:xfrm>
          <a:prstGeom prst="curvedConnector3">
            <a:avLst>
              <a:gd name="adj1" fmla="val -173524"/>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pic>
        <p:nvPicPr>
          <p:cNvPr id="9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6190" y="1069848"/>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4279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44</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Each of the tax categories has significant VAT consequences</a:t>
            </a:r>
            <a:endParaRPr lang="en-GB" sz="2000" b="1" noProof="0" dirty="0" smtClean="0">
              <a:solidFill>
                <a:schemeClr val="tx1"/>
              </a:solidFill>
              <a:latin typeface="Georgia" pitchFamily="18" charset="0"/>
              <a:cs typeface="Arial" pitchFamily="34" charset="0"/>
            </a:endParaRPr>
          </a:p>
        </p:txBody>
      </p:sp>
      <p:graphicFrame>
        <p:nvGraphicFramePr>
          <p:cNvPr id="61" name="Table 60"/>
          <p:cNvGraphicFramePr>
            <a:graphicFrameLocks noGrp="1"/>
          </p:cNvGraphicFramePr>
          <p:nvPr>
            <p:custDataLst>
              <p:tags r:id="rId8"/>
            </p:custDataLst>
            <p:extLst>
              <p:ext uri="{D42A27DB-BD31-4B8C-83A1-F6EECF244321}">
                <p14:modId xmlns:p14="http://schemas.microsoft.com/office/powerpoint/2010/main" val="1871472555"/>
              </p:ext>
            </p:extLst>
          </p:nvPr>
        </p:nvGraphicFramePr>
        <p:xfrm>
          <a:off x="530352" y="2165978"/>
          <a:ext cx="8675312" cy="1706880"/>
        </p:xfrm>
        <a:graphic>
          <a:graphicData uri="http://schemas.openxmlformats.org/drawingml/2006/table">
            <a:tbl>
              <a:tblPr firstRow="1" firstCol="1" bandRow="1">
                <a:tableStyleId>{74ED0A72-4B8E-423B-AE2F-120ADE3C16FB}</a:tableStyleId>
              </a:tblPr>
              <a:tblGrid>
                <a:gridCol w="3058688"/>
                <a:gridCol w="5616624"/>
              </a:tblGrid>
              <a:tr h="370840">
                <a:tc>
                  <a:txBody>
                    <a:bodyPr/>
                    <a:lstStyle/>
                    <a:p>
                      <a:pPr algn="ctr"/>
                      <a:r>
                        <a:rPr lang="en-GB" sz="2000" b="1" dirty="0" smtClean="0">
                          <a:solidFill>
                            <a:schemeClr val="tx1"/>
                          </a:solidFill>
                        </a:rPr>
                        <a:t>Tax category</a:t>
                      </a:r>
                      <a:endParaRPr lang="en-GB" sz="2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3"/>
                    </a:solidFill>
                  </a:tcPr>
                </a:tc>
                <a:tc>
                  <a:txBody>
                    <a:bodyPr/>
                    <a:lstStyle/>
                    <a:p>
                      <a:pPr algn="ctr"/>
                      <a:r>
                        <a:rPr lang="en-GB" sz="2000" b="1" dirty="0" smtClean="0">
                          <a:solidFill>
                            <a:schemeClr val="tx1"/>
                          </a:solidFill>
                        </a:rPr>
                        <a:t>VAT</a:t>
                      </a:r>
                      <a:r>
                        <a:rPr lang="en-GB" sz="2000" b="1" baseline="0" dirty="0" smtClean="0">
                          <a:solidFill>
                            <a:schemeClr val="tx1"/>
                          </a:solidFill>
                        </a:rPr>
                        <a:t> treatment</a:t>
                      </a:r>
                      <a:endParaRPr lang="en-GB" sz="2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3"/>
                    </a:solidFill>
                  </a:tcPr>
                </a:tc>
              </a:tr>
              <a:tr h="370840">
                <a:tc>
                  <a:txBody>
                    <a:bodyPr/>
                    <a:lstStyle/>
                    <a:p>
                      <a:r>
                        <a:rPr lang="en-GB" sz="2000" b="0" dirty="0" smtClean="0">
                          <a:solidFill>
                            <a:schemeClr val="tx1"/>
                          </a:solidFill>
                        </a:rPr>
                        <a:t>Barter, Commodity</a:t>
                      </a:r>
                      <a:r>
                        <a:rPr lang="en-GB" sz="2000" b="0" baseline="0" dirty="0" smtClean="0">
                          <a:solidFill>
                            <a:schemeClr val="tx1"/>
                          </a:solidFill>
                        </a:rPr>
                        <a:t> (noble metals) , electronic services, intangible property*</a:t>
                      </a:r>
                      <a:endParaRPr lang="en-GB" sz="20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GB" sz="2000" dirty="0" smtClean="0">
                          <a:solidFill>
                            <a:schemeClr val="tx1"/>
                          </a:solidFill>
                        </a:rPr>
                        <a:t>Subject to VAT</a:t>
                      </a:r>
                    </a:p>
                    <a:p>
                      <a:endParaRPr lang="en-GB" sz="2000" dirty="0" smtClean="0">
                        <a:solidFill>
                          <a:schemeClr val="tx1"/>
                        </a:solidFill>
                      </a:endParaRPr>
                    </a:p>
                    <a:p>
                      <a:endParaRPr lang="en-GB" sz="2000" dirty="0" smtClean="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bl>
          </a:graphicData>
        </a:graphic>
      </p:graphicFrame>
      <p:sp>
        <p:nvSpPr>
          <p:cNvPr id="64" name="Rectangle 63"/>
          <p:cNvSpPr/>
          <p:nvPr/>
        </p:nvSpPr>
        <p:spPr>
          <a:xfrm>
            <a:off x="1169468" y="4748893"/>
            <a:ext cx="1578521" cy="11815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endParaRPr lang="en-GB" sz="2000" b="1" dirty="0" smtClean="0">
              <a:solidFill>
                <a:schemeClr val="bg2"/>
              </a:solidFill>
              <a:latin typeface="+mj-lt"/>
            </a:endParaRPr>
          </a:p>
          <a:p>
            <a:pPr algn="ctr"/>
            <a:r>
              <a:rPr lang="en-GB" sz="2000" b="1" dirty="0" smtClean="0">
                <a:solidFill>
                  <a:schemeClr val="bg2"/>
                </a:solidFill>
                <a:latin typeface="+mj-lt"/>
              </a:rPr>
              <a:t>supplier</a:t>
            </a:r>
          </a:p>
        </p:txBody>
      </p:sp>
      <p:sp>
        <p:nvSpPr>
          <p:cNvPr id="65" name="TextBox 64"/>
          <p:cNvSpPr txBox="1"/>
          <p:nvPr/>
        </p:nvSpPr>
        <p:spPr>
          <a:xfrm>
            <a:off x="3861464" y="3985107"/>
            <a:ext cx="1947532"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Digital services</a:t>
            </a:r>
          </a:p>
          <a:p>
            <a:r>
              <a:rPr lang="en-GB" sz="2000" dirty="0" smtClean="0">
                <a:latin typeface="Georgia" pitchFamily="18" charset="0"/>
                <a:cs typeface="Arial" pitchFamily="34" charset="0"/>
              </a:rPr>
              <a:t>        + VAT</a:t>
            </a:r>
            <a:r>
              <a:rPr lang="en-GB" sz="2000" noProof="0" dirty="0" smtClean="0">
                <a:solidFill>
                  <a:schemeClr val="tx1"/>
                </a:solidFill>
                <a:latin typeface="Georgia" pitchFamily="18" charset="0"/>
                <a:cs typeface="Arial" pitchFamily="34" charset="0"/>
              </a:rPr>
              <a:t> </a:t>
            </a:r>
          </a:p>
        </p:txBody>
      </p:sp>
      <p:pic>
        <p:nvPicPr>
          <p:cNvPr id="6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4274" y="5300990"/>
            <a:ext cx="593787" cy="5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Rectangle 68"/>
          <p:cNvSpPr/>
          <p:nvPr/>
        </p:nvSpPr>
        <p:spPr>
          <a:xfrm>
            <a:off x="6922470" y="4938988"/>
            <a:ext cx="1578521" cy="720080"/>
          </a:xfrm>
          <a:prstGeom prst="rect">
            <a:avLst/>
          </a:prstGeom>
          <a:solidFill>
            <a:schemeClr val="accent4"/>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cxnSp>
        <p:nvCxnSpPr>
          <p:cNvPr id="75" name="Curved Connector 74"/>
          <p:cNvCxnSpPr>
            <a:stCxn id="69" idx="2"/>
            <a:endCxn id="64" idx="2"/>
          </p:cNvCxnSpPr>
          <p:nvPr/>
        </p:nvCxnSpPr>
        <p:spPr>
          <a:xfrm rot="5400000">
            <a:off x="4699528" y="2918269"/>
            <a:ext cx="271405" cy="5753002"/>
          </a:xfrm>
          <a:prstGeom prst="curvedConnector3">
            <a:avLst>
              <a:gd name="adj1" fmla="val 184228"/>
            </a:avLst>
          </a:prstGeom>
          <a:ln w="12700">
            <a:solidFill>
              <a:srgbClr val="DC69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53647" y="6096000"/>
            <a:ext cx="2226465" cy="923330"/>
          </a:xfrm>
          <a:prstGeom prst="rect">
            <a:avLst/>
          </a:prstGeom>
          <a:noFill/>
          <a:ln>
            <a:noFill/>
          </a:ln>
        </p:spPr>
        <p:txBody>
          <a:bodyPr wrap="square" lIns="0" tIns="0" rIns="0" bIns="0" rtlCol="0">
            <a:spAutoFit/>
          </a:bodyPr>
          <a:lstStyle/>
          <a:p>
            <a:r>
              <a:rPr lang="en-GB" sz="2000" b="1" noProof="0" dirty="0" smtClean="0">
                <a:solidFill>
                  <a:schemeClr val="tx1"/>
                </a:solidFill>
                <a:latin typeface="Georgia" pitchFamily="18" charset="0"/>
                <a:cs typeface="Arial" pitchFamily="34" charset="0"/>
              </a:rPr>
              <a:t>Output VAT due </a:t>
            </a:r>
          </a:p>
          <a:p>
            <a:r>
              <a:rPr lang="en-GB" sz="2000" noProof="0" dirty="0" smtClean="0">
                <a:solidFill>
                  <a:schemeClr val="tx1"/>
                </a:solidFill>
                <a:latin typeface="Georgia" pitchFamily="18" charset="0"/>
                <a:cs typeface="Arial" pitchFamily="34" charset="0"/>
              </a:rPr>
              <a:t>on the value of the digital service</a:t>
            </a:r>
          </a:p>
        </p:txBody>
      </p:sp>
      <p:sp>
        <p:nvSpPr>
          <p:cNvPr id="78" name="TextBox 77"/>
          <p:cNvSpPr txBox="1"/>
          <p:nvPr/>
        </p:nvSpPr>
        <p:spPr>
          <a:xfrm>
            <a:off x="6930188" y="6077975"/>
            <a:ext cx="2286964" cy="923330"/>
          </a:xfrm>
          <a:prstGeom prst="rect">
            <a:avLst/>
          </a:prstGeom>
          <a:noFill/>
          <a:ln>
            <a:noFill/>
          </a:ln>
        </p:spPr>
        <p:txBody>
          <a:bodyPr wrap="square" lIns="0" tIns="0" rIns="0" bIns="0" rtlCol="0">
            <a:spAutoFit/>
          </a:bodyPr>
          <a:lstStyle/>
          <a:p>
            <a:r>
              <a:rPr lang="en-GB" sz="2000" b="1" dirty="0">
                <a:latin typeface="Georgia" pitchFamily="18" charset="0"/>
                <a:cs typeface="Arial" pitchFamily="34" charset="0"/>
              </a:rPr>
              <a:t>O</a:t>
            </a:r>
            <a:r>
              <a:rPr lang="en-GB" sz="2000" b="1" dirty="0" smtClean="0">
                <a:latin typeface="Georgia" pitchFamily="18" charset="0"/>
                <a:cs typeface="Arial" pitchFamily="34" charset="0"/>
              </a:rPr>
              <a:t>utput</a:t>
            </a:r>
            <a:r>
              <a:rPr lang="en-GB" sz="2000" b="1" noProof="0" dirty="0" smtClean="0">
                <a:solidFill>
                  <a:schemeClr val="tx1"/>
                </a:solidFill>
                <a:latin typeface="Georgia" pitchFamily="18" charset="0"/>
                <a:cs typeface="Arial" pitchFamily="34" charset="0"/>
              </a:rPr>
              <a:t> VAT due </a:t>
            </a:r>
            <a:r>
              <a:rPr lang="en-GB" sz="2000" noProof="0" dirty="0" smtClean="0">
                <a:solidFill>
                  <a:schemeClr val="tx1"/>
                </a:solidFill>
                <a:latin typeface="Georgia" pitchFamily="18" charset="0"/>
                <a:cs typeface="Arial" pitchFamily="34" charset="0"/>
              </a:rPr>
              <a:t>on the value of the bitcoins</a:t>
            </a:r>
          </a:p>
        </p:txBody>
      </p:sp>
      <p:sp>
        <p:nvSpPr>
          <p:cNvPr id="79" name="TextBox 78"/>
          <p:cNvSpPr txBox="1"/>
          <p:nvPr/>
        </p:nvSpPr>
        <p:spPr>
          <a:xfrm>
            <a:off x="4444274" y="6277356"/>
            <a:ext cx="958459" cy="307777"/>
          </a:xfrm>
          <a:prstGeom prst="rect">
            <a:avLst/>
          </a:prstGeom>
          <a:noFill/>
          <a:ln>
            <a:noFill/>
          </a:ln>
        </p:spPr>
        <p:txBody>
          <a:bodyPr wrap="square" lIns="0" tIns="0" rIns="0" bIns="0" rtlCol="0">
            <a:spAutoFit/>
          </a:bodyPr>
          <a:lstStyle/>
          <a:p>
            <a:r>
              <a:rPr lang="en-GB" sz="2000" dirty="0" smtClean="0">
                <a:latin typeface="Georgia" pitchFamily="18" charset="0"/>
                <a:cs typeface="Arial" pitchFamily="34" charset="0"/>
              </a:rPr>
              <a:t>+ VAT</a:t>
            </a:r>
            <a:r>
              <a:rPr lang="en-GB" sz="2000" noProof="0" dirty="0" smtClean="0">
                <a:solidFill>
                  <a:schemeClr val="tx1"/>
                </a:solidFill>
                <a:latin typeface="Georgia" pitchFamily="18" charset="0"/>
                <a:cs typeface="Arial" pitchFamily="34" charset="0"/>
              </a:rPr>
              <a:t> </a:t>
            </a:r>
          </a:p>
        </p:txBody>
      </p:sp>
      <p:pic>
        <p:nvPicPr>
          <p:cNvPr id="80" name="Picture 4" descr="Bitcoin_accepted_here_printa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36032" y="4889024"/>
            <a:ext cx="1445393" cy="561494"/>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Curved Connector 86"/>
          <p:cNvCxnSpPr>
            <a:stCxn id="64" idx="0"/>
            <a:endCxn id="69" idx="0"/>
          </p:cNvCxnSpPr>
          <p:nvPr/>
        </p:nvCxnSpPr>
        <p:spPr>
          <a:xfrm rot="16200000" flipH="1">
            <a:off x="4740182" y="1967439"/>
            <a:ext cx="190095" cy="5753002"/>
          </a:xfrm>
          <a:prstGeom prst="curvedConnector3">
            <a:avLst>
              <a:gd name="adj1" fmla="val -211880"/>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pic>
        <p:nvPicPr>
          <p:cNvPr id="7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6190" y="1069848"/>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2" name="Curved Connector 61"/>
          <p:cNvCxnSpPr>
            <a:stCxn id="69" idx="2"/>
            <a:endCxn id="64" idx="2"/>
          </p:cNvCxnSpPr>
          <p:nvPr/>
        </p:nvCxnSpPr>
        <p:spPr>
          <a:xfrm rot="5400000">
            <a:off x="4699528" y="2918269"/>
            <a:ext cx="271405" cy="5753002"/>
          </a:xfrm>
          <a:prstGeom prst="curvedConnector3">
            <a:avLst>
              <a:gd name="adj1" fmla="val 210967"/>
            </a:avLst>
          </a:prstGeom>
          <a:ln w="12700">
            <a:solidFill>
              <a:srgbClr val="DC69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30351" y="3982499"/>
            <a:ext cx="1107612" cy="215444"/>
          </a:xfrm>
          <a:prstGeom prst="rect">
            <a:avLst/>
          </a:prstGeom>
          <a:noFill/>
          <a:ln>
            <a:noFill/>
          </a:ln>
        </p:spPr>
        <p:txBody>
          <a:bodyPr wrap="square" lIns="0" tIns="0" rIns="0" bIns="0" rtlCol="0">
            <a:spAutoFit/>
          </a:bodyPr>
          <a:lstStyle/>
          <a:p>
            <a:r>
              <a:rPr lang="en-GB" sz="1400" noProof="0" dirty="0" smtClean="0">
                <a:solidFill>
                  <a:schemeClr val="tx1"/>
                </a:solidFill>
                <a:latin typeface="Georgia" pitchFamily="18" charset="0"/>
                <a:cs typeface="Arial" pitchFamily="34" charset="0"/>
              </a:rPr>
              <a:t>* Canada</a:t>
            </a:r>
          </a:p>
        </p:txBody>
      </p:sp>
    </p:spTree>
    <p:custDataLst>
      <p:tags r:id="rId1"/>
    </p:custDataLst>
    <p:extLst>
      <p:ext uri="{BB962C8B-B14F-4D97-AF65-F5344CB8AC3E}">
        <p14:creationId xmlns:p14="http://schemas.microsoft.com/office/powerpoint/2010/main" val="2855180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45</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e-payments (in bitcoins)</a:t>
            </a:r>
          </a:p>
        </p:txBody>
      </p:sp>
      <p:sp>
        <p:nvSpPr>
          <p:cNvPr id="60" name="TextBox 59"/>
          <p:cNvSpPr txBox="1"/>
          <p:nvPr/>
        </p:nvSpPr>
        <p:spPr>
          <a:xfrm>
            <a:off x="420688" y="1620000"/>
            <a:ext cx="8640960" cy="615553"/>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And…if the different tax categories were not confusing enough….</a:t>
            </a:r>
            <a:endParaRPr lang="en-GB" sz="2000" b="1" noProof="0" dirty="0" smtClean="0">
              <a:solidFill>
                <a:schemeClr val="tx1"/>
              </a:solidFill>
              <a:latin typeface="Georgia" pitchFamily="18" charset="0"/>
              <a:cs typeface="Arial" pitchFamily="34" charset="0"/>
            </a:endParaRPr>
          </a:p>
        </p:txBody>
      </p:sp>
      <p:pic>
        <p:nvPicPr>
          <p:cNvPr id="7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5291" y="1005880"/>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004" y="5810250"/>
            <a:ext cx="10477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Oval Callout 61"/>
          <p:cNvSpPr/>
          <p:nvPr/>
        </p:nvSpPr>
        <p:spPr>
          <a:xfrm>
            <a:off x="1284784" y="2086000"/>
            <a:ext cx="5938505" cy="3857399"/>
          </a:xfrm>
          <a:prstGeom prst="wedgeEllipseCallout">
            <a:avLst>
              <a:gd name="adj1" fmla="val -47925"/>
              <a:gd name="adj2" fmla="val 57293"/>
            </a:avLst>
          </a:prstGeom>
          <a:solidFill>
            <a:schemeClr val="accent1">
              <a:lumMod val="20000"/>
              <a:lumOff val="80000"/>
            </a:schemeClr>
          </a:solidFill>
          <a:ln w="6350">
            <a:solidFill>
              <a:schemeClr val="tx1"/>
            </a:solidFill>
          </a:ln>
        </p:spPr>
        <p:txBody>
          <a:bodyPr vert="horz" wrap="square" lIns="91440" tIns="45720" rIns="91440" bIns="45720" rtlCol="0" anchor="ctr">
            <a:noAutofit/>
          </a:bodyPr>
          <a:lstStyle/>
          <a:p>
            <a:pPr lvl="0"/>
            <a:r>
              <a:rPr lang="en-GB" sz="2000" dirty="0">
                <a:solidFill>
                  <a:srgbClr val="000000"/>
                </a:solidFill>
                <a:latin typeface="Georgia" pitchFamily="18" charset="0"/>
                <a:cs typeface="Arial" pitchFamily="34" charset="0"/>
              </a:rPr>
              <a:t>Sweden asked the Court of Justice of the European Union (CJEU) to rule whether people who exchange cryptocurrency for fiat currency </a:t>
            </a:r>
            <a:r>
              <a:rPr lang="en-GB" sz="2000" b="1" dirty="0">
                <a:solidFill>
                  <a:srgbClr val="000000"/>
                </a:solidFill>
                <a:latin typeface="Georgia" pitchFamily="18" charset="0"/>
                <a:cs typeface="Arial" pitchFamily="34" charset="0"/>
              </a:rPr>
              <a:t>provide a VAT relevant service</a:t>
            </a:r>
            <a:r>
              <a:rPr lang="en-GB" sz="2000" dirty="0">
                <a:solidFill>
                  <a:srgbClr val="000000"/>
                </a:solidFill>
                <a:latin typeface="Georgia" pitchFamily="18" charset="0"/>
                <a:cs typeface="Arial" pitchFamily="34" charset="0"/>
              </a:rPr>
              <a:t> and if they do, whether the exchange service (including the fees) </a:t>
            </a:r>
            <a:r>
              <a:rPr lang="en-GB" sz="2000" b="1" dirty="0">
                <a:solidFill>
                  <a:srgbClr val="000000"/>
                </a:solidFill>
                <a:latin typeface="Georgia" pitchFamily="18" charset="0"/>
                <a:cs typeface="Arial" pitchFamily="34" charset="0"/>
              </a:rPr>
              <a:t>should be exempt from VAT</a:t>
            </a:r>
          </a:p>
        </p:txBody>
      </p:sp>
      <p:sp>
        <p:nvSpPr>
          <p:cNvPr id="76" name="Right Arrow 75"/>
          <p:cNvSpPr/>
          <p:nvPr/>
        </p:nvSpPr>
        <p:spPr>
          <a:xfrm>
            <a:off x="1735947" y="6549084"/>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63" name="TextBox 62"/>
          <p:cNvSpPr txBox="1"/>
          <p:nvPr/>
        </p:nvSpPr>
        <p:spPr>
          <a:xfrm>
            <a:off x="2364903" y="6516353"/>
            <a:ext cx="7133101" cy="307777"/>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Decision that could change everything….is due in late 2015</a:t>
            </a:r>
          </a:p>
        </p:txBody>
      </p:sp>
    </p:spTree>
    <p:custDataLst>
      <p:tags r:id="rId1"/>
    </p:custDataLst>
    <p:extLst>
      <p:ext uri="{BB962C8B-B14F-4D97-AF65-F5344CB8AC3E}">
        <p14:creationId xmlns:p14="http://schemas.microsoft.com/office/powerpoint/2010/main" val="2587611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46</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59" name="TextBox 58"/>
          <p:cNvSpPr txBox="1"/>
          <p:nvPr/>
        </p:nvSpPr>
        <p:spPr>
          <a:xfrm>
            <a:off x="420688" y="1005880"/>
            <a:ext cx="9098216" cy="369332"/>
          </a:xfrm>
          <a:prstGeom prst="rect">
            <a:avLst/>
          </a:prstGeom>
          <a:noFill/>
          <a:ln>
            <a:noFill/>
          </a:ln>
        </p:spPr>
        <p:txBody>
          <a:bodyPr wrap="square" lIns="0" tIns="0" rIns="0" bIns="0" rtlCol="0">
            <a:spAutoFit/>
          </a:bodyPr>
          <a:lstStyle/>
          <a:p>
            <a:r>
              <a:rPr lang="en-GB" sz="2400" b="1" dirty="0" smtClean="0">
                <a:solidFill>
                  <a:schemeClr val="accent1"/>
                </a:solidFill>
                <a:latin typeface="Georgia" pitchFamily="18" charset="0"/>
                <a:cs typeface="Arial" pitchFamily="34" charset="0"/>
              </a:rPr>
              <a:t>How to kill an innovation?</a:t>
            </a:r>
            <a:endParaRPr lang="en-GB" sz="2400" b="1" noProof="0" dirty="0" smtClean="0">
              <a:solidFill>
                <a:schemeClr val="accent1"/>
              </a:solidFill>
              <a:latin typeface="Georgia" pitchFamily="18" charset="0"/>
              <a:cs typeface="Arial" pitchFamily="34" charset="0"/>
            </a:endParaRPr>
          </a:p>
        </p:txBody>
      </p:sp>
      <p:sp>
        <p:nvSpPr>
          <p:cNvPr id="60" name="TextBox 59"/>
          <p:cNvSpPr txBox="1"/>
          <p:nvPr/>
        </p:nvSpPr>
        <p:spPr>
          <a:xfrm>
            <a:off x="420688" y="1620000"/>
            <a:ext cx="86409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latin typeface="Georgia" pitchFamily="18" charset="0"/>
                <a:cs typeface="Arial" pitchFamily="34" charset="0"/>
              </a:rPr>
              <a:t>Taxes on altcoin (“bitcoin alternative”) mining in the US</a:t>
            </a:r>
            <a:endParaRPr lang="en-GB" sz="2000" b="1" noProof="0" dirty="0" smtClean="0">
              <a:solidFill>
                <a:schemeClr val="tx1"/>
              </a:solidFill>
              <a:latin typeface="Georgia" pitchFamily="18" charset="0"/>
              <a:cs typeface="Arial" pitchFamily="34" charset="0"/>
            </a:endParaRPr>
          </a:p>
        </p:txBody>
      </p:sp>
      <p:pic>
        <p:nvPicPr>
          <p:cNvPr id="8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8158" y="1061200"/>
            <a:ext cx="872714" cy="88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Box 73"/>
          <p:cNvSpPr txBox="1"/>
          <p:nvPr/>
        </p:nvSpPr>
        <p:spPr>
          <a:xfrm>
            <a:off x="420688" y="2352960"/>
            <a:ext cx="9342797" cy="4154984"/>
          </a:xfrm>
          <a:prstGeom prst="rect">
            <a:avLst/>
          </a:prstGeom>
          <a:noFill/>
          <a:ln>
            <a:noFill/>
          </a:ln>
        </p:spPr>
        <p:txBody>
          <a:bodyPr wrap="square" lIns="0" tIns="0" rIns="0" bIns="0" rtlCol="0">
            <a:spAutoFit/>
          </a:bodyPr>
          <a:lstStyle/>
          <a:p>
            <a:pPr marL="342900" indent="-342900">
              <a:buFont typeface="Arial" panose="020B0604020202020204" pitchFamily="34" charset="0"/>
              <a:buChar char="•"/>
            </a:pPr>
            <a:r>
              <a:rPr lang="en-GB" sz="1800" dirty="0" smtClean="0">
                <a:latin typeface="Georgia" pitchFamily="18" charset="0"/>
                <a:cs typeface="Arial" pitchFamily="34" charset="0"/>
              </a:rPr>
              <a:t>As per the guidance of IRS (December 2014), convertible virtual currencies are treated as </a:t>
            </a:r>
            <a:r>
              <a:rPr lang="en-GB" sz="1800" b="1" dirty="0" smtClean="0">
                <a:latin typeface="Georgia" pitchFamily="18" charset="0"/>
                <a:cs typeface="Arial" pitchFamily="34" charset="0"/>
              </a:rPr>
              <a:t>property</a:t>
            </a:r>
            <a:r>
              <a:rPr lang="en-GB" sz="1800" dirty="0" smtClean="0">
                <a:latin typeface="Georgia" pitchFamily="18" charset="0"/>
                <a:cs typeface="Arial" pitchFamily="34" charset="0"/>
              </a:rPr>
              <a:t> for US federal tax purposes. </a:t>
            </a:r>
          </a:p>
          <a:p>
            <a:pPr marL="342900" indent="-342900">
              <a:buFont typeface="Arial" panose="020B0604020202020204" pitchFamily="34" charset="0"/>
              <a:buChar char="•"/>
            </a:pPr>
            <a:endParaRPr lang="en-GB" sz="1800" dirty="0" smtClean="0">
              <a:latin typeface="Georgia" pitchFamily="18" charset="0"/>
              <a:cs typeface="Arial" pitchFamily="34" charset="0"/>
            </a:endParaRPr>
          </a:p>
          <a:p>
            <a:pPr marL="342900" indent="-342900">
              <a:buFont typeface="Arial" panose="020B0604020202020204" pitchFamily="34" charset="0"/>
              <a:buChar char="•"/>
            </a:pPr>
            <a:r>
              <a:rPr lang="en-GB" sz="1800" b="1" dirty="0" smtClean="0">
                <a:latin typeface="Georgia" pitchFamily="18" charset="0"/>
                <a:cs typeface="Arial" pitchFamily="34" charset="0"/>
              </a:rPr>
              <a:t>Consequences</a:t>
            </a:r>
            <a:r>
              <a:rPr lang="en-GB" sz="1800" dirty="0" smtClean="0">
                <a:latin typeface="Georgia" pitchFamily="18" charset="0"/>
                <a:cs typeface="Arial" pitchFamily="34" charset="0"/>
              </a:rPr>
              <a:t>: </a:t>
            </a:r>
          </a:p>
          <a:p>
            <a:endParaRPr lang="en-GB" sz="1800" dirty="0" smtClean="0">
              <a:latin typeface="Georgia" pitchFamily="18" charset="0"/>
              <a:cs typeface="Arial" pitchFamily="34" charset="0"/>
            </a:endParaRPr>
          </a:p>
          <a:p>
            <a:r>
              <a:rPr lang="en-GB" sz="1800" dirty="0" smtClean="0">
                <a:latin typeface="Georgia" pitchFamily="18" charset="0"/>
                <a:cs typeface="Arial" pitchFamily="34" charset="0"/>
              </a:rPr>
              <a:t>      1) as soon as a coin is mined into existence, income must be tracked, accounted for and  </a:t>
            </a:r>
          </a:p>
          <a:p>
            <a:r>
              <a:rPr lang="en-GB" sz="1800" dirty="0">
                <a:latin typeface="Georgia" pitchFamily="18" charset="0"/>
                <a:cs typeface="Arial" pitchFamily="34" charset="0"/>
              </a:rPr>
              <a:t> </a:t>
            </a:r>
            <a:r>
              <a:rPr lang="en-GB" sz="1800" dirty="0" smtClean="0">
                <a:latin typeface="Georgia" pitchFamily="18" charset="0"/>
                <a:cs typeface="Arial" pitchFamily="34" charset="0"/>
              </a:rPr>
              <a:t>          reported to IRS resulting in income tax liability (and high electricity bills to be paid);</a:t>
            </a:r>
          </a:p>
          <a:p>
            <a:r>
              <a:rPr lang="en-GB" sz="1800" dirty="0" smtClean="0">
                <a:latin typeface="Georgia" pitchFamily="18" charset="0"/>
                <a:cs typeface="Arial" pitchFamily="34" charset="0"/>
              </a:rPr>
              <a:t>      </a:t>
            </a:r>
          </a:p>
          <a:p>
            <a:r>
              <a:rPr lang="en-GB" sz="1800" dirty="0" smtClean="0">
                <a:latin typeface="Georgia" pitchFamily="18" charset="0"/>
                <a:cs typeface="Arial" pitchFamily="34" charset="0"/>
              </a:rPr>
              <a:t>      2) once the coins are sold for a dollar-exchangeable coin – capital gains tax is due </a:t>
            </a:r>
          </a:p>
          <a:p>
            <a:r>
              <a:rPr lang="en-GB" sz="1800" dirty="0">
                <a:latin typeface="Georgia" pitchFamily="18" charset="0"/>
                <a:cs typeface="Arial" pitchFamily="34" charset="0"/>
              </a:rPr>
              <a:t> </a:t>
            </a:r>
            <a:r>
              <a:rPr lang="en-GB" sz="1800" dirty="0" smtClean="0">
                <a:latin typeface="Georgia" pitchFamily="18" charset="0"/>
                <a:cs typeface="Arial" pitchFamily="34" charset="0"/>
              </a:rPr>
              <a:t>         (higher short-term capital asset tax);</a:t>
            </a:r>
          </a:p>
          <a:p>
            <a:endParaRPr lang="en-GB" sz="1800" dirty="0">
              <a:latin typeface="Georgia" pitchFamily="18" charset="0"/>
              <a:cs typeface="Arial" pitchFamily="34" charset="0"/>
            </a:endParaRPr>
          </a:p>
          <a:p>
            <a:r>
              <a:rPr lang="en-GB" sz="1800" dirty="0">
                <a:latin typeface="Georgia" pitchFamily="18" charset="0"/>
                <a:cs typeface="Arial" pitchFamily="34" charset="0"/>
              </a:rPr>
              <a:t> </a:t>
            </a:r>
            <a:r>
              <a:rPr lang="en-GB" sz="1800" dirty="0" smtClean="0">
                <a:latin typeface="Georgia" pitchFamily="18" charset="0"/>
                <a:cs typeface="Arial" pitchFamily="34" charset="0"/>
              </a:rPr>
              <a:t>     3) once the converted bitcoins are sold for a fiat currency – capital gains tax is due again. </a:t>
            </a:r>
          </a:p>
          <a:p>
            <a:endParaRPr lang="en-GB" sz="1800" dirty="0" smtClean="0">
              <a:latin typeface="Georgia" pitchFamily="18" charset="0"/>
              <a:cs typeface="Arial" pitchFamily="34" charset="0"/>
            </a:endParaRPr>
          </a:p>
          <a:p>
            <a:r>
              <a:rPr lang="en-GB" sz="1800" dirty="0">
                <a:latin typeface="Georgia" pitchFamily="18" charset="0"/>
                <a:cs typeface="Arial" pitchFamily="34" charset="0"/>
              </a:rPr>
              <a:t> </a:t>
            </a:r>
            <a:r>
              <a:rPr lang="en-GB" sz="1800" dirty="0" smtClean="0">
                <a:latin typeface="Georgia" pitchFamily="18" charset="0"/>
                <a:cs typeface="Arial" pitchFamily="34" charset="0"/>
              </a:rPr>
              <a:t>     4) additional layer of tax if the value of the bitcoins used for goods/services changed </a:t>
            </a:r>
          </a:p>
          <a:p>
            <a:r>
              <a:rPr lang="en-GB" sz="1800" dirty="0">
                <a:latin typeface="Georgia" pitchFamily="18" charset="0"/>
                <a:cs typeface="Arial" pitchFamily="34" charset="0"/>
              </a:rPr>
              <a:t> </a:t>
            </a:r>
            <a:r>
              <a:rPr lang="en-GB" sz="1800" dirty="0" smtClean="0">
                <a:latin typeface="Georgia" pitchFamily="18" charset="0"/>
                <a:cs typeface="Arial" pitchFamily="34" charset="0"/>
              </a:rPr>
              <a:t>          since the time when the bitcoin was acquired. </a:t>
            </a:r>
          </a:p>
        </p:txBody>
      </p:sp>
      <p:sp>
        <p:nvSpPr>
          <p:cNvPr id="61" name="AutoShape 4" descr="Bildergebnis für ecuador"/>
          <p:cNvSpPr>
            <a:spLocks noChangeAspect="1" noChangeArrowheads="1"/>
          </p:cNvSpPr>
          <p:nvPr/>
        </p:nvSpPr>
        <p:spPr bwMode="auto">
          <a:xfrm>
            <a:off x="155575" y="-503238"/>
            <a:ext cx="15716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AutoShape 6" descr="Bildergebnis für ecuador"/>
          <p:cNvSpPr>
            <a:spLocks noChangeAspect="1" noChangeArrowheads="1"/>
          </p:cNvSpPr>
          <p:nvPr/>
        </p:nvSpPr>
        <p:spPr bwMode="auto">
          <a:xfrm>
            <a:off x="307975" y="-350838"/>
            <a:ext cx="1571625"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AutoShape 2" descr="Bildergebnis für australia"/>
          <p:cNvSpPr>
            <a:spLocks noChangeAspect="1" noChangeArrowheads="1"/>
          </p:cNvSpPr>
          <p:nvPr/>
        </p:nvSpPr>
        <p:spPr bwMode="auto">
          <a:xfrm>
            <a:off x="155575" y="-342900"/>
            <a:ext cx="143827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AutoShape 4" descr="Bildergebnis für australia"/>
          <p:cNvSpPr>
            <a:spLocks noChangeAspect="1" noChangeArrowheads="1"/>
          </p:cNvSpPr>
          <p:nvPr/>
        </p:nvSpPr>
        <p:spPr bwMode="auto">
          <a:xfrm>
            <a:off x="307975" y="-190500"/>
            <a:ext cx="143827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814743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47</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latin typeface="+mn-lt"/>
                <a:ea typeface="+mn-ea"/>
                <a:cs typeface="+mn-cs"/>
              </a:rPr>
              <a:t>Use the divider control box below to make the slide title appear in your primary TOC and section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Please follow these steps:</a:t>
            </a:r>
          </a:p>
          <a:p>
            <a:pPr rtl="0"/>
            <a:r>
              <a:rPr lang="en-GB" sz="1100" kern="1200" baseline="0" noProof="1" smtClean="0">
                <a:solidFill>
                  <a:schemeClr val="tx1"/>
                </a:solidFill>
                <a:latin typeface="+mn-lt"/>
                <a:ea typeface="+mn-ea"/>
                <a:cs typeface="+mn-cs"/>
              </a:rPr>
              <a:t>Type ‘Divider’ in the control box provided below.</a:t>
            </a:r>
          </a:p>
          <a:p>
            <a:pPr rtl="0"/>
            <a:r>
              <a:rPr lang="en-GB" sz="1100" kern="1200" baseline="0" noProof="1" smtClean="0">
                <a:solidFill>
                  <a:schemeClr val="tx1"/>
                </a:solidFill>
                <a:latin typeface="+mn-lt"/>
                <a:ea typeface="+mn-ea"/>
                <a:cs typeface="+mn-cs"/>
              </a:rPr>
              <a:t>Click the Divider command on the Smart ribbon.</a:t>
            </a:r>
          </a:p>
          <a:p>
            <a:pPr rtl="0"/>
            <a:r>
              <a:rPr lang="en-GB" sz="1100" kern="1200" baseline="0" noProof="1" smtClean="0">
                <a:solidFill>
                  <a:schemeClr val="tx1"/>
                </a:solidFill>
                <a:latin typeface="+mn-lt"/>
                <a:ea typeface="+mn-ea"/>
                <a:cs typeface="+mn-cs"/>
              </a:rPr>
              <a:t>Enter the text that you’d like to appear in the TOCs and select a divider level.</a:t>
            </a:r>
          </a:p>
          <a:p>
            <a:pPr rtl="0"/>
            <a:r>
              <a:rPr lang="en-GB" sz="1100" kern="1200" baseline="0" noProof="1" smtClean="0">
                <a:solidFill>
                  <a:schemeClr val="tx1"/>
                </a:solidFill>
                <a:latin typeface="+mn-lt"/>
                <a:ea typeface="+mn-ea"/>
                <a:cs typeface="+mn-cs"/>
              </a:rPr>
              <a:t>Click Update. The slide title should now appear on all TOCs.</a:t>
            </a:r>
          </a:p>
          <a:p>
            <a:pPr rtl="0"/>
            <a:endParaRPr lang="en-GB" sz="1100" kern="1200" baseline="0" noProof="1" smtClean="0">
              <a:solidFill>
                <a:schemeClr val="tx1"/>
              </a:solidFill>
              <a:latin typeface="+mn-lt"/>
              <a:ea typeface="+mn-ea"/>
              <a:cs typeface="+mn-cs"/>
            </a:endParaRPr>
          </a:p>
          <a:p>
            <a:pPr rtl="0"/>
            <a:r>
              <a:rPr lang="en-GB" sz="1100" kern="1200" baseline="0" noProof="1" smtClean="0">
                <a:solidFill>
                  <a:schemeClr val="tx1"/>
                </a:solidFill>
                <a:latin typeface="+mn-lt"/>
                <a:ea typeface="+mn-ea"/>
                <a:cs typeface="+mn-cs"/>
              </a:rPr>
              <a:t>To remove the slide title from your TOCs, delete the ‘Divider’ text from the divider control box and hit Update.</a:t>
            </a:r>
            <a:endParaRPr lang="en-GB" noProof="1" smtClean="0"/>
          </a:p>
        </p:txBody>
      </p:sp>
      <p:sp>
        <p:nvSpPr>
          <p:cNvPr id="61" name="TextBox 60"/>
          <p:cNvSpPr txBox="1"/>
          <p:nvPr/>
        </p:nvSpPr>
        <p:spPr>
          <a:xfrm>
            <a:off x="420688" y="1005880"/>
            <a:ext cx="9098216" cy="369332"/>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Questions?</a:t>
            </a:r>
          </a:p>
        </p:txBody>
      </p:sp>
    </p:spTree>
    <p:custDataLst>
      <p:tags r:id="rId1"/>
    </p:custDataLst>
    <p:extLst>
      <p:ext uri="{BB962C8B-B14F-4D97-AF65-F5344CB8AC3E}">
        <p14:creationId xmlns:p14="http://schemas.microsoft.com/office/powerpoint/2010/main" val="2292155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5</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49188" y="1005880"/>
            <a:ext cx="9098216" cy="738664"/>
          </a:xfrm>
          <a:prstGeom prst="rect">
            <a:avLst/>
          </a:prstGeom>
          <a:noFill/>
          <a:ln>
            <a:noFill/>
          </a:ln>
        </p:spPr>
        <p:txBody>
          <a:bodyPr wrap="square" lIns="0" tIns="0" rIns="0" bIns="0" rtlCol="0">
            <a:spAutoFit/>
          </a:bodyPr>
          <a:lstStyle/>
          <a:p>
            <a:r>
              <a:rPr lang="en-GB" sz="2400" b="1" dirty="0" smtClean="0">
                <a:solidFill>
                  <a:schemeClr val="accent1"/>
                </a:solidFill>
                <a:latin typeface="Georgia" pitchFamily="18" charset="0"/>
                <a:cs typeface="Arial" pitchFamily="34" charset="0"/>
              </a:rPr>
              <a:t>No point in being a bank robber anymore ... Or you need sophisticated software hacking experience</a:t>
            </a:r>
            <a:endParaRPr lang="en-GB" sz="2400" b="1" noProof="0" dirty="0" smtClean="0">
              <a:solidFill>
                <a:schemeClr val="accent1"/>
              </a:solidFill>
              <a:latin typeface="Georgia" pitchFamily="18" charset="0"/>
              <a:cs typeface="Arial" pitchFamily="34" charset="0"/>
            </a:endParaRP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575" y="1747197"/>
            <a:ext cx="4353994" cy="512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4956048" y="2962799"/>
            <a:ext cx="4711424" cy="2154436"/>
          </a:xfrm>
          <a:prstGeom prst="rect">
            <a:avLst/>
          </a:prstGeom>
          <a:noFill/>
          <a:ln>
            <a:noFill/>
          </a:ln>
        </p:spPr>
        <p:txBody>
          <a:bodyPr wrap="square" lIns="0" tIns="0" rIns="0" bIns="0" rtlCol="0">
            <a:spAutoFit/>
          </a:bodyPr>
          <a:lstStyle/>
          <a:p>
            <a:pPr marL="342900" indent="-342900">
              <a:buFont typeface="Arial" panose="020B0604020202020204" pitchFamily="34" charset="0"/>
              <a:buChar char="•"/>
            </a:pPr>
            <a:r>
              <a:rPr lang="en-GB" sz="2000" noProof="0" dirty="0" smtClean="0">
                <a:solidFill>
                  <a:schemeClr val="tx1"/>
                </a:solidFill>
                <a:latin typeface="Georgia" pitchFamily="18" charset="0"/>
                <a:cs typeface="Arial" pitchFamily="34" charset="0"/>
              </a:rPr>
              <a:t>Sweden, Denmark intends to abolish cash (physical notes and coins);</a:t>
            </a:r>
          </a:p>
          <a:p>
            <a:endParaRPr lang="en-GB" sz="2000" noProof="0" dirty="0" smtClean="0">
              <a:solidFill>
                <a:schemeClr val="tx1"/>
              </a:solidFill>
              <a:latin typeface="Georgia" pitchFamily="18" charset="0"/>
              <a:cs typeface="Arial" pitchFamily="34" charset="0"/>
            </a:endParaRPr>
          </a:p>
          <a:p>
            <a:pPr marL="342900" indent="-342900">
              <a:buFont typeface="Arial" panose="020B0604020202020204" pitchFamily="34" charset="0"/>
              <a:buChar char="•"/>
            </a:pPr>
            <a:r>
              <a:rPr lang="en-GB" sz="2000" dirty="0" smtClean="0">
                <a:latin typeface="Georgia" pitchFamily="18" charset="0"/>
                <a:cs typeface="Arial" pitchFamily="34" charset="0"/>
              </a:rPr>
              <a:t>Going forward, all payments will be made electronically.</a:t>
            </a:r>
            <a:endParaRPr lang="en-GB" sz="2000" noProof="0" dirty="0" smtClean="0">
              <a:solidFill>
                <a:schemeClr val="tx1"/>
              </a:solidFill>
              <a:latin typeface="Georgia" pitchFamily="18" charset="0"/>
              <a:cs typeface="Arial" pitchFamily="34" charset="0"/>
            </a:endParaRPr>
          </a:p>
          <a:p>
            <a:endParaRPr lang="en-GB" sz="2000" dirty="0">
              <a:latin typeface="Georgia" pitchFamily="18" charset="0"/>
              <a:cs typeface="Arial" pitchFamily="34" charset="0"/>
            </a:endParaRPr>
          </a:p>
          <a:p>
            <a:endParaRPr lang="en-GB" sz="2000" noProof="0" dirty="0" smtClean="0">
              <a:solidFill>
                <a:schemeClr val="tx1"/>
              </a:solidFill>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129256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id" hidden="1"/>
          <p:cNvGrpSpPr/>
          <p:nvPr>
            <p:custDataLst>
              <p:tags r:id="rId1"/>
            </p:custDataLst>
          </p:nvPr>
        </p:nvGrpSpPr>
        <p:grpSpPr>
          <a:xfrm>
            <a:off x="530352" y="612648"/>
            <a:ext cx="8997696" cy="6848856"/>
            <a:chOff x="530352" y="612648"/>
            <a:chExt cx="8997696" cy="6848856"/>
          </a:xfrm>
        </p:grpSpPr>
        <p:grpSp>
          <p:nvGrpSpPr>
            <p:cNvPr id="11" name="Group 10" hidden="1"/>
            <p:cNvGrpSpPr/>
            <p:nvPr userDrawn="1"/>
          </p:nvGrpSpPr>
          <p:grpSpPr>
            <a:xfrm>
              <a:off x="530352" y="7159752"/>
              <a:ext cx="8997696" cy="301752"/>
              <a:chOff x="530352" y="7159752"/>
              <a:chExt cx="8997696" cy="301752"/>
            </a:xfrm>
          </p:grpSpPr>
          <p:sp>
            <p:nvSpPr>
              <p:cNvPr id="58"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9"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60"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1" hidden="1"/>
            <p:cNvGrpSpPr/>
            <p:nvPr userDrawn="1"/>
          </p:nvGrpSpPr>
          <p:grpSpPr>
            <a:xfrm>
              <a:off x="530352" y="1066800"/>
              <a:ext cx="8997696" cy="835152"/>
              <a:chOff x="530352" y="1066800"/>
              <a:chExt cx="8997696" cy="835152"/>
            </a:xfrm>
          </p:grpSpPr>
          <p:sp>
            <p:nvSpPr>
              <p:cNvPr id="56"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7"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13"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4"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2"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3"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4"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5"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5" name="Group 500" hidden="1"/>
            <p:cNvGrpSpPr/>
            <p:nvPr userDrawn="1"/>
          </p:nvGrpSpPr>
          <p:grpSpPr>
            <a:xfrm>
              <a:off x="533400" y="5407152"/>
              <a:ext cx="8994648" cy="688848"/>
              <a:chOff x="533400" y="5026152"/>
              <a:chExt cx="8994648" cy="688848"/>
            </a:xfrm>
          </p:grpSpPr>
          <p:sp>
            <p:nvSpPr>
              <p:cNvPr id="44"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6" name="Group 400" hidden="1"/>
            <p:cNvGrpSpPr/>
            <p:nvPr userDrawn="1"/>
          </p:nvGrpSpPr>
          <p:grpSpPr>
            <a:xfrm>
              <a:off x="533400" y="4568952"/>
              <a:ext cx="8994648" cy="688848"/>
              <a:chOff x="533400" y="4038600"/>
              <a:chExt cx="8994648" cy="688848"/>
            </a:xfrm>
          </p:grpSpPr>
          <p:sp>
            <p:nvSpPr>
              <p:cNvPr id="38"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7" name="Group 300" hidden="1"/>
            <p:cNvGrpSpPr/>
            <p:nvPr userDrawn="1"/>
          </p:nvGrpSpPr>
          <p:grpSpPr>
            <a:xfrm>
              <a:off x="533400" y="3730752"/>
              <a:ext cx="8994648" cy="688848"/>
              <a:chOff x="533400" y="3041904"/>
              <a:chExt cx="8994648" cy="688848"/>
            </a:xfrm>
          </p:grpSpPr>
          <p:sp>
            <p:nvSpPr>
              <p:cNvPr id="32"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8" name="Group 200" hidden="1"/>
            <p:cNvGrpSpPr/>
            <p:nvPr userDrawn="1"/>
          </p:nvGrpSpPr>
          <p:grpSpPr>
            <a:xfrm>
              <a:off x="533400" y="2892552"/>
              <a:ext cx="8994648" cy="688848"/>
              <a:chOff x="533400" y="1066800"/>
              <a:chExt cx="8994648" cy="688848"/>
            </a:xfrm>
          </p:grpSpPr>
          <p:sp>
            <p:nvSpPr>
              <p:cNvPr id="26"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9" name="Group 100" hidden="1"/>
            <p:cNvGrpSpPr/>
            <p:nvPr userDrawn="1"/>
          </p:nvGrpSpPr>
          <p:grpSpPr>
            <a:xfrm>
              <a:off x="533400" y="2054352"/>
              <a:ext cx="8994648" cy="688848"/>
              <a:chOff x="533400" y="2054352"/>
              <a:chExt cx="8994648" cy="688848"/>
            </a:xfrm>
          </p:grpSpPr>
          <p:sp>
            <p:nvSpPr>
              <p:cNvPr id="20"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ctrTitle"/>
          </p:nvPr>
        </p:nvSpPr>
        <p:spPr/>
        <p:txBody>
          <a:bodyPr/>
          <a:lstStyle/>
          <a:p>
            <a:r>
              <a:rPr lang="en-GB" dirty="0" smtClean="0"/>
              <a:t>Making </a:t>
            </a:r>
            <a:r>
              <a:rPr lang="en-GB" dirty="0"/>
              <a:t>payments in cash</a:t>
            </a:r>
            <a:br>
              <a:rPr lang="en-GB" dirty="0"/>
            </a:br>
            <a:endParaRPr lang="en-GB" i="1" dirty="0"/>
          </a:p>
        </p:txBody>
      </p:sp>
      <p:sp>
        <p:nvSpPr>
          <p:cNvPr id="8" name="TextBox 7"/>
          <p:cNvSpPr txBox="1"/>
          <p:nvPr/>
        </p:nvSpPr>
        <p:spPr>
          <a:xfrm>
            <a:off x="586740" y="3368040"/>
            <a:ext cx="3491954" cy="3627120"/>
          </a:xfrm>
          <a:prstGeom prst="rect">
            <a:avLst/>
          </a:prstGeom>
          <a:noFill/>
        </p:spPr>
        <p:txBody>
          <a:bodyPr wrap="none" lIns="0" tIns="0" rIns="0" bIns="0" rtlCol="0" anchor="b" anchorCtr="0">
            <a:noAutofit/>
          </a:bodyPr>
          <a:lstStyle/>
          <a:p>
            <a:pPr>
              <a:lnSpc>
                <a:spcPts val="22284"/>
              </a:lnSpc>
            </a:pPr>
            <a:r>
              <a:rPr lang="en-GB" sz="26700" b="1" i="1" dirty="0">
                <a:solidFill>
                  <a:schemeClr val="bg1"/>
                </a:solidFill>
                <a:latin typeface="Georgia" pitchFamily="18" charset="0"/>
              </a:rPr>
              <a:t>2</a:t>
            </a:r>
          </a:p>
        </p:txBody>
      </p:sp>
    </p:spTree>
    <p:extLst>
      <p:ext uri="{BB962C8B-B14F-4D97-AF65-F5344CB8AC3E}">
        <p14:creationId xmlns:p14="http://schemas.microsoft.com/office/powerpoint/2010/main" val="23080897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7</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63" name="TextBox 62"/>
          <p:cNvSpPr txBox="1"/>
          <p:nvPr/>
        </p:nvSpPr>
        <p:spPr>
          <a:xfrm>
            <a:off x="401836" y="1918900"/>
            <a:ext cx="9379891"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dirty="0" smtClean="0">
                <a:latin typeface="Georgia" pitchFamily="18" charset="0"/>
                <a:cs typeface="Arial" pitchFamily="34" charset="0"/>
              </a:rPr>
              <a:t>Customer</a:t>
            </a:r>
            <a:r>
              <a:rPr lang="en-GB" sz="2000" b="1" noProof="0" dirty="0" smtClean="0">
                <a:solidFill>
                  <a:schemeClr val="tx1"/>
                </a:solidFill>
                <a:latin typeface="Georgia" pitchFamily="18" charset="0"/>
                <a:cs typeface="Arial" pitchFamily="34" charset="0"/>
              </a:rPr>
              <a:t> buys goods/services from a Swiss supplier for CHF 108</a:t>
            </a:r>
            <a:r>
              <a:rPr lang="en-GB" sz="2000" noProof="0" dirty="0" smtClean="0">
                <a:solidFill>
                  <a:schemeClr val="tx1"/>
                </a:solidFill>
                <a:latin typeface="Georgia" pitchFamily="18" charset="0"/>
                <a:cs typeface="Arial" pitchFamily="34" charset="0"/>
              </a:rPr>
              <a:t>. </a:t>
            </a:r>
          </a:p>
        </p:txBody>
      </p:sp>
      <p:sp>
        <p:nvSpPr>
          <p:cNvPr id="81" name="AutoShape 5" descr="Bildergebnis für 100 swiss francs"/>
          <p:cNvSpPr>
            <a:spLocks noChangeAspect="1" noChangeArrowheads="1"/>
          </p:cNvSpPr>
          <p:nvPr/>
        </p:nvSpPr>
        <p:spPr bwMode="auto">
          <a:xfrm>
            <a:off x="104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4480" y="5762112"/>
            <a:ext cx="1169040" cy="116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Group 57"/>
          <p:cNvGrpSpPr/>
          <p:nvPr/>
        </p:nvGrpSpPr>
        <p:grpSpPr>
          <a:xfrm>
            <a:off x="2211250" y="2745564"/>
            <a:ext cx="5135942" cy="3652871"/>
            <a:chOff x="2148880" y="2307350"/>
            <a:chExt cx="5135942" cy="3652871"/>
          </a:xfrm>
        </p:grpSpPr>
        <p:sp>
          <p:nvSpPr>
            <p:cNvPr id="61" name="Rectangle 60"/>
            <p:cNvSpPr/>
            <p:nvPr/>
          </p:nvSpPr>
          <p:spPr>
            <a:xfrm>
              <a:off x="2148880" y="4045403"/>
              <a:ext cx="1728192" cy="7200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67" name="Curved Connector 66"/>
            <p:cNvCxnSpPr>
              <a:stCxn id="77" idx="0"/>
              <a:endCxn id="61" idx="0"/>
            </p:cNvCxnSpPr>
            <p:nvPr/>
          </p:nvCxnSpPr>
          <p:spPr>
            <a:xfrm rot="16200000" flipH="1" flipV="1">
              <a:off x="5146310" y="1906891"/>
              <a:ext cx="5178" cy="4271846"/>
            </a:xfrm>
            <a:prstGeom prst="curvedConnector3">
              <a:avLst>
                <a:gd name="adj1" fmla="val -14225570"/>
              </a:avLst>
            </a:prstGeom>
            <a:ln w="19050">
              <a:solidFill>
                <a:schemeClr val="accent4"/>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786949" y="2307350"/>
              <a:ext cx="4103328" cy="615553"/>
            </a:xfrm>
            <a:prstGeom prst="rect">
              <a:avLst/>
            </a:prstGeom>
            <a:noFill/>
            <a:ln>
              <a:solidFill>
                <a:schemeClr val="bg2"/>
              </a:solidFill>
            </a:ln>
          </p:spPr>
          <p:txBody>
            <a:bodyPr wrap="square" lIns="0" tIns="0" rIns="0" bIns="0" rtlCol="0">
              <a:spAutoFit/>
            </a:bodyPr>
            <a:lstStyle/>
            <a:p>
              <a:pPr algn="ctr"/>
              <a:r>
                <a:rPr lang="en-GB" sz="2000" noProof="0" dirty="0" smtClean="0">
                  <a:solidFill>
                    <a:schemeClr val="tx1"/>
                  </a:solidFill>
                  <a:latin typeface="Georgia" pitchFamily="18" charset="0"/>
                  <a:cs typeface="Arial" pitchFamily="34" charset="0"/>
                </a:rPr>
                <a:t>CHF 100 + CHF 8 (VAT)</a:t>
              </a:r>
            </a:p>
            <a:p>
              <a:pPr algn="ctr"/>
              <a:r>
                <a:rPr lang="en-GB" sz="2000" noProof="0" dirty="0" smtClean="0">
                  <a:solidFill>
                    <a:schemeClr val="tx1"/>
                  </a:solidFill>
                  <a:latin typeface="Georgia" pitchFamily="18" charset="0"/>
                  <a:cs typeface="Arial" pitchFamily="34" charset="0"/>
                </a:rPr>
                <a:t> = CHF 108</a:t>
              </a:r>
            </a:p>
          </p:txBody>
        </p:sp>
        <p:cxnSp>
          <p:nvCxnSpPr>
            <p:cNvPr id="76" name="Curved Connector 75"/>
            <p:cNvCxnSpPr>
              <a:stCxn id="61" idx="2"/>
              <a:endCxn id="77" idx="2"/>
            </p:cNvCxnSpPr>
            <p:nvPr/>
          </p:nvCxnSpPr>
          <p:spPr>
            <a:xfrm rot="5400000" flipH="1" flipV="1">
              <a:off x="5146310" y="2626971"/>
              <a:ext cx="5178" cy="4271846"/>
            </a:xfrm>
            <a:prstGeom prst="curvedConnector3">
              <a:avLst>
                <a:gd name="adj1" fmla="val -16187717"/>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177708" y="2911457"/>
              <a:ext cx="864096" cy="3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www.ik1pmr.com/banknotes/small-15p/switzerland-10.gif">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315142" y="2997153"/>
              <a:ext cx="792088" cy="363345"/>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3700192" y="5652444"/>
              <a:ext cx="2060336" cy="307777"/>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Goods/services </a:t>
              </a:r>
            </a:p>
          </p:txBody>
        </p:sp>
      </p:grpSp>
      <p:sp>
        <p:nvSpPr>
          <p:cNvPr id="59" name="Action Button: Home 58">
            <a:hlinkClick r:id="" action="ppaction://hlinkshowjump?jump=firstslide" highlightClick="1"/>
          </p:cNvPr>
          <p:cNvSpPr/>
          <p:nvPr/>
        </p:nvSpPr>
        <p:spPr>
          <a:xfrm>
            <a:off x="-3755776" y="3187545"/>
            <a:ext cx="720080" cy="45719"/>
          </a:xfrm>
          <a:prstGeom prst="actionButtonHome">
            <a:avLst/>
          </a:prstGeom>
          <a:solidFill>
            <a:schemeClr val="bg2"/>
          </a:solidFill>
          <a:ln w="6350">
            <a:solidFill>
              <a:schemeClr val="tx1"/>
            </a:solidFill>
          </a:ln>
        </p:spPr>
        <p:txBody>
          <a:bodyPr vert="horz" wrap="square" lIns="91440" tIns="45720" rIns="91440" bIns="45720" rtlCol="0" anchor="ctr">
            <a:noAutofit/>
          </a:bodyPr>
          <a:lstStyle/>
          <a:p>
            <a:pPr algn="ctr"/>
            <a:endParaRPr lang="de-CH" dirty="0" smtClean="0"/>
          </a:p>
        </p:txBody>
      </p:sp>
      <p:sp>
        <p:nvSpPr>
          <p:cNvPr id="64" name="TextBox 63"/>
          <p:cNvSpPr txBox="1"/>
          <p:nvPr/>
        </p:nvSpPr>
        <p:spPr>
          <a:xfrm>
            <a:off x="6405342" y="4728794"/>
            <a:ext cx="1512168" cy="307777"/>
          </a:xfrm>
          <a:prstGeom prst="rect">
            <a:avLst/>
          </a:prstGeom>
          <a:noFill/>
          <a:ln>
            <a:noFill/>
          </a:ln>
        </p:spPr>
        <p:txBody>
          <a:bodyPr wrap="square" lIns="0" tIns="0" rIns="0" bIns="0" rtlCol="0">
            <a:spAutoFit/>
          </a:bodyPr>
          <a:lstStyle/>
          <a:p>
            <a:r>
              <a:rPr lang="de-CH" sz="2000" b="1" dirty="0">
                <a:solidFill>
                  <a:schemeClr val="bg2"/>
                </a:solidFill>
                <a:latin typeface="+mj-lt"/>
              </a:rPr>
              <a:t>Customer</a:t>
            </a:r>
          </a:p>
        </p:txBody>
      </p:sp>
      <p:sp>
        <p:nvSpPr>
          <p:cNvPr id="77" name="Rectangle 76"/>
          <p:cNvSpPr/>
          <p:nvPr/>
        </p:nvSpPr>
        <p:spPr>
          <a:xfrm>
            <a:off x="6483096" y="4478439"/>
            <a:ext cx="1728192" cy="720080"/>
          </a:xfrm>
          <a:prstGeom prst="rect">
            <a:avLst/>
          </a:prstGeom>
          <a:solidFill>
            <a:schemeClr val="accent3">
              <a:lumMod val="75000"/>
            </a:schemeClr>
          </a:solidFill>
          <a:ln w="6350">
            <a:solidFill>
              <a:schemeClr val="accent3"/>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sp>
        <p:nvSpPr>
          <p:cNvPr id="73" name="TextBox 72"/>
          <p:cNvSpPr txBox="1"/>
          <p:nvPr/>
        </p:nvSpPr>
        <p:spPr>
          <a:xfrm>
            <a:off x="4240078" y="4568952"/>
            <a:ext cx="1573045" cy="246221"/>
          </a:xfrm>
          <a:prstGeom prst="rect">
            <a:avLst/>
          </a:prstGeom>
          <a:noFill/>
          <a:ln>
            <a:noFill/>
          </a:ln>
        </p:spPr>
        <p:txBody>
          <a:bodyPr wrap="square" lIns="0" tIns="0" rIns="0" bIns="0" rtlCol="0">
            <a:spAutoFit/>
          </a:bodyPr>
          <a:lstStyle/>
          <a:p>
            <a:pPr algn="ctr"/>
            <a:r>
              <a:rPr lang="de-CH" sz="1600" noProof="0" dirty="0" err="1" smtClean="0">
                <a:latin typeface="Georgia" pitchFamily="18" charset="0"/>
                <a:cs typeface="Arial" pitchFamily="34" charset="0"/>
              </a:rPr>
              <a:t>Invoice</a:t>
            </a:r>
            <a:endParaRPr lang="de-CH" sz="1600" noProof="0" dirty="0" smtClean="0">
              <a:latin typeface="Georgia" pitchFamily="18" charset="0"/>
              <a:cs typeface="Arial" pitchFamily="34" charset="0"/>
            </a:endParaRPr>
          </a:p>
        </p:txBody>
      </p:sp>
      <p:sp>
        <p:nvSpPr>
          <p:cNvPr id="79" name="TextBox 78"/>
          <p:cNvSpPr txBox="1"/>
          <p:nvPr/>
        </p:nvSpPr>
        <p:spPr>
          <a:xfrm>
            <a:off x="88209" y="2259238"/>
            <a:ext cx="2562848" cy="307777"/>
          </a:xfrm>
          <a:prstGeom prst="rect">
            <a:avLst/>
          </a:prstGeom>
          <a:noFill/>
          <a:ln>
            <a:noFill/>
          </a:ln>
        </p:spPr>
        <p:txBody>
          <a:bodyPr wrap="square" lIns="0" tIns="0" rIns="0" bIns="0" rtlCol="0">
            <a:spAutoFit/>
          </a:bodyPr>
          <a:lstStyle/>
          <a:p>
            <a:r>
              <a:rPr lang="de-CH" sz="2000" dirty="0">
                <a:latin typeface="Georgia" pitchFamily="18" charset="0"/>
                <a:cs typeface="Arial" pitchFamily="34" charset="0"/>
              </a:rPr>
              <a:t>Federal </a:t>
            </a:r>
            <a:r>
              <a:rPr lang="de-CH" sz="2000" dirty="0" err="1">
                <a:latin typeface="Georgia" pitchFamily="18" charset="0"/>
                <a:cs typeface="Arial" pitchFamily="34" charset="0"/>
              </a:rPr>
              <a:t>Tax</a:t>
            </a:r>
            <a:r>
              <a:rPr lang="de-CH" sz="2000" dirty="0">
                <a:latin typeface="Georgia" pitchFamily="18" charset="0"/>
                <a:cs typeface="Arial" pitchFamily="34" charset="0"/>
              </a:rPr>
              <a:t> Authority</a:t>
            </a:r>
            <a:endParaRPr lang="de-CH" sz="2000" noProof="0" dirty="0" smtClean="0">
              <a:solidFill>
                <a:schemeClr val="tx1"/>
              </a:solidFill>
              <a:latin typeface="Georgia" pitchFamily="18" charset="0"/>
              <a:cs typeface="Arial" pitchFamily="34" charset="0"/>
            </a:endParaRPr>
          </a:p>
        </p:txBody>
      </p:sp>
      <p:sp>
        <p:nvSpPr>
          <p:cNvPr id="83" name="TextBox 82"/>
          <p:cNvSpPr txBox="1"/>
          <p:nvPr/>
        </p:nvSpPr>
        <p:spPr>
          <a:xfrm>
            <a:off x="881023" y="4605683"/>
            <a:ext cx="1019243" cy="246221"/>
          </a:xfrm>
          <a:prstGeom prst="rect">
            <a:avLst/>
          </a:prstGeom>
          <a:noFill/>
          <a:ln>
            <a:noFill/>
          </a:ln>
        </p:spPr>
        <p:txBody>
          <a:bodyPr wrap="square" lIns="0" tIns="0" rIns="0" bIns="0" rtlCol="0">
            <a:spAutoFit/>
          </a:bodyPr>
          <a:lstStyle/>
          <a:p>
            <a:r>
              <a:rPr lang="de-CH" sz="1600" noProof="0" dirty="0" smtClean="0">
                <a:solidFill>
                  <a:schemeClr val="tx1"/>
                </a:solidFill>
                <a:latin typeface="Georgia" pitchFamily="18" charset="0"/>
                <a:cs typeface="Arial" pitchFamily="34" charset="0"/>
              </a:rPr>
              <a:t>CHF 8</a:t>
            </a:r>
          </a:p>
        </p:txBody>
      </p:sp>
      <p:pic>
        <p:nvPicPr>
          <p:cNvPr id="89" name="Picture 88" descr="http://metalvetia.ch/wp-content/uploads/2012/01/Schweizer-Flagge-300x200.gif">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sp>
        <p:nvSpPr>
          <p:cNvPr id="62" name="AutoShape 2" descr="Bildergebnis für bundeshaus schweiz"/>
          <p:cNvSpPr>
            <a:spLocks noChangeAspect="1" noChangeArrowheads="1"/>
          </p:cNvSpPr>
          <p:nvPr/>
        </p:nvSpPr>
        <p:spPr bwMode="auto">
          <a:xfrm>
            <a:off x="2571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AutoShape 4" descr="Bildergebnis für bundeshaus schweiz"/>
          <p:cNvSpPr>
            <a:spLocks noChangeAspect="1" noChangeArrowheads="1"/>
          </p:cNvSpPr>
          <p:nvPr/>
        </p:nvSpPr>
        <p:spPr bwMode="auto">
          <a:xfrm>
            <a:off x="4095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AutoShape 6" descr="Bildergebnis für bundeshaus schweiz"/>
          <p:cNvSpPr>
            <a:spLocks noChangeAspect="1" noChangeArrowheads="1"/>
          </p:cNvSpPr>
          <p:nvPr/>
        </p:nvSpPr>
        <p:spPr bwMode="auto">
          <a:xfrm>
            <a:off x="5619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733" y="2670048"/>
            <a:ext cx="2101163" cy="148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Curved Connector 68"/>
          <p:cNvCxnSpPr>
            <a:stCxn id="61" idx="1"/>
            <a:endCxn id="2055" idx="2"/>
          </p:cNvCxnSpPr>
          <p:nvPr/>
        </p:nvCxnSpPr>
        <p:spPr>
          <a:xfrm rot="10800000">
            <a:off x="1242316" y="4157389"/>
            <a:ext cx="968935" cy="686269"/>
          </a:xfrm>
          <a:prstGeom prst="curvedConnector2">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49" name="Straight Arrow Connector 2048"/>
          <p:cNvCxnSpPr>
            <a:stCxn id="61" idx="3"/>
            <a:endCxn id="77" idx="1"/>
          </p:cNvCxnSpPr>
          <p:nvPr/>
        </p:nvCxnSpPr>
        <p:spPr>
          <a:xfrm flipV="1">
            <a:off x="3939442" y="4838479"/>
            <a:ext cx="2543654" cy="517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606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8</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76" name="TextBox 75"/>
          <p:cNvSpPr txBox="1"/>
          <p:nvPr/>
        </p:nvSpPr>
        <p:spPr>
          <a:xfrm>
            <a:off x="402452" y="1918800"/>
            <a:ext cx="77357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solidFill>
                  <a:schemeClr val="tx1"/>
                </a:solidFill>
                <a:latin typeface="Georgia" pitchFamily="18" charset="0"/>
                <a:cs typeface="Arial" pitchFamily="34" charset="0"/>
              </a:rPr>
              <a:t>What happens if the customer </a:t>
            </a:r>
            <a:r>
              <a:rPr lang="en-GB" sz="2000" b="1" u="sng" noProof="0" dirty="0" smtClean="0">
                <a:solidFill>
                  <a:schemeClr val="tx1"/>
                </a:solidFill>
                <a:latin typeface="Georgia" pitchFamily="18" charset="0"/>
                <a:cs typeface="Arial" pitchFamily="34" charset="0"/>
              </a:rPr>
              <a:t>does not pay</a:t>
            </a:r>
            <a:r>
              <a:rPr lang="en-GB" sz="2000" b="1" noProof="0" dirty="0" smtClean="0">
                <a:solidFill>
                  <a:schemeClr val="tx1"/>
                </a:solidFill>
                <a:latin typeface="Georgia" pitchFamily="18" charset="0"/>
                <a:cs typeface="Arial" pitchFamily="34" charset="0"/>
              </a:rPr>
              <a:t>? </a:t>
            </a:r>
          </a:p>
        </p:txBody>
      </p:sp>
      <p:cxnSp>
        <p:nvCxnSpPr>
          <p:cNvPr id="91" name="Straight Connector 90"/>
          <p:cNvCxnSpPr/>
          <p:nvPr/>
        </p:nvCxnSpPr>
        <p:spPr>
          <a:xfrm flipH="1">
            <a:off x="4815015" y="2193819"/>
            <a:ext cx="2177203" cy="120487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72565" y="2413127"/>
            <a:ext cx="2562848" cy="307777"/>
          </a:xfrm>
          <a:prstGeom prst="rect">
            <a:avLst/>
          </a:prstGeom>
          <a:noFill/>
          <a:ln>
            <a:noFill/>
          </a:ln>
        </p:spPr>
        <p:txBody>
          <a:bodyPr wrap="square" lIns="0" tIns="0" rIns="0" bIns="0" rtlCol="0">
            <a:spAutoFit/>
          </a:bodyPr>
          <a:lstStyle/>
          <a:p>
            <a:r>
              <a:rPr lang="de-CH" sz="2000" dirty="0">
                <a:latin typeface="Georgia" pitchFamily="18" charset="0"/>
                <a:cs typeface="Arial" pitchFamily="34" charset="0"/>
              </a:rPr>
              <a:t>Federal </a:t>
            </a:r>
            <a:r>
              <a:rPr lang="de-CH" sz="2000" dirty="0" err="1">
                <a:latin typeface="Georgia" pitchFamily="18" charset="0"/>
                <a:cs typeface="Arial" pitchFamily="34" charset="0"/>
              </a:rPr>
              <a:t>Tax</a:t>
            </a:r>
            <a:r>
              <a:rPr lang="de-CH" sz="2000" dirty="0">
                <a:latin typeface="Georgia" pitchFamily="18" charset="0"/>
                <a:cs typeface="Arial" pitchFamily="34" charset="0"/>
              </a:rPr>
              <a:t> Authority</a:t>
            </a:r>
            <a:endParaRPr lang="de-CH" sz="2000" noProof="0" dirty="0" smtClean="0">
              <a:solidFill>
                <a:schemeClr val="tx1"/>
              </a:solidFill>
              <a:latin typeface="Georgia" pitchFamily="18" charset="0"/>
              <a:cs typeface="Arial" pitchFamily="34" charset="0"/>
            </a:endParaRPr>
          </a:p>
        </p:txBody>
      </p:sp>
      <p:sp>
        <p:nvSpPr>
          <p:cNvPr id="79" name="Rectangle 78"/>
          <p:cNvSpPr/>
          <p:nvPr/>
        </p:nvSpPr>
        <p:spPr>
          <a:xfrm>
            <a:off x="3108960" y="4194638"/>
            <a:ext cx="1751197" cy="64121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80" name="Curved Connector 79"/>
          <p:cNvCxnSpPr>
            <a:stCxn id="88" idx="0"/>
            <a:endCxn id="79" idx="0"/>
          </p:cNvCxnSpPr>
          <p:nvPr/>
        </p:nvCxnSpPr>
        <p:spPr>
          <a:xfrm rot="16200000" flipH="1" flipV="1">
            <a:off x="6108133" y="2064712"/>
            <a:ext cx="6351" cy="4253500"/>
          </a:xfrm>
          <a:prstGeom prst="curvedConnector3">
            <a:avLst>
              <a:gd name="adj1" fmla="val -9998425"/>
            </a:avLst>
          </a:prstGeom>
          <a:ln w="19050">
            <a:solidFill>
              <a:schemeClr val="accent4"/>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072035" y="2430045"/>
            <a:ext cx="4069311" cy="615553"/>
          </a:xfrm>
          <a:prstGeom prst="rect">
            <a:avLst/>
          </a:prstGeom>
          <a:noFill/>
          <a:ln>
            <a:solidFill>
              <a:schemeClr val="bg2"/>
            </a:solidFill>
          </a:ln>
        </p:spPr>
        <p:txBody>
          <a:bodyPr wrap="square" lIns="0" tIns="0" rIns="0" bIns="0" rtlCol="0">
            <a:spAutoFit/>
          </a:bodyPr>
          <a:lstStyle/>
          <a:p>
            <a:pPr algn="ctr"/>
            <a:r>
              <a:rPr lang="en-GB" sz="2000" noProof="0" dirty="0" smtClean="0">
                <a:solidFill>
                  <a:schemeClr val="tx1"/>
                </a:solidFill>
                <a:latin typeface="Georgia" pitchFamily="18" charset="0"/>
                <a:cs typeface="Arial" pitchFamily="34" charset="0"/>
              </a:rPr>
              <a:t>CHF 100 + CHF 8 (VAT)</a:t>
            </a:r>
          </a:p>
          <a:p>
            <a:pPr algn="ctr"/>
            <a:r>
              <a:rPr lang="en-GB" sz="2000" noProof="0" dirty="0" smtClean="0">
                <a:solidFill>
                  <a:schemeClr val="tx1"/>
                </a:solidFill>
                <a:latin typeface="Georgia" pitchFamily="18" charset="0"/>
                <a:cs typeface="Arial" pitchFamily="34" charset="0"/>
              </a:rPr>
              <a:t> = CHF 108</a:t>
            </a:r>
          </a:p>
        </p:txBody>
      </p:sp>
      <p:cxnSp>
        <p:nvCxnSpPr>
          <p:cNvPr id="82" name="Curved Connector 81"/>
          <p:cNvCxnSpPr>
            <a:stCxn id="79" idx="2"/>
            <a:endCxn id="88" idx="2"/>
          </p:cNvCxnSpPr>
          <p:nvPr/>
        </p:nvCxnSpPr>
        <p:spPr>
          <a:xfrm rot="16200000" flipH="1">
            <a:off x="6075050" y="2745357"/>
            <a:ext cx="72519" cy="4253500"/>
          </a:xfrm>
          <a:prstGeom prst="curvedConnector3">
            <a:avLst>
              <a:gd name="adj1" fmla="val 1055690"/>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512224" y="3045598"/>
            <a:ext cx="875598" cy="34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8" descr="http://www.ik1pmr.com/banknotes/small-15p/switzerland-10.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5654657" y="3215902"/>
            <a:ext cx="802632" cy="32354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8316" y="5590512"/>
            <a:ext cx="1184602" cy="104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TextBox 85"/>
          <p:cNvSpPr txBox="1"/>
          <p:nvPr/>
        </p:nvSpPr>
        <p:spPr>
          <a:xfrm>
            <a:off x="4680922" y="5625662"/>
            <a:ext cx="2087762" cy="307777"/>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Goods/services </a:t>
            </a:r>
          </a:p>
        </p:txBody>
      </p:sp>
      <p:cxnSp>
        <p:nvCxnSpPr>
          <p:cNvPr id="89" name="Straight Connector 88"/>
          <p:cNvCxnSpPr/>
          <p:nvPr/>
        </p:nvCxnSpPr>
        <p:spPr>
          <a:xfrm>
            <a:off x="4728235" y="2430045"/>
            <a:ext cx="2040449" cy="113760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433148" y="5175251"/>
            <a:ext cx="3843916"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VAT of CHF 8 </a:t>
            </a:r>
          </a:p>
          <a:p>
            <a:r>
              <a:rPr lang="en-GB" sz="2000" noProof="0" dirty="0" smtClean="0">
                <a:solidFill>
                  <a:schemeClr val="tx1"/>
                </a:solidFill>
                <a:latin typeface="Georgia" pitchFamily="18" charset="0"/>
                <a:cs typeface="Arial" pitchFamily="34" charset="0"/>
              </a:rPr>
              <a:t>is still due </a:t>
            </a:r>
          </a:p>
        </p:txBody>
      </p:sp>
      <p:sp>
        <p:nvSpPr>
          <p:cNvPr id="103" name="Right Arrow 102"/>
          <p:cNvSpPr/>
          <p:nvPr/>
        </p:nvSpPr>
        <p:spPr>
          <a:xfrm>
            <a:off x="729431" y="5379500"/>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104" name="Right Arrow 103"/>
          <p:cNvSpPr/>
          <p:nvPr/>
        </p:nvSpPr>
        <p:spPr>
          <a:xfrm>
            <a:off x="729431" y="6285019"/>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105" name="TextBox 104"/>
          <p:cNvSpPr txBox="1"/>
          <p:nvPr/>
        </p:nvSpPr>
        <p:spPr>
          <a:xfrm>
            <a:off x="1404683" y="6098401"/>
            <a:ext cx="3843916" cy="615553"/>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VAT needs to be </a:t>
            </a:r>
          </a:p>
          <a:p>
            <a:r>
              <a:rPr lang="en-GB" sz="2000" noProof="0" dirty="0" smtClean="0">
                <a:solidFill>
                  <a:schemeClr val="tx1"/>
                </a:solidFill>
                <a:latin typeface="Georgia" pitchFamily="18" charset="0"/>
                <a:cs typeface="Arial" pitchFamily="34" charset="0"/>
              </a:rPr>
              <a:t>paid to the FTA</a:t>
            </a:r>
          </a:p>
        </p:txBody>
      </p:sp>
      <p:sp>
        <p:nvSpPr>
          <p:cNvPr id="88" name="Rectangle 87"/>
          <p:cNvSpPr/>
          <p:nvPr/>
        </p:nvSpPr>
        <p:spPr>
          <a:xfrm>
            <a:off x="7385469" y="4188287"/>
            <a:ext cx="1705179" cy="720080"/>
          </a:xfrm>
          <a:prstGeom prst="rect">
            <a:avLst/>
          </a:prstGeom>
          <a:solidFill>
            <a:schemeClr val="accent3">
              <a:lumMod val="75000"/>
            </a:schemeClr>
          </a:solidFill>
          <a:ln w="6350">
            <a:solidFill>
              <a:schemeClr val="accent3"/>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sp>
        <p:nvSpPr>
          <p:cNvPr id="94" name="TextBox 93"/>
          <p:cNvSpPr txBox="1"/>
          <p:nvPr/>
        </p:nvSpPr>
        <p:spPr>
          <a:xfrm>
            <a:off x="1995923" y="4557307"/>
            <a:ext cx="1019243" cy="246221"/>
          </a:xfrm>
          <a:prstGeom prst="rect">
            <a:avLst/>
          </a:prstGeom>
          <a:noFill/>
          <a:ln>
            <a:noFill/>
          </a:ln>
        </p:spPr>
        <p:txBody>
          <a:bodyPr wrap="square" lIns="0" tIns="0" rIns="0" bIns="0" rtlCol="0">
            <a:spAutoFit/>
          </a:bodyPr>
          <a:lstStyle/>
          <a:p>
            <a:r>
              <a:rPr lang="de-CH" sz="1600" noProof="0" dirty="0" smtClean="0">
                <a:solidFill>
                  <a:schemeClr val="tx1"/>
                </a:solidFill>
                <a:latin typeface="Georgia" pitchFamily="18" charset="0"/>
                <a:cs typeface="Arial" pitchFamily="34" charset="0"/>
              </a:rPr>
              <a:t>CHF 8</a:t>
            </a:r>
          </a:p>
        </p:txBody>
      </p:sp>
      <p:pic>
        <p:nvPicPr>
          <p:cNvPr id="9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636" y="2810803"/>
            <a:ext cx="2101163" cy="148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3" name="Curved Connector 72"/>
          <p:cNvCxnSpPr>
            <a:stCxn id="79" idx="1"/>
            <a:endCxn id="95" idx="2"/>
          </p:cNvCxnSpPr>
          <p:nvPr/>
        </p:nvCxnSpPr>
        <p:spPr>
          <a:xfrm rot="10800000">
            <a:off x="1700218" y="4298143"/>
            <a:ext cx="1408742" cy="217100"/>
          </a:xfrm>
          <a:prstGeom prst="curvedConnector2">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10" name="Picture 109" descr="http://metalvetia.ch/wp-content/uploads/2012/01/Schweizer-Flagge-300x200.gif">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cxnSp>
        <p:nvCxnSpPr>
          <p:cNvPr id="116" name="Straight Arrow Connector 115"/>
          <p:cNvCxnSpPr/>
          <p:nvPr/>
        </p:nvCxnSpPr>
        <p:spPr>
          <a:xfrm flipV="1">
            <a:off x="4860157" y="4510065"/>
            <a:ext cx="2543654" cy="517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157205" y="4263844"/>
            <a:ext cx="1573045" cy="246221"/>
          </a:xfrm>
          <a:prstGeom prst="rect">
            <a:avLst/>
          </a:prstGeom>
          <a:noFill/>
          <a:ln>
            <a:noFill/>
          </a:ln>
        </p:spPr>
        <p:txBody>
          <a:bodyPr wrap="square" lIns="0" tIns="0" rIns="0" bIns="0" rtlCol="0">
            <a:spAutoFit/>
          </a:bodyPr>
          <a:lstStyle/>
          <a:p>
            <a:pPr algn="ctr"/>
            <a:r>
              <a:rPr lang="de-CH" sz="1600" noProof="0" dirty="0" err="1" smtClean="0">
                <a:latin typeface="Georgia" pitchFamily="18" charset="0"/>
                <a:cs typeface="Arial" pitchFamily="34" charset="0"/>
              </a:rPr>
              <a:t>Invoice</a:t>
            </a:r>
            <a:endParaRPr lang="de-CH" sz="1600" noProof="0" dirty="0" smtClean="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235476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2" y="612648"/>
            <a:ext cx="8997696" cy="6848856"/>
            <a:chOff x="530352" y="612648"/>
            <a:chExt cx="8997696" cy="6848856"/>
          </a:xfrm>
        </p:grpSpPr>
        <p:grpSp>
          <p:nvGrpSpPr>
            <p:cNvPr id="3" name="Group 2" hidden="1"/>
            <p:cNvGrpSpPr/>
            <p:nvPr userDrawn="1"/>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3" hidden="1"/>
            <p:cNvGrpSpPr/>
            <p:nvPr userDrawn="1"/>
          </p:nvGrpSpPr>
          <p:grpSpPr>
            <a:xfrm>
              <a:off x="530352" y="1066800"/>
              <a:ext cx="8997696" cy="835152"/>
              <a:chOff x="530352" y="1066800"/>
              <a:chExt cx="8997696" cy="835152"/>
            </a:xfrm>
          </p:grpSpPr>
          <p:sp>
            <p:nvSpPr>
              <p:cNvPr id="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userDrawn="1"/>
          </p:nvGrpSpPr>
          <p:grpSpPr>
            <a:xfrm>
              <a:off x="533400" y="6245352"/>
              <a:ext cx="8994648" cy="688848"/>
              <a:chOff x="533400" y="6013704"/>
              <a:chExt cx="8994648" cy="688848"/>
            </a:xfrm>
          </p:grpSpPr>
          <p:sp>
            <p:nvSpPr>
              <p:cNvPr id="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userDrawn="1"/>
          </p:nvGrpSpPr>
          <p:grpSpPr>
            <a:xfrm>
              <a:off x="533400" y="5407152"/>
              <a:ext cx="8994648" cy="688848"/>
              <a:chOff x="533400" y="5026152"/>
              <a:chExt cx="8994648" cy="688848"/>
            </a:xfrm>
          </p:grpSpPr>
          <p:sp>
            <p:nvSpPr>
              <p:cNvPr id="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userDrawn="1"/>
          </p:nvGrpSpPr>
          <p:grpSpPr>
            <a:xfrm>
              <a:off x="533400" y="4568952"/>
              <a:ext cx="8994648" cy="688848"/>
              <a:chOff x="533400" y="4038600"/>
              <a:chExt cx="8994648" cy="688848"/>
            </a:xfrm>
          </p:grpSpPr>
          <p:sp>
            <p:nvSpPr>
              <p:cNvPr id="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userDrawn="1"/>
          </p:nvGrpSpPr>
          <p:grpSpPr>
            <a:xfrm>
              <a:off x="533400" y="3730752"/>
              <a:ext cx="8994648" cy="688848"/>
              <a:chOff x="533400" y="3041904"/>
              <a:chExt cx="8994648" cy="688848"/>
            </a:xfrm>
          </p:grpSpPr>
          <p:sp>
            <p:nvSpPr>
              <p:cNvPr id="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userDrawn="1"/>
          </p:nvGrpSpPr>
          <p:grpSpPr>
            <a:xfrm>
              <a:off x="533400" y="2892552"/>
              <a:ext cx="8994648" cy="688848"/>
              <a:chOff x="533400" y="1066800"/>
              <a:chExt cx="8994648" cy="688848"/>
            </a:xfrm>
          </p:grpSpPr>
          <p:sp>
            <p:nvSpPr>
              <p:cNvPr id="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userDrawn="1"/>
          </p:nvGrpSpPr>
          <p:grpSpPr>
            <a:xfrm>
              <a:off x="533400" y="2054352"/>
              <a:ext cx="8994648" cy="688848"/>
              <a:chOff x="533400" y="2054352"/>
              <a:chExt cx="8994648" cy="688848"/>
            </a:xfrm>
          </p:grpSpPr>
          <p:sp>
            <p:nvSpPr>
              <p:cNvPr id="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3"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en-GB" sz="900" noProof="1" smtClean="0"/>
              <a:t>9</a:t>
            </a:r>
          </a:p>
        </p:txBody>
      </p:sp>
      <p:sp>
        <p:nvSpPr>
          <p:cNvPr id="54" name="Section Footer"/>
          <p:cNvSpPr txBox="1"/>
          <p:nvPr>
            <p:custDataLst>
              <p:tags r:id="rId4"/>
            </p:custDataLst>
          </p:nvPr>
        </p:nvSpPr>
        <p:spPr>
          <a:xfrm>
            <a:off x="530352" y="7159752"/>
            <a:ext cx="2898648" cy="138499"/>
          </a:xfrm>
          <a:prstGeom prst="rect">
            <a:avLst/>
          </a:prstGeom>
          <a:noFill/>
          <a:ln>
            <a:noFill/>
          </a:ln>
        </p:spPr>
        <p:txBody>
          <a:bodyPr wrap="square" lIns="0" tIns="0" rIns="0" bIns="0" rtlCol="0" anchor="b" anchorCtr="0">
            <a:spAutoFit/>
          </a:bodyPr>
          <a:lstStyle/>
          <a:p>
            <a:r>
              <a:rPr lang="en-GB" sz="900" noProof="1" smtClean="0">
                <a:solidFill>
                  <a:schemeClr val="tx1"/>
                </a:solidFill>
              </a:rPr>
              <a:t>Swiss Treasurers Forum</a:t>
            </a:r>
          </a:p>
        </p:txBody>
      </p:sp>
      <p:sp>
        <p:nvSpPr>
          <p:cNvPr id="55"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6" name="Rectangle 55"/>
          <p:cNvSpPr/>
          <p:nvPr>
            <p:custDataLst>
              <p:tags r:id="rId6"/>
            </p:custDataLst>
          </p:nvPr>
        </p:nvSpPr>
        <p:spPr>
          <a:xfrm>
            <a:off x="-2514600" y="5300990"/>
            <a:ext cx="2133600" cy="261610"/>
          </a:xfrm>
          <a:prstGeom prst="rect">
            <a:avLst/>
          </a:prstGeom>
          <a:solidFill>
            <a:schemeClr val="bg1"/>
          </a:solidFill>
          <a:ln w="25400">
            <a:solidFill>
              <a:schemeClr val="accent5"/>
            </a:solidFill>
          </a:ln>
        </p:spPr>
        <p:txBody>
          <a:bodyPr vert="horz" wrap="square" lIns="91440" tIns="45720" rIns="91440" bIns="45720" rtlCol="0" anchor="t">
            <a:spAutoFit/>
          </a:bodyPr>
          <a:lstStyle/>
          <a:p>
            <a:pPr algn="l"/>
            <a:endParaRPr lang="en-GB" noProof="1" smtClean="0"/>
          </a:p>
        </p:txBody>
      </p:sp>
      <p:sp>
        <p:nvSpPr>
          <p:cNvPr id="57" name="Rectangle 56"/>
          <p:cNvSpPr/>
          <p:nvPr>
            <p:custDataLst>
              <p:tags r:id="rId7"/>
            </p:custDataLst>
          </p:nvPr>
        </p:nvSpPr>
        <p:spPr>
          <a:xfrm>
            <a:off x="-2667000" y="1772598"/>
            <a:ext cx="2438400" cy="3308598"/>
          </a:xfrm>
          <a:prstGeom prst="rect">
            <a:avLst/>
          </a:prstGeom>
          <a:solidFill>
            <a:schemeClr val="bg1"/>
          </a:solidFill>
          <a:ln w="25400">
            <a:solidFill>
              <a:schemeClr val="accent5"/>
            </a:solidFill>
          </a:ln>
        </p:spPr>
        <p:txBody>
          <a:bodyPr vert="horz" wrap="square" lIns="91440" tIns="45720" rIns="91440" bIns="45720" rtlCol="0" anchor="t">
            <a:spAutoFit/>
          </a:bodyPr>
          <a:lstStyle/>
          <a:p>
            <a:pPr rtl="0"/>
            <a:r>
              <a:rPr lang="en-GB" sz="1100" kern="1200" baseline="0" noProof="1" smtClean="0">
                <a:solidFill>
                  <a:schemeClr val="tx1"/>
                </a:solidFill>
              </a:rPr>
              <a:t>Use the divider control box below to make the slide title appear in your primary TOC and section TOCs.</a:t>
            </a:r>
          </a:p>
          <a:p>
            <a:pPr rtl="0"/>
            <a:endParaRPr lang="en-GB" sz="1100" kern="1200" baseline="0" noProof="1" smtClean="0">
              <a:solidFill>
                <a:schemeClr val="tx1"/>
              </a:solidFill>
            </a:endParaRPr>
          </a:p>
          <a:p>
            <a:pPr rtl="0"/>
            <a:r>
              <a:rPr lang="en-GB" sz="1100" kern="1200" baseline="0" noProof="1" smtClean="0">
                <a:solidFill>
                  <a:schemeClr val="tx1"/>
                </a:solidFill>
              </a:rPr>
              <a:t>Please follow these steps:</a:t>
            </a:r>
          </a:p>
          <a:p>
            <a:pPr rtl="0"/>
            <a:r>
              <a:rPr lang="en-GB" sz="1100" kern="1200" baseline="0" noProof="1" smtClean="0">
                <a:solidFill>
                  <a:schemeClr val="tx1"/>
                </a:solidFill>
              </a:rPr>
              <a:t>Type ‘Divider’ in the control box provided below.</a:t>
            </a:r>
          </a:p>
          <a:p>
            <a:pPr rtl="0"/>
            <a:r>
              <a:rPr lang="en-GB" sz="1100" kern="1200" baseline="0" noProof="1" smtClean="0">
                <a:solidFill>
                  <a:schemeClr val="tx1"/>
                </a:solidFill>
              </a:rPr>
              <a:t>Click the Divider command on the Smart ribbon.</a:t>
            </a:r>
          </a:p>
          <a:p>
            <a:pPr rtl="0"/>
            <a:r>
              <a:rPr lang="en-GB" sz="1100" kern="1200" baseline="0" noProof="1" smtClean="0">
                <a:solidFill>
                  <a:schemeClr val="tx1"/>
                </a:solidFill>
              </a:rPr>
              <a:t>Enter the text that you’d like to appear in the TOCs and select a divider level.</a:t>
            </a:r>
          </a:p>
          <a:p>
            <a:pPr rtl="0"/>
            <a:r>
              <a:rPr lang="en-GB" sz="1100" kern="1200" baseline="0" noProof="1" smtClean="0">
                <a:solidFill>
                  <a:schemeClr val="tx1"/>
                </a:solidFill>
              </a:rPr>
              <a:t>Click Update. The slide title should now appear on all TOCs.</a:t>
            </a:r>
          </a:p>
          <a:p>
            <a:pPr rtl="0"/>
            <a:endParaRPr lang="en-GB" sz="1100" kern="1200" baseline="0" noProof="1" smtClean="0">
              <a:solidFill>
                <a:schemeClr val="tx1"/>
              </a:solidFill>
            </a:endParaRPr>
          </a:p>
          <a:p>
            <a:pPr rtl="0"/>
            <a:r>
              <a:rPr lang="en-GB" sz="1100" kern="1200" baseline="0" noProof="1" smtClean="0">
                <a:solidFill>
                  <a:schemeClr val="tx1"/>
                </a:solidFill>
              </a:rPr>
              <a:t>To remove the slide title from your TOCs, delete the ‘Divider’ text from the divider control box and hit Update.</a:t>
            </a:r>
            <a:endParaRPr lang="en-GB" noProof="1" smtClean="0"/>
          </a:p>
        </p:txBody>
      </p:sp>
      <p:sp>
        <p:nvSpPr>
          <p:cNvPr id="60" name="TextBox 59"/>
          <p:cNvSpPr txBox="1"/>
          <p:nvPr/>
        </p:nvSpPr>
        <p:spPr>
          <a:xfrm>
            <a:off x="420688" y="1005880"/>
            <a:ext cx="9098216" cy="738664"/>
          </a:xfrm>
          <a:prstGeom prst="rect">
            <a:avLst/>
          </a:prstGeom>
          <a:noFill/>
          <a:ln>
            <a:noFill/>
          </a:ln>
        </p:spPr>
        <p:txBody>
          <a:bodyPr wrap="square" lIns="0" tIns="0" rIns="0" bIns="0" rtlCol="0">
            <a:spAutoFit/>
          </a:bodyPr>
          <a:lstStyle/>
          <a:p>
            <a:r>
              <a:rPr lang="en-GB" sz="2400" b="1" noProof="0" dirty="0" smtClean="0">
                <a:solidFill>
                  <a:schemeClr val="accent1"/>
                </a:solidFill>
                <a:latin typeface="Georgia" pitchFamily="18" charset="0"/>
                <a:cs typeface="Arial" pitchFamily="34" charset="0"/>
              </a:rPr>
              <a:t>Making payments in cash</a:t>
            </a:r>
          </a:p>
          <a:p>
            <a:r>
              <a:rPr lang="en-GB" sz="2400" i="1" dirty="0" smtClean="0">
                <a:solidFill>
                  <a:schemeClr val="accent1"/>
                </a:solidFill>
                <a:latin typeface="Georgia" pitchFamily="18" charset="0"/>
                <a:cs typeface="Arial" pitchFamily="34" charset="0"/>
              </a:rPr>
              <a:t>In local currency</a:t>
            </a:r>
            <a:endParaRPr lang="en-GB" sz="2400" i="1" noProof="0" dirty="0" smtClean="0">
              <a:solidFill>
                <a:schemeClr val="accent1"/>
              </a:solidFill>
              <a:latin typeface="Georgia" pitchFamily="18" charset="0"/>
              <a:cs typeface="Arial" pitchFamily="34" charset="0"/>
            </a:endParaRPr>
          </a:p>
        </p:txBody>
      </p:sp>
      <p:sp>
        <p:nvSpPr>
          <p:cNvPr id="76" name="TextBox 75"/>
          <p:cNvSpPr txBox="1"/>
          <p:nvPr/>
        </p:nvSpPr>
        <p:spPr>
          <a:xfrm>
            <a:off x="420688" y="1918800"/>
            <a:ext cx="7735760" cy="307777"/>
          </a:xfrm>
          <a:prstGeom prst="rect">
            <a:avLst/>
          </a:prstGeom>
          <a:noFill/>
          <a:ln>
            <a:noFill/>
          </a:ln>
        </p:spPr>
        <p:txBody>
          <a:bodyPr wrap="square" lIns="0" tIns="0" rIns="0" bIns="0" rtlCol="0">
            <a:spAutoFit/>
          </a:bodyPr>
          <a:lstStyle/>
          <a:p>
            <a:pPr marL="285750" indent="-285750">
              <a:buFont typeface="Arial" panose="020B0604020202020204" pitchFamily="34" charset="0"/>
              <a:buChar char="•"/>
            </a:pPr>
            <a:r>
              <a:rPr lang="en-GB" sz="2000" b="1" noProof="0" dirty="0" smtClean="0">
                <a:solidFill>
                  <a:schemeClr val="tx1"/>
                </a:solidFill>
                <a:latin typeface="Georgia" pitchFamily="18" charset="0"/>
                <a:cs typeface="Arial" pitchFamily="34" charset="0"/>
              </a:rPr>
              <a:t>What happens if the customer </a:t>
            </a:r>
            <a:r>
              <a:rPr lang="en-GB" sz="2000" b="1" u="sng" noProof="0" dirty="0" smtClean="0">
                <a:solidFill>
                  <a:schemeClr val="tx1"/>
                </a:solidFill>
                <a:latin typeface="Georgia" pitchFamily="18" charset="0"/>
                <a:cs typeface="Arial" pitchFamily="34" charset="0"/>
              </a:rPr>
              <a:t>goes bankrupt</a:t>
            </a:r>
            <a:r>
              <a:rPr lang="en-GB" sz="2000" noProof="0" dirty="0" smtClean="0">
                <a:solidFill>
                  <a:schemeClr val="tx1"/>
                </a:solidFill>
                <a:latin typeface="Georgia" pitchFamily="18" charset="0"/>
                <a:cs typeface="Arial" pitchFamily="34" charset="0"/>
              </a:rPr>
              <a:t>? </a:t>
            </a:r>
          </a:p>
        </p:txBody>
      </p:sp>
      <p:grpSp>
        <p:nvGrpSpPr>
          <p:cNvPr id="87" name="Group 86"/>
          <p:cNvGrpSpPr/>
          <p:nvPr/>
        </p:nvGrpSpPr>
        <p:grpSpPr>
          <a:xfrm>
            <a:off x="3154962" y="2581860"/>
            <a:ext cx="5053937" cy="4116255"/>
            <a:chOff x="2148880" y="2159451"/>
            <a:chExt cx="4987547" cy="4622560"/>
          </a:xfrm>
        </p:grpSpPr>
        <p:sp>
          <p:nvSpPr>
            <p:cNvPr id="79" name="Rectangle 78"/>
            <p:cNvSpPr/>
            <p:nvPr/>
          </p:nvSpPr>
          <p:spPr>
            <a:xfrm>
              <a:off x="2148880" y="4045403"/>
              <a:ext cx="1728192" cy="720080"/>
            </a:xfrm>
            <a:prstGeom prst="rect">
              <a:avLst/>
            </a:prstGeom>
            <a:solidFill>
              <a:schemeClr val="accent1">
                <a:lumMod val="60000"/>
                <a:lumOff val="40000"/>
              </a:schemeClr>
            </a:solidFill>
            <a:ln w="6350">
              <a:solidFill>
                <a:schemeClr val="accent4"/>
              </a:solidFill>
            </a:ln>
          </p:spPr>
          <p:txBody>
            <a:bodyPr vert="horz" wrap="square" lIns="91440" tIns="45720" rIns="91440" bIns="45720" rtlCol="0" anchor="ctr">
              <a:noAutofit/>
            </a:bodyPr>
            <a:lstStyle/>
            <a:p>
              <a:pPr algn="ctr"/>
              <a:r>
                <a:rPr lang="en-GB" sz="2000" b="1" dirty="0" smtClean="0">
                  <a:solidFill>
                    <a:schemeClr val="bg2"/>
                  </a:solidFill>
                  <a:latin typeface="+mj-lt"/>
                </a:rPr>
                <a:t>Supplier</a:t>
              </a:r>
            </a:p>
          </p:txBody>
        </p:sp>
        <p:cxnSp>
          <p:nvCxnSpPr>
            <p:cNvPr id="80" name="Curved Connector 79"/>
            <p:cNvCxnSpPr>
              <a:stCxn id="77" idx="0"/>
              <a:endCxn id="79" idx="0"/>
            </p:cNvCxnSpPr>
            <p:nvPr/>
          </p:nvCxnSpPr>
          <p:spPr>
            <a:xfrm rot="16200000" flipV="1">
              <a:off x="5063652" y="1994727"/>
              <a:ext cx="22098" cy="4123450"/>
            </a:xfrm>
            <a:prstGeom prst="curvedConnector3">
              <a:avLst>
                <a:gd name="adj1" fmla="val 3326954"/>
              </a:avLst>
            </a:prstGeom>
            <a:ln w="19050">
              <a:solidFill>
                <a:schemeClr val="accent4"/>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821253" y="2159451"/>
              <a:ext cx="4268147" cy="691267"/>
            </a:xfrm>
            <a:prstGeom prst="rect">
              <a:avLst/>
            </a:prstGeom>
            <a:noFill/>
            <a:ln>
              <a:solidFill>
                <a:schemeClr val="bg2"/>
              </a:solidFill>
            </a:ln>
          </p:spPr>
          <p:txBody>
            <a:bodyPr wrap="square" lIns="0" tIns="0" rIns="0" bIns="0" rtlCol="0">
              <a:spAutoFit/>
            </a:bodyPr>
            <a:lstStyle/>
            <a:p>
              <a:pPr algn="ctr"/>
              <a:r>
                <a:rPr lang="en-GB" sz="2000" noProof="0" dirty="0" smtClean="0">
                  <a:solidFill>
                    <a:schemeClr val="tx1"/>
                  </a:solidFill>
                  <a:latin typeface="Georgia" pitchFamily="18" charset="0"/>
                  <a:cs typeface="Arial" pitchFamily="34" charset="0"/>
                </a:rPr>
                <a:t>CHF 100 + CHF 8 (VAT)</a:t>
              </a:r>
            </a:p>
            <a:p>
              <a:pPr algn="ctr"/>
              <a:r>
                <a:rPr lang="en-GB" sz="2000" noProof="0" dirty="0" smtClean="0">
                  <a:solidFill>
                    <a:schemeClr val="tx1"/>
                  </a:solidFill>
                  <a:latin typeface="Georgia" pitchFamily="18" charset="0"/>
                  <a:cs typeface="Arial" pitchFamily="34" charset="0"/>
                </a:rPr>
                <a:t> = CHF 108</a:t>
              </a:r>
            </a:p>
          </p:txBody>
        </p:sp>
        <p:cxnSp>
          <p:nvCxnSpPr>
            <p:cNvPr id="82" name="Curved Connector 81"/>
            <p:cNvCxnSpPr>
              <a:stCxn id="79" idx="2"/>
              <a:endCxn id="77" idx="2"/>
            </p:cNvCxnSpPr>
            <p:nvPr/>
          </p:nvCxnSpPr>
          <p:spPr>
            <a:xfrm rot="16200000" flipH="1">
              <a:off x="5044279" y="2734179"/>
              <a:ext cx="60845" cy="4123450"/>
            </a:xfrm>
            <a:prstGeom prst="curvedConnector3">
              <a:avLst>
                <a:gd name="adj1" fmla="val 1432729"/>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177708" y="2911457"/>
              <a:ext cx="864096" cy="3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8" descr="http://www.ik1pmr.com/banknotes/small-15p/switzerland-10.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315142" y="2997153"/>
              <a:ext cx="792088" cy="36334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5371" y="5612971"/>
              <a:ext cx="1169040" cy="116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TextBox 85"/>
            <p:cNvSpPr txBox="1"/>
            <p:nvPr/>
          </p:nvSpPr>
          <p:spPr>
            <a:xfrm>
              <a:off x="3700192" y="5652444"/>
              <a:ext cx="2162689" cy="345634"/>
            </a:xfrm>
            <a:prstGeom prst="rect">
              <a:avLst/>
            </a:prstGeom>
            <a:noFill/>
            <a:ln>
              <a:solidFill>
                <a:schemeClr val="bg2"/>
              </a:solid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Goods/services </a:t>
              </a:r>
            </a:p>
          </p:txBody>
        </p:sp>
      </p:grpSp>
      <p:cxnSp>
        <p:nvCxnSpPr>
          <p:cNvPr id="89" name="Straight Connector 88"/>
          <p:cNvCxnSpPr/>
          <p:nvPr/>
        </p:nvCxnSpPr>
        <p:spPr>
          <a:xfrm>
            <a:off x="4906158" y="2478658"/>
            <a:ext cx="1717792" cy="10907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726618" y="2478658"/>
            <a:ext cx="2029888" cy="10907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062242" y="5300990"/>
            <a:ext cx="3843916" cy="1231106"/>
          </a:xfrm>
          <a:prstGeom prst="rect">
            <a:avLst/>
          </a:prstGeom>
          <a:noFill/>
          <a:ln>
            <a:noFill/>
          </a:ln>
        </p:spPr>
        <p:txBody>
          <a:bodyPr wrap="square" lIns="0" tIns="0" rIns="0" bIns="0" rtlCol="0">
            <a:spAutoFit/>
          </a:bodyPr>
          <a:lstStyle/>
          <a:p>
            <a:r>
              <a:rPr lang="en-GB" sz="2000" noProof="0" dirty="0" smtClean="0">
                <a:solidFill>
                  <a:schemeClr val="tx1"/>
                </a:solidFill>
                <a:latin typeface="Georgia" pitchFamily="18" charset="0"/>
                <a:cs typeface="Arial" pitchFamily="34" charset="0"/>
              </a:rPr>
              <a:t>VAT of CHF 8 </a:t>
            </a:r>
          </a:p>
          <a:p>
            <a:r>
              <a:rPr lang="en-GB" sz="2000" dirty="0" smtClean="0">
                <a:latin typeface="Georgia" pitchFamily="18" charset="0"/>
                <a:cs typeface="Arial" pitchFamily="34" charset="0"/>
              </a:rPr>
              <a:t>can </a:t>
            </a:r>
            <a:r>
              <a:rPr lang="en-GB" sz="2000" dirty="0">
                <a:latin typeface="Georgia" pitchFamily="18" charset="0"/>
                <a:cs typeface="Arial" pitchFamily="34" charset="0"/>
              </a:rPr>
              <a:t>b</a:t>
            </a:r>
            <a:r>
              <a:rPr lang="en-GB" sz="2000" dirty="0" smtClean="0">
                <a:latin typeface="Georgia" pitchFamily="18" charset="0"/>
                <a:cs typeface="Arial" pitchFamily="34" charset="0"/>
              </a:rPr>
              <a:t>e recovered from </a:t>
            </a:r>
          </a:p>
          <a:p>
            <a:r>
              <a:rPr lang="en-GB" sz="2000" dirty="0" smtClean="0">
                <a:latin typeface="Georgia" pitchFamily="18" charset="0"/>
                <a:cs typeface="Arial" pitchFamily="34" charset="0"/>
              </a:rPr>
              <a:t>the FTA if </a:t>
            </a:r>
            <a:r>
              <a:rPr lang="en-GB" sz="2000" b="1" dirty="0" smtClean="0">
                <a:latin typeface="Georgia" pitchFamily="18" charset="0"/>
                <a:cs typeface="Arial" pitchFamily="34" charset="0"/>
              </a:rPr>
              <a:t>written off </a:t>
            </a:r>
          </a:p>
          <a:p>
            <a:r>
              <a:rPr lang="en-GB" sz="2000" dirty="0" smtClean="0">
                <a:latin typeface="Georgia" pitchFamily="18" charset="0"/>
                <a:cs typeface="Arial" pitchFamily="34" charset="0"/>
              </a:rPr>
              <a:t>by the supplier</a:t>
            </a:r>
            <a:endParaRPr lang="en-GB" sz="2000" noProof="0" dirty="0" smtClean="0">
              <a:solidFill>
                <a:schemeClr val="tx1"/>
              </a:solidFill>
              <a:latin typeface="Georgia" pitchFamily="18" charset="0"/>
              <a:cs typeface="Arial" pitchFamily="34" charset="0"/>
            </a:endParaRPr>
          </a:p>
        </p:txBody>
      </p:sp>
      <p:sp>
        <p:nvSpPr>
          <p:cNvPr id="103" name="Right Arrow 102"/>
          <p:cNvSpPr/>
          <p:nvPr/>
        </p:nvSpPr>
        <p:spPr>
          <a:xfrm>
            <a:off x="420688" y="5325576"/>
            <a:ext cx="487457" cy="242316"/>
          </a:xfrm>
          <a:prstGeom prst="rightArrow">
            <a:avLst/>
          </a:prstGeom>
          <a:solidFill>
            <a:schemeClr val="accent3"/>
          </a:solidFill>
          <a:ln w="6350">
            <a:solidFill>
              <a:schemeClr val="tx1"/>
            </a:solidFill>
          </a:ln>
        </p:spPr>
        <p:txBody>
          <a:bodyPr vert="horz" wrap="square" lIns="91440" tIns="45720" rIns="91440" bIns="45720" rtlCol="0" anchor="ctr">
            <a:noAutofit/>
          </a:bodyPr>
          <a:lstStyle/>
          <a:p>
            <a:pPr algn="ctr"/>
            <a:endParaRPr lang="en-GB" dirty="0" smtClean="0"/>
          </a:p>
        </p:txBody>
      </p:sp>
      <p:sp>
        <p:nvSpPr>
          <p:cNvPr id="77" name="Rectangle 76"/>
          <p:cNvSpPr/>
          <p:nvPr/>
        </p:nvSpPr>
        <p:spPr>
          <a:xfrm>
            <a:off x="7466449" y="4280923"/>
            <a:ext cx="1484897" cy="675713"/>
          </a:xfrm>
          <a:prstGeom prst="rect">
            <a:avLst/>
          </a:prstGeom>
          <a:solidFill>
            <a:schemeClr val="accent3">
              <a:lumMod val="75000"/>
            </a:schemeClr>
          </a:solidFill>
          <a:ln w="6350">
            <a:solidFill>
              <a:schemeClr val="accent3"/>
            </a:solidFill>
          </a:ln>
        </p:spPr>
        <p:txBody>
          <a:bodyPr vert="horz" wrap="square" lIns="91440" tIns="45720" rIns="91440" bIns="45720" rtlCol="0" anchor="ctr">
            <a:noAutofit/>
          </a:bodyPr>
          <a:lstStyle/>
          <a:p>
            <a:pPr algn="ctr"/>
            <a:r>
              <a:rPr lang="en-GB" sz="2000" b="1" dirty="0" smtClean="0">
                <a:solidFill>
                  <a:schemeClr val="bg2"/>
                </a:solidFill>
                <a:latin typeface="+mj-lt"/>
              </a:rPr>
              <a:t>Customer</a:t>
            </a:r>
          </a:p>
        </p:txBody>
      </p:sp>
      <p:sp>
        <p:nvSpPr>
          <p:cNvPr id="93" name="TextBox 92"/>
          <p:cNvSpPr txBox="1"/>
          <p:nvPr/>
        </p:nvSpPr>
        <p:spPr>
          <a:xfrm>
            <a:off x="1548388" y="4523464"/>
            <a:ext cx="1019243" cy="246221"/>
          </a:xfrm>
          <a:prstGeom prst="rect">
            <a:avLst/>
          </a:prstGeom>
          <a:noFill/>
          <a:ln>
            <a:noFill/>
          </a:ln>
        </p:spPr>
        <p:txBody>
          <a:bodyPr wrap="square" lIns="0" tIns="0" rIns="0" bIns="0" rtlCol="0">
            <a:spAutoFit/>
          </a:bodyPr>
          <a:lstStyle/>
          <a:p>
            <a:r>
              <a:rPr lang="de-CH" sz="1600" noProof="0" dirty="0" smtClean="0">
                <a:solidFill>
                  <a:schemeClr val="tx1"/>
                </a:solidFill>
                <a:latin typeface="Georgia" pitchFamily="18" charset="0"/>
                <a:cs typeface="Arial" pitchFamily="34" charset="0"/>
              </a:rPr>
              <a:t>CHF 8</a:t>
            </a:r>
          </a:p>
        </p:txBody>
      </p:sp>
      <p:pic>
        <p:nvPicPr>
          <p:cNvPr id="94"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799" y="2683227"/>
            <a:ext cx="2101163" cy="148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Curved Connector 60"/>
          <p:cNvCxnSpPr>
            <a:endCxn id="94" idx="2"/>
          </p:cNvCxnSpPr>
          <p:nvPr/>
        </p:nvCxnSpPr>
        <p:spPr>
          <a:xfrm rot="10800000">
            <a:off x="1436382" y="4170567"/>
            <a:ext cx="1718581" cy="499074"/>
          </a:xfrm>
          <a:prstGeom prst="curvedConnector2">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95" name="Picture 94" descr="http://metalvetia.ch/wp-content/uploads/2012/01/Schweizer-Flagge-300x200.gif">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8080629" y="1005299"/>
            <a:ext cx="1438275" cy="896653"/>
          </a:xfrm>
          <a:prstGeom prst="rect">
            <a:avLst/>
          </a:prstGeom>
          <a:noFill/>
          <a:ln>
            <a:noFill/>
          </a:ln>
        </p:spPr>
      </p:pic>
      <p:sp>
        <p:nvSpPr>
          <p:cNvPr id="96" name="TextBox 95"/>
          <p:cNvSpPr txBox="1"/>
          <p:nvPr/>
        </p:nvSpPr>
        <p:spPr>
          <a:xfrm>
            <a:off x="266964" y="2324769"/>
            <a:ext cx="2562848" cy="307777"/>
          </a:xfrm>
          <a:prstGeom prst="rect">
            <a:avLst/>
          </a:prstGeom>
          <a:noFill/>
          <a:ln>
            <a:noFill/>
          </a:ln>
        </p:spPr>
        <p:txBody>
          <a:bodyPr wrap="square" lIns="0" tIns="0" rIns="0" bIns="0" rtlCol="0">
            <a:spAutoFit/>
          </a:bodyPr>
          <a:lstStyle/>
          <a:p>
            <a:r>
              <a:rPr lang="de-CH" sz="2000" dirty="0">
                <a:latin typeface="Georgia" pitchFamily="18" charset="0"/>
                <a:cs typeface="Arial" pitchFamily="34" charset="0"/>
              </a:rPr>
              <a:t>Federal </a:t>
            </a:r>
            <a:r>
              <a:rPr lang="de-CH" sz="2000" dirty="0" err="1">
                <a:latin typeface="Georgia" pitchFamily="18" charset="0"/>
                <a:cs typeface="Arial" pitchFamily="34" charset="0"/>
              </a:rPr>
              <a:t>Tax</a:t>
            </a:r>
            <a:r>
              <a:rPr lang="de-CH" sz="2000" dirty="0">
                <a:latin typeface="Georgia" pitchFamily="18" charset="0"/>
                <a:cs typeface="Arial" pitchFamily="34" charset="0"/>
              </a:rPr>
              <a:t> Authority</a:t>
            </a:r>
            <a:endParaRPr lang="de-CH" sz="2000" noProof="0" dirty="0" smtClean="0">
              <a:solidFill>
                <a:schemeClr val="tx1"/>
              </a:solidFill>
              <a:latin typeface="Georgia" pitchFamily="18" charset="0"/>
              <a:cs typeface="Arial" pitchFamily="34" charset="0"/>
            </a:endParaRPr>
          </a:p>
        </p:txBody>
      </p:sp>
      <p:cxnSp>
        <p:nvCxnSpPr>
          <p:cNvPr id="97" name="Straight Arrow Connector 96"/>
          <p:cNvCxnSpPr/>
          <p:nvPr/>
        </p:nvCxnSpPr>
        <p:spPr>
          <a:xfrm flipV="1">
            <a:off x="4906158" y="4567663"/>
            <a:ext cx="2543654" cy="517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391462" y="4277243"/>
            <a:ext cx="1573045" cy="246221"/>
          </a:xfrm>
          <a:prstGeom prst="rect">
            <a:avLst/>
          </a:prstGeom>
          <a:noFill/>
          <a:ln>
            <a:noFill/>
          </a:ln>
        </p:spPr>
        <p:txBody>
          <a:bodyPr wrap="square" lIns="0" tIns="0" rIns="0" bIns="0" rtlCol="0">
            <a:spAutoFit/>
          </a:bodyPr>
          <a:lstStyle/>
          <a:p>
            <a:pPr algn="ctr"/>
            <a:r>
              <a:rPr lang="de-CH" sz="1600" noProof="0" dirty="0" err="1" smtClean="0">
                <a:latin typeface="Georgia" pitchFamily="18" charset="0"/>
                <a:cs typeface="Arial" pitchFamily="34" charset="0"/>
              </a:rPr>
              <a:t>Invoice</a:t>
            </a:r>
            <a:endParaRPr lang="de-CH" sz="1600" noProof="0" dirty="0" smtClean="0">
              <a:latin typeface="Georgia" pitchFamily="18" charset="0"/>
              <a:cs typeface="Arial" pitchFamily="34" charset="0"/>
            </a:endParaRPr>
          </a:p>
        </p:txBody>
      </p:sp>
    </p:spTree>
    <p:custDataLst>
      <p:tags r:id="rId1"/>
    </p:custDataLst>
    <p:extLst>
      <p:ext uri="{BB962C8B-B14F-4D97-AF65-F5344CB8AC3E}">
        <p14:creationId xmlns:p14="http://schemas.microsoft.com/office/powerpoint/2010/main" val="1077701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ISABLE EXECUTIVE SUMMARY" val="Yes"/>
  <p:tag name="FOOTERHEIGHT" val="550"/>
  <p:tag name="HORIZONTALTOCTYPE" val="Header TOC"/>
  <p:tag name="INCLUDEINHORIZONTALTOC" val="Yes"/>
  <p:tag name="PAGINATIONSTART" val="Slide 1"/>
  <p:tag name="SHOWDISCLAIMERCLIENTNAME" val="No"/>
  <p:tag name="SHOWPRESENTATIONDISCLAIMER" val="Yes"/>
  <p:tag name="SMARTISVISIBLE" val="{@PresentationDisclaimer}!=No Disclaimer"/>
  <p:tag name="SMARTSHAPETYPE" val="PresentationDisclaimer"/>
  <p:tag name="SMRTDOCUMENTTYPE" val="2"/>
  <p:tag name="TABLEDEFAULTFONTSIZE" val="10"/>
  <p:tag name="TABLEHEADERFONTSIZE" val="12"/>
  <p:tag name="TABLESTYLEID" val="{74ED0A72-4B8E-423B-AE2F-120ADE3C16FB}"/>
  <p:tag name="TOCAPPENDIXTEXT" val="Appendices"/>
  <p:tag name="TOCOVERVIEWTEXT" val="Overview"/>
  <p:tag name="TOCPAGETEXT" val="Page"/>
  <p:tag name="TOCSECTIONHEADERTEXT" val="Section"/>
  <p:tag name="TOCSECTIONTEXT" val=" "/>
  <p:tag name="SMARTTOCSLIDENUMBER" val="4"/>
  <p:tag name="GRIDON" val="No"/>
  <p:tag name="HIGHLIGHTBOXCOLOR" val="232,230,223"/>
  <p:tag name="HIGHLIGHTBOXTRANSPARENCY" val="0"/>
  <p:tag name="FORECASTBOXCOLOR" val="252,212,182"/>
  <p:tag name="FORECASTBOXTRANSPARENCY" val="0"/>
  <p:tag name="PICTURE" val="Occupied office space"/>
  <p:tag name="TOCTEXT" val="Contents"/>
  <p:tag name="CONFIDENTIALITY STAMP" val="Strictly private and confidential"/>
  <p:tag name="DRAFT STAMP" val="Draft"/>
  <p:tag name="SMARTTOCSTYLE" val="Standard Table of Contents (new design)"/>
  <p:tag name="SMARTTOCHYPERLINK" val="YES"/>
  <p:tag name="SHOW DRAFT STAMP" val="NO"/>
  <p:tag name="SHOW DATE FILEPATH" val="NO"/>
  <p:tag name="PRESENTATION THEME COLOR" val="Smart Report"/>
  <p:tag name="PRESENTATIONDISCLAIMER" val="No Disclaimer"/>
  <p:tag name="HASFRONTIMAGE" val="YES"/>
  <p:tag name="LANGUAGE" val="English (UK)"/>
  <p:tag name="BUSINESSUNITCOVERTEXT" val="Transaction Services"/>
  <p:tag name="TITLE" val="Swiss Treasurers Forum"/>
  <p:tag name="SUBTITLE" val="What treasurers should know about VAT and bitcoins"/>
  <p:tag name="REPORT DATE" val="11 June 2015"/>
</p:tagLst>
</file>

<file path=ppt/tags/tag10.xml><?xml version="1.0" encoding="utf-8"?>
<p:tagLst xmlns:a="http://schemas.openxmlformats.org/drawingml/2006/main" xmlns:r="http://schemas.openxmlformats.org/officeDocument/2006/relationships" xmlns:p="http://schemas.openxmlformats.org/presentationml/2006/main">
  <p:tag name="FULLLENGTH" val="True"/>
</p:tagLst>
</file>

<file path=ppt/tags/tag10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0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0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04.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105.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10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0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0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0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1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1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1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1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116.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11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1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20.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121.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12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2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126.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12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2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3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3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3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34.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135.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13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3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4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4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4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4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47.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48.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4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15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5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5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5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5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57.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NUMBER" val="2"/>
  <p:tag name="SMARTDIVIDERTOCSTYLE" val="Section TOC"/>
  <p:tag name="SMARTDIVIDERLEVEL" val="0"/>
</p:tagLst>
</file>

<file path=ppt/tags/tag158.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59.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6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6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6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6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68.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TEXT" val="Section"/>
  <p:tag name="SMARTDIVIDERTOCSTYLE" val="Section TOC"/>
  <p:tag name="SMARTDIVIDERLEVEL" val="0"/>
</p:tagLst>
</file>

<file path=ppt/tags/tag16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7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7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7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18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8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8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93.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9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9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96.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197.xml><?xml version="1.0" encoding="utf-8"?>
<p:tagLst xmlns:a="http://schemas.openxmlformats.org/drawingml/2006/main" xmlns:r="http://schemas.openxmlformats.org/officeDocument/2006/relationships" xmlns:p="http://schemas.openxmlformats.org/presentationml/2006/main">
  <p:tag name="SMARTLINKEDSHAPEID" val="SideBar"/>
  <p:tag name="SMARTOBJECT" val="Draft stamp Default Cover v.3"/>
  <p:tag name="SMARTISVISIBLE" val="{@Show Draft stamp} = Yes"/>
  <p:tag name="SMARTREAD" val="{@Draft stamp}"/>
  <p:tag name="SMARTWRITE" val="{@Draft stamp}"/>
</p:tagLst>
</file>

<file path=ppt/tags/tag19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99.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00.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201.xml><?xml version="1.0" encoding="utf-8"?>
<p:tagLst xmlns:a="http://schemas.openxmlformats.org/drawingml/2006/main" xmlns:r="http://schemas.openxmlformats.org/officeDocument/2006/relationships" xmlns:p="http://schemas.openxmlformats.org/presentationml/2006/main">
  <p:tag name="UNLOCK SHAPES" val="NO"/>
</p:tagLst>
</file>

<file path=ppt/tags/tag20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3.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20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05.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20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0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GRID" val="Yes"/>
  <p:tag name="SMARTLOCKSHAPE" val="YES"/>
</p:tagLst>
</file>

<file path=ppt/tags/tag2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1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1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GRID" val="Yes"/>
  <p:tag name="SMARTLOCKSHAPE" val="YES"/>
</p:tagLst>
</file>

<file path=ppt/tags/tag21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1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1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16.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17.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1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1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GRID" val="Yes"/>
  <p:tag name="SMARTLOCKSHAPE" val="YES"/>
</p:tagLst>
</file>

<file path=ppt/tags/tag22.xml><?xml version="1.0" encoding="utf-8"?>
<p:tagLst xmlns:a="http://schemas.openxmlformats.org/drawingml/2006/main" xmlns:r="http://schemas.openxmlformats.org/officeDocument/2006/relationships" xmlns:p="http://schemas.openxmlformats.org/presentationml/2006/main">
  <p:tag name="FULLLENGTH" val="True"/>
</p:tagLst>
</file>

<file path=ppt/tags/tag22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2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2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23.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24.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2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2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2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3.xml><?xml version="1.0" encoding="utf-8"?>
<p:tagLst xmlns:a="http://schemas.openxmlformats.org/drawingml/2006/main" xmlns:r="http://schemas.openxmlformats.org/officeDocument/2006/relationships" xmlns:p="http://schemas.openxmlformats.org/presentationml/2006/main">
  <p:tag name="FULLLENGTH" val="True"/>
</p:tagLst>
</file>

<file path=ppt/tags/tag23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31.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32.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3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3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3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3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3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38.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39.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4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4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4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4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46.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4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4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5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5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52.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53.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5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5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5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5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5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59.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0.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6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6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6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6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6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66.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67.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6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6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7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7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73.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74.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75.xml><?xml version="1.0" encoding="utf-8"?>
<p:tagLst xmlns:a="http://schemas.openxmlformats.org/drawingml/2006/main" xmlns:r="http://schemas.openxmlformats.org/officeDocument/2006/relationships" xmlns:p="http://schemas.openxmlformats.org/presentationml/2006/main">
  <p:tag name="SMARTSHAPETYPE" val="Table"/>
  <p:tag name="TABLEID" val="d05ad422-c7ce-4417-a980-2b13020d3e00"/>
</p:tagLst>
</file>

<file path=ppt/tags/tag27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7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7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7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8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81.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82.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8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8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8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8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8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88.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89.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9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9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9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9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9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9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296.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29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29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9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30.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0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0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02.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03.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04.xml><?xml version="1.0" encoding="utf-8"?>
<p:tagLst xmlns:a="http://schemas.openxmlformats.org/drawingml/2006/main" xmlns:r="http://schemas.openxmlformats.org/officeDocument/2006/relationships" xmlns:p="http://schemas.openxmlformats.org/presentationml/2006/main">
  <p:tag name="SMARTSHAPETYPE" val="Table"/>
  <p:tag name="TABLEID" val="011a1a7c-0f4a-4121-956d-370b627609ce"/>
</p:tagLst>
</file>

<file path=ppt/tags/tag30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0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0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0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1.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1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11.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12.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1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1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1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1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1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1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19.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20.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2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2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2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2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2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26.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27.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2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2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3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3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33.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34.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3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3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3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3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3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40.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41.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4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4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4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4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4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47.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48.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4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5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5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5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5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54.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5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5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5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5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5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60.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61.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6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6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6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6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6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67.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68.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6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7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7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7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7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74.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75.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7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7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7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7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8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81.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82.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8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8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8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8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8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88.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89.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9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9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9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9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9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9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396.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39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39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9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0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0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02.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03.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0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0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0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0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0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09.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1.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10.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1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1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1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1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1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16.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17.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1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1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2.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2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2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2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23.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24.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2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2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2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2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2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30.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31.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3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3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3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3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3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37.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38.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3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4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4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42.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4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44.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45.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4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4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4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4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5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51.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52.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53.xml><?xml version="1.0" encoding="utf-8"?>
<p:tagLst xmlns:a="http://schemas.openxmlformats.org/drawingml/2006/main" xmlns:r="http://schemas.openxmlformats.org/officeDocument/2006/relationships" xmlns:p="http://schemas.openxmlformats.org/presentationml/2006/main">
  <p:tag name="SMARTSHAPETYPE" val="Table"/>
  <p:tag name="TABLEID" val="2138bfcb-bac8-43b5-80f8-626cd221eb9b"/>
</p:tagLst>
</file>

<file path=ppt/tags/tag45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5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5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5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5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59.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6.xml><?xml version="1.0" encoding="utf-8"?>
<p:tagLst xmlns:a="http://schemas.openxmlformats.org/drawingml/2006/main" xmlns:r="http://schemas.openxmlformats.org/officeDocument/2006/relationships" xmlns:p="http://schemas.openxmlformats.org/presentationml/2006/main">
  <p:tag name="FULLLENGTH" val="True"/>
</p:tagLst>
</file>

<file path=ppt/tags/tag460.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61.xml><?xml version="1.0" encoding="utf-8"?>
<p:tagLst xmlns:a="http://schemas.openxmlformats.org/drawingml/2006/main" xmlns:r="http://schemas.openxmlformats.org/officeDocument/2006/relationships" xmlns:p="http://schemas.openxmlformats.org/presentationml/2006/main">
  <p:tag name="SMARTSHAPETYPE" val="Table"/>
  <p:tag name="TABLEID" val="2138bfcb-bac8-43b5-80f8-626cd221eb9b"/>
</p:tagLst>
</file>

<file path=ppt/tags/tag46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6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6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6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6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67.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68.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69.xml><?xml version="1.0" encoding="utf-8"?>
<p:tagLst xmlns:a="http://schemas.openxmlformats.org/drawingml/2006/main" xmlns:r="http://schemas.openxmlformats.org/officeDocument/2006/relationships" xmlns:p="http://schemas.openxmlformats.org/presentationml/2006/main">
  <p:tag name="SMARTSHAPETYPE" val="Table"/>
  <p:tag name="TABLEID" val="2138bfcb-bac8-43b5-80f8-626cd221eb9b"/>
</p:tagLst>
</file>

<file path=ppt/tags/tag4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7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7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7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73.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7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75.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76.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7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7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7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8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8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82.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83.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48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Yes"/>
</p:tagLst>
</file>

<file path=ppt/tags/tag48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48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8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8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89.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4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90.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3.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54.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5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8.xml><?xml version="1.0" encoding="utf-8"?>
<p:tagLst xmlns:a="http://schemas.openxmlformats.org/drawingml/2006/main" xmlns:r="http://schemas.openxmlformats.org/officeDocument/2006/relationships" xmlns:p="http://schemas.openxmlformats.org/presentationml/2006/main">
  <p:tag name="FULLLENGTH" val="True"/>
</p:tagLst>
</file>

<file path=ppt/tags/tag59.xml><?xml version="1.0" encoding="utf-8"?>
<p:tagLst xmlns:a="http://schemas.openxmlformats.org/drawingml/2006/main" xmlns:r="http://schemas.openxmlformats.org/officeDocument/2006/relationships" xmlns:p="http://schemas.openxmlformats.org/presentationml/2006/main">
  <p:tag name="FULLLENGTH" val="True"/>
</p:tagLst>
</file>

<file path=ppt/tags/tag6.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6.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67.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6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xml><?xml version="1.0" encoding="utf-8"?>
<p:tagLst xmlns:a="http://schemas.openxmlformats.org/drawingml/2006/main" xmlns:r="http://schemas.openxmlformats.org/officeDocument/2006/relationships" xmlns:p="http://schemas.openxmlformats.org/presentationml/2006/main">
  <p:tag name="SMARTLINKEDSHAPEID" val="SideBar"/>
  <p:tag name="SMARTOBJECT" val="Draft stamp Default Cover v.3"/>
  <p:tag name="SMARTISVISIBLE" val="{@Show Draft stamp} = Yes"/>
  <p:tag name="SMARTREAD" val="{@Draft stamp}"/>
  <p:tag name="SMARTWRITE" val="{@Draft stamp}"/>
</p:tagLst>
</file>

<file path=ppt/tags/tag7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1.xml><?xml version="1.0" encoding="utf-8"?>
<p:tagLst xmlns:a="http://schemas.openxmlformats.org/drawingml/2006/main" xmlns:r="http://schemas.openxmlformats.org/officeDocument/2006/relationships" xmlns:p="http://schemas.openxmlformats.org/presentationml/2006/main">
  <p:tag name="FULLLENGTH" val="True"/>
</p:tagLst>
</file>

<file path=ppt/tags/tag72.xml><?xml version="1.0" encoding="utf-8"?>
<p:tagLst xmlns:a="http://schemas.openxmlformats.org/drawingml/2006/main" xmlns:r="http://schemas.openxmlformats.org/officeDocument/2006/relationships" xmlns:p="http://schemas.openxmlformats.org/presentationml/2006/main">
  <p:tag name="FULLLENGTH" val="True"/>
</p:tagLst>
</file>

<file path=ppt/tags/tag7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7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9.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80.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8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4.xml><?xml version="1.0" encoding="utf-8"?>
<p:tagLst xmlns:a="http://schemas.openxmlformats.org/drawingml/2006/main" xmlns:r="http://schemas.openxmlformats.org/officeDocument/2006/relationships" xmlns:p="http://schemas.openxmlformats.org/presentationml/2006/main">
  <p:tag name="FULLLENGTH" val="True"/>
</p:tagLst>
</file>

<file path=ppt/tags/tag85.xml><?xml version="1.0" encoding="utf-8"?>
<p:tagLst xmlns:a="http://schemas.openxmlformats.org/drawingml/2006/main" xmlns:r="http://schemas.openxmlformats.org/officeDocument/2006/relationships" xmlns:p="http://schemas.openxmlformats.org/presentationml/2006/main">
  <p:tag name="FULLLENGTH" val="True"/>
</p:tagLst>
</file>

<file path=ppt/tags/tag86.xml><?xml version="1.0" encoding="utf-8"?>
<p:tagLst xmlns:a="http://schemas.openxmlformats.org/drawingml/2006/main" xmlns:r="http://schemas.openxmlformats.org/officeDocument/2006/relationships" xmlns:p="http://schemas.openxmlformats.org/presentationml/2006/main">
  <p:tag name="FULLLENGTH" val="True"/>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9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3.xml><?xml version="1.0" encoding="utf-8"?>
<p:tagLst xmlns:a="http://schemas.openxmlformats.org/drawingml/2006/main" xmlns:r="http://schemas.openxmlformats.org/officeDocument/2006/relationships" xmlns:p="http://schemas.openxmlformats.org/presentationml/2006/main">
  <p:tag name="SMARTREAD" val="{SMARTSLIDETYPE}"/>
  <p:tag name="SMARTWRITE" val="{SMARTSLIDETYPE}"/>
  <p:tag name="SMARTOBJECT" val="DividerBox"/>
</p:tagLst>
</file>

<file path=ppt/tags/tag94.xml><?xml version="1.0" encoding="utf-8"?>
<p:tagLst xmlns:a="http://schemas.openxmlformats.org/drawingml/2006/main" xmlns:r="http://schemas.openxmlformats.org/officeDocument/2006/relationships" xmlns:p="http://schemas.openxmlformats.org/presentationml/2006/main">
  <p:tag name="SMARTOBJECT" val="Instructions"/>
</p:tagLst>
</file>

<file path=ppt/tags/tag9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heme/theme1.xml><?xml version="1.0" encoding="utf-8"?>
<a:theme xmlns:a="http://schemas.openxmlformats.org/drawingml/2006/main" name="ADV TS FDD Report - English (SMARTER REPORTING)">
  <a:themeElements>
    <a:clrScheme name="Smart Report">
      <a:dk1>
        <a:srgbClr val="000000"/>
      </a:dk1>
      <a:lt1>
        <a:srgbClr val="FFFFFF"/>
      </a:lt1>
      <a:dk2>
        <a:srgbClr val="821A1A"/>
      </a:dk2>
      <a:lt2>
        <a:srgbClr val="FFFFFF"/>
      </a:lt2>
      <a:accent1>
        <a:srgbClr val="821A1A"/>
      </a:accent1>
      <a:accent2>
        <a:srgbClr val="D62E1C"/>
      </a:accent2>
      <a:accent3>
        <a:srgbClr val="FFCF48"/>
      </a:accent3>
      <a:accent4>
        <a:srgbClr val="E36A00"/>
      </a:accent4>
      <a:accent5>
        <a:srgbClr val="ABA591"/>
      </a:accent5>
      <a:accent6>
        <a:srgbClr val="877E62"/>
      </a:accent6>
      <a:hlink>
        <a:srgbClr val="821A1A"/>
      </a:hlink>
      <a:folHlink>
        <a:srgbClr val="821A1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solidFill>
            <a:schemeClr val="tx1"/>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 TS FDD Report - English (SMARTER REPORTING)</Template>
  <TotalTime>0</TotalTime>
  <Words>6712</Words>
  <Application>Microsoft Office PowerPoint</Application>
  <PresentationFormat>Custom</PresentationFormat>
  <Paragraphs>932</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ADV TS FDD Report - English (SMARTER REPORTING)</vt:lpstr>
      <vt:lpstr>Swiss Treasurers Forum</vt:lpstr>
      <vt:lpstr>PowerPoint Presentation</vt:lpstr>
      <vt:lpstr>Introduction</vt:lpstr>
      <vt:lpstr>PowerPoint Presentation</vt:lpstr>
      <vt:lpstr>PowerPoint Presentation</vt:lpstr>
      <vt:lpstr>Making payments in cash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Barter transactions </vt:lpstr>
      <vt:lpstr>PowerPoint Presentation</vt:lpstr>
      <vt:lpstr>Making e-payments (in bitcoins) </vt:lpstr>
      <vt:lpstr>PowerPoint Presentation</vt:lpstr>
      <vt:lpstr>PowerPoint Presentation</vt:lpstr>
      <vt:lpstr>Virtual Currency Schemes</vt:lpstr>
      <vt:lpstr>PowerPoint Presentation</vt:lpstr>
      <vt:lpstr>PowerPoint Presentation</vt:lpstr>
      <vt:lpstr>PowerPoint Presentation</vt:lpstr>
      <vt:lpstr>PowerPoint Presentation</vt:lpstr>
      <vt:lpstr>PowerPoint Presentation</vt:lpstr>
      <vt:lpstr>PowerPoint Presentation</vt:lpstr>
      <vt:lpstr>What is happening at the moment</vt:lpstr>
      <vt:lpstr>BitLicense</vt:lpstr>
      <vt:lpstr>PowerPoint Presentation</vt:lpstr>
      <vt:lpstr>PowerPoint Presentation</vt:lpstr>
      <vt:lpstr>Virtual Currency Schemes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Swiss Treasurers Forum</dc:title>
  <dc:creator>Marcela Dzienisik</dc:creator>
  <dc:description>ADV TS FDD Report - En</dc:description>
  <cp:lastModifiedBy>Martina Grad</cp:lastModifiedBy>
  <cp:revision>163</cp:revision>
  <cp:lastPrinted>2015-06-08T11:53:06Z</cp:lastPrinted>
  <dcterms:created xsi:type="dcterms:W3CDTF">2015-03-26T14:34:23Z</dcterms:created>
  <dcterms:modified xsi:type="dcterms:W3CDTF">2015-06-10T14:32:09Z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Report Template Version">
    <vt:lpwstr>TS Global ND 20120214 v.1</vt:lpwstr>
  </property>
</Properties>
</file>