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7"/>
  </p:notesMasterIdLst>
  <p:handoutMasterIdLst>
    <p:handoutMasterId r:id="rId8"/>
  </p:handoutMasterIdLst>
  <p:sldIdLst>
    <p:sldId id="258" r:id="rId2"/>
    <p:sldId id="262" r:id="rId3"/>
    <p:sldId id="259" r:id="rId4"/>
    <p:sldId id="261" r:id="rId5"/>
    <p:sldId id="260" r:id="rId6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09">
          <p15:clr>
            <a:srgbClr val="A4A3A4"/>
          </p15:clr>
        </p15:guide>
        <p15:guide id="2" pos="2141">
          <p15:clr>
            <a:srgbClr val="A4A3A4"/>
          </p15:clr>
        </p15:guide>
        <p15:guide id="3" orient="horz" pos="312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41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5" autoAdjust="0"/>
    <p:restoredTop sz="94651" autoAdjust="0"/>
  </p:normalViewPr>
  <p:slideViewPr>
    <p:cSldViewPr snapToGrid="0" snapToObjects="1">
      <p:cViewPr varScale="1">
        <p:scale>
          <a:sx n="132" d="100"/>
          <a:sy n="132" d="100"/>
        </p:scale>
        <p:origin x="-106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62" d="100"/>
          <a:sy n="62" d="100"/>
        </p:scale>
        <p:origin x="-2934" y="-90"/>
      </p:cViewPr>
      <p:guideLst>
        <p:guide orient="horz" pos="3109"/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67E6A6-02D1-4E14-A388-672E9C6CBE16}" type="datetimeFigureOut">
              <a:rPr lang="en-GB" smtClean="0"/>
              <a:t>05/06/2015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137"/>
            <a:ext cx="2946400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30137"/>
            <a:ext cx="2946400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9303E1-84CD-4154-B3D1-9C92612F19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46604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486D3D-05F2-451D-A9BF-2B6DA702CDC4}" type="datetimeFigureOut">
              <a:rPr lang="en-GB" smtClean="0"/>
              <a:t>05/06/2015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5867"/>
            <a:ext cx="5438775" cy="446842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137"/>
            <a:ext cx="2946400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30137"/>
            <a:ext cx="2946400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18CF54-EB23-41C4-97A6-D78AD5D40A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8330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8CF54-EB23-41C4-97A6-D78AD5D40A9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33757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8CF54-EB23-41C4-97A6-D78AD5D40A9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35385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8CF54-EB23-41C4-97A6-D78AD5D40A9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35385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8CF54-EB23-41C4-97A6-D78AD5D40A9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35385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8CF54-EB23-41C4-97A6-D78AD5D40A9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6719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logooutline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000" y="2181663"/>
            <a:ext cx="2520000" cy="2494674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3840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CERN/FC/....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88000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tx1"/>
                </a:solidFill>
              </a:defRPr>
            </a:lvl1pPr>
          </a:lstStyle>
          <a:p>
            <a:r>
              <a:rPr kumimoji="0" lang="fr-CH" smtClean="0"/>
              <a:t>Click to edit Master title style</a:t>
            </a:r>
            <a:endParaRPr kumimoji="0"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CH" smtClean="0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fr-CH" smtClean="0"/>
              <a:t>Click to edit Master text styles</a:t>
            </a:r>
          </a:p>
          <a:p>
            <a:pPr lvl="1" eaLnBrk="1" latinLnBrk="0" hangingPunct="1"/>
            <a:r>
              <a:rPr lang="fr-CH" smtClean="0"/>
              <a:t>Second level</a:t>
            </a:r>
          </a:p>
          <a:p>
            <a:pPr lvl="2" eaLnBrk="1" latinLnBrk="0" hangingPunct="1"/>
            <a:r>
              <a:rPr lang="fr-CH" smtClean="0"/>
              <a:t>Third level</a:t>
            </a:r>
          </a:p>
          <a:p>
            <a:pPr lvl="3" eaLnBrk="1" latinLnBrk="0" hangingPunct="1"/>
            <a:r>
              <a:rPr lang="fr-CH" smtClean="0"/>
              <a:t>Fourth level</a:t>
            </a:r>
          </a:p>
          <a:p>
            <a:pPr lvl="4" eaLnBrk="1" latinLnBrk="0" hangingPunct="1"/>
            <a:r>
              <a:rPr lang="fr-CH" smtClean="0"/>
              <a:t>Fifth level</a:t>
            </a:r>
            <a:endParaRPr kumimoji="0"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3840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CERN/FC/....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88000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tx1"/>
                </a:solidFill>
              </a:defRPr>
            </a:lvl1pPr>
          </a:lstStyle>
          <a:p>
            <a:r>
              <a:rPr kumimoji="0" lang="fr-CH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58797" y="802197"/>
            <a:ext cx="4759514" cy="4759514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CH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fr-CH" smtClean="0"/>
              <a:t>Click to edit Master text styles</a:t>
            </a: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3840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CERN/FC/....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88000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CH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CH" smtClean="0"/>
              <a:t>Click to edit Master text styles</a:t>
            </a:r>
          </a:p>
          <a:p>
            <a:pPr lvl="1" eaLnBrk="1" latinLnBrk="0" hangingPunct="1"/>
            <a:r>
              <a:rPr lang="fr-CH" smtClean="0"/>
              <a:t>Second level</a:t>
            </a:r>
          </a:p>
          <a:p>
            <a:pPr lvl="2" eaLnBrk="1" latinLnBrk="0" hangingPunct="1"/>
            <a:r>
              <a:rPr lang="fr-CH" smtClean="0"/>
              <a:t>Third level</a:t>
            </a:r>
          </a:p>
          <a:p>
            <a:pPr lvl="3" eaLnBrk="1" latinLnBrk="0" hangingPunct="1"/>
            <a:r>
              <a:rPr lang="fr-CH" smtClean="0"/>
              <a:t>Fourth level</a:t>
            </a:r>
          </a:p>
          <a:p>
            <a:pPr lvl="4" eaLnBrk="1" latinLnBrk="0" hangingPunct="1"/>
            <a:r>
              <a:rPr lang="fr-CH" smtClean="0"/>
              <a:t>Fifth level</a:t>
            </a:r>
            <a:endParaRPr kumimoji="0"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3840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CERN/FC/....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88000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fr-CH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CH" smtClean="0"/>
              <a:t>Click to edit Master text styles</a:t>
            </a:r>
          </a:p>
          <a:p>
            <a:pPr lvl="1" eaLnBrk="1" latinLnBrk="0" hangingPunct="1"/>
            <a:r>
              <a:rPr lang="fr-CH" smtClean="0"/>
              <a:t>Second level</a:t>
            </a:r>
          </a:p>
          <a:p>
            <a:pPr lvl="2" eaLnBrk="1" latinLnBrk="0" hangingPunct="1"/>
            <a:r>
              <a:rPr lang="fr-CH" smtClean="0"/>
              <a:t>Third level</a:t>
            </a:r>
          </a:p>
          <a:p>
            <a:pPr lvl="3" eaLnBrk="1" latinLnBrk="0" hangingPunct="1"/>
            <a:r>
              <a:rPr lang="fr-CH" smtClean="0"/>
              <a:t>Fourth level</a:t>
            </a:r>
          </a:p>
          <a:p>
            <a:pPr lvl="4" eaLnBrk="1" latinLnBrk="0" hangingPunct="1"/>
            <a:r>
              <a:rPr lang="fr-CH" smtClean="0"/>
              <a:t>Fifth level</a:t>
            </a:r>
            <a:endParaRPr kumimoji="0"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3840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CERN/FC/....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88000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Diapositive de tit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fin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267" y="2703284"/>
            <a:ext cx="1172455" cy="146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8497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Diapositive de tit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fin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267" y="2703284"/>
            <a:ext cx="1172455" cy="146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4612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Diapositive de tit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Outline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000" y="2169000"/>
            <a:ext cx="2520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9186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Diapositive de ti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logoBadgeWeb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090" y="2878269"/>
            <a:ext cx="1221946" cy="1535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3250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fr-CH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CH" smtClean="0"/>
              <a:t>Click to edit Master text styles</a:t>
            </a:r>
          </a:p>
          <a:p>
            <a:pPr lvl="1" eaLnBrk="1" latinLnBrk="0" hangingPunct="1"/>
            <a:r>
              <a:rPr lang="fr-CH" smtClean="0"/>
              <a:t>Second level</a:t>
            </a:r>
          </a:p>
          <a:p>
            <a:pPr lvl="2" eaLnBrk="1" latinLnBrk="0" hangingPunct="1"/>
            <a:r>
              <a:rPr lang="fr-CH" smtClean="0"/>
              <a:t>Third level</a:t>
            </a:r>
          </a:p>
          <a:p>
            <a:pPr lvl="3" eaLnBrk="1" latinLnBrk="0" hangingPunct="1"/>
            <a:r>
              <a:rPr lang="fr-CH" smtClean="0"/>
              <a:t>Fourth level</a:t>
            </a:r>
          </a:p>
          <a:p>
            <a:pPr lvl="4" eaLnBrk="1" latinLnBrk="0" hangingPunct="1"/>
            <a:r>
              <a:rPr lang="fr-CH" smtClean="0"/>
              <a:t>Fifth level</a:t>
            </a:r>
            <a:endParaRPr kumimoji="0"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3840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CERN/FC/....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88000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1800" y="2515818"/>
            <a:ext cx="8265984" cy="1826363"/>
          </a:xfrm>
        </p:spPr>
        <p:txBody>
          <a:bodyPr tIns="0" bIns="0" anchor="t"/>
          <a:lstStyle>
            <a:lvl1pPr algn="l">
              <a:buNone/>
              <a:defRPr kumimoji="0" lang="en-US" sz="4600" b="1" kern="1200" cap="none" spc="0" baseline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CH" smtClean="0"/>
              <a:t>Click to edit Master title style</a:t>
            </a:r>
            <a:endParaRPr kumimoji="0"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31800" y="1329869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CH" smtClean="0"/>
              <a:t>Click to edit Master text styles</a:t>
            </a: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3840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CERN/FC/....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88000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fr-CH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CH" smtClean="0"/>
              <a:t>Click to edit Master text styles</a:t>
            </a:r>
          </a:p>
          <a:p>
            <a:pPr lvl="1" eaLnBrk="1" latinLnBrk="0" hangingPunct="1"/>
            <a:r>
              <a:rPr lang="fr-CH" smtClean="0"/>
              <a:t>Second level</a:t>
            </a:r>
          </a:p>
          <a:p>
            <a:pPr lvl="2" eaLnBrk="1" latinLnBrk="0" hangingPunct="1"/>
            <a:r>
              <a:rPr lang="fr-CH" smtClean="0"/>
              <a:t>Third level</a:t>
            </a:r>
          </a:p>
          <a:p>
            <a:pPr lvl="3" eaLnBrk="1" latinLnBrk="0" hangingPunct="1"/>
            <a:r>
              <a:rPr lang="fr-CH" smtClean="0"/>
              <a:t>Fourth level</a:t>
            </a:r>
          </a:p>
          <a:p>
            <a:pPr lvl="4" eaLnBrk="1" latinLnBrk="0" hangingPunct="1"/>
            <a:r>
              <a:rPr lang="fr-CH" smtClean="0"/>
              <a:t>Fifth level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CH" smtClean="0"/>
              <a:t>Click to edit Master text styles</a:t>
            </a:r>
          </a:p>
          <a:p>
            <a:pPr lvl="1" eaLnBrk="1" latinLnBrk="0" hangingPunct="1"/>
            <a:r>
              <a:rPr lang="fr-CH" smtClean="0"/>
              <a:t>Second level</a:t>
            </a:r>
          </a:p>
          <a:p>
            <a:pPr lvl="2" eaLnBrk="1" latinLnBrk="0" hangingPunct="1"/>
            <a:r>
              <a:rPr lang="fr-CH" smtClean="0"/>
              <a:t>Third level</a:t>
            </a:r>
          </a:p>
          <a:p>
            <a:pPr lvl="3" eaLnBrk="1" latinLnBrk="0" hangingPunct="1"/>
            <a:r>
              <a:rPr lang="fr-CH" smtClean="0"/>
              <a:t>Fourth level</a:t>
            </a:r>
          </a:p>
          <a:p>
            <a:pPr lvl="4" eaLnBrk="1" latinLnBrk="0" hangingPunct="1"/>
            <a:r>
              <a:rPr lang="fr-CH" smtClean="0"/>
              <a:t>Fifth level</a:t>
            </a:r>
            <a:endParaRPr kumimoji="0"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3840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CERN/FC/....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88000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893977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CH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5101967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CH" smtClean="0"/>
              <a:t>Click to edit Master text styles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5101967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CH" smtClean="0"/>
              <a:t>Click to edit Master text styles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1269777"/>
            <a:ext cx="4040188" cy="368665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CH" smtClean="0"/>
              <a:t>Click to edit Master text styles</a:t>
            </a:r>
          </a:p>
          <a:p>
            <a:pPr lvl="1" eaLnBrk="1" latinLnBrk="0" hangingPunct="1"/>
            <a:r>
              <a:rPr lang="fr-CH" smtClean="0"/>
              <a:t>Second level</a:t>
            </a:r>
          </a:p>
          <a:p>
            <a:pPr lvl="2" eaLnBrk="1" latinLnBrk="0" hangingPunct="1"/>
            <a:r>
              <a:rPr lang="fr-CH" smtClean="0"/>
              <a:t>Third level</a:t>
            </a:r>
          </a:p>
          <a:p>
            <a:pPr lvl="3" eaLnBrk="1" latinLnBrk="0" hangingPunct="1"/>
            <a:r>
              <a:rPr lang="fr-CH" smtClean="0"/>
              <a:t>Fourth level</a:t>
            </a:r>
          </a:p>
          <a:p>
            <a:pPr lvl="4" eaLnBrk="1" latinLnBrk="0" hangingPunct="1"/>
            <a:r>
              <a:rPr lang="fr-CH" smtClean="0"/>
              <a:t>Fifth level</a:t>
            </a:r>
            <a:endParaRPr kumimoji="0" lang="en-US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269777"/>
            <a:ext cx="4041775" cy="368665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CH" smtClean="0"/>
              <a:t>Click to edit Master text styles</a:t>
            </a:r>
          </a:p>
          <a:p>
            <a:pPr lvl="1" eaLnBrk="1" latinLnBrk="0" hangingPunct="1"/>
            <a:r>
              <a:rPr lang="fr-CH" smtClean="0"/>
              <a:t>Second level</a:t>
            </a:r>
          </a:p>
          <a:p>
            <a:pPr lvl="2" eaLnBrk="1" latinLnBrk="0" hangingPunct="1"/>
            <a:r>
              <a:rPr lang="fr-CH" smtClean="0"/>
              <a:t>Third level</a:t>
            </a:r>
          </a:p>
          <a:p>
            <a:pPr lvl="3" eaLnBrk="1" latinLnBrk="0" hangingPunct="1"/>
            <a:r>
              <a:rPr lang="fr-CH" smtClean="0"/>
              <a:t>Fourth level</a:t>
            </a:r>
          </a:p>
          <a:p>
            <a:pPr lvl="4" eaLnBrk="1" latinLnBrk="0" hangingPunct="1"/>
            <a:r>
              <a:rPr lang="fr-CH" smtClean="0"/>
              <a:t>Fifth level</a:t>
            </a:r>
            <a:endParaRPr kumimoji="0"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3840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CERN/FC/....</a:t>
            </a:r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88000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fr-CH" smtClean="0"/>
              <a:t>Click to edit Master title style</a:t>
            </a:r>
            <a:endParaRPr kumimoji="0"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3840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CERN/FC/....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88000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233492"/>
            <a:ext cx="8226854" cy="940443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fr-CH" dirty="0" smtClean="0"/>
              <a:t>Cliquez et modifiez le titre</a:t>
            </a:r>
            <a:endParaRPr kumimoji="0" lang="en-US" dirty="0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325606"/>
            <a:ext cx="8226854" cy="4667421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CH" dirty="0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CH" dirty="0" smtClean="0"/>
              <a:t>Deuxième niveau</a:t>
            </a:r>
          </a:p>
          <a:p>
            <a:pPr lvl="2" eaLnBrk="1" latinLnBrk="0" hangingPunct="1"/>
            <a:r>
              <a:rPr kumimoji="0" lang="fr-CH" dirty="0" smtClean="0"/>
              <a:t>Troisième niveau</a:t>
            </a:r>
          </a:p>
          <a:p>
            <a:pPr lvl="3" eaLnBrk="1" latinLnBrk="0" hangingPunct="1"/>
            <a:r>
              <a:rPr kumimoji="0" lang="fr-CH" dirty="0" smtClean="0"/>
              <a:t>Quatrième niveau</a:t>
            </a:r>
          </a:p>
          <a:p>
            <a:pPr lvl="4" eaLnBrk="1" latinLnBrk="0" hangingPunct="1"/>
            <a:r>
              <a:rPr kumimoji="0" lang="fr-CH" dirty="0" smtClean="0"/>
              <a:t>Cinquième niveau</a:t>
            </a:r>
            <a:endParaRPr kumimoji="0" lang="en-US" dirty="0"/>
          </a:p>
        </p:txBody>
      </p:sp>
      <p:pic>
        <p:nvPicPr>
          <p:cNvPr id="5" name="Image 4" descr="bande-01.eps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7663"/>
            <a:ext cx="9144000" cy="707202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3840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CERN/FC/....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88000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6" r:id="rId2"/>
    <p:sldLayoutId id="2147483677" r:id="rId3"/>
    <p:sldLayoutId id="2147483678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  <p:sldLayoutId id="2147483674" r:id="rId15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93776" indent="-457200" algn="l" rtl="0" eaLnBrk="1" latinLnBrk="0" hangingPunct="1">
        <a:spcBef>
          <a:spcPct val="20000"/>
        </a:spcBef>
        <a:buClr>
          <a:schemeClr val="accent1"/>
        </a:buClr>
        <a:buSzPct val="80000"/>
        <a:buFont typeface="Arial"/>
        <a:buChar char="•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905256" indent="-457200" algn="l" rtl="0" eaLnBrk="1" latinLnBrk="0" hangingPunct="1">
        <a:spcBef>
          <a:spcPct val="20000"/>
        </a:spcBef>
        <a:buClr>
          <a:schemeClr val="accent1"/>
        </a:buClr>
        <a:buSzPct val="90000"/>
        <a:buFont typeface="Arial"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92708" indent="-342900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85316" indent="-342900" algn="l" rtl="0" eaLnBrk="1" latinLnBrk="0" hangingPunct="1">
        <a:spcBef>
          <a:spcPct val="20000"/>
        </a:spcBef>
        <a:buClr>
          <a:schemeClr val="accent3"/>
        </a:buClr>
        <a:buSzPct val="90000"/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50492" indent="-34290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67519" y="4483695"/>
            <a:ext cx="8208962" cy="1825625"/>
          </a:xfrm>
          <a:prstGeom prst="rect">
            <a:avLst/>
          </a:prstGeom>
        </p:spPr>
        <p:txBody>
          <a:bodyPr vert="horz" lIns="45720" rIns="45720" anchor="ctr">
            <a:normAutofit fontScale="975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Catherine Spencer &amp; Nicolas Salomon</a:t>
            </a:r>
            <a:b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ACTSR– 11 June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2015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50659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100" b="1" dirty="0" smtClean="0"/>
              <a:t>Swift @ CERN </a:t>
            </a:r>
            <a:endParaRPr lang="en-GB" sz="41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1384916"/>
            <a:ext cx="8686800" cy="6058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buClr>
                <a:srgbClr val="3461A2"/>
              </a:buClr>
            </a:pPr>
            <a:r>
              <a:rPr lang="en-US" sz="2000" dirty="0" smtClean="0"/>
              <a:t>	World’s </a:t>
            </a:r>
            <a:r>
              <a:rPr lang="en-US" sz="2000" dirty="0"/>
              <a:t>largest laboratory for particle physics</a:t>
            </a:r>
          </a:p>
          <a:p>
            <a:pPr>
              <a:spcBef>
                <a:spcPct val="0"/>
              </a:spcBef>
            </a:pPr>
            <a:endParaRPr lang="en-US" sz="2000" dirty="0"/>
          </a:p>
          <a:p>
            <a:pPr>
              <a:spcBef>
                <a:spcPct val="0"/>
              </a:spcBef>
              <a:buClr>
                <a:srgbClr val="3461A2"/>
              </a:buClr>
            </a:pPr>
            <a:r>
              <a:rPr lang="en-US" sz="2000" dirty="0" smtClean="0"/>
              <a:t>	International </a:t>
            </a:r>
            <a:r>
              <a:rPr lang="en-US" sz="2000" dirty="0"/>
              <a:t>organization, run by 21 European member </a:t>
            </a:r>
            <a:r>
              <a:rPr lang="en-US" sz="2000" dirty="0" smtClean="0"/>
              <a:t>states</a:t>
            </a:r>
            <a:endParaRPr lang="en-US" sz="2000" dirty="0"/>
          </a:p>
          <a:p>
            <a:pPr lvl="1">
              <a:spcBef>
                <a:spcPct val="0"/>
              </a:spcBef>
              <a:buClr>
                <a:srgbClr val="3461A2"/>
              </a:buClr>
            </a:pPr>
            <a:r>
              <a:rPr lang="en-US" sz="1600" dirty="0" smtClean="0"/>
              <a:t>		Extensive </a:t>
            </a:r>
            <a:r>
              <a:rPr lang="en-US" sz="1600" dirty="0"/>
              <a:t>global collaboration</a:t>
            </a:r>
          </a:p>
          <a:p>
            <a:pPr lvl="1">
              <a:spcBef>
                <a:spcPct val="0"/>
              </a:spcBef>
              <a:buClr>
                <a:srgbClr val="3461A2"/>
              </a:buClr>
            </a:pPr>
            <a:r>
              <a:rPr lang="en-US" sz="1600" dirty="0" smtClean="0"/>
              <a:t>		10,000</a:t>
            </a:r>
            <a:r>
              <a:rPr lang="en-US" sz="1600" dirty="0"/>
              <a:t>+ users of CERN data globally</a:t>
            </a:r>
          </a:p>
          <a:p>
            <a:pPr>
              <a:spcBef>
                <a:spcPct val="0"/>
              </a:spcBef>
            </a:pPr>
            <a:endParaRPr lang="en-US" sz="2000" dirty="0"/>
          </a:p>
          <a:p>
            <a:pPr>
              <a:spcBef>
                <a:spcPct val="0"/>
              </a:spcBef>
              <a:buClr>
                <a:srgbClr val="3461A2"/>
              </a:buClr>
            </a:pPr>
            <a:r>
              <a:rPr lang="en-US" sz="2000" dirty="0" smtClean="0"/>
              <a:t>	Three </a:t>
            </a:r>
            <a:r>
              <a:rPr lang="en-US" sz="2000" dirty="0"/>
              <a:t>Nobel Prizes: </a:t>
            </a:r>
            <a:r>
              <a:rPr lang="en-US" sz="1600" dirty="0"/>
              <a:t>Rubbia (1984), van der Meer (1984), </a:t>
            </a:r>
            <a:r>
              <a:rPr lang="en-US" sz="1600" dirty="0" err="1"/>
              <a:t>Charpak</a:t>
            </a:r>
            <a:r>
              <a:rPr lang="en-US" sz="1600" dirty="0"/>
              <a:t> (1992)</a:t>
            </a:r>
          </a:p>
          <a:p>
            <a:pPr>
              <a:spcBef>
                <a:spcPct val="0"/>
              </a:spcBef>
            </a:pPr>
            <a:endParaRPr lang="en-US" sz="2000" i="1" dirty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Clr>
                <a:srgbClr val="3461A2"/>
              </a:buClr>
            </a:pPr>
            <a:r>
              <a:rPr lang="en-US" sz="2000" dirty="0" smtClean="0"/>
              <a:t>	Birthplace </a:t>
            </a:r>
            <a:r>
              <a:rPr lang="en-US" sz="2000" dirty="0"/>
              <a:t>of the World Wide Web</a:t>
            </a:r>
          </a:p>
          <a:p>
            <a:pPr>
              <a:spcBef>
                <a:spcPct val="0"/>
              </a:spcBef>
            </a:pPr>
            <a:endParaRPr lang="en-US" sz="2000" dirty="0"/>
          </a:p>
          <a:p>
            <a:pPr>
              <a:spcBef>
                <a:spcPct val="0"/>
              </a:spcBef>
              <a:buClr>
                <a:srgbClr val="3461A2"/>
              </a:buClr>
            </a:pPr>
            <a:r>
              <a:rPr lang="en-US" sz="2000" dirty="0" smtClean="0"/>
              <a:t>	CERN </a:t>
            </a:r>
            <a:r>
              <a:rPr lang="en-US" sz="2000" dirty="0"/>
              <a:t>today – more active than ever:</a:t>
            </a:r>
          </a:p>
          <a:p>
            <a:pPr lvl="1">
              <a:spcBef>
                <a:spcPct val="0"/>
              </a:spcBef>
              <a:buClr>
                <a:srgbClr val="3461A2"/>
              </a:buClr>
            </a:pPr>
            <a:r>
              <a:rPr lang="en-US" sz="2000" dirty="0" smtClean="0"/>
              <a:t>		</a:t>
            </a:r>
            <a:r>
              <a:rPr lang="en-US" sz="1600" dirty="0"/>
              <a:t>Discovery of the Higgs particle</a:t>
            </a:r>
          </a:p>
          <a:p>
            <a:pPr lvl="1">
              <a:spcBef>
                <a:spcPct val="0"/>
              </a:spcBef>
              <a:buClr>
                <a:srgbClr val="3461A2"/>
              </a:buClr>
            </a:pPr>
            <a:r>
              <a:rPr lang="en-US" sz="1600" dirty="0"/>
              <a:t>		LHC upgraded to reach higher energy</a:t>
            </a:r>
          </a:p>
          <a:p>
            <a:pPr marL="360000" algn="just" defTabSz="995416" eaLnBrk="0" hangingPunct="0">
              <a:lnSpc>
                <a:spcPts val="2000"/>
              </a:lnSpc>
              <a:spcBef>
                <a:spcPts val="600"/>
              </a:spcBef>
              <a:spcAft>
                <a:spcPts val="300"/>
              </a:spcAft>
            </a:pPr>
            <a:endParaRPr lang="fr-CH" sz="2000" dirty="0"/>
          </a:p>
          <a:p>
            <a:pPr marL="360000" algn="just" defTabSz="995416" eaLnBrk="0" hangingPunct="0">
              <a:lnSpc>
                <a:spcPts val="2000"/>
              </a:lnSpc>
              <a:spcBef>
                <a:spcPts val="600"/>
              </a:spcBef>
              <a:spcAft>
                <a:spcPts val="300"/>
              </a:spcAft>
            </a:pPr>
            <a:endParaRPr lang="en-US" sz="1600" kern="0" dirty="0" smtClean="0">
              <a:cs typeface="Times New Roman" pitchFamily="18" charset="0"/>
            </a:endParaRPr>
          </a:p>
          <a:p>
            <a:pPr marL="1160100" lvl="1" indent="-342900" algn="just" defTabSz="995416" eaLnBrk="0" hangingPunct="0">
              <a:lnSpc>
                <a:spcPts val="1000"/>
              </a:lnSpc>
              <a:spcBef>
                <a:spcPts val="2400"/>
              </a:spcBef>
              <a:buFont typeface="Wingdings" panose="05000000000000000000" pitchFamily="2" charset="2"/>
              <a:buChar char="§"/>
            </a:pPr>
            <a:endParaRPr lang="fr-CH" sz="1600" kern="0" dirty="0">
              <a:cs typeface="Times New Roman" pitchFamily="18" charset="0"/>
            </a:endParaRPr>
          </a:p>
          <a:p>
            <a:pPr marL="457200" algn="just" defTabSz="995416" eaLnBrk="0" hangingPunct="0">
              <a:lnSpc>
                <a:spcPts val="3000"/>
              </a:lnSpc>
              <a:spcBef>
                <a:spcPts val="2400"/>
              </a:spcBef>
            </a:pPr>
            <a:endParaRPr lang="fr-CH" sz="2000" kern="0" dirty="0">
              <a:cs typeface="Times New Roman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9379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100" b="1" dirty="0" smtClean="0"/>
              <a:t>Swift @ CERN - Today</a:t>
            </a:r>
            <a:endParaRPr lang="en-GB" sz="41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1384916"/>
            <a:ext cx="8057126" cy="5498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0" algn="just" defTabSz="995416" eaLnBrk="0" hangingPunct="0">
              <a:lnSpc>
                <a:spcPts val="2000"/>
              </a:lnSpc>
              <a:spcBef>
                <a:spcPts val="600"/>
              </a:spcBef>
              <a:spcAft>
                <a:spcPts val="300"/>
              </a:spcAft>
            </a:pPr>
            <a:r>
              <a:rPr lang="fr-CH" sz="2000" kern="0" dirty="0">
                <a:cs typeface="Times New Roman" pitchFamily="18" charset="0"/>
              </a:rPr>
              <a:t>Swift </a:t>
            </a:r>
            <a:r>
              <a:rPr lang="fr-CH" sz="2000" kern="0" dirty="0" err="1">
                <a:cs typeface="Times New Roman" pitchFamily="18" charset="0"/>
              </a:rPr>
              <a:t>connectivity</a:t>
            </a:r>
            <a:r>
              <a:rPr lang="fr-CH" sz="2000" kern="0" dirty="0">
                <a:cs typeface="Times New Roman" pitchFamily="18" charset="0"/>
              </a:rPr>
              <a:t> </a:t>
            </a:r>
            <a:r>
              <a:rPr lang="fr-CH" sz="2000" kern="0" dirty="0" err="1">
                <a:cs typeface="Times New Roman" pitchFamily="18" charset="0"/>
              </a:rPr>
              <a:t>implemented</a:t>
            </a:r>
            <a:r>
              <a:rPr lang="fr-CH" sz="2000" kern="0" dirty="0">
                <a:cs typeface="Times New Roman" pitchFamily="18" charset="0"/>
              </a:rPr>
              <a:t> 3 </a:t>
            </a:r>
            <a:r>
              <a:rPr lang="fr-CH" sz="2000" kern="0" dirty="0" err="1">
                <a:cs typeface="Times New Roman" pitchFamily="18" charset="0"/>
              </a:rPr>
              <a:t>years</a:t>
            </a:r>
            <a:r>
              <a:rPr lang="fr-CH" sz="2000" kern="0" dirty="0">
                <a:cs typeface="Times New Roman" pitchFamily="18" charset="0"/>
              </a:rPr>
              <a:t> </a:t>
            </a:r>
            <a:r>
              <a:rPr lang="fr-CH" sz="2000" kern="0" dirty="0" err="1">
                <a:cs typeface="Times New Roman" pitchFamily="18" charset="0"/>
              </a:rPr>
              <a:t>ago</a:t>
            </a:r>
            <a:r>
              <a:rPr lang="fr-CH" sz="2000" kern="0" dirty="0">
                <a:cs typeface="Times New Roman" pitchFamily="18" charset="0"/>
              </a:rPr>
              <a:t> via a service </a:t>
            </a:r>
            <a:r>
              <a:rPr lang="fr-CH" sz="2000" kern="0" dirty="0" smtClean="0">
                <a:cs typeface="Times New Roman" pitchFamily="18" charset="0"/>
              </a:rPr>
              <a:t>bureau</a:t>
            </a:r>
          </a:p>
          <a:p>
            <a:pPr marL="1141200" lvl="2" indent="-285750" algn="just" defTabSz="995416" eaLnBrk="0" hangingPunct="0">
              <a:spcBef>
                <a:spcPts val="6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fr-CH" sz="1600" kern="0" dirty="0" smtClean="0">
                <a:cs typeface="Times New Roman" pitchFamily="18" charset="0"/>
              </a:rPr>
              <a:t>All </a:t>
            </a:r>
            <a:r>
              <a:rPr lang="fr-CH" sz="1600" kern="0" dirty="0">
                <a:cs typeface="Times New Roman" pitchFamily="18" charset="0"/>
              </a:rPr>
              <a:t>major </a:t>
            </a:r>
            <a:r>
              <a:rPr lang="fr-CH" sz="1600" kern="0" dirty="0" err="1">
                <a:cs typeface="Times New Roman" pitchFamily="18" charset="0"/>
              </a:rPr>
              <a:t>banks</a:t>
            </a:r>
            <a:r>
              <a:rPr lang="fr-CH" sz="1600" kern="0" dirty="0">
                <a:cs typeface="Times New Roman" pitchFamily="18" charset="0"/>
              </a:rPr>
              <a:t> </a:t>
            </a:r>
            <a:r>
              <a:rPr lang="fr-CH" sz="1600" kern="0" dirty="0" err="1" smtClean="0">
                <a:cs typeface="Times New Roman" pitchFamily="18" charset="0"/>
              </a:rPr>
              <a:t>connected</a:t>
            </a:r>
            <a:endParaRPr lang="fr-CH" sz="1600" kern="0" dirty="0" smtClean="0">
              <a:cs typeface="Times New Roman" pitchFamily="18" charset="0"/>
            </a:endParaRPr>
          </a:p>
          <a:p>
            <a:pPr marL="1141200" lvl="2" indent="-285750" algn="just" defTabSz="995416" eaLnBrk="0" hangingPunct="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fr-CH" sz="1600" kern="0" dirty="0" err="1" smtClean="0">
                <a:cs typeface="Times New Roman" pitchFamily="18" charset="0"/>
              </a:rPr>
              <a:t>Payments</a:t>
            </a:r>
            <a:r>
              <a:rPr lang="fr-CH" sz="1600" kern="0" dirty="0" smtClean="0">
                <a:cs typeface="Times New Roman" pitchFamily="18" charset="0"/>
              </a:rPr>
              <a:t>(SEPA/</a:t>
            </a:r>
            <a:r>
              <a:rPr lang="fr-CH" sz="1600" kern="0" dirty="0" err="1" smtClean="0">
                <a:cs typeface="Times New Roman" pitchFamily="18" charset="0"/>
              </a:rPr>
              <a:t>Swiss</a:t>
            </a:r>
            <a:r>
              <a:rPr lang="fr-CH" sz="1600" kern="0" dirty="0" smtClean="0">
                <a:cs typeface="Times New Roman" pitchFamily="18" charset="0"/>
              </a:rPr>
              <a:t> </a:t>
            </a:r>
            <a:r>
              <a:rPr lang="fr-CH" sz="1600" kern="0" dirty="0" err="1" smtClean="0">
                <a:cs typeface="Times New Roman" pitchFamily="18" charset="0"/>
              </a:rPr>
              <a:t>bank</a:t>
            </a:r>
            <a:r>
              <a:rPr lang="fr-CH" sz="1600" kern="0" dirty="0" smtClean="0">
                <a:cs typeface="Times New Roman" pitchFamily="18" charset="0"/>
              </a:rPr>
              <a:t> formats/MT101)</a:t>
            </a:r>
          </a:p>
          <a:p>
            <a:pPr marL="1141200" lvl="2" indent="-285750" algn="just" defTabSz="995416" eaLnBrk="0" hangingPunct="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fr-CH" sz="1600" kern="0" dirty="0" smtClean="0">
                <a:cs typeface="Times New Roman" pitchFamily="18" charset="0"/>
              </a:rPr>
              <a:t>Cash management ( MT940)</a:t>
            </a:r>
            <a:endParaRPr lang="fr-CH" sz="1600" kern="0" dirty="0">
              <a:cs typeface="Times New Roman" pitchFamily="18" charset="0"/>
            </a:endParaRPr>
          </a:p>
          <a:p>
            <a:pPr marL="1141200" lvl="2" indent="-285750" algn="just" defTabSz="995416" eaLnBrk="0" hangingPunct="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fr-CH" sz="1600" kern="0" dirty="0" smtClean="0">
                <a:cs typeface="Times New Roman" pitchFamily="18" charset="0"/>
              </a:rPr>
              <a:t>Close to 10,000 </a:t>
            </a:r>
            <a:r>
              <a:rPr lang="fr-CH" sz="1600" kern="0" dirty="0">
                <a:cs typeface="Times New Roman" pitchFamily="18" charset="0"/>
              </a:rPr>
              <a:t>messages (out) / </a:t>
            </a:r>
            <a:r>
              <a:rPr lang="fr-CH" sz="1600" kern="0" dirty="0" err="1">
                <a:cs typeface="Times New Roman" pitchFamily="18" charset="0"/>
              </a:rPr>
              <a:t>month</a:t>
            </a:r>
            <a:endParaRPr lang="fr-CH" sz="1600" kern="0" dirty="0">
              <a:cs typeface="Times New Roman" pitchFamily="18" charset="0"/>
            </a:endParaRPr>
          </a:p>
          <a:p>
            <a:pPr marL="1141200" lvl="2" indent="-285750" algn="just" defTabSz="995416" eaLnBrk="0" hangingPunct="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fr-CH" sz="1600" kern="0" dirty="0" smtClean="0">
                <a:cs typeface="Times New Roman" pitchFamily="18" charset="0"/>
              </a:rPr>
              <a:t>E-notification </a:t>
            </a:r>
            <a:r>
              <a:rPr lang="fr-CH" sz="1600" kern="0" dirty="0">
                <a:cs typeface="Times New Roman" pitchFamily="18" charset="0"/>
              </a:rPr>
              <a:t>if </a:t>
            </a:r>
            <a:r>
              <a:rPr lang="fr-CH" sz="1600" kern="0" dirty="0" err="1">
                <a:cs typeface="Times New Roman" pitchFamily="18" charset="0"/>
              </a:rPr>
              <a:t>payment</a:t>
            </a:r>
            <a:r>
              <a:rPr lang="fr-CH" sz="1600" kern="0" dirty="0">
                <a:cs typeface="Times New Roman" pitchFamily="18" charset="0"/>
              </a:rPr>
              <a:t>/file </a:t>
            </a:r>
            <a:r>
              <a:rPr lang="fr-CH" sz="1600" kern="0" dirty="0" err="1">
                <a:cs typeface="Times New Roman" pitchFamily="18" charset="0"/>
              </a:rPr>
              <a:t>rejected</a:t>
            </a:r>
            <a:endParaRPr lang="fr-CH" sz="1600" kern="0" dirty="0">
              <a:cs typeface="Times New Roman" pitchFamily="18" charset="0"/>
            </a:endParaRPr>
          </a:p>
          <a:p>
            <a:pPr marL="360000" algn="just" defTabSz="995416" eaLnBrk="0" hangingPunct="0">
              <a:lnSpc>
                <a:spcPts val="1000"/>
              </a:lnSpc>
              <a:spcBef>
                <a:spcPts val="2400"/>
              </a:spcBef>
            </a:pPr>
            <a:endParaRPr lang="fr-CH" sz="2000" kern="0" dirty="0" smtClean="0">
              <a:cs typeface="Times New Roman" pitchFamily="18" charset="0"/>
            </a:endParaRPr>
          </a:p>
          <a:p>
            <a:pPr marL="360000" algn="just" defTabSz="995416" eaLnBrk="0" hangingPunct="0">
              <a:spcAft>
                <a:spcPts val="300"/>
              </a:spcAft>
            </a:pPr>
            <a:r>
              <a:rPr lang="fr-CH" sz="2000" kern="0" dirty="0" err="1" smtClean="0">
                <a:cs typeface="Times New Roman" pitchFamily="18" charset="0"/>
              </a:rPr>
              <a:t>Why</a:t>
            </a:r>
            <a:r>
              <a:rPr lang="fr-CH" sz="2000" kern="0" dirty="0">
                <a:cs typeface="Times New Roman" pitchFamily="18" charset="0"/>
              </a:rPr>
              <a:t>? </a:t>
            </a:r>
            <a:r>
              <a:rPr lang="fr-CH" sz="2000" kern="0" dirty="0" smtClean="0">
                <a:cs typeface="Times New Roman" pitchFamily="18" charset="0"/>
              </a:rPr>
              <a:t> 	→ One single </a:t>
            </a:r>
            <a:r>
              <a:rPr lang="fr-CH" sz="2000" kern="0" dirty="0" err="1" smtClean="0">
                <a:cs typeface="Times New Roman" pitchFamily="18" charset="0"/>
              </a:rPr>
              <a:t>channel</a:t>
            </a:r>
            <a:r>
              <a:rPr lang="fr-CH" sz="2000" kern="0" dirty="0" smtClean="0">
                <a:cs typeface="Times New Roman" pitchFamily="18" charset="0"/>
              </a:rPr>
              <a:t> </a:t>
            </a:r>
          </a:p>
          <a:p>
            <a:pPr marL="1160100" lvl="1" indent="-342900" algn="just" defTabSz="995416" eaLnBrk="0" hangingPunct="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fr-CH" sz="1600" kern="0" dirty="0">
                <a:cs typeface="Times New Roman" pitchFamily="18" charset="0"/>
              </a:rPr>
              <a:t>Security </a:t>
            </a:r>
            <a:r>
              <a:rPr lang="fr-CH" sz="1600" kern="0" dirty="0" smtClean="0">
                <a:cs typeface="Times New Roman" pitchFamily="18" charset="0"/>
              </a:rPr>
              <a:t>(CERN </a:t>
            </a:r>
            <a:r>
              <a:rPr lang="fr-CH" sz="1600" kern="0" dirty="0" err="1">
                <a:cs typeface="Times New Roman" pitchFamily="18" charset="0"/>
              </a:rPr>
              <a:t>is</a:t>
            </a:r>
            <a:r>
              <a:rPr lang="fr-CH" sz="1600" kern="0" dirty="0">
                <a:cs typeface="Times New Roman" pitchFamily="18" charset="0"/>
              </a:rPr>
              <a:t> </a:t>
            </a:r>
            <a:r>
              <a:rPr lang="fr-CH" sz="1600" kern="0" dirty="0" err="1">
                <a:cs typeface="Times New Roman" pitchFamily="18" charset="0"/>
              </a:rPr>
              <a:t>permanently</a:t>
            </a:r>
            <a:r>
              <a:rPr lang="fr-CH" sz="1600" kern="0" dirty="0">
                <a:cs typeface="Times New Roman" pitchFamily="18" charset="0"/>
              </a:rPr>
              <a:t> </a:t>
            </a:r>
            <a:r>
              <a:rPr lang="fr-CH" sz="1600" kern="0" dirty="0" err="1">
                <a:cs typeface="Times New Roman" pitchFamily="18" charset="0"/>
              </a:rPr>
              <a:t>under</a:t>
            </a:r>
            <a:r>
              <a:rPr lang="fr-CH" sz="1600" kern="0" dirty="0">
                <a:cs typeface="Times New Roman" pitchFamily="18" charset="0"/>
              </a:rPr>
              <a:t> </a:t>
            </a:r>
            <a:r>
              <a:rPr lang="fr-CH" sz="1600" kern="0" dirty="0" smtClean="0">
                <a:cs typeface="Times New Roman" pitchFamily="18" charset="0"/>
              </a:rPr>
              <a:t>hack </a:t>
            </a:r>
            <a:r>
              <a:rPr lang="fr-CH" sz="1600" kern="0" dirty="0" err="1" smtClean="0">
                <a:cs typeface="Times New Roman" pitchFamily="18" charset="0"/>
              </a:rPr>
              <a:t>attacks</a:t>
            </a:r>
            <a:r>
              <a:rPr lang="fr-CH" sz="1600" kern="0" dirty="0" smtClean="0">
                <a:cs typeface="Times New Roman" pitchFamily="18" charset="0"/>
              </a:rPr>
              <a:t>)</a:t>
            </a:r>
            <a:endParaRPr lang="fr-CH" sz="1600" kern="0" dirty="0">
              <a:cs typeface="Times New Roman" pitchFamily="18" charset="0"/>
            </a:endParaRPr>
          </a:p>
          <a:p>
            <a:pPr marL="1160100" lvl="1" indent="-342900" algn="just" defTabSz="995416" eaLnBrk="0" hangingPunct="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fr-CH" sz="1600" kern="0" dirty="0" smtClean="0">
                <a:cs typeface="Times New Roman" pitchFamily="18" charset="0"/>
              </a:rPr>
              <a:t>Automation</a:t>
            </a:r>
            <a:endParaRPr lang="fr-CH" sz="1600" kern="0" dirty="0">
              <a:cs typeface="Times New Roman" pitchFamily="18" charset="0"/>
            </a:endParaRPr>
          </a:p>
          <a:p>
            <a:pPr marL="1160100" lvl="1" indent="-342900" algn="just" defTabSz="995416" eaLnBrk="0" hangingPunct="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fr-CH" sz="1600" kern="0" dirty="0" err="1">
                <a:cs typeface="Times New Roman" pitchFamily="18" charset="0"/>
              </a:rPr>
              <a:t>Ease</a:t>
            </a:r>
            <a:r>
              <a:rPr lang="fr-CH" sz="1600" kern="0" dirty="0">
                <a:cs typeface="Times New Roman" pitchFamily="18" charset="0"/>
              </a:rPr>
              <a:t> of </a:t>
            </a:r>
            <a:r>
              <a:rPr lang="fr-CH" sz="1600" kern="0" dirty="0" smtClean="0">
                <a:cs typeface="Times New Roman" pitchFamily="18" charset="0"/>
              </a:rPr>
              <a:t>use</a:t>
            </a:r>
          </a:p>
          <a:p>
            <a:pPr marL="1160100" lvl="1" indent="-342900" algn="just" defTabSz="995416" eaLnBrk="0" hangingPunct="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fr-CH" sz="1600" kern="0" dirty="0" err="1" smtClean="0">
                <a:cs typeface="Times New Roman" pitchFamily="18" charset="0"/>
              </a:rPr>
              <a:t>Reduction</a:t>
            </a:r>
            <a:r>
              <a:rPr lang="fr-CH" sz="1600" kern="0" dirty="0" smtClean="0">
                <a:cs typeface="Times New Roman" pitchFamily="18" charset="0"/>
              </a:rPr>
              <a:t> in </a:t>
            </a:r>
            <a:r>
              <a:rPr lang="fr-CH" sz="1600" kern="0" dirty="0" err="1" smtClean="0">
                <a:cs typeface="Times New Roman" pitchFamily="18" charset="0"/>
              </a:rPr>
              <a:t>bank</a:t>
            </a:r>
            <a:r>
              <a:rPr lang="fr-CH" sz="1600" kern="0" dirty="0" smtClean="0">
                <a:cs typeface="Times New Roman" pitchFamily="18" charset="0"/>
              </a:rPr>
              <a:t> </a:t>
            </a:r>
            <a:r>
              <a:rPr lang="fr-CH" sz="1600" kern="0" dirty="0" err="1" smtClean="0">
                <a:cs typeface="Times New Roman" pitchFamily="18" charset="0"/>
              </a:rPr>
              <a:t>fees</a:t>
            </a:r>
            <a:r>
              <a:rPr lang="fr-CH" sz="1600" kern="0" dirty="0" smtClean="0">
                <a:cs typeface="Times New Roman" pitchFamily="18" charset="0"/>
              </a:rPr>
              <a:t> </a:t>
            </a:r>
            <a:r>
              <a:rPr lang="fr-CH" sz="1600" kern="0" dirty="0" smtClean="0">
                <a:cs typeface="Times New Roman" pitchFamily="18" charset="0"/>
              </a:rPr>
              <a:t>(more </a:t>
            </a:r>
            <a:r>
              <a:rPr lang="fr-CH" sz="1600" kern="0" dirty="0" err="1" smtClean="0">
                <a:cs typeface="Times New Roman" pitchFamily="18" charset="0"/>
              </a:rPr>
              <a:t>flexibility</a:t>
            </a:r>
            <a:r>
              <a:rPr lang="fr-CH" sz="1600" kern="0" dirty="0" smtClean="0">
                <a:cs typeface="Times New Roman" pitchFamily="18" charset="0"/>
              </a:rPr>
              <a:t> as regards </a:t>
            </a:r>
            <a:r>
              <a:rPr lang="fr-CH" sz="1600" kern="0" dirty="0" err="1" smtClean="0">
                <a:cs typeface="Times New Roman" pitchFamily="18" charset="0"/>
              </a:rPr>
              <a:t>banks</a:t>
            </a:r>
            <a:r>
              <a:rPr lang="fr-CH" sz="1600" kern="0" dirty="0" smtClean="0">
                <a:cs typeface="Times New Roman" pitchFamily="18" charset="0"/>
              </a:rPr>
              <a:t>)</a:t>
            </a:r>
          </a:p>
          <a:p>
            <a:pPr marL="1160100" lvl="1" indent="-342900" algn="just" defTabSz="995416" eaLnBrk="0" hangingPunct="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fr-CH" sz="1600" kern="0" dirty="0" err="1" smtClean="0">
                <a:cs typeface="Times New Roman" pitchFamily="18" charset="0"/>
              </a:rPr>
              <a:t>Enhanced</a:t>
            </a:r>
            <a:r>
              <a:rPr lang="fr-CH" sz="1600" kern="0" dirty="0" smtClean="0">
                <a:cs typeface="Times New Roman" pitchFamily="18" charset="0"/>
              </a:rPr>
              <a:t> </a:t>
            </a:r>
            <a:r>
              <a:rPr lang="fr-CH" sz="1600" kern="0" dirty="0" err="1" smtClean="0">
                <a:cs typeface="Times New Roman" pitchFamily="18" charset="0"/>
              </a:rPr>
              <a:t>controls</a:t>
            </a:r>
            <a:endParaRPr lang="fr-CH" sz="1600" kern="0" dirty="0" smtClean="0">
              <a:cs typeface="Times New Roman" pitchFamily="18" charset="0"/>
            </a:endParaRPr>
          </a:p>
          <a:p>
            <a:pPr marL="1160100" lvl="1" indent="-342900" algn="just" defTabSz="995416" eaLnBrk="0" hangingPunct="0">
              <a:lnSpc>
                <a:spcPts val="1000"/>
              </a:lnSpc>
              <a:spcBef>
                <a:spcPts val="2400"/>
              </a:spcBef>
              <a:buFont typeface="Wingdings" panose="05000000000000000000" pitchFamily="2" charset="2"/>
              <a:buChar char="§"/>
            </a:pPr>
            <a:endParaRPr lang="fr-CH" sz="1600" kern="0" dirty="0">
              <a:cs typeface="Times New Roman" pitchFamily="18" charset="0"/>
            </a:endParaRPr>
          </a:p>
          <a:p>
            <a:pPr marL="457200" algn="just" defTabSz="995416" eaLnBrk="0" hangingPunct="0">
              <a:lnSpc>
                <a:spcPts val="3000"/>
              </a:lnSpc>
              <a:spcBef>
                <a:spcPts val="2400"/>
              </a:spcBef>
            </a:pPr>
            <a:endParaRPr lang="fr-CH" sz="2000" kern="0" dirty="0">
              <a:cs typeface="Times New Roman" pitchFamily="18" charset="0"/>
            </a:endParaRPr>
          </a:p>
          <a:p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2894400" y="1022400"/>
            <a:ext cx="313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Treasury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61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100" b="1" dirty="0" smtClean="0"/>
              <a:t>Swift @ CERN - Today</a:t>
            </a:r>
            <a:endParaRPr lang="en-GB" sz="41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1384916"/>
            <a:ext cx="8057126" cy="5198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0" algn="just" defTabSz="995416" eaLnBrk="0" hangingPunct="0">
              <a:lnSpc>
                <a:spcPts val="2000"/>
              </a:lnSpc>
              <a:spcBef>
                <a:spcPts val="600"/>
              </a:spcBef>
              <a:spcAft>
                <a:spcPts val="300"/>
              </a:spcAft>
            </a:pPr>
            <a:r>
              <a:rPr lang="en-US" sz="2000" kern="0" dirty="0" smtClean="0">
                <a:cs typeface="Times New Roman" pitchFamily="18" charset="0"/>
              </a:rPr>
              <a:t>Swift connectivity implemented 3 years ago via a service bureau</a:t>
            </a:r>
          </a:p>
          <a:p>
            <a:pPr marL="1141200" lvl="2" indent="-285750" algn="just" defTabSz="995416" eaLnBrk="0" hangingPunct="0">
              <a:spcBef>
                <a:spcPts val="6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1600" kern="0" dirty="0" smtClean="0">
                <a:cs typeface="Times New Roman" pitchFamily="18" charset="0"/>
              </a:rPr>
              <a:t>3 </a:t>
            </a:r>
            <a:r>
              <a:rPr lang="en-US" sz="1600" kern="0" dirty="0" smtClean="0">
                <a:cs typeface="Times New Roman" pitchFamily="18" charset="0"/>
              </a:rPr>
              <a:t>main banks connected</a:t>
            </a:r>
          </a:p>
          <a:p>
            <a:pPr marL="1141200" lvl="2" indent="-285750" algn="just" defTabSz="995416" eaLnBrk="0" hangingPunct="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1600" kern="0" dirty="0" smtClean="0">
                <a:cs typeface="Times New Roman" pitchFamily="18" charset="0"/>
              </a:rPr>
              <a:t>Transactions, Payments &amp; Cash balances</a:t>
            </a:r>
          </a:p>
          <a:p>
            <a:pPr marL="1141200" lvl="2" indent="-285750" algn="just" defTabSz="995416" eaLnBrk="0" hangingPunct="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1600" kern="0" dirty="0" smtClean="0">
                <a:cs typeface="Times New Roman" pitchFamily="18" charset="0"/>
              </a:rPr>
              <a:t>Around 5,000 messages / month (MT1xx,MT3xx,MT5xx)</a:t>
            </a:r>
          </a:p>
          <a:p>
            <a:pPr marL="360000" algn="just" defTabSz="995416" eaLnBrk="0" hangingPunct="0">
              <a:lnSpc>
                <a:spcPts val="1000"/>
              </a:lnSpc>
              <a:spcBef>
                <a:spcPts val="2400"/>
              </a:spcBef>
            </a:pPr>
            <a:endParaRPr lang="fr-CH" sz="2000" kern="0" dirty="0" smtClean="0">
              <a:cs typeface="Times New Roman" pitchFamily="18" charset="0"/>
            </a:endParaRPr>
          </a:p>
          <a:p>
            <a:pPr marL="360000" algn="just" defTabSz="995416" eaLnBrk="0" hangingPunct="0">
              <a:lnSpc>
                <a:spcPts val="1000"/>
              </a:lnSpc>
              <a:spcBef>
                <a:spcPts val="2400"/>
              </a:spcBef>
            </a:pPr>
            <a:endParaRPr lang="fr-CH" sz="2000" kern="0" dirty="0" smtClean="0">
              <a:cs typeface="Times New Roman" pitchFamily="18" charset="0"/>
            </a:endParaRPr>
          </a:p>
          <a:p>
            <a:pPr marL="360000" algn="just" defTabSz="995416" eaLnBrk="0" hangingPunct="0">
              <a:spcAft>
                <a:spcPts val="300"/>
              </a:spcAft>
            </a:pPr>
            <a:r>
              <a:rPr lang="en-US" sz="2000" kern="0" dirty="0" smtClean="0">
                <a:cs typeface="Times New Roman" pitchFamily="18" charset="0"/>
              </a:rPr>
              <a:t>Why?  → a STP solution to facilitate </a:t>
            </a:r>
            <a:r>
              <a:rPr lang="en-US" sz="2000" kern="0" dirty="0" smtClean="0">
                <a:cs typeface="Times New Roman" pitchFamily="18" charset="0"/>
              </a:rPr>
              <a:t>the </a:t>
            </a:r>
            <a:r>
              <a:rPr lang="en-US" sz="2000" kern="0" dirty="0" smtClean="0">
                <a:cs typeface="Times New Roman" pitchFamily="18" charset="0"/>
              </a:rPr>
              <a:t>Back Office processes</a:t>
            </a:r>
          </a:p>
          <a:p>
            <a:pPr marL="1160100" lvl="1" indent="-342900" algn="just" defTabSz="995416" eaLnBrk="0" hangingPunct="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1600" kern="0" dirty="0" smtClean="0">
                <a:cs typeface="Times New Roman" pitchFamily="18" charset="0"/>
              </a:rPr>
              <a:t>Integration of an OMS</a:t>
            </a:r>
          </a:p>
          <a:p>
            <a:pPr marL="1160100" lvl="1" indent="-342900" algn="just" defTabSz="995416" eaLnBrk="0" hangingPunct="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1600" kern="0" dirty="0" smtClean="0">
                <a:cs typeface="Times New Roman" pitchFamily="18" charset="0"/>
              </a:rPr>
              <a:t>Automation</a:t>
            </a:r>
          </a:p>
          <a:p>
            <a:pPr marL="1160100" lvl="1" indent="-342900" algn="just" defTabSz="995416" eaLnBrk="0" hangingPunct="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1600" kern="0" dirty="0" smtClean="0">
                <a:cs typeface="Times New Roman" pitchFamily="18" charset="0"/>
              </a:rPr>
              <a:t>Ease of use</a:t>
            </a:r>
          </a:p>
          <a:p>
            <a:pPr marL="1160100" lvl="1" indent="-342900" algn="just" defTabSz="995416" eaLnBrk="0" hangingPunct="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1600" kern="0" dirty="0" smtClean="0">
                <a:cs typeface="Times New Roman" pitchFamily="18" charset="0"/>
              </a:rPr>
              <a:t>Settlement support </a:t>
            </a:r>
            <a:r>
              <a:rPr lang="en-US" sz="1600" kern="0" dirty="0" smtClean="0">
                <a:cs typeface="Times New Roman" pitchFamily="18" charset="0"/>
              </a:rPr>
              <a:t>(FX, Equity, Bond)</a:t>
            </a:r>
          </a:p>
          <a:p>
            <a:pPr marL="1160100" lvl="1" indent="-342900" algn="just" defTabSz="995416" eaLnBrk="0" hangingPunct="0">
              <a:spcBef>
                <a:spcPts val="2400"/>
              </a:spcBef>
              <a:buFont typeface="Wingdings" panose="05000000000000000000" pitchFamily="2" charset="2"/>
              <a:buChar char="§"/>
            </a:pPr>
            <a:r>
              <a:rPr lang="en-US" sz="1600" kern="0" dirty="0" smtClean="0">
                <a:cs typeface="Times New Roman" pitchFamily="18" charset="0"/>
              </a:rPr>
              <a:t>Difficulties </a:t>
            </a:r>
            <a:r>
              <a:rPr lang="en-US" sz="1600" kern="0" dirty="0" smtClean="0">
                <a:cs typeface="Times New Roman" pitchFamily="18" charset="0"/>
              </a:rPr>
              <a:t>to implement the solution with </a:t>
            </a:r>
            <a:r>
              <a:rPr lang="en-US" sz="1600" kern="0" dirty="0" smtClean="0">
                <a:cs typeface="Times New Roman" pitchFamily="18" charset="0"/>
              </a:rPr>
              <a:t>the custodian</a:t>
            </a:r>
            <a:endParaRPr lang="en-US" sz="1600" kern="0" dirty="0" smtClean="0">
              <a:cs typeface="Times New Roman" pitchFamily="18" charset="0"/>
            </a:endParaRPr>
          </a:p>
          <a:p>
            <a:pPr marL="457200" algn="just" defTabSz="995416" eaLnBrk="0" hangingPunct="0">
              <a:lnSpc>
                <a:spcPts val="3000"/>
              </a:lnSpc>
              <a:spcBef>
                <a:spcPts val="2400"/>
              </a:spcBef>
            </a:pPr>
            <a:endParaRPr lang="en-US" sz="2000" kern="0" dirty="0" smtClean="0"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750400" y="1022400"/>
            <a:ext cx="313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Pension Fund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51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100" b="1" dirty="0" smtClean="0"/>
              <a:t>Swift @ CERN- Tomorrow</a:t>
            </a:r>
            <a:endParaRPr lang="en-GB" sz="41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1384916"/>
            <a:ext cx="829080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0" algn="just" defTabSz="995416" eaLnBrk="0" hangingPunct="0">
              <a:lnSpc>
                <a:spcPts val="2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2000" kern="0" dirty="0" smtClean="0">
                <a:cs typeface="Times New Roman" pitchFamily="18" charset="0"/>
              </a:rPr>
              <a:t>A one stop shop solution, using Alliance Lite (via ASP</a:t>
            </a:r>
            <a:r>
              <a:rPr lang="en-US" sz="2000" kern="0" dirty="0" smtClean="0">
                <a:cs typeface="Times New Roman" pitchFamily="18" charset="0"/>
              </a:rPr>
              <a:t>)</a:t>
            </a:r>
          </a:p>
          <a:p>
            <a:pPr marL="360000" algn="just" defTabSz="995416" eaLnBrk="0" hangingPunct="0">
              <a:lnSpc>
                <a:spcPts val="2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2000" kern="0" dirty="0">
                <a:cs typeface="Times New Roman" pitchFamily="18" charset="0"/>
              </a:rPr>
              <a:t>Integration of CERN </a:t>
            </a:r>
            <a:r>
              <a:rPr lang="en-US" sz="2000" kern="0" dirty="0" smtClean="0">
                <a:cs typeface="Times New Roman" pitchFamily="18" charset="0"/>
              </a:rPr>
              <a:t>Treasury, Health </a:t>
            </a:r>
            <a:r>
              <a:rPr lang="en-US" sz="2000" kern="0" dirty="0">
                <a:cs typeface="Times New Roman" pitchFamily="18" charset="0"/>
              </a:rPr>
              <a:t>Insurance &amp; </a:t>
            </a:r>
            <a:r>
              <a:rPr lang="en-US" sz="2000" kern="0" dirty="0" smtClean="0">
                <a:cs typeface="Times New Roman" pitchFamily="18" charset="0"/>
              </a:rPr>
              <a:t>Pensions</a:t>
            </a:r>
          </a:p>
          <a:p>
            <a:pPr marL="360000" algn="just" defTabSz="995416" eaLnBrk="0" hangingPunct="0">
              <a:lnSpc>
                <a:spcPts val="2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2000" u="sng" kern="0" dirty="0">
                <a:cs typeface="Times New Roman" pitchFamily="18" charset="0"/>
              </a:rPr>
              <a:t>Pension Fund:</a:t>
            </a:r>
          </a:p>
          <a:p>
            <a:pPr marL="360000" algn="just" defTabSz="995416" eaLnBrk="0" hangingPunct="0">
              <a:lnSpc>
                <a:spcPts val="2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2000" kern="0" dirty="0">
                <a:cs typeface="Times New Roman" pitchFamily="18" charset="0"/>
              </a:rPr>
              <a:t>Establish a robust STP process </a:t>
            </a:r>
            <a:r>
              <a:rPr lang="en-US" sz="2000" kern="0" dirty="0" smtClean="0">
                <a:cs typeface="Times New Roman" pitchFamily="18" charset="0"/>
              </a:rPr>
              <a:t>between, OMS </a:t>
            </a:r>
            <a:r>
              <a:rPr lang="en-US" sz="2000" kern="0" dirty="0">
                <a:cs typeface="Times New Roman" pitchFamily="18" charset="0"/>
              </a:rPr>
              <a:t>and </a:t>
            </a:r>
            <a:r>
              <a:rPr lang="en-US" sz="2000" kern="0" dirty="0" smtClean="0">
                <a:cs typeface="Times New Roman" pitchFamily="18" charset="0"/>
              </a:rPr>
              <a:t>Banks via Swift </a:t>
            </a:r>
            <a:endParaRPr lang="en-US" sz="2000" kern="0" dirty="0">
              <a:cs typeface="Times New Roman" pitchFamily="18" charset="0"/>
            </a:endParaRPr>
          </a:p>
          <a:p>
            <a:pPr marL="360000" algn="just" defTabSz="995416" eaLnBrk="0" hangingPunct="0">
              <a:lnSpc>
                <a:spcPts val="2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2000" kern="0" dirty="0">
                <a:cs typeface="Times New Roman" pitchFamily="18" charset="0"/>
              </a:rPr>
              <a:t>Include transaction confirmation </a:t>
            </a:r>
          </a:p>
          <a:p>
            <a:pPr marL="360000" algn="just" defTabSz="995416" eaLnBrk="0" hangingPunct="0">
              <a:lnSpc>
                <a:spcPts val="2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2000" u="sng" dirty="0" smtClean="0"/>
              <a:t>Treasury</a:t>
            </a:r>
            <a:r>
              <a:rPr lang="en-US" sz="2000" u="sng" dirty="0" smtClean="0"/>
              <a:t>:</a:t>
            </a:r>
          </a:p>
          <a:p>
            <a:pPr marL="360000" algn="just" defTabSz="995416" eaLnBrk="0" hangingPunct="0">
              <a:lnSpc>
                <a:spcPts val="2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2000" kern="0" dirty="0" smtClean="0">
                <a:cs typeface="Times New Roman" pitchFamily="18" charset="0"/>
              </a:rPr>
              <a:t>Include </a:t>
            </a:r>
            <a:r>
              <a:rPr lang="en-US" sz="2000" kern="0" dirty="0" smtClean="0">
                <a:cs typeface="Times New Roman" pitchFamily="18" charset="0"/>
              </a:rPr>
              <a:t>treasury deals confirmation</a:t>
            </a:r>
          </a:p>
          <a:p>
            <a:pPr marL="360000" algn="just" defTabSz="995416" eaLnBrk="0" hangingPunct="0">
              <a:lnSpc>
                <a:spcPts val="2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2000" kern="0" dirty="0" smtClean="0">
                <a:cs typeface="Times New Roman" pitchFamily="18" charset="0"/>
              </a:rPr>
              <a:t>Further automation</a:t>
            </a:r>
          </a:p>
          <a:p>
            <a:pPr marL="1274400" lvl="5" indent="-342900" algn="just" defTabSz="995416" eaLnBrk="0" hangingPunct="0">
              <a:lnSpc>
                <a:spcPts val="2000"/>
              </a:lnSpc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000" kern="0" dirty="0" smtClean="0">
                <a:cs typeface="Times New Roman" pitchFamily="18" charset="0"/>
              </a:rPr>
              <a:t>Integration of all messages into the treasury system</a:t>
            </a:r>
          </a:p>
          <a:p>
            <a:r>
              <a:rPr lang="en-US" dirty="0" smtClean="0"/>
              <a:t>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050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ERN(4-3)">
  <a:themeElements>
    <a:clrScheme name="CERN 1">
      <a:dk1>
        <a:srgbClr val="0055A0"/>
      </a:dk1>
      <a:lt1>
        <a:sysClr val="window" lastClr="FFFFFF"/>
      </a:lt1>
      <a:dk2>
        <a:srgbClr val="0055A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CERN(4-3).thmx</Template>
  <TotalTime>18191</TotalTime>
  <Words>188</Words>
  <Application>Microsoft Office PowerPoint</Application>
  <PresentationFormat>On-screen Show (4:3)</PresentationFormat>
  <Paragraphs>68</Paragraphs>
  <Slides>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CERN(4-3)</vt:lpstr>
      <vt:lpstr>PowerPoint Presentation</vt:lpstr>
      <vt:lpstr>Swift @ CERN </vt:lpstr>
      <vt:lpstr>Swift @ CERN - Today</vt:lpstr>
      <vt:lpstr>Swift @ CERN - Today</vt:lpstr>
      <vt:lpstr>Swift @ CERN- Tomorrow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CERN User</dc:creator>
  <cp:lastModifiedBy>Nicolas Louis Salomon</cp:lastModifiedBy>
  <cp:revision>173</cp:revision>
  <cp:lastPrinted>2015-06-09T08:59:45Z</cp:lastPrinted>
  <dcterms:created xsi:type="dcterms:W3CDTF">2012-11-30T11:04:26Z</dcterms:created>
  <dcterms:modified xsi:type="dcterms:W3CDTF">2015-06-10T15:53:25Z</dcterms:modified>
</cp:coreProperties>
</file>