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58" r:id="rId3"/>
    <p:sldId id="262" r:id="rId4"/>
    <p:sldId id="263" r:id="rId5"/>
    <p:sldId id="264" r:id="rId6"/>
    <p:sldId id="274" r:id="rId7"/>
    <p:sldId id="269" r:id="rId8"/>
    <p:sldId id="275" r:id="rId9"/>
    <p:sldId id="265" r:id="rId10"/>
    <p:sldId id="276" r:id="rId11"/>
    <p:sldId id="277" r:id="rId12"/>
    <p:sldId id="272" r:id="rId13"/>
  </p:sldIdLst>
  <p:sldSz cx="9144000" cy="6858000" type="screen4x3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91" y="9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555020B4-C0D9-4221-B5AB-388B5BB4AC61}" type="datetimeFigureOut">
              <a:rPr lang="nl-NL" smtClean="0"/>
              <a:pPr/>
              <a:t>8-6-2016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84B67E85-B369-45AB-A25D-F920E1ED2370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80812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133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544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72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694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377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24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286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7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003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42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309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7D4B-18B8-45ED-9E86-DB3F42E57472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1657" y="26670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ambria" panose="02040503050406030204" pitchFamily="18" charset="0"/>
              </a:rPr>
              <a:t>ACTSR MEMBERS GENERAL MEETING</a:t>
            </a:r>
          </a:p>
          <a:p>
            <a:pPr algn="ctr"/>
            <a:endParaRPr lang="fr-FR" sz="3200" dirty="0">
              <a:latin typeface="Cambria" panose="02040503050406030204" pitchFamily="18" charset="0"/>
            </a:endParaRPr>
          </a:p>
          <a:p>
            <a:pPr algn="ctr"/>
            <a:r>
              <a:rPr lang="fr-FR" sz="3200" dirty="0" smtClean="0">
                <a:latin typeface="Cambria" panose="02040503050406030204" pitchFamily="18" charset="0"/>
              </a:rPr>
              <a:t>9 JUIN 2016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852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609600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ctr">
              <a:buFont typeface="+mj-lt"/>
              <a:buAutoNum type="romanUcPeriod" startAt="5"/>
            </a:pPr>
            <a:r>
              <a:rPr lang="fr-FR" sz="1200" b="1" dirty="0" smtClean="0"/>
              <a:t>Site Internet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0"/>
            <a:ext cx="3733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371600"/>
            <a:ext cx="4529720" cy="382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52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3975" y="609600"/>
            <a:ext cx="649605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219200" y="5334000"/>
            <a:ext cx="495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CH" sz="1400" b="1" dirty="0" smtClean="0"/>
              <a:t>EVENTS in 2017</a:t>
            </a:r>
          </a:p>
          <a:p>
            <a:pPr lvl="1"/>
            <a:endParaRPr lang="fr-CH" sz="1400" dirty="0" smtClean="0"/>
          </a:p>
          <a:p>
            <a:pPr marL="800100" lvl="1" indent="-342900">
              <a:buAutoNum type="arabicPeriod"/>
            </a:pPr>
            <a:r>
              <a:rPr lang="fr-CH" sz="1400" dirty="0" err="1" smtClean="0"/>
              <a:t>Swiss</a:t>
            </a:r>
            <a:r>
              <a:rPr lang="fr-CH" sz="1400" dirty="0" smtClean="0"/>
              <a:t> Forum 10 juin </a:t>
            </a:r>
          </a:p>
          <a:p>
            <a:pPr marL="800100" lvl="1" indent="-342900">
              <a:buAutoNum type="arabicPeriod"/>
            </a:pPr>
            <a:endParaRPr lang="en-US" sz="1400" dirty="0" smtClean="0"/>
          </a:p>
          <a:p>
            <a:pPr marL="800100" lvl="1" indent="-342900">
              <a:buAutoNum type="arabicPeriod"/>
            </a:pPr>
            <a:r>
              <a:rPr lang="en-US" sz="1400" dirty="0" smtClean="0"/>
              <a:t>E</a:t>
            </a:r>
            <a:r>
              <a:rPr lang="fr-CH" sz="1400" dirty="0" err="1" smtClean="0"/>
              <a:t>vénement</a:t>
            </a:r>
            <a:r>
              <a:rPr lang="en-US" sz="1400" dirty="0" smtClean="0"/>
              <a:t> </a:t>
            </a:r>
            <a:r>
              <a:rPr lang="en-US" sz="1400" dirty="0" err="1" smtClean="0"/>
              <a:t>commun</a:t>
            </a:r>
            <a:r>
              <a:rPr lang="en-US" sz="1400" dirty="0" smtClean="0"/>
              <a:t> avec </a:t>
            </a:r>
            <a:r>
              <a:rPr lang="en-US" sz="1400" dirty="0" err="1" smtClean="0"/>
              <a:t>SwissAct</a:t>
            </a:r>
            <a:r>
              <a:rPr lang="en-US" sz="1400" dirty="0" smtClean="0"/>
              <a:t> in 2017</a:t>
            </a:r>
          </a:p>
          <a:p>
            <a:pPr marL="800100" lvl="1" indent="-342900">
              <a:buAutoNum type="arabicPeriod" startAt="2"/>
            </a:pPr>
            <a:endParaRPr lang="en-US" sz="1400" dirty="0" smtClean="0"/>
          </a:p>
          <a:p>
            <a:pPr marL="800100" lvl="1" indent="-342900">
              <a:buAutoNum type="arabicPeriod" startAt="2"/>
            </a:pPr>
            <a:endParaRPr lang="en-US" sz="1400" dirty="0" smtClean="0"/>
          </a:p>
          <a:p>
            <a:pPr marL="800100" lvl="1" indent="-342900">
              <a:buAutoNum type="arabicPeriod" startAt="2"/>
            </a:pPr>
            <a:endParaRPr lang="nl-NL" sz="1400" dirty="0" smtClean="0"/>
          </a:p>
          <a:p>
            <a:r>
              <a:rPr lang="fr-CH" sz="1400" dirty="0" smtClean="0"/>
              <a:t> </a:t>
            </a:r>
            <a:endParaRPr lang="nl-NL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 smtClean="0"/>
              <a:t>2016 EVENTS &amp; PROJECTS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143000"/>
            <a:ext cx="466725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52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0" y="990600"/>
            <a:ext cx="73152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 smtClean="0"/>
          </a:p>
          <a:p>
            <a:pPr lvl="0">
              <a:buFont typeface="Arial" pitchFamily="34" charset="0"/>
              <a:buChar char="•"/>
            </a:pPr>
            <a:r>
              <a:rPr lang="en-US" sz="1400" dirty="0" smtClean="0"/>
              <a:t>  </a:t>
            </a:r>
            <a:r>
              <a:rPr lang="en-US" sz="1600" dirty="0" smtClean="0"/>
              <a:t>Chair’s Welcome</a:t>
            </a:r>
            <a:endParaRPr lang="nl-NL" sz="1600" dirty="0" smtClean="0"/>
          </a:p>
          <a:p>
            <a:endParaRPr lang="nl-NL" sz="1600" dirty="0" smtClean="0"/>
          </a:p>
          <a:p>
            <a:pPr lvl="0">
              <a:buFont typeface="Arial" pitchFamily="34" charset="0"/>
              <a:buChar char="•"/>
            </a:pPr>
            <a:r>
              <a:rPr lang="fr-FR" sz="1600" dirty="0" smtClean="0"/>
              <a:t> 2015 </a:t>
            </a:r>
            <a:r>
              <a:rPr lang="fr-FR" sz="1600" dirty="0" err="1" smtClean="0"/>
              <a:t>Review</a:t>
            </a:r>
            <a:endParaRPr lang="nl-NL" sz="1600" dirty="0" smtClean="0"/>
          </a:p>
          <a:p>
            <a:endParaRPr lang="nl-NL" sz="1600" dirty="0" smtClean="0"/>
          </a:p>
          <a:p>
            <a:pPr lvl="0">
              <a:buFont typeface="Arial" pitchFamily="34" charset="0"/>
              <a:buChar char="•"/>
            </a:pPr>
            <a:r>
              <a:rPr lang="fr-FR" sz="1600" dirty="0" smtClean="0"/>
              <a:t>  Financial report 2015</a:t>
            </a:r>
            <a:endParaRPr lang="nl-NL" sz="1600" dirty="0" smtClean="0"/>
          </a:p>
          <a:p>
            <a:endParaRPr lang="nl-NL" sz="1600" dirty="0" smtClean="0"/>
          </a:p>
          <a:p>
            <a:pPr lvl="0">
              <a:buFont typeface="Arial" pitchFamily="34" charset="0"/>
              <a:buChar char="•"/>
            </a:pPr>
            <a:r>
              <a:rPr lang="fr-FR" sz="1600" dirty="0" smtClean="0"/>
              <a:t> </a:t>
            </a:r>
            <a:r>
              <a:rPr lang="fr-FR" sz="1600" dirty="0" err="1" smtClean="0"/>
              <a:t>Board</a:t>
            </a:r>
            <a:r>
              <a:rPr lang="fr-FR" sz="1600" dirty="0" smtClean="0"/>
              <a:t> </a:t>
            </a:r>
            <a:r>
              <a:rPr lang="fr-FR" sz="1600" dirty="0" err="1" smtClean="0"/>
              <a:t>Endorsement</a:t>
            </a:r>
            <a:endParaRPr lang="nl-NL" sz="1600" dirty="0" smtClean="0"/>
          </a:p>
          <a:p>
            <a:r>
              <a:rPr lang="en-GB" sz="1600" dirty="0" smtClean="0"/>
              <a:t> </a:t>
            </a:r>
            <a:endParaRPr lang="nl-NL" sz="1600" dirty="0" smtClean="0"/>
          </a:p>
          <a:p>
            <a:pPr lvl="0">
              <a:buFont typeface="Arial" pitchFamily="34" charset="0"/>
              <a:buChar char="•"/>
            </a:pPr>
            <a:r>
              <a:rPr lang="fr-FR" sz="1600" dirty="0" smtClean="0"/>
              <a:t> Budget 2016</a:t>
            </a:r>
            <a:endParaRPr lang="nl-NL" sz="1600" dirty="0" smtClean="0"/>
          </a:p>
          <a:p>
            <a:endParaRPr lang="nl-NL" sz="1600" dirty="0" smtClean="0"/>
          </a:p>
          <a:p>
            <a:pPr lvl="0">
              <a:buFont typeface="Arial" pitchFamily="34" charset="0"/>
              <a:buChar char="•"/>
            </a:pPr>
            <a:r>
              <a:rPr lang="fr-FR" sz="1600" dirty="0" smtClean="0"/>
              <a:t> Elections, as </a:t>
            </a:r>
            <a:r>
              <a:rPr lang="fr-FR" sz="1600" dirty="0" err="1" smtClean="0"/>
              <a:t>appointed</a:t>
            </a:r>
            <a:r>
              <a:rPr lang="fr-FR" sz="1600" dirty="0" smtClean="0"/>
              <a:t> by the </a:t>
            </a:r>
            <a:r>
              <a:rPr lang="fr-FR" sz="1600" dirty="0" err="1" smtClean="0"/>
              <a:t>Board</a:t>
            </a:r>
            <a:r>
              <a:rPr lang="fr-FR" sz="1600" dirty="0" smtClean="0"/>
              <a:t> (</a:t>
            </a:r>
            <a:r>
              <a:rPr lang="fr-FR" sz="1600" dirty="0" err="1" smtClean="0"/>
              <a:t>anonymous</a:t>
            </a:r>
            <a:r>
              <a:rPr lang="fr-FR" sz="1600" dirty="0" smtClean="0"/>
              <a:t>, by </a:t>
            </a:r>
            <a:r>
              <a:rPr lang="fr-FR" sz="1600" dirty="0" err="1" smtClean="0"/>
              <a:t>majority</a:t>
            </a:r>
            <a:r>
              <a:rPr lang="fr-FR" sz="1600" dirty="0" smtClean="0"/>
              <a:t> simple)</a:t>
            </a:r>
            <a:endParaRPr lang="nl-NL" sz="1600" dirty="0" smtClean="0"/>
          </a:p>
          <a:p>
            <a:endParaRPr lang="nl-NL" sz="1600" dirty="0" smtClean="0"/>
          </a:p>
          <a:p>
            <a:pPr lvl="1">
              <a:buFont typeface="Arial" pitchFamily="34" charset="0"/>
              <a:buChar char="•"/>
            </a:pPr>
            <a:r>
              <a:rPr lang="fr-CH" sz="1600" dirty="0" smtClean="0"/>
              <a:t> New </a:t>
            </a:r>
            <a:r>
              <a:rPr lang="fr-CH" sz="1600" dirty="0" err="1" smtClean="0"/>
              <a:t>Board</a:t>
            </a:r>
            <a:r>
              <a:rPr lang="fr-CH" sz="1600" dirty="0" smtClean="0"/>
              <a:t> </a:t>
            </a:r>
            <a:r>
              <a:rPr lang="fr-CH" sz="1600" dirty="0" err="1" smtClean="0"/>
              <a:t>Members</a:t>
            </a:r>
            <a:r>
              <a:rPr lang="fr-CH" sz="1600" dirty="0" smtClean="0"/>
              <a:t>: Tobias </a:t>
            </a:r>
            <a:r>
              <a:rPr lang="fr-CH" sz="1600" dirty="0" err="1" smtClean="0"/>
              <a:t>Thiessen</a:t>
            </a:r>
            <a:r>
              <a:rPr lang="fr-CH" sz="1600" dirty="0" smtClean="0"/>
              <a:t> &amp; Fabrice Moore</a:t>
            </a:r>
            <a:endParaRPr lang="nl-NL" sz="1600" dirty="0" smtClean="0"/>
          </a:p>
          <a:p>
            <a:endParaRPr lang="nl-NL" sz="1600" dirty="0" smtClean="0"/>
          </a:p>
          <a:p>
            <a:pPr lvl="1">
              <a:buFont typeface="Arial" pitchFamily="34" charset="0"/>
              <a:buChar char="•"/>
            </a:pPr>
            <a:r>
              <a:rPr lang="fr-CH" sz="1600" dirty="0" smtClean="0"/>
              <a:t>  </a:t>
            </a:r>
            <a:r>
              <a:rPr lang="fr-CH" sz="1600" dirty="0" err="1" smtClean="0"/>
              <a:t>Resignations</a:t>
            </a:r>
            <a:r>
              <a:rPr lang="fr-CH" sz="1600" dirty="0" smtClean="0"/>
              <a:t>: Nadine </a:t>
            </a:r>
            <a:r>
              <a:rPr lang="fr-CH" sz="1600" dirty="0" err="1" smtClean="0"/>
              <a:t>Grevaz</a:t>
            </a:r>
            <a:r>
              <a:rPr lang="fr-CH" sz="1600" dirty="0" smtClean="0"/>
              <a:t>, Roberto </a:t>
            </a:r>
            <a:r>
              <a:rPr lang="fr-CH" sz="1600" dirty="0" err="1" smtClean="0"/>
              <a:t>Palacios</a:t>
            </a:r>
            <a:r>
              <a:rPr lang="fr-CH" sz="1600" dirty="0" smtClean="0"/>
              <a:t> &amp; Thierry </a:t>
            </a:r>
            <a:r>
              <a:rPr lang="fr-CH" sz="1600" dirty="0" err="1" smtClean="0"/>
              <a:t>Cairus</a:t>
            </a:r>
            <a:endParaRPr lang="nl-NL" sz="1600" dirty="0" smtClean="0"/>
          </a:p>
          <a:p>
            <a:endParaRPr lang="nl-NL" sz="1600" dirty="0" smtClean="0"/>
          </a:p>
          <a:p>
            <a:pPr lvl="0">
              <a:buFont typeface="Arial" pitchFamily="34" charset="0"/>
              <a:buChar char="•"/>
            </a:pPr>
            <a:r>
              <a:rPr lang="fr-FR" sz="1600" dirty="0" smtClean="0"/>
              <a:t> 2016 Events</a:t>
            </a:r>
          </a:p>
          <a:p>
            <a:pPr lvl="0">
              <a:buFont typeface="Arial" pitchFamily="34" charset="0"/>
              <a:buChar char="•"/>
            </a:pPr>
            <a:endParaRPr lang="fr-FR" sz="1600" dirty="0" smtClean="0"/>
          </a:p>
          <a:p>
            <a:pPr lvl="0">
              <a:buFont typeface="Arial" pitchFamily="34" charset="0"/>
              <a:buChar char="•"/>
            </a:pPr>
            <a:r>
              <a:rPr lang="fr-FR" sz="1600" dirty="0" smtClean="0"/>
              <a:t> </a:t>
            </a:r>
            <a:r>
              <a:rPr lang="fr-FR" sz="1600" dirty="0" err="1" smtClean="0"/>
              <a:t>Working</a:t>
            </a:r>
            <a:r>
              <a:rPr lang="fr-FR" sz="1600" dirty="0" smtClean="0"/>
              <a:t> Groups</a:t>
            </a:r>
          </a:p>
          <a:p>
            <a:pPr lvl="0">
              <a:buFont typeface="Arial" pitchFamily="34" charset="0"/>
              <a:buChar char="•"/>
            </a:pPr>
            <a:endParaRPr lang="fr-FR" sz="1600" dirty="0" smtClean="0"/>
          </a:p>
          <a:p>
            <a:pPr lvl="0">
              <a:buFont typeface="Arial" pitchFamily="34" charset="0"/>
              <a:buChar char="•"/>
            </a:pPr>
            <a:r>
              <a:rPr lang="fr-FR" sz="1600" dirty="0" smtClean="0"/>
              <a:t> 2017 AG &amp; Forum: 8th of </a:t>
            </a:r>
            <a:r>
              <a:rPr lang="fr-FR" sz="1600" dirty="0" err="1" smtClean="0"/>
              <a:t>June</a:t>
            </a:r>
            <a:endParaRPr lang="fr-FR" sz="1600" dirty="0" smtClean="0"/>
          </a:p>
          <a:p>
            <a:endParaRPr lang="fr-FR" sz="1400" dirty="0" smtClean="0"/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 smtClean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xmlns="" val="3852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 smtClean="0"/>
              <a:t>2015 REVIEW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371600" y="1379577"/>
            <a:ext cx="7086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Members</a:t>
            </a:r>
            <a:endParaRPr lang="fr-FR" b="1" dirty="0" smtClean="0"/>
          </a:p>
          <a:p>
            <a:r>
              <a:rPr lang="fr-FR" dirty="0" smtClean="0">
                <a:solidFill>
                  <a:srgbClr val="FFC000"/>
                </a:solidFill>
              </a:rPr>
              <a:t> </a:t>
            </a:r>
            <a:r>
              <a:rPr lang="fr-FR" dirty="0" smtClean="0"/>
              <a:t>71 </a:t>
            </a:r>
            <a:r>
              <a:rPr lang="fr-FR" dirty="0" err="1" smtClean="0"/>
              <a:t>Corporates</a:t>
            </a:r>
            <a:r>
              <a:rPr lang="fr-FR" dirty="0" smtClean="0"/>
              <a:t> and </a:t>
            </a:r>
            <a:r>
              <a:rPr lang="fr-FR" dirty="0" err="1" smtClean="0"/>
              <a:t>Intl.Organizations</a:t>
            </a:r>
            <a:r>
              <a:rPr lang="fr-FR" dirty="0" smtClean="0"/>
              <a:t> représentions 105 </a:t>
            </a:r>
            <a:r>
              <a:rPr lang="fr-FR" dirty="0" err="1" smtClean="0"/>
              <a:t>members</a:t>
            </a:r>
            <a:r>
              <a:rPr lang="fr-FR" dirty="0" smtClean="0"/>
              <a:t>.</a:t>
            </a:r>
          </a:p>
          <a:p>
            <a:r>
              <a:rPr lang="fr-FR" dirty="0" smtClean="0"/>
              <a:t> 8 </a:t>
            </a:r>
            <a:r>
              <a:rPr lang="fr-FR" dirty="0" err="1" smtClean="0"/>
              <a:t>Corporates</a:t>
            </a:r>
            <a:r>
              <a:rPr lang="fr-FR" dirty="0" smtClean="0"/>
              <a:t> </a:t>
            </a:r>
            <a:r>
              <a:rPr lang="fr-FR" dirty="0" err="1" smtClean="0"/>
              <a:t>left</a:t>
            </a:r>
            <a:r>
              <a:rPr lang="fr-FR" dirty="0" smtClean="0"/>
              <a:t> and 3 new </a:t>
            </a:r>
            <a:r>
              <a:rPr lang="fr-FR" dirty="0" err="1" smtClean="0"/>
              <a:t>joined</a:t>
            </a:r>
            <a:r>
              <a:rPr lang="fr-FR" dirty="0" smtClean="0"/>
              <a:t> us. </a:t>
            </a:r>
          </a:p>
          <a:p>
            <a:endParaRPr lang="nl-NL" dirty="0" smtClean="0"/>
          </a:p>
          <a:p>
            <a:pPr lvl="0"/>
            <a:endParaRPr lang="fr-FR" dirty="0" smtClean="0"/>
          </a:p>
          <a:p>
            <a:pPr lvl="0"/>
            <a:r>
              <a:rPr lang="fr-FR" b="1" dirty="0" err="1" smtClean="0"/>
              <a:t>Board</a:t>
            </a:r>
            <a:endParaRPr lang="fr-FR" b="1" dirty="0" smtClean="0"/>
          </a:p>
          <a:p>
            <a:pPr lvl="0"/>
            <a:r>
              <a:rPr lang="fr-FR" dirty="0" smtClean="0"/>
              <a:t>Guillermo de la FUENTE– Chairman</a:t>
            </a:r>
          </a:p>
          <a:p>
            <a:r>
              <a:rPr lang="fr-FR" dirty="0" smtClean="0"/>
              <a:t>Sylvie NOVEL  </a:t>
            </a:r>
          </a:p>
          <a:p>
            <a:pPr lvl="0"/>
            <a:r>
              <a:rPr lang="fr-FR" dirty="0" smtClean="0"/>
              <a:t>Jacques BILLY</a:t>
            </a:r>
          </a:p>
          <a:p>
            <a:r>
              <a:rPr lang="fr-FR" dirty="0" smtClean="0"/>
              <a:t>Eric FELLI </a:t>
            </a:r>
          </a:p>
          <a:p>
            <a:pPr lvl="0"/>
            <a:r>
              <a:rPr lang="fr-FR" dirty="0" smtClean="0"/>
              <a:t>Fabrice MOORE (Sept.2015)</a:t>
            </a:r>
          </a:p>
          <a:p>
            <a:pPr lvl="0"/>
            <a:r>
              <a:rPr lang="fr-FR" dirty="0" smtClean="0"/>
              <a:t>Tobias THIESSEN (Sept.2015)</a:t>
            </a:r>
          </a:p>
          <a:p>
            <a:pPr lvl="0"/>
            <a:endParaRPr lang="fr-FR" sz="1400" dirty="0" smtClean="0"/>
          </a:p>
          <a:p>
            <a:pPr lvl="0"/>
            <a:endParaRPr lang="fr-FR" sz="1400" dirty="0" smtClean="0"/>
          </a:p>
          <a:p>
            <a:pPr lvl="0"/>
            <a:r>
              <a:rPr lang="fr-FR" sz="1400" dirty="0" smtClean="0"/>
              <a:t> </a:t>
            </a:r>
            <a:endParaRPr lang="nl-NL" sz="1400" dirty="0" smtClean="0"/>
          </a:p>
        </p:txBody>
      </p:sp>
      <p:pic>
        <p:nvPicPr>
          <p:cNvPr id="10242" name="Picture 2" descr="guillerm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4191000"/>
            <a:ext cx="895350" cy="952500"/>
          </a:xfrm>
          <a:prstGeom prst="rect">
            <a:avLst/>
          </a:prstGeom>
          <a:noFill/>
        </p:spPr>
      </p:pic>
      <p:pic>
        <p:nvPicPr>
          <p:cNvPr id="10244" name="Picture 4" descr="fabri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4191000"/>
            <a:ext cx="885825" cy="914401"/>
          </a:xfrm>
          <a:prstGeom prst="rect">
            <a:avLst/>
          </a:prstGeom>
          <a:noFill/>
        </p:spPr>
      </p:pic>
      <p:pic>
        <p:nvPicPr>
          <p:cNvPr id="10246" name="Picture 6" descr="AAEAAQAAAAAAAAUSAAAAJGFjMzUxNmMxLTg1MjgtNDQ3YS1iODA2LWYwNjE0YWQwZWNjZ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4191000"/>
            <a:ext cx="895350" cy="895351"/>
          </a:xfrm>
          <a:prstGeom prst="rect">
            <a:avLst/>
          </a:prstGeom>
          <a:noFill/>
        </p:spPr>
      </p:pic>
      <p:pic>
        <p:nvPicPr>
          <p:cNvPr id="10248" name="Picture 8" descr="319d20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4267200"/>
            <a:ext cx="800100" cy="800100"/>
          </a:xfrm>
          <a:prstGeom prst="rect">
            <a:avLst/>
          </a:prstGeom>
          <a:noFill/>
        </p:spPr>
      </p:pic>
      <p:pic>
        <p:nvPicPr>
          <p:cNvPr id="10250" name="Picture 10" descr="jacque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48600" y="4267200"/>
            <a:ext cx="838200" cy="838200"/>
          </a:xfrm>
          <a:prstGeom prst="rect">
            <a:avLst/>
          </a:prstGeom>
          <a:noFill/>
        </p:spPr>
      </p:pic>
      <p:pic>
        <p:nvPicPr>
          <p:cNvPr id="10252" name="Picture 12" descr="sylvi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96000" y="3048000"/>
            <a:ext cx="876300" cy="11144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52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 smtClean="0"/>
              <a:t>2015 EVENTS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57200" y="1456266"/>
            <a:ext cx="8229600" cy="51731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CH" sz="1100" b="1" i="1" dirty="0" smtClean="0">
                <a:latin typeface="Cambria" panose="02040503050406030204" pitchFamily="18" charset="0"/>
              </a:rPr>
              <a:t> 28th  </a:t>
            </a:r>
            <a:r>
              <a:rPr lang="fr-CH" sz="1100" b="1" i="1" dirty="0" err="1" smtClean="0">
                <a:latin typeface="Cambria" panose="02040503050406030204" pitchFamily="18" charset="0"/>
              </a:rPr>
              <a:t>January</a:t>
            </a:r>
            <a:r>
              <a:rPr lang="fr-CH" sz="1100" dirty="0">
                <a:latin typeface="Cambria" panose="02040503050406030204" pitchFamily="18" charset="0"/>
              </a:rPr>
              <a:t/>
            </a:r>
            <a:br>
              <a:rPr lang="fr-CH" sz="1100" dirty="0">
                <a:latin typeface="Cambria" panose="02040503050406030204" pitchFamily="18" charset="0"/>
              </a:rPr>
            </a:br>
            <a:r>
              <a:rPr lang="fr-CH" sz="1100" dirty="0" err="1">
                <a:latin typeface="Cambria" panose="02040503050406030204" pitchFamily="18" charset="0"/>
              </a:rPr>
              <a:t>Basseruche</a:t>
            </a:r>
            <a:r>
              <a:rPr lang="fr-CH" sz="1100" dirty="0">
                <a:latin typeface="Cambria" panose="02040503050406030204" pitchFamily="18" charset="0"/>
              </a:rPr>
              <a:t> – </a:t>
            </a:r>
            <a:r>
              <a:rPr lang="fr-CH" sz="1100" dirty="0" smtClean="0">
                <a:latin typeface="Cambria" panose="02040503050406030204" pitchFamily="18" charset="0"/>
              </a:rPr>
              <a:t>Snow </a:t>
            </a:r>
            <a:r>
              <a:rPr lang="fr-CH" sz="1100" dirty="0" err="1" smtClean="0">
                <a:latin typeface="Cambria" panose="02040503050406030204" pitchFamily="18" charset="0"/>
              </a:rPr>
              <a:t>shoes</a:t>
            </a:r>
            <a:r>
              <a:rPr lang="fr-CH" sz="1100" dirty="0" smtClean="0">
                <a:latin typeface="Cambria" panose="02040503050406030204" pitchFamily="18" charset="0"/>
              </a:rPr>
              <a:t> </a:t>
            </a:r>
            <a:r>
              <a:rPr lang="fr-CH" sz="1100" dirty="0" err="1" smtClean="0">
                <a:latin typeface="Cambria" panose="02040503050406030204" pitchFamily="18" charset="0"/>
              </a:rPr>
              <a:t>outing</a:t>
            </a:r>
            <a:r>
              <a:rPr lang="fr-CH" sz="1100" dirty="0" smtClean="0">
                <a:latin typeface="Cambria" panose="02040503050406030204" pitchFamily="18" charset="0"/>
              </a:rPr>
              <a:t>	</a:t>
            </a:r>
            <a:r>
              <a:rPr lang="fr-CH" sz="1100" dirty="0">
                <a:latin typeface="Cambria" panose="02040503050406030204" pitchFamily="18" charset="0"/>
              </a:rPr>
              <a:t>				17 </a:t>
            </a:r>
            <a:r>
              <a:rPr lang="fr-CH" sz="1100" dirty="0" smtClean="0">
                <a:latin typeface="Cambria" panose="02040503050406030204" pitchFamily="18" charset="0"/>
              </a:rPr>
              <a:t>participants</a:t>
            </a:r>
            <a:endParaRPr lang="fr-CH" sz="1100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100" b="1" i="1" dirty="0" smtClean="0">
                <a:latin typeface="Cambria" panose="02040503050406030204" pitchFamily="18" charset="0"/>
              </a:rPr>
              <a:t> 29th </a:t>
            </a:r>
            <a:r>
              <a:rPr lang="fr-CH" sz="1100" b="1" i="1" dirty="0" err="1" smtClean="0">
                <a:latin typeface="Cambria" panose="02040503050406030204" pitchFamily="18" charset="0"/>
              </a:rPr>
              <a:t>January</a:t>
            </a:r>
            <a:r>
              <a:rPr lang="fr-CH" sz="1100" b="1" i="1" dirty="0" smtClean="0">
                <a:latin typeface="Cambria" panose="02040503050406030204" pitchFamily="18" charset="0"/>
              </a:rPr>
              <a:t> </a:t>
            </a:r>
            <a:r>
              <a:rPr lang="fr-CH" sz="1100" dirty="0" smtClean="0">
                <a:latin typeface="Cambria" panose="02040503050406030204" pitchFamily="18" charset="0"/>
              </a:rPr>
              <a:t/>
            </a:r>
            <a:br>
              <a:rPr lang="fr-CH" sz="1100" dirty="0" smtClean="0">
                <a:latin typeface="Cambria" panose="02040503050406030204" pitchFamily="18" charset="0"/>
              </a:rPr>
            </a:br>
            <a:r>
              <a:rPr lang="fr-CH" sz="1100" dirty="0" err="1" smtClean="0">
                <a:latin typeface="Cambria" panose="02040503050406030204" pitchFamily="18" charset="0"/>
              </a:rPr>
              <a:t>Regulatory</a:t>
            </a:r>
            <a:r>
              <a:rPr lang="fr-CH" sz="1100" dirty="0" smtClean="0">
                <a:latin typeface="Cambria" panose="02040503050406030204" pitchFamily="18" charset="0"/>
              </a:rPr>
              <a:t> Impact on the </a:t>
            </a:r>
            <a:r>
              <a:rPr lang="fr-CH" sz="1100" dirty="0" err="1" smtClean="0">
                <a:latin typeface="Cambria" panose="02040503050406030204" pitchFamily="18" charset="0"/>
              </a:rPr>
              <a:t>European</a:t>
            </a:r>
            <a:r>
              <a:rPr lang="fr-CH" sz="1100" dirty="0" smtClean="0">
                <a:latin typeface="Cambria" panose="02040503050406030204" pitchFamily="18" charset="0"/>
              </a:rPr>
              <a:t> </a:t>
            </a:r>
            <a:r>
              <a:rPr lang="fr-CH" sz="1100" dirty="0" err="1" smtClean="0">
                <a:latin typeface="Cambria" panose="02040503050406030204" pitchFamily="18" charset="0"/>
              </a:rPr>
              <a:t>Treasury</a:t>
            </a:r>
            <a:r>
              <a:rPr lang="fr-CH" sz="1100" dirty="0" smtClean="0">
                <a:latin typeface="Cambria" panose="02040503050406030204" pitchFamily="18" charset="0"/>
              </a:rPr>
              <a:t> </a:t>
            </a:r>
            <a:r>
              <a:rPr lang="fr-CH" sz="1100" dirty="0" err="1" smtClean="0">
                <a:latin typeface="Cambria" panose="02040503050406030204" pitchFamily="18" charset="0"/>
              </a:rPr>
              <a:t>Landscape</a:t>
            </a:r>
            <a:r>
              <a:rPr lang="fr-CH" sz="1100" dirty="0" smtClean="0">
                <a:latin typeface="Cambria" panose="02040503050406030204" pitchFamily="18" charset="0"/>
              </a:rPr>
              <a:t> by CITIBANK			17 participants</a:t>
            </a:r>
          </a:p>
          <a:p>
            <a:pPr>
              <a:buNone/>
            </a:pPr>
            <a:r>
              <a:rPr lang="fr-CH" sz="1100" b="1" i="1" dirty="0" smtClean="0">
                <a:latin typeface="Cambria" panose="02040503050406030204" pitchFamily="18" charset="0"/>
              </a:rPr>
              <a:t> 26th March</a:t>
            </a:r>
            <a:r>
              <a:rPr lang="fr-CH" sz="1100" dirty="0" smtClean="0">
                <a:latin typeface="Cambria" panose="02040503050406030204" pitchFamily="18" charset="0"/>
              </a:rPr>
              <a:t/>
            </a:r>
            <a:br>
              <a:rPr lang="fr-CH" sz="1100" dirty="0" smtClean="0">
                <a:latin typeface="Cambria" panose="02040503050406030204" pitchFamily="18" charset="0"/>
              </a:rPr>
            </a:br>
            <a:r>
              <a:rPr lang="fr-CH" sz="1100" dirty="0" err="1" smtClean="0">
                <a:latin typeface="Cambria" panose="02040503050406030204" pitchFamily="18" charset="0"/>
              </a:rPr>
              <a:t>Credit</a:t>
            </a:r>
            <a:r>
              <a:rPr lang="fr-CH" sz="1100" dirty="0" smtClean="0">
                <a:latin typeface="Cambria" panose="02040503050406030204" pitchFamily="18" charset="0"/>
              </a:rPr>
              <a:t> Management  by </a:t>
            </a:r>
            <a:r>
              <a:rPr lang="fr-CH" sz="1100" dirty="0" err="1" smtClean="0">
                <a:latin typeface="Cambria" panose="02040503050406030204" pitchFamily="18" charset="0"/>
              </a:rPr>
              <a:t>VfCMS</a:t>
            </a:r>
            <a:r>
              <a:rPr lang="fr-CH" sz="1100" dirty="0" smtClean="0">
                <a:latin typeface="Cambria" panose="02040503050406030204" pitchFamily="18" charset="0"/>
              </a:rPr>
              <a:t>, BASF and JTI				34 participants</a:t>
            </a:r>
            <a:endParaRPr lang="fr-CH" sz="1100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100" b="1" i="1" dirty="0" smtClean="0">
                <a:latin typeface="Cambria" panose="02040503050406030204" pitchFamily="18" charset="0"/>
              </a:rPr>
              <a:t> 14th April</a:t>
            </a:r>
            <a:r>
              <a:rPr lang="fr-CH" sz="1100" dirty="0" smtClean="0">
                <a:latin typeface="Cambria" panose="02040503050406030204" pitchFamily="18" charset="0"/>
              </a:rPr>
              <a:t/>
            </a:r>
            <a:br>
              <a:rPr lang="fr-CH" sz="1100" dirty="0" smtClean="0">
                <a:latin typeface="Cambria" panose="02040503050406030204" pitchFamily="18" charset="0"/>
              </a:rPr>
            </a:br>
            <a:r>
              <a:rPr lang="fr-CH" sz="1100" dirty="0" smtClean="0">
                <a:latin typeface="Cambria" panose="02040503050406030204" pitchFamily="18" charset="0"/>
              </a:rPr>
              <a:t>Global </a:t>
            </a:r>
            <a:r>
              <a:rPr lang="fr-CH" sz="1100" dirty="0" err="1" smtClean="0">
                <a:latin typeface="Cambria" panose="02040503050406030204" pitchFamily="18" charset="0"/>
              </a:rPr>
              <a:t>Sovereign</a:t>
            </a:r>
            <a:r>
              <a:rPr lang="fr-CH" sz="1100" dirty="0" smtClean="0">
                <a:latin typeface="Cambria" panose="02040503050406030204" pitchFamily="18" charset="0"/>
              </a:rPr>
              <a:t> Trends by S &amp; P					15 participants</a:t>
            </a:r>
          </a:p>
          <a:p>
            <a:pPr>
              <a:buNone/>
            </a:pPr>
            <a:r>
              <a:rPr lang="fr-CH" sz="1100" b="1" i="1" dirty="0" smtClean="0">
                <a:latin typeface="Cambria" panose="02040503050406030204" pitchFamily="18" charset="0"/>
              </a:rPr>
              <a:t> 11th </a:t>
            </a:r>
            <a:r>
              <a:rPr lang="fr-CH" sz="1100" b="1" i="1" dirty="0" err="1" smtClean="0">
                <a:latin typeface="Cambria" panose="02040503050406030204" pitchFamily="18" charset="0"/>
              </a:rPr>
              <a:t>June</a:t>
            </a:r>
            <a:r>
              <a:rPr lang="fr-CH" sz="1100" dirty="0">
                <a:latin typeface="Cambria" panose="02040503050406030204" pitchFamily="18" charset="0"/>
              </a:rPr>
              <a:t/>
            </a:r>
            <a:br>
              <a:rPr lang="fr-CH" sz="1100" dirty="0">
                <a:latin typeface="Cambria" panose="02040503050406030204" pitchFamily="18" charset="0"/>
              </a:rPr>
            </a:br>
            <a:r>
              <a:rPr lang="fr-CH" sz="1100" dirty="0">
                <a:latin typeface="Cambria" panose="02040503050406030204" pitchFamily="18" charset="0"/>
              </a:rPr>
              <a:t>AG &amp; </a:t>
            </a:r>
            <a:r>
              <a:rPr lang="fr-CH" sz="1100" dirty="0" err="1">
                <a:latin typeface="Cambria" panose="02040503050406030204" pitchFamily="18" charset="0"/>
              </a:rPr>
              <a:t>Swiss</a:t>
            </a:r>
            <a:r>
              <a:rPr lang="fr-CH" sz="1100" dirty="0">
                <a:latin typeface="Cambria" panose="02040503050406030204" pitchFamily="18" charset="0"/>
              </a:rPr>
              <a:t> </a:t>
            </a:r>
            <a:r>
              <a:rPr lang="fr-CH" sz="1100" dirty="0" err="1">
                <a:latin typeface="Cambria" panose="02040503050406030204" pitchFamily="18" charset="0"/>
              </a:rPr>
              <a:t>Treasurer</a:t>
            </a:r>
            <a:r>
              <a:rPr lang="fr-CH" sz="1100" dirty="0">
                <a:latin typeface="Cambria" panose="02040503050406030204" pitchFamily="18" charset="0"/>
              </a:rPr>
              <a:t> Forum					52 </a:t>
            </a:r>
            <a:r>
              <a:rPr lang="fr-CH" sz="1100" dirty="0" smtClean="0">
                <a:latin typeface="Cambria" panose="02040503050406030204" pitchFamily="18" charset="0"/>
              </a:rPr>
              <a:t>participants</a:t>
            </a:r>
          </a:p>
          <a:p>
            <a:pPr>
              <a:buNone/>
            </a:pPr>
            <a:r>
              <a:rPr lang="fr-CH" sz="1100" b="1" i="1" dirty="0" smtClean="0">
                <a:latin typeface="Cambria" panose="02040503050406030204" pitchFamily="18" charset="0"/>
              </a:rPr>
              <a:t> 17th  </a:t>
            </a:r>
            <a:r>
              <a:rPr lang="fr-CH" sz="1100" b="1" i="1" dirty="0" err="1" smtClean="0">
                <a:latin typeface="Cambria" panose="02040503050406030204" pitchFamily="18" charset="0"/>
              </a:rPr>
              <a:t>November</a:t>
            </a:r>
            <a:r>
              <a:rPr lang="fr-CH" sz="1100" b="1" i="1" dirty="0">
                <a:latin typeface="Cambria" panose="02040503050406030204" pitchFamily="18" charset="0"/>
              </a:rPr>
              <a:t/>
            </a:r>
            <a:br>
              <a:rPr lang="fr-CH" sz="1100" b="1" i="1" dirty="0">
                <a:latin typeface="Cambria" panose="02040503050406030204" pitchFamily="18" charset="0"/>
              </a:rPr>
            </a:br>
            <a:r>
              <a:rPr lang="fr-CH" sz="1100" dirty="0" err="1">
                <a:latin typeface="Cambria" panose="02040503050406030204" pitchFamily="18" charset="0"/>
              </a:rPr>
              <a:t>FinFrag</a:t>
            </a:r>
            <a:r>
              <a:rPr lang="fr-CH" sz="1100" dirty="0">
                <a:latin typeface="Cambria" panose="02040503050406030204" pitchFamily="18" charset="0"/>
              </a:rPr>
              <a:t> – </a:t>
            </a:r>
            <a:r>
              <a:rPr lang="fr-CH" sz="1100" dirty="0" smtClean="0">
                <a:latin typeface="Cambria" panose="02040503050406030204" pitchFamily="18" charset="0"/>
              </a:rPr>
              <a:t>Workshop  </a:t>
            </a:r>
            <a:r>
              <a:rPr lang="fr-CH" sz="1100" dirty="0" err="1" smtClean="0">
                <a:latin typeface="Cambria" panose="02040503050406030204" pitchFamily="18" charset="0"/>
              </a:rPr>
              <a:t>with</a:t>
            </a:r>
            <a:r>
              <a:rPr lang="fr-CH" sz="1100" dirty="0" smtClean="0">
                <a:latin typeface="Cambria" panose="02040503050406030204" pitchFamily="18" charset="0"/>
              </a:rPr>
              <a:t> DELOITTE		</a:t>
            </a:r>
            <a:r>
              <a:rPr lang="fr-CH" sz="1100" i="1" dirty="0">
                <a:latin typeface="Cambria" panose="02040503050406030204" pitchFamily="18" charset="0"/>
              </a:rPr>
              <a:t>			</a:t>
            </a:r>
            <a:r>
              <a:rPr lang="fr-CH" sz="1100" dirty="0">
                <a:latin typeface="Cambria" panose="02040503050406030204" pitchFamily="18" charset="0"/>
              </a:rPr>
              <a:t>39 participants</a:t>
            </a:r>
            <a:endParaRPr lang="fr-CH" sz="1100" i="1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100" b="1" i="1" dirty="0" smtClean="0">
                <a:latin typeface="Cambria" panose="02040503050406030204" pitchFamily="18" charset="0"/>
              </a:rPr>
              <a:t>10th </a:t>
            </a:r>
            <a:r>
              <a:rPr lang="fr-CH" sz="1100" b="1" i="1" dirty="0" err="1" smtClean="0">
                <a:latin typeface="Cambria" panose="02040503050406030204" pitchFamily="18" charset="0"/>
              </a:rPr>
              <a:t>December</a:t>
            </a:r>
            <a:r>
              <a:rPr lang="fr-CH" sz="1100" b="1" i="1" dirty="0" smtClean="0">
                <a:latin typeface="Cambria" panose="02040503050406030204" pitchFamily="18" charset="0"/>
              </a:rPr>
              <a:t>						</a:t>
            </a:r>
            <a:br>
              <a:rPr lang="fr-CH" sz="1100" b="1" i="1" dirty="0" smtClean="0">
                <a:latin typeface="Cambria" panose="02040503050406030204" pitchFamily="18" charset="0"/>
              </a:rPr>
            </a:br>
            <a:r>
              <a:rPr lang="fr-CH" sz="1100" dirty="0" smtClean="0">
                <a:latin typeface="Cambria" panose="02040503050406030204" pitchFamily="18" charset="0"/>
              </a:rPr>
              <a:t>Fabrizio </a:t>
            </a:r>
            <a:r>
              <a:rPr lang="fr-CH" sz="1100" dirty="0" err="1" smtClean="0">
                <a:latin typeface="Cambria" panose="02040503050406030204" pitchFamily="18" charset="0"/>
              </a:rPr>
              <a:t>Quirighetti</a:t>
            </a:r>
            <a:r>
              <a:rPr lang="fr-CH" sz="1100" dirty="0" smtClean="0">
                <a:latin typeface="Cambria" panose="02040503050406030204" pitchFamily="18" charset="0"/>
              </a:rPr>
              <a:t> – Do not </a:t>
            </a:r>
            <a:r>
              <a:rPr lang="fr-CH" sz="1100" dirty="0" err="1" smtClean="0">
                <a:latin typeface="Cambria" panose="02040503050406030204" pitchFamily="18" charset="0"/>
              </a:rPr>
              <a:t>fear</a:t>
            </a:r>
            <a:r>
              <a:rPr lang="fr-CH" sz="1100" dirty="0" smtClean="0">
                <a:latin typeface="Cambria" panose="02040503050406030204" pitchFamily="18" charset="0"/>
              </a:rPr>
              <a:t> the spectre of </a:t>
            </a:r>
            <a:r>
              <a:rPr lang="fr-CH" sz="1100" dirty="0" err="1" smtClean="0">
                <a:latin typeface="Cambria" panose="02040503050406030204" pitchFamily="18" charset="0"/>
              </a:rPr>
              <a:t>higher</a:t>
            </a:r>
            <a:r>
              <a:rPr lang="fr-CH" sz="1100" dirty="0" smtClean="0">
                <a:latin typeface="Cambria" panose="02040503050406030204" pitchFamily="18" charset="0"/>
              </a:rPr>
              <a:t> rates –	</a:t>
            </a:r>
            <a:br>
              <a:rPr lang="fr-CH" sz="1100" dirty="0" smtClean="0">
                <a:latin typeface="Cambria" panose="02040503050406030204" pitchFamily="18" charset="0"/>
              </a:rPr>
            </a:br>
            <a:r>
              <a:rPr lang="fr-CH" sz="1100" dirty="0" smtClean="0">
                <a:latin typeface="Cambria" panose="02040503050406030204" pitchFamily="18" charset="0"/>
              </a:rPr>
              <a:t>007 </a:t>
            </a:r>
            <a:r>
              <a:rPr lang="fr-CH" sz="1100" dirty="0" err="1" smtClean="0">
                <a:latin typeface="Cambria" panose="02040503050406030204" pitchFamily="18" charset="0"/>
              </a:rPr>
              <a:t>reasons</a:t>
            </a:r>
            <a:r>
              <a:rPr lang="fr-CH" sz="1100" dirty="0" smtClean="0">
                <a:latin typeface="Cambria" panose="02040503050406030204" pitchFamily="18" charset="0"/>
              </a:rPr>
              <a:t> </a:t>
            </a:r>
            <a:r>
              <a:rPr lang="fr-CH" sz="1100" dirty="0" err="1" smtClean="0">
                <a:latin typeface="Cambria" panose="02040503050406030204" pitchFamily="18" charset="0"/>
              </a:rPr>
              <a:t>why</a:t>
            </a:r>
            <a:r>
              <a:rPr lang="fr-CH" sz="1100" dirty="0" smtClean="0">
                <a:latin typeface="Cambria" panose="02040503050406030204" pitchFamily="18" charset="0"/>
              </a:rPr>
              <a:t> bonds are </a:t>
            </a:r>
            <a:r>
              <a:rPr lang="fr-CH" sz="1100" dirty="0" err="1" smtClean="0">
                <a:latin typeface="Cambria" panose="02040503050406030204" pitchFamily="18" charset="0"/>
              </a:rPr>
              <a:t>forever</a:t>
            </a:r>
            <a:r>
              <a:rPr lang="fr-CH" sz="1100" dirty="0" smtClean="0">
                <a:latin typeface="Cambria" panose="02040503050406030204" pitchFamily="18" charset="0"/>
              </a:rPr>
              <a:t> </a:t>
            </a:r>
          </a:p>
          <a:p>
            <a:pPr>
              <a:buNone/>
            </a:pPr>
            <a:endParaRPr lang="fr-CH" sz="1100" dirty="0" smtClean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1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>13th March</a:t>
            </a:r>
            <a:br>
              <a:rPr lang="fr-CH" sz="11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</a:br>
            <a:r>
              <a:rPr lang="fr-CH" sz="1100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Economic</a:t>
            </a:r>
            <a:r>
              <a:rPr lang="fr-CH" sz="11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 </a:t>
            </a:r>
            <a:r>
              <a:rPr lang="fr-CH" sz="1100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Roundtable</a:t>
            </a:r>
            <a:r>
              <a:rPr lang="fr-CH" sz="11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 – Pierre </a:t>
            </a:r>
            <a:r>
              <a:rPr lang="fr-CH" sz="1100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Danthine</a:t>
            </a:r>
            <a:r>
              <a:rPr lang="fr-CH" sz="11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 – VP BNS invitation by BARCLAYS	 </a:t>
            </a:r>
            <a:r>
              <a:rPr lang="fr-CH" sz="1100" dirty="0" smtClean="0">
                <a:latin typeface="Cambria" panose="02040503050406030204" pitchFamily="18" charset="0"/>
              </a:rPr>
              <a:t>	</a:t>
            </a:r>
          </a:p>
          <a:p>
            <a:pPr>
              <a:buNone/>
            </a:pPr>
            <a:r>
              <a:rPr lang="fr-CH" sz="11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>19th </a:t>
            </a:r>
            <a:r>
              <a:rPr lang="fr-CH" sz="1100" b="1" i="1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November</a:t>
            </a:r>
            <a:r>
              <a:rPr lang="fr-CH" sz="11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/>
            </a:r>
            <a:br>
              <a:rPr lang="fr-CH" sz="11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</a:br>
            <a:r>
              <a:rPr lang="fr-CH" sz="11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BNS </a:t>
            </a:r>
            <a:r>
              <a:rPr lang="fr-CH" sz="1100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Monetary</a:t>
            </a:r>
            <a:r>
              <a:rPr lang="fr-CH" sz="11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 </a:t>
            </a:r>
            <a:r>
              <a:rPr lang="fr-CH" sz="1100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Market</a:t>
            </a:r>
            <a:r>
              <a:rPr lang="fr-CH" sz="11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 &amp; </a:t>
            </a:r>
            <a:r>
              <a:rPr lang="fr-CH" sz="1100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Coktail</a:t>
            </a:r>
            <a:r>
              <a:rPr lang="fr-CH" sz="11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 invitation by BNS 	</a:t>
            </a:r>
            <a:endParaRPr lang="fr-CH" sz="1100" b="1" i="1" dirty="0" smtClean="0">
              <a:solidFill>
                <a:srgbClr val="00B050"/>
              </a:solidFill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1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>25th </a:t>
            </a:r>
            <a:r>
              <a:rPr lang="fr-CH" sz="1100" b="1" i="1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November</a:t>
            </a:r>
            <a:r>
              <a:rPr lang="fr-CH" sz="1100" dirty="0" smtClean="0">
                <a:latin typeface="Cambria" panose="02040503050406030204" pitchFamily="18" charset="0"/>
              </a:rPr>
              <a:t> </a:t>
            </a:r>
            <a:r>
              <a:rPr lang="fr-CH" sz="11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/>
            </a:r>
            <a:br>
              <a:rPr lang="fr-CH" sz="11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</a:br>
            <a:r>
              <a:rPr lang="fr-CH" sz="11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The </a:t>
            </a:r>
            <a:r>
              <a:rPr lang="fr-CH" sz="1100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Swiss</a:t>
            </a:r>
            <a:r>
              <a:rPr lang="fr-CH" sz="11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 </a:t>
            </a:r>
            <a:r>
              <a:rPr lang="fr-CH" sz="1100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Financel</a:t>
            </a:r>
            <a:r>
              <a:rPr lang="fr-CH" sz="11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 </a:t>
            </a:r>
            <a:r>
              <a:rPr lang="fr-CH" sz="1100" dirty="0" err="1" smtClean="0">
                <a:solidFill>
                  <a:srgbClr val="00B050"/>
                </a:solidFill>
                <a:latin typeface="Cambria" panose="02040503050406030204" pitchFamily="18" charset="0"/>
              </a:rPr>
              <a:t>Market</a:t>
            </a:r>
            <a:r>
              <a:rPr lang="fr-CH" sz="1100" dirty="0" smtClean="0">
                <a:solidFill>
                  <a:srgbClr val="00B050"/>
                </a:solidFill>
                <a:latin typeface="Cambria" panose="02040503050406030204" pitchFamily="18" charset="0"/>
              </a:rPr>
              <a:t> Infrastructure  invitation by LENZ &amp; STAEHELIN</a:t>
            </a:r>
            <a:r>
              <a:rPr lang="fr-CH" sz="1100" dirty="0" smtClean="0">
                <a:latin typeface="Cambria" panose="02040503050406030204" pitchFamily="18" charset="0"/>
              </a:rPr>
              <a:t>	</a:t>
            </a:r>
          </a:p>
          <a:p>
            <a:pPr>
              <a:buNone/>
            </a:pPr>
            <a:endParaRPr lang="fr-CH" sz="1100" dirty="0" smtClean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1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29th  </a:t>
            </a:r>
            <a:r>
              <a:rPr lang="fr-CH" sz="1100" b="1" i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September</a:t>
            </a:r>
            <a:r>
              <a:rPr lang="fr-CH" sz="11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fr-CH" sz="11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fr-CH" sz="11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LIBOR </a:t>
            </a:r>
            <a:r>
              <a:rPr lang="fr-CH" sz="1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roundtable</a:t>
            </a:r>
            <a:r>
              <a:rPr lang="fr-CH" sz="11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by ICE and BNS in Zurich</a:t>
            </a:r>
          </a:p>
          <a:p>
            <a:pPr>
              <a:buNone/>
            </a:pPr>
            <a:r>
              <a:rPr lang="fr-CH" sz="11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2nd  </a:t>
            </a:r>
            <a:r>
              <a:rPr lang="fr-CH" sz="1100" b="1" i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October</a:t>
            </a:r>
            <a:r>
              <a:rPr lang="fr-CH" sz="11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fr-CH" sz="11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fr-CH" sz="11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EACT </a:t>
            </a:r>
            <a:r>
              <a:rPr lang="fr-CH" sz="1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board</a:t>
            </a:r>
            <a:r>
              <a:rPr lang="fr-CH" sz="11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meeting in Paris</a:t>
            </a:r>
            <a:endParaRPr lang="fr-CH" sz="1100" dirty="0" smtClean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1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15th  March</a:t>
            </a:r>
            <a:br>
              <a:rPr lang="fr-CH" sz="11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fr-CH" sz="11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EACT </a:t>
            </a:r>
            <a:r>
              <a:rPr lang="fr-CH" sz="1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board</a:t>
            </a:r>
            <a:r>
              <a:rPr lang="fr-CH" sz="11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Meeting in Brussels</a:t>
            </a:r>
            <a:endParaRPr lang="fr-CH" sz="1100" dirty="0" smtClean="0">
              <a:latin typeface="Cambria" panose="02040503050406030204" pitchFamily="18" charset="0"/>
            </a:endParaRPr>
          </a:p>
          <a:p>
            <a:pPr>
              <a:buNone/>
            </a:pPr>
            <a:endParaRPr lang="fr-CH" sz="11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2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219200"/>
            <a:ext cx="6019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 smtClean="0"/>
              <a:t>2014 FINANCIAL REPORT</a:t>
            </a:r>
          </a:p>
        </p:txBody>
      </p:sp>
    </p:spTree>
    <p:extLst>
      <p:ext uri="{BB962C8B-B14F-4D97-AF65-F5344CB8AC3E}">
        <p14:creationId xmlns:p14="http://schemas.microsoft.com/office/powerpoint/2010/main" xmlns="" val="3852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47930001"/>
              </p:ext>
            </p:extLst>
          </p:nvPr>
        </p:nvGraphicFramePr>
        <p:xfrm>
          <a:off x="1519038" y="1371597"/>
          <a:ext cx="6329563" cy="4461354"/>
        </p:xfrm>
        <a:graphic>
          <a:graphicData uri="http://schemas.openxmlformats.org/drawingml/2006/table">
            <a:tbl>
              <a:tblPr/>
              <a:tblGrid>
                <a:gridCol w="916848"/>
                <a:gridCol w="916848"/>
                <a:gridCol w="916848"/>
                <a:gridCol w="2452291"/>
                <a:gridCol w="1126728"/>
              </a:tblGrid>
              <a:tr h="276138">
                <a:tc gridSpan="5">
                  <a:txBody>
                    <a:bodyPr/>
                    <a:lstStyle/>
                    <a:p>
                      <a:pPr algn="ctr" fontAlgn="ctr"/>
                      <a:endParaRPr lang="fr-CH" sz="1600" b="1" i="0" u="none" strike="noStrike" dirty="0"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  <a:tr h="189845"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Report 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34'679.60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50250"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 smtClean="0">
                          <a:effectLst/>
                          <a:latin typeface="Cambria"/>
                        </a:rPr>
                        <a:t>Encaissements (cotisations, publicité)</a:t>
                      </a:r>
                      <a:endParaRPr lang="fr-CH" sz="1400" b="0" i="0" u="none" strike="noStrike" dirty="0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22'848.35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Cambria"/>
                        </a:rPr>
                        <a:t>Participation </a:t>
                      </a:r>
                      <a:r>
                        <a:rPr lang="fr-CH" sz="1400" b="0" i="0" u="none" strike="noStrike" dirty="0" err="1">
                          <a:effectLst/>
                          <a:latin typeface="Cambria"/>
                        </a:rPr>
                        <a:t>Eurofinance</a:t>
                      </a:r>
                      <a:endParaRPr lang="fr-CH" sz="1400" b="0" i="0" u="none" strike="noStrike" dirty="0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2'795.00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50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25'643.35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0250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Sponsoring EACT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-1'570.00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Dépenses conférences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-5'642.00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Dépenses AG 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-8'516.00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Dépenses représentation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-3'014.60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Site internet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-3'365.00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Dépenses fonctionnement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-2'368.30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50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02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Total Charges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-24'475.90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21"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CH" sz="1400" b="1" i="1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CH" sz="1400" b="1" i="1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H" sz="1400" b="1" i="1" u="none" strike="noStrike">
                        <a:solidFill>
                          <a:srgbClr val="FF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Balance en fin d'année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1" i="0" u="none" strike="noStrike" dirty="0">
                          <a:effectLst/>
                          <a:latin typeface="Cambria"/>
                        </a:rPr>
                        <a:t>35'847.05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 smtClean="0"/>
              <a:t>2015 FINANCIAL REPORT</a:t>
            </a:r>
          </a:p>
        </p:txBody>
      </p:sp>
    </p:spTree>
    <p:extLst>
      <p:ext uri="{BB962C8B-B14F-4D97-AF65-F5344CB8AC3E}">
        <p14:creationId xmlns="" xmlns:p14="http://schemas.microsoft.com/office/powerpoint/2010/main" val="3852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219200"/>
            <a:ext cx="6388518" cy="4739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 smtClean="0"/>
              <a:t>2015 BUDGET</a:t>
            </a:r>
          </a:p>
        </p:txBody>
      </p:sp>
    </p:spTree>
    <p:extLst>
      <p:ext uri="{BB962C8B-B14F-4D97-AF65-F5344CB8AC3E}">
        <p14:creationId xmlns:p14="http://schemas.microsoft.com/office/powerpoint/2010/main" xmlns="" val="3852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99099926"/>
              </p:ext>
            </p:extLst>
          </p:nvPr>
        </p:nvGraphicFramePr>
        <p:xfrm>
          <a:off x="1519037" y="1371597"/>
          <a:ext cx="6329564" cy="4461354"/>
        </p:xfrm>
        <a:graphic>
          <a:graphicData uri="http://schemas.openxmlformats.org/drawingml/2006/table">
            <a:tbl>
              <a:tblPr/>
              <a:tblGrid>
                <a:gridCol w="916848"/>
                <a:gridCol w="916848"/>
                <a:gridCol w="916848"/>
                <a:gridCol w="2452292"/>
                <a:gridCol w="1126728"/>
              </a:tblGrid>
              <a:tr h="276138">
                <a:tc gridSpan="5">
                  <a:txBody>
                    <a:bodyPr/>
                    <a:lstStyle/>
                    <a:p>
                      <a:pPr algn="ctr" fontAlgn="ctr"/>
                      <a:endParaRPr lang="fr-CH" sz="1600" b="1" i="0" u="none" strike="noStrike" dirty="0"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  <a:tr h="189845"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0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Report 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35'847.05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50250"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Cambria"/>
                        </a:rPr>
                        <a:t>Encaissements (cotisations, publicité)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19'400.00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Participation Eurofinance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2'970.00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50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1" i="0" u="none" strike="noStrike" dirty="0">
                          <a:effectLst/>
                          <a:latin typeface="Cambria"/>
                        </a:rPr>
                        <a:t>22'370.00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0250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Sponsoring EACT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-1'650.00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Cambria"/>
                        </a:rPr>
                        <a:t>Dépenses conférences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-5'000.00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Dépenses AG 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-6'500.00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Dépenses représentation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-3'000.00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Maintenance site internet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 dirty="0">
                          <a:effectLst/>
                          <a:latin typeface="Cambria"/>
                        </a:rPr>
                        <a:t>-1'800.00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Dépenses fonctionnement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-2'000.00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21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02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>
                          <a:effectLst/>
                          <a:latin typeface="Cambria"/>
                        </a:rPr>
                        <a:t>Total Charges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-19'950.00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CH" sz="1400" b="1" i="1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CH" sz="1400" b="1" i="1" u="none" strike="noStrike"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H" sz="1400" b="1" i="1" u="none" strike="noStrike">
                        <a:solidFill>
                          <a:srgbClr val="FF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2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Balance en fin d'année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400" b="1" i="0" u="none" strike="noStrike"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b="1" i="0" u="none" strike="noStrike" dirty="0">
                          <a:effectLst/>
                          <a:latin typeface="Cambria"/>
                        </a:rPr>
                        <a:t>38'267.05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 smtClean="0"/>
              <a:t>2016 BUDGET</a:t>
            </a:r>
          </a:p>
        </p:txBody>
      </p:sp>
    </p:spTree>
    <p:extLst>
      <p:ext uri="{BB962C8B-B14F-4D97-AF65-F5344CB8AC3E}">
        <p14:creationId xmlns="" xmlns:p14="http://schemas.microsoft.com/office/powerpoint/2010/main" val="3852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371600" y="2133600"/>
            <a:ext cx="71628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CH" sz="2400" dirty="0" err="1" smtClean="0"/>
              <a:t>Resignation</a:t>
            </a:r>
            <a:r>
              <a:rPr lang="fr-CH" sz="2400" dirty="0" smtClean="0"/>
              <a:t> of  2 </a:t>
            </a:r>
            <a:r>
              <a:rPr lang="fr-CH" sz="2400" dirty="0" err="1" smtClean="0"/>
              <a:t>Board</a:t>
            </a:r>
            <a:r>
              <a:rPr lang="fr-CH" sz="2400" dirty="0" smtClean="0"/>
              <a:t> </a:t>
            </a:r>
            <a:r>
              <a:rPr lang="fr-CH" sz="2400" dirty="0" err="1" smtClean="0"/>
              <a:t>Members</a:t>
            </a:r>
            <a:r>
              <a:rPr lang="fr-CH" sz="2400" dirty="0" smtClean="0"/>
              <a:t>: Thierry </a:t>
            </a:r>
            <a:r>
              <a:rPr lang="fr-CH" sz="2400" dirty="0" err="1" smtClean="0"/>
              <a:t>Cairus</a:t>
            </a:r>
            <a:r>
              <a:rPr lang="fr-CH" sz="2400" dirty="0" smtClean="0"/>
              <a:t> &amp; Roberto </a:t>
            </a:r>
            <a:r>
              <a:rPr lang="fr-CH" sz="2400" dirty="0" err="1" smtClean="0"/>
              <a:t>Palacios</a:t>
            </a:r>
            <a:endParaRPr lang="fr-CH" sz="2400" dirty="0" smtClean="0"/>
          </a:p>
          <a:p>
            <a:pPr lvl="1"/>
            <a:endParaRPr lang="fr-CH" sz="2400" dirty="0" smtClean="0"/>
          </a:p>
          <a:p>
            <a:pPr lvl="1"/>
            <a:endParaRPr lang="fr-CH" sz="2400" dirty="0" smtClean="0"/>
          </a:p>
          <a:p>
            <a:pPr lvl="1"/>
            <a:r>
              <a:rPr lang="fr-CH" sz="2400" b="1" dirty="0" err="1" smtClean="0"/>
              <a:t>Board’s</a:t>
            </a:r>
            <a:r>
              <a:rPr lang="fr-CH" sz="2400" b="1" dirty="0" smtClean="0"/>
              <a:t> </a:t>
            </a:r>
            <a:r>
              <a:rPr lang="fr-CH" sz="2400" b="1" dirty="0" err="1" smtClean="0"/>
              <a:t>Appointment</a:t>
            </a:r>
            <a:r>
              <a:rPr lang="fr-CH" sz="2400" b="1" dirty="0" smtClean="0"/>
              <a:t>:</a:t>
            </a:r>
          </a:p>
          <a:p>
            <a:pPr lvl="1"/>
            <a:endParaRPr lang="fr-CH" sz="2400" dirty="0" smtClean="0"/>
          </a:p>
          <a:p>
            <a:pPr lvl="1"/>
            <a:r>
              <a:rPr lang="fr-CH" sz="2400" dirty="0" smtClean="0"/>
              <a:t> </a:t>
            </a:r>
          </a:p>
          <a:p>
            <a:pPr lvl="1"/>
            <a:r>
              <a:rPr lang="fr-CH" sz="2400" dirty="0" err="1" smtClean="0"/>
              <a:t>Board</a:t>
            </a:r>
            <a:r>
              <a:rPr lang="fr-CH" sz="2400" dirty="0" smtClean="0"/>
              <a:t> </a:t>
            </a:r>
            <a:r>
              <a:rPr lang="fr-CH" sz="2400" dirty="0" err="1" smtClean="0"/>
              <a:t>Member</a:t>
            </a:r>
            <a:r>
              <a:rPr lang="fr-CH" sz="2400" dirty="0" smtClean="0"/>
              <a:t>: Fabrice Moore</a:t>
            </a:r>
            <a:endParaRPr lang="nl-NL" sz="2400" dirty="0" smtClean="0"/>
          </a:p>
          <a:p>
            <a:r>
              <a:rPr lang="fr-CH" sz="2400" dirty="0" smtClean="0"/>
              <a:t> </a:t>
            </a:r>
          </a:p>
          <a:p>
            <a:endParaRPr lang="nl-NL" sz="2400" dirty="0" smtClean="0"/>
          </a:p>
          <a:p>
            <a:pPr lvl="1"/>
            <a:r>
              <a:rPr lang="fr-CH" sz="2400" dirty="0" err="1" smtClean="0"/>
              <a:t>Board</a:t>
            </a:r>
            <a:r>
              <a:rPr lang="fr-CH" sz="2400" dirty="0" smtClean="0"/>
              <a:t> </a:t>
            </a:r>
            <a:r>
              <a:rPr lang="fr-CH" sz="2400" dirty="0" err="1" smtClean="0"/>
              <a:t>Member</a:t>
            </a:r>
            <a:r>
              <a:rPr lang="fr-CH" sz="2400" dirty="0" smtClean="0"/>
              <a:t>: Tobias </a:t>
            </a:r>
            <a:r>
              <a:rPr lang="fr-CH" sz="2400" dirty="0" err="1" smtClean="0"/>
              <a:t>Thiessen</a:t>
            </a:r>
            <a:endParaRPr lang="nl-NL" sz="2400" dirty="0" smtClean="0"/>
          </a:p>
          <a:p>
            <a:r>
              <a:rPr lang="fr-CH" sz="1400" dirty="0" smtClean="0"/>
              <a:t> </a:t>
            </a:r>
            <a:endParaRPr lang="nl-NL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 smtClean="0"/>
              <a:t>ELECTIONS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852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220</Words>
  <Application>Microsoft Office PowerPoint</Application>
  <PresentationFormat>On-screen Show (4:3)</PresentationFormat>
  <Paragraphs>137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Guillermo De La Fuente</dc:creator>
  <cp:lastModifiedBy>Guillermo.De_La_Fuen</cp:lastModifiedBy>
  <cp:revision>132</cp:revision>
  <cp:lastPrinted>2015-06-08T12:43:13Z</cp:lastPrinted>
  <dcterms:created xsi:type="dcterms:W3CDTF">2014-05-16T13:50:52Z</dcterms:created>
  <dcterms:modified xsi:type="dcterms:W3CDTF">2016-06-08T10:01:07Z</dcterms:modified>
</cp:coreProperties>
</file>