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3" r:id="rId2"/>
    <p:sldId id="258" r:id="rId3"/>
    <p:sldId id="279" r:id="rId4"/>
    <p:sldId id="280" r:id="rId5"/>
    <p:sldId id="264" r:id="rId6"/>
    <p:sldId id="262" r:id="rId7"/>
    <p:sldId id="263" r:id="rId8"/>
    <p:sldId id="272" r:id="rId9"/>
    <p:sldId id="277" r:id="rId10"/>
    <p:sldId id="276" r:id="rId11"/>
  </p:sldIdLst>
  <p:sldSz cx="9144000" cy="6858000" type="screen4x3"/>
  <p:notesSz cx="6881813" cy="10002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/>
          <a:lstStyle>
            <a:lvl1pPr algn="r">
              <a:defRPr sz="1300"/>
            </a:lvl1pPr>
          </a:lstStyle>
          <a:p>
            <a:fld id="{555020B4-C0D9-4221-B5AB-388B5BB4AC61}" type="datetimeFigureOut">
              <a:rPr lang="nl-NL" smtClean="0"/>
              <a:pPr/>
              <a:t>7-6-2017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78" tIns="48239" rIns="96478" bIns="48239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751348"/>
            <a:ext cx="5505450" cy="4501277"/>
          </a:xfrm>
          <a:prstGeom prst="rect">
            <a:avLst/>
          </a:prstGeom>
        </p:spPr>
        <p:txBody>
          <a:bodyPr vert="horz" lIns="96478" tIns="48239" rIns="96478" bIns="4823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6478" tIns="48239" rIns="96478" bIns="48239" rtlCol="0" anchor="b"/>
          <a:lstStyle>
            <a:lvl1pPr algn="r">
              <a:defRPr sz="1300"/>
            </a:lvl1pPr>
          </a:lstStyle>
          <a:p>
            <a:fld id="{84B67E85-B369-45AB-A25D-F920E1ED2370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12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31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23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94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72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4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65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8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35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29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09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B7D4B-18B8-45ED-9E86-DB3F42E57472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9ED3-A8C8-4DB4-9672-8366DC5F79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4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1657" y="26670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Cambria" panose="02040503050406030204" pitchFamily="18" charset="0"/>
              </a:rPr>
              <a:t>ACTSR MEMBERS GENERAL MEETING</a:t>
            </a:r>
          </a:p>
          <a:p>
            <a:pPr algn="ctr"/>
            <a:endParaRPr lang="fr-FR" sz="3200" dirty="0">
              <a:latin typeface="Cambria" panose="02040503050406030204" pitchFamily="18" charset="0"/>
            </a:endParaRPr>
          </a:p>
          <a:p>
            <a:pPr algn="ctr"/>
            <a:r>
              <a:rPr lang="fr-FR" sz="3200" dirty="0">
                <a:latin typeface="Cambria" panose="02040503050406030204" pitchFamily="18" charset="0"/>
              </a:rPr>
              <a:t>8 JUIN 2017</a:t>
            </a:r>
          </a:p>
          <a:p>
            <a:pPr algn="ctr"/>
            <a:endParaRPr lang="fr-FR" sz="3200" dirty="0">
              <a:latin typeface="Cambria" panose="02040503050406030204" pitchFamily="18" charset="0"/>
            </a:endParaRPr>
          </a:p>
          <a:p>
            <a:pPr algn="ctr"/>
            <a:r>
              <a:rPr lang="fr-FR" sz="3200" dirty="0">
                <a:latin typeface="Cambria" panose="02040503050406030204" pitchFamily="18" charset="0"/>
              </a:rPr>
              <a:t>BOBST  </a:t>
            </a:r>
            <a:r>
              <a:rPr lang="fr-FR" sz="3200" dirty="0" err="1">
                <a:latin typeface="Cambria" panose="02040503050406030204" pitchFamily="18" charset="0"/>
              </a:rPr>
              <a:t>factory</a:t>
            </a:r>
            <a:r>
              <a:rPr lang="fr-FR" sz="3200" dirty="0">
                <a:latin typeface="Cambria" panose="02040503050406030204" pitchFamily="18" charset="0"/>
              </a:rPr>
              <a:t>:  </a:t>
            </a:r>
            <a:r>
              <a:rPr lang="fr-FR" sz="3200" dirty="0" err="1">
                <a:latin typeface="Cambria" panose="02040503050406030204" pitchFamily="18" charset="0"/>
              </a:rPr>
              <a:t>Mex</a:t>
            </a:r>
            <a:r>
              <a:rPr lang="fr-FR" sz="3200" dirty="0">
                <a:latin typeface="Cambria" panose="02040503050406030204" pitchFamily="18" charset="0"/>
              </a:rPr>
              <a:t>, </a:t>
            </a:r>
            <a:r>
              <a:rPr lang="fr-FR" sz="3200" dirty="0" err="1">
                <a:latin typeface="Cambria" panose="02040503050406030204" pitchFamily="18" charset="0"/>
              </a:rPr>
              <a:t>Laussane</a:t>
            </a:r>
            <a:endParaRPr lang="fr-FR" sz="3200" dirty="0">
              <a:latin typeface="Cambria" panose="02040503050406030204" pitchFamily="18" charset="0"/>
            </a:endParaRP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609600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ctr">
              <a:buFont typeface="+mj-lt"/>
              <a:buAutoNum type="romanUcPeriod" startAt="5"/>
            </a:pPr>
            <a:r>
              <a:rPr lang="fr-FR" sz="1200" b="1" dirty="0"/>
              <a:t>Site Internet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0"/>
            <a:ext cx="3733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371600"/>
            <a:ext cx="4529720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88558" y="1509577"/>
            <a:ext cx="73152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2000" dirty="0"/>
          </a:p>
          <a:p>
            <a:pPr lvl="0">
              <a:buFont typeface="Arial" pitchFamily="34" charset="0"/>
              <a:buChar char="•"/>
            </a:pPr>
            <a:r>
              <a:rPr lang="en-US" sz="2000" dirty="0"/>
              <a:t>  Chair’s Welcome</a:t>
            </a:r>
          </a:p>
          <a:p>
            <a:pPr lvl="0">
              <a:buFont typeface="Arial" pitchFamily="34" charset="0"/>
              <a:buChar char="•"/>
            </a:pPr>
            <a:endParaRPr lang="en-US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 </a:t>
            </a:r>
            <a:r>
              <a:rPr lang="fr-FR" sz="2000" dirty="0" err="1"/>
              <a:t>Financials</a:t>
            </a:r>
            <a:r>
              <a:rPr lang="fr-FR" sz="2000" dirty="0"/>
              <a:t> and budget </a:t>
            </a:r>
            <a:r>
              <a:rPr lang="fr-FR" sz="2000" dirty="0" err="1"/>
              <a:t>approval</a:t>
            </a:r>
            <a:endParaRPr lang="nl-NL" sz="2000" dirty="0"/>
          </a:p>
          <a:p>
            <a:r>
              <a:rPr lang="en-GB" sz="2000" dirty="0"/>
              <a:t> </a:t>
            </a:r>
            <a:endParaRPr lang="nl-NL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</a:t>
            </a:r>
            <a:r>
              <a:rPr lang="fr-FR" sz="2000" dirty="0" err="1"/>
              <a:t>Board</a:t>
            </a:r>
            <a:r>
              <a:rPr lang="fr-FR" sz="2000" dirty="0"/>
              <a:t> </a:t>
            </a:r>
            <a:r>
              <a:rPr lang="fr-FR" sz="2000" dirty="0" err="1"/>
              <a:t>Endorsement</a:t>
            </a:r>
            <a:r>
              <a:rPr lang="fr-FR" sz="2000" dirty="0"/>
              <a:t> and </a:t>
            </a:r>
            <a:r>
              <a:rPr lang="fr-FR" sz="2000" dirty="0" err="1"/>
              <a:t>Discharge</a:t>
            </a:r>
            <a:r>
              <a:rPr lang="fr-FR" sz="2000" dirty="0"/>
              <a:t>. 2016 Minutes </a:t>
            </a:r>
            <a:r>
              <a:rPr lang="fr-FR" sz="2000" dirty="0" err="1"/>
              <a:t>approval</a:t>
            </a:r>
            <a:r>
              <a:rPr lang="fr-FR" sz="2000" dirty="0"/>
              <a:t>.</a:t>
            </a:r>
            <a:endParaRPr lang="nl-NL" sz="2000" dirty="0"/>
          </a:p>
          <a:p>
            <a:endParaRPr lang="nl-NL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2016 </a:t>
            </a:r>
            <a:r>
              <a:rPr lang="fr-FR" sz="2000" dirty="0" err="1"/>
              <a:t>Review</a:t>
            </a:r>
            <a:endParaRPr lang="nl-NL" sz="2000" dirty="0"/>
          </a:p>
          <a:p>
            <a:pPr lvl="0"/>
            <a:endParaRPr lang="nl-NL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2017 Events</a:t>
            </a:r>
          </a:p>
          <a:p>
            <a:pPr lvl="0">
              <a:buFont typeface="Arial" pitchFamily="34" charset="0"/>
              <a:buChar char="•"/>
            </a:pPr>
            <a:endParaRPr lang="fr-FR" sz="2000" dirty="0"/>
          </a:p>
          <a:p>
            <a:pPr lvl="0">
              <a:buFont typeface="Arial" pitchFamily="34" charset="0"/>
              <a:buChar char="•"/>
            </a:pPr>
            <a:r>
              <a:rPr lang="fr-FR" sz="2000" dirty="0"/>
              <a:t> 2018 AG &amp; Forum: 7th of June</a:t>
            </a:r>
          </a:p>
          <a:p>
            <a:endParaRPr lang="fr-FR" sz="1400" dirty="0"/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609600" y="50545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800" y="610856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alibri" panose="020F0502020204030204" pitchFamily="34" charset="0"/>
              </a:rPr>
              <a:t>2016 FINANCIALS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905507"/>
              </p:ext>
            </p:extLst>
          </p:nvPr>
        </p:nvGraphicFramePr>
        <p:xfrm>
          <a:off x="1143000" y="1600200"/>
          <a:ext cx="7391398" cy="4525962"/>
        </p:xfrm>
        <a:graphic>
          <a:graphicData uri="http://schemas.openxmlformats.org/drawingml/2006/table">
            <a:tbl>
              <a:tblPr/>
              <a:tblGrid>
                <a:gridCol w="1068791">
                  <a:extLst>
                    <a:ext uri="{9D8B030D-6E8A-4147-A177-3AD203B41FA5}">
                      <a16:colId xmlns:a16="http://schemas.microsoft.com/office/drawing/2014/main" val="721848210"/>
                    </a:ext>
                  </a:extLst>
                </a:gridCol>
                <a:gridCol w="1068791">
                  <a:extLst>
                    <a:ext uri="{9D8B030D-6E8A-4147-A177-3AD203B41FA5}">
                      <a16:colId xmlns:a16="http://schemas.microsoft.com/office/drawing/2014/main" val="3901064386"/>
                    </a:ext>
                  </a:extLst>
                </a:gridCol>
                <a:gridCol w="1068791">
                  <a:extLst>
                    <a:ext uri="{9D8B030D-6E8A-4147-A177-3AD203B41FA5}">
                      <a16:colId xmlns:a16="http://schemas.microsoft.com/office/drawing/2014/main" val="754347172"/>
                    </a:ext>
                  </a:extLst>
                </a:gridCol>
                <a:gridCol w="2858694">
                  <a:extLst>
                    <a:ext uri="{9D8B030D-6E8A-4147-A177-3AD203B41FA5}">
                      <a16:colId xmlns:a16="http://schemas.microsoft.com/office/drawing/2014/main" val="1532688818"/>
                    </a:ext>
                  </a:extLst>
                </a:gridCol>
                <a:gridCol w="1326331">
                  <a:extLst>
                    <a:ext uri="{9D8B030D-6E8A-4147-A177-3AD203B41FA5}">
                      <a16:colId xmlns:a16="http://schemas.microsoft.com/office/drawing/2014/main" val="3674391683"/>
                    </a:ext>
                  </a:extLst>
                </a:gridCol>
              </a:tblGrid>
              <a:tr h="281969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fr-FR" sz="1500" b="1" i="0" u="none" strike="noStrike">
                          <a:effectLst/>
                          <a:latin typeface="Cambria" panose="02040503050406030204" pitchFamily="18" charset="0"/>
                        </a:rPr>
                        <a:t>Comptes annuels du 1er janvier au 31 décembre 2016</a:t>
                      </a:r>
                    </a:p>
                  </a:txBody>
                  <a:tcPr marL="7230" marR="7230" marT="7230" marB="433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851747"/>
                  </a:ext>
                </a:extLst>
              </a:tr>
              <a:tr h="195209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0035794"/>
                  </a:ext>
                </a:extLst>
              </a:tr>
              <a:tr h="25304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effectLst/>
                          <a:latin typeface="Cambria" panose="02040503050406030204" pitchFamily="18" charset="0"/>
                        </a:rPr>
                        <a:t>Report 2015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effectLst/>
                          <a:latin typeface="Cambria" panose="02040503050406030204" pitchFamily="18" charset="0"/>
                        </a:rPr>
                        <a:t>35,847.05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04951"/>
                  </a:ext>
                </a:extLst>
              </a:tr>
              <a:tr h="253049"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855362"/>
                  </a:ext>
                </a:extLst>
              </a:tr>
              <a:tr h="25304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Encaissements (cotisations membres)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19,400.00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3089718"/>
                  </a:ext>
                </a:extLst>
              </a:tr>
              <a:tr h="25304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Participation Eurofinance + publicite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4,405.00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268330"/>
                  </a:ext>
                </a:extLst>
              </a:tr>
              <a:tr h="253049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effectLst/>
                          <a:latin typeface="Cambria" panose="02040503050406030204" pitchFamily="18" charset="0"/>
                        </a:rPr>
                        <a:t>23,805.00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7657309"/>
                  </a:ext>
                </a:extLst>
              </a:tr>
              <a:tr h="253049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500184"/>
                  </a:ext>
                </a:extLst>
              </a:tr>
              <a:tr h="25304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Sponsoring EACT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-848.00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640040"/>
                  </a:ext>
                </a:extLst>
              </a:tr>
              <a:tr h="253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Dépenses conférences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-5,110.20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213777"/>
                  </a:ext>
                </a:extLst>
              </a:tr>
              <a:tr h="25304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Dépenses AG 2016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-6,568.00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492481"/>
                  </a:ext>
                </a:extLst>
              </a:tr>
              <a:tr h="253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Dépenses représentation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-5,817.60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357081"/>
                  </a:ext>
                </a:extLst>
              </a:tr>
              <a:tr h="253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Maintenance site internet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-2,860.00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534554"/>
                  </a:ext>
                </a:extLst>
              </a:tr>
              <a:tr h="253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Dépenses fonctionnement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-2,583.00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015674"/>
                  </a:ext>
                </a:extLst>
              </a:tr>
              <a:tr h="253049"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649325"/>
                  </a:ext>
                </a:extLst>
              </a:tr>
              <a:tr h="25304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effectLst/>
                          <a:latin typeface="Cambria" panose="02040503050406030204" pitchFamily="18" charset="0"/>
                        </a:rPr>
                        <a:t>Total Charges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>
                          <a:effectLst/>
                          <a:latin typeface="Cambria" panose="02040503050406030204" pitchFamily="18" charset="0"/>
                        </a:rPr>
                        <a:t>-23,786.80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21363"/>
                  </a:ext>
                </a:extLst>
              </a:tr>
              <a:tr h="253049">
                <a:tc>
                  <a:txBody>
                    <a:bodyPr/>
                    <a:lstStyle/>
                    <a:p>
                      <a:pPr algn="l" fontAlgn="b"/>
                      <a:endParaRPr lang="en-US" sz="1300" b="1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1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300" b="1" i="1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7735435"/>
                  </a:ext>
                </a:extLst>
              </a:tr>
              <a:tr h="2530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effectLst/>
                          <a:latin typeface="Cambria" panose="02040503050406030204" pitchFamily="18" charset="0"/>
                        </a:rPr>
                        <a:t>Balance en fin d'année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3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effectLst/>
                          <a:latin typeface="Cambria" panose="02040503050406030204" pitchFamily="18" charset="0"/>
                        </a:rPr>
                        <a:t>35,865.25</a:t>
                      </a:r>
                    </a:p>
                  </a:txBody>
                  <a:tcPr marL="7230" marR="7230" marT="7230" marB="4338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777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14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066800" y="610856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alibri" panose="020F0502020204030204" pitchFamily="34" charset="0"/>
              </a:rPr>
              <a:t>2017 BUDGET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495986"/>
              </p:ext>
            </p:extLst>
          </p:nvPr>
        </p:nvGraphicFramePr>
        <p:xfrm>
          <a:off x="457200" y="1828800"/>
          <a:ext cx="7924799" cy="4267200"/>
        </p:xfrm>
        <a:graphic>
          <a:graphicData uri="http://schemas.openxmlformats.org/drawingml/2006/table">
            <a:tbl>
              <a:tblPr/>
              <a:tblGrid>
                <a:gridCol w="973015">
                  <a:extLst>
                    <a:ext uri="{9D8B030D-6E8A-4147-A177-3AD203B41FA5}">
                      <a16:colId xmlns:a16="http://schemas.microsoft.com/office/drawing/2014/main" val="657375369"/>
                    </a:ext>
                  </a:extLst>
                </a:gridCol>
                <a:gridCol w="973015">
                  <a:extLst>
                    <a:ext uri="{9D8B030D-6E8A-4147-A177-3AD203B41FA5}">
                      <a16:colId xmlns:a16="http://schemas.microsoft.com/office/drawing/2014/main" val="3356739569"/>
                    </a:ext>
                  </a:extLst>
                </a:gridCol>
                <a:gridCol w="1211385">
                  <a:extLst>
                    <a:ext uri="{9D8B030D-6E8A-4147-A177-3AD203B41FA5}">
                      <a16:colId xmlns:a16="http://schemas.microsoft.com/office/drawing/2014/main" val="3546493113"/>
                    </a:ext>
                  </a:extLst>
                </a:gridCol>
                <a:gridCol w="3262923">
                  <a:extLst>
                    <a:ext uri="{9D8B030D-6E8A-4147-A177-3AD203B41FA5}">
                      <a16:colId xmlns:a16="http://schemas.microsoft.com/office/drawing/2014/main" val="1672916755"/>
                    </a:ext>
                  </a:extLst>
                </a:gridCol>
                <a:gridCol w="1504461">
                  <a:extLst>
                    <a:ext uri="{9D8B030D-6E8A-4147-A177-3AD203B41FA5}">
                      <a16:colId xmlns:a16="http://schemas.microsoft.com/office/drawing/2014/main" val="1080351774"/>
                    </a:ext>
                  </a:extLst>
                </a:gridCol>
              </a:tblGrid>
              <a:tr h="2190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Cambria" panose="02040503050406030204" pitchFamily="18" charset="0"/>
                        </a:rPr>
                        <a:t>Report 2016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Cambria" panose="02040503050406030204" pitchFamily="18" charset="0"/>
                        </a:rPr>
                        <a:t>35,865.25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06157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4231528"/>
                  </a:ext>
                </a:extLst>
              </a:tr>
              <a:tr h="219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Encaissements (cotisations membres)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21,000.00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2181135"/>
                  </a:ext>
                </a:extLst>
              </a:tr>
              <a:tr h="219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Participation Eurofinance + publicite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2,970.00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527934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Cambria" panose="02040503050406030204" pitchFamily="18" charset="0"/>
                        </a:rPr>
                        <a:t>23,970.00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53926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604567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Sponsoring EACT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-1,500.00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995702"/>
                  </a:ext>
                </a:extLst>
              </a:tr>
              <a:tr h="2190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Dépenses conférences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-5,000.00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625313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Dépenses AG 2016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-4,000.00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592811"/>
                  </a:ext>
                </a:extLst>
              </a:tr>
              <a:tr h="2190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Dépenses représentation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-5,000.00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158846"/>
                  </a:ext>
                </a:extLst>
              </a:tr>
              <a:tr h="2190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Maintenance site internet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-1,800.00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972371"/>
                  </a:ext>
                </a:extLst>
              </a:tr>
              <a:tr h="2190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Dépenses fonctionnement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-4,000.00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400460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329891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effectLst/>
                          <a:latin typeface="Cambria" panose="02040503050406030204" pitchFamily="18" charset="0"/>
                        </a:rPr>
                        <a:t>Total Charges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effectLst/>
                          <a:latin typeface="Cambria" panose="02040503050406030204" pitchFamily="18" charset="0"/>
                        </a:rPr>
                        <a:t>-21,300.00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95804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1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1" i="1" u="none" strike="noStrike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5892455"/>
                  </a:ext>
                </a:extLst>
              </a:tr>
              <a:tr h="21907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effectLst/>
                          <a:latin typeface="Cambria" panose="02040503050406030204" pitchFamily="18" charset="0"/>
                        </a:rPr>
                        <a:t>Balance en fin d'année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effectLst/>
                          <a:latin typeface="Cambria" panose="02040503050406030204" pitchFamily="18" charset="0"/>
                        </a:rPr>
                        <a:t>38,535.25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674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76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295400" y="657023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FINANCIAL REPORTS and 2017 BUDGET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806572"/>
              </p:ext>
            </p:extLst>
          </p:nvPr>
        </p:nvGraphicFramePr>
        <p:xfrm>
          <a:off x="457200" y="1732290"/>
          <a:ext cx="8305800" cy="4516112"/>
        </p:xfrm>
        <a:graphic>
          <a:graphicData uri="http://schemas.openxmlformats.org/drawingml/2006/table">
            <a:tbl>
              <a:tblPr/>
              <a:tblGrid>
                <a:gridCol w="3055908">
                  <a:extLst>
                    <a:ext uri="{9D8B030D-6E8A-4147-A177-3AD203B41FA5}">
                      <a16:colId xmlns:a16="http://schemas.microsoft.com/office/drawing/2014/main" val="1275225313"/>
                    </a:ext>
                  </a:extLst>
                </a:gridCol>
                <a:gridCol w="1514894">
                  <a:extLst>
                    <a:ext uri="{9D8B030D-6E8A-4147-A177-3AD203B41FA5}">
                      <a16:colId xmlns:a16="http://schemas.microsoft.com/office/drawing/2014/main" val="4087763371"/>
                    </a:ext>
                  </a:extLst>
                </a:gridCol>
                <a:gridCol w="1253706">
                  <a:extLst>
                    <a:ext uri="{9D8B030D-6E8A-4147-A177-3AD203B41FA5}">
                      <a16:colId xmlns:a16="http://schemas.microsoft.com/office/drawing/2014/main" val="1130866096"/>
                    </a:ext>
                  </a:extLst>
                </a:gridCol>
                <a:gridCol w="1253706">
                  <a:extLst>
                    <a:ext uri="{9D8B030D-6E8A-4147-A177-3AD203B41FA5}">
                      <a16:colId xmlns:a16="http://schemas.microsoft.com/office/drawing/2014/main" val="2159219222"/>
                    </a:ext>
                  </a:extLst>
                </a:gridCol>
                <a:gridCol w="1227586">
                  <a:extLst>
                    <a:ext uri="{9D8B030D-6E8A-4147-A177-3AD203B41FA5}">
                      <a16:colId xmlns:a16="http://schemas.microsoft.com/office/drawing/2014/main" val="33234915"/>
                    </a:ext>
                  </a:extLst>
                </a:gridCol>
              </a:tblGrid>
              <a:tr h="28225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7620" marR="7620" marT="76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7620" marR="7620" marT="76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2016B</a:t>
                      </a:r>
                    </a:p>
                  </a:txBody>
                  <a:tcPr marL="7620" marR="7620" marT="76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2017B</a:t>
                      </a:r>
                    </a:p>
                  </a:txBody>
                  <a:tcPr marL="7620" marR="7620" marT="76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511434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Revenues from Members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20,348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19,400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19400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21,000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774666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Other Revenues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3,295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4,405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2970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2,970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804058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TOTAL REVENUES (A)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23,643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23,805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22,370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23,970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54159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610310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EACT sponsor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(1,570)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(848)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(1,650)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(1,500)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24342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Conferences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(5,642)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(6,344)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(5,000)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(5,000)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175088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AG 2015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(6,516)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(6,545)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(6,500)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(4,000)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131061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Representation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(3,015)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(4,606)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(3,000)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(5,000)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5098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Internet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(3,365)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(2,860)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(1,800)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(1,800)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790988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Other expenses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(2,368)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(2,583)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(2,000)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(4,000)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42403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TOTAL EXPENSES (B)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(22,476)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(23,787)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(19,950)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(21,300)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318950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495319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NET (A-B)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1,167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18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2,420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2,670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121145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INITIAL CASH (C)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34,680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effectLst/>
                          <a:latin typeface="Arial" panose="020B0604020202020204" pitchFamily="34" charset="0"/>
                        </a:rPr>
                        <a:t> 35,847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35,865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158517"/>
                  </a:ext>
                </a:extLst>
              </a:tr>
              <a:tr h="28225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ENDING CASH (A-B+C)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35,847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35,865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38,535 </a:t>
                      </a:r>
                    </a:p>
                  </a:txBody>
                  <a:tcPr marL="7620" marR="7620" marT="762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818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2016 BOARD DISCHARGE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371600" y="1379577"/>
            <a:ext cx="7086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/>
              <a:t>Members</a:t>
            </a:r>
            <a:endParaRPr lang="fr-FR" b="1" dirty="0"/>
          </a:p>
          <a:p>
            <a:r>
              <a:rPr lang="fr-FR" dirty="0">
                <a:solidFill>
                  <a:srgbClr val="FFC000"/>
                </a:solidFill>
              </a:rPr>
              <a:t> </a:t>
            </a:r>
            <a:r>
              <a:rPr lang="fr-FR" dirty="0"/>
              <a:t>71 </a:t>
            </a:r>
            <a:r>
              <a:rPr lang="fr-FR" dirty="0" err="1"/>
              <a:t>Corporates</a:t>
            </a:r>
            <a:r>
              <a:rPr lang="fr-FR" dirty="0"/>
              <a:t> and </a:t>
            </a:r>
            <a:r>
              <a:rPr lang="fr-FR" dirty="0" err="1"/>
              <a:t>Intl.Organizations</a:t>
            </a:r>
            <a:r>
              <a:rPr lang="fr-FR" dirty="0"/>
              <a:t> représentions 119 </a:t>
            </a:r>
            <a:r>
              <a:rPr lang="fr-FR" dirty="0" err="1"/>
              <a:t>members</a:t>
            </a:r>
            <a:r>
              <a:rPr lang="fr-FR" dirty="0"/>
              <a:t>.</a:t>
            </a:r>
          </a:p>
          <a:p>
            <a:r>
              <a:rPr lang="fr-FR" dirty="0"/>
              <a:t> 3 </a:t>
            </a:r>
            <a:r>
              <a:rPr lang="fr-FR" dirty="0" err="1"/>
              <a:t>Members</a:t>
            </a:r>
            <a:r>
              <a:rPr lang="fr-FR" dirty="0"/>
              <a:t> </a:t>
            </a:r>
            <a:r>
              <a:rPr lang="fr-FR" dirty="0" err="1"/>
              <a:t>left</a:t>
            </a:r>
            <a:r>
              <a:rPr lang="fr-FR" dirty="0"/>
              <a:t> and 10 new </a:t>
            </a:r>
            <a:r>
              <a:rPr lang="fr-FR" dirty="0" err="1"/>
              <a:t>joined</a:t>
            </a:r>
            <a:r>
              <a:rPr lang="fr-FR" dirty="0"/>
              <a:t> us. </a:t>
            </a:r>
          </a:p>
          <a:p>
            <a:endParaRPr lang="nl-NL" dirty="0"/>
          </a:p>
          <a:p>
            <a:pPr lvl="0"/>
            <a:endParaRPr lang="fr-FR" dirty="0"/>
          </a:p>
          <a:p>
            <a:pPr lvl="0"/>
            <a:r>
              <a:rPr lang="fr-FR" b="1" dirty="0" err="1"/>
              <a:t>Board</a:t>
            </a:r>
            <a:endParaRPr lang="fr-FR" b="1" dirty="0"/>
          </a:p>
          <a:p>
            <a:pPr lvl="0"/>
            <a:r>
              <a:rPr lang="fr-FR" dirty="0"/>
              <a:t>Guillermo de la FUENTE– Chairman</a:t>
            </a:r>
          </a:p>
          <a:p>
            <a:r>
              <a:rPr lang="fr-FR" dirty="0"/>
              <a:t>Sylvie NOVEL  </a:t>
            </a:r>
          </a:p>
          <a:p>
            <a:pPr lvl="0"/>
            <a:r>
              <a:rPr lang="fr-FR" dirty="0"/>
              <a:t>Jacques BILLY</a:t>
            </a:r>
          </a:p>
          <a:p>
            <a:r>
              <a:rPr lang="fr-FR" dirty="0"/>
              <a:t>Eric FELLI </a:t>
            </a:r>
          </a:p>
          <a:p>
            <a:pPr lvl="0"/>
            <a:r>
              <a:rPr lang="fr-FR" dirty="0"/>
              <a:t>Fabrice MOORE </a:t>
            </a:r>
          </a:p>
          <a:p>
            <a:pPr lvl="0"/>
            <a:r>
              <a:rPr lang="fr-FR" dirty="0"/>
              <a:t>Tobias THIESSEN </a:t>
            </a:r>
          </a:p>
          <a:p>
            <a:pPr lvl="0"/>
            <a:endParaRPr lang="fr-FR" sz="1400" dirty="0"/>
          </a:p>
          <a:p>
            <a:pPr lvl="0"/>
            <a:endParaRPr lang="fr-FR" sz="1400" dirty="0"/>
          </a:p>
          <a:p>
            <a:pPr lvl="0"/>
            <a:r>
              <a:rPr lang="fr-FR" sz="1400" dirty="0"/>
              <a:t> </a:t>
            </a:r>
            <a:endParaRPr lang="nl-NL" sz="1400" dirty="0"/>
          </a:p>
        </p:txBody>
      </p:sp>
      <p:pic>
        <p:nvPicPr>
          <p:cNvPr id="10242" name="Picture 2" descr="guillerm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4191000"/>
            <a:ext cx="895350" cy="952500"/>
          </a:xfrm>
          <a:prstGeom prst="rect">
            <a:avLst/>
          </a:prstGeom>
          <a:noFill/>
        </p:spPr>
      </p:pic>
      <p:pic>
        <p:nvPicPr>
          <p:cNvPr id="10244" name="Picture 4" descr="fabric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4191000"/>
            <a:ext cx="885825" cy="914401"/>
          </a:xfrm>
          <a:prstGeom prst="rect">
            <a:avLst/>
          </a:prstGeom>
          <a:noFill/>
        </p:spPr>
      </p:pic>
      <p:pic>
        <p:nvPicPr>
          <p:cNvPr id="10246" name="Picture 6" descr="AAEAAQAAAAAAAAUSAAAAJGFjMzUxNmMxLTg1MjgtNDQ3YS1iODA2LWYwNjE0YWQwZWNjZ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4191000"/>
            <a:ext cx="895350" cy="895351"/>
          </a:xfrm>
          <a:prstGeom prst="rect">
            <a:avLst/>
          </a:prstGeom>
          <a:noFill/>
        </p:spPr>
      </p:pic>
      <p:pic>
        <p:nvPicPr>
          <p:cNvPr id="10248" name="Picture 8" descr="319d20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10400" y="4267200"/>
            <a:ext cx="800100" cy="800100"/>
          </a:xfrm>
          <a:prstGeom prst="rect">
            <a:avLst/>
          </a:prstGeom>
          <a:noFill/>
        </p:spPr>
      </p:pic>
      <p:pic>
        <p:nvPicPr>
          <p:cNvPr id="10250" name="Picture 10" descr="jacque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48600" y="4267200"/>
            <a:ext cx="838200" cy="838200"/>
          </a:xfrm>
          <a:prstGeom prst="rect">
            <a:avLst/>
          </a:prstGeom>
          <a:noFill/>
        </p:spPr>
      </p:pic>
      <p:pic>
        <p:nvPicPr>
          <p:cNvPr id="10252" name="Picture 12" descr="sylvie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0" y="3048000"/>
            <a:ext cx="876300" cy="11144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2016 EVENTS</a:t>
            </a:r>
          </a:p>
        </p:txBody>
      </p:sp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57200" y="1361420"/>
            <a:ext cx="8229600" cy="549658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CH" sz="1400" b="1" i="1" dirty="0">
                <a:latin typeface="Cambria" panose="02040503050406030204" pitchFamily="18" charset="0"/>
              </a:rPr>
              <a:t> 28th  </a:t>
            </a:r>
            <a:r>
              <a:rPr lang="fr-CH" sz="1400" b="1" i="1" dirty="0" err="1">
                <a:latin typeface="Cambria" panose="02040503050406030204" pitchFamily="18" charset="0"/>
              </a:rPr>
              <a:t>January</a:t>
            </a:r>
            <a:br>
              <a:rPr lang="fr-CH" sz="1400" dirty="0">
                <a:latin typeface="Cambria" panose="02040503050406030204" pitchFamily="18" charset="0"/>
              </a:rPr>
            </a:br>
            <a:r>
              <a:rPr lang="fr-CH" sz="1400" dirty="0" err="1">
                <a:latin typeface="Cambria" panose="02040503050406030204" pitchFamily="18" charset="0"/>
              </a:rPr>
              <a:t>Basseruche</a:t>
            </a:r>
            <a:r>
              <a:rPr lang="fr-CH" sz="1400" dirty="0">
                <a:latin typeface="Cambria" panose="02040503050406030204" pitchFamily="18" charset="0"/>
              </a:rPr>
              <a:t> – Snow </a:t>
            </a:r>
            <a:r>
              <a:rPr lang="fr-CH" sz="1400" dirty="0" err="1">
                <a:latin typeface="Cambria" panose="02040503050406030204" pitchFamily="18" charset="0"/>
              </a:rPr>
              <a:t>shoes</a:t>
            </a:r>
            <a:r>
              <a:rPr lang="fr-CH" sz="1400" dirty="0">
                <a:latin typeface="Cambria" panose="02040503050406030204" pitchFamily="18" charset="0"/>
              </a:rPr>
              <a:t> </a:t>
            </a:r>
            <a:r>
              <a:rPr lang="fr-CH" sz="1400" dirty="0" err="1">
                <a:latin typeface="Cambria" panose="02040503050406030204" pitchFamily="18" charset="0"/>
              </a:rPr>
              <a:t>outing</a:t>
            </a:r>
            <a:r>
              <a:rPr lang="fr-CH" sz="1400" dirty="0">
                <a:latin typeface="Cambria" panose="02040503050406030204" pitchFamily="18" charset="0"/>
              </a:rPr>
              <a:t>					17 participants</a:t>
            </a:r>
          </a:p>
          <a:p>
            <a:pPr>
              <a:buNone/>
            </a:pPr>
            <a:r>
              <a:rPr lang="fr-CH" sz="1400" b="1" i="1" dirty="0">
                <a:latin typeface="Cambria" panose="02040503050406030204" pitchFamily="18" charset="0"/>
              </a:rPr>
              <a:t>28th April</a:t>
            </a:r>
            <a:br>
              <a:rPr lang="fr-CH" sz="1400" dirty="0">
                <a:latin typeface="Cambria" panose="02040503050406030204" pitchFamily="18" charset="0"/>
              </a:rPr>
            </a:br>
            <a:r>
              <a:rPr lang="fr-CH" sz="1400" dirty="0">
                <a:latin typeface="Cambria" panose="02040503050406030204" pitchFamily="18" charset="0"/>
              </a:rPr>
              <a:t> Jean-Pierre Roth- «Le plancher pour l’Euro un Bien pour un Mal»		34 participants</a:t>
            </a:r>
          </a:p>
          <a:p>
            <a:pPr>
              <a:buNone/>
            </a:pPr>
            <a:r>
              <a:rPr lang="fr-CH" sz="1400" b="1" i="1" dirty="0">
                <a:latin typeface="Cambria" panose="02040503050406030204" pitchFamily="18" charset="0"/>
              </a:rPr>
              <a:t> 9th June</a:t>
            </a:r>
            <a:br>
              <a:rPr lang="fr-CH" sz="1400" dirty="0">
                <a:latin typeface="Cambria" panose="02040503050406030204" pitchFamily="18" charset="0"/>
              </a:rPr>
            </a:br>
            <a:r>
              <a:rPr lang="fr-CH" sz="1400" dirty="0">
                <a:latin typeface="Cambria" panose="02040503050406030204" pitchFamily="18" charset="0"/>
              </a:rPr>
              <a:t>AG &amp; III </a:t>
            </a:r>
            <a:r>
              <a:rPr lang="fr-CH" sz="1400" dirty="0" err="1">
                <a:latin typeface="Cambria" panose="02040503050406030204" pitchFamily="18" charset="0"/>
              </a:rPr>
              <a:t>Swiss</a:t>
            </a:r>
            <a:r>
              <a:rPr lang="fr-CH" sz="1400" dirty="0">
                <a:latin typeface="Cambria" panose="02040503050406030204" pitchFamily="18" charset="0"/>
              </a:rPr>
              <a:t> </a:t>
            </a:r>
            <a:r>
              <a:rPr lang="fr-CH" sz="1400" dirty="0" err="1">
                <a:latin typeface="Cambria" panose="02040503050406030204" pitchFamily="18" charset="0"/>
              </a:rPr>
              <a:t>Treasurer</a:t>
            </a:r>
            <a:r>
              <a:rPr lang="fr-CH" sz="1400" dirty="0">
                <a:latin typeface="Cambria" panose="02040503050406030204" pitchFamily="18" charset="0"/>
              </a:rPr>
              <a:t> Forum					52 participants</a:t>
            </a:r>
          </a:p>
          <a:p>
            <a:pPr>
              <a:buNone/>
            </a:pPr>
            <a:r>
              <a:rPr lang="fr-CH" sz="1400" b="1" i="1" dirty="0">
                <a:latin typeface="Cambria" panose="02040503050406030204" pitchFamily="18" charset="0"/>
              </a:rPr>
              <a:t> 29th  </a:t>
            </a:r>
            <a:r>
              <a:rPr lang="fr-CH" sz="1400" b="1" i="1" dirty="0" err="1">
                <a:latin typeface="Cambria" panose="02040503050406030204" pitchFamily="18" charset="0"/>
              </a:rPr>
              <a:t>September</a:t>
            </a:r>
            <a:br>
              <a:rPr lang="fr-CH" sz="1400" b="1" i="1" dirty="0">
                <a:latin typeface="Cambria" panose="02040503050406030204" pitchFamily="18" charset="0"/>
              </a:rPr>
            </a:br>
            <a:r>
              <a:rPr lang="fr-CH" sz="1400" dirty="0">
                <a:latin typeface="Cambria" panose="02040503050406030204" pitchFamily="18" charset="0"/>
              </a:rPr>
              <a:t>Jacques Vo </a:t>
            </a:r>
            <a:r>
              <a:rPr lang="fr-CH" sz="1400" dirty="0" err="1">
                <a:latin typeface="Cambria" panose="02040503050406030204" pitchFamily="18" charset="0"/>
              </a:rPr>
              <a:t>Thanh</a:t>
            </a:r>
            <a:r>
              <a:rPr lang="fr-CH" sz="1400" dirty="0">
                <a:latin typeface="Cambria" panose="02040503050406030204" pitchFamily="18" charset="0"/>
              </a:rPr>
              <a:t> – Workshop  on FX options	</a:t>
            </a:r>
            <a:r>
              <a:rPr lang="fr-CH" sz="1400" i="1" dirty="0">
                <a:latin typeface="Cambria" panose="02040503050406030204" pitchFamily="18" charset="0"/>
              </a:rPr>
              <a:t>			</a:t>
            </a:r>
            <a:r>
              <a:rPr lang="fr-CH" sz="1400" dirty="0">
                <a:latin typeface="Cambria" panose="02040503050406030204" pitchFamily="18" charset="0"/>
              </a:rPr>
              <a:t>9 participants</a:t>
            </a:r>
            <a:endParaRPr lang="fr-CH" sz="1400" i="1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400" b="1" i="1" dirty="0">
                <a:latin typeface="Cambria" panose="02040503050406030204" pitchFamily="18" charset="0"/>
              </a:rPr>
              <a:t>15th </a:t>
            </a:r>
            <a:r>
              <a:rPr lang="fr-CH" sz="1400" b="1" i="1" dirty="0" err="1">
                <a:latin typeface="Cambria" panose="02040503050406030204" pitchFamily="18" charset="0"/>
              </a:rPr>
              <a:t>December</a:t>
            </a:r>
            <a:r>
              <a:rPr lang="fr-CH" sz="1400" b="1" i="1" dirty="0">
                <a:latin typeface="Cambria" panose="02040503050406030204" pitchFamily="18" charset="0"/>
              </a:rPr>
              <a:t>						</a:t>
            </a:r>
            <a:br>
              <a:rPr lang="fr-CH" sz="1400" b="1" i="1" dirty="0">
                <a:latin typeface="Cambria" panose="02040503050406030204" pitchFamily="18" charset="0"/>
              </a:rPr>
            </a:br>
            <a:r>
              <a:rPr lang="fr-CH" sz="1400" dirty="0">
                <a:latin typeface="Cambria" panose="02040503050406030204" pitchFamily="18" charset="0"/>
              </a:rPr>
              <a:t>Fabrizio </a:t>
            </a:r>
            <a:r>
              <a:rPr lang="fr-CH" sz="1400" dirty="0" err="1">
                <a:latin typeface="Cambria" panose="02040503050406030204" pitchFamily="18" charset="0"/>
              </a:rPr>
              <a:t>Quirighetti</a:t>
            </a:r>
            <a:r>
              <a:rPr lang="fr-CH" sz="1400" dirty="0">
                <a:latin typeface="Cambria" panose="02040503050406030204" pitchFamily="18" charset="0"/>
              </a:rPr>
              <a:t> – «Un cycle sans fin» 				17 participants</a:t>
            </a:r>
          </a:p>
          <a:p>
            <a:pPr>
              <a:buNone/>
            </a:pPr>
            <a:endParaRPr lang="fr-CH" sz="1500" dirty="0"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500" b="1" i="1" dirty="0">
                <a:solidFill>
                  <a:srgbClr val="00B050"/>
                </a:solidFill>
                <a:latin typeface="Cambria" panose="02040503050406030204" pitchFamily="18" charset="0"/>
              </a:rPr>
              <a:t>31st August</a:t>
            </a:r>
            <a:br>
              <a:rPr lang="fr-CH" sz="1500" b="1" i="1" dirty="0">
                <a:solidFill>
                  <a:srgbClr val="00B050"/>
                </a:solidFill>
                <a:latin typeface="Cambria" panose="02040503050406030204" pitchFamily="18" charset="0"/>
              </a:rPr>
            </a:br>
            <a:r>
              <a:rPr lang="fr-CH" sz="1500" dirty="0">
                <a:solidFill>
                  <a:srgbClr val="00B050"/>
                </a:solidFill>
                <a:latin typeface="Cambria" panose="02040503050406030204" pitchFamily="18" charset="0"/>
              </a:rPr>
              <a:t>ISAG invitation 	 </a:t>
            </a:r>
            <a:r>
              <a:rPr lang="fr-CH" sz="1500" dirty="0">
                <a:latin typeface="Cambria" panose="02040503050406030204" pitchFamily="18" charset="0"/>
              </a:rPr>
              <a:t>	</a:t>
            </a:r>
          </a:p>
          <a:p>
            <a:pPr>
              <a:buNone/>
            </a:pPr>
            <a:r>
              <a:rPr lang="fr-CH" sz="1500" b="1" i="1" dirty="0">
                <a:solidFill>
                  <a:srgbClr val="00B050"/>
                </a:solidFill>
                <a:latin typeface="Cambria" panose="02040503050406030204" pitchFamily="18" charset="0"/>
              </a:rPr>
              <a:t>17th </a:t>
            </a:r>
            <a:r>
              <a:rPr lang="fr-CH" sz="1500" b="1" i="1" dirty="0" err="1">
                <a:solidFill>
                  <a:srgbClr val="00B050"/>
                </a:solidFill>
                <a:latin typeface="Cambria" panose="02040503050406030204" pitchFamily="18" charset="0"/>
              </a:rPr>
              <a:t>November</a:t>
            </a:r>
            <a:br>
              <a:rPr lang="fr-CH" sz="1500" b="1" i="1" dirty="0">
                <a:solidFill>
                  <a:srgbClr val="00B050"/>
                </a:solidFill>
                <a:latin typeface="Cambria" panose="02040503050406030204" pitchFamily="18" charset="0"/>
              </a:rPr>
            </a:br>
            <a:r>
              <a:rPr lang="fr-CH" sz="1500" dirty="0">
                <a:solidFill>
                  <a:srgbClr val="00B050"/>
                </a:solidFill>
                <a:latin typeface="Cambria" panose="02040503050406030204" pitchFamily="18" charset="0"/>
              </a:rPr>
              <a:t>ACI SNB </a:t>
            </a:r>
            <a:r>
              <a:rPr lang="fr-CH" sz="1500" dirty="0" err="1">
                <a:solidFill>
                  <a:srgbClr val="00B050"/>
                </a:solidFill>
                <a:latin typeface="Cambria" panose="02040503050406030204" pitchFamily="18" charset="0"/>
              </a:rPr>
              <a:t>Monetary</a:t>
            </a:r>
            <a:r>
              <a:rPr lang="fr-CH" sz="1500" dirty="0">
                <a:solidFill>
                  <a:srgbClr val="00B050"/>
                </a:solidFill>
                <a:latin typeface="Cambria" panose="02040503050406030204" pitchFamily="18" charset="0"/>
              </a:rPr>
              <a:t> </a:t>
            </a:r>
            <a:r>
              <a:rPr lang="fr-CH" sz="1500" dirty="0" err="1">
                <a:solidFill>
                  <a:srgbClr val="00B050"/>
                </a:solidFill>
                <a:latin typeface="Cambria" panose="02040503050406030204" pitchFamily="18" charset="0"/>
              </a:rPr>
              <a:t>Market</a:t>
            </a:r>
            <a:r>
              <a:rPr lang="fr-CH" sz="1500" dirty="0">
                <a:solidFill>
                  <a:srgbClr val="00B050"/>
                </a:solidFill>
                <a:latin typeface="Cambria" panose="02040503050406030204" pitchFamily="18" charset="0"/>
              </a:rPr>
              <a:t> &amp; </a:t>
            </a:r>
            <a:r>
              <a:rPr lang="fr-CH" sz="1500" dirty="0" err="1">
                <a:solidFill>
                  <a:srgbClr val="00B050"/>
                </a:solidFill>
                <a:latin typeface="Cambria" panose="02040503050406030204" pitchFamily="18" charset="0"/>
              </a:rPr>
              <a:t>Coktail</a:t>
            </a:r>
            <a:r>
              <a:rPr lang="fr-CH" sz="1500" dirty="0">
                <a:solidFill>
                  <a:srgbClr val="00B050"/>
                </a:solidFill>
                <a:latin typeface="Cambria" panose="02040503050406030204" pitchFamily="18" charset="0"/>
              </a:rPr>
              <a:t> invitation by BNS 	</a:t>
            </a:r>
            <a:endParaRPr lang="fr-CH" sz="1500" b="1" i="1" dirty="0">
              <a:solidFill>
                <a:srgbClr val="00B050"/>
              </a:solidFill>
              <a:latin typeface="Cambria" panose="02040503050406030204" pitchFamily="18" charset="0"/>
            </a:endParaRPr>
          </a:p>
          <a:p>
            <a:pPr>
              <a:buNone/>
            </a:pPr>
            <a:r>
              <a:rPr lang="fr-CH" sz="1500" b="1" i="1" dirty="0">
                <a:solidFill>
                  <a:srgbClr val="00B050"/>
                </a:solidFill>
                <a:latin typeface="Cambria" panose="02040503050406030204" pitchFamily="18" charset="0"/>
              </a:rPr>
              <a:t>15th </a:t>
            </a:r>
            <a:r>
              <a:rPr lang="fr-CH" sz="1500" b="1" i="1" dirty="0" err="1">
                <a:solidFill>
                  <a:srgbClr val="00B050"/>
                </a:solidFill>
                <a:latin typeface="Cambria" panose="02040503050406030204" pitchFamily="18" charset="0"/>
              </a:rPr>
              <a:t>December</a:t>
            </a:r>
            <a:r>
              <a:rPr lang="fr-CH" sz="1500" dirty="0">
                <a:latin typeface="Cambria" panose="02040503050406030204" pitchFamily="18" charset="0"/>
              </a:rPr>
              <a:t> </a:t>
            </a:r>
            <a:br>
              <a:rPr lang="fr-CH" sz="1500" b="1" i="1" dirty="0">
                <a:solidFill>
                  <a:srgbClr val="00B050"/>
                </a:solidFill>
                <a:latin typeface="Cambria" panose="02040503050406030204" pitchFamily="18" charset="0"/>
              </a:rPr>
            </a:br>
            <a:r>
              <a:rPr lang="fr-CH" sz="1500" dirty="0">
                <a:solidFill>
                  <a:srgbClr val="00B050"/>
                </a:solidFill>
                <a:latin typeface="Cambria" panose="02040503050406030204" pitchFamily="18" charset="0"/>
              </a:rPr>
              <a:t>Geneva Bank </a:t>
            </a:r>
            <a:r>
              <a:rPr lang="fr-CH" sz="1500" dirty="0" err="1">
                <a:solidFill>
                  <a:srgbClr val="00B050"/>
                </a:solidFill>
                <a:latin typeface="Cambria" panose="02040503050406030204" pitchFamily="18" charset="0"/>
              </a:rPr>
              <a:t>Treasurers</a:t>
            </a:r>
            <a:r>
              <a:rPr lang="fr-CH" sz="1500" dirty="0">
                <a:latin typeface="Cambria" panose="02040503050406030204" pitchFamily="18" charset="0"/>
              </a:rPr>
              <a:t> </a:t>
            </a:r>
            <a:r>
              <a:rPr lang="fr-CH" sz="1500" dirty="0">
                <a:highlight>
                  <a:srgbClr val="FFFF00"/>
                </a:highlight>
                <a:latin typeface="Cambria" panose="02040503050406030204" pitchFamily="18" charset="0"/>
              </a:rPr>
              <a:t>	</a:t>
            </a:r>
          </a:p>
          <a:p>
            <a:pPr>
              <a:buNone/>
            </a:pPr>
            <a:r>
              <a:rPr lang="fr-CH" sz="1500" b="1" i="1" dirty="0">
                <a:solidFill>
                  <a:srgbClr val="FF0000"/>
                </a:solidFill>
                <a:latin typeface="Cambria" panose="02040503050406030204" pitchFamily="18" charset="0"/>
              </a:rPr>
              <a:t>26,29 </a:t>
            </a:r>
            <a:r>
              <a:rPr lang="fr-CH" sz="1500" b="1" i="1" dirty="0" err="1">
                <a:solidFill>
                  <a:srgbClr val="FF0000"/>
                </a:solidFill>
                <a:latin typeface="Cambria" panose="02040503050406030204" pitchFamily="18" charset="0"/>
              </a:rPr>
              <a:t>September</a:t>
            </a:r>
            <a:br>
              <a:rPr lang="fr-CH" sz="15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fr-CH" sz="1500" dirty="0">
                <a:solidFill>
                  <a:srgbClr val="FF0000"/>
                </a:solidFill>
                <a:latin typeface="Cambria" panose="02040503050406030204" pitchFamily="18" charset="0"/>
              </a:rPr>
              <a:t>SIBOS in Geneva  </a:t>
            </a:r>
          </a:p>
          <a:p>
            <a:pPr>
              <a:buNone/>
            </a:pPr>
            <a:r>
              <a:rPr lang="fr-CH" sz="1500" b="1" i="1" dirty="0">
                <a:solidFill>
                  <a:srgbClr val="FF0000"/>
                </a:solidFill>
                <a:latin typeface="Cambria" panose="02040503050406030204" pitchFamily="18" charset="0"/>
              </a:rPr>
              <a:t>16-17 </a:t>
            </a:r>
            <a:r>
              <a:rPr lang="fr-CH" sz="1500" b="1" i="1" dirty="0" err="1">
                <a:solidFill>
                  <a:srgbClr val="FF0000"/>
                </a:solidFill>
                <a:latin typeface="Cambria" panose="02040503050406030204" pitchFamily="18" charset="0"/>
              </a:rPr>
              <a:t>September</a:t>
            </a:r>
            <a:br>
              <a:rPr lang="fr-CH" sz="15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fr-CH" sz="1500" dirty="0">
                <a:solidFill>
                  <a:srgbClr val="FF0000"/>
                </a:solidFill>
                <a:latin typeface="Cambria" panose="02040503050406030204" pitchFamily="18" charset="0"/>
              </a:rPr>
              <a:t>EACT and IGTA </a:t>
            </a:r>
            <a:r>
              <a:rPr lang="fr-CH" sz="1500" dirty="0" err="1">
                <a:solidFill>
                  <a:srgbClr val="FF0000"/>
                </a:solidFill>
                <a:latin typeface="Cambria" panose="02040503050406030204" pitchFamily="18" charset="0"/>
              </a:rPr>
              <a:t>board</a:t>
            </a:r>
            <a:r>
              <a:rPr lang="fr-CH" sz="1500" dirty="0">
                <a:solidFill>
                  <a:srgbClr val="FF0000"/>
                </a:solidFill>
                <a:latin typeface="Cambria" panose="02040503050406030204" pitchFamily="18" charset="0"/>
              </a:rPr>
              <a:t> meeting in Dublin</a:t>
            </a:r>
          </a:p>
          <a:p>
            <a:pPr>
              <a:buNone/>
            </a:pPr>
            <a:r>
              <a:rPr lang="fr-CH" sz="1500" b="1" i="1" dirty="0">
                <a:solidFill>
                  <a:srgbClr val="FF0000"/>
                </a:solidFill>
                <a:latin typeface="Cambria" panose="02040503050406030204" pitchFamily="18" charset="0"/>
              </a:rPr>
              <a:t>12-14th  </a:t>
            </a:r>
            <a:r>
              <a:rPr lang="fr-CH" sz="1500" b="1" i="1" dirty="0" err="1">
                <a:solidFill>
                  <a:srgbClr val="FF0000"/>
                </a:solidFill>
                <a:latin typeface="Cambria" panose="02040503050406030204" pitchFamily="18" charset="0"/>
              </a:rPr>
              <a:t>October</a:t>
            </a:r>
            <a:br>
              <a:rPr lang="fr-CH" sz="15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fr-CH" sz="1500" dirty="0">
                <a:solidFill>
                  <a:srgbClr val="FF0000"/>
                </a:solidFill>
                <a:latin typeface="Cambria" panose="02040503050406030204" pitchFamily="18" charset="0"/>
              </a:rPr>
              <a:t>EUROFINANCE International </a:t>
            </a:r>
            <a:r>
              <a:rPr lang="fr-CH" sz="1500" dirty="0" err="1">
                <a:solidFill>
                  <a:srgbClr val="FF0000"/>
                </a:solidFill>
                <a:latin typeface="Cambria" panose="02040503050406030204" pitchFamily="18" charset="0"/>
              </a:rPr>
              <a:t>conference</a:t>
            </a:r>
            <a:r>
              <a:rPr lang="fr-CH" sz="1500" dirty="0">
                <a:solidFill>
                  <a:srgbClr val="FF0000"/>
                </a:solidFill>
                <a:latin typeface="Cambria" panose="02040503050406030204" pitchFamily="18" charset="0"/>
              </a:rPr>
              <a:t> in </a:t>
            </a:r>
            <a:r>
              <a:rPr lang="fr-CH" sz="1500" dirty="0" err="1">
                <a:solidFill>
                  <a:srgbClr val="FF0000"/>
                </a:solidFill>
                <a:latin typeface="Cambria" panose="02040503050406030204" pitchFamily="18" charset="0"/>
              </a:rPr>
              <a:t>Viena</a:t>
            </a:r>
            <a:endParaRPr lang="fr-CH" sz="15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>
              <a:buNone/>
            </a:pPr>
            <a:endParaRPr lang="fr-CH" sz="1100" dirty="0">
              <a:latin typeface="Cambria" panose="02040503050406030204" pitchFamily="18" charset="0"/>
            </a:endParaRPr>
          </a:p>
          <a:p>
            <a:pPr>
              <a:buNone/>
            </a:pPr>
            <a:endParaRPr lang="fr-CH" sz="11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fee\AppData\Local\Microsoft\Windows\Temporary Internet Files\Content.Outlook\VELZEZ0Z\ACTSR%20petit%20logo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1061838" cy="107526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1676400" y="2057400"/>
            <a:ext cx="67056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fr-CH" sz="1400" dirty="0"/>
          </a:p>
          <a:p>
            <a:pPr lvl="1"/>
            <a:endParaRPr lang="en-US" sz="2000" b="1" dirty="0"/>
          </a:p>
          <a:p>
            <a:pPr lvl="1"/>
            <a:r>
              <a:rPr lang="en-US" sz="2000" b="1" dirty="0">
                <a:highlight>
                  <a:srgbClr val="FFFF00"/>
                </a:highlight>
              </a:rPr>
              <a:t>SAVE THE DATE !!!!</a:t>
            </a:r>
          </a:p>
          <a:p>
            <a:pPr lvl="1"/>
            <a:endParaRPr lang="en-US" sz="2000" b="1" dirty="0">
              <a:highlight>
                <a:srgbClr val="FFFF00"/>
              </a:highlight>
            </a:endParaRPr>
          </a:p>
          <a:p>
            <a:pPr lvl="1"/>
            <a:r>
              <a:rPr lang="en-US" sz="2000" b="1" dirty="0">
                <a:highlight>
                  <a:srgbClr val="FFFF00"/>
                </a:highlight>
              </a:rPr>
              <a:t>Joint event with </a:t>
            </a:r>
            <a:r>
              <a:rPr lang="en-US" sz="2000" b="1" dirty="0" err="1">
                <a:highlight>
                  <a:srgbClr val="FFFF00"/>
                </a:highlight>
              </a:rPr>
              <a:t>SwissAct</a:t>
            </a:r>
            <a:r>
              <a:rPr lang="en-US" sz="2000" b="1" dirty="0">
                <a:highlight>
                  <a:srgbClr val="FFFF00"/>
                </a:highlight>
              </a:rPr>
              <a:t> in October 30</a:t>
            </a:r>
            <a:r>
              <a:rPr lang="en-US" sz="2000" b="1" baseline="30000" dirty="0">
                <a:highlight>
                  <a:srgbClr val="FFFF00"/>
                </a:highlight>
              </a:rPr>
              <a:t>th</a:t>
            </a:r>
            <a:r>
              <a:rPr lang="en-US" sz="2000" b="1" dirty="0">
                <a:highlight>
                  <a:srgbClr val="FFFF00"/>
                </a:highlight>
              </a:rPr>
              <a:t> 2017 in SGS offices in Geneva:</a:t>
            </a:r>
          </a:p>
          <a:p>
            <a:pPr marL="800100" lvl="1" indent="-342900">
              <a:buAutoNum type="arabicPeriod" startAt="2"/>
            </a:pPr>
            <a:endParaRPr lang="en-US" sz="1400" dirty="0">
              <a:highlight>
                <a:srgbClr val="FFFF00"/>
              </a:highlight>
            </a:endParaRPr>
          </a:p>
          <a:p>
            <a:pPr lvl="1"/>
            <a:r>
              <a:rPr lang="fr-CH" sz="1400" dirty="0">
                <a:highlight>
                  <a:srgbClr val="FFFF00"/>
                </a:highlight>
              </a:rPr>
              <a:t>16h00 "</a:t>
            </a:r>
            <a:r>
              <a:rPr lang="fr-CH" sz="1400" b="1" dirty="0" err="1">
                <a:highlight>
                  <a:srgbClr val="FFFF00"/>
                </a:highlight>
              </a:rPr>
              <a:t>Welcome</a:t>
            </a:r>
            <a:r>
              <a:rPr lang="fr-CH" sz="1400" b="1" dirty="0">
                <a:highlight>
                  <a:srgbClr val="FFFF00"/>
                </a:highlight>
              </a:rPr>
              <a:t> and Introduction</a:t>
            </a:r>
            <a:r>
              <a:rPr lang="fr-CH" sz="1400" dirty="0">
                <a:highlight>
                  <a:srgbClr val="FFFF00"/>
                </a:highlight>
              </a:rPr>
              <a:t>" by SGS CFO and Group </a:t>
            </a:r>
            <a:r>
              <a:rPr lang="fr-CH" sz="1400" dirty="0" err="1">
                <a:highlight>
                  <a:srgbClr val="FFFF00"/>
                </a:highlight>
              </a:rPr>
              <a:t>Treasurer</a:t>
            </a:r>
            <a:br>
              <a:rPr lang="fr-CH" sz="1400" dirty="0">
                <a:highlight>
                  <a:srgbClr val="FFFF00"/>
                </a:highlight>
              </a:rPr>
            </a:br>
            <a:r>
              <a:rPr lang="fr-CH" sz="1400" dirty="0">
                <a:highlight>
                  <a:srgbClr val="FFFF00"/>
                </a:highlight>
              </a:rPr>
              <a:t>16h15 "</a:t>
            </a:r>
            <a:r>
              <a:rPr lang="fr-CH" sz="1400" b="1" dirty="0">
                <a:highlight>
                  <a:srgbClr val="FFFF00"/>
                </a:highlight>
              </a:rPr>
              <a:t>BNS intervention</a:t>
            </a:r>
            <a:r>
              <a:rPr lang="fr-CH" sz="1400" dirty="0">
                <a:highlight>
                  <a:srgbClr val="FFFF00"/>
                </a:highlight>
              </a:rPr>
              <a:t>" by Ms </a:t>
            </a:r>
            <a:r>
              <a:rPr lang="fr-CH" sz="1400" dirty="0" err="1">
                <a:highlight>
                  <a:srgbClr val="FFFF00"/>
                </a:highlight>
              </a:rPr>
              <a:t>Maechler</a:t>
            </a:r>
            <a:r>
              <a:rPr lang="fr-CH" sz="1400" dirty="0">
                <a:highlight>
                  <a:srgbClr val="FFFF00"/>
                </a:highlight>
              </a:rPr>
              <a:t>:  topic to </a:t>
            </a:r>
            <a:r>
              <a:rPr lang="fr-CH" sz="1400" dirty="0" err="1">
                <a:highlight>
                  <a:srgbClr val="FFFF00"/>
                </a:highlight>
              </a:rPr>
              <a:t>be</a:t>
            </a:r>
            <a:r>
              <a:rPr lang="fr-CH" sz="1400" dirty="0">
                <a:highlight>
                  <a:srgbClr val="FFFF00"/>
                </a:highlight>
              </a:rPr>
              <a:t> </a:t>
            </a:r>
            <a:r>
              <a:rPr lang="fr-CH" sz="1400" dirty="0" err="1">
                <a:highlight>
                  <a:srgbClr val="FFFF00"/>
                </a:highlight>
              </a:rPr>
              <a:t>determined</a:t>
            </a:r>
            <a:br>
              <a:rPr lang="fr-CH" sz="1400" dirty="0">
                <a:highlight>
                  <a:srgbClr val="FFFF00"/>
                </a:highlight>
              </a:rPr>
            </a:br>
            <a:r>
              <a:rPr lang="fr-CH" sz="1400" dirty="0">
                <a:highlight>
                  <a:srgbClr val="FFFF00"/>
                </a:highlight>
              </a:rPr>
              <a:t>17h00 </a:t>
            </a:r>
            <a:r>
              <a:rPr lang="fr-CH" sz="1400" b="1" dirty="0">
                <a:highlight>
                  <a:srgbClr val="FFFF00"/>
                </a:highlight>
              </a:rPr>
              <a:t> "Cash Flow at </a:t>
            </a:r>
            <a:r>
              <a:rPr lang="fr-CH" sz="1400" b="1" dirty="0" err="1">
                <a:highlight>
                  <a:srgbClr val="FFFF00"/>
                </a:highlight>
              </a:rPr>
              <a:t>risk</a:t>
            </a:r>
            <a:r>
              <a:rPr lang="fr-CH" sz="1400" b="1" dirty="0">
                <a:highlight>
                  <a:srgbClr val="FFFF00"/>
                </a:highlight>
              </a:rPr>
              <a:t>" </a:t>
            </a:r>
            <a:r>
              <a:rPr lang="fr-CH" sz="1400" dirty="0">
                <a:highlight>
                  <a:srgbClr val="FFFF00"/>
                </a:highlight>
              </a:rPr>
              <a:t>by Tetra Laval Group </a:t>
            </a:r>
            <a:r>
              <a:rPr lang="fr-CH" sz="1400" dirty="0" err="1">
                <a:highlight>
                  <a:srgbClr val="FFFF00"/>
                </a:highlight>
              </a:rPr>
              <a:t>Treasurer</a:t>
            </a:r>
            <a:r>
              <a:rPr lang="fr-CH" sz="1400" dirty="0">
                <a:highlight>
                  <a:srgbClr val="FFFF00"/>
                </a:highlight>
              </a:rPr>
              <a:t> : </a:t>
            </a:r>
            <a:br>
              <a:rPr lang="fr-CH" sz="1400" dirty="0">
                <a:highlight>
                  <a:srgbClr val="FFFF00"/>
                </a:highlight>
              </a:rPr>
            </a:br>
            <a:r>
              <a:rPr lang="fr-CH" sz="1400" dirty="0">
                <a:highlight>
                  <a:srgbClr val="FFFF00"/>
                </a:highlight>
              </a:rPr>
              <a:t>18h00 "</a:t>
            </a:r>
            <a:r>
              <a:rPr lang="fr-CH" sz="1400" b="1" dirty="0">
                <a:highlight>
                  <a:srgbClr val="FFFF00"/>
                </a:highlight>
              </a:rPr>
              <a:t>Cocktail &amp; snacks" </a:t>
            </a:r>
            <a:br>
              <a:rPr lang="fr-CH" sz="1400" b="1" dirty="0"/>
            </a:br>
            <a:endParaRPr lang="en-US" sz="1400" dirty="0"/>
          </a:p>
          <a:p>
            <a:pPr marL="800100" lvl="1" indent="-342900">
              <a:buAutoNum type="arabicPeriod" startAt="2"/>
            </a:pPr>
            <a:endParaRPr lang="nl-NL" sz="1400" dirty="0"/>
          </a:p>
          <a:p>
            <a:r>
              <a:rPr lang="fr-CH" sz="1400" dirty="0"/>
              <a:t> </a:t>
            </a:r>
            <a:endParaRPr lang="nl-NL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6096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00050" algn="ctr"/>
            <a:r>
              <a:rPr lang="fr-FR" sz="2800" b="1" dirty="0"/>
              <a:t>2017 EVENTS &amp; PROJECTS</a:t>
            </a:r>
          </a:p>
        </p:txBody>
      </p:sp>
      <p:sp>
        <p:nvSpPr>
          <p:cNvPr id="2" name="Rectangle 1"/>
          <p:cNvSpPr/>
          <p:nvPr/>
        </p:nvSpPr>
        <p:spPr>
          <a:xfrm>
            <a:off x="2057400" y="5257800"/>
            <a:ext cx="4572000" cy="127727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/>
            <a:endParaRPr lang="fr-CH" sz="1100" b="1" dirty="0">
              <a:latin typeface="Cambria" panose="02040503050406030204" pitchFamily="18" charset="0"/>
            </a:endParaRPr>
          </a:p>
          <a:p>
            <a:pPr marL="0" lvl="1"/>
            <a:r>
              <a:rPr lang="fr-CH" sz="1100" b="1" dirty="0">
                <a:latin typeface="Cambria" panose="02040503050406030204" pitchFamily="18" charset="0"/>
              </a:rPr>
              <a:t>23  Novembre – Invitation cocktail ACI  &amp; BNS</a:t>
            </a:r>
          </a:p>
          <a:p>
            <a:pPr marL="0" lvl="1"/>
            <a:endParaRPr lang="fr-CH" sz="1100" b="1" dirty="0">
              <a:latin typeface="Cambria" panose="02040503050406030204" pitchFamily="18" charset="0"/>
            </a:endParaRPr>
          </a:p>
          <a:p>
            <a:pPr marL="228600" lvl="1" indent="-228600">
              <a:buAutoNum type="arabicPlain" startAt="14"/>
            </a:pPr>
            <a:r>
              <a:rPr lang="fr-CH" sz="1100" b="1" dirty="0">
                <a:latin typeface="Cambria" panose="02040503050406030204" pitchFamily="18" charset="0"/>
              </a:rPr>
              <a:t>Décembre	-  Fabrizio </a:t>
            </a:r>
            <a:r>
              <a:rPr lang="fr-CH" sz="1100" b="1" dirty="0" err="1">
                <a:latin typeface="Cambria" panose="02040503050406030204" pitchFamily="18" charset="0"/>
              </a:rPr>
              <a:t>Quiriguetti</a:t>
            </a:r>
            <a:r>
              <a:rPr lang="fr-CH" sz="1100" b="1" dirty="0">
                <a:latin typeface="Cambria" panose="02040503050406030204" pitchFamily="18" charset="0"/>
              </a:rPr>
              <a:t>, Economist</a:t>
            </a:r>
          </a:p>
          <a:p>
            <a:pPr marL="0" lvl="1"/>
            <a:endParaRPr lang="fr-CH" sz="1100" b="1" dirty="0">
              <a:latin typeface="Cambria" panose="02040503050406030204" pitchFamily="18" charset="0"/>
            </a:endParaRPr>
          </a:p>
          <a:p>
            <a:pPr marL="0" lvl="1"/>
            <a:r>
              <a:rPr lang="fr-CH" sz="1100" b="1" dirty="0">
                <a:latin typeface="Cambria" panose="02040503050406030204" pitchFamily="18" charset="0"/>
              </a:rPr>
              <a:t>4-6 </a:t>
            </a:r>
            <a:r>
              <a:rPr lang="fr-CH" sz="1100" b="1" dirty="0" err="1">
                <a:latin typeface="Cambria" panose="02040503050406030204" pitchFamily="18" charset="0"/>
              </a:rPr>
              <a:t>October</a:t>
            </a:r>
            <a:r>
              <a:rPr lang="fr-CH" sz="1100" b="1" dirty="0">
                <a:latin typeface="Cambria" panose="02040503050406030204" pitchFamily="18" charset="0"/>
              </a:rPr>
              <a:t> EUROFINANCE in Barcelona.</a:t>
            </a:r>
            <a:br>
              <a:rPr lang="fr-CH" sz="1100" b="1" dirty="0">
                <a:latin typeface="Cambria" panose="02040503050406030204" pitchFamily="18" charset="0"/>
              </a:rPr>
            </a:br>
            <a:r>
              <a:rPr lang="fr-CH" sz="1100" b="1" dirty="0">
                <a:latin typeface="Cambria" panose="02040503050406030204" pitchFamily="18" charset="0"/>
              </a:rPr>
              <a:t>       </a:t>
            </a:r>
          </a:p>
        </p:txBody>
      </p:sp>
      <p:sp>
        <p:nvSpPr>
          <p:cNvPr id="3" name="Star: 5 Points 2"/>
          <p:cNvSpPr/>
          <p:nvPr/>
        </p:nvSpPr>
        <p:spPr>
          <a:xfrm>
            <a:off x="5410200" y="457200"/>
            <a:ext cx="3200400" cy="19812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/>
          <p:cNvSpPr/>
          <p:nvPr/>
        </p:nvSpPr>
        <p:spPr>
          <a:xfrm>
            <a:off x="5562600" y="609600"/>
            <a:ext cx="3200400" cy="19812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/>
          <p:cNvSpPr/>
          <p:nvPr/>
        </p:nvSpPr>
        <p:spPr>
          <a:xfrm>
            <a:off x="5715000" y="762000"/>
            <a:ext cx="3200400" cy="19812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/>
          <p:cNvSpPr/>
          <p:nvPr/>
        </p:nvSpPr>
        <p:spPr>
          <a:xfrm>
            <a:off x="5867400" y="914400"/>
            <a:ext cx="3200400" cy="19812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/>
          <p:cNvSpPr/>
          <p:nvPr/>
        </p:nvSpPr>
        <p:spPr>
          <a:xfrm>
            <a:off x="6019800" y="1066800"/>
            <a:ext cx="3200400" cy="1981200"/>
          </a:xfrm>
          <a:prstGeom prst="star5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9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3962400"/>
            <a:ext cx="2715015" cy="25479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0" y="1905000"/>
            <a:ext cx="2789042" cy="2414587"/>
          </a:xfrm>
          <a:prstGeom prst="rect">
            <a:avLst/>
          </a:prstGeom>
        </p:spPr>
      </p:pic>
      <p:pic>
        <p:nvPicPr>
          <p:cNvPr id="5" name="Picture 4" descr="C:\Users\fee\AppData\Local\Microsoft\Windows\Temporary Internet Files\Content.Outlook\VELZEZ0Z\ACTSR%20petit%20logo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2667000" cy="243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431</Words>
  <Application>Microsoft Office PowerPoint</Application>
  <PresentationFormat>On-screen Show (4:3)</PresentationFormat>
  <Paragraphs>181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Guillermo De La Fuente</dc:creator>
  <cp:lastModifiedBy>Guillermo De_La_Fuente</cp:lastModifiedBy>
  <cp:revision>148</cp:revision>
  <cp:lastPrinted>2015-06-08T12:43:13Z</cp:lastPrinted>
  <dcterms:created xsi:type="dcterms:W3CDTF">2014-05-16T13:50:52Z</dcterms:created>
  <dcterms:modified xsi:type="dcterms:W3CDTF">2017-06-07T09:00:58Z</dcterms:modified>
</cp:coreProperties>
</file>