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57" r:id="rId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5A"/>
    <a:srgbClr val="00915A"/>
    <a:srgbClr val="00A76C"/>
    <a:srgbClr val="DC7D32"/>
    <a:srgbClr val="F0F050"/>
    <a:srgbClr val="DCDC1E"/>
    <a:srgbClr val="E6A01E"/>
    <a:srgbClr val="00643C"/>
    <a:srgbClr val="D2DCAA"/>
    <a:srgbClr val="A0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660"/>
  </p:normalViewPr>
  <p:slideViewPr>
    <p:cSldViewPr>
      <p:cViewPr varScale="1">
        <p:scale>
          <a:sx n="64" d="100"/>
          <a:sy n="64" d="100"/>
        </p:scale>
        <p:origin x="10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ChristineB\Seenk-D\BNPP\2015-05\fo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630" y="5995988"/>
            <a:ext cx="2896664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9137"/>
            <a:ext cx="29591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Tab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>
            <a:spLocks noChangeArrowheads="1"/>
          </p:cNvSpPr>
          <p:nvPr userDrawn="1"/>
        </p:nvSpPr>
        <p:spPr bwMode="auto">
          <a:xfrm>
            <a:off x="4075834" y="2363528"/>
            <a:ext cx="1368000" cy="279654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40" name="Rectangle 4"/>
          <p:cNvSpPr>
            <a:spLocks noChangeArrowheads="1"/>
          </p:cNvSpPr>
          <p:nvPr userDrawn="1"/>
        </p:nvSpPr>
        <p:spPr bwMode="auto">
          <a:xfrm>
            <a:off x="4067176" y="1561523"/>
            <a:ext cx="1368425" cy="7277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323528" y="2369242"/>
            <a:ext cx="8048158" cy="609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42" name="Rectangle 6"/>
          <p:cNvSpPr>
            <a:spLocks noChangeArrowheads="1"/>
          </p:cNvSpPr>
          <p:nvPr userDrawn="1"/>
        </p:nvSpPr>
        <p:spPr bwMode="auto">
          <a:xfrm>
            <a:off x="323528" y="3095048"/>
            <a:ext cx="8048158" cy="609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323528" y="3820852"/>
            <a:ext cx="8048158" cy="609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44" name="Rectangle 8"/>
          <p:cNvSpPr>
            <a:spLocks noChangeArrowheads="1"/>
          </p:cNvSpPr>
          <p:nvPr userDrawn="1"/>
        </p:nvSpPr>
        <p:spPr bwMode="auto">
          <a:xfrm>
            <a:off x="323528" y="4546658"/>
            <a:ext cx="8048158" cy="609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45" name="Rectangle 9"/>
          <p:cNvSpPr>
            <a:spLocks noChangeArrowheads="1"/>
          </p:cNvSpPr>
          <p:nvPr userDrawn="1"/>
        </p:nvSpPr>
        <p:spPr bwMode="auto">
          <a:xfrm>
            <a:off x="5543551" y="1561523"/>
            <a:ext cx="1368425" cy="727710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7019926" y="1561523"/>
            <a:ext cx="1368425" cy="727710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00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88125077"/>
              </p:ext>
            </p:extLst>
          </p:nvPr>
        </p:nvGraphicFramePr>
        <p:xfrm>
          <a:off x="611560" y="1363628"/>
          <a:ext cx="7921699" cy="4081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Worksheet" r:id="rId3" imgW="7639057" imgH="3438414" progId="Excel.Sheet.8">
                  <p:embed/>
                </p:oleObj>
              </mc:Choice>
              <mc:Fallback>
                <p:oleObj name="Worksheet" r:id="rId3" imgW="7639057" imgH="34384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63628"/>
                        <a:ext cx="7921699" cy="4081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52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1137313"/>
            <a:ext cx="8460000" cy="4739960"/>
          </a:xfrm>
        </p:spPr>
        <p:txBody>
          <a:bodyPr/>
          <a:lstStyle>
            <a:lvl1pPr>
              <a:defRPr/>
            </a:lvl1pPr>
            <a:lvl2pPr marL="358775" indent="-179388">
              <a:defRPr/>
            </a:lvl2pPr>
            <a:lvl3pPr marL="538163" indent="-182563">
              <a:defRPr/>
            </a:lvl3pPr>
            <a:lvl4pPr marL="719138" indent="-173038">
              <a:defRPr/>
            </a:lvl4pPr>
            <a:lvl5pPr marL="3175" indent="4763">
              <a:defRPr/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116192"/>
            <a:ext cx="8460000" cy="7456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5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061244" y="2161430"/>
            <a:ext cx="6183163" cy="285174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Part Title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32223" y="1681758"/>
            <a:ext cx="504000" cy="50400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0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734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20426" y="692696"/>
            <a:ext cx="7382152" cy="745664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en-GB" noProof="0" dirty="0"/>
              <a:t>Slide contents</a:t>
            </a:r>
          </a:p>
        </p:txBody>
      </p:sp>
    </p:spTree>
    <p:extLst>
      <p:ext uri="{BB962C8B-B14F-4D97-AF65-F5344CB8AC3E}">
        <p14:creationId xmlns:p14="http://schemas.microsoft.com/office/powerpoint/2010/main" val="152027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420426" y="692696"/>
            <a:ext cx="7382152" cy="745664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en-GB" noProof="0" dirty="0"/>
              <a:t>Slide contents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403648" y="1658894"/>
            <a:ext cx="7416352" cy="4002354"/>
          </a:xfrm>
        </p:spPr>
        <p:txBody>
          <a:bodyPr lIns="0" anchor="t">
            <a:normAutofit/>
          </a:bodyPr>
          <a:lstStyle>
            <a:lvl1pPr marL="720725" indent="-720725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3200" b="1" cap="all" baseline="0">
                <a:solidFill>
                  <a:schemeClr val="tx1"/>
                </a:solidFill>
              </a:defRPr>
            </a:lvl1pPr>
            <a:lvl2pPr marL="1073150" indent="-352425">
              <a:buFont typeface="+mj-lt"/>
              <a:buAutoNum type="alphaUcPeriod"/>
              <a:tabLst/>
              <a:defRPr sz="2000" b="1" baseline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Part Title</a:t>
            </a:r>
          </a:p>
          <a:p>
            <a:pPr lvl="1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2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Slide title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4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092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5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Examples of colours</a:t>
            </a: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3413593" y="2106645"/>
            <a:ext cx="727075" cy="723904"/>
          </a:xfrm>
          <a:prstGeom prst="rect">
            <a:avLst/>
          </a:prstGeom>
          <a:solidFill>
            <a:srgbClr val="D2DC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210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170</a:t>
            </a:r>
          </a:p>
        </p:txBody>
      </p: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3413593" y="2864246"/>
            <a:ext cx="727075" cy="723904"/>
          </a:xfrm>
          <a:prstGeom prst="rect">
            <a:avLst/>
          </a:prstGeom>
          <a:solidFill>
            <a:srgbClr val="A0C87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115</a:t>
            </a: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3413593" y="4379450"/>
            <a:ext cx="727075" cy="723906"/>
          </a:xfrm>
          <a:prstGeom prst="rect">
            <a:avLst/>
          </a:prstGeom>
          <a:solidFill>
            <a:srgbClr val="64A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090</a:t>
            </a: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3413593" y="5137052"/>
            <a:ext cx="727075" cy="723906"/>
          </a:xfrm>
          <a:prstGeom prst="rect">
            <a:avLst/>
          </a:prstGeom>
          <a:solidFill>
            <a:srgbClr val="3C91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145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070</a:t>
            </a: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3413593" y="3621847"/>
            <a:ext cx="727075" cy="723906"/>
          </a:xfrm>
          <a:prstGeom prst="rect">
            <a:avLst/>
          </a:prstGeom>
          <a:solidFill>
            <a:srgbClr val="82A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164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074</a:t>
            </a: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5"/>
          <p:cNvSpPr txBox="1">
            <a:spLocks noChangeArrowheads="1"/>
          </p:cNvSpPr>
          <p:nvPr userDrawn="1"/>
        </p:nvSpPr>
        <p:spPr bwMode="auto">
          <a:xfrm>
            <a:off x="5360590" y="1003484"/>
            <a:ext cx="727075" cy="723906"/>
          </a:xfrm>
          <a:prstGeom prst="rect">
            <a:avLst/>
          </a:prstGeom>
          <a:solidFill>
            <a:srgbClr val="00915A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167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108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131840" y="1192394"/>
            <a:ext cx="2468256" cy="3825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fr-BE" sz="1400" dirty="0">
                <a:solidFill>
                  <a:srgbClr val="00915A"/>
                </a:solidFill>
              </a:rPr>
              <a:t>BNP</a:t>
            </a:r>
            <a:r>
              <a:rPr lang="fr-BE" sz="1400" baseline="0" dirty="0">
                <a:solidFill>
                  <a:srgbClr val="00915A"/>
                </a:solidFill>
              </a:rPr>
              <a:t> official green </a:t>
            </a:r>
            <a:r>
              <a:rPr lang="fr-BE" sz="1400" baseline="0" dirty="0" err="1">
                <a:solidFill>
                  <a:srgbClr val="00915A"/>
                </a:solidFill>
              </a:rPr>
              <a:t>colour</a:t>
            </a:r>
            <a:r>
              <a:rPr lang="fr-BE" sz="1400" baseline="0" dirty="0">
                <a:solidFill>
                  <a:srgbClr val="00915A"/>
                </a:solidFill>
              </a:rPr>
              <a:t>:</a:t>
            </a:r>
            <a:endParaRPr lang="en-GB" sz="1400" dirty="0">
              <a:solidFill>
                <a:srgbClr val="00915A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9921"/>
            <a:ext cx="1512168" cy="50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611560" y="1069236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176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181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0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611560" y="1727390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129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162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019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11560" y="2324795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094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147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031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611560" y="2897261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095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173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037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611560" y="3530355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056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164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045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11560" y="4145185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054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170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106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611560" y="4813652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169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100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053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11560" y="5460026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174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099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035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1331640" y="1069236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tx1"/>
                </a:solidFill>
              </a:rPr>
              <a:t>R 219</a:t>
            </a:r>
          </a:p>
          <a:p>
            <a:r>
              <a:rPr lang="fr-BE" sz="1200" dirty="0">
                <a:solidFill>
                  <a:schemeClr val="tx1"/>
                </a:solidFill>
              </a:rPr>
              <a:t>V 220</a:t>
            </a:r>
          </a:p>
          <a:p>
            <a:r>
              <a:rPr lang="fr-BE" sz="1200" dirty="0">
                <a:solidFill>
                  <a:schemeClr val="tx1"/>
                </a:solidFill>
              </a:rPr>
              <a:t>B 057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331640" y="1727390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tx1"/>
                </a:solidFill>
              </a:rPr>
              <a:t>R 204</a:t>
            </a:r>
          </a:p>
          <a:p>
            <a:r>
              <a:rPr lang="fr-BE" sz="1200" dirty="0">
                <a:solidFill>
                  <a:schemeClr val="tx1"/>
                </a:solidFill>
              </a:rPr>
              <a:t>V 208</a:t>
            </a:r>
          </a:p>
          <a:p>
            <a:r>
              <a:rPr lang="fr-BE" sz="1200" dirty="0">
                <a:solidFill>
                  <a:schemeClr val="tx1"/>
                </a:solidFill>
              </a:rPr>
              <a:t>B 000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1331640" y="2324795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tx1"/>
                </a:solidFill>
              </a:rPr>
              <a:t>R 162</a:t>
            </a:r>
          </a:p>
          <a:p>
            <a:r>
              <a:rPr lang="fr-BE" sz="1200" dirty="0">
                <a:solidFill>
                  <a:schemeClr val="tx1"/>
                </a:solidFill>
              </a:rPr>
              <a:t>V 196</a:t>
            </a:r>
          </a:p>
          <a:p>
            <a:r>
              <a:rPr lang="fr-BE" sz="1200" dirty="0">
                <a:solidFill>
                  <a:schemeClr val="tx1"/>
                </a:solidFill>
              </a:rPr>
              <a:t>B 057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1331640" y="2897261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tx1"/>
                </a:solidFill>
              </a:rPr>
              <a:t>R 198</a:t>
            </a:r>
          </a:p>
          <a:p>
            <a:r>
              <a:rPr lang="fr-BE" sz="1200" dirty="0">
                <a:solidFill>
                  <a:schemeClr val="tx1"/>
                </a:solidFill>
              </a:rPr>
              <a:t>V 215</a:t>
            </a:r>
          </a:p>
          <a:p>
            <a:r>
              <a:rPr lang="fr-BE" sz="1200" dirty="0">
                <a:solidFill>
                  <a:schemeClr val="tx1"/>
                </a:solidFill>
              </a:rPr>
              <a:t>B 121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1331640" y="3530355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tx1"/>
                </a:solidFill>
              </a:rPr>
              <a:t>R 168</a:t>
            </a:r>
          </a:p>
          <a:p>
            <a:r>
              <a:rPr lang="fr-BE" sz="1200" dirty="0">
                <a:solidFill>
                  <a:schemeClr val="tx1"/>
                </a:solidFill>
              </a:rPr>
              <a:t>V 205</a:t>
            </a:r>
          </a:p>
          <a:p>
            <a:r>
              <a:rPr lang="fr-BE" sz="1200" dirty="0">
                <a:solidFill>
                  <a:schemeClr val="tx1"/>
                </a:solidFill>
              </a:rPr>
              <a:t>B 125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331640" y="4145185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tx1"/>
                </a:solidFill>
              </a:rPr>
              <a:t>R 166</a:t>
            </a:r>
          </a:p>
          <a:p>
            <a:r>
              <a:rPr lang="fr-BE" sz="1200" dirty="0">
                <a:solidFill>
                  <a:schemeClr val="tx1"/>
                </a:solidFill>
              </a:rPr>
              <a:t>V 211</a:t>
            </a:r>
          </a:p>
          <a:p>
            <a:r>
              <a:rPr lang="fr-BE" sz="1200" dirty="0">
                <a:solidFill>
                  <a:schemeClr val="tx1"/>
                </a:solidFill>
              </a:rPr>
              <a:t>B 180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1331640" y="4813652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000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163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140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1331640" y="5460026"/>
            <a:ext cx="504056" cy="5057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R 000</a:t>
            </a:r>
          </a:p>
          <a:p>
            <a:r>
              <a:rPr lang="fr-BE" sz="1200" dirty="0">
                <a:solidFill>
                  <a:schemeClr val="bg1"/>
                </a:solidFill>
              </a:rPr>
              <a:t>V 138</a:t>
            </a:r>
          </a:p>
          <a:p>
            <a:r>
              <a:rPr lang="fr-BE" sz="1200" dirty="0">
                <a:solidFill>
                  <a:schemeClr val="bg1"/>
                </a:solidFill>
              </a:rPr>
              <a:t>B 125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203848" y="1980267"/>
            <a:ext cx="2808312" cy="389700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400" dirty="0" err="1">
                <a:solidFill>
                  <a:schemeClr val="tx1"/>
                </a:solidFill>
              </a:rPr>
              <a:t>Others</a:t>
            </a:r>
            <a:r>
              <a:rPr lang="fr-BE" sz="1400" dirty="0">
                <a:solidFill>
                  <a:schemeClr val="tx1"/>
                </a:solidFill>
              </a:rPr>
              <a:t>: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 userDrawn="1"/>
        </p:nvSpPr>
        <p:spPr bwMode="auto">
          <a:xfrm>
            <a:off x="4342262" y="4374110"/>
            <a:ext cx="727075" cy="723906"/>
          </a:xfrm>
          <a:prstGeom prst="rect">
            <a:avLst/>
          </a:prstGeom>
          <a:solidFill>
            <a:srgbClr val="6473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115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175</a:t>
            </a:r>
          </a:p>
        </p:txBody>
      </p:sp>
      <p:sp>
        <p:nvSpPr>
          <p:cNvPr id="43" name="Text Box 4"/>
          <p:cNvSpPr txBox="1">
            <a:spLocks noChangeArrowheads="1"/>
          </p:cNvSpPr>
          <p:nvPr userDrawn="1"/>
        </p:nvSpPr>
        <p:spPr bwMode="auto">
          <a:xfrm>
            <a:off x="4342262" y="2864246"/>
            <a:ext cx="727075" cy="723904"/>
          </a:xfrm>
          <a:prstGeom prst="rect">
            <a:avLst/>
          </a:prstGeom>
          <a:solidFill>
            <a:srgbClr val="4BC8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075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220</a:t>
            </a:r>
          </a:p>
        </p:txBody>
      </p:sp>
      <p:sp>
        <p:nvSpPr>
          <p:cNvPr id="44" name="Text Box 5"/>
          <p:cNvSpPr txBox="1">
            <a:spLocks noChangeArrowheads="1"/>
          </p:cNvSpPr>
          <p:nvPr userDrawn="1"/>
        </p:nvSpPr>
        <p:spPr bwMode="auto">
          <a:xfrm>
            <a:off x="5223802" y="2864246"/>
            <a:ext cx="727075" cy="723904"/>
          </a:xfrm>
          <a:prstGeom prst="rect">
            <a:avLst/>
          </a:prstGeom>
          <a:solidFill>
            <a:srgbClr val="F0F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080</a:t>
            </a:r>
          </a:p>
        </p:txBody>
      </p:sp>
      <p:sp>
        <p:nvSpPr>
          <p:cNvPr id="45" name="Text Box 6"/>
          <p:cNvSpPr txBox="1">
            <a:spLocks noChangeArrowheads="1"/>
          </p:cNvSpPr>
          <p:nvPr userDrawn="1"/>
        </p:nvSpPr>
        <p:spPr bwMode="auto">
          <a:xfrm>
            <a:off x="5223802" y="3621849"/>
            <a:ext cx="727075" cy="723904"/>
          </a:xfrm>
          <a:prstGeom prst="rect">
            <a:avLst/>
          </a:prstGeom>
          <a:solidFill>
            <a:srgbClr val="DC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46" name="Text Box 7"/>
          <p:cNvSpPr txBox="1">
            <a:spLocks noChangeArrowheads="1"/>
          </p:cNvSpPr>
          <p:nvPr userDrawn="1"/>
        </p:nvSpPr>
        <p:spPr bwMode="auto">
          <a:xfrm>
            <a:off x="5223802" y="4379450"/>
            <a:ext cx="727075" cy="723906"/>
          </a:xfrm>
          <a:prstGeom prst="rect">
            <a:avLst/>
          </a:prstGeom>
          <a:solidFill>
            <a:srgbClr val="E6A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47" name="Text Box 8"/>
          <p:cNvSpPr txBox="1">
            <a:spLocks noChangeArrowheads="1"/>
          </p:cNvSpPr>
          <p:nvPr userDrawn="1"/>
        </p:nvSpPr>
        <p:spPr bwMode="auto">
          <a:xfrm>
            <a:off x="5223802" y="5129043"/>
            <a:ext cx="727075" cy="723906"/>
          </a:xfrm>
          <a:prstGeom prst="rect">
            <a:avLst/>
          </a:prstGeom>
          <a:solidFill>
            <a:srgbClr val="DC7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125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050</a:t>
            </a:r>
          </a:p>
        </p:txBody>
      </p:sp>
      <p:sp>
        <p:nvSpPr>
          <p:cNvPr id="48" name="Text Box 12"/>
          <p:cNvSpPr txBox="1">
            <a:spLocks noChangeArrowheads="1"/>
          </p:cNvSpPr>
          <p:nvPr userDrawn="1"/>
        </p:nvSpPr>
        <p:spPr bwMode="auto">
          <a:xfrm>
            <a:off x="4342262" y="5129043"/>
            <a:ext cx="727075" cy="723906"/>
          </a:xfrm>
          <a:prstGeom prst="rect">
            <a:avLst/>
          </a:prstGeom>
          <a:solidFill>
            <a:srgbClr val="505A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080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090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155</a:t>
            </a:r>
          </a:p>
        </p:txBody>
      </p:sp>
      <p:sp>
        <p:nvSpPr>
          <p:cNvPr id="49" name="Text Box 13"/>
          <p:cNvSpPr txBox="1">
            <a:spLocks noChangeArrowheads="1"/>
          </p:cNvSpPr>
          <p:nvPr userDrawn="1"/>
        </p:nvSpPr>
        <p:spPr bwMode="auto">
          <a:xfrm>
            <a:off x="4342262" y="3619178"/>
            <a:ext cx="727075" cy="723904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195</a:t>
            </a:r>
          </a:p>
        </p:txBody>
      </p:sp>
    </p:spTree>
    <p:extLst>
      <p:ext uri="{BB962C8B-B14F-4D97-AF65-F5344CB8AC3E}">
        <p14:creationId xmlns:p14="http://schemas.microsoft.com/office/powerpoint/2010/main" val="207476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578" y="116192"/>
            <a:ext cx="846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578" y="1653183"/>
            <a:ext cx="8460000" cy="42240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2051" name="Picture 3" descr="C:\Users\ChristineB\Seenk-D\BNPP\2015-02\PPT_43-0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5" y="6286500"/>
            <a:ext cx="18446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3918" y="6415101"/>
            <a:ext cx="1788613" cy="1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02564" y="6395560"/>
            <a:ext cx="201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0344" y="6395560"/>
            <a:ext cx="708555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|  00/00/0000  |</a:t>
            </a:r>
            <a:endParaRPr lang="en-GB" dirty="0"/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768" y="63955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42578" y="6102440"/>
            <a:ext cx="846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63" r:id="rId2"/>
    <p:sldLayoutId id="2147483679" r:id="rId3"/>
    <p:sldLayoutId id="2147483675" r:id="rId4"/>
    <p:sldLayoutId id="2147483686" r:id="rId5"/>
    <p:sldLayoutId id="2147483666" r:id="rId6"/>
    <p:sldLayoutId id="2147483680" r:id="rId7"/>
    <p:sldLayoutId id="2147483681" r:id="rId8"/>
    <p:sldLayoutId id="2147483682" r:id="rId9"/>
    <p:sldLayoutId id="214748368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0" y="2979056"/>
            <a:ext cx="837073" cy="9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How </a:t>
            </a:r>
            <a:r>
              <a:rPr lang="fr-BE" dirty="0" err="1"/>
              <a:t>can</a:t>
            </a:r>
            <a:r>
              <a:rPr lang="fr-BE" dirty="0"/>
              <a:t> Virtual IBAN support the </a:t>
            </a:r>
            <a:r>
              <a:rPr lang="fr-BE" dirty="0" err="1"/>
              <a:t>treasurers</a:t>
            </a:r>
            <a:r>
              <a:rPr lang="fr-BE" dirty="0"/>
              <a:t>?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78525" y="1527388"/>
            <a:ext cx="0" cy="4500000"/>
          </a:xfrm>
          <a:prstGeom prst="line">
            <a:avLst/>
          </a:prstGeom>
          <a:noFill/>
          <a:ln w="9525" cap="flat" cmpd="sng" algn="ctr">
            <a:solidFill>
              <a:srgbClr val="00915A"/>
            </a:solidFill>
            <a:prstDash val="dash"/>
          </a:ln>
          <a:effectLst/>
        </p:spPr>
      </p:cxn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3851226" y="1563561"/>
            <a:ext cx="2520973" cy="743564"/>
          </a:xfrm>
          <a:prstGeom prst="roundRect">
            <a:avLst>
              <a:gd name="adj" fmla="val 16667"/>
            </a:avLst>
          </a:prstGeom>
          <a:solidFill>
            <a:srgbClr val="34605F"/>
          </a:solidFill>
          <a:ln w="9525" algn="ctr">
            <a:solidFill>
              <a:srgbClr val="34605F"/>
            </a:solidFill>
            <a:round/>
            <a:headEnd/>
            <a:tailEnd/>
          </a:ln>
        </p:spPr>
        <p:txBody>
          <a:bodyPr lIns="91385" tIns="45693" rIns="91385" bIns="45693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BNPP Sans" pitchFamily="50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rgbClr val="2CB34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BNPP Sans Light" pitchFamily="50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BNPP Sans Light" pitchFamily="50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9pPr>
          </a:lstStyle>
          <a:p>
            <a:pPr algn="ctr" defTabSz="9138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200" i="1" kern="0" dirty="0">
                <a:solidFill>
                  <a:srgbClr val="FFFFFF"/>
                </a:solidFill>
                <a:latin typeface="Arial"/>
              </a:rPr>
              <a:t>Centralisation support</a:t>
            </a: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6515522" y="1570324"/>
            <a:ext cx="2520974" cy="743564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9525" algn="ctr">
            <a:solidFill>
              <a:srgbClr val="7F7F7F"/>
            </a:solidFill>
            <a:round/>
            <a:headEnd/>
            <a:tailEnd/>
          </a:ln>
        </p:spPr>
        <p:txBody>
          <a:bodyPr lIns="91385" tIns="45693" rIns="91385" bIns="45693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BNPP Sans" pitchFamily="50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rgbClr val="2CB34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BNPP Sans Light" pitchFamily="50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BNPP Sans Light" pitchFamily="50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9pPr>
          </a:lstStyle>
          <a:p>
            <a:pPr algn="ctr" defTabSz="913846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1200" i="1" kern="0" dirty="0">
              <a:solidFill>
                <a:srgbClr val="FFFFFF"/>
              </a:solidFill>
              <a:latin typeface="Arial"/>
            </a:endParaRPr>
          </a:p>
          <a:p>
            <a:pPr algn="ctr" defTabSz="9138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200" i="1" kern="0" dirty="0">
                <a:solidFill>
                  <a:srgbClr val="FFFFFF"/>
                </a:solidFill>
                <a:latin typeface="Arial"/>
              </a:rPr>
              <a:t>KPI tracking across business units, departments, products,…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442821" y="1517860"/>
            <a:ext cx="0" cy="4500000"/>
          </a:xfrm>
          <a:prstGeom prst="line">
            <a:avLst/>
          </a:prstGeom>
          <a:noFill/>
          <a:ln w="9525" cap="flat" cmpd="sng" algn="ctr">
            <a:solidFill>
              <a:srgbClr val="00915A"/>
            </a:solidFill>
            <a:prstDash val="dash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3879801" y="2979057"/>
            <a:ext cx="2492398" cy="984251"/>
          </a:xfrm>
          <a:prstGeom prst="rect">
            <a:avLst/>
          </a:prstGeom>
        </p:spPr>
        <p:txBody>
          <a:bodyPr wrap="square" lIns="91385" tIns="45693" rIns="91385" bIns="45693">
            <a:noAutofit/>
          </a:bodyPr>
          <a:lstStyle/>
          <a:p>
            <a:pPr marL="176213" indent="-176213" defTabSz="913846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Information to identify the final beneficiary is not available</a:t>
            </a:r>
            <a:endParaRPr lang="nl-BE" sz="1100" dirty="0">
              <a:solidFill>
                <a:srgbClr val="000000"/>
              </a:solidFill>
            </a:endParaRPr>
          </a:p>
          <a:p>
            <a:pPr marL="176213" indent="-176213" defTabSz="913846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0000"/>
              </a:solidFill>
            </a:endParaRPr>
          </a:p>
          <a:p>
            <a:pPr marL="176213" indent="-176213" defTabSz="913846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The creation of intra-company accounting entries is not possible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5522" y="2979057"/>
            <a:ext cx="2520974" cy="984251"/>
          </a:xfrm>
          <a:prstGeom prst="rect">
            <a:avLst/>
          </a:prstGeom>
        </p:spPr>
        <p:txBody>
          <a:bodyPr wrap="square" lIns="91385" tIns="45693" rIns="91385" bIns="45693">
            <a:noAutofit/>
          </a:bodyPr>
          <a:lstStyle/>
          <a:p>
            <a:pPr marL="176213" indent="-176213" defTabSz="913846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Difficult to consolidate internal reporting due to multiple systems</a:t>
            </a:r>
          </a:p>
          <a:p>
            <a:pPr marL="176213" indent="-176213" defTabSz="913846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0000"/>
              </a:solidFill>
            </a:endParaRPr>
          </a:p>
          <a:p>
            <a:pPr marL="176213" indent="-176213" defTabSz="913846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Need to provide visibility to a particular department</a:t>
            </a:r>
            <a:endParaRPr lang="nl-BE" sz="1100" dirty="0">
              <a:solidFill>
                <a:srgbClr val="000000"/>
              </a:solidFill>
            </a:endParaRPr>
          </a:p>
        </p:txBody>
      </p:sp>
      <p:pic>
        <p:nvPicPr>
          <p:cNvPr id="32" name="Picture 31" descr="06 icons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22" y="980728"/>
            <a:ext cx="864000" cy="864000"/>
          </a:xfrm>
          <a:prstGeom prst="rect">
            <a:avLst/>
          </a:prstGeom>
        </p:spPr>
      </p:pic>
      <p:pic>
        <p:nvPicPr>
          <p:cNvPr id="34" name="Picture 33" descr="06 icons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407" y="980728"/>
            <a:ext cx="864000" cy="864000"/>
          </a:xfrm>
          <a:prstGeom prst="rect">
            <a:avLst/>
          </a:prstGeom>
        </p:spPr>
      </p:pic>
      <p:sp>
        <p:nvSpPr>
          <p:cNvPr id="36" name="Rounded Rectangle 6"/>
          <p:cNvSpPr>
            <a:spLocks noChangeArrowheads="1"/>
          </p:cNvSpPr>
          <p:nvPr/>
        </p:nvSpPr>
        <p:spPr bwMode="auto">
          <a:xfrm>
            <a:off x="1186237" y="1563560"/>
            <a:ext cx="2520973" cy="743564"/>
          </a:xfrm>
          <a:prstGeom prst="roundRect">
            <a:avLst>
              <a:gd name="adj" fmla="val 16667"/>
            </a:avLst>
          </a:prstGeom>
          <a:solidFill>
            <a:srgbClr val="00915A"/>
          </a:solidFill>
          <a:ln w="9525" algn="ctr">
            <a:solidFill>
              <a:srgbClr val="34605F"/>
            </a:solidFill>
            <a:round/>
            <a:headEnd/>
            <a:tailEnd/>
          </a:ln>
        </p:spPr>
        <p:txBody>
          <a:bodyPr lIns="91385" tIns="45693" rIns="91385" bIns="45693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defRPr>
                <a:solidFill>
                  <a:schemeClr val="tx1"/>
                </a:solidFill>
                <a:latin typeface="BNPP Sans" pitchFamily="50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rgbClr val="2CB34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BNPP Sans Light" pitchFamily="50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BNPP Sans Light" pitchFamily="50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1300">
                <a:solidFill>
                  <a:schemeClr val="tx1"/>
                </a:solidFill>
                <a:latin typeface="BNPP Sans Light" pitchFamily="50" charset="0"/>
              </a:defRPr>
            </a:lvl9pPr>
          </a:lstStyle>
          <a:p>
            <a:pPr algn="ctr" defTabSz="913846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200" i="1" kern="0" dirty="0">
                <a:solidFill>
                  <a:srgbClr val="FFFFFF"/>
                </a:solidFill>
                <a:latin typeface="Arial"/>
              </a:rPr>
              <a:t>Reconciliation support</a:t>
            </a:r>
          </a:p>
        </p:txBody>
      </p:sp>
      <p:pic>
        <p:nvPicPr>
          <p:cNvPr id="35" name="Picture 34" descr="06 icons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26" y="980728"/>
            <a:ext cx="878069" cy="864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86237" y="2979057"/>
            <a:ext cx="252073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defTabSz="913846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Identification of payers is not always correct</a:t>
            </a:r>
          </a:p>
          <a:p>
            <a:pPr marL="171450" indent="-171450" defTabSz="913846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0000"/>
              </a:solidFill>
            </a:endParaRPr>
          </a:p>
          <a:p>
            <a:pPr marL="171450" indent="-171450" defTabSz="913846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Quality of remittance information is often poor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7504" y="4149080"/>
            <a:ext cx="893017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accent4"/>
                </a:solidFill>
              </a:rPr>
              <a:t>With Virtual IBAN: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7504" y="2492896"/>
            <a:ext cx="892899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accent4"/>
                </a:solidFill>
              </a:rPr>
              <a:t>Observation: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6237" y="4644858"/>
            <a:ext cx="2520733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defTabSz="913846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rgbClr val="000000"/>
                </a:solidFill>
              </a:rPr>
              <a:t>Straight-Through-Reconciliation rates are greatly increased</a:t>
            </a:r>
          </a:p>
          <a:p>
            <a:pPr marL="171450" indent="-171450" defTabSz="913846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0000"/>
              </a:solidFill>
            </a:endParaRPr>
          </a:p>
          <a:p>
            <a:pPr marL="171450" indent="-171450" defTabSz="913846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rgbClr val="000000"/>
                </a:solidFill>
              </a:rPr>
              <a:t>100 % identification of payer</a:t>
            </a:r>
          </a:p>
          <a:p>
            <a:pPr marL="171450" indent="-171450" defTabSz="913846">
              <a:buFont typeface="Wingdings" panose="05000000000000000000" pitchFamily="2" charset="2"/>
              <a:buChar char="ü"/>
            </a:pPr>
            <a:endParaRPr lang="en-GB" sz="1100" dirty="0">
              <a:solidFill>
                <a:srgbClr val="000000"/>
              </a:solidFill>
            </a:endParaRPr>
          </a:p>
          <a:p>
            <a:pPr marL="171450" indent="-171450" defTabSz="913846">
              <a:buFont typeface="Wingdings" panose="05000000000000000000" pitchFamily="2" charset="2"/>
              <a:buChar char="ü"/>
              <a:defRPr/>
            </a:pPr>
            <a:r>
              <a:rPr lang="en-GB" sz="1100" dirty="0">
                <a:solidFill>
                  <a:srgbClr val="000000"/>
                </a:solidFill>
              </a:rPr>
              <a:t>Reduction of operational and processing costs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8456" y="4644858"/>
            <a:ext cx="249374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defTabSz="913846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rgbClr val="000000"/>
                </a:solidFill>
              </a:rPr>
              <a:t>Simplification of bank account structure</a:t>
            </a:r>
          </a:p>
          <a:p>
            <a:pPr marL="171450" indent="-171450" defTabSz="913846">
              <a:buFont typeface="Wingdings" panose="05000000000000000000" pitchFamily="2" charset="2"/>
              <a:buChar char="ü"/>
            </a:pPr>
            <a:endParaRPr lang="en-GB" sz="1100" dirty="0">
              <a:solidFill>
                <a:srgbClr val="000000"/>
              </a:solidFill>
            </a:endParaRPr>
          </a:p>
          <a:p>
            <a:pPr marL="171450" indent="-171450" defTabSz="913846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rgbClr val="000000"/>
                </a:solidFill>
              </a:rPr>
              <a:t>Automatically identify  the (ultimate) beneficiary</a:t>
            </a:r>
          </a:p>
          <a:p>
            <a:pPr marL="171450" indent="-171450" defTabSz="913846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0000"/>
              </a:solidFill>
            </a:endParaRPr>
          </a:p>
          <a:p>
            <a:pPr marL="171450" indent="-171450" defTabSz="913846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rgbClr val="000000"/>
                </a:solidFill>
              </a:rPr>
              <a:t>Reduction of operational and processing costs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15523" y="4644858"/>
            <a:ext cx="252097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defTabSz="913846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rgbClr val="000000"/>
                </a:solidFill>
              </a:rPr>
              <a:t>Improved visibility on the performance  of business units</a:t>
            </a:r>
          </a:p>
          <a:p>
            <a:pPr marL="171450" indent="-171450" defTabSz="913846">
              <a:buFont typeface="Wingdings" panose="05000000000000000000" pitchFamily="2" charset="2"/>
              <a:buChar char="ü"/>
            </a:pPr>
            <a:endParaRPr lang="en-GB" sz="1100" dirty="0">
              <a:solidFill>
                <a:srgbClr val="000000"/>
              </a:solidFill>
            </a:endParaRPr>
          </a:p>
          <a:p>
            <a:pPr marL="171450" indent="-171450" defTabSz="913846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rgbClr val="000000"/>
                </a:solidFill>
              </a:rPr>
              <a:t>More accurate treasury forecast &amp; credit risk monitoring</a:t>
            </a:r>
          </a:p>
        </p:txBody>
      </p:sp>
    </p:spTree>
    <p:extLst>
      <p:ext uri="{BB962C8B-B14F-4D97-AF65-F5344CB8AC3E}">
        <p14:creationId xmlns:p14="http://schemas.microsoft.com/office/powerpoint/2010/main" val="403608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|  00/00/0000  |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IBAN reconciliation – How does it work?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7504" y="1196752"/>
            <a:ext cx="2520280" cy="936104"/>
            <a:chOff x="2827" y="1838920"/>
            <a:chExt cx="1701096" cy="658415"/>
          </a:xfrm>
          <a:solidFill>
            <a:srgbClr val="00A75A"/>
          </a:solidFill>
        </p:grpSpPr>
        <p:sp>
          <p:nvSpPr>
            <p:cNvPr id="17" name="Chevron 16"/>
            <p:cNvSpPr/>
            <p:nvPr/>
          </p:nvSpPr>
          <p:spPr>
            <a:xfrm>
              <a:off x="2827" y="1838920"/>
              <a:ext cx="1701096" cy="65841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399749" y="1838920"/>
              <a:ext cx="919910" cy="6584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>
                  <a:solidFill>
                    <a:schemeClr val="bg1"/>
                  </a:solidFill>
                </a:rPr>
                <a:t>A unique virtual IBAN reference is allocated to EACH of your payers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27784" y="1196752"/>
            <a:ext cx="2304256" cy="936104"/>
            <a:chOff x="1539319" y="1838920"/>
            <a:chExt cx="1646039" cy="658415"/>
          </a:xfrm>
          <a:solidFill>
            <a:srgbClr val="00A75A"/>
          </a:solidFill>
        </p:grpSpPr>
        <p:sp>
          <p:nvSpPr>
            <p:cNvPr id="15" name="Chevron 14"/>
            <p:cNvSpPr/>
            <p:nvPr/>
          </p:nvSpPr>
          <p:spPr>
            <a:xfrm>
              <a:off x="1539319" y="1838920"/>
              <a:ext cx="1646039" cy="65841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6" name="Chevron 6"/>
            <p:cNvSpPr/>
            <p:nvPr/>
          </p:nvSpPr>
          <p:spPr>
            <a:xfrm>
              <a:off x="1868489" y="1838920"/>
              <a:ext cx="987624" cy="6584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>
                  <a:solidFill>
                    <a:schemeClr val="bg1"/>
                  </a:solidFill>
                </a:rPr>
                <a:t>All your incoming credit transfers are directly booked on your physical bank account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88024" y="1196752"/>
            <a:ext cx="2160000" cy="936104"/>
            <a:chOff x="2965698" y="1838920"/>
            <a:chExt cx="1646039" cy="658415"/>
          </a:xfrm>
          <a:solidFill>
            <a:srgbClr val="00A75A"/>
          </a:solidFill>
        </p:grpSpPr>
        <p:sp>
          <p:nvSpPr>
            <p:cNvPr id="13" name="Chevron 12"/>
            <p:cNvSpPr/>
            <p:nvPr/>
          </p:nvSpPr>
          <p:spPr>
            <a:xfrm>
              <a:off x="2965698" y="1838920"/>
              <a:ext cx="1646039" cy="65841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4" name="Chevron 8"/>
            <p:cNvSpPr/>
            <p:nvPr/>
          </p:nvSpPr>
          <p:spPr>
            <a:xfrm>
              <a:off x="3349634" y="1838920"/>
              <a:ext cx="877984" cy="6584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>
                  <a:solidFill>
                    <a:schemeClr val="bg1"/>
                  </a:solidFill>
                </a:rPr>
                <a:t>Leverage on the unique virtual IBAN reference as an end-to-end reference for reconciliation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2240" y="1196752"/>
            <a:ext cx="2160000" cy="936104"/>
            <a:chOff x="4447133" y="1838920"/>
            <a:chExt cx="1646039" cy="658415"/>
          </a:xfrm>
          <a:solidFill>
            <a:srgbClr val="00A75A"/>
          </a:solidFill>
        </p:grpSpPr>
        <p:sp>
          <p:nvSpPr>
            <p:cNvPr id="11" name="Chevron 10"/>
            <p:cNvSpPr/>
            <p:nvPr/>
          </p:nvSpPr>
          <p:spPr>
            <a:xfrm>
              <a:off x="4447133" y="1838920"/>
              <a:ext cx="1646039" cy="65841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2" name="Chevron 10"/>
            <p:cNvSpPr/>
            <p:nvPr/>
          </p:nvSpPr>
          <p:spPr>
            <a:xfrm>
              <a:off x="4831251" y="1838920"/>
              <a:ext cx="877985" cy="6584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kern="1200" dirty="0">
                  <a:solidFill>
                    <a:schemeClr val="bg1"/>
                  </a:solidFill>
                </a:rPr>
                <a:t>Create automatic intra-company accounting entries to book funds to the final beneficiary</a:t>
              </a: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5"/>
          <a:stretch/>
        </p:blipFill>
        <p:spPr bwMode="auto">
          <a:xfrm>
            <a:off x="217793" y="2206869"/>
            <a:ext cx="8098623" cy="360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8203"/>
      </p:ext>
    </p:extLst>
  </p:cSld>
  <p:clrMapOvr>
    <a:masterClrMapping/>
  </p:clrMapOvr>
</p:sld>
</file>

<file path=ppt/theme/theme1.xml><?xml version="1.0" encoding="utf-8"?>
<a:theme xmlns:a="http://schemas.openxmlformats.org/drawingml/2006/main" name="BNPP-ENG">
  <a:themeElements>
    <a:clrScheme name="BNPP-XL">
      <a:dk1>
        <a:srgbClr val="FFFFFF"/>
      </a:dk1>
      <a:lt1>
        <a:srgbClr val="000000"/>
      </a:lt1>
      <a:dk2>
        <a:srgbClr val="EEEFF2"/>
      </a:dk2>
      <a:lt2>
        <a:srgbClr val="78848A"/>
      </a:lt2>
      <a:accent1>
        <a:srgbClr val="00915A"/>
      </a:accent1>
      <a:accent2>
        <a:srgbClr val="85B95F"/>
      </a:accent2>
      <a:accent3>
        <a:srgbClr val="00AB8E"/>
      </a:accent3>
      <a:accent4>
        <a:srgbClr val="008578"/>
      </a:accent4>
      <a:accent5>
        <a:srgbClr val="43B02A"/>
      </a:accent5>
      <a:accent6>
        <a:srgbClr val="D0DF00"/>
      </a:accent6>
      <a:hlink>
        <a:srgbClr val="00915A"/>
      </a:hlink>
      <a:folHlink>
        <a:srgbClr val="00915A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BNPP-ENG</Template>
  <TotalTime>306</TotalTime>
  <Words>192</Words>
  <Application>Microsoft Office PowerPoint</Application>
  <PresentationFormat>On-screen Show (4:3)</PresentationFormat>
  <Paragraphs>37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Wingdings</vt:lpstr>
      <vt:lpstr>BNPP-ENG</vt:lpstr>
      <vt:lpstr>Worksheet</vt:lpstr>
      <vt:lpstr>How can Virtual IBAN support the treasurers?</vt:lpstr>
      <vt:lpstr>Virtual IBAN reconciliation – How does it work?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a93968</dc:creator>
  <cp:lastModifiedBy>Guillermo De_La_Fuente</cp:lastModifiedBy>
  <cp:revision>37</cp:revision>
  <cp:lastPrinted>2015-02-25T12:09:14Z</cp:lastPrinted>
  <dcterms:created xsi:type="dcterms:W3CDTF">2016-04-27T13:02:25Z</dcterms:created>
  <dcterms:modified xsi:type="dcterms:W3CDTF">2017-06-12T10:37:04Z</dcterms:modified>
</cp:coreProperties>
</file>