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0733" r:id="rId2"/>
    <p:sldMasterId id="2147490739" r:id="rId3"/>
    <p:sldMasterId id="2147490745" r:id="rId4"/>
    <p:sldMasterId id="2147490751" r:id="rId5"/>
    <p:sldMasterId id="2147490757" r:id="rId6"/>
    <p:sldMasterId id="2147490763" r:id="rId7"/>
  </p:sldMasterIdLst>
  <p:notesMasterIdLst>
    <p:notesMasterId r:id="rId20"/>
  </p:notesMasterIdLst>
  <p:handoutMasterIdLst>
    <p:handoutMasterId r:id="rId21"/>
  </p:handoutMasterIdLst>
  <p:sldIdLst>
    <p:sldId id="410" r:id="rId8"/>
    <p:sldId id="424" r:id="rId9"/>
    <p:sldId id="442" r:id="rId10"/>
    <p:sldId id="443" r:id="rId11"/>
    <p:sldId id="444" r:id="rId12"/>
    <p:sldId id="449" r:id="rId13"/>
    <p:sldId id="433" r:id="rId14"/>
    <p:sldId id="445" r:id="rId15"/>
    <p:sldId id="448" r:id="rId16"/>
    <p:sldId id="439" r:id="rId17"/>
    <p:sldId id="440" r:id="rId18"/>
    <p:sldId id="441" r:id="rId19"/>
  </p:sldIdLst>
  <p:sldSz cx="10693400" cy="7561263"/>
  <p:notesSz cx="7099300" cy="10234613"/>
  <p:defaultTextStyle>
    <a:defPPr>
      <a:defRPr lang="fr-FR"/>
    </a:defPPr>
    <a:lvl1pPr algn="l" rtl="0" fontAlgn="base">
      <a:spcBef>
        <a:spcPct val="30000"/>
      </a:spcBef>
      <a:spcAft>
        <a:spcPct val="100000"/>
      </a:spcAft>
      <a:buClr>
        <a:schemeClr val="accent2"/>
      </a:buClr>
      <a:buFont typeface="Wingdings" pitchFamily="2" charset="2"/>
      <a:buChar char="n"/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100000"/>
      </a:spcAft>
      <a:buClr>
        <a:schemeClr val="accent2"/>
      </a:buClr>
      <a:buFont typeface="Wingdings" pitchFamily="2" charset="2"/>
      <a:buChar char="n"/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100000"/>
      </a:spcAft>
      <a:buClr>
        <a:schemeClr val="accent2"/>
      </a:buClr>
      <a:buFont typeface="Wingdings" pitchFamily="2" charset="2"/>
      <a:buChar char="n"/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100000"/>
      </a:spcAft>
      <a:buClr>
        <a:schemeClr val="accent2"/>
      </a:buClr>
      <a:buFont typeface="Wingdings" pitchFamily="2" charset="2"/>
      <a:buChar char="n"/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100000"/>
      </a:spcAft>
      <a:buClr>
        <a:schemeClr val="accent2"/>
      </a:buClr>
      <a:buFont typeface="Wingdings" pitchFamily="2" charset="2"/>
      <a:buChar char="n"/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452">
          <p15:clr>
            <a:srgbClr val="A4A3A4"/>
          </p15:clr>
        </p15:guide>
        <p15:guide id="2" orient="horz" pos="548">
          <p15:clr>
            <a:srgbClr val="A4A3A4"/>
          </p15:clr>
        </p15:guide>
        <p15:guide id="3" orient="horz" pos="1001">
          <p15:clr>
            <a:srgbClr val="A4A3A4"/>
          </p15:clr>
        </p15:guide>
        <p15:guide id="4" pos="6407">
          <p15:clr>
            <a:srgbClr val="A4A3A4"/>
          </p15:clr>
        </p15:guide>
        <p15:guide id="5" pos="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E553F"/>
    <a:srgbClr val="DDDDDD"/>
    <a:srgbClr val="C5B32F"/>
    <a:srgbClr val="FFFFFF"/>
    <a:srgbClr val="000000"/>
    <a:srgbClr val="007852"/>
    <a:srgbClr val="005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77805" autoAdjust="0"/>
  </p:normalViewPr>
  <p:slideViewPr>
    <p:cSldViewPr snapToGrid="0" showGuides="1">
      <p:cViewPr varScale="1">
        <p:scale>
          <a:sx n="62" d="100"/>
          <a:sy n="62" d="100"/>
        </p:scale>
        <p:origin x="970" y="62"/>
      </p:cViewPr>
      <p:guideLst>
        <p:guide orient="horz" pos="4452"/>
        <p:guide orient="horz" pos="548"/>
        <p:guide orient="horz" pos="1001"/>
        <p:guide pos="6407"/>
        <p:guide pos="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0" d="100"/>
          <a:sy n="70" d="100"/>
        </p:scale>
        <p:origin x="-4200" y="-51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31" tIns="44870" rIns="89731" bIns="44870" numCol="1" anchor="t" anchorCtr="0" compatLnSpc="1">
            <a:prstTxWarp prst="textNoShape">
              <a:avLst/>
            </a:prstTxWarp>
          </a:bodyPr>
          <a:lstStyle>
            <a:lvl1pPr defTabSz="89864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6" y="0"/>
            <a:ext cx="3075480" cy="5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31" tIns="44870" rIns="89731" bIns="44870" numCol="1" anchor="t" anchorCtr="0" compatLnSpc="1">
            <a:prstTxWarp prst="textNoShape">
              <a:avLst/>
            </a:prstTxWarp>
          </a:bodyPr>
          <a:lstStyle>
            <a:lvl1pPr algn="r" defTabSz="89864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173"/>
            <a:ext cx="3077137" cy="50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31" tIns="44870" rIns="89731" bIns="44870" numCol="1" anchor="b" anchorCtr="0" compatLnSpc="1">
            <a:prstTxWarp prst="textNoShape">
              <a:avLst/>
            </a:prstTxWarp>
          </a:bodyPr>
          <a:lstStyle>
            <a:lvl1pPr defTabSz="89864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6" y="9726173"/>
            <a:ext cx="3075480" cy="50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31" tIns="44870" rIns="89731" bIns="44870" numCol="1" anchor="b" anchorCtr="0" compatLnSpc="1">
            <a:prstTxWarp prst="textNoShape">
              <a:avLst/>
            </a:prstTxWarp>
          </a:bodyPr>
          <a:lstStyle>
            <a:lvl1pPr algn="r" defTabSz="89864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8CCA1C-0E9C-4E4D-A19F-C8A3E3C73C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4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>
            <a:lvl1pPr defTabSz="939633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6" y="0"/>
            <a:ext cx="3075480" cy="5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>
            <a:lvl1pPr algn="r" defTabSz="939633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63588"/>
            <a:ext cx="5434013" cy="384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0619"/>
            <a:ext cx="5680103" cy="46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6173"/>
            <a:ext cx="3077137" cy="50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71" tIns="46836" rIns="93671" bIns="46836" numCol="1" anchor="b" anchorCtr="0" compatLnSpc="1">
            <a:prstTxWarp prst="textNoShape">
              <a:avLst/>
            </a:prstTxWarp>
          </a:bodyPr>
          <a:lstStyle>
            <a:lvl1pPr defTabSz="939633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6" y="9726173"/>
            <a:ext cx="3075480" cy="50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71" tIns="46836" rIns="93671" bIns="46836" numCol="1" anchor="b" anchorCtr="0" compatLnSpc="1">
            <a:prstTxWarp prst="textNoShape">
              <a:avLst/>
            </a:prstTxWarp>
          </a:bodyPr>
          <a:lstStyle>
            <a:lvl1pPr algn="r" defTabSz="939633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AAC30C-020F-477A-9867-AE2E7AF0C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34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5025" y="763588"/>
            <a:ext cx="5434013" cy="384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EEED2-80D6-4D79-B7D6-E100803B219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3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5025" y="763588"/>
            <a:ext cx="5434013" cy="384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EEED2-80D6-4D79-B7D6-E100803B219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3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5025" y="763588"/>
            <a:ext cx="5434013" cy="384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EEED2-80D6-4D79-B7D6-E100803B219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3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5025" y="763588"/>
            <a:ext cx="5434013" cy="384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EEED2-80D6-4D79-B7D6-E100803B219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3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G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5502275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83791" y="5516646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93997" y="6300000"/>
            <a:ext cx="3244354" cy="275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0" y="0"/>
            <a:ext cx="10693400" cy="4462463"/>
            <a:chOff x="0" y="0"/>
            <a:chExt cx="10693400" cy="4462463"/>
          </a:xfrm>
        </p:grpSpPr>
        <p:pic>
          <p:nvPicPr>
            <p:cNvPr id="6" name="Imag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93400" cy="446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 rot="2665344">
              <a:off x="6515100" y="3679825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2" name="ZoneTexte 1"/>
            <p:cNvSpPr txBox="1"/>
            <p:nvPr userDrawn="1"/>
          </p:nvSpPr>
          <p:spPr>
            <a:xfrm>
              <a:off x="7124258" y="3667580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259" y="5028977"/>
            <a:ext cx="9676532" cy="389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7069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9427" y="415925"/>
            <a:ext cx="9677400" cy="45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86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496445" y="844550"/>
            <a:ext cx="9674668" cy="5506008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600"/>
              </a:spcAft>
              <a:buNone/>
              <a:defRPr sz="10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7255157" y="6734491"/>
            <a:ext cx="2950097" cy="332187"/>
            <a:chOff x="7255157" y="6637211"/>
            <a:chExt cx="2950097" cy="33218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r="22360"/>
            <a:stretch>
              <a:fillRect/>
            </a:stretch>
          </p:blipFill>
          <p:spPr bwMode="auto">
            <a:xfrm>
              <a:off x="8033583" y="6637211"/>
              <a:ext cx="317460" cy="3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:\COMMUN COMMUNICATION\01_BRANDING\THE DRIVE YOU DEMAND\Templates\Picto Social Media\VIME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90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N:\COMMUN COMMUNICATION\01_BRANDING\THE DRIVE YOU DEMAND\Templates\Picto Social Media\ANDROI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86" y="6637211"/>
              <a:ext cx="323631" cy="32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:\COMMUN COMMUNICATION\01_BRANDING\THE DRIVE YOU DEMAND\Templates\Picto Social Media\APPSTOR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57" y="6637211"/>
              <a:ext cx="323632" cy="32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N:\COMMUN COMMUNICATION\01_BRANDING\THE DRIVE YOU DEMAND\Templates\Picto Social Media\TWITTER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51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N:\COMMUN COMMUNICATION\01_BRANDING\THE DRIVE YOU DEMAND\Templates\Picto Social Media\PRI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693" y="6637211"/>
              <a:ext cx="996561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192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OLE V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10"/>
          <p:cNvCxnSpPr>
            <a:cxnSpLocks noChangeShapeType="1"/>
          </p:cNvCxnSpPr>
          <p:nvPr userDrawn="1"/>
        </p:nvCxnSpPr>
        <p:spPr bwMode="auto">
          <a:xfrm>
            <a:off x="593725" y="5502275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83791" y="5516646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93997" y="6300000"/>
            <a:ext cx="3244354" cy="275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259" y="5028977"/>
            <a:ext cx="9676532" cy="389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  <p:pic>
        <p:nvPicPr>
          <p:cNvPr id="16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 userDrawn="1"/>
        </p:nvGrpSpPr>
        <p:grpSpPr>
          <a:xfrm>
            <a:off x="6514135" y="3681724"/>
            <a:ext cx="2975037" cy="276999"/>
            <a:chOff x="6397707" y="4359726"/>
            <a:chExt cx="2975037" cy="276999"/>
          </a:xfrm>
        </p:grpSpPr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7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- POLE V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10"/>
          <p:cNvCxnSpPr>
            <a:cxnSpLocks noChangeShapeType="1"/>
          </p:cNvCxnSpPr>
          <p:nvPr userDrawn="1"/>
        </p:nvCxnSpPr>
        <p:spPr bwMode="auto">
          <a:xfrm>
            <a:off x="593725" y="3937794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83792" y="3949784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955" y="3466081"/>
            <a:ext cx="9675074" cy="43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sz="2500" dirty="0">
                <a:latin typeface="Trajan" panose="02020500000000000000" pitchFamily="18" charset="0"/>
              </a:rPr>
              <a:t>Click to </a:t>
            </a:r>
            <a:r>
              <a:rPr lang="fr-CH" sz="2500" dirty="0" err="1">
                <a:latin typeface="Trajan" panose="02020500000000000000" pitchFamily="18" charset="0"/>
              </a:rPr>
              <a:t>add</a:t>
            </a:r>
            <a:r>
              <a:rPr lang="fr-CH" sz="2500" dirty="0">
                <a:latin typeface="Trajan" panose="02020500000000000000" pitchFamily="18" charset="0"/>
              </a:rPr>
              <a:t> </a:t>
            </a:r>
            <a:r>
              <a:rPr lang="fr-CH" sz="2500" dirty="0" err="1">
                <a:latin typeface="Trajan" panose="02020500000000000000" pitchFamily="18" charset="0"/>
              </a:rPr>
              <a:t>title</a:t>
            </a:r>
            <a:endParaRPr lang="fr-CH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6552231" y="2030889"/>
            <a:ext cx="2975037" cy="276999"/>
            <a:chOff x="6397707" y="4359726"/>
            <a:chExt cx="2975037" cy="276999"/>
          </a:xfrm>
        </p:grpSpPr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pic>
        <p:nvPicPr>
          <p:cNvPr id="17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4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99" y="1485900"/>
            <a:ext cx="9686914" cy="4954588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anose="05000000000000000000" pitchFamily="2" charset="2"/>
              <a:buChar char=""/>
              <a:defRPr sz="1800" baseline="0">
                <a:solidFill>
                  <a:schemeClr val="tx1"/>
                </a:solidFill>
              </a:defRPr>
            </a:lvl1pPr>
            <a:lvl2pPr marL="714375" indent="-352425">
              <a:buFont typeface="Wingdings 3" panose="05040102010807070707" pitchFamily="18" charset="2"/>
              <a:buChar char="}"/>
              <a:tabLst/>
              <a:defRPr sz="1600" baseline="0">
                <a:solidFill>
                  <a:schemeClr val="tx1"/>
                </a:solidFill>
              </a:defRPr>
            </a:lvl2pPr>
            <a:lvl3pPr marL="1076325" indent="-361950"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</a:defRPr>
            </a:lvl3pPr>
            <a:lvl4pPr marL="1362075" marR="0" indent="-285750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>
                <a:solidFill>
                  <a:schemeClr val="tx1"/>
                </a:solidFill>
              </a:defRPr>
            </a:lvl4pPr>
            <a:lvl5pPr marL="1701800" marR="0" indent="-263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1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2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3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4"/>
            <a:r>
              <a:rPr lang="en-US" noProof="0" dirty="0"/>
              <a:t> Modifier les style du </a:t>
            </a:r>
            <a:r>
              <a:rPr lang="en-US" noProof="0" dirty="0" err="1"/>
              <a:t>texte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3995" y="888170"/>
            <a:ext cx="9687118" cy="3443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81012" y="415924"/>
            <a:ext cx="9682957" cy="39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54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9427" y="415925"/>
            <a:ext cx="9677400" cy="45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235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496445" y="844550"/>
            <a:ext cx="9674668" cy="5506008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600"/>
              </a:spcAft>
              <a:buNone/>
              <a:defRPr sz="10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7255157" y="6734491"/>
            <a:ext cx="2950097" cy="332187"/>
            <a:chOff x="7255157" y="6637211"/>
            <a:chExt cx="2950097" cy="33218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r="22360"/>
            <a:stretch>
              <a:fillRect/>
            </a:stretch>
          </p:blipFill>
          <p:spPr bwMode="auto">
            <a:xfrm>
              <a:off x="8033583" y="6637211"/>
              <a:ext cx="317460" cy="3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:\COMMUN COMMUNICATION\01_BRANDING\THE DRIVE YOU DEMAND\Templates\Picto Social Media\VIME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90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N:\COMMUN COMMUNICATION\01_BRANDING\THE DRIVE YOU DEMAND\Templates\Picto Social Media\ANDROI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86" y="6637211"/>
              <a:ext cx="323631" cy="32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:\COMMUN COMMUNICATION\01_BRANDING\THE DRIVE YOU DEMAND\Templates\Picto Social Media\APPSTOR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57" y="6637211"/>
              <a:ext cx="323632" cy="32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N:\COMMUN COMMUNICATION\01_BRANDING\THE DRIVE YOU DEMAND\Templates\Picto Social Media\TWITTER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51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N:\COMMUN COMMUNICATION\01_BRANDING\THE DRIVE YOU DEMAND\Templates\Picto Social Media\PRI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693" y="6637211"/>
              <a:ext cx="996561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680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K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 userDrawn="1"/>
        </p:nvGrpSpPr>
        <p:grpSpPr>
          <a:xfrm>
            <a:off x="6514135" y="3679343"/>
            <a:ext cx="2975037" cy="276999"/>
            <a:chOff x="6397707" y="4359726"/>
            <a:chExt cx="2975037" cy="276999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cxnSp>
        <p:nvCxnSpPr>
          <p:cNvPr id="13" name="Connecteur droit 10"/>
          <p:cNvCxnSpPr>
            <a:cxnSpLocks noChangeShapeType="1"/>
          </p:cNvCxnSpPr>
          <p:nvPr userDrawn="1"/>
        </p:nvCxnSpPr>
        <p:spPr bwMode="auto">
          <a:xfrm>
            <a:off x="593725" y="5502275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83791" y="5516646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93997" y="6300000"/>
            <a:ext cx="3244354" cy="275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259" y="5028977"/>
            <a:ext cx="9676532" cy="389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  <p:pic>
        <p:nvPicPr>
          <p:cNvPr id="20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50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- SK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 userDrawn="1"/>
        </p:nvGrpSpPr>
        <p:grpSpPr>
          <a:xfrm>
            <a:off x="6549850" y="2033270"/>
            <a:ext cx="2975037" cy="276999"/>
            <a:chOff x="6397707" y="4359726"/>
            <a:chExt cx="2975037" cy="276999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cxnSp>
        <p:nvCxnSpPr>
          <p:cNvPr id="14" name="Connecteur droit 10"/>
          <p:cNvCxnSpPr>
            <a:cxnSpLocks noChangeShapeType="1"/>
          </p:cNvCxnSpPr>
          <p:nvPr userDrawn="1"/>
        </p:nvCxnSpPr>
        <p:spPr bwMode="auto">
          <a:xfrm>
            <a:off x="593725" y="3937794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83792" y="3949784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955" y="3466081"/>
            <a:ext cx="9675074" cy="43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sz="2500" dirty="0">
                <a:latin typeface="Trajan" panose="02020500000000000000" pitchFamily="18" charset="0"/>
              </a:rPr>
              <a:t>Click to </a:t>
            </a:r>
            <a:r>
              <a:rPr lang="fr-CH" sz="2500" dirty="0" err="1">
                <a:latin typeface="Trajan" panose="02020500000000000000" pitchFamily="18" charset="0"/>
              </a:rPr>
              <a:t>add</a:t>
            </a:r>
            <a:r>
              <a:rPr lang="fr-CH" sz="2500" dirty="0">
                <a:latin typeface="Trajan" panose="02020500000000000000" pitchFamily="18" charset="0"/>
              </a:rPr>
              <a:t> </a:t>
            </a:r>
            <a:r>
              <a:rPr lang="fr-CH" sz="2500" dirty="0" err="1">
                <a:latin typeface="Trajan" panose="02020500000000000000" pitchFamily="18" charset="0"/>
              </a:rPr>
              <a:t>title</a:t>
            </a:r>
            <a:endParaRPr lang="fr-CH" dirty="0"/>
          </a:p>
        </p:txBody>
      </p:sp>
      <p:pic>
        <p:nvPicPr>
          <p:cNvPr id="17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4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99" y="1485900"/>
            <a:ext cx="9686914" cy="4954588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anose="05000000000000000000" pitchFamily="2" charset="2"/>
              <a:buChar char=""/>
              <a:defRPr sz="1800" baseline="0">
                <a:solidFill>
                  <a:schemeClr val="tx1"/>
                </a:solidFill>
              </a:defRPr>
            </a:lvl1pPr>
            <a:lvl2pPr marL="714375" indent="-352425">
              <a:buFont typeface="Wingdings 3" panose="05040102010807070707" pitchFamily="18" charset="2"/>
              <a:buChar char="}"/>
              <a:tabLst/>
              <a:defRPr sz="1600" baseline="0">
                <a:solidFill>
                  <a:schemeClr val="tx1"/>
                </a:solidFill>
              </a:defRPr>
            </a:lvl2pPr>
            <a:lvl3pPr marL="1076325" indent="-361950"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</a:defRPr>
            </a:lvl3pPr>
            <a:lvl4pPr marL="1362075" marR="0" indent="-285750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>
                <a:solidFill>
                  <a:schemeClr val="tx1"/>
                </a:solidFill>
              </a:defRPr>
            </a:lvl4pPr>
            <a:lvl5pPr marL="1701800" marR="0" indent="-263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1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2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3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4"/>
            <a:r>
              <a:rPr lang="en-US" noProof="0" dirty="0"/>
              <a:t> Modifier les style du </a:t>
            </a:r>
            <a:r>
              <a:rPr lang="en-US" noProof="0" dirty="0" err="1"/>
              <a:t>texte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3995" y="888170"/>
            <a:ext cx="9687118" cy="3443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81012" y="415924"/>
            <a:ext cx="9682957" cy="39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90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- G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3937794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83792" y="3949784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955" y="3466081"/>
            <a:ext cx="9675074" cy="43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sz="2500" dirty="0">
                <a:latin typeface="Trajan" panose="02020500000000000000" pitchFamily="18" charset="0"/>
              </a:rPr>
              <a:t>Click to </a:t>
            </a:r>
            <a:r>
              <a:rPr lang="fr-CH" sz="2500" dirty="0" err="1">
                <a:latin typeface="Trajan" panose="02020500000000000000" pitchFamily="18" charset="0"/>
              </a:rPr>
              <a:t>add</a:t>
            </a:r>
            <a:r>
              <a:rPr lang="fr-CH" sz="2500" dirty="0">
                <a:latin typeface="Trajan" panose="02020500000000000000" pitchFamily="18" charset="0"/>
              </a:rPr>
              <a:t> </a:t>
            </a:r>
            <a:r>
              <a:rPr lang="fr-CH" sz="2500" dirty="0" err="1">
                <a:latin typeface="Trajan" panose="02020500000000000000" pitchFamily="18" charset="0"/>
              </a:rPr>
              <a:t>title</a:t>
            </a:r>
            <a:endParaRPr lang="fr-CH" dirty="0"/>
          </a:p>
        </p:txBody>
      </p:sp>
      <p:pic>
        <p:nvPicPr>
          <p:cNvPr id="12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 userDrawn="1"/>
        </p:nvGrpSpPr>
        <p:grpSpPr>
          <a:xfrm>
            <a:off x="0" y="1588"/>
            <a:ext cx="10693400" cy="2676525"/>
            <a:chOff x="0" y="1588"/>
            <a:chExt cx="10693400" cy="2676525"/>
          </a:xfrm>
        </p:grpSpPr>
        <p:pic>
          <p:nvPicPr>
            <p:cNvPr id="3" name="Image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8"/>
              <a:ext cx="10693400" cy="267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 rot="2665344">
              <a:off x="6538913" y="2043113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7131398" y="2051159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36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9427" y="415925"/>
            <a:ext cx="9677400" cy="45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3724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496445" y="844550"/>
            <a:ext cx="9674668" cy="5506008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600"/>
              </a:spcAft>
              <a:buNone/>
              <a:defRPr sz="10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7255157" y="6734491"/>
            <a:ext cx="2950097" cy="332187"/>
            <a:chOff x="7255157" y="6637211"/>
            <a:chExt cx="2950097" cy="33218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r="22360"/>
            <a:stretch>
              <a:fillRect/>
            </a:stretch>
          </p:blipFill>
          <p:spPr bwMode="auto">
            <a:xfrm>
              <a:off x="8033583" y="6637211"/>
              <a:ext cx="317460" cy="3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:\COMMUN COMMUNICATION\01_BRANDING\THE DRIVE YOU DEMAND\Templates\Picto Social Media\VIME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90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N:\COMMUN COMMUNICATION\01_BRANDING\THE DRIVE YOU DEMAND\Templates\Picto Social Media\ANDROI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86" y="6637211"/>
              <a:ext cx="323631" cy="32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:\COMMUN COMMUNICATION\01_BRANDING\THE DRIVE YOU DEMAND\Templates\Picto Social Media\APPSTOR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57" y="6637211"/>
              <a:ext cx="323632" cy="32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N:\COMMUN COMMUNICATION\01_BRANDING\THE DRIVE YOU DEMAND\Templates\Picto Social Media\TWITTER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51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N:\COMMUN COMMUNICATION\01_BRANDING\THE DRIVE YOU DEMAND\Templates\Picto Social Media\PRI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693" y="6637211"/>
              <a:ext cx="996561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038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KI-JUM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 userDrawn="1"/>
        </p:nvGrpSpPr>
        <p:grpSpPr>
          <a:xfrm>
            <a:off x="6514135" y="3679343"/>
            <a:ext cx="2975037" cy="276999"/>
            <a:chOff x="6397707" y="4359726"/>
            <a:chExt cx="2975037" cy="276999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cxnSp>
        <p:nvCxnSpPr>
          <p:cNvPr id="13" name="Connecteur droit 10"/>
          <p:cNvCxnSpPr>
            <a:cxnSpLocks noChangeShapeType="1"/>
          </p:cNvCxnSpPr>
          <p:nvPr userDrawn="1"/>
        </p:nvCxnSpPr>
        <p:spPr bwMode="auto">
          <a:xfrm>
            <a:off x="593725" y="5502275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83791" y="5516646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93997" y="6300000"/>
            <a:ext cx="3244354" cy="275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259" y="5028977"/>
            <a:ext cx="9676532" cy="389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  <p:pic>
        <p:nvPicPr>
          <p:cNvPr id="20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273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- SKI-JUM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 userDrawn="1"/>
        </p:nvGrpSpPr>
        <p:grpSpPr>
          <a:xfrm>
            <a:off x="6552231" y="2030889"/>
            <a:ext cx="2975037" cy="276999"/>
            <a:chOff x="6397707" y="4359726"/>
            <a:chExt cx="2975037" cy="276999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cxnSp>
        <p:nvCxnSpPr>
          <p:cNvPr id="14" name="Connecteur droit 10"/>
          <p:cNvCxnSpPr>
            <a:cxnSpLocks noChangeShapeType="1"/>
          </p:cNvCxnSpPr>
          <p:nvPr userDrawn="1"/>
        </p:nvCxnSpPr>
        <p:spPr bwMode="auto">
          <a:xfrm>
            <a:off x="593725" y="3937794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83792" y="3949784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955" y="3466081"/>
            <a:ext cx="9675074" cy="43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sz="2500" dirty="0">
                <a:latin typeface="Trajan" panose="02020500000000000000" pitchFamily="18" charset="0"/>
              </a:rPr>
              <a:t>Click to </a:t>
            </a:r>
            <a:r>
              <a:rPr lang="fr-CH" sz="2500" dirty="0" err="1">
                <a:latin typeface="Trajan" panose="02020500000000000000" pitchFamily="18" charset="0"/>
              </a:rPr>
              <a:t>add</a:t>
            </a:r>
            <a:r>
              <a:rPr lang="fr-CH" sz="2500" dirty="0">
                <a:latin typeface="Trajan" panose="02020500000000000000" pitchFamily="18" charset="0"/>
              </a:rPr>
              <a:t> </a:t>
            </a:r>
            <a:r>
              <a:rPr lang="fr-CH" sz="2500" dirty="0" err="1">
                <a:latin typeface="Trajan" panose="02020500000000000000" pitchFamily="18" charset="0"/>
              </a:rPr>
              <a:t>title</a:t>
            </a:r>
            <a:endParaRPr lang="fr-CH" dirty="0"/>
          </a:p>
        </p:txBody>
      </p:sp>
      <p:pic>
        <p:nvPicPr>
          <p:cNvPr id="17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9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99" y="1485900"/>
            <a:ext cx="9686914" cy="4954588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anose="05000000000000000000" pitchFamily="2" charset="2"/>
              <a:buChar char=""/>
              <a:defRPr sz="1800" baseline="0">
                <a:solidFill>
                  <a:schemeClr val="tx1"/>
                </a:solidFill>
              </a:defRPr>
            </a:lvl1pPr>
            <a:lvl2pPr marL="714375" indent="-352425">
              <a:buFont typeface="Wingdings 3" panose="05040102010807070707" pitchFamily="18" charset="2"/>
              <a:buChar char="}"/>
              <a:tabLst/>
              <a:defRPr sz="1600" baseline="0">
                <a:solidFill>
                  <a:schemeClr val="tx1"/>
                </a:solidFill>
              </a:defRPr>
            </a:lvl2pPr>
            <a:lvl3pPr marL="1076325" indent="-361950"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</a:defRPr>
            </a:lvl3pPr>
            <a:lvl4pPr marL="1362075" marR="0" indent="-285750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>
                <a:solidFill>
                  <a:schemeClr val="tx1"/>
                </a:solidFill>
              </a:defRPr>
            </a:lvl4pPr>
            <a:lvl5pPr marL="1701800" marR="0" indent="-263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1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2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3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4"/>
            <a:r>
              <a:rPr lang="en-US" noProof="0" dirty="0"/>
              <a:t> Modifier les style du </a:t>
            </a:r>
            <a:r>
              <a:rPr lang="en-US" noProof="0" dirty="0" err="1"/>
              <a:t>texte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3995" y="888170"/>
            <a:ext cx="9687118" cy="3443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81012" y="415924"/>
            <a:ext cx="9682957" cy="39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95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9427" y="415925"/>
            <a:ext cx="9677400" cy="45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6322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496445" y="844550"/>
            <a:ext cx="9674668" cy="5506008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600"/>
              </a:spcAft>
              <a:buNone/>
              <a:defRPr sz="10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7255157" y="6734491"/>
            <a:ext cx="2950097" cy="332187"/>
            <a:chOff x="7255157" y="6637211"/>
            <a:chExt cx="2950097" cy="33218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r="22360"/>
            <a:stretch>
              <a:fillRect/>
            </a:stretch>
          </p:blipFill>
          <p:spPr bwMode="auto">
            <a:xfrm>
              <a:off x="8033583" y="6637211"/>
              <a:ext cx="317460" cy="3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:\COMMUN COMMUNICATION\01_BRANDING\THE DRIVE YOU DEMAND\Templates\Picto Social Media\VIME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90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N:\COMMUN COMMUNICATION\01_BRANDING\THE DRIVE YOU DEMAND\Templates\Picto Social Media\ANDROI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86" y="6637211"/>
              <a:ext cx="323631" cy="32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:\COMMUN COMMUNICATION\01_BRANDING\THE DRIVE YOU DEMAND\Templates\Picto Social Media\APPSTOR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57" y="6637211"/>
              <a:ext cx="323632" cy="32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N:\COMMUN COMMUNICATION\01_BRANDING\THE DRIVE YOU DEMAND\Templates\Picto Social Media\TWITTER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51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N:\COMMUN COMMUNICATION\01_BRANDING\THE DRIVE YOU DEMAND\Templates\Picto Social Media\PRI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693" y="6637211"/>
              <a:ext cx="996561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6489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 userDrawn="1"/>
        </p:nvGrpSpPr>
        <p:grpSpPr>
          <a:xfrm>
            <a:off x="6514135" y="3679343"/>
            <a:ext cx="2975037" cy="276999"/>
            <a:chOff x="6397707" y="4359726"/>
            <a:chExt cx="2975037" cy="276999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cxnSp>
        <p:nvCxnSpPr>
          <p:cNvPr id="13" name="Connecteur droit 10"/>
          <p:cNvCxnSpPr>
            <a:cxnSpLocks noChangeShapeType="1"/>
          </p:cNvCxnSpPr>
          <p:nvPr userDrawn="1"/>
        </p:nvCxnSpPr>
        <p:spPr bwMode="auto">
          <a:xfrm>
            <a:off x="593725" y="5502275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83791" y="5516646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93997" y="6300000"/>
            <a:ext cx="3244354" cy="275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259" y="5028977"/>
            <a:ext cx="9676532" cy="389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  <p:pic>
        <p:nvPicPr>
          <p:cNvPr id="20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99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- 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 userDrawn="1"/>
        </p:nvGrpSpPr>
        <p:grpSpPr>
          <a:xfrm>
            <a:off x="6552231" y="2030889"/>
            <a:ext cx="2975037" cy="276999"/>
            <a:chOff x="6397707" y="4359726"/>
            <a:chExt cx="2975037" cy="276999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cxnSp>
        <p:nvCxnSpPr>
          <p:cNvPr id="14" name="Connecteur droit 10"/>
          <p:cNvCxnSpPr>
            <a:cxnSpLocks noChangeShapeType="1"/>
          </p:cNvCxnSpPr>
          <p:nvPr userDrawn="1"/>
        </p:nvCxnSpPr>
        <p:spPr bwMode="auto">
          <a:xfrm>
            <a:off x="593725" y="3937794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83792" y="3949784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955" y="3466081"/>
            <a:ext cx="9675074" cy="43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sz="2500" dirty="0">
                <a:latin typeface="Trajan" panose="02020500000000000000" pitchFamily="18" charset="0"/>
              </a:rPr>
              <a:t>Click to </a:t>
            </a:r>
            <a:r>
              <a:rPr lang="fr-CH" sz="2500" dirty="0" err="1">
                <a:latin typeface="Trajan" panose="02020500000000000000" pitchFamily="18" charset="0"/>
              </a:rPr>
              <a:t>add</a:t>
            </a:r>
            <a:r>
              <a:rPr lang="fr-CH" sz="2500" dirty="0">
                <a:latin typeface="Trajan" panose="02020500000000000000" pitchFamily="18" charset="0"/>
              </a:rPr>
              <a:t> </a:t>
            </a:r>
            <a:r>
              <a:rPr lang="fr-CH" sz="2500" dirty="0" err="1">
                <a:latin typeface="Trajan" panose="02020500000000000000" pitchFamily="18" charset="0"/>
              </a:rPr>
              <a:t>title</a:t>
            </a:r>
            <a:endParaRPr lang="fr-CH" dirty="0"/>
          </a:p>
        </p:txBody>
      </p:sp>
      <p:pic>
        <p:nvPicPr>
          <p:cNvPr id="17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30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99" y="1485900"/>
            <a:ext cx="9686914" cy="4954588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anose="05000000000000000000" pitchFamily="2" charset="2"/>
              <a:buChar char=""/>
              <a:defRPr sz="1800" baseline="0">
                <a:solidFill>
                  <a:schemeClr val="tx1"/>
                </a:solidFill>
              </a:defRPr>
            </a:lvl1pPr>
            <a:lvl2pPr marL="714375" indent="-352425">
              <a:buFont typeface="Wingdings 3" panose="05040102010807070707" pitchFamily="18" charset="2"/>
              <a:buChar char="}"/>
              <a:tabLst/>
              <a:defRPr sz="1600" baseline="0">
                <a:solidFill>
                  <a:schemeClr val="tx1"/>
                </a:solidFill>
              </a:defRPr>
            </a:lvl2pPr>
            <a:lvl3pPr marL="1076325" indent="-361950"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</a:defRPr>
            </a:lvl3pPr>
            <a:lvl4pPr marL="1362075" marR="0" indent="-285750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>
                <a:solidFill>
                  <a:schemeClr val="tx1"/>
                </a:solidFill>
              </a:defRPr>
            </a:lvl4pPr>
            <a:lvl5pPr marL="1701800" marR="0" indent="-263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1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2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3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4"/>
            <a:r>
              <a:rPr lang="en-US" noProof="0" dirty="0"/>
              <a:t> Modifier les style du </a:t>
            </a:r>
            <a:r>
              <a:rPr lang="en-US" noProof="0" dirty="0" err="1"/>
              <a:t>texte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3995" y="888170"/>
            <a:ext cx="9687118" cy="3443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81012" y="415924"/>
            <a:ext cx="9682957" cy="39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2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Treasury &amp; Trading	</a:t>
            </a:r>
            <a:r>
              <a:rPr lang="en-GB" altLang="fr-FR" sz="900" dirty="0" err="1"/>
              <a:t>Tsy</a:t>
            </a:r>
            <a:r>
              <a:rPr lang="en-GB" altLang="fr-FR" sz="900" dirty="0"/>
              <a:t> Investment Strategy and NII Projections</a:t>
            </a:r>
            <a:r>
              <a:rPr lang="en-GB" altLang="fr-FR" sz="900" b="1" dirty="0">
                <a:solidFill>
                  <a:srgbClr val="7F7F7F"/>
                </a:solidFill>
              </a:rPr>
              <a:t>│ </a:t>
            </a:r>
            <a:r>
              <a:rPr lang="en-GB" altLang="fr-FR" sz="900" dirty="0"/>
              <a:t>September 2016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99" y="1485900"/>
            <a:ext cx="9686914" cy="4954588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anose="05000000000000000000" pitchFamily="2" charset="2"/>
              <a:buChar char=""/>
              <a:defRPr sz="1800" baseline="0">
                <a:solidFill>
                  <a:schemeClr val="tx1"/>
                </a:solidFill>
              </a:defRPr>
            </a:lvl1pPr>
            <a:lvl2pPr marL="714375" indent="-352425">
              <a:buFont typeface="Wingdings 3" panose="05040102010807070707" pitchFamily="18" charset="2"/>
              <a:buChar char="}"/>
              <a:tabLst/>
              <a:defRPr sz="1600" baseline="0">
                <a:solidFill>
                  <a:schemeClr val="tx1"/>
                </a:solidFill>
              </a:defRPr>
            </a:lvl2pPr>
            <a:lvl3pPr marL="1076325" indent="-361950"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</a:defRPr>
            </a:lvl3pPr>
            <a:lvl4pPr marL="1362075" marR="0" indent="-285750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>
                <a:solidFill>
                  <a:schemeClr val="tx1"/>
                </a:solidFill>
              </a:defRPr>
            </a:lvl4pPr>
            <a:lvl5pPr marL="1701800" marR="0" indent="-263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1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2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3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4"/>
            <a:r>
              <a:rPr lang="en-US" noProof="0" dirty="0"/>
              <a:t> Modifier les style du </a:t>
            </a:r>
            <a:r>
              <a:rPr lang="en-US" noProof="0" dirty="0" err="1"/>
              <a:t>texte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3995" y="888170"/>
            <a:ext cx="9687118" cy="3443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81012" y="415924"/>
            <a:ext cx="9682957" cy="39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892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9427" y="415925"/>
            <a:ext cx="9677400" cy="45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0305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496445" y="844550"/>
            <a:ext cx="9674668" cy="5506008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600"/>
              </a:spcAft>
              <a:buNone/>
              <a:defRPr sz="10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7255157" y="6734491"/>
            <a:ext cx="2950097" cy="332187"/>
            <a:chOff x="7255157" y="6637211"/>
            <a:chExt cx="2950097" cy="33218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r="22360"/>
            <a:stretch>
              <a:fillRect/>
            </a:stretch>
          </p:blipFill>
          <p:spPr bwMode="auto">
            <a:xfrm>
              <a:off x="8033583" y="6637211"/>
              <a:ext cx="317460" cy="3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:\COMMUN COMMUNICATION\01_BRANDING\THE DRIVE YOU DEMAND\Templates\Picto Social Media\VIME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90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N:\COMMUN COMMUNICATION\01_BRANDING\THE DRIVE YOU DEMAND\Templates\Picto Social Media\ANDROI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86" y="6637211"/>
              <a:ext cx="323631" cy="32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:\COMMUN COMMUNICATION\01_BRANDING\THE DRIVE YOU DEMAND\Templates\Picto Social Media\APPSTOR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57" y="6637211"/>
              <a:ext cx="323632" cy="32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N:\COMMUN COMMUNICATION\01_BRANDING\THE DRIVE YOU DEMAND\Templates\Picto Social Media\TWITTER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51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N:\COMMUN COMMUNICATION\01_BRANDING\THE DRIVE YOU DEMAND\Templates\Picto Social Media\PRI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693" y="6637211"/>
              <a:ext cx="996561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884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FO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1" y="1800"/>
            <a:ext cx="10693399" cy="4462249"/>
            <a:chOff x="1" y="144675"/>
            <a:chExt cx="10693399" cy="4462249"/>
          </a:xfrm>
        </p:grpSpPr>
        <p:pic>
          <p:nvPicPr>
            <p:cNvPr id="101378" name="Picture 2" descr="N:\COMMUN COMMUNICATION\01_BRANDING\THE DRIVE YOU DEMAND\Templates\PowerPoint\Investment Services\Visuels templates PPT\Paterns\Patern_Fullpage_Bandeau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44675"/>
              <a:ext cx="10693399" cy="446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 rot="2665344">
              <a:off x="6598445" y="3779836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Connecteur droit 10"/>
          <p:cNvCxnSpPr>
            <a:cxnSpLocks noChangeShapeType="1"/>
          </p:cNvCxnSpPr>
          <p:nvPr userDrawn="1"/>
        </p:nvCxnSpPr>
        <p:spPr bwMode="auto">
          <a:xfrm>
            <a:off x="593725" y="5502275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83791" y="5516646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93997" y="6300000"/>
            <a:ext cx="3244354" cy="275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259" y="5028977"/>
            <a:ext cx="9676532" cy="389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  <p:pic>
        <p:nvPicPr>
          <p:cNvPr id="16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10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- INFO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0" y="0"/>
            <a:ext cx="10693400" cy="2675572"/>
            <a:chOff x="0" y="0"/>
            <a:chExt cx="10693400" cy="2675572"/>
          </a:xfrm>
        </p:grpSpPr>
        <p:pic>
          <p:nvPicPr>
            <p:cNvPr id="102402" name="Picture 2" descr="N:\COMMUN COMMUNICATION\01_BRANDING\THE DRIVE YOU DEMAND\Templates\PowerPoint\Investment Services\Visuels templates PPT\Paterns\Patern_Chapterpage_Bandeau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93400" cy="2675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 rot="2665344">
              <a:off x="6517484" y="2028827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Connecteur droit 10"/>
          <p:cNvCxnSpPr>
            <a:cxnSpLocks noChangeShapeType="1"/>
          </p:cNvCxnSpPr>
          <p:nvPr userDrawn="1"/>
        </p:nvCxnSpPr>
        <p:spPr bwMode="auto">
          <a:xfrm>
            <a:off x="593725" y="3937794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83792" y="3949784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955" y="3466081"/>
            <a:ext cx="9675074" cy="43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sz="2500" dirty="0">
                <a:latin typeface="Trajan" panose="02020500000000000000" pitchFamily="18" charset="0"/>
              </a:rPr>
              <a:t>Click to </a:t>
            </a:r>
            <a:r>
              <a:rPr lang="fr-CH" sz="2500" dirty="0" err="1">
                <a:latin typeface="Trajan" panose="02020500000000000000" pitchFamily="18" charset="0"/>
              </a:rPr>
              <a:t>add</a:t>
            </a:r>
            <a:r>
              <a:rPr lang="fr-CH" sz="2500" dirty="0">
                <a:latin typeface="Trajan" panose="02020500000000000000" pitchFamily="18" charset="0"/>
              </a:rPr>
              <a:t> </a:t>
            </a:r>
            <a:r>
              <a:rPr lang="fr-CH" sz="2500" dirty="0" err="1">
                <a:latin typeface="Trajan" panose="02020500000000000000" pitchFamily="18" charset="0"/>
              </a:rPr>
              <a:t>title</a:t>
            </a:r>
            <a:endParaRPr lang="fr-CH" dirty="0"/>
          </a:p>
        </p:txBody>
      </p:sp>
      <p:pic>
        <p:nvPicPr>
          <p:cNvPr id="14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85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99" y="1485900"/>
            <a:ext cx="9686914" cy="4954588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anose="05000000000000000000" pitchFamily="2" charset="2"/>
              <a:buChar char=""/>
              <a:defRPr sz="1800" baseline="0">
                <a:solidFill>
                  <a:schemeClr val="tx1"/>
                </a:solidFill>
              </a:defRPr>
            </a:lvl1pPr>
            <a:lvl2pPr marL="714375" indent="-352425">
              <a:buFont typeface="Wingdings 3" panose="05040102010807070707" pitchFamily="18" charset="2"/>
              <a:buChar char="}"/>
              <a:tabLst/>
              <a:defRPr sz="1600" baseline="0">
                <a:solidFill>
                  <a:schemeClr val="tx1"/>
                </a:solidFill>
              </a:defRPr>
            </a:lvl2pPr>
            <a:lvl3pPr marL="1076325" indent="-361950"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</a:defRPr>
            </a:lvl3pPr>
            <a:lvl4pPr marL="1362075" marR="0" indent="-285750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>
                <a:solidFill>
                  <a:schemeClr val="tx1"/>
                </a:solidFill>
              </a:defRPr>
            </a:lvl4pPr>
            <a:lvl5pPr marL="1701800" marR="0" indent="-263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1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2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3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4"/>
            <a:r>
              <a:rPr lang="en-US" noProof="0" dirty="0"/>
              <a:t> Modifier les style du </a:t>
            </a:r>
            <a:r>
              <a:rPr lang="en-US" noProof="0" dirty="0" err="1"/>
              <a:t>texte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3995" y="888170"/>
            <a:ext cx="9687118" cy="3443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81012" y="415924"/>
            <a:ext cx="9682957" cy="39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69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9427" y="415925"/>
            <a:ext cx="9677400" cy="45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7885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496445" y="844550"/>
            <a:ext cx="9674668" cy="5506008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600"/>
              </a:spcAft>
              <a:buNone/>
              <a:defRPr sz="10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7255157" y="6734491"/>
            <a:ext cx="2950097" cy="332187"/>
            <a:chOff x="7255157" y="6637211"/>
            <a:chExt cx="2950097" cy="33218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r="22360"/>
            <a:stretch>
              <a:fillRect/>
            </a:stretch>
          </p:blipFill>
          <p:spPr bwMode="auto">
            <a:xfrm>
              <a:off x="8033583" y="6637211"/>
              <a:ext cx="317460" cy="3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:\COMMUN COMMUNICATION\01_BRANDING\THE DRIVE YOU DEMAND\Templates\Picto Social Media\VIME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90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N:\COMMUN COMMUNICATION\01_BRANDING\THE DRIVE YOU DEMAND\Templates\Picto Social Media\ANDROI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86" y="6637211"/>
              <a:ext cx="323631" cy="32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:\COMMUN COMMUNICATION\01_BRANDING\THE DRIVE YOU DEMAND\Templates\Picto Social Media\APPSTOR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57" y="6637211"/>
              <a:ext cx="323632" cy="32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N:\COMMUN COMMUNICATION\01_BRANDING\THE DRIVE YOU DEMAND\Templates\Picto Social Media\TWITTER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51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N:\COMMUN COMMUNICATION\01_BRANDING\THE DRIVE YOU DEMAND\Templates\Picto Social Media\PRI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693" y="6637211"/>
              <a:ext cx="996561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602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9427" y="415925"/>
            <a:ext cx="9677400" cy="45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cxnSp>
        <p:nvCxnSpPr>
          <p:cNvPr id="7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756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496445" y="844550"/>
            <a:ext cx="9674668" cy="5506008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600"/>
              </a:spcAft>
              <a:buNone/>
              <a:defRPr sz="1000" b="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7255157" y="6734491"/>
            <a:ext cx="2950097" cy="332187"/>
            <a:chOff x="7255157" y="6637211"/>
            <a:chExt cx="2950097" cy="332187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r="22360"/>
            <a:stretch>
              <a:fillRect/>
            </a:stretch>
          </p:blipFill>
          <p:spPr bwMode="auto">
            <a:xfrm>
              <a:off x="8033583" y="6637211"/>
              <a:ext cx="317460" cy="3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:\COMMUN COMMUNICATION\01_BRANDING\THE DRIVE YOU DEMAND\Templates\Picto Social Media\VIME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90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N:\COMMUN COMMUNICATION\01_BRANDING\THE DRIVE YOU DEMAND\Templates\Picto Social Media\ANDROI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86" y="6637211"/>
              <a:ext cx="323631" cy="32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:\COMMUN COMMUNICATION\01_BRANDING\THE DRIVE YOU DEMAND\Templates\Picto Social Media\APPSTOR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57" y="6637211"/>
              <a:ext cx="323632" cy="32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N:\COMMUN COMMUNICATION\01_BRANDING\THE DRIVE YOU DEMAND\Templates\Picto Social Media\TWITTER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51" y="6637211"/>
              <a:ext cx="332187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N:\COMMUN COMMUNICATION\01_BRANDING\THE DRIVE YOU DEMAND\Templates\Picto Social Media\PRI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693" y="6637211"/>
              <a:ext cx="996561" cy="33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95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8290" y="250294"/>
            <a:ext cx="9772844" cy="56884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2268" y="766629"/>
            <a:ext cx="9768867" cy="733372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5"/>
                </a:solidFill>
              </a:defRPr>
            </a:lvl1pPr>
            <a:lvl2pPr>
              <a:buNone/>
              <a:defRPr sz="2200">
                <a:solidFill>
                  <a:schemeClr val="accent1"/>
                </a:solidFill>
              </a:defRPr>
            </a:lvl2pPr>
            <a:lvl3pPr>
              <a:buNone/>
              <a:defRPr sz="2200">
                <a:solidFill>
                  <a:schemeClr val="accent1"/>
                </a:solidFill>
              </a:defRPr>
            </a:lvl3pPr>
            <a:lvl4pPr>
              <a:buNone/>
              <a:defRPr sz="2200">
                <a:solidFill>
                  <a:schemeClr val="accent1"/>
                </a:solidFill>
              </a:defRPr>
            </a:lvl4pPr>
            <a:lvl5pPr>
              <a:buNone/>
              <a:defRPr sz="2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88963" y="7037388"/>
            <a:ext cx="937272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/>
              <a:t>	</a:t>
            </a:r>
            <a:r>
              <a:rPr lang="en-GB" altLang="fr-FR" sz="900" dirty="0"/>
              <a:t>Swiss Treasurer Forum</a:t>
            </a:r>
            <a:r>
              <a:rPr lang="en-GB" altLang="fr-FR" sz="900" b="1" dirty="0">
                <a:solidFill>
                  <a:srgbClr val="7F7F7F"/>
                </a:solidFill>
              </a:rPr>
              <a:t>│ </a:t>
            </a:r>
            <a:r>
              <a:rPr lang="en-GB" altLang="fr-FR" sz="900" b="0" dirty="0">
                <a:solidFill>
                  <a:schemeClr val="tx1"/>
                </a:solidFill>
              </a:rPr>
              <a:t>8</a:t>
            </a:r>
            <a:r>
              <a:rPr lang="en-GB" altLang="fr-FR" sz="900" b="0" baseline="30000" dirty="0">
                <a:solidFill>
                  <a:schemeClr val="tx1"/>
                </a:solidFill>
              </a:rPr>
              <a:t>th</a:t>
            </a:r>
            <a:r>
              <a:rPr lang="en-GB" altLang="fr-FR" sz="900" b="0" dirty="0">
                <a:solidFill>
                  <a:schemeClr val="tx1"/>
                </a:solidFill>
              </a:rPr>
              <a:t> of June </a:t>
            </a:r>
            <a:r>
              <a:rPr lang="en-GB" altLang="fr-FR" sz="900" dirty="0"/>
              <a:t>2017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41874" y="7037388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20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WI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509373" y="3686486"/>
            <a:ext cx="2975037" cy="276999"/>
            <a:chOff x="6397707" y="4359726"/>
            <a:chExt cx="2975037" cy="276999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  <p:cxnSp>
        <p:nvCxnSpPr>
          <p:cNvPr id="18" name="Connecteur droit 10"/>
          <p:cNvCxnSpPr>
            <a:cxnSpLocks noChangeShapeType="1"/>
          </p:cNvCxnSpPr>
          <p:nvPr userDrawn="1"/>
        </p:nvCxnSpPr>
        <p:spPr bwMode="auto">
          <a:xfrm>
            <a:off x="593725" y="5502275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83791" y="5516646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93997" y="6300000"/>
            <a:ext cx="3244354" cy="275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259" y="5028977"/>
            <a:ext cx="9676532" cy="389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  <p:pic>
        <p:nvPicPr>
          <p:cNvPr id="22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07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- SWI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UBP_logo_new [Converti] sans 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1" y="6312509"/>
            <a:ext cx="151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10"/>
          <p:cNvCxnSpPr>
            <a:cxnSpLocks noChangeShapeType="1"/>
          </p:cNvCxnSpPr>
          <p:nvPr userDrawn="1"/>
        </p:nvCxnSpPr>
        <p:spPr bwMode="auto">
          <a:xfrm>
            <a:off x="593725" y="3937794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83792" y="3949784"/>
            <a:ext cx="9668272" cy="397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5B32F"/>
              </a:buClr>
              <a:buSzPct val="70000"/>
              <a:buFont typeface="Wingdings" pitchFamily="2" charset="2"/>
              <a:buNone/>
              <a:tabLst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955" y="3466081"/>
            <a:ext cx="9675074" cy="43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Trajan" panose="02020500000000000000" pitchFamily="18" charset="0"/>
              </a:defRPr>
            </a:lvl1pPr>
          </a:lstStyle>
          <a:p>
            <a:pPr lvl="0"/>
            <a:r>
              <a:rPr lang="fr-CH" sz="2500" dirty="0">
                <a:latin typeface="Trajan" panose="02020500000000000000" pitchFamily="18" charset="0"/>
              </a:rPr>
              <a:t>Click to </a:t>
            </a:r>
            <a:r>
              <a:rPr lang="fr-CH" sz="2500" dirty="0" err="1">
                <a:latin typeface="Trajan" panose="02020500000000000000" pitchFamily="18" charset="0"/>
              </a:rPr>
              <a:t>add</a:t>
            </a:r>
            <a:r>
              <a:rPr lang="fr-CH" sz="2500" dirty="0">
                <a:latin typeface="Trajan" panose="02020500000000000000" pitchFamily="18" charset="0"/>
              </a:rPr>
              <a:t> </a:t>
            </a:r>
            <a:r>
              <a:rPr lang="fr-CH" sz="2500" dirty="0" err="1">
                <a:latin typeface="Trajan" panose="02020500000000000000" pitchFamily="18" charset="0"/>
              </a:rPr>
              <a:t>title</a:t>
            </a:r>
            <a:endParaRPr lang="fr-CH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6554612" y="2028508"/>
            <a:ext cx="2975037" cy="276999"/>
            <a:chOff x="6397707" y="4359726"/>
            <a:chExt cx="2975037" cy="276999"/>
          </a:xfrm>
        </p:grpSpPr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 rot="2665344">
              <a:off x="6397707" y="4367209"/>
              <a:ext cx="263525" cy="266700"/>
            </a:xfrm>
            <a:prstGeom prst="rect">
              <a:avLst/>
            </a:prstGeom>
            <a:solidFill>
              <a:srgbClr val="005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61950" indent="-361950" eaLnBrk="0" hangingPunct="0">
                <a:spcBef>
                  <a:spcPct val="0"/>
                </a:spcBef>
                <a:spcAft>
                  <a:spcPct val="0"/>
                </a:spcAft>
                <a:buClr>
                  <a:srgbClr val="C5B32F"/>
                </a:buClr>
                <a:buChar char="u"/>
                <a:tabLst>
                  <a:tab pos="361950" algn="l"/>
                </a:tabLst>
                <a:defRPr sz="16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C5B32F"/>
                </a:buClr>
                <a:buFont typeface="Wingdings 3" pitchFamily="18" charset="2"/>
                <a:buChar char="}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˗"/>
                <a:tabLst>
                  <a:tab pos="361950" algn="l"/>
                </a:tabLst>
                <a:defRPr sz="140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spcAft>
                  <a:spcPct val="100000"/>
                </a:spcAft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fr-CH" altLang="fr-FR" sz="2100">
                <a:solidFill>
                  <a:schemeClr val="tx1"/>
                </a:solidFill>
              </a:endParaRPr>
            </a:p>
          </p:txBody>
        </p:sp>
        <p:sp>
          <p:nvSpPr>
            <p:cNvPr id="17" name="ZoneTexte 16"/>
            <p:cNvSpPr txBox="1"/>
            <p:nvPr userDrawn="1"/>
          </p:nvSpPr>
          <p:spPr>
            <a:xfrm>
              <a:off x="6999722" y="4359726"/>
              <a:ext cx="2373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CH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The</a:t>
              </a:r>
              <a:r>
                <a:rPr lang="fr-CH" sz="1200" b="1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jan" panose="02020500000000000000" pitchFamily="18" charset="0"/>
                </a:rPr>
                <a:t> Drive You Demand</a:t>
              </a:r>
              <a:endParaRPr lang="fr-CH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jan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952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0"/>
          <p:cNvCxnSpPr>
            <a:cxnSpLocks noChangeShapeType="1"/>
          </p:cNvCxnSpPr>
          <p:nvPr userDrawn="1"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88963" y="7037388"/>
            <a:ext cx="9450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tabLst>
                <a:tab pos="9420225" algn="r"/>
              </a:tabLst>
              <a:defRPr/>
            </a:pPr>
            <a:r>
              <a:rPr lang="en-GB" altLang="fr-FR" sz="900" b="1" dirty="0">
                <a:latin typeface="+mj-lt"/>
              </a:rPr>
              <a:t>Union Bancaire Privée, UBP SA</a:t>
            </a:r>
            <a:r>
              <a:rPr lang="en-GB" altLang="fr-FR" sz="900" b="1" dirty="0">
                <a:solidFill>
                  <a:srgbClr val="7F7F7F"/>
                </a:solidFill>
                <a:latin typeface="+mj-lt"/>
              </a:rPr>
              <a:t> │ </a:t>
            </a:r>
            <a:r>
              <a:rPr lang="en-GB" altLang="fr-FR" sz="900" b="1" dirty="0"/>
              <a:t>Division/Department	</a:t>
            </a:r>
            <a:r>
              <a:rPr lang="en-GB" altLang="fr-FR" sz="900" dirty="0"/>
              <a:t>Title of the presentation</a:t>
            </a:r>
            <a:r>
              <a:rPr lang="en-GB" altLang="fr-FR" sz="900" b="1" dirty="0">
                <a:solidFill>
                  <a:srgbClr val="7F7F7F"/>
                </a:solidFill>
              </a:rPr>
              <a:t> │ </a:t>
            </a:r>
            <a:r>
              <a:rPr lang="en-GB" altLang="fr-FR" sz="900" dirty="0"/>
              <a:t>Date </a:t>
            </a:r>
            <a:r>
              <a:rPr lang="en-GB" altLang="fr-FR" sz="700" b="1" dirty="0">
                <a:solidFill>
                  <a:srgbClr val="7F7F7F"/>
                </a:solidFill>
                <a:sym typeface="Wingdings"/>
              </a:rPr>
              <a:t></a:t>
            </a:r>
            <a:r>
              <a:rPr lang="en-GB" altLang="fr-FR" sz="900" b="1" dirty="0"/>
              <a:t>  </a:t>
            </a:r>
            <a:endParaRPr lang="fr-CH" altLang="fr-FR" sz="9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99" y="1485900"/>
            <a:ext cx="9686914" cy="4954588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anose="05000000000000000000" pitchFamily="2" charset="2"/>
              <a:buChar char=""/>
              <a:defRPr sz="1800" baseline="0">
                <a:solidFill>
                  <a:schemeClr val="tx1"/>
                </a:solidFill>
              </a:defRPr>
            </a:lvl1pPr>
            <a:lvl2pPr marL="714375" indent="-352425">
              <a:buFont typeface="Wingdings 3" panose="05040102010807070707" pitchFamily="18" charset="2"/>
              <a:buChar char="}"/>
              <a:tabLst/>
              <a:defRPr sz="1600" baseline="0">
                <a:solidFill>
                  <a:schemeClr val="tx1"/>
                </a:solidFill>
              </a:defRPr>
            </a:lvl2pPr>
            <a:lvl3pPr marL="1076325" indent="-361950"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</a:defRPr>
            </a:lvl3pPr>
            <a:lvl4pPr marL="1362075" marR="0" indent="-285750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>
                <a:solidFill>
                  <a:schemeClr val="tx1"/>
                </a:solidFill>
              </a:defRPr>
            </a:lvl4pPr>
            <a:lvl5pPr marL="1701800" marR="0" indent="-263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−"/>
              <a:tabLst/>
              <a:defRPr baseline="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1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2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3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endParaRPr lang="en-US" noProof="0" dirty="0"/>
          </a:p>
          <a:p>
            <a:pPr lvl="4"/>
            <a:r>
              <a:rPr lang="en-US" noProof="0" dirty="0"/>
              <a:t> Modifier les style du </a:t>
            </a:r>
            <a:r>
              <a:rPr lang="en-US" noProof="0" dirty="0" err="1"/>
              <a:t>texte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3995" y="888170"/>
            <a:ext cx="9687118" cy="3443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81012" y="415924"/>
            <a:ext cx="9682957" cy="39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3"/>
          </p:nvPr>
        </p:nvSpPr>
        <p:spPr>
          <a:xfrm>
            <a:off x="10050666" y="7036662"/>
            <a:ext cx="279400" cy="190500"/>
          </a:xfrm>
        </p:spPr>
        <p:txBody>
          <a:bodyPr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4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3" y="460375"/>
            <a:ext cx="9599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049620" y="7038434"/>
            <a:ext cx="279400" cy="1905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7368" y="1485136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95" r:id="rId1"/>
    <p:sldLayoutId id="2147490698" r:id="rId2"/>
    <p:sldLayoutId id="2147490696" r:id="rId3"/>
    <p:sldLayoutId id="2147490697" r:id="rId4"/>
    <p:sldLayoutId id="2147490700" r:id="rId5"/>
    <p:sldLayoutId id="2147490769" r:id="rId6"/>
  </p:sldLayoutIdLst>
  <p:hf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9pPr>
    </p:titleStyle>
    <p:bodyStyle>
      <a:lvl1pPr marL="361950" indent="-361950" algn="l" defTabSz="1042988" rtl="0" eaLnBrk="1" fontAlgn="base" hangingPunct="1">
        <a:spcBef>
          <a:spcPct val="0"/>
        </a:spcBef>
        <a:spcAft>
          <a:spcPct val="0"/>
        </a:spcAft>
        <a:buClr>
          <a:srgbClr val="C5B32F"/>
        </a:buClr>
        <a:buSzPct val="70000"/>
        <a:buFont typeface="Wingdings" pitchFamily="2" charset="2"/>
        <a:buChar char="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2425" algn="l" defTabSz="1042988" rtl="0" eaLnBrk="1" fontAlgn="base" hangingPunct="1">
        <a:spcBef>
          <a:spcPct val="20000"/>
        </a:spcBef>
        <a:spcAft>
          <a:spcPct val="0"/>
        </a:spcAft>
        <a:buClr>
          <a:srgbClr val="C5B32F"/>
        </a:buClr>
        <a:buSzPct val="70000"/>
        <a:buFont typeface="Wingdings 3" pitchFamily="18" charset="2"/>
        <a:buChar char="}"/>
        <a:defRPr sz="1600">
          <a:solidFill>
            <a:schemeClr val="tx1"/>
          </a:solidFill>
          <a:latin typeface="+mn-lt"/>
          <a:cs typeface="+mn-cs"/>
        </a:defRPr>
      </a:lvl2pPr>
      <a:lvl3pPr marL="1076325" indent="-361950" algn="l" defTabSz="10429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438275" indent="-361950" algn="l" defTabSz="10429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1790700" indent="-352425" algn="l" defTabSz="10429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2801938" indent="-258763" algn="l" defTabSz="10429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138" indent="-258763" algn="l" defTabSz="10429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338" indent="-258763" algn="l" defTabSz="10429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538" indent="-258763" algn="l" defTabSz="10429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3" y="460375"/>
            <a:ext cx="9599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title style</a:t>
            </a:r>
            <a:endParaRPr lang="fr-FR" alt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049620" y="7038434"/>
            <a:ext cx="279400" cy="1905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7368" y="1485136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767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01" r:id="rId1"/>
    <p:sldLayoutId id="2147490704" r:id="rId2"/>
    <p:sldLayoutId id="2147490735" r:id="rId3"/>
    <p:sldLayoutId id="2147490736" r:id="rId4"/>
    <p:sldLayoutId id="2147490738" r:id="rId5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9pPr>
    </p:titleStyle>
    <p:bodyStyle>
      <a:lvl1pPr marL="361950" indent="-361950" algn="l" defTabSz="1042988" rtl="0" eaLnBrk="0" fontAlgn="base" hangingPunct="0">
        <a:spcBef>
          <a:spcPct val="0"/>
        </a:spcBef>
        <a:spcAft>
          <a:spcPct val="0"/>
        </a:spcAft>
        <a:buClr>
          <a:srgbClr val="C5B32F"/>
        </a:buClr>
        <a:buSzPct val="70000"/>
        <a:buFont typeface="Wingdings" pitchFamily="2" charset="2"/>
        <a:buChar char="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2425" algn="l" defTabSz="1042988" rtl="0" eaLnBrk="0" fontAlgn="base" hangingPunct="0">
        <a:spcBef>
          <a:spcPct val="20000"/>
        </a:spcBef>
        <a:spcAft>
          <a:spcPct val="0"/>
        </a:spcAft>
        <a:buClr>
          <a:srgbClr val="C5B32F"/>
        </a:buClr>
        <a:buSzPct val="70000"/>
        <a:buFont typeface="Wingdings 3" pitchFamily="18" charset="2"/>
        <a:buChar char="}"/>
        <a:defRPr sz="1600">
          <a:solidFill>
            <a:schemeClr val="tx1"/>
          </a:solidFill>
          <a:latin typeface="+mn-lt"/>
          <a:cs typeface="+mn-cs"/>
        </a:defRPr>
      </a:lvl2pPr>
      <a:lvl3pPr marL="107632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43827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1790700" indent="-352425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28019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1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3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5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3" y="460375"/>
            <a:ext cx="9599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title style</a:t>
            </a:r>
            <a:endParaRPr lang="fr-FR" alt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049620" y="7038434"/>
            <a:ext cx="279400" cy="1905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7368" y="1485136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9235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07" r:id="rId1"/>
    <p:sldLayoutId id="2147490710" r:id="rId2"/>
    <p:sldLayoutId id="2147490742" r:id="rId3"/>
    <p:sldLayoutId id="2147490743" r:id="rId4"/>
    <p:sldLayoutId id="2147490744" r:id="rId5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9pPr>
    </p:titleStyle>
    <p:bodyStyle>
      <a:lvl1pPr marL="361950" indent="-361950" algn="l" defTabSz="1042988" rtl="0" eaLnBrk="0" fontAlgn="base" hangingPunct="0">
        <a:spcBef>
          <a:spcPct val="0"/>
        </a:spcBef>
        <a:spcAft>
          <a:spcPct val="0"/>
        </a:spcAft>
        <a:buClr>
          <a:srgbClr val="C5B32F"/>
        </a:buClr>
        <a:buSzPct val="70000"/>
        <a:buFont typeface="Wingdings" pitchFamily="2" charset="2"/>
        <a:buChar char="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2425" algn="l" defTabSz="1042988" rtl="0" eaLnBrk="0" fontAlgn="base" hangingPunct="0">
        <a:spcBef>
          <a:spcPct val="20000"/>
        </a:spcBef>
        <a:spcAft>
          <a:spcPct val="0"/>
        </a:spcAft>
        <a:buClr>
          <a:srgbClr val="C5B32F"/>
        </a:buClr>
        <a:buSzPct val="70000"/>
        <a:buFont typeface="Wingdings 3" pitchFamily="18" charset="2"/>
        <a:buChar char="}"/>
        <a:defRPr sz="1600">
          <a:solidFill>
            <a:schemeClr val="tx1"/>
          </a:solidFill>
          <a:latin typeface="+mn-lt"/>
          <a:cs typeface="+mn-cs"/>
        </a:defRPr>
      </a:lvl2pPr>
      <a:lvl3pPr marL="107632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43827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1790700" indent="-352425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28019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1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3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5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3" y="460375"/>
            <a:ext cx="9599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title style</a:t>
            </a:r>
            <a:endParaRPr lang="fr-FR" alt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049620" y="7038434"/>
            <a:ext cx="279400" cy="1905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7368" y="1485136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378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13" r:id="rId1"/>
    <p:sldLayoutId id="2147490716" r:id="rId2"/>
    <p:sldLayoutId id="2147490748" r:id="rId3"/>
    <p:sldLayoutId id="2147490749" r:id="rId4"/>
    <p:sldLayoutId id="2147490750" r:id="rId5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9pPr>
    </p:titleStyle>
    <p:bodyStyle>
      <a:lvl1pPr marL="361950" indent="-361950" algn="l" defTabSz="1042988" rtl="0" eaLnBrk="0" fontAlgn="base" hangingPunct="0">
        <a:spcBef>
          <a:spcPct val="0"/>
        </a:spcBef>
        <a:spcAft>
          <a:spcPct val="0"/>
        </a:spcAft>
        <a:buClr>
          <a:srgbClr val="C5B32F"/>
        </a:buClr>
        <a:buSzPct val="70000"/>
        <a:buFont typeface="Wingdings" pitchFamily="2" charset="2"/>
        <a:buChar char="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2425" algn="l" defTabSz="1042988" rtl="0" eaLnBrk="0" fontAlgn="base" hangingPunct="0">
        <a:spcBef>
          <a:spcPct val="20000"/>
        </a:spcBef>
        <a:spcAft>
          <a:spcPct val="0"/>
        </a:spcAft>
        <a:buClr>
          <a:srgbClr val="C5B32F"/>
        </a:buClr>
        <a:buSzPct val="70000"/>
        <a:buFont typeface="Wingdings 3" pitchFamily="18" charset="2"/>
        <a:buChar char="}"/>
        <a:defRPr sz="1600">
          <a:solidFill>
            <a:schemeClr val="tx1"/>
          </a:solidFill>
          <a:latin typeface="+mn-lt"/>
          <a:cs typeface="+mn-cs"/>
        </a:defRPr>
      </a:lvl2pPr>
      <a:lvl3pPr marL="107632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43827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1790700" indent="-352425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28019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1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3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5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3" y="460375"/>
            <a:ext cx="9599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title style</a:t>
            </a:r>
            <a:endParaRPr lang="fr-FR" alt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049620" y="7038434"/>
            <a:ext cx="279400" cy="1905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7368" y="1485136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807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19" r:id="rId1"/>
    <p:sldLayoutId id="2147490722" r:id="rId2"/>
    <p:sldLayoutId id="2147490754" r:id="rId3"/>
    <p:sldLayoutId id="2147490755" r:id="rId4"/>
    <p:sldLayoutId id="2147490756" r:id="rId5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9pPr>
    </p:titleStyle>
    <p:bodyStyle>
      <a:lvl1pPr marL="361950" indent="-361950" algn="l" defTabSz="1042988" rtl="0" eaLnBrk="0" fontAlgn="base" hangingPunct="0">
        <a:spcBef>
          <a:spcPct val="0"/>
        </a:spcBef>
        <a:spcAft>
          <a:spcPct val="0"/>
        </a:spcAft>
        <a:buClr>
          <a:srgbClr val="C5B32F"/>
        </a:buClr>
        <a:buSzPct val="70000"/>
        <a:buFont typeface="Wingdings" pitchFamily="2" charset="2"/>
        <a:buChar char="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2425" algn="l" defTabSz="1042988" rtl="0" eaLnBrk="0" fontAlgn="base" hangingPunct="0">
        <a:spcBef>
          <a:spcPct val="20000"/>
        </a:spcBef>
        <a:spcAft>
          <a:spcPct val="0"/>
        </a:spcAft>
        <a:buClr>
          <a:srgbClr val="C5B32F"/>
        </a:buClr>
        <a:buSzPct val="70000"/>
        <a:buFont typeface="Wingdings 3" pitchFamily="18" charset="2"/>
        <a:buChar char="}"/>
        <a:defRPr sz="1600">
          <a:solidFill>
            <a:schemeClr val="tx1"/>
          </a:solidFill>
          <a:latin typeface="+mn-lt"/>
          <a:cs typeface="+mn-cs"/>
        </a:defRPr>
      </a:lvl2pPr>
      <a:lvl3pPr marL="107632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43827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1790700" indent="-352425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28019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1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3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5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3" y="460375"/>
            <a:ext cx="9599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title style</a:t>
            </a:r>
            <a:endParaRPr lang="fr-FR" alt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049620" y="7038434"/>
            <a:ext cx="279400" cy="1905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7368" y="1485136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084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25" r:id="rId1"/>
    <p:sldLayoutId id="2147490728" r:id="rId2"/>
    <p:sldLayoutId id="2147490760" r:id="rId3"/>
    <p:sldLayoutId id="2147490761" r:id="rId4"/>
    <p:sldLayoutId id="2147490762" r:id="rId5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9pPr>
    </p:titleStyle>
    <p:bodyStyle>
      <a:lvl1pPr marL="361950" indent="-361950" algn="l" defTabSz="1042988" rtl="0" eaLnBrk="0" fontAlgn="base" hangingPunct="0">
        <a:spcBef>
          <a:spcPct val="0"/>
        </a:spcBef>
        <a:spcAft>
          <a:spcPct val="0"/>
        </a:spcAft>
        <a:buClr>
          <a:srgbClr val="C5B32F"/>
        </a:buClr>
        <a:buSzPct val="70000"/>
        <a:buFont typeface="Wingdings" pitchFamily="2" charset="2"/>
        <a:buChar char="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2425" algn="l" defTabSz="1042988" rtl="0" eaLnBrk="0" fontAlgn="base" hangingPunct="0">
        <a:spcBef>
          <a:spcPct val="20000"/>
        </a:spcBef>
        <a:spcAft>
          <a:spcPct val="0"/>
        </a:spcAft>
        <a:buClr>
          <a:srgbClr val="C5B32F"/>
        </a:buClr>
        <a:buSzPct val="70000"/>
        <a:buFont typeface="Wingdings 3" pitchFamily="18" charset="2"/>
        <a:buChar char="}"/>
        <a:defRPr sz="1600">
          <a:solidFill>
            <a:schemeClr val="tx1"/>
          </a:solidFill>
          <a:latin typeface="+mn-lt"/>
          <a:cs typeface="+mn-cs"/>
        </a:defRPr>
      </a:lvl2pPr>
      <a:lvl3pPr marL="107632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43827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1790700" indent="-352425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28019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1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3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5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3" y="460375"/>
            <a:ext cx="9599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title style</a:t>
            </a:r>
            <a:endParaRPr lang="fr-FR" alt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049620" y="7038434"/>
            <a:ext cx="279400" cy="190500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7368" y="1485136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6650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31" r:id="rId1"/>
    <p:sldLayoutId id="2147490732" r:id="rId2"/>
    <p:sldLayoutId id="2147490766" r:id="rId3"/>
    <p:sldLayoutId id="2147490767" r:id="rId4"/>
    <p:sldLayoutId id="2147490768" r:id="rId5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 W3" pitchFamily="-28" charset="-128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573D"/>
          </a:solidFill>
          <a:latin typeface="Arial" charset="0"/>
          <a:ea typeface="ヒラギノ角ゴ Pro W3" pitchFamily="-28" charset="-128"/>
          <a:cs typeface="Arial" charset="0"/>
        </a:defRPr>
      </a:lvl9pPr>
    </p:titleStyle>
    <p:bodyStyle>
      <a:lvl1pPr marL="361950" indent="-361950" algn="l" defTabSz="1042988" rtl="0" eaLnBrk="0" fontAlgn="base" hangingPunct="0">
        <a:spcBef>
          <a:spcPct val="0"/>
        </a:spcBef>
        <a:spcAft>
          <a:spcPct val="0"/>
        </a:spcAft>
        <a:buClr>
          <a:srgbClr val="C5B32F"/>
        </a:buClr>
        <a:buSzPct val="70000"/>
        <a:buFont typeface="Wingdings" pitchFamily="2" charset="2"/>
        <a:buChar char="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2425" algn="l" defTabSz="1042988" rtl="0" eaLnBrk="0" fontAlgn="base" hangingPunct="0">
        <a:spcBef>
          <a:spcPct val="20000"/>
        </a:spcBef>
        <a:spcAft>
          <a:spcPct val="0"/>
        </a:spcAft>
        <a:buClr>
          <a:srgbClr val="C5B32F"/>
        </a:buClr>
        <a:buSzPct val="70000"/>
        <a:buFont typeface="Wingdings 3" pitchFamily="18" charset="2"/>
        <a:buChar char="}"/>
        <a:defRPr sz="1600">
          <a:solidFill>
            <a:schemeClr val="tx1"/>
          </a:solidFill>
          <a:latin typeface="+mn-lt"/>
          <a:cs typeface="+mn-cs"/>
        </a:defRPr>
      </a:lvl2pPr>
      <a:lvl3pPr marL="107632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438275" indent="-3619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1790700" indent="-352425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28019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1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3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538" indent="-258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83791" y="5516645"/>
            <a:ext cx="9668272" cy="1230384"/>
          </a:xfrm>
        </p:spPr>
        <p:txBody>
          <a:bodyPr>
            <a:normAutofit/>
          </a:bodyPr>
          <a:lstStyle/>
          <a:p>
            <a:r>
              <a:rPr lang="en-US" dirty="0"/>
              <a:t>How to read a bank’s balance sheet</a:t>
            </a:r>
          </a:p>
          <a:p>
            <a:endParaRPr lang="en-US" sz="600" dirty="0"/>
          </a:p>
          <a:p>
            <a:r>
              <a:rPr lang="en-US" sz="1200" dirty="0"/>
              <a:t>Philip Adler, EMD Global Head of Treasury &amp; Trading, UBP</a:t>
            </a:r>
          </a:p>
          <a:p>
            <a:endParaRPr lang="en-US" sz="600" dirty="0"/>
          </a:p>
          <a:p>
            <a:r>
              <a:rPr lang="en-US" sz="1200" dirty="0"/>
              <a:t>Franklin </a:t>
            </a:r>
            <a:r>
              <a:rPr lang="en-US" sz="1200" dirty="0" err="1"/>
              <a:t>Meimoun</a:t>
            </a:r>
            <a:r>
              <a:rPr lang="en-US" sz="1200" dirty="0"/>
              <a:t>, SMD Head of Global Treasury &amp; ALM, UBP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93997" y="6663998"/>
            <a:ext cx="3244354" cy="275898"/>
          </a:xfrm>
        </p:spPr>
        <p:txBody>
          <a:bodyPr/>
          <a:lstStyle/>
          <a:p>
            <a:r>
              <a:rPr lang="en-GB" dirty="0"/>
              <a:t>8th of June 2017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SWISS TREASURER FORUM</a:t>
            </a:r>
          </a:p>
        </p:txBody>
      </p:sp>
    </p:spTree>
    <p:extLst>
      <p:ext uri="{BB962C8B-B14F-4D97-AF65-F5344CB8AC3E}">
        <p14:creationId xmlns:p14="http://schemas.microsoft.com/office/powerpoint/2010/main" val="28252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4388" y="1121830"/>
            <a:ext cx="9764831" cy="57406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GB" altLang="fr-FR" dirty="0">
                <a:latin typeface="+mj-lt"/>
              </a:rPr>
              <a:t>Financial Statements: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Structure of the Balance Sheet : STA vs STL &amp; LTA vs LTL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Quality of Assets and Management Style: NPL vs NPL Coverage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Capital: Tier 1 Ratio and Leverage Ratio (Fully Loaded)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Liquidity: LCR &amp; NSFR &gt;100%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Earnings vs Capital Usage: Return on Risk Weighted Assets (RORWA)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Complementary Tools: DRSK &amp; Default Probabilities, Credit Ratings, CDS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marL="0" indent="0" algn="just">
              <a:buNone/>
            </a:pPr>
            <a:r>
              <a:rPr lang="en-GB" altLang="fr-FR" dirty="0"/>
              <a:t>Impact on your relation: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Universal Banks are more sensitive to deposit tenors. Longer tenors are better treated.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Universal Banks are more sensitive to size of deposits due to Leverage Regulatory Constraints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marL="0" indent="0" algn="just">
              <a:buNone/>
            </a:pPr>
            <a:r>
              <a:rPr lang="en-GB" altLang="fr-FR" dirty="0"/>
              <a:t>Opportunities:</a:t>
            </a:r>
          </a:p>
          <a:p>
            <a:pPr algn="just"/>
            <a:endParaRPr lang="en-GB" altLang="fr-FR" sz="1400" dirty="0"/>
          </a:p>
          <a:p>
            <a:pPr algn="just"/>
            <a:r>
              <a:rPr lang="en-GB" altLang="fr-FR" sz="1400" dirty="0"/>
              <a:t>Think about other players which are less capital and liquidity constrained. i.e. Private Banks</a:t>
            </a:r>
          </a:p>
          <a:p>
            <a:pPr algn="just"/>
            <a:endParaRPr lang="en-GB" altLang="fr-FR" sz="1400" dirty="0">
              <a:latin typeface="+mj-lt"/>
            </a:endParaRPr>
          </a:p>
          <a:p>
            <a:pPr algn="just"/>
            <a:r>
              <a:rPr lang="en-GB" altLang="fr-FR" sz="1400" dirty="0">
                <a:latin typeface="+mj-lt"/>
              </a:rPr>
              <a:t>Think about other solutions such as Repos and Reverse Repos with a Tri Party Agent. i.e. </a:t>
            </a:r>
            <a:r>
              <a:rPr lang="en-GB" altLang="fr-FR" sz="1400" dirty="0" err="1">
                <a:latin typeface="+mj-lt"/>
              </a:rPr>
              <a:t>Euroclear</a:t>
            </a:r>
            <a:endParaRPr lang="en-GB" altLang="fr-FR" sz="1400" dirty="0"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765" y="451497"/>
            <a:ext cx="9599613" cy="365125"/>
          </a:xfrm>
        </p:spPr>
        <p:txBody>
          <a:bodyPr/>
          <a:lstStyle/>
          <a:p>
            <a:r>
              <a:rPr lang="en-GB" dirty="0"/>
              <a:t>Key Takeaways</a:t>
            </a:r>
            <a:br>
              <a:rPr lang="en-GB" dirty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852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1003" y="3465580"/>
            <a:ext cx="9862263" cy="79813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5700" b="1" dirty="0"/>
              <a:t>Q &amp; A</a:t>
            </a:r>
            <a:endParaRPr lang="en-US" sz="5700" dirty="0"/>
          </a:p>
        </p:txBody>
      </p:sp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765" y="451497"/>
            <a:ext cx="9599613" cy="365125"/>
          </a:xfrm>
        </p:spPr>
        <p:txBody>
          <a:bodyPr/>
          <a:lstStyle/>
          <a:p>
            <a:r>
              <a:rPr lang="en-GB" dirty="0"/>
              <a:t>Q &amp; A</a:t>
            </a:r>
            <a:br>
              <a:rPr lang="en-GB" dirty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6810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1003" y="3465580"/>
            <a:ext cx="9862263" cy="79813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5700" b="1" dirty="0"/>
              <a:t>Thank You!</a:t>
            </a:r>
            <a:endParaRPr lang="en-US" sz="5700" dirty="0"/>
          </a:p>
        </p:txBody>
      </p:sp>
      <p:cxnSp>
        <p:nvCxnSpPr>
          <p:cNvPr id="5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765" y="451497"/>
            <a:ext cx="9599613" cy="365125"/>
          </a:xfrm>
        </p:spPr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688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sz="2200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4388" y="1932323"/>
            <a:ext cx="9862263" cy="457001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UBP at a Glance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Bank : UBS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Balance Sheet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Income Statement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 Financial and Regulatory Ratios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05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UBP at a Glance: Strong financial foundations</a:t>
            </a:r>
            <a:endParaRPr lang="en-US" sz="2200" dirty="0"/>
          </a:p>
        </p:txBody>
      </p:sp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1" y="975102"/>
            <a:ext cx="9587917" cy="57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UBP at a Glance: A major player in Switzerland</a:t>
            </a:r>
            <a:endParaRPr lang="en-US" sz="2200" dirty="0"/>
          </a:p>
        </p:txBody>
      </p:sp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7" y="1450319"/>
            <a:ext cx="9420286" cy="52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4870" y="969144"/>
            <a:ext cx="605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Assets under management (as at 30 June 2016)</a:t>
            </a:r>
          </a:p>
        </p:txBody>
      </p:sp>
    </p:spTree>
    <p:extLst>
      <p:ext uri="{BB962C8B-B14F-4D97-AF65-F5344CB8AC3E}">
        <p14:creationId xmlns:p14="http://schemas.microsoft.com/office/powerpoint/2010/main" val="37087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UBP at a Glance: An international network</a:t>
            </a:r>
            <a:endParaRPr lang="en-US" sz="2200" dirty="0"/>
          </a:p>
        </p:txBody>
      </p:sp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3" y="1928485"/>
            <a:ext cx="9565830" cy="41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822" y="984554"/>
            <a:ext cx="948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With over 20 entities around the world, UBP draws on the strengths of its entire network to combine global expertise with local know-how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765" y="451497"/>
            <a:ext cx="9599613" cy="365125"/>
          </a:xfrm>
        </p:spPr>
        <p:txBody>
          <a:bodyPr/>
          <a:lstStyle/>
          <a:p>
            <a:r>
              <a:rPr lang="en-GB" dirty="0"/>
              <a:t>Our example: UBS</a:t>
            </a:r>
            <a:br>
              <a:rPr lang="en-GB" dirty="0"/>
            </a:br>
            <a:endParaRPr lang="en-GB" sz="2200" dirty="0"/>
          </a:p>
        </p:txBody>
      </p:sp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60937"/>
            <a:ext cx="9562329" cy="268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726" y="4429953"/>
            <a:ext cx="9562328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 We chose a bank like UBS in order to illustrate our financial statements and ratios explanations using a universal bank.</a:t>
            </a:r>
          </a:p>
          <a:p>
            <a:r>
              <a:rPr lang="en-GB" sz="1400" dirty="0"/>
              <a:t>On a the left hand side, we are showing a brief description of UBS.</a:t>
            </a:r>
          </a:p>
          <a:p>
            <a:r>
              <a:rPr lang="en-GB" sz="1400" dirty="0"/>
              <a:t> On the right hand side, we are showing the most common credit indicators available in BB Terminals such as Credit ratings, BB Rating Model, CDS, and BB Default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17096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765" y="451497"/>
            <a:ext cx="9599613" cy="365125"/>
          </a:xfrm>
        </p:spPr>
        <p:txBody>
          <a:bodyPr/>
          <a:lstStyle/>
          <a:p>
            <a:r>
              <a:rPr lang="en-GB" dirty="0"/>
              <a:t>The Balance Sheet</a:t>
            </a:r>
            <a:br>
              <a:rPr lang="en-GB" dirty="0"/>
            </a:br>
            <a:endParaRPr lang="en-GB" sz="2200" dirty="0"/>
          </a:p>
        </p:txBody>
      </p:sp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160937"/>
            <a:ext cx="9562330" cy="312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726" y="4554245"/>
            <a:ext cx="9562328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 This balance sheet is a short summary of the detailed balance sheet published by UBS. A more detailed balance sheet would have been more difficult to comment in ½ hour.</a:t>
            </a:r>
          </a:p>
          <a:p>
            <a:r>
              <a:rPr lang="en-GB" sz="1400" dirty="0"/>
              <a:t> This summary displays balance sheet items from a liquidity &amp; funding perspective which are the most critical aspects when analysing a balance sheet in addition of capitalisation aspects.</a:t>
            </a:r>
          </a:p>
          <a:p>
            <a:r>
              <a:rPr lang="en-GB" sz="1400" dirty="0"/>
              <a:t> To the exclusion of Loans and Deposits, BS items are grouped into LT and ST Assets and Liabilities in order to assess the balance sheet structure in an easy manner.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147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765" y="451497"/>
            <a:ext cx="9599613" cy="365125"/>
          </a:xfrm>
        </p:spPr>
        <p:txBody>
          <a:bodyPr/>
          <a:lstStyle/>
          <a:p>
            <a:r>
              <a:rPr lang="en-GB" dirty="0"/>
              <a:t>The Income Statement</a:t>
            </a:r>
            <a:br>
              <a:rPr lang="en-GB" dirty="0"/>
            </a:br>
            <a:endParaRPr lang="en-GB" sz="2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160936"/>
            <a:ext cx="9562330" cy="24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3726" y="3852883"/>
            <a:ext cx="9562328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 This Income Statement is a short summary of the detailed Income Statement published by UBS. Again </a:t>
            </a:r>
            <a:r>
              <a:rPr lang="en-US" sz="1400" dirty="0"/>
              <a:t>a more detailed Income Statement would have been more difficult to comment in ½ hour</a:t>
            </a:r>
            <a:endParaRPr lang="en-GB" sz="1400" dirty="0"/>
          </a:p>
          <a:p>
            <a:r>
              <a:rPr lang="en-GB" sz="1400" dirty="0"/>
              <a:t> This summary shows the Net Interest Income and the Total Revenue which includes fees from other activities.</a:t>
            </a:r>
          </a:p>
          <a:p>
            <a:r>
              <a:rPr lang="en-GB" sz="1400" dirty="0"/>
              <a:t> Regarding Credit aspects, we continue to strip off the provisions for loan losses in order to be able to assess the asset quality trend and the management activity.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255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0"/>
          <p:cNvCxnSpPr>
            <a:cxnSpLocks noChangeShapeType="1"/>
          </p:cNvCxnSpPr>
          <p:nvPr/>
        </p:nvCxnSpPr>
        <p:spPr bwMode="auto">
          <a:xfrm>
            <a:off x="593725" y="866770"/>
            <a:ext cx="288925" cy="0"/>
          </a:xfrm>
          <a:prstGeom prst="line">
            <a:avLst/>
          </a:prstGeom>
          <a:noFill/>
          <a:ln w="28575" algn="ctr">
            <a:solidFill>
              <a:srgbClr val="C5B3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765" y="451497"/>
            <a:ext cx="9599613" cy="365125"/>
          </a:xfrm>
        </p:spPr>
        <p:txBody>
          <a:bodyPr/>
          <a:lstStyle/>
          <a:p>
            <a:r>
              <a:rPr lang="en-GB" dirty="0"/>
              <a:t>Main Financial and Regulatory Ratios</a:t>
            </a:r>
            <a:br>
              <a:rPr lang="en-GB" dirty="0"/>
            </a:br>
            <a:endParaRPr lang="en-GB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160936"/>
            <a:ext cx="9562329" cy="574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08 2015">
  <a:themeElements>
    <a:clrScheme name="The Drive You Demand">
      <a:dk1>
        <a:srgbClr val="000000"/>
      </a:dk1>
      <a:lt1>
        <a:srgbClr val="FFFFFF"/>
      </a:lt1>
      <a:dk2>
        <a:srgbClr val="0E553F"/>
      </a:dk2>
      <a:lt2>
        <a:srgbClr val="B7C9C0"/>
      </a:lt2>
      <a:accent1>
        <a:srgbClr val="0E553F"/>
      </a:accent1>
      <a:accent2>
        <a:srgbClr val="C5B32F"/>
      </a:accent2>
      <a:accent3>
        <a:srgbClr val="26CAD3"/>
      </a:accent3>
      <a:accent4>
        <a:srgbClr val="909C9C"/>
      </a:accent4>
      <a:accent5>
        <a:srgbClr val="007852"/>
      </a:accent5>
      <a:accent6>
        <a:srgbClr val="A4D55D"/>
      </a:accent6>
      <a:hlink>
        <a:srgbClr val="1C979E"/>
      </a:hlink>
      <a:folHlink>
        <a:srgbClr val="8F9193"/>
      </a:folHlink>
    </a:clrScheme>
    <a:fontScheme name="Modèle par défaut">
      <a:majorFont>
        <a:latin typeface="Arial"/>
        <a:ea typeface="ヒラギノ角ゴ Pro W3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73D"/>
        </a:accent1>
        <a:accent2>
          <a:srgbClr val="DD661E"/>
        </a:accent2>
        <a:accent3>
          <a:srgbClr val="FFFFFF"/>
        </a:accent3>
        <a:accent4>
          <a:srgbClr val="000000"/>
        </a:accent4>
        <a:accent5>
          <a:srgbClr val="AAB4AF"/>
        </a:accent5>
        <a:accent6>
          <a:srgbClr val="C85C1A"/>
        </a:accent6>
        <a:hlink>
          <a:srgbClr val="EEB37F"/>
        </a:hlink>
        <a:folHlink>
          <a:srgbClr val="AC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CDC3"/>
        </a:accent1>
        <a:accent2>
          <a:srgbClr val="FEDCBD"/>
        </a:accent2>
        <a:accent3>
          <a:srgbClr val="FFFFFF"/>
        </a:accent3>
        <a:accent4>
          <a:srgbClr val="000000"/>
        </a:accent4>
        <a:accent5>
          <a:srgbClr val="D7E3DE"/>
        </a:accent5>
        <a:accent6>
          <a:srgbClr val="E6C7AB"/>
        </a:accent6>
        <a:hlink>
          <a:srgbClr val="ACE1FA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5EC5ED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83CFF0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WIMMING">
  <a:themeElements>
    <a:clrScheme name="The Drive You Demand">
      <a:dk1>
        <a:srgbClr val="000000"/>
      </a:dk1>
      <a:lt1>
        <a:srgbClr val="FFFFFF"/>
      </a:lt1>
      <a:dk2>
        <a:srgbClr val="0E553F"/>
      </a:dk2>
      <a:lt2>
        <a:srgbClr val="B7C9C0"/>
      </a:lt2>
      <a:accent1>
        <a:srgbClr val="0E553F"/>
      </a:accent1>
      <a:accent2>
        <a:srgbClr val="C5B32F"/>
      </a:accent2>
      <a:accent3>
        <a:srgbClr val="26CAD3"/>
      </a:accent3>
      <a:accent4>
        <a:srgbClr val="909C9C"/>
      </a:accent4>
      <a:accent5>
        <a:srgbClr val="007852"/>
      </a:accent5>
      <a:accent6>
        <a:srgbClr val="A4D55D"/>
      </a:accent6>
      <a:hlink>
        <a:srgbClr val="1C979E"/>
      </a:hlink>
      <a:folHlink>
        <a:srgbClr val="8F9193"/>
      </a:folHlink>
    </a:clrScheme>
    <a:fontScheme name="Modèle par défaut">
      <a:majorFont>
        <a:latin typeface="Arial"/>
        <a:ea typeface="ヒラギノ角ゴ Pro W3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73D"/>
        </a:accent1>
        <a:accent2>
          <a:srgbClr val="DD661E"/>
        </a:accent2>
        <a:accent3>
          <a:srgbClr val="FFFFFF"/>
        </a:accent3>
        <a:accent4>
          <a:srgbClr val="000000"/>
        </a:accent4>
        <a:accent5>
          <a:srgbClr val="AAB4AF"/>
        </a:accent5>
        <a:accent6>
          <a:srgbClr val="C85C1A"/>
        </a:accent6>
        <a:hlink>
          <a:srgbClr val="EEB37F"/>
        </a:hlink>
        <a:folHlink>
          <a:srgbClr val="AC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CDC3"/>
        </a:accent1>
        <a:accent2>
          <a:srgbClr val="FEDCBD"/>
        </a:accent2>
        <a:accent3>
          <a:srgbClr val="FFFFFF"/>
        </a:accent3>
        <a:accent4>
          <a:srgbClr val="000000"/>
        </a:accent4>
        <a:accent5>
          <a:srgbClr val="D7E3DE"/>
        </a:accent5>
        <a:accent6>
          <a:srgbClr val="E6C7AB"/>
        </a:accent6>
        <a:hlink>
          <a:srgbClr val="ACE1FA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5EC5ED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83CFF0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LE VAULT">
  <a:themeElements>
    <a:clrScheme name="The Drive You Demand">
      <a:dk1>
        <a:srgbClr val="000000"/>
      </a:dk1>
      <a:lt1>
        <a:srgbClr val="FFFFFF"/>
      </a:lt1>
      <a:dk2>
        <a:srgbClr val="0E553F"/>
      </a:dk2>
      <a:lt2>
        <a:srgbClr val="B7C9C0"/>
      </a:lt2>
      <a:accent1>
        <a:srgbClr val="0E553F"/>
      </a:accent1>
      <a:accent2>
        <a:srgbClr val="C5B32F"/>
      </a:accent2>
      <a:accent3>
        <a:srgbClr val="26CAD3"/>
      </a:accent3>
      <a:accent4>
        <a:srgbClr val="909C9C"/>
      </a:accent4>
      <a:accent5>
        <a:srgbClr val="007852"/>
      </a:accent5>
      <a:accent6>
        <a:srgbClr val="A4D55D"/>
      </a:accent6>
      <a:hlink>
        <a:srgbClr val="1C979E"/>
      </a:hlink>
      <a:folHlink>
        <a:srgbClr val="8F9193"/>
      </a:folHlink>
    </a:clrScheme>
    <a:fontScheme name="Modèle par défaut">
      <a:majorFont>
        <a:latin typeface="Arial"/>
        <a:ea typeface="ヒラギノ角ゴ Pro W3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73D"/>
        </a:accent1>
        <a:accent2>
          <a:srgbClr val="DD661E"/>
        </a:accent2>
        <a:accent3>
          <a:srgbClr val="FFFFFF"/>
        </a:accent3>
        <a:accent4>
          <a:srgbClr val="000000"/>
        </a:accent4>
        <a:accent5>
          <a:srgbClr val="AAB4AF"/>
        </a:accent5>
        <a:accent6>
          <a:srgbClr val="C85C1A"/>
        </a:accent6>
        <a:hlink>
          <a:srgbClr val="EEB37F"/>
        </a:hlink>
        <a:folHlink>
          <a:srgbClr val="AC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CDC3"/>
        </a:accent1>
        <a:accent2>
          <a:srgbClr val="FEDCBD"/>
        </a:accent2>
        <a:accent3>
          <a:srgbClr val="FFFFFF"/>
        </a:accent3>
        <a:accent4>
          <a:srgbClr val="000000"/>
        </a:accent4>
        <a:accent5>
          <a:srgbClr val="D7E3DE"/>
        </a:accent5>
        <a:accent6>
          <a:srgbClr val="E6C7AB"/>
        </a:accent6>
        <a:hlink>
          <a:srgbClr val="ACE1FA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5EC5ED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83CFF0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KATING">
  <a:themeElements>
    <a:clrScheme name="The Drive You Demand">
      <a:dk1>
        <a:srgbClr val="000000"/>
      </a:dk1>
      <a:lt1>
        <a:srgbClr val="FFFFFF"/>
      </a:lt1>
      <a:dk2>
        <a:srgbClr val="0E553F"/>
      </a:dk2>
      <a:lt2>
        <a:srgbClr val="B7C9C0"/>
      </a:lt2>
      <a:accent1>
        <a:srgbClr val="0E553F"/>
      </a:accent1>
      <a:accent2>
        <a:srgbClr val="C5B32F"/>
      </a:accent2>
      <a:accent3>
        <a:srgbClr val="26CAD3"/>
      </a:accent3>
      <a:accent4>
        <a:srgbClr val="909C9C"/>
      </a:accent4>
      <a:accent5>
        <a:srgbClr val="007852"/>
      </a:accent5>
      <a:accent6>
        <a:srgbClr val="A4D55D"/>
      </a:accent6>
      <a:hlink>
        <a:srgbClr val="1C979E"/>
      </a:hlink>
      <a:folHlink>
        <a:srgbClr val="8F9193"/>
      </a:folHlink>
    </a:clrScheme>
    <a:fontScheme name="Modèle par défaut">
      <a:majorFont>
        <a:latin typeface="Arial"/>
        <a:ea typeface="ヒラギノ角ゴ Pro W3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73D"/>
        </a:accent1>
        <a:accent2>
          <a:srgbClr val="DD661E"/>
        </a:accent2>
        <a:accent3>
          <a:srgbClr val="FFFFFF"/>
        </a:accent3>
        <a:accent4>
          <a:srgbClr val="000000"/>
        </a:accent4>
        <a:accent5>
          <a:srgbClr val="AAB4AF"/>
        </a:accent5>
        <a:accent6>
          <a:srgbClr val="C85C1A"/>
        </a:accent6>
        <a:hlink>
          <a:srgbClr val="EEB37F"/>
        </a:hlink>
        <a:folHlink>
          <a:srgbClr val="AC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CDC3"/>
        </a:accent1>
        <a:accent2>
          <a:srgbClr val="FEDCBD"/>
        </a:accent2>
        <a:accent3>
          <a:srgbClr val="FFFFFF"/>
        </a:accent3>
        <a:accent4>
          <a:srgbClr val="000000"/>
        </a:accent4>
        <a:accent5>
          <a:srgbClr val="D7E3DE"/>
        </a:accent5>
        <a:accent6>
          <a:srgbClr val="E6C7AB"/>
        </a:accent6>
        <a:hlink>
          <a:srgbClr val="ACE1FA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5EC5ED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83CFF0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KI-JUMPING">
  <a:themeElements>
    <a:clrScheme name="The Drive You Demand">
      <a:dk1>
        <a:srgbClr val="000000"/>
      </a:dk1>
      <a:lt1>
        <a:srgbClr val="FFFFFF"/>
      </a:lt1>
      <a:dk2>
        <a:srgbClr val="0E553F"/>
      </a:dk2>
      <a:lt2>
        <a:srgbClr val="B7C9C0"/>
      </a:lt2>
      <a:accent1>
        <a:srgbClr val="0E553F"/>
      </a:accent1>
      <a:accent2>
        <a:srgbClr val="C5B32F"/>
      </a:accent2>
      <a:accent3>
        <a:srgbClr val="26CAD3"/>
      </a:accent3>
      <a:accent4>
        <a:srgbClr val="909C9C"/>
      </a:accent4>
      <a:accent5>
        <a:srgbClr val="007852"/>
      </a:accent5>
      <a:accent6>
        <a:srgbClr val="A4D55D"/>
      </a:accent6>
      <a:hlink>
        <a:srgbClr val="1C979E"/>
      </a:hlink>
      <a:folHlink>
        <a:srgbClr val="8F9193"/>
      </a:folHlink>
    </a:clrScheme>
    <a:fontScheme name="Modèle par défaut">
      <a:majorFont>
        <a:latin typeface="Arial"/>
        <a:ea typeface="ヒラギノ角ゴ Pro W3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73D"/>
        </a:accent1>
        <a:accent2>
          <a:srgbClr val="DD661E"/>
        </a:accent2>
        <a:accent3>
          <a:srgbClr val="FFFFFF"/>
        </a:accent3>
        <a:accent4>
          <a:srgbClr val="000000"/>
        </a:accent4>
        <a:accent5>
          <a:srgbClr val="AAB4AF"/>
        </a:accent5>
        <a:accent6>
          <a:srgbClr val="C85C1A"/>
        </a:accent6>
        <a:hlink>
          <a:srgbClr val="EEB37F"/>
        </a:hlink>
        <a:folHlink>
          <a:srgbClr val="AC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CDC3"/>
        </a:accent1>
        <a:accent2>
          <a:srgbClr val="FEDCBD"/>
        </a:accent2>
        <a:accent3>
          <a:srgbClr val="FFFFFF"/>
        </a:accent3>
        <a:accent4>
          <a:srgbClr val="000000"/>
        </a:accent4>
        <a:accent5>
          <a:srgbClr val="D7E3DE"/>
        </a:accent5>
        <a:accent6>
          <a:srgbClr val="E6C7AB"/>
        </a:accent6>
        <a:hlink>
          <a:srgbClr val="ACE1FA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5EC5ED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83CFF0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YCLING">
  <a:themeElements>
    <a:clrScheme name="The Drive You Demand">
      <a:dk1>
        <a:srgbClr val="000000"/>
      </a:dk1>
      <a:lt1>
        <a:srgbClr val="FFFFFF"/>
      </a:lt1>
      <a:dk2>
        <a:srgbClr val="0E553F"/>
      </a:dk2>
      <a:lt2>
        <a:srgbClr val="B7C9C0"/>
      </a:lt2>
      <a:accent1>
        <a:srgbClr val="0E553F"/>
      </a:accent1>
      <a:accent2>
        <a:srgbClr val="C5B32F"/>
      </a:accent2>
      <a:accent3>
        <a:srgbClr val="26CAD3"/>
      </a:accent3>
      <a:accent4>
        <a:srgbClr val="909C9C"/>
      </a:accent4>
      <a:accent5>
        <a:srgbClr val="007852"/>
      </a:accent5>
      <a:accent6>
        <a:srgbClr val="A4D55D"/>
      </a:accent6>
      <a:hlink>
        <a:srgbClr val="1C979E"/>
      </a:hlink>
      <a:folHlink>
        <a:srgbClr val="8F9193"/>
      </a:folHlink>
    </a:clrScheme>
    <a:fontScheme name="Modèle par défaut">
      <a:majorFont>
        <a:latin typeface="Arial"/>
        <a:ea typeface="ヒラギノ角ゴ Pro W3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73D"/>
        </a:accent1>
        <a:accent2>
          <a:srgbClr val="DD661E"/>
        </a:accent2>
        <a:accent3>
          <a:srgbClr val="FFFFFF"/>
        </a:accent3>
        <a:accent4>
          <a:srgbClr val="000000"/>
        </a:accent4>
        <a:accent5>
          <a:srgbClr val="AAB4AF"/>
        </a:accent5>
        <a:accent6>
          <a:srgbClr val="C85C1A"/>
        </a:accent6>
        <a:hlink>
          <a:srgbClr val="EEB37F"/>
        </a:hlink>
        <a:folHlink>
          <a:srgbClr val="AC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CDC3"/>
        </a:accent1>
        <a:accent2>
          <a:srgbClr val="FEDCBD"/>
        </a:accent2>
        <a:accent3>
          <a:srgbClr val="FFFFFF"/>
        </a:accent3>
        <a:accent4>
          <a:srgbClr val="000000"/>
        </a:accent4>
        <a:accent5>
          <a:srgbClr val="D7E3DE"/>
        </a:accent5>
        <a:accent6>
          <a:srgbClr val="E6C7AB"/>
        </a:accent6>
        <a:hlink>
          <a:srgbClr val="ACE1FA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5EC5ED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83CFF0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FO PRESENTATION">
  <a:themeElements>
    <a:clrScheme name="The Drive You Demand">
      <a:dk1>
        <a:srgbClr val="000000"/>
      </a:dk1>
      <a:lt1>
        <a:srgbClr val="FFFFFF"/>
      </a:lt1>
      <a:dk2>
        <a:srgbClr val="0E553F"/>
      </a:dk2>
      <a:lt2>
        <a:srgbClr val="B7C9C0"/>
      </a:lt2>
      <a:accent1>
        <a:srgbClr val="0E553F"/>
      </a:accent1>
      <a:accent2>
        <a:srgbClr val="C5B32F"/>
      </a:accent2>
      <a:accent3>
        <a:srgbClr val="26CAD3"/>
      </a:accent3>
      <a:accent4>
        <a:srgbClr val="909C9C"/>
      </a:accent4>
      <a:accent5>
        <a:srgbClr val="007852"/>
      </a:accent5>
      <a:accent6>
        <a:srgbClr val="A4D55D"/>
      </a:accent6>
      <a:hlink>
        <a:srgbClr val="1C979E"/>
      </a:hlink>
      <a:folHlink>
        <a:srgbClr val="8F9193"/>
      </a:folHlink>
    </a:clrScheme>
    <a:fontScheme name="Modèle par défaut">
      <a:majorFont>
        <a:latin typeface="Arial"/>
        <a:ea typeface="ヒラギノ角ゴ Pro W3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61950" marR="0" indent="-3619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100000"/>
          </a:spcAft>
          <a:buClr>
            <a:schemeClr val="accent2"/>
          </a:buClr>
          <a:buSzTx/>
          <a:buFont typeface="Wingdings" pitchFamily="2" charset="2"/>
          <a:buChar char="n"/>
          <a:tabLst>
            <a:tab pos="361950" algn="l"/>
          </a:tabLst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73D"/>
        </a:accent1>
        <a:accent2>
          <a:srgbClr val="DD661E"/>
        </a:accent2>
        <a:accent3>
          <a:srgbClr val="FFFFFF"/>
        </a:accent3>
        <a:accent4>
          <a:srgbClr val="000000"/>
        </a:accent4>
        <a:accent5>
          <a:srgbClr val="AAB4AF"/>
        </a:accent5>
        <a:accent6>
          <a:srgbClr val="C85C1A"/>
        </a:accent6>
        <a:hlink>
          <a:srgbClr val="EEB37F"/>
        </a:hlink>
        <a:folHlink>
          <a:srgbClr val="AC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CDC3"/>
        </a:accent1>
        <a:accent2>
          <a:srgbClr val="FEDCBD"/>
        </a:accent2>
        <a:accent3>
          <a:srgbClr val="FFFFFF"/>
        </a:accent3>
        <a:accent4>
          <a:srgbClr val="000000"/>
        </a:accent4>
        <a:accent5>
          <a:srgbClr val="D7E3DE"/>
        </a:accent5>
        <a:accent6>
          <a:srgbClr val="E6C7AB"/>
        </a:accent6>
        <a:hlink>
          <a:srgbClr val="ACE1FA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5EC5ED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9E8E"/>
        </a:accent1>
        <a:accent2>
          <a:srgbClr val="EEB37F"/>
        </a:accent2>
        <a:accent3>
          <a:srgbClr val="FFFFFF"/>
        </a:accent3>
        <a:accent4>
          <a:srgbClr val="000000"/>
        </a:accent4>
        <a:accent5>
          <a:srgbClr val="BACCC6"/>
        </a:accent5>
        <a:accent6>
          <a:srgbClr val="D8A272"/>
        </a:accent6>
        <a:hlink>
          <a:srgbClr val="83CFF0"/>
        </a:hlink>
        <a:folHlink>
          <a:srgbClr val="C1C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Template_08 2015</Template>
  <TotalTime>0</TotalTime>
  <Words>555</Words>
  <Application>Microsoft Office PowerPoint</Application>
  <PresentationFormat>Custom</PresentationFormat>
  <Paragraphs>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Trajan</vt:lpstr>
      <vt:lpstr>Wingdings</vt:lpstr>
      <vt:lpstr>Wingdings 3</vt:lpstr>
      <vt:lpstr>ヒラギノ角ゴ Pro W3</vt:lpstr>
      <vt:lpstr>Template_08 2015</vt:lpstr>
      <vt:lpstr>SWIMMING</vt:lpstr>
      <vt:lpstr>POLE VAULT</vt:lpstr>
      <vt:lpstr>SKATING</vt:lpstr>
      <vt:lpstr>SKI-JUMPING</vt:lpstr>
      <vt:lpstr>CYCLING</vt:lpstr>
      <vt:lpstr>INFO PRESENTATION</vt:lpstr>
      <vt:lpstr>PowerPoint Presentation</vt:lpstr>
      <vt:lpstr>Agenda</vt:lpstr>
      <vt:lpstr>UBP at a Glance: Strong financial foundations</vt:lpstr>
      <vt:lpstr>UBP at a Glance: A major player in Switzerland</vt:lpstr>
      <vt:lpstr>UBP at a Glance: An international network</vt:lpstr>
      <vt:lpstr>Our example: UBS </vt:lpstr>
      <vt:lpstr>The Balance Sheet </vt:lpstr>
      <vt:lpstr>The Income Statement </vt:lpstr>
      <vt:lpstr>Main Financial and Regulatory Ratios </vt:lpstr>
      <vt:lpstr>Key Takeaways </vt:lpstr>
      <vt:lpstr>Q &amp; A </vt:lpstr>
      <vt:lpstr>Thank You! </vt:lpstr>
    </vt:vector>
  </TitlesOfParts>
  <Company>Union Bancaire Privée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AFFOLTER Nathalie</dc:creator>
  <cp:lastModifiedBy>Guillermo De_La_Fuente</cp:lastModifiedBy>
  <cp:revision>161</cp:revision>
  <cp:lastPrinted>2016-09-22T11:18:22Z</cp:lastPrinted>
  <dcterms:created xsi:type="dcterms:W3CDTF">2015-08-12T15:45:12Z</dcterms:created>
  <dcterms:modified xsi:type="dcterms:W3CDTF">2017-06-12T08:04:08Z</dcterms:modified>
</cp:coreProperties>
</file>