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64" r:id="rId5"/>
    <p:sldId id="265" r:id="rId6"/>
    <p:sldId id="269" r:id="rId7"/>
    <p:sldId id="270" r:id="rId8"/>
    <p:sldId id="266" r:id="rId9"/>
    <p:sldId id="268" r:id="rId10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9" d="100"/>
          <a:sy n="109" d="100"/>
        </p:scale>
        <p:origin x="6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8E5EE-9D81-4137-8FFE-E7892652F62A}" type="datetimeFigureOut">
              <a:rPr lang="de-CH" smtClean="0"/>
              <a:t>30.06.2015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D4349-05EC-4008-AF4B-EED7FA627D0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6848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4349-05EC-4008-AF4B-EED7FA627D03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3470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59277C-924A-4B9D-A698-04F91F50F529}" type="datetime1">
              <a:rPr lang="de-CH" smtClean="0"/>
              <a:t>30.06.2015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FFAD6F9-EAF0-46B8-972B-FEB54F601E95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1045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9EF1-A73C-4054-9E9A-EDD3A1D4B330}" type="datetime1">
              <a:rPr lang="de-CH" smtClean="0"/>
              <a:t>30.06.2015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943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75F8-0D9E-499A-BE3E-2938E33F1B26}" type="datetime1">
              <a:rPr lang="de-CH" smtClean="0"/>
              <a:t>30.06.2015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287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41993" y="465597"/>
            <a:ext cx="6423633" cy="800682"/>
          </a:xfrm>
          <a:solidFill>
            <a:schemeClr val="bg1">
              <a:lumMod val="85000"/>
              <a:alpha val="75000"/>
            </a:schemeClr>
          </a:solidFill>
        </p:spPr>
        <p:txBody>
          <a:bodyPr>
            <a:noAutofit/>
          </a:bodyPr>
          <a:lstStyle>
            <a:lvl1pPr marL="182563" indent="0" algn="l">
              <a:defRPr sz="2800" b="1" baseline="0"/>
            </a:lvl1pPr>
          </a:lstStyle>
          <a:p>
            <a:r>
              <a:rPr lang="de-DE" dirty="0" smtClean="0"/>
              <a:t>Titel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4380"/>
            <a:ext cx="8229600" cy="4525963"/>
          </a:xfrm>
        </p:spPr>
        <p:txBody>
          <a:bodyPr>
            <a:normAutofit/>
          </a:bodyPr>
          <a:lstStyle>
            <a:lvl1pPr marL="182563" indent="-182563">
              <a:lnSpc>
                <a:spcPct val="100000"/>
              </a:lnSpc>
              <a:spcBef>
                <a:spcPts val="1200"/>
              </a:spcBef>
              <a:defRPr sz="2200"/>
            </a:lvl1pPr>
            <a:lvl2pPr marL="539750" indent="-261938">
              <a:lnSpc>
                <a:spcPts val="2400"/>
              </a:lnSpc>
              <a:spcBef>
                <a:spcPts val="600"/>
              </a:spcBef>
              <a:defRPr sz="2000"/>
            </a:lvl2pPr>
            <a:lvl3pPr marL="627063" indent="-182563">
              <a:spcBef>
                <a:spcPts val="600"/>
              </a:spcBef>
              <a:defRPr sz="1800"/>
            </a:lvl3pPr>
            <a:lvl4pPr marL="809625" indent="-182563">
              <a:defRPr sz="1600"/>
            </a:lvl4pPr>
            <a:lvl5pPr marL="984250" indent="-174625"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smtClean="0"/>
              <a:t>20. Oktober 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/>
              <a:t>‹#›</a:t>
            </a:fld>
            <a:endParaRPr lang="de-CH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626" y="465597"/>
            <a:ext cx="22574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08" y="1266279"/>
            <a:ext cx="8714994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851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7E3B-446A-4521-BAA7-F390D0342C36}" type="datetime1">
              <a:rPr lang="de-CH" smtClean="0"/>
              <a:t>30.06.2015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27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5AF6-1168-48CD-813E-518B7C17A11D}" type="datetime1">
              <a:rPr lang="de-CH" smtClean="0"/>
              <a:t>30.06.2015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690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20D7-E0ED-4697-BCF9-9A470E66A57C}" type="datetime1">
              <a:rPr lang="de-CH" smtClean="0"/>
              <a:t>30.06.2015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303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6234-B3CC-4AF7-BBDB-F06788D8511D}" type="datetime1">
              <a:rPr lang="de-CH" smtClean="0"/>
              <a:t>30.06.2015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226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36B3-ADFB-4B6E-8E1B-7731396C8551}" type="datetime1">
              <a:rPr lang="de-CH" smtClean="0"/>
              <a:t>30.06.2015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3978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1806-FB59-4E1A-9D94-69EF83F43302}" type="datetime1">
              <a:rPr lang="de-CH" smtClean="0"/>
              <a:t>30.06.2015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559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0340-FD2B-4513-9BE7-BD7CAF7D9D0B}" type="datetime1">
              <a:rPr lang="de-CH" smtClean="0"/>
              <a:t>30.06.2015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497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B569DA4-E5C8-4C1E-86DA-BC3BE77DFD3C}" type="datetime1">
              <a:rPr lang="de-CH" smtClean="0"/>
              <a:t>30.06.2015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FFAD6F9-EAF0-46B8-972B-FEB54F601E95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591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2543457"/>
            <a:ext cx="8594214" cy="2232248"/>
          </a:xfrm>
        </p:spPr>
        <p:txBody>
          <a:bodyPr>
            <a:noAutofit/>
          </a:bodyPr>
          <a:lstStyle/>
          <a:p>
            <a:r>
              <a:rPr lang="de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Stellungnahme zum Entwurf des Finanzmarktinfrastrukturgesetzes </a:t>
            </a:r>
            <a:r>
              <a:rPr lang="de-CH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sz="3600" dirty="0" err="1">
                <a:latin typeface="Arial" panose="020B0604020202020204" pitchFamily="34" charset="0"/>
                <a:cs typeface="Arial" panose="020B0604020202020204" pitchFamily="34" charset="0"/>
              </a:rPr>
              <a:t>FinfraG</a:t>
            </a:r>
            <a:r>
              <a:rPr lang="de-CH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2811" y="5321614"/>
            <a:ext cx="8674766" cy="1157564"/>
          </a:xfrm>
        </p:spPr>
        <p:txBody>
          <a:bodyPr>
            <a:noAutofit/>
          </a:bodyPr>
          <a:lstStyle/>
          <a:p>
            <a:pPr algn="l"/>
            <a:r>
              <a:rPr lang="de-CH" sz="1800" b="1" dirty="0" smtClean="0"/>
              <a:t>Anhörung Kommission für Wirtschaft und Abgaben des Nationalrats (WAK-N) </a:t>
            </a:r>
          </a:p>
          <a:p>
            <a:pPr algn="l"/>
            <a:r>
              <a:rPr lang="de-CH" sz="1400" b="1" dirty="0" smtClean="0"/>
              <a:t>Bern</a:t>
            </a:r>
            <a:r>
              <a:rPr lang="de-CH" sz="1400" b="1" dirty="0"/>
              <a:t>, 20. Oktober </a:t>
            </a:r>
            <a:r>
              <a:rPr lang="de-CH" sz="1400" b="1" dirty="0" smtClean="0"/>
              <a:t>2014</a:t>
            </a:r>
          </a:p>
          <a:p>
            <a:pPr algn="l"/>
            <a:r>
              <a:rPr lang="de-CH" sz="1400" b="1" dirty="0" smtClean="0"/>
              <a:t>Adrian </a:t>
            </a:r>
            <a:r>
              <a:rPr lang="de-CH" sz="1400" b="1" dirty="0" err="1" smtClean="0"/>
              <a:t>Boutellier</a:t>
            </a:r>
            <a:r>
              <a:rPr lang="de-CH" sz="1400" b="1" dirty="0" smtClean="0"/>
              <a:t>, Präsident </a:t>
            </a:r>
            <a:r>
              <a:rPr lang="de-CH" sz="1400" b="1" dirty="0" err="1" smtClean="0"/>
              <a:t>SwissACT</a:t>
            </a:r>
            <a:r>
              <a:rPr lang="de-CH" sz="1400" b="1" dirty="0" smtClean="0"/>
              <a:t>, Head Corporate Treasury Schindler</a:t>
            </a:r>
          </a:p>
          <a:p>
            <a:pPr algn="l"/>
            <a:endParaRPr lang="de-CH" sz="2000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37819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86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Vorstellung </a:t>
            </a:r>
            <a:r>
              <a:rPr lang="de-CH" dirty="0" err="1"/>
              <a:t>SwissACT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CH" sz="2000" dirty="0"/>
              <a:t>Die Schweizerische Vereinigung der </a:t>
            </a:r>
            <a:r>
              <a:rPr lang="de-CH" sz="2000" dirty="0" err="1"/>
              <a:t>Konzerntreasurer</a:t>
            </a:r>
            <a:r>
              <a:rPr lang="de-CH" sz="2000" dirty="0"/>
              <a:t> oder Swiss </a:t>
            </a:r>
            <a:r>
              <a:rPr lang="de-CH" sz="2000" dirty="0" err="1"/>
              <a:t>Association</a:t>
            </a:r>
            <a:r>
              <a:rPr lang="de-CH" sz="2000" dirty="0"/>
              <a:t> </a:t>
            </a:r>
            <a:r>
              <a:rPr lang="de-CH" sz="2000" dirty="0" err="1"/>
              <a:t>of</a:t>
            </a:r>
            <a:r>
              <a:rPr lang="de-CH" sz="2000" dirty="0"/>
              <a:t> Corporate </a:t>
            </a:r>
            <a:r>
              <a:rPr lang="de-CH" sz="2000" dirty="0" err="1"/>
              <a:t>Treasurers</a:t>
            </a:r>
            <a:r>
              <a:rPr lang="de-CH" sz="2000" dirty="0"/>
              <a:t> (</a:t>
            </a:r>
            <a:r>
              <a:rPr lang="de-CH" sz="2000" dirty="0" err="1"/>
              <a:t>SwissACT</a:t>
            </a:r>
            <a:r>
              <a:rPr lang="de-CH" sz="2000" baseline="30000" dirty="0"/>
              <a:t>®</a:t>
            </a:r>
            <a:r>
              <a:rPr lang="de-CH" sz="2000" dirty="0"/>
              <a:t>) ist der </a:t>
            </a:r>
            <a:r>
              <a:rPr lang="de-CH" sz="2000" b="1" dirty="0"/>
              <a:t>nationale Fachverband für </a:t>
            </a:r>
            <a:r>
              <a:rPr lang="de-CH" sz="2000" b="1" dirty="0" err="1" smtClean="0"/>
              <a:t>Unternehmenstreasurer</a:t>
            </a:r>
            <a:r>
              <a:rPr lang="de-CH" sz="2000" b="1" dirty="0" smtClean="0"/>
              <a:t> </a:t>
            </a:r>
            <a:r>
              <a:rPr lang="de-CH" sz="2000" b="1" dirty="0"/>
              <a:t>in der </a:t>
            </a:r>
            <a:r>
              <a:rPr lang="de-CH" sz="2000" b="1" dirty="0" smtClean="0"/>
              <a:t>Schweiz</a:t>
            </a:r>
            <a:endParaRPr lang="de-CH" sz="2000" b="1" dirty="0"/>
          </a:p>
          <a:p>
            <a:pPr mar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de-CH" sz="2000" dirty="0" smtClean="0"/>
              <a:t>Mitglieder</a:t>
            </a:r>
            <a:r>
              <a:rPr lang="de-CH" sz="2000" dirty="0"/>
              <a:t>:	</a:t>
            </a:r>
            <a:r>
              <a:rPr lang="de-CH" sz="2000" dirty="0" smtClean="0"/>
              <a:t>	</a:t>
            </a:r>
            <a:r>
              <a:rPr lang="de-CH" sz="1800" dirty="0" smtClean="0"/>
              <a:t>125 </a:t>
            </a:r>
            <a:r>
              <a:rPr lang="de-CH" sz="1800" dirty="0" err="1" smtClean="0"/>
              <a:t>Treasurer</a:t>
            </a:r>
            <a:r>
              <a:rPr lang="de-CH" sz="1800" dirty="0" smtClean="0"/>
              <a:t> von 90 Unternehmungen</a:t>
            </a:r>
            <a:br>
              <a:rPr lang="de-CH" sz="1800" dirty="0" smtClean="0"/>
            </a:br>
            <a:r>
              <a:rPr lang="de-CH" sz="1800" dirty="0" smtClean="0"/>
              <a:t>			aus der ganzen Schweiz (ohne Finanzindustrie)</a:t>
            </a:r>
          </a:p>
          <a:p>
            <a:pPr mar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de-CH" sz="2000" dirty="0" smtClean="0"/>
              <a:t>Vorstand: 		</a:t>
            </a:r>
            <a:r>
              <a:rPr lang="de-CH" sz="1800" dirty="0" err="1" smtClean="0"/>
              <a:t>Konzerntreasurer</a:t>
            </a:r>
            <a:r>
              <a:rPr lang="de-CH" sz="1800" dirty="0" smtClean="0"/>
              <a:t> von Schindler, Migros, 				Swisscom, Würth, Valora, SR </a:t>
            </a:r>
            <a:r>
              <a:rPr lang="de-CH" sz="1800" dirty="0" err="1" smtClean="0"/>
              <a:t>Technics</a:t>
            </a:r>
            <a:r>
              <a:rPr lang="de-CH" sz="1800" dirty="0" smtClean="0"/>
              <a:t>, </a:t>
            </a:r>
            <a:r>
              <a:rPr lang="de-CH" sz="1800" dirty="0" err="1" smtClean="0"/>
              <a:t>Avaloq</a:t>
            </a:r>
            <a:endParaRPr lang="de-CH" sz="1800" dirty="0" smtClean="0"/>
          </a:p>
          <a:p>
            <a:pPr mar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de-CH" sz="2000" dirty="0" smtClean="0"/>
              <a:t>Weitere Informationen:  </a:t>
            </a:r>
            <a:r>
              <a:rPr lang="de-CH" sz="1800" dirty="0" smtClean="0"/>
              <a:t>www.swissact.ch</a:t>
            </a:r>
            <a:endParaRPr lang="de-CH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20. Oktober 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175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Grundsätzliche Überlegungen zum </a:t>
            </a:r>
            <a:r>
              <a:rPr lang="de-CH" dirty="0" err="1" smtClean="0"/>
              <a:t>FinfraG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CH" sz="2100" dirty="0" smtClean="0"/>
              <a:t>Verursacher- und Wesentlichkeitsprinzip sollten gelten</a:t>
            </a:r>
          </a:p>
          <a:p>
            <a:r>
              <a:rPr lang="de-CH" sz="2100" dirty="0" smtClean="0"/>
              <a:t>Ja zu Pflichten für Finanzielle Gegenparteien</a:t>
            </a:r>
          </a:p>
          <a:p>
            <a:pPr lvl="1"/>
            <a:r>
              <a:rPr lang="de-CH" sz="1900" dirty="0"/>
              <a:t>95% des offenen Kontraktvolumen (</a:t>
            </a:r>
            <a:r>
              <a:rPr lang="de-CH" sz="1900" dirty="0" err="1"/>
              <a:t>Notional</a:t>
            </a:r>
            <a:r>
              <a:rPr lang="de-CH" sz="1900" dirty="0"/>
              <a:t> </a:t>
            </a:r>
            <a:r>
              <a:rPr lang="de-CH" sz="1900" dirty="0" err="1"/>
              <a:t>Amount</a:t>
            </a:r>
            <a:r>
              <a:rPr lang="de-CH" sz="1900" dirty="0"/>
              <a:t> Outstanding) im OTC Derivatemarkt der Schweiz (gemäss Botschaft)</a:t>
            </a:r>
          </a:p>
          <a:p>
            <a:pPr lvl="1"/>
            <a:r>
              <a:rPr lang="de-CH" sz="1900" dirty="0" smtClean="0"/>
              <a:t>Hohes Handelsvolumen = Effektives Risiko für die Stabilität des Systems  </a:t>
            </a:r>
          </a:p>
          <a:p>
            <a:r>
              <a:rPr lang="de-CH" sz="2100" dirty="0" smtClean="0"/>
              <a:t>Nein zu Pflichten für Nichtfinanzielle Gegenparteien</a:t>
            </a:r>
          </a:p>
          <a:p>
            <a:pPr lvl="1"/>
            <a:r>
              <a:rPr lang="de-CH" sz="1900" dirty="0" smtClean="0"/>
              <a:t>Maximal 5% des offenen Kontraktvolumens im Schweizer OTC Derivatemarkt</a:t>
            </a:r>
          </a:p>
          <a:p>
            <a:pPr lvl="1"/>
            <a:r>
              <a:rPr lang="de-CH" sz="1900" dirty="0" smtClean="0"/>
              <a:t>Derivattransaktionen zur Absicherung des finanziellen/wirtschaftlichen Risikos</a:t>
            </a:r>
            <a:br>
              <a:rPr lang="de-CH" sz="1900" dirty="0" smtClean="0"/>
            </a:br>
            <a:r>
              <a:rPr lang="de-CH" sz="1900" dirty="0" smtClean="0">
                <a:sym typeface="Wingdings" panose="05000000000000000000" pitchFamily="2" charset="2"/>
              </a:rPr>
              <a:t> kein Systemrisiko, sondern Risikominderung</a:t>
            </a:r>
          </a:p>
          <a:p>
            <a:pPr marL="0" indent="0">
              <a:buNone/>
            </a:pPr>
            <a:r>
              <a:rPr lang="de-CH" sz="2100" b="1" u="sng" dirty="0" smtClean="0">
                <a:sym typeface="Wingdings" panose="05000000000000000000" pitchFamily="2" charset="2"/>
              </a:rPr>
              <a:t>Vorschlag </a:t>
            </a:r>
            <a:r>
              <a:rPr lang="de-CH" sz="2100" b="1" u="sng" dirty="0" err="1" smtClean="0">
                <a:sym typeface="Wingdings" panose="05000000000000000000" pitchFamily="2" charset="2"/>
              </a:rPr>
              <a:t>SwissACT</a:t>
            </a:r>
            <a:r>
              <a:rPr lang="de-CH" sz="2100" b="1" u="sng" dirty="0" smtClean="0">
                <a:sym typeface="Wingdings" panose="05000000000000000000" pitchFamily="2" charset="2"/>
              </a:rPr>
              <a:t>: Effizienz und Effektivität der Gesetzgebung</a:t>
            </a:r>
          </a:p>
          <a:p>
            <a:pPr lvl="1"/>
            <a:r>
              <a:rPr lang="de-CH" sz="1900" b="1" dirty="0">
                <a:sym typeface="Wingdings" panose="05000000000000000000" pitchFamily="2" charset="2"/>
              </a:rPr>
              <a:t>Mit minimalem Einsatz maximale Wirkung erzielen </a:t>
            </a:r>
          </a:p>
          <a:p>
            <a:pPr lvl="1"/>
            <a:r>
              <a:rPr lang="de-CH" sz="1900" b="1" dirty="0">
                <a:sym typeface="Wingdings" panose="05000000000000000000" pitchFamily="2" charset="2"/>
              </a:rPr>
              <a:t>Keine unnötige </a:t>
            </a:r>
            <a:r>
              <a:rPr lang="de-CH" sz="1900" b="1" dirty="0" smtClean="0">
                <a:sym typeface="Wingdings" panose="05000000000000000000" pitchFamily="2" charset="2"/>
              </a:rPr>
              <a:t>Standortverschlechterung riskieren, </a:t>
            </a:r>
            <a:r>
              <a:rPr lang="de-CH" sz="1900" b="1" dirty="0">
                <a:sym typeface="Wingdings" panose="05000000000000000000" pitchFamily="2" charset="2"/>
              </a:rPr>
              <a:t>vor allem für KMU</a:t>
            </a:r>
            <a:endParaRPr lang="de-CH" sz="19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20. Oktober 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803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7188" indent="-357188"/>
            <a:r>
              <a:rPr lang="de-CH" dirty="0" smtClean="0"/>
              <a:t>	1. Gruppeninterne Transaktionen und </a:t>
            </a:r>
            <a:r>
              <a:rPr lang="de-CH" dirty="0" err="1" smtClean="0"/>
              <a:t>Reportingpflichten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0237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de-CH" sz="1900" dirty="0" smtClean="0"/>
              <a:t>Verbesserungen </a:t>
            </a:r>
            <a:r>
              <a:rPr lang="de-CH" sz="1900" dirty="0" err="1" smtClean="0"/>
              <a:t>ggü</a:t>
            </a:r>
            <a:r>
              <a:rPr lang="de-CH" sz="1900" dirty="0" smtClean="0"/>
              <a:t> </a:t>
            </a:r>
            <a:r>
              <a:rPr lang="de-CH" sz="1900" dirty="0" err="1" smtClean="0"/>
              <a:t>Vernehmlassungsentwurf</a:t>
            </a:r>
            <a:r>
              <a:rPr lang="de-CH" sz="1900" dirty="0" smtClean="0"/>
              <a:t>: </a:t>
            </a: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de-CH" sz="1700" dirty="0" smtClean="0"/>
              <a:t>Meldepflicht nur für eine Gegenpartei (Finanzielle Gegenpartei) bei Transaktionen </a:t>
            </a:r>
            <a:r>
              <a:rPr lang="de-CH" sz="1700" dirty="0"/>
              <a:t>zwischen </a:t>
            </a:r>
            <a:r>
              <a:rPr lang="de-CH" sz="1700" dirty="0" smtClean="0"/>
              <a:t>Nichtfinanzieller Gegenpartei </a:t>
            </a:r>
            <a:r>
              <a:rPr lang="de-CH" sz="1700" dirty="0"/>
              <a:t>(NFGP) und Finanzieller Gegenpartei (FG</a:t>
            </a:r>
            <a:r>
              <a:rPr lang="de-CH" sz="1700" dirty="0" smtClean="0"/>
              <a:t>)</a:t>
            </a: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de-CH" sz="1700" dirty="0" smtClean="0"/>
              <a:t>Keine Risikominderungspflichten für Währungsderivate</a:t>
            </a:r>
            <a:endParaRPr lang="de-CH" sz="1700" dirty="0"/>
          </a:p>
          <a:p>
            <a:r>
              <a:rPr lang="de-CH" sz="1900" dirty="0" smtClean="0"/>
              <a:t>Meldung von gruppeninternen Transaktionen</a:t>
            </a:r>
          </a:p>
          <a:p>
            <a:pPr marL="531812" lvl="1" indent="-269875">
              <a:buFont typeface="Symbol" panose="05050102010706020507" pitchFamily="18" charset="2"/>
              <a:buChar char="-"/>
            </a:pPr>
            <a:r>
              <a:rPr lang="de-CH" sz="1700" dirty="0"/>
              <a:t>Zentraler Einkauf der </a:t>
            </a:r>
            <a:r>
              <a:rPr lang="de-CH" sz="1700" dirty="0" smtClean="0"/>
              <a:t>Absicherungstransaktionen durch Gruppenobergesellschaft, Weiterreichen der am Markt (mit FG) abgeschlossenen Absicherungstransaktionen in die Gruppenstruktur</a:t>
            </a:r>
          </a:p>
          <a:p>
            <a:pPr marL="531812" lvl="1" indent="-269875">
              <a:buFont typeface="Symbol" panose="05050102010706020507" pitchFamily="18" charset="2"/>
              <a:buChar char="-"/>
            </a:pPr>
            <a:r>
              <a:rPr lang="de-CH" sz="1700" dirty="0" smtClean="0"/>
              <a:t>Es entsteht kein zusätzliches Risiko durch gruppeninterne Geschäfte. Eine </a:t>
            </a:r>
            <a:r>
              <a:rPr lang="de-CH" sz="1700" dirty="0"/>
              <a:t>Meldepflicht </a:t>
            </a:r>
            <a:r>
              <a:rPr lang="de-CH" sz="1700" dirty="0" smtClean="0"/>
              <a:t>führt </a:t>
            </a:r>
            <a:r>
              <a:rPr lang="de-CH" sz="1700" dirty="0"/>
              <a:t>zu Doppel- oder </a:t>
            </a:r>
            <a:r>
              <a:rPr lang="de-CH" sz="1700" dirty="0" smtClean="0"/>
              <a:t>Mehrfachzählungen und erhöht den administrativen Aufwand für die Unternehmungen massiv</a:t>
            </a:r>
            <a:endParaRPr lang="de-CH" sz="1700" dirty="0"/>
          </a:p>
          <a:p>
            <a:pPr marL="0" indent="-95250">
              <a:buNone/>
            </a:pPr>
            <a:r>
              <a:rPr lang="de-CH" sz="1900" b="1" u="sng" dirty="0" smtClean="0">
                <a:sym typeface="Wingdings" panose="05000000000000000000" pitchFamily="2" charset="2"/>
              </a:rPr>
              <a:t>Vorschlag: Keine Meldepflicht für gruppeninterne Transaktionen</a:t>
            </a:r>
            <a:endParaRPr lang="de-CH" sz="1900" dirty="0"/>
          </a:p>
          <a:p>
            <a:pPr marL="531812" lvl="1" indent="-269875">
              <a:buFont typeface="Symbol" panose="05050102010706020507" pitchFamily="18" charset="2"/>
              <a:buChar char="-"/>
            </a:pP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20. Oktober 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2387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7188" indent="-357188"/>
            <a:r>
              <a:rPr lang="de-CH" dirty="0" smtClean="0"/>
              <a:t>	2. Vorsorgeeinrichtungen = FP (?)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CH" sz="1800" dirty="0" smtClean="0"/>
              <a:t>Keine systemgefährdende Wirkung der beruflichen Vorsorge im schweizerischen System, da </a:t>
            </a:r>
            <a:r>
              <a:rPr lang="de-CH" sz="1800" dirty="0" err="1" smtClean="0"/>
              <a:t>Exposure</a:t>
            </a:r>
            <a:r>
              <a:rPr lang="de-CH" sz="1800" dirty="0" smtClean="0"/>
              <a:t> liquiditätsnah gedeckt sein muss und keine Nachschusspflicht / Hebel erlaubt sind</a:t>
            </a:r>
          </a:p>
          <a:p>
            <a:r>
              <a:rPr lang="de-CH" sz="1800" dirty="0" smtClean="0"/>
              <a:t>Mit BVG &amp; BVV bereits starke und strenge Regulierung vorhanden</a:t>
            </a:r>
          </a:p>
          <a:p>
            <a:r>
              <a:rPr lang="de-CH" sz="1800" dirty="0"/>
              <a:t>Hohe Systemkosten für Abrechnungs-, Melde- und Risikominderungspflichten als Risiko für das Vorsorgesystem. Als Finanzielle Gegenpartei wären erhöhte Risikominderungspflichten betreffend täglicher Bewertung ausstehender Geschäfte sowie betreffend Austausch von Sicherheiten die unerwünschte </a:t>
            </a:r>
            <a:r>
              <a:rPr lang="de-CH" sz="1800" dirty="0" smtClean="0"/>
              <a:t>Folge</a:t>
            </a:r>
            <a:endParaRPr lang="de-CH" sz="1800" dirty="0"/>
          </a:p>
          <a:p>
            <a:pPr marL="0" indent="0">
              <a:buNone/>
            </a:pPr>
            <a:r>
              <a:rPr lang="de-CH" sz="1800" b="1" u="sng" dirty="0" smtClean="0">
                <a:sym typeface="Wingdings" panose="05000000000000000000" pitchFamily="2" charset="2"/>
              </a:rPr>
              <a:t>Vorschlag</a:t>
            </a:r>
            <a:r>
              <a:rPr lang="de-CH" sz="1800" b="1" u="sng" dirty="0">
                <a:sym typeface="Wingdings" panose="05000000000000000000" pitchFamily="2" charset="2"/>
              </a:rPr>
              <a:t>: </a:t>
            </a:r>
            <a:r>
              <a:rPr lang="de-CH" sz="1800" b="1" u="sng" dirty="0" smtClean="0">
                <a:sym typeface="Wingdings" panose="05000000000000000000" pitchFamily="2" charset="2"/>
              </a:rPr>
              <a:t>Ausnahme von </a:t>
            </a:r>
            <a:r>
              <a:rPr lang="de-CH" sz="1800" b="1" u="sng" dirty="0" err="1" smtClean="0">
                <a:sym typeface="Wingdings" panose="05000000000000000000" pitchFamily="2" charset="2"/>
              </a:rPr>
              <a:t>FinfraG</a:t>
            </a:r>
            <a:r>
              <a:rPr lang="de-CH" sz="1800" b="1" u="sng" dirty="0" smtClean="0">
                <a:sym typeface="Wingdings" panose="05000000000000000000" pitchFamily="2" charset="2"/>
              </a:rPr>
              <a:t> für Vorsorgeeinrichtungen oder Betrachtung per se als Kleine Nichtfinanzelle Gegenpartei</a:t>
            </a:r>
            <a:endParaRPr lang="de-CH" sz="2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20. Oktober 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741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7188" indent="-357188"/>
            <a:r>
              <a:rPr lang="de-CH" dirty="0" smtClean="0"/>
              <a:t>	3. Definition Hedging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CH" sz="1800" dirty="0" smtClean="0"/>
              <a:t>Die Nichtfinanziellen Gegenparteien nutzen Derivate fast ausschliesslich zum Absichern von operativen Risiken</a:t>
            </a:r>
          </a:p>
          <a:p>
            <a:r>
              <a:rPr lang="de-CH" sz="1800" dirty="0" smtClean="0"/>
              <a:t>Art 97, </a:t>
            </a:r>
            <a:r>
              <a:rPr lang="de-CH" sz="1800" dirty="0" err="1" smtClean="0"/>
              <a:t>Abs</a:t>
            </a:r>
            <a:r>
              <a:rPr lang="de-CH" sz="1800" dirty="0" smtClean="0"/>
              <a:t> 3 definiert Hedging sehr eng: «….unmittelbar mit der Geschäftstätigkeit oder der Liquiditäts- oder Vermögensbewirtschaftung der Gegenpartei oder der Gruppe verbunden sind»</a:t>
            </a:r>
          </a:p>
          <a:p>
            <a:r>
              <a:rPr lang="de-CH" sz="1800" dirty="0" smtClean="0"/>
              <a:t>Es ist elementar, dass alle Positionen der Bilanz und auch zusammengefasste, über verschiedene </a:t>
            </a:r>
            <a:r>
              <a:rPr lang="de-CH" sz="1800" dirty="0"/>
              <a:t>Gruppengesellschaften </a:t>
            </a:r>
            <a:r>
              <a:rPr lang="de-CH" sz="1800" dirty="0" smtClean="0"/>
              <a:t>verteilte Risiken </a:t>
            </a:r>
            <a:r>
              <a:rPr lang="de-CH" sz="1800" dirty="0"/>
              <a:t>(Portfolios) </a:t>
            </a:r>
            <a:r>
              <a:rPr lang="de-CH" sz="1800" dirty="0" smtClean="0"/>
              <a:t>eingeschlossen sind</a:t>
            </a:r>
          </a:p>
          <a:p>
            <a:pPr marL="0" indent="0">
              <a:buNone/>
            </a:pPr>
            <a:endParaRPr lang="de-CH" sz="1800" b="1" dirty="0" smtClean="0"/>
          </a:p>
          <a:p>
            <a:pPr marL="0" indent="0">
              <a:buNone/>
            </a:pPr>
            <a:r>
              <a:rPr lang="de-CH" sz="1800" b="1" dirty="0" smtClean="0"/>
              <a:t>Vorschlag:</a:t>
            </a:r>
          </a:p>
          <a:p>
            <a:r>
              <a:rPr lang="de-CH" sz="1800" b="1" dirty="0" smtClean="0"/>
              <a:t>Gesetzestext ändern in: </a:t>
            </a:r>
          </a:p>
          <a:p>
            <a:pPr marL="174625" indent="0">
              <a:buNone/>
            </a:pPr>
            <a:r>
              <a:rPr lang="de-CH" sz="1800" b="1" dirty="0" smtClean="0"/>
              <a:t>«… wenn sie mit der Geschäftstätigkeit im Allgemeinen oder der Liquiditäts- Vermögens- oder Finanzbewirtschaftung der Gegenpartei oder der Gruppe verbunden sind.»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>
                <a:solidFill>
                  <a:prstClr val="black">
                    <a:tint val="75000"/>
                  </a:prstClr>
                </a:solidFill>
              </a:rPr>
              <a:t>20. Oktober 2014</a:t>
            </a:r>
            <a:endParaRPr lang="de-C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>
                <a:solidFill>
                  <a:prstClr val="black">
                    <a:tint val="75000"/>
                  </a:prstClr>
                </a:solidFill>
              </a:rPr>
              <a:t>Stellungnahme FinfraG</a:t>
            </a:r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5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7188" indent="-357188"/>
            <a:r>
              <a:rPr lang="de-CH" dirty="0" smtClean="0"/>
              <a:t>	4. Reduktion der Strafbestimmungen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sz="1800" dirty="0" smtClean="0"/>
              <a:t>Soweit es sich nicht um etablierte Strafbestimmungen aus den bestehenden Gesetzen handelt, sind die Strafbestimmungen unnötig. Die aktuelle </a:t>
            </a:r>
            <a:r>
              <a:rPr lang="de-CH" sz="1800" b="1" dirty="0"/>
              <a:t>R</a:t>
            </a:r>
            <a:r>
              <a:rPr lang="de-CH" sz="1800" b="1" dirty="0" smtClean="0"/>
              <a:t>evisionsgesetzgebung</a:t>
            </a:r>
            <a:r>
              <a:rPr lang="de-CH" sz="1800" dirty="0" smtClean="0"/>
              <a:t> </a:t>
            </a:r>
            <a:r>
              <a:rPr lang="de-CH" sz="1800" b="1" dirty="0" smtClean="0"/>
              <a:t>zusammen mit den bestehenden Verantwortlichkeitsbestimmungen reichen zumindest für Nichtfinanzgesellschaften völlig aus</a:t>
            </a:r>
          </a:p>
          <a:p>
            <a:r>
              <a:rPr lang="de-CH" sz="1800" dirty="0" smtClean="0"/>
              <a:t>Die Straftatbestände ergeben sich erst aus den Verordnungen, damit </a:t>
            </a:r>
            <a:r>
              <a:rPr lang="de-CH" sz="1800" b="1" dirty="0" smtClean="0"/>
              <a:t>fehlt die rechtsstaatlich verlangte Bestimmtheit</a:t>
            </a:r>
            <a:r>
              <a:rPr lang="de-CH" sz="1800" dirty="0" smtClean="0"/>
              <a:t> im Gesetz</a:t>
            </a:r>
          </a:p>
          <a:p>
            <a:r>
              <a:rPr lang="de-CH" sz="1800" dirty="0" smtClean="0"/>
              <a:t>Selbst in den Verordnungen können die massgeblichen Pflichten nur in den Umrissen beschrieben werden</a:t>
            </a:r>
          </a:p>
          <a:p>
            <a:r>
              <a:rPr lang="de-CH" sz="1800" dirty="0" smtClean="0"/>
              <a:t>Insbesondere  bei Nichtfinanzgesellschaften mit geringem Compliance-Budget wirkt die </a:t>
            </a:r>
            <a:r>
              <a:rPr lang="de-CH" sz="1800" b="1" dirty="0" smtClean="0"/>
              <a:t>Strafdrohung </a:t>
            </a:r>
            <a:r>
              <a:rPr lang="de-CH" sz="1800" b="1" dirty="0"/>
              <a:t>für </a:t>
            </a:r>
            <a:r>
              <a:rPr lang="de-CH" sz="1800" b="1" dirty="0" smtClean="0"/>
              <a:t>bereits blosse Fahrlässigkeit sofort geschäftsverhindernd</a:t>
            </a:r>
            <a:br>
              <a:rPr lang="de-CH" sz="1800" b="1" dirty="0" smtClean="0"/>
            </a:br>
            <a:endParaRPr lang="de-CH" sz="1800" b="1" dirty="0" smtClean="0"/>
          </a:p>
          <a:p>
            <a:r>
              <a:rPr lang="de-CH" sz="1800" b="1" dirty="0"/>
              <a:t>Vorschlag: </a:t>
            </a:r>
            <a:r>
              <a:rPr lang="de-CH" sz="1800" b="1" dirty="0" smtClean="0"/>
              <a:t>Keine neuen Strafbestimmungen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20. Oktober 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8377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7188" indent="-357188"/>
            <a:r>
              <a:rPr lang="de-CH" dirty="0" smtClean="0"/>
              <a:t>	5. Weitere Vorschläge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1800" dirty="0" smtClean="0"/>
              <a:t>Klarstellung im Gesetzestext bei Gemischten Konzernen: </a:t>
            </a:r>
            <a:br>
              <a:rPr lang="de-CH" sz="1800" dirty="0" smtClean="0"/>
            </a:br>
            <a:r>
              <a:rPr lang="de-CH" sz="1800" b="1" dirty="0" smtClean="0"/>
              <a:t>Finanzielle Gegenparteien im Gemischten Konzern sind einzeln zu betrachten </a:t>
            </a:r>
          </a:p>
          <a:p>
            <a:r>
              <a:rPr lang="de-CH" sz="1800" dirty="0" smtClean="0"/>
              <a:t>Viele Unternehmungen haben schon Investitionen in Systeme und Prozesse vorgenommen:</a:t>
            </a:r>
            <a:br>
              <a:rPr lang="de-CH" sz="1800" dirty="0" smtClean="0"/>
            </a:br>
            <a:r>
              <a:rPr lang="de-CH" sz="1800" b="1" dirty="0" smtClean="0"/>
              <a:t>Bestehende Transaktionsregister unter EMIR müssen zwingend auch unter </a:t>
            </a:r>
            <a:r>
              <a:rPr lang="de-CH" sz="1800" b="1" dirty="0" err="1"/>
              <a:t>FinfraG</a:t>
            </a:r>
            <a:r>
              <a:rPr lang="de-CH" sz="1800" b="1" dirty="0"/>
              <a:t> </a:t>
            </a:r>
            <a:r>
              <a:rPr lang="de-CH" sz="1800" b="1" dirty="0" smtClean="0"/>
              <a:t>zugelassen werden </a:t>
            </a:r>
          </a:p>
          <a:p>
            <a:r>
              <a:rPr lang="de-CH" sz="1800" dirty="0" smtClean="0"/>
              <a:t>Der Einführungszeitraum ist unklar: </a:t>
            </a:r>
            <a:br>
              <a:rPr lang="de-CH" sz="1800" dirty="0" smtClean="0"/>
            </a:br>
            <a:r>
              <a:rPr lang="de-CH" sz="1800" b="1" dirty="0" smtClean="0"/>
              <a:t>Es braucht ausreichende Übergangsfristen!</a:t>
            </a:r>
          </a:p>
          <a:p>
            <a:r>
              <a:rPr lang="de-CH" sz="1800" dirty="0" smtClean="0"/>
              <a:t>Die Schwellenwerte sind noch nicht definiert: </a:t>
            </a:r>
            <a:r>
              <a:rPr lang="de-CH" sz="1800" b="1" dirty="0"/>
              <a:t/>
            </a:r>
            <a:br>
              <a:rPr lang="de-CH" sz="1800" b="1" dirty="0"/>
            </a:br>
            <a:r>
              <a:rPr lang="de-CH" sz="1800" b="1" dirty="0" smtClean="0"/>
              <a:t>Die Schwellenwerte sollten so bald wie möglich definiert werden und an EMIR angeglichen werden</a:t>
            </a:r>
            <a:endParaRPr lang="de-CH" sz="1800" b="1" dirty="0"/>
          </a:p>
          <a:p>
            <a:endParaRPr lang="de-CH" sz="1800" b="1" dirty="0" smtClean="0"/>
          </a:p>
          <a:p>
            <a:endParaRPr lang="de-CH" sz="1800" b="1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20. Oktober 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Stellungnahme FinfraG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824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Zusammenfassung der Vorschläge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2994" y="1739546"/>
            <a:ext cx="8229600" cy="4525963"/>
          </a:xfrm>
        </p:spPr>
        <p:txBody>
          <a:bodyPr>
            <a:normAutofit lnSpcReduction="10000"/>
          </a:bodyPr>
          <a:lstStyle/>
          <a:p>
            <a:pPr marL="342900" indent="-342900">
              <a:spcBef>
                <a:spcPts val="300"/>
              </a:spcBef>
              <a:buFont typeface="+mj-lt"/>
              <a:buAutoNum type="arabicPeriod"/>
            </a:pPr>
            <a:r>
              <a:rPr lang="de-CH" sz="1800" dirty="0" smtClean="0">
                <a:sym typeface="Wingdings" panose="05000000000000000000" pitchFamily="2" charset="2"/>
              </a:rPr>
              <a:t>Keine </a:t>
            </a:r>
            <a:r>
              <a:rPr lang="de-CH" sz="1800" dirty="0">
                <a:sym typeface="Wingdings" panose="05000000000000000000" pitchFamily="2" charset="2"/>
              </a:rPr>
              <a:t>Meldepflicht für gruppeninterne </a:t>
            </a:r>
            <a:r>
              <a:rPr lang="de-CH" sz="1800" dirty="0" smtClean="0">
                <a:sym typeface="Wingdings" panose="05000000000000000000" pitchFamily="2" charset="2"/>
              </a:rPr>
              <a:t>Transaktionen</a:t>
            </a:r>
          </a:p>
          <a:p>
            <a:pPr marL="342900" indent="-342900">
              <a:spcBef>
                <a:spcPts val="300"/>
              </a:spcBef>
              <a:buFont typeface="+mj-lt"/>
              <a:buAutoNum type="arabicPeriod"/>
            </a:pPr>
            <a:r>
              <a:rPr lang="de-CH" sz="1800" dirty="0">
                <a:sym typeface="Wingdings" panose="05000000000000000000" pitchFamily="2" charset="2"/>
              </a:rPr>
              <a:t>Ausnahme von </a:t>
            </a:r>
            <a:r>
              <a:rPr lang="de-CH" sz="1800" dirty="0" err="1">
                <a:sym typeface="Wingdings" panose="05000000000000000000" pitchFamily="2" charset="2"/>
              </a:rPr>
              <a:t>FinfraG</a:t>
            </a:r>
            <a:r>
              <a:rPr lang="de-CH" sz="1800" dirty="0">
                <a:sym typeface="Wingdings" panose="05000000000000000000" pitchFamily="2" charset="2"/>
              </a:rPr>
              <a:t> für Vorsorgeeinrichtungen oder Betrachtung als </a:t>
            </a:r>
            <a:r>
              <a:rPr lang="de-CH" sz="1800" dirty="0" smtClean="0">
                <a:sym typeface="Wingdings" panose="05000000000000000000" pitchFamily="2" charset="2"/>
              </a:rPr>
              <a:t>Kleine Nichtfinanzielle </a:t>
            </a:r>
            <a:r>
              <a:rPr lang="de-CH" sz="1800" dirty="0">
                <a:sym typeface="Wingdings" panose="05000000000000000000" pitchFamily="2" charset="2"/>
              </a:rPr>
              <a:t>Gegenpartei</a:t>
            </a:r>
          </a:p>
          <a:p>
            <a:pPr marL="342900" indent="-342900">
              <a:spcBef>
                <a:spcPts val="300"/>
              </a:spcBef>
              <a:buFont typeface="+mj-lt"/>
              <a:buAutoNum type="arabicPeriod"/>
            </a:pPr>
            <a:r>
              <a:rPr lang="de-CH" sz="1800" dirty="0" smtClean="0"/>
              <a:t>Hedging-Definition muss breiter gefasst werden </a:t>
            </a:r>
          </a:p>
          <a:p>
            <a:pPr marL="342900" indent="-342900">
              <a:spcBef>
                <a:spcPts val="300"/>
              </a:spcBef>
              <a:buFont typeface="+mj-lt"/>
              <a:buAutoNum type="arabicPeriod"/>
            </a:pPr>
            <a:r>
              <a:rPr lang="de-CH" sz="1800" dirty="0"/>
              <a:t>Reduktion der Strafbestimmungen</a:t>
            </a:r>
            <a:endParaRPr lang="de-CH" sz="1800" dirty="0" smtClean="0"/>
          </a:p>
          <a:p>
            <a:pPr marL="342900" indent="-342900">
              <a:spcBef>
                <a:spcPts val="300"/>
              </a:spcBef>
              <a:buFont typeface="+mj-lt"/>
              <a:buAutoNum type="arabicPeriod"/>
            </a:pPr>
            <a:r>
              <a:rPr lang="de-CH" sz="1800" dirty="0" smtClean="0"/>
              <a:t>Verschiedene Vorschläge:</a:t>
            </a:r>
          </a:p>
          <a:p>
            <a:pPr lvl="1">
              <a:lnSpc>
                <a:spcPts val="1600"/>
              </a:lnSpc>
              <a:spcBef>
                <a:spcPts val="300"/>
              </a:spcBef>
            </a:pPr>
            <a:r>
              <a:rPr lang="de-CH" sz="1400" dirty="0" smtClean="0"/>
              <a:t>Finanzielle </a:t>
            </a:r>
            <a:r>
              <a:rPr lang="de-CH" sz="1400" dirty="0"/>
              <a:t>Gegenparteien im Gemischten Konzern sind einzeln zu betrachten </a:t>
            </a:r>
            <a:endParaRPr lang="de-CH" sz="1400" dirty="0" smtClean="0"/>
          </a:p>
          <a:p>
            <a:pPr lvl="1">
              <a:lnSpc>
                <a:spcPts val="1600"/>
              </a:lnSpc>
              <a:spcBef>
                <a:spcPts val="300"/>
              </a:spcBef>
            </a:pPr>
            <a:r>
              <a:rPr lang="de-CH" sz="1400" dirty="0" smtClean="0"/>
              <a:t>Bestehende </a:t>
            </a:r>
            <a:r>
              <a:rPr lang="de-CH" sz="1400" dirty="0"/>
              <a:t>Transaktionsregister unter EMIR </a:t>
            </a:r>
            <a:r>
              <a:rPr lang="de-CH" sz="1400" dirty="0" smtClean="0"/>
              <a:t>müssen </a:t>
            </a:r>
            <a:r>
              <a:rPr lang="de-CH" sz="1400" dirty="0"/>
              <a:t>zwingend auch unter </a:t>
            </a:r>
            <a:r>
              <a:rPr lang="de-CH" sz="1400" dirty="0" err="1"/>
              <a:t>FinfraG</a:t>
            </a:r>
            <a:r>
              <a:rPr lang="de-CH" sz="1400" dirty="0"/>
              <a:t>     zugelassen werden </a:t>
            </a:r>
          </a:p>
          <a:p>
            <a:pPr lvl="1">
              <a:lnSpc>
                <a:spcPts val="1600"/>
              </a:lnSpc>
              <a:spcBef>
                <a:spcPts val="300"/>
              </a:spcBef>
            </a:pPr>
            <a:r>
              <a:rPr lang="de-CH" sz="1400" dirty="0"/>
              <a:t>Es braucht ausreichende </a:t>
            </a:r>
            <a:r>
              <a:rPr lang="de-CH" sz="1400" dirty="0" smtClean="0"/>
              <a:t>Übergangsfristen</a:t>
            </a:r>
            <a:endParaRPr lang="de-CH" sz="1400" dirty="0"/>
          </a:p>
          <a:p>
            <a:pPr lvl="1">
              <a:lnSpc>
                <a:spcPts val="1600"/>
              </a:lnSpc>
              <a:spcBef>
                <a:spcPts val="300"/>
              </a:spcBef>
            </a:pPr>
            <a:r>
              <a:rPr lang="de-CH" sz="1400" dirty="0"/>
              <a:t>Die Schwellenwerte sollten so bald wie möglich definiert und an EMIR angeglichen werden</a:t>
            </a:r>
          </a:p>
          <a:p>
            <a:pPr marL="0" indent="0">
              <a:spcBef>
                <a:spcPts val="300"/>
              </a:spcBef>
              <a:buNone/>
            </a:pPr>
            <a:endParaRPr lang="de-CH" sz="16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e-CH" sz="1800" b="1" dirty="0" smtClean="0"/>
              <a:t>Mit Umsetzung dieser Vorschläge würde das Ziel der verbesserten Stabilität erreicht, ohne Industrie und Gewerbe (und vor allem die kleineren Unternehmungen) mit enormer Administration zu belasten. </a:t>
            </a:r>
            <a:endParaRPr lang="de-CH" sz="2000" dirty="0" smtClean="0">
              <a:sym typeface="Wingdings" panose="05000000000000000000" pitchFamily="2" charset="2"/>
            </a:endParaRPr>
          </a:p>
          <a:p>
            <a:pPr marL="247650" indent="-342900"/>
            <a:endParaRPr lang="de-CH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20. Oktober 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Stellungnahme </a:t>
            </a:r>
            <a:r>
              <a:rPr lang="de-CH" dirty="0" err="1" smtClean="0"/>
              <a:t>FinfraG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D6F9-EAF0-46B8-972B-FEB54F601E95}" type="slidenum">
              <a:rPr lang="de-CH" smtClean="0"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751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Microsoft Office PowerPoint</Application>
  <PresentationFormat>On-screen Show (4:3)</PresentationFormat>
  <Paragraphs>89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Larissa</vt:lpstr>
      <vt:lpstr>Stellungnahme zum Entwurf des Finanzmarktinfrastrukturgesetzes (FinfraG)</vt:lpstr>
      <vt:lpstr>Vorstellung SwissACT</vt:lpstr>
      <vt:lpstr>Grundsätzliche Überlegungen zum FinfraG</vt:lpstr>
      <vt:lpstr> 1. Gruppeninterne Transaktionen und Reportingpflichten</vt:lpstr>
      <vt:lpstr> 2. Vorsorgeeinrichtungen = FP (?)</vt:lpstr>
      <vt:lpstr> 3. Definition Hedging</vt:lpstr>
      <vt:lpstr> 4. Reduktion der Strafbestimmungen</vt:lpstr>
      <vt:lpstr> 5. Weitere Vorschläge</vt:lpstr>
      <vt:lpstr>Zusammenfassung der Vorschläge</vt:lpstr>
    </vt:vector>
  </TitlesOfParts>
  <Company>MGB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Stellungnahme</dc:title>
  <dc:creator>Beda Ledergerber</dc:creator>
  <cp:lastModifiedBy>Guillermo De La Fuente</cp:lastModifiedBy>
  <cp:revision>57</cp:revision>
  <cp:lastPrinted>2014-10-15T15:51:02Z</cp:lastPrinted>
  <dcterms:created xsi:type="dcterms:W3CDTF">2014-10-01T06:57:49Z</dcterms:created>
  <dcterms:modified xsi:type="dcterms:W3CDTF">2015-06-30T10:09:01Z</dcterms:modified>
</cp:coreProperties>
</file>