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6" r:id="rId1"/>
    <p:sldMasterId id="2147483704" r:id="rId2"/>
    <p:sldMasterId id="2147483711" r:id="rId3"/>
  </p:sldMasterIdLst>
  <p:notesMasterIdLst>
    <p:notesMasterId r:id="rId38"/>
  </p:notesMasterIdLst>
  <p:sldIdLst>
    <p:sldId id="256" r:id="rId4"/>
    <p:sldId id="355" r:id="rId5"/>
    <p:sldId id="302" r:id="rId6"/>
    <p:sldId id="279" r:id="rId7"/>
    <p:sldId id="342" r:id="rId8"/>
    <p:sldId id="290" r:id="rId9"/>
    <p:sldId id="286" r:id="rId10"/>
    <p:sldId id="340" r:id="rId11"/>
    <p:sldId id="353" r:id="rId12"/>
    <p:sldId id="289" r:id="rId13"/>
    <p:sldId id="306" r:id="rId14"/>
    <p:sldId id="350" r:id="rId15"/>
    <p:sldId id="351" r:id="rId16"/>
    <p:sldId id="307" r:id="rId17"/>
    <p:sldId id="352" r:id="rId18"/>
    <p:sldId id="308" r:id="rId19"/>
    <p:sldId id="347" r:id="rId20"/>
    <p:sldId id="343" r:id="rId21"/>
    <p:sldId id="346" r:id="rId22"/>
    <p:sldId id="345" r:id="rId23"/>
    <p:sldId id="344" r:id="rId24"/>
    <p:sldId id="309" r:id="rId25"/>
    <p:sldId id="318" r:id="rId26"/>
    <p:sldId id="354" r:id="rId27"/>
    <p:sldId id="317" r:id="rId28"/>
    <p:sldId id="321" r:id="rId29"/>
    <p:sldId id="319" r:id="rId30"/>
    <p:sldId id="322" r:id="rId31"/>
    <p:sldId id="320" r:id="rId32"/>
    <p:sldId id="348" r:id="rId33"/>
    <p:sldId id="356" r:id="rId34"/>
    <p:sldId id="327" r:id="rId35"/>
    <p:sldId id="326" r:id="rId36"/>
    <p:sldId id="358" r:id="rId37"/>
  </p:sldIdLst>
  <p:sldSz cx="9906000" cy="6858000" type="A4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16" y="-84"/>
      </p:cViewPr>
      <p:guideLst>
        <p:guide orient="horz" pos="89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7E3630-C660-4520-A42F-B2037C8E04B3}" type="doc">
      <dgm:prSet loTypeId="urn:microsoft.com/office/officeart/2005/8/layout/hList2#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5768BF0-E714-4972-9CD8-83381DE322CF}">
      <dgm:prSet phldrT="[Text]"/>
      <dgm:spPr/>
      <dgm:t>
        <a:bodyPr/>
        <a:lstStyle/>
        <a:p>
          <a:pPr algn="l"/>
          <a:r>
            <a:rPr lang="fr-CH" dirty="0" smtClean="0">
              <a:solidFill>
                <a:schemeClr val="accent4"/>
              </a:solidFill>
            </a:rPr>
            <a:t>ABOUT US</a:t>
          </a:r>
          <a:endParaRPr lang="en-US" dirty="0">
            <a:solidFill>
              <a:schemeClr val="accent4"/>
            </a:solidFill>
          </a:endParaRPr>
        </a:p>
      </dgm:t>
    </dgm:pt>
    <dgm:pt modelId="{C3689377-F51B-4056-ABD5-37A1E9F81AEF}" type="parTrans" cxnId="{7EFB48C1-9F91-4655-9D52-5E6AD61F48ED}">
      <dgm:prSet/>
      <dgm:spPr/>
      <dgm:t>
        <a:bodyPr/>
        <a:lstStyle/>
        <a:p>
          <a:endParaRPr lang="en-US"/>
        </a:p>
      </dgm:t>
    </dgm:pt>
    <dgm:pt modelId="{EA9D0B6B-2CCA-4C30-8755-11F79528A8E0}" type="sibTrans" cxnId="{7EFB48C1-9F91-4655-9D52-5E6AD61F48ED}">
      <dgm:prSet/>
      <dgm:spPr/>
      <dgm:t>
        <a:bodyPr/>
        <a:lstStyle/>
        <a:p>
          <a:endParaRPr lang="en-US"/>
        </a:p>
      </dgm:t>
    </dgm:pt>
    <dgm:pt modelId="{F27BE614-FACE-4826-B467-E7894A26E3AC}">
      <dgm:prSet phldrT="[Text]" custT="1"/>
      <dgm:spPr/>
      <dgm:t>
        <a:bodyPr/>
        <a:lstStyle/>
        <a:p>
          <a:r>
            <a:rPr lang="en-GB" sz="1200" dirty="0" smtClean="0"/>
            <a:t>World’s leading inspection, verification, testing and certification company</a:t>
          </a:r>
          <a:endParaRPr lang="en-US" sz="1200" dirty="0"/>
        </a:p>
      </dgm:t>
    </dgm:pt>
    <dgm:pt modelId="{FDD660A9-5787-4C00-B72C-586835732266}" type="parTrans" cxnId="{5D09B5DB-4695-40C8-B65F-94FB7575B049}">
      <dgm:prSet/>
      <dgm:spPr/>
      <dgm:t>
        <a:bodyPr/>
        <a:lstStyle/>
        <a:p>
          <a:endParaRPr lang="en-US"/>
        </a:p>
      </dgm:t>
    </dgm:pt>
    <dgm:pt modelId="{A6D54571-C271-4890-8F8F-CD5C3C928656}" type="sibTrans" cxnId="{5D09B5DB-4695-40C8-B65F-94FB7575B049}">
      <dgm:prSet/>
      <dgm:spPr/>
      <dgm:t>
        <a:bodyPr/>
        <a:lstStyle/>
        <a:p>
          <a:endParaRPr lang="en-US"/>
        </a:p>
      </dgm:t>
    </dgm:pt>
    <dgm:pt modelId="{6FA72133-2523-406D-88B3-502582E31817}">
      <dgm:prSet phldrT="[Text]" custT="1"/>
      <dgm:spPr/>
      <dgm:t>
        <a:bodyPr/>
        <a:lstStyle/>
        <a:p>
          <a:r>
            <a:rPr lang="en-GB" sz="1100" dirty="0" smtClean="0"/>
            <a:t>Founded in 1878 as a grain inspection company</a:t>
          </a:r>
          <a:endParaRPr lang="en-US" sz="1100" dirty="0"/>
        </a:p>
      </dgm:t>
    </dgm:pt>
    <dgm:pt modelId="{4065296D-4CFC-4055-9A56-6C7498948AED}" type="parTrans" cxnId="{B97FB9A7-9ADD-4699-BBE5-F15583CEB99C}">
      <dgm:prSet/>
      <dgm:spPr/>
      <dgm:t>
        <a:bodyPr/>
        <a:lstStyle/>
        <a:p>
          <a:endParaRPr lang="en-US"/>
        </a:p>
      </dgm:t>
    </dgm:pt>
    <dgm:pt modelId="{365A4335-CF37-405B-A365-46453C61538D}" type="sibTrans" cxnId="{B97FB9A7-9ADD-4699-BBE5-F15583CEB99C}">
      <dgm:prSet/>
      <dgm:spPr/>
      <dgm:t>
        <a:bodyPr/>
        <a:lstStyle/>
        <a:p>
          <a:endParaRPr lang="en-US"/>
        </a:p>
      </dgm:t>
    </dgm:pt>
    <dgm:pt modelId="{F06C900F-DFF4-4F46-88DA-52F79052FA9E}">
      <dgm:prSet phldrT="[Text]"/>
      <dgm:spPr/>
      <dgm:t>
        <a:bodyPr/>
        <a:lstStyle/>
        <a:p>
          <a:pPr algn="l"/>
          <a:r>
            <a:rPr lang="fr-CH" dirty="0" smtClean="0">
              <a:solidFill>
                <a:schemeClr val="accent4"/>
              </a:solidFill>
            </a:rPr>
            <a:t>OUR VISION</a:t>
          </a:r>
          <a:endParaRPr lang="en-US" dirty="0">
            <a:solidFill>
              <a:schemeClr val="accent4"/>
            </a:solidFill>
          </a:endParaRPr>
        </a:p>
      </dgm:t>
    </dgm:pt>
    <dgm:pt modelId="{21DF8D2F-9FA2-4BD8-AF4F-1583FCF6542F}" type="parTrans" cxnId="{9BF58D34-9FC0-4993-8C31-87F1B8C9005D}">
      <dgm:prSet/>
      <dgm:spPr/>
      <dgm:t>
        <a:bodyPr/>
        <a:lstStyle/>
        <a:p>
          <a:endParaRPr lang="en-US"/>
        </a:p>
      </dgm:t>
    </dgm:pt>
    <dgm:pt modelId="{88E4EF61-9908-4288-B6BA-9A988E1F3775}" type="sibTrans" cxnId="{9BF58D34-9FC0-4993-8C31-87F1B8C9005D}">
      <dgm:prSet/>
      <dgm:spPr/>
      <dgm:t>
        <a:bodyPr/>
        <a:lstStyle/>
        <a:p>
          <a:endParaRPr lang="en-US"/>
        </a:p>
      </dgm:t>
    </dgm:pt>
    <dgm:pt modelId="{131E5561-FE3C-491F-875A-1D1901C3CA1D}">
      <dgm:prSet phldrT="[Text]" custT="1"/>
      <dgm:spPr/>
      <dgm:t>
        <a:bodyPr/>
        <a:lstStyle/>
        <a:p>
          <a:r>
            <a:rPr lang="en-GB" sz="1100" dirty="0" smtClean="0"/>
            <a:t>We aim to be the most competitive and the most productive service organisation in the world. </a:t>
          </a:r>
          <a:endParaRPr lang="en-US" sz="1100" dirty="0"/>
        </a:p>
      </dgm:t>
    </dgm:pt>
    <dgm:pt modelId="{26AAD13D-A540-42E1-A478-EB2C43851B41}" type="parTrans" cxnId="{04D68C15-4291-4214-B22F-A133CC6928D6}">
      <dgm:prSet/>
      <dgm:spPr/>
      <dgm:t>
        <a:bodyPr/>
        <a:lstStyle/>
        <a:p>
          <a:endParaRPr lang="en-US"/>
        </a:p>
      </dgm:t>
    </dgm:pt>
    <dgm:pt modelId="{879FEF90-E65B-4D00-820B-F2A8AA135E0C}" type="sibTrans" cxnId="{04D68C15-4291-4214-B22F-A133CC6928D6}">
      <dgm:prSet/>
      <dgm:spPr/>
      <dgm:t>
        <a:bodyPr/>
        <a:lstStyle/>
        <a:p>
          <a:endParaRPr lang="en-US"/>
        </a:p>
      </dgm:t>
    </dgm:pt>
    <dgm:pt modelId="{A1902BE3-020E-4F10-845A-BDBBFEDABAFB}">
      <dgm:prSet custT="1"/>
      <dgm:spPr/>
      <dgm:t>
        <a:bodyPr/>
        <a:lstStyle/>
        <a:p>
          <a:r>
            <a:rPr lang="en-GB" sz="1200" dirty="0" smtClean="0"/>
            <a:t>Experts at:</a:t>
          </a:r>
        </a:p>
      </dgm:t>
    </dgm:pt>
    <dgm:pt modelId="{55811E09-6C6C-4843-8D7E-E20F0D190011}" type="parTrans" cxnId="{40AC8842-1AEB-4D66-B9ED-FBBE9F6C87EC}">
      <dgm:prSet/>
      <dgm:spPr/>
      <dgm:t>
        <a:bodyPr/>
        <a:lstStyle/>
        <a:p>
          <a:endParaRPr lang="en-US"/>
        </a:p>
      </dgm:t>
    </dgm:pt>
    <dgm:pt modelId="{316508B8-B448-41FE-9E40-18CD93E9B032}" type="sibTrans" cxnId="{40AC8842-1AEB-4D66-B9ED-FBBE9F6C87EC}">
      <dgm:prSet/>
      <dgm:spPr/>
      <dgm:t>
        <a:bodyPr/>
        <a:lstStyle/>
        <a:p>
          <a:endParaRPr lang="en-US"/>
        </a:p>
      </dgm:t>
    </dgm:pt>
    <dgm:pt modelId="{77887249-F438-4795-84C4-87DF4AE08C47}">
      <dgm:prSet custT="1"/>
      <dgm:spPr/>
      <dgm:t>
        <a:bodyPr/>
        <a:lstStyle/>
        <a:p>
          <a:r>
            <a:rPr lang="en-GB" sz="1200" dirty="0" smtClean="0"/>
            <a:t>Providing competitive advantage</a:t>
          </a:r>
        </a:p>
      </dgm:t>
    </dgm:pt>
    <dgm:pt modelId="{5E6F26BD-B108-4E42-8B46-0FC335D5F79D}" type="parTrans" cxnId="{DF33E6B4-45C5-4E69-A25D-0F834CE36C49}">
      <dgm:prSet/>
      <dgm:spPr/>
      <dgm:t>
        <a:bodyPr/>
        <a:lstStyle/>
        <a:p>
          <a:endParaRPr lang="en-US"/>
        </a:p>
      </dgm:t>
    </dgm:pt>
    <dgm:pt modelId="{E61883A7-AC99-4ECE-BA90-FA0EB8DEA6C0}" type="sibTrans" cxnId="{DF33E6B4-45C5-4E69-A25D-0F834CE36C49}">
      <dgm:prSet/>
      <dgm:spPr/>
      <dgm:t>
        <a:bodyPr/>
        <a:lstStyle/>
        <a:p>
          <a:endParaRPr lang="en-US"/>
        </a:p>
      </dgm:t>
    </dgm:pt>
    <dgm:pt modelId="{79639ECA-A5BC-4A8B-BB2B-A6DEE812E4C4}">
      <dgm:prSet custT="1"/>
      <dgm:spPr/>
      <dgm:t>
        <a:bodyPr/>
        <a:lstStyle/>
        <a:p>
          <a:r>
            <a:rPr lang="en-GB" sz="1200" dirty="0" smtClean="0"/>
            <a:t>Driving sustainability</a:t>
          </a:r>
        </a:p>
      </dgm:t>
    </dgm:pt>
    <dgm:pt modelId="{2483864A-0DF9-419A-9701-B626EE31CCBF}" type="parTrans" cxnId="{402FE66E-DDB7-4C08-B219-FF6206DF3182}">
      <dgm:prSet/>
      <dgm:spPr/>
      <dgm:t>
        <a:bodyPr/>
        <a:lstStyle/>
        <a:p>
          <a:endParaRPr lang="en-US"/>
        </a:p>
      </dgm:t>
    </dgm:pt>
    <dgm:pt modelId="{17C18165-07BA-4FD3-841C-0615EFA7EFF7}" type="sibTrans" cxnId="{402FE66E-DDB7-4C08-B219-FF6206DF3182}">
      <dgm:prSet/>
      <dgm:spPr/>
      <dgm:t>
        <a:bodyPr/>
        <a:lstStyle/>
        <a:p>
          <a:endParaRPr lang="en-US"/>
        </a:p>
      </dgm:t>
    </dgm:pt>
    <dgm:pt modelId="{431FE48D-5BC2-466B-B3B5-D86090C9A23B}">
      <dgm:prSet custT="1"/>
      <dgm:spPr/>
      <dgm:t>
        <a:bodyPr/>
        <a:lstStyle/>
        <a:p>
          <a:r>
            <a:rPr lang="en-GB" sz="1200" dirty="0" smtClean="0"/>
            <a:t>Delivering trust</a:t>
          </a:r>
        </a:p>
      </dgm:t>
    </dgm:pt>
    <dgm:pt modelId="{F2B7E852-5565-4B15-A250-CA7694658184}" type="parTrans" cxnId="{C00C084A-14E5-47BC-A92D-CEF991D5226A}">
      <dgm:prSet/>
      <dgm:spPr/>
      <dgm:t>
        <a:bodyPr/>
        <a:lstStyle/>
        <a:p>
          <a:endParaRPr lang="en-US"/>
        </a:p>
      </dgm:t>
    </dgm:pt>
    <dgm:pt modelId="{D94DBE45-4BB8-4FA1-A92A-99B683181B4E}" type="sibTrans" cxnId="{C00C084A-14E5-47BC-A92D-CEF991D5226A}">
      <dgm:prSet/>
      <dgm:spPr/>
      <dgm:t>
        <a:bodyPr/>
        <a:lstStyle/>
        <a:p>
          <a:endParaRPr lang="en-US"/>
        </a:p>
      </dgm:t>
    </dgm:pt>
    <dgm:pt modelId="{6F93D7DA-FAF1-449B-8556-567FA7A25644}">
      <dgm:prSet custT="1"/>
      <dgm:spPr/>
      <dgm:t>
        <a:bodyPr/>
        <a:lstStyle/>
        <a:p>
          <a:r>
            <a:rPr lang="en-GB" sz="1200" dirty="0" smtClean="0">
              <a:ea typeface="+mj-ea"/>
              <a:cs typeface="+mj-cs"/>
            </a:rPr>
            <a:t>Working across industries </a:t>
          </a:r>
          <a:br>
            <a:rPr lang="en-GB" sz="1200" dirty="0" smtClean="0">
              <a:ea typeface="+mj-ea"/>
              <a:cs typeface="+mj-cs"/>
            </a:rPr>
          </a:br>
          <a:r>
            <a:rPr lang="en-GB" sz="1200" dirty="0" smtClean="0">
              <a:ea typeface="+mj-ea"/>
              <a:cs typeface="+mj-cs"/>
            </a:rPr>
            <a:t>and geographies</a:t>
          </a:r>
          <a:endParaRPr lang="en-GB" sz="1200" dirty="0" smtClean="0"/>
        </a:p>
      </dgm:t>
    </dgm:pt>
    <dgm:pt modelId="{03D6EBB4-CA8F-4309-AE2D-397CD6F51155}" type="parTrans" cxnId="{7E6B3A68-1B31-4C2C-A715-A67A6ED85DC8}">
      <dgm:prSet/>
      <dgm:spPr/>
      <dgm:t>
        <a:bodyPr/>
        <a:lstStyle/>
        <a:p>
          <a:endParaRPr lang="en-US"/>
        </a:p>
      </dgm:t>
    </dgm:pt>
    <dgm:pt modelId="{8D91888A-6775-4077-A8A7-4678061B3CF8}" type="sibTrans" cxnId="{7E6B3A68-1B31-4C2C-A715-A67A6ED85DC8}">
      <dgm:prSet/>
      <dgm:spPr/>
      <dgm:t>
        <a:bodyPr/>
        <a:lstStyle/>
        <a:p>
          <a:endParaRPr lang="en-US"/>
        </a:p>
      </dgm:t>
    </dgm:pt>
    <dgm:pt modelId="{8E4942E5-46B9-4EF9-9D0F-B116C12002A6}">
      <dgm:prSet custT="1"/>
      <dgm:spPr/>
      <dgm:t>
        <a:bodyPr/>
        <a:lstStyle/>
        <a:p>
          <a:r>
            <a:rPr lang="en-GB" sz="1100" dirty="0" smtClean="0"/>
            <a:t>Expanded beyond agriculture in early and mid 20</a:t>
          </a:r>
          <a:r>
            <a:rPr lang="en-GB" sz="1100" baseline="30000" dirty="0" smtClean="0"/>
            <a:t>th</a:t>
          </a:r>
          <a:r>
            <a:rPr lang="en-GB" sz="1100" dirty="0" smtClean="0"/>
            <a:t> century to:</a:t>
          </a:r>
        </a:p>
      </dgm:t>
    </dgm:pt>
    <dgm:pt modelId="{907EF1EA-59C4-44DF-BAC7-94010C5D799A}" type="parTrans" cxnId="{82B2909C-E669-4F5C-AE70-CCDC6410A2F9}">
      <dgm:prSet/>
      <dgm:spPr/>
      <dgm:t>
        <a:bodyPr/>
        <a:lstStyle/>
        <a:p>
          <a:endParaRPr lang="en-US"/>
        </a:p>
      </dgm:t>
    </dgm:pt>
    <dgm:pt modelId="{FE110895-393E-4D75-B725-7431329715C5}" type="sibTrans" cxnId="{82B2909C-E669-4F5C-AE70-CCDC6410A2F9}">
      <dgm:prSet/>
      <dgm:spPr/>
      <dgm:t>
        <a:bodyPr/>
        <a:lstStyle/>
        <a:p>
          <a:endParaRPr lang="en-US"/>
        </a:p>
      </dgm:t>
    </dgm:pt>
    <dgm:pt modelId="{46B65B24-941C-498F-BB59-183DBDD524C8}">
      <dgm:prSet custT="1"/>
      <dgm:spPr/>
      <dgm:t>
        <a:bodyPr/>
        <a:lstStyle/>
        <a:p>
          <a:r>
            <a:rPr lang="en-GB" sz="1100" dirty="0" smtClean="0"/>
            <a:t>Minerals</a:t>
          </a:r>
        </a:p>
      </dgm:t>
    </dgm:pt>
    <dgm:pt modelId="{3E27B174-E5A4-4E8D-A0BC-6B17ACC523F7}" type="parTrans" cxnId="{73B8D5D6-4846-4A69-B450-D4EDFF2CB2A3}">
      <dgm:prSet/>
      <dgm:spPr/>
      <dgm:t>
        <a:bodyPr/>
        <a:lstStyle/>
        <a:p>
          <a:endParaRPr lang="en-US"/>
        </a:p>
      </dgm:t>
    </dgm:pt>
    <dgm:pt modelId="{615850DD-1553-4D12-BB11-87D712807D5C}" type="sibTrans" cxnId="{73B8D5D6-4846-4A69-B450-D4EDFF2CB2A3}">
      <dgm:prSet/>
      <dgm:spPr/>
      <dgm:t>
        <a:bodyPr/>
        <a:lstStyle/>
        <a:p>
          <a:endParaRPr lang="en-US"/>
        </a:p>
      </dgm:t>
    </dgm:pt>
    <dgm:pt modelId="{92CF229E-E803-42D9-A625-FA025660C027}">
      <dgm:prSet custT="1"/>
      <dgm:spPr/>
      <dgm:t>
        <a:bodyPr/>
        <a:lstStyle/>
        <a:p>
          <a:r>
            <a:rPr lang="en-GB" sz="1100" dirty="0" smtClean="0"/>
            <a:t>Oil, gas and chemicals</a:t>
          </a:r>
        </a:p>
      </dgm:t>
    </dgm:pt>
    <dgm:pt modelId="{7BCE8461-8EB9-4A3D-8BFD-0DAB7380B5AC}" type="parTrans" cxnId="{FBF37DB5-8F73-43B9-A164-A324A19288C1}">
      <dgm:prSet/>
      <dgm:spPr/>
      <dgm:t>
        <a:bodyPr/>
        <a:lstStyle/>
        <a:p>
          <a:endParaRPr lang="en-US"/>
        </a:p>
      </dgm:t>
    </dgm:pt>
    <dgm:pt modelId="{A9C0B065-4181-4620-9833-1BCFD50E468C}" type="sibTrans" cxnId="{FBF37DB5-8F73-43B9-A164-A324A19288C1}">
      <dgm:prSet/>
      <dgm:spPr/>
      <dgm:t>
        <a:bodyPr/>
        <a:lstStyle/>
        <a:p>
          <a:endParaRPr lang="en-US"/>
        </a:p>
      </dgm:t>
    </dgm:pt>
    <dgm:pt modelId="{BB3D3E86-1F6A-4BA7-A9E6-304900BF2A8B}">
      <dgm:prSet custT="1"/>
      <dgm:spPr/>
      <dgm:t>
        <a:bodyPr/>
        <a:lstStyle/>
        <a:p>
          <a:r>
            <a:rPr lang="en-GB" sz="1100" dirty="0" smtClean="0"/>
            <a:t>Consumer goods</a:t>
          </a:r>
        </a:p>
      </dgm:t>
    </dgm:pt>
    <dgm:pt modelId="{91DF1B0F-3AAC-4CC1-B070-BC98927E2069}" type="parTrans" cxnId="{4FD5D91B-F4D8-43A4-921F-01FD63293E00}">
      <dgm:prSet/>
      <dgm:spPr/>
      <dgm:t>
        <a:bodyPr/>
        <a:lstStyle/>
        <a:p>
          <a:endParaRPr lang="en-US"/>
        </a:p>
      </dgm:t>
    </dgm:pt>
    <dgm:pt modelId="{47832BD9-EA11-4DDE-8DAE-2EBC4DC29D64}" type="sibTrans" cxnId="{4FD5D91B-F4D8-43A4-921F-01FD63293E00}">
      <dgm:prSet/>
      <dgm:spPr/>
      <dgm:t>
        <a:bodyPr/>
        <a:lstStyle/>
        <a:p>
          <a:endParaRPr lang="en-US"/>
        </a:p>
      </dgm:t>
    </dgm:pt>
    <dgm:pt modelId="{00E9EE08-DC67-443A-B508-6764CEF0A07E}">
      <dgm:prSet custT="1"/>
      <dgm:spPr/>
      <dgm:t>
        <a:bodyPr/>
        <a:lstStyle/>
        <a:p>
          <a:r>
            <a:rPr lang="en-GB" sz="1100" dirty="0" smtClean="0"/>
            <a:t>Industrial sector</a:t>
          </a:r>
        </a:p>
      </dgm:t>
    </dgm:pt>
    <dgm:pt modelId="{8E4CE3D4-CE5C-4295-9181-5F2203DCCA08}" type="parTrans" cxnId="{55C13750-3B03-43A8-A537-8D2D43494CD9}">
      <dgm:prSet/>
      <dgm:spPr/>
      <dgm:t>
        <a:bodyPr/>
        <a:lstStyle/>
        <a:p>
          <a:endParaRPr lang="en-US"/>
        </a:p>
      </dgm:t>
    </dgm:pt>
    <dgm:pt modelId="{48DD16D1-ED1A-4796-AA87-EB39CFC30C63}" type="sibTrans" cxnId="{55C13750-3B03-43A8-A537-8D2D43494CD9}">
      <dgm:prSet/>
      <dgm:spPr/>
      <dgm:t>
        <a:bodyPr/>
        <a:lstStyle/>
        <a:p>
          <a:endParaRPr lang="en-US"/>
        </a:p>
      </dgm:t>
    </dgm:pt>
    <dgm:pt modelId="{4B8C69C0-0179-46DE-A86C-9987BB82939D}">
      <dgm:prSet custT="1"/>
      <dgm:spPr/>
      <dgm:t>
        <a:bodyPr/>
        <a:lstStyle/>
        <a:p>
          <a:r>
            <a:rPr lang="en-GB" sz="1100" dirty="0" smtClean="0"/>
            <a:t>Listed in 1981</a:t>
          </a:r>
        </a:p>
      </dgm:t>
    </dgm:pt>
    <dgm:pt modelId="{1D9DC331-4B29-430A-9B7F-BFE87EA3CCFB}" type="parTrans" cxnId="{E537D87C-7689-46FC-B01F-1365DE27AA66}">
      <dgm:prSet/>
      <dgm:spPr/>
      <dgm:t>
        <a:bodyPr/>
        <a:lstStyle/>
        <a:p>
          <a:endParaRPr lang="en-US"/>
        </a:p>
      </dgm:t>
    </dgm:pt>
    <dgm:pt modelId="{F291D69B-11D1-4B99-8788-4050F7FF5A2C}" type="sibTrans" cxnId="{E537D87C-7689-46FC-B01F-1365DE27AA66}">
      <dgm:prSet/>
      <dgm:spPr/>
      <dgm:t>
        <a:bodyPr/>
        <a:lstStyle/>
        <a:p>
          <a:endParaRPr lang="en-US"/>
        </a:p>
      </dgm:t>
    </dgm:pt>
    <dgm:pt modelId="{F7B36580-4EDA-420E-BFDF-29EF7F1B0D45}">
      <dgm:prSet custT="1"/>
      <dgm:spPr/>
      <dgm:t>
        <a:bodyPr/>
        <a:lstStyle/>
        <a:p>
          <a:r>
            <a:rPr lang="en-GB" sz="1100" dirty="0" smtClean="0"/>
            <a:t>Growth and diversification continued throughout last half of the century</a:t>
          </a:r>
        </a:p>
      </dgm:t>
    </dgm:pt>
    <dgm:pt modelId="{457FF9CB-0B9B-44BC-AD59-765194990D6E}" type="parTrans" cxnId="{771F621C-07CF-4580-99E8-994FE7BED943}">
      <dgm:prSet/>
      <dgm:spPr/>
      <dgm:t>
        <a:bodyPr/>
        <a:lstStyle/>
        <a:p>
          <a:endParaRPr lang="en-US"/>
        </a:p>
      </dgm:t>
    </dgm:pt>
    <dgm:pt modelId="{AA3B35CA-360C-4BD9-9A33-C16E8CB2C731}" type="sibTrans" cxnId="{771F621C-07CF-4580-99E8-994FE7BED943}">
      <dgm:prSet/>
      <dgm:spPr/>
      <dgm:t>
        <a:bodyPr/>
        <a:lstStyle/>
        <a:p>
          <a:endParaRPr lang="en-US"/>
        </a:p>
      </dgm:t>
    </dgm:pt>
    <dgm:pt modelId="{46C6BFBA-B14D-4D2A-8703-367412994B87}">
      <dgm:prSet custT="1"/>
      <dgm:spPr/>
      <dgm:t>
        <a:bodyPr/>
        <a:lstStyle/>
        <a:p>
          <a:r>
            <a:rPr lang="en-GB" sz="1100" dirty="0" smtClean="0"/>
            <a:t>Current structure of ten business units initiated in 2001</a:t>
          </a:r>
          <a:endParaRPr lang="en-US" sz="1100" dirty="0" smtClean="0"/>
        </a:p>
      </dgm:t>
    </dgm:pt>
    <dgm:pt modelId="{AE04B1BB-6948-4C62-995A-AFA1A4E8968A}" type="parTrans" cxnId="{E3589196-82F8-4082-BC96-828CB6CA3A49}">
      <dgm:prSet/>
      <dgm:spPr/>
      <dgm:t>
        <a:bodyPr/>
        <a:lstStyle/>
        <a:p>
          <a:endParaRPr lang="en-US"/>
        </a:p>
      </dgm:t>
    </dgm:pt>
    <dgm:pt modelId="{B5D796FC-1527-4C91-B6EE-08B54208E052}" type="sibTrans" cxnId="{E3589196-82F8-4082-BC96-828CB6CA3A49}">
      <dgm:prSet/>
      <dgm:spPr/>
      <dgm:t>
        <a:bodyPr/>
        <a:lstStyle/>
        <a:p>
          <a:endParaRPr lang="en-US"/>
        </a:p>
      </dgm:t>
    </dgm:pt>
    <dgm:pt modelId="{D59055CF-6374-4378-BBA8-4464FBF70D07}">
      <dgm:prSet custT="1"/>
      <dgm:spPr/>
      <dgm:t>
        <a:bodyPr/>
        <a:lstStyle/>
        <a:p>
          <a:r>
            <a:rPr lang="en-GB" sz="1100" dirty="0" smtClean="0"/>
            <a:t>Our core competencies in inspection, verification, testing and certification are being continuously improved to be best-in-class. They are at the heart of what we are. </a:t>
          </a:r>
        </a:p>
      </dgm:t>
    </dgm:pt>
    <dgm:pt modelId="{5320BAD6-775E-46FF-B38D-8A6DA3F7BDD9}" type="parTrans" cxnId="{D472EC2E-2CF5-4F9F-B90C-5BBBA8075614}">
      <dgm:prSet/>
      <dgm:spPr/>
      <dgm:t>
        <a:bodyPr/>
        <a:lstStyle/>
        <a:p>
          <a:endParaRPr lang="en-US"/>
        </a:p>
      </dgm:t>
    </dgm:pt>
    <dgm:pt modelId="{C4212A25-DD8A-49AD-AD37-67EE231565B7}" type="sibTrans" cxnId="{D472EC2E-2CF5-4F9F-B90C-5BBBA8075614}">
      <dgm:prSet/>
      <dgm:spPr/>
      <dgm:t>
        <a:bodyPr/>
        <a:lstStyle/>
        <a:p>
          <a:endParaRPr lang="en-US"/>
        </a:p>
      </dgm:t>
    </dgm:pt>
    <dgm:pt modelId="{53B7D78A-4F31-441D-BDF2-919969F3D5DB}">
      <dgm:prSet custT="1"/>
      <dgm:spPr/>
      <dgm:t>
        <a:bodyPr/>
        <a:lstStyle/>
        <a:p>
          <a:r>
            <a:rPr lang="en-GB" sz="1100" dirty="0" smtClean="0"/>
            <a:t>Our chosen markets will be solely determined by our ability to be the most competitive and to consistently deliver unequalled service to our customers all over the world.</a:t>
          </a:r>
        </a:p>
      </dgm:t>
    </dgm:pt>
    <dgm:pt modelId="{CD840429-1FF5-436D-989B-3CAA88BA678E}" type="parTrans" cxnId="{82253B45-8F01-4C51-BA3D-B061D877B10C}">
      <dgm:prSet/>
      <dgm:spPr/>
      <dgm:t>
        <a:bodyPr/>
        <a:lstStyle/>
        <a:p>
          <a:endParaRPr lang="en-US"/>
        </a:p>
      </dgm:t>
    </dgm:pt>
    <dgm:pt modelId="{66A373FF-67F8-4726-85F6-3AA57FFD55D9}" type="sibTrans" cxnId="{82253B45-8F01-4C51-BA3D-B061D877B10C}">
      <dgm:prSet/>
      <dgm:spPr/>
      <dgm:t>
        <a:bodyPr/>
        <a:lstStyle/>
        <a:p>
          <a:endParaRPr lang="en-US"/>
        </a:p>
      </dgm:t>
    </dgm:pt>
    <dgm:pt modelId="{130EA3B4-A174-45D7-82F9-165B0EB67173}">
      <dgm:prSet phldrT="[Text]" custT="1"/>
      <dgm:spPr/>
      <dgm:t>
        <a:bodyPr/>
        <a:lstStyle/>
        <a:p>
          <a:endParaRPr lang="en-US" sz="1100" dirty="0"/>
        </a:p>
      </dgm:t>
    </dgm:pt>
    <dgm:pt modelId="{4046A4C2-C0CD-4A8E-886C-1A97FA6F2271}" type="parTrans" cxnId="{A45E9080-DDD5-48C6-B769-CCEC33130845}">
      <dgm:prSet/>
      <dgm:spPr/>
      <dgm:t>
        <a:bodyPr/>
        <a:lstStyle/>
        <a:p>
          <a:endParaRPr lang="en-US"/>
        </a:p>
      </dgm:t>
    </dgm:pt>
    <dgm:pt modelId="{6AD85C01-58D7-4818-B0EF-15034C0796D4}" type="sibTrans" cxnId="{A45E9080-DDD5-48C6-B769-CCEC33130845}">
      <dgm:prSet/>
      <dgm:spPr/>
      <dgm:t>
        <a:bodyPr/>
        <a:lstStyle/>
        <a:p>
          <a:endParaRPr lang="en-US"/>
        </a:p>
      </dgm:t>
    </dgm:pt>
    <dgm:pt modelId="{5F6051F9-8085-4969-BEFE-A2299A2C79C0}">
      <dgm:prSet phldrT="[Text]" custT="1"/>
      <dgm:spPr/>
      <dgm:t>
        <a:bodyPr/>
        <a:lstStyle/>
        <a:p>
          <a:endParaRPr lang="en-US" sz="1100" dirty="0"/>
        </a:p>
      </dgm:t>
    </dgm:pt>
    <dgm:pt modelId="{E331D6B4-8B90-44D4-B261-8C749D5780D1}" type="parTrans" cxnId="{B8AE58E2-F198-45C2-88E4-092D5ED99AC8}">
      <dgm:prSet/>
      <dgm:spPr/>
      <dgm:t>
        <a:bodyPr/>
        <a:lstStyle/>
        <a:p>
          <a:endParaRPr lang="en-US"/>
        </a:p>
      </dgm:t>
    </dgm:pt>
    <dgm:pt modelId="{C88BD5DC-CE66-47B6-ADDC-BEE9CB41713A}" type="sibTrans" cxnId="{B8AE58E2-F198-45C2-88E4-092D5ED99AC8}">
      <dgm:prSet/>
      <dgm:spPr/>
      <dgm:t>
        <a:bodyPr/>
        <a:lstStyle/>
        <a:p>
          <a:endParaRPr lang="en-US"/>
        </a:p>
      </dgm:t>
    </dgm:pt>
    <dgm:pt modelId="{C66BA441-4133-426F-8EEE-70137B58358A}">
      <dgm:prSet phldrT="[Text]" custT="1"/>
      <dgm:spPr/>
      <dgm:t>
        <a:bodyPr/>
        <a:lstStyle/>
        <a:p>
          <a:endParaRPr lang="en-US" sz="1100" dirty="0"/>
        </a:p>
      </dgm:t>
    </dgm:pt>
    <dgm:pt modelId="{F991B433-0F0B-4155-9B2C-68BB17BADDBA}" type="parTrans" cxnId="{164258F6-FD56-479C-B19C-9346AD769EBD}">
      <dgm:prSet/>
      <dgm:spPr/>
      <dgm:t>
        <a:bodyPr/>
        <a:lstStyle/>
        <a:p>
          <a:endParaRPr lang="en-US"/>
        </a:p>
      </dgm:t>
    </dgm:pt>
    <dgm:pt modelId="{77960DE7-6793-48DC-B068-A24A800AFB39}" type="sibTrans" cxnId="{164258F6-FD56-479C-B19C-9346AD769EBD}">
      <dgm:prSet/>
      <dgm:spPr/>
      <dgm:t>
        <a:bodyPr/>
        <a:lstStyle/>
        <a:p>
          <a:endParaRPr lang="en-US"/>
        </a:p>
      </dgm:t>
    </dgm:pt>
    <dgm:pt modelId="{D2E4C703-DB0F-46FB-9DDC-B5916925A0FC}">
      <dgm:prSet phldrT="[Text]" custT="1"/>
      <dgm:spPr/>
      <dgm:t>
        <a:bodyPr/>
        <a:lstStyle/>
        <a:p>
          <a:endParaRPr lang="en-US" sz="1200" dirty="0"/>
        </a:p>
      </dgm:t>
    </dgm:pt>
    <dgm:pt modelId="{CF317339-02CB-406F-8543-B97FF942DA3E}" type="parTrans" cxnId="{7F04F9C8-C989-4A96-A01F-D9798E9D3698}">
      <dgm:prSet/>
      <dgm:spPr/>
      <dgm:t>
        <a:bodyPr/>
        <a:lstStyle/>
        <a:p>
          <a:endParaRPr lang="en-US"/>
        </a:p>
      </dgm:t>
    </dgm:pt>
    <dgm:pt modelId="{E35EEA4E-A1BD-416C-92BE-4959E04B2207}" type="sibTrans" cxnId="{7F04F9C8-C989-4A96-A01F-D9798E9D3698}">
      <dgm:prSet/>
      <dgm:spPr/>
      <dgm:t>
        <a:bodyPr/>
        <a:lstStyle/>
        <a:p>
          <a:endParaRPr lang="en-US"/>
        </a:p>
      </dgm:t>
    </dgm:pt>
    <dgm:pt modelId="{03F4751C-503E-48E4-8F42-5E2245B718E6}">
      <dgm:prSet custT="1"/>
      <dgm:spPr/>
      <dgm:t>
        <a:bodyPr/>
        <a:lstStyle/>
        <a:p>
          <a:endParaRPr lang="en-GB" sz="1200" dirty="0" smtClean="0"/>
        </a:p>
      </dgm:t>
    </dgm:pt>
    <dgm:pt modelId="{26FCB4D9-3AEE-46F2-945F-9A9A7E16C9DC}" type="parTrans" cxnId="{7C37311A-956E-4653-8C45-B6106F30F769}">
      <dgm:prSet/>
      <dgm:spPr/>
      <dgm:t>
        <a:bodyPr/>
        <a:lstStyle/>
        <a:p>
          <a:endParaRPr lang="en-US"/>
        </a:p>
      </dgm:t>
    </dgm:pt>
    <dgm:pt modelId="{143E2C9E-436E-448E-BBEC-83FF04511CAD}" type="sibTrans" cxnId="{7C37311A-956E-4653-8C45-B6106F30F769}">
      <dgm:prSet/>
      <dgm:spPr/>
      <dgm:t>
        <a:bodyPr/>
        <a:lstStyle/>
        <a:p>
          <a:endParaRPr lang="en-US"/>
        </a:p>
      </dgm:t>
    </dgm:pt>
    <dgm:pt modelId="{0433BC27-7B68-4413-8F6D-78BBFFDF179C}">
      <dgm:prSet phldrT="[Text]" custT="1"/>
      <dgm:spPr/>
      <dgm:t>
        <a:bodyPr/>
        <a:lstStyle/>
        <a:p>
          <a:endParaRPr lang="en-US" sz="1100" dirty="0"/>
        </a:p>
      </dgm:t>
    </dgm:pt>
    <dgm:pt modelId="{3B23CF99-5F97-4D85-855C-5D649CEF5D43}" type="parTrans" cxnId="{16555D40-7E9A-4068-B49E-3BBF0F1693D3}">
      <dgm:prSet/>
      <dgm:spPr/>
      <dgm:t>
        <a:bodyPr/>
        <a:lstStyle/>
        <a:p>
          <a:endParaRPr lang="en-US"/>
        </a:p>
      </dgm:t>
    </dgm:pt>
    <dgm:pt modelId="{B57EEBE8-3B43-4BA0-BC6D-E18BDA70E200}" type="sibTrans" cxnId="{16555D40-7E9A-4068-B49E-3BBF0F1693D3}">
      <dgm:prSet/>
      <dgm:spPr/>
      <dgm:t>
        <a:bodyPr/>
        <a:lstStyle/>
        <a:p>
          <a:endParaRPr lang="en-US"/>
        </a:p>
      </dgm:t>
    </dgm:pt>
    <dgm:pt modelId="{7E3357ED-224B-481A-8F51-B4EF608719D4}">
      <dgm:prSet custT="1"/>
      <dgm:spPr/>
      <dgm:t>
        <a:bodyPr/>
        <a:lstStyle/>
        <a:p>
          <a:endParaRPr lang="en-GB" sz="1100" dirty="0" smtClean="0"/>
        </a:p>
      </dgm:t>
    </dgm:pt>
    <dgm:pt modelId="{E1064667-2252-4516-AA98-F3F6797D9097}" type="parTrans" cxnId="{23496FB0-4D4D-466A-8520-658DFF61DBE7}">
      <dgm:prSet/>
      <dgm:spPr/>
      <dgm:t>
        <a:bodyPr/>
        <a:lstStyle/>
        <a:p>
          <a:endParaRPr lang="en-US"/>
        </a:p>
      </dgm:t>
    </dgm:pt>
    <dgm:pt modelId="{1520C10D-696C-4774-B19B-AF639FE30B86}" type="sibTrans" cxnId="{23496FB0-4D4D-466A-8520-658DFF61DBE7}">
      <dgm:prSet/>
      <dgm:spPr/>
      <dgm:t>
        <a:bodyPr/>
        <a:lstStyle/>
        <a:p>
          <a:endParaRPr lang="en-US"/>
        </a:p>
      </dgm:t>
    </dgm:pt>
    <dgm:pt modelId="{2887A8A2-CC54-43A6-B6F8-2D84B237C4B6}">
      <dgm:prSet custT="1"/>
      <dgm:spPr/>
      <dgm:t>
        <a:bodyPr/>
        <a:lstStyle/>
        <a:p>
          <a:endParaRPr lang="en-GB" sz="1100" dirty="0" smtClean="0"/>
        </a:p>
      </dgm:t>
    </dgm:pt>
    <dgm:pt modelId="{43846866-5B3F-4799-8E3F-38FD0B9788A8}" type="parTrans" cxnId="{3FD88E19-C9A0-42BB-9208-D71F9EC6800D}">
      <dgm:prSet/>
      <dgm:spPr/>
      <dgm:t>
        <a:bodyPr/>
        <a:lstStyle/>
        <a:p>
          <a:endParaRPr lang="en-US"/>
        </a:p>
      </dgm:t>
    </dgm:pt>
    <dgm:pt modelId="{22BAA02A-851C-49C7-A383-47E4B38DFF5B}" type="sibTrans" cxnId="{3FD88E19-C9A0-42BB-9208-D71F9EC6800D}">
      <dgm:prSet/>
      <dgm:spPr/>
      <dgm:t>
        <a:bodyPr/>
        <a:lstStyle/>
        <a:p>
          <a:endParaRPr lang="en-US"/>
        </a:p>
      </dgm:t>
    </dgm:pt>
    <dgm:pt modelId="{B4AA64AA-A184-495E-820D-CDDF38058C5A}">
      <dgm:prSet custT="1"/>
      <dgm:spPr/>
      <dgm:t>
        <a:bodyPr/>
        <a:lstStyle/>
        <a:p>
          <a:endParaRPr lang="en-GB" sz="1100" dirty="0" smtClean="0"/>
        </a:p>
      </dgm:t>
    </dgm:pt>
    <dgm:pt modelId="{2CD26E92-2320-4526-B7F4-F824D57AB9AC}" type="parTrans" cxnId="{526C56A6-79C6-4F66-9210-14541514AD8B}">
      <dgm:prSet/>
      <dgm:spPr/>
      <dgm:t>
        <a:bodyPr/>
        <a:lstStyle/>
        <a:p>
          <a:endParaRPr lang="en-US"/>
        </a:p>
      </dgm:t>
    </dgm:pt>
    <dgm:pt modelId="{558A081F-6190-4276-9A91-F5AABB1A6068}" type="sibTrans" cxnId="{526C56A6-79C6-4F66-9210-14541514AD8B}">
      <dgm:prSet/>
      <dgm:spPr/>
      <dgm:t>
        <a:bodyPr/>
        <a:lstStyle/>
        <a:p>
          <a:endParaRPr lang="en-US"/>
        </a:p>
      </dgm:t>
    </dgm:pt>
    <dgm:pt modelId="{044DDE9D-AC11-4DF9-BF2A-C367F4BDE8F8}">
      <dgm:prSet phldrT="[Text]" custT="1"/>
      <dgm:spPr/>
      <dgm:t>
        <a:bodyPr/>
        <a:lstStyle/>
        <a:p>
          <a:endParaRPr lang="en-US" sz="1100" dirty="0"/>
        </a:p>
      </dgm:t>
    </dgm:pt>
    <dgm:pt modelId="{186EFA42-D180-4BA6-9775-87055720340E}" type="parTrans" cxnId="{EE49F79C-A738-4335-95CD-E3ECB6F7E999}">
      <dgm:prSet/>
      <dgm:spPr/>
      <dgm:t>
        <a:bodyPr/>
        <a:lstStyle/>
        <a:p>
          <a:endParaRPr lang="en-US"/>
        </a:p>
      </dgm:t>
    </dgm:pt>
    <dgm:pt modelId="{0F407C08-169D-40B3-B0E9-F6F06D107C8F}" type="sibTrans" cxnId="{EE49F79C-A738-4335-95CD-E3ECB6F7E999}">
      <dgm:prSet/>
      <dgm:spPr/>
      <dgm:t>
        <a:bodyPr/>
        <a:lstStyle/>
        <a:p>
          <a:endParaRPr lang="en-US"/>
        </a:p>
      </dgm:t>
    </dgm:pt>
    <dgm:pt modelId="{320F1118-8288-4688-ABD0-7CC215E1F5F3}">
      <dgm:prSet custT="1"/>
      <dgm:spPr/>
      <dgm:t>
        <a:bodyPr/>
        <a:lstStyle/>
        <a:p>
          <a:endParaRPr lang="en-GB" sz="1100" dirty="0" smtClean="0"/>
        </a:p>
      </dgm:t>
    </dgm:pt>
    <dgm:pt modelId="{C7C5B74E-68F5-4FEE-BED8-5E17D1F32C64}" type="parTrans" cxnId="{7C0046F7-711C-444E-AEED-601F02E0913B}">
      <dgm:prSet/>
      <dgm:spPr/>
      <dgm:t>
        <a:bodyPr/>
        <a:lstStyle/>
        <a:p>
          <a:endParaRPr lang="en-US"/>
        </a:p>
      </dgm:t>
    </dgm:pt>
    <dgm:pt modelId="{7D4DA16E-9671-4DCC-A3E5-23FB2B6BD959}" type="sibTrans" cxnId="{7C0046F7-711C-444E-AEED-601F02E0913B}">
      <dgm:prSet/>
      <dgm:spPr/>
      <dgm:t>
        <a:bodyPr/>
        <a:lstStyle/>
        <a:p>
          <a:endParaRPr lang="en-US"/>
        </a:p>
      </dgm:t>
    </dgm:pt>
    <dgm:pt modelId="{9BD05C12-AAFE-4DC2-A5AC-EB6E0872B117}">
      <dgm:prSet phldrT="[Text]"/>
      <dgm:spPr/>
      <dgm:t>
        <a:bodyPr/>
        <a:lstStyle/>
        <a:p>
          <a:pPr algn="l"/>
          <a:r>
            <a:rPr lang="fr-CH" dirty="0" smtClean="0">
              <a:solidFill>
                <a:schemeClr val="accent4"/>
              </a:solidFill>
            </a:rPr>
            <a:t>SGS HISTORY</a:t>
          </a:r>
          <a:endParaRPr lang="en-US" dirty="0">
            <a:solidFill>
              <a:schemeClr val="accent4"/>
            </a:solidFill>
          </a:endParaRPr>
        </a:p>
      </dgm:t>
    </dgm:pt>
    <dgm:pt modelId="{9E2F0FAF-8846-48EB-8EEE-4B9C53310636}" type="sibTrans" cxnId="{E5698CF6-207F-4352-BD6B-3355382AA64D}">
      <dgm:prSet/>
      <dgm:spPr/>
      <dgm:t>
        <a:bodyPr/>
        <a:lstStyle/>
        <a:p>
          <a:endParaRPr lang="en-US"/>
        </a:p>
      </dgm:t>
    </dgm:pt>
    <dgm:pt modelId="{8B4B7EF1-027A-444F-B005-312F190FC507}" type="parTrans" cxnId="{E5698CF6-207F-4352-BD6B-3355382AA64D}">
      <dgm:prSet/>
      <dgm:spPr/>
      <dgm:t>
        <a:bodyPr/>
        <a:lstStyle/>
        <a:p>
          <a:endParaRPr lang="en-US"/>
        </a:p>
      </dgm:t>
    </dgm:pt>
    <dgm:pt modelId="{C6212A62-50E3-4CC9-BA1B-0C6B4A3C3B10}" type="pres">
      <dgm:prSet presAssocID="{077E3630-C660-4520-A42F-B2037C8E04B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B8AA18-8A85-43B5-836A-D4B9EE31646B}" type="pres">
      <dgm:prSet presAssocID="{35768BF0-E714-4972-9CD8-83381DE322CF}" presName="compositeNode" presStyleCnt="0">
        <dgm:presLayoutVars>
          <dgm:bulletEnabled val="1"/>
        </dgm:presLayoutVars>
      </dgm:prSet>
      <dgm:spPr/>
    </dgm:pt>
    <dgm:pt modelId="{3F162668-0476-4703-9A4B-A40D877BBEDE}" type="pres">
      <dgm:prSet presAssocID="{35768BF0-E714-4972-9CD8-83381DE322CF}" presName="image" presStyleLbl="fgImgPlace1" presStyleIdx="0" presStyleCnt="3" custScaleX="137285" custScaleY="177859" custLinFactNeighborX="4610" custLinFactNeighborY="110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AE97891-BA0C-482C-BB47-BAD2E7116F10}" type="pres">
      <dgm:prSet presAssocID="{35768BF0-E714-4972-9CD8-83381DE322CF}" presName="childNode" presStyleLbl="node1" presStyleIdx="0" presStyleCnt="3" custLinFactNeighborX="-132" custLinFactNeighborY="10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8CADF-F370-49FF-9C24-4AA3A54B09BF}" type="pres">
      <dgm:prSet presAssocID="{35768BF0-E714-4972-9CD8-83381DE322CF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9C829-1ADF-4DC0-97BB-BEE732FA9F87}" type="pres">
      <dgm:prSet presAssocID="{EA9D0B6B-2CCA-4C30-8755-11F79528A8E0}" presName="sibTrans" presStyleCnt="0"/>
      <dgm:spPr/>
    </dgm:pt>
    <dgm:pt modelId="{D21175A1-D502-4942-87A8-94E1AD48E93B}" type="pres">
      <dgm:prSet presAssocID="{9BD05C12-AAFE-4DC2-A5AC-EB6E0872B117}" presName="compositeNode" presStyleCnt="0">
        <dgm:presLayoutVars>
          <dgm:bulletEnabled val="1"/>
        </dgm:presLayoutVars>
      </dgm:prSet>
      <dgm:spPr/>
    </dgm:pt>
    <dgm:pt modelId="{C79C1E92-111C-4D3C-9511-642B1FEA6E76}" type="pres">
      <dgm:prSet presAssocID="{9BD05C12-AAFE-4DC2-A5AC-EB6E0872B117}" presName="image" presStyleLbl="fgImgPlace1" presStyleIdx="1" presStyleCnt="3" custScaleX="185301" custScaleY="18530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E15B292-D933-4731-AA1E-BF9837BE2703}" type="pres">
      <dgm:prSet presAssocID="{9BD05C12-AAFE-4DC2-A5AC-EB6E0872B117}" presName="childNode" presStyleLbl="node1" presStyleIdx="1" presStyleCnt="3" custLinFactNeighborX="-2626" custLinFactNeighborY="6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1E6F6-DE45-4A0C-883D-005CD7BA097B}" type="pres">
      <dgm:prSet presAssocID="{9BD05C12-AAFE-4DC2-A5AC-EB6E0872B117}" presName="parentNode" presStyleLbl="revTx" presStyleIdx="1" presStyleCnt="3" custScaleY="993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B945F-7627-4AB1-85C7-83F2069F1746}" type="pres">
      <dgm:prSet presAssocID="{9E2F0FAF-8846-48EB-8EEE-4B9C53310636}" presName="sibTrans" presStyleCnt="0"/>
      <dgm:spPr/>
    </dgm:pt>
    <dgm:pt modelId="{F3390D9A-7C19-471D-A746-E800D07DCF19}" type="pres">
      <dgm:prSet presAssocID="{F06C900F-DFF4-4F46-88DA-52F79052FA9E}" presName="compositeNode" presStyleCnt="0">
        <dgm:presLayoutVars>
          <dgm:bulletEnabled val="1"/>
        </dgm:presLayoutVars>
      </dgm:prSet>
      <dgm:spPr/>
    </dgm:pt>
    <dgm:pt modelId="{0AD52E0C-9F7C-4698-A149-77F0A6DD57B5}" type="pres">
      <dgm:prSet presAssocID="{F06C900F-DFF4-4F46-88DA-52F79052FA9E}" presName="image" presStyleLbl="fgImgPlace1" presStyleIdx="2" presStyleCnt="3" custScaleX="144977" custScaleY="20606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E9B37E8-163D-4731-97C8-02883B8B884A}" type="pres">
      <dgm:prSet presAssocID="{F06C900F-DFF4-4F46-88DA-52F79052FA9E}" presName="childNode" presStyleLbl="node1" presStyleIdx="2" presStyleCnt="3" custLinFactNeighborX="4089" custLinFactNeighborY="106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CAB1C-57EC-4662-AC2C-8EC182E9AEC6}" type="pres">
      <dgm:prSet presAssocID="{F06C900F-DFF4-4F46-88DA-52F79052FA9E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698CF6-207F-4352-BD6B-3355382AA64D}" srcId="{077E3630-C660-4520-A42F-B2037C8E04B3}" destId="{9BD05C12-AAFE-4DC2-A5AC-EB6E0872B117}" srcOrd="1" destOrd="0" parTransId="{8B4B7EF1-027A-444F-B005-312F190FC507}" sibTransId="{9E2F0FAF-8846-48EB-8EEE-4B9C53310636}"/>
    <dgm:cxn modelId="{31485B92-A63E-4FFF-BC5F-4F03F2D45040}" type="presOf" srcId="{F27BE614-FACE-4826-B467-E7894A26E3AC}" destId="{3AE97891-BA0C-482C-BB47-BAD2E7116F10}" srcOrd="0" destOrd="1" presId="urn:microsoft.com/office/officeart/2005/8/layout/hList2#1"/>
    <dgm:cxn modelId="{5C8E75BB-7456-45BA-9210-9D03596BF163}" type="presOf" srcId="{C66BA441-4133-426F-8EEE-70137B58358A}" destId="{3AE97891-BA0C-482C-BB47-BAD2E7116F10}" srcOrd="0" destOrd="0" presId="urn:microsoft.com/office/officeart/2005/8/layout/hList2#1"/>
    <dgm:cxn modelId="{82253B45-8F01-4C51-BA3D-B061D877B10C}" srcId="{F06C900F-DFF4-4F46-88DA-52F79052FA9E}" destId="{53B7D78A-4F31-441D-BDF2-919969F3D5DB}" srcOrd="5" destOrd="0" parTransId="{CD840429-1FF5-436D-989B-3CAA88BA678E}" sibTransId="{66A373FF-67F8-4726-85F6-3AA57FFD55D9}"/>
    <dgm:cxn modelId="{55C13750-3B03-43A8-A537-8D2D43494CD9}" srcId="{8E4942E5-46B9-4EF9-9D0F-B116C12002A6}" destId="{00E9EE08-DC67-443A-B508-6764CEF0A07E}" srcOrd="3" destOrd="0" parTransId="{8E4CE3D4-CE5C-4295-9181-5F2203DCCA08}" sibTransId="{48DD16D1-ED1A-4796-AA87-EB39CFC30C63}"/>
    <dgm:cxn modelId="{04D68C15-4291-4214-B22F-A133CC6928D6}" srcId="{F06C900F-DFF4-4F46-88DA-52F79052FA9E}" destId="{131E5561-FE3C-491F-875A-1D1901C3CA1D}" srcOrd="1" destOrd="0" parTransId="{26AAD13D-A540-42E1-A478-EB2C43851B41}" sibTransId="{879FEF90-E65B-4D00-820B-F2A8AA135E0C}"/>
    <dgm:cxn modelId="{DF33E6B4-45C5-4E69-A25D-0F834CE36C49}" srcId="{A1902BE3-020E-4F10-845A-BDBBFEDABAFB}" destId="{77887249-F438-4795-84C4-87DF4AE08C47}" srcOrd="0" destOrd="0" parTransId="{5E6F26BD-B108-4E42-8B46-0FC335D5F79D}" sibTransId="{E61883A7-AC99-4ECE-BA90-FA0EB8DEA6C0}"/>
    <dgm:cxn modelId="{402FE66E-DDB7-4C08-B219-FF6206DF3182}" srcId="{A1902BE3-020E-4F10-845A-BDBBFEDABAFB}" destId="{79639ECA-A5BC-4A8B-BB2B-A6DEE812E4C4}" srcOrd="1" destOrd="0" parTransId="{2483864A-0DF9-419A-9701-B626EE31CCBF}" sibTransId="{17C18165-07BA-4FD3-841C-0615EFA7EFF7}"/>
    <dgm:cxn modelId="{663A2D1C-3423-4235-BDBB-A0510C33E6BC}" type="presOf" srcId="{077E3630-C660-4520-A42F-B2037C8E04B3}" destId="{C6212A62-50E3-4CC9-BA1B-0C6B4A3C3B10}" srcOrd="0" destOrd="0" presId="urn:microsoft.com/office/officeart/2005/8/layout/hList2#1"/>
    <dgm:cxn modelId="{8F790A5C-1F62-45CB-BDB7-901532303182}" type="presOf" srcId="{53B7D78A-4F31-441D-BDF2-919969F3D5DB}" destId="{4E9B37E8-163D-4731-97C8-02883B8B884A}" srcOrd="0" destOrd="5" presId="urn:microsoft.com/office/officeart/2005/8/layout/hList2#1"/>
    <dgm:cxn modelId="{C6B47D82-7C6F-4D6B-88C4-4E1B334D1243}" type="presOf" srcId="{00E9EE08-DC67-443A-B508-6764CEF0A07E}" destId="{5E15B292-D933-4731-AA1E-BF9837BE2703}" srcOrd="0" destOrd="7" presId="urn:microsoft.com/office/officeart/2005/8/layout/hList2#1"/>
    <dgm:cxn modelId="{B97FB9A7-9ADD-4699-BBE5-F15583CEB99C}" srcId="{9BD05C12-AAFE-4DC2-A5AC-EB6E0872B117}" destId="{6FA72133-2523-406D-88B3-502582E31817}" srcOrd="1" destOrd="0" parTransId="{4065296D-4CFC-4055-9A56-6C7498948AED}" sibTransId="{365A4335-CF37-405B-A365-46453C61538D}"/>
    <dgm:cxn modelId="{40AC8842-1AEB-4D66-B9ED-FBBE9F6C87EC}" srcId="{35768BF0-E714-4972-9CD8-83381DE322CF}" destId="{A1902BE3-020E-4F10-845A-BDBBFEDABAFB}" srcOrd="3" destOrd="0" parTransId="{55811E09-6C6C-4843-8D7E-E20F0D190011}" sibTransId="{316508B8-B448-41FE-9E40-18CD93E9B032}"/>
    <dgm:cxn modelId="{3D21EF88-FA93-4205-9AA5-9BDDFDD4E8F1}" type="presOf" srcId="{BB3D3E86-1F6A-4BA7-A9E6-304900BF2A8B}" destId="{5E15B292-D933-4731-AA1E-BF9837BE2703}" srcOrd="0" destOrd="6" presId="urn:microsoft.com/office/officeart/2005/8/layout/hList2#1"/>
    <dgm:cxn modelId="{7F04F9C8-C989-4A96-A01F-D9798E9D3698}" srcId="{35768BF0-E714-4972-9CD8-83381DE322CF}" destId="{D2E4C703-DB0F-46FB-9DDC-B5916925A0FC}" srcOrd="2" destOrd="0" parTransId="{CF317339-02CB-406F-8543-B97FF942DA3E}" sibTransId="{E35EEA4E-A1BD-416C-92BE-4959E04B2207}"/>
    <dgm:cxn modelId="{E537D87C-7689-46FC-B01F-1365DE27AA66}" srcId="{9BD05C12-AAFE-4DC2-A5AC-EB6E0872B117}" destId="{4B8C69C0-0179-46DE-A86C-9987BB82939D}" srcOrd="4" destOrd="0" parTransId="{1D9DC331-4B29-430A-9B7F-BFE87EA3CCFB}" sibTransId="{F291D69B-11D1-4B99-8788-4050F7FF5A2C}"/>
    <dgm:cxn modelId="{AD37C1FC-ACA2-423C-A5B4-DAC4F42F7252}" type="presOf" srcId="{03F4751C-503E-48E4-8F42-5E2245B718E6}" destId="{3AE97891-BA0C-482C-BB47-BAD2E7116F10}" srcOrd="0" destOrd="7" presId="urn:microsoft.com/office/officeart/2005/8/layout/hList2#1"/>
    <dgm:cxn modelId="{E5AE3060-ACBC-46B5-8C67-536019475125}" type="presOf" srcId="{A1902BE3-020E-4F10-845A-BDBBFEDABAFB}" destId="{3AE97891-BA0C-482C-BB47-BAD2E7116F10}" srcOrd="0" destOrd="3" presId="urn:microsoft.com/office/officeart/2005/8/layout/hList2#1"/>
    <dgm:cxn modelId="{FBF37DB5-8F73-43B9-A164-A324A19288C1}" srcId="{8E4942E5-46B9-4EF9-9D0F-B116C12002A6}" destId="{92CF229E-E803-42D9-A625-FA025660C027}" srcOrd="1" destOrd="0" parTransId="{7BCE8461-8EB9-4A3D-8BFD-0DAB7380B5AC}" sibTransId="{A9C0B065-4181-4620-9833-1BCFD50E468C}"/>
    <dgm:cxn modelId="{23496FB0-4D4D-466A-8520-658DFF61DBE7}" srcId="{8E4942E5-46B9-4EF9-9D0F-B116C12002A6}" destId="{7E3357ED-224B-481A-8F51-B4EF608719D4}" srcOrd="4" destOrd="0" parTransId="{E1064667-2252-4516-AA98-F3F6797D9097}" sibTransId="{1520C10D-696C-4774-B19B-AF639FE30B86}"/>
    <dgm:cxn modelId="{94C2929A-9AE5-4063-A8E0-4AD7E1D46147}" type="presOf" srcId="{0433BC27-7B68-4413-8F6D-78BBFFDF179C}" destId="{5E15B292-D933-4731-AA1E-BF9837BE2703}" srcOrd="0" destOrd="2" presId="urn:microsoft.com/office/officeart/2005/8/layout/hList2#1"/>
    <dgm:cxn modelId="{3FD88E19-C9A0-42BB-9208-D71F9EC6800D}" srcId="{9BD05C12-AAFE-4DC2-A5AC-EB6E0872B117}" destId="{2887A8A2-CC54-43A6-B6F8-2D84B237C4B6}" srcOrd="5" destOrd="0" parTransId="{43846866-5B3F-4799-8E3F-38FD0B9788A8}" sibTransId="{22BAA02A-851C-49C7-A383-47E4B38DFF5B}"/>
    <dgm:cxn modelId="{73B8D5D6-4846-4A69-B450-D4EDFF2CB2A3}" srcId="{8E4942E5-46B9-4EF9-9D0F-B116C12002A6}" destId="{46B65B24-941C-498F-BB59-183DBDD524C8}" srcOrd="0" destOrd="0" parTransId="{3E27B174-E5A4-4E8D-A0BC-6B17ACC523F7}" sibTransId="{615850DD-1553-4D12-BB11-87D712807D5C}"/>
    <dgm:cxn modelId="{7EFB48C1-9F91-4655-9D52-5E6AD61F48ED}" srcId="{077E3630-C660-4520-A42F-B2037C8E04B3}" destId="{35768BF0-E714-4972-9CD8-83381DE322CF}" srcOrd="0" destOrd="0" parTransId="{C3689377-F51B-4056-ABD5-37A1E9F81AEF}" sibTransId="{EA9D0B6B-2CCA-4C30-8755-11F79528A8E0}"/>
    <dgm:cxn modelId="{6E7FBD57-7319-433F-954D-5DD23CB8DC09}" type="presOf" srcId="{320F1118-8288-4688-ABD0-7CC215E1F5F3}" destId="{4E9B37E8-163D-4731-97C8-02883B8B884A}" srcOrd="0" destOrd="4" presId="urn:microsoft.com/office/officeart/2005/8/layout/hList2#1"/>
    <dgm:cxn modelId="{98071EAB-F9C3-4D57-96B7-AA1D7F3CA189}" type="presOf" srcId="{46C6BFBA-B14D-4D2A-8703-367412994B87}" destId="{5E15B292-D933-4731-AA1E-BF9837BE2703}" srcOrd="0" destOrd="13" presId="urn:microsoft.com/office/officeart/2005/8/layout/hList2#1"/>
    <dgm:cxn modelId="{E535F370-7EF4-4FDC-9821-6EC582D9F124}" type="presOf" srcId="{044DDE9D-AC11-4DF9-BF2A-C367F4BDE8F8}" destId="{4E9B37E8-163D-4731-97C8-02883B8B884A}" srcOrd="0" destOrd="2" presId="urn:microsoft.com/office/officeart/2005/8/layout/hList2#1"/>
    <dgm:cxn modelId="{7C37311A-956E-4653-8C45-B6106F30F769}" srcId="{35768BF0-E714-4972-9CD8-83381DE322CF}" destId="{03F4751C-503E-48E4-8F42-5E2245B718E6}" srcOrd="4" destOrd="0" parTransId="{26FCB4D9-3AEE-46F2-945F-9A9A7E16C9DC}" sibTransId="{143E2C9E-436E-448E-BBEC-83FF04511CAD}"/>
    <dgm:cxn modelId="{35069EC2-D536-4359-85A4-1966BE5EA35F}" type="presOf" srcId="{F06C900F-DFF4-4F46-88DA-52F79052FA9E}" destId="{5E0CAB1C-57EC-4662-AC2C-8EC182E9AEC6}" srcOrd="0" destOrd="0" presId="urn:microsoft.com/office/officeart/2005/8/layout/hList2#1"/>
    <dgm:cxn modelId="{771F621C-07CF-4580-99E8-994FE7BED943}" srcId="{9BD05C12-AAFE-4DC2-A5AC-EB6E0872B117}" destId="{F7B36580-4EDA-420E-BFDF-29EF7F1B0D45}" srcOrd="6" destOrd="0" parTransId="{457FF9CB-0B9B-44BC-AD59-765194990D6E}" sibTransId="{AA3B35CA-360C-4BD9-9A33-C16E8CB2C731}"/>
    <dgm:cxn modelId="{2DF36D43-1A19-48FF-88B0-10084F0C1AAB}" type="presOf" srcId="{92CF229E-E803-42D9-A625-FA025660C027}" destId="{5E15B292-D933-4731-AA1E-BF9837BE2703}" srcOrd="0" destOrd="5" presId="urn:microsoft.com/office/officeart/2005/8/layout/hList2#1"/>
    <dgm:cxn modelId="{49E2F09D-D73B-4164-8038-BC5F3776DE42}" type="presOf" srcId="{7E3357ED-224B-481A-8F51-B4EF608719D4}" destId="{5E15B292-D933-4731-AA1E-BF9837BE2703}" srcOrd="0" destOrd="8" presId="urn:microsoft.com/office/officeart/2005/8/layout/hList2#1"/>
    <dgm:cxn modelId="{B8AE58E2-F198-45C2-88E4-092D5ED99AC8}" srcId="{9BD05C12-AAFE-4DC2-A5AC-EB6E0872B117}" destId="{5F6051F9-8085-4969-BEFE-A2299A2C79C0}" srcOrd="0" destOrd="0" parTransId="{E331D6B4-8B90-44D4-B261-8C749D5780D1}" sibTransId="{C88BD5DC-CE66-47B6-ADDC-BEE9CB41713A}"/>
    <dgm:cxn modelId="{80D28EC5-8F8F-41B9-9EBE-5FC750C9FA27}" type="presOf" srcId="{5F6051F9-8085-4969-BEFE-A2299A2C79C0}" destId="{5E15B292-D933-4731-AA1E-BF9837BE2703}" srcOrd="0" destOrd="0" presId="urn:microsoft.com/office/officeart/2005/8/layout/hList2#1"/>
    <dgm:cxn modelId="{E0E23C09-FB40-4EBB-ADB0-65F748A583CB}" type="presOf" srcId="{130EA3B4-A174-45D7-82F9-165B0EB67173}" destId="{4E9B37E8-163D-4731-97C8-02883B8B884A}" srcOrd="0" destOrd="0" presId="urn:microsoft.com/office/officeart/2005/8/layout/hList2#1"/>
    <dgm:cxn modelId="{0F4C713D-E552-4AF0-8B86-FFBE767C0561}" type="presOf" srcId="{35768BF0-E714-4972-9CD8-83381DE322CF}" destId="{05D8CADF-F370-49FF-9C24-4AA3A54B09BF}" srcOrd="0" destOrd="0" presId="urn:microsoft.com/office/officeart/2005/8/layout/hList2#1"/>
    <dgm:cxn modelId="{AB4ED200-7F58-495A-9354-E8DC463DB14D}" type="presOf" srcId="{131E5561-FE3C-491F-875A-1D1901C3CA1D}" destId="{4E9B37E8-163D-4731-97C8-02883B8B884A}" srcOrd="0" destOrd="1" presId="urn:microsoft.com/office/officeart/2005/8/layout/hList2#1"/>
    <dgm:cxn modelId="{F7138530-7A39-46C8-8753-B5CA80B1AA8C}" type="presOf" srcId="{431FE48D-5BC2-466B-B3B5-D86090C9A23B}" destId="{3AE97891-BA0C-482C-BB47-BAD2E7116F10}" srcOrd="0" destOrd="6" presId="urn:microsoft.com/office/officeart/2005/8/layout/hList2#1"/>
    <dgm:cxn modelId="{4ED66D1C-DB65-4469-AF85-53DC300BAA86}" type="presOf" srcId="{77887249-F438-4795-84C4-87DF4AE08C47}" destId="{3AE97891-BA0C-482C-BB47-BAD2E7116F10}" srcOrd="0" destOrd="4" presId="urn:microsoft.com/office/officeart/2005/8/layout/hList2#1"/>
    <dgm:cxn modelId="{9BF58D34-9FC0-4993-8C31-87F1B8C9005D}" srcId="{077E3630-C660-4520-A42F-B2037C8E04B3}" destId="{F06C900F-DFF4-4F46-88DA-52F79052FA9E}" srcOrd="2" destOrd="0" parTransId="{21DF8D2F-9FA2-4BD8-AF4F-1583FCF6542F}" sibTransId="{88E4EF61-9908-4288-B6BA-9A988E1F3775}"/>
    <dgm:cxn modelId="{B1154FA3-FBF6-4892-BEE7-2349203106DB}" type="presOf" srcId="{9BD05C12-AAFE-4DC2-A5AC-EB6E0872B117}" destId="{9731E6F6-DE45-4A0C-883D-005CD7BA097B}" srcOrd="0" destOrd="0" presId="urn:microsoft.com/office/officeart/2005/8/layout/hList2#1"/>
    <dgm:cxn modelId="{C00C084A-14E5-47BC-A92D-CEF991D5226A}" srcId="{A1902BE3-020E-4F10-845A-BDBBFEDABAFB}" destId="{431FE48D-5BC2-466B-B3B5-D86090C9A23B}" srcOrd="2" destOrd="0" parTransId="{F2B7E852-5565-4B15-A250-CA7694658184}" sibTransId="{D94DBE45-4BB8-4FA1-A92A-99B683181B4E}"/>
    <dgm:cxn modelId="{E3589196-82F8-4082-BC96-828CB6CA3A49}" srcId="{9BD05C12-AAFE-4DC2-A5AC-EB6E0872B117}" destId="{46C6BFBA-B14D-4D2A-8703-367412994B87}" srcOrd="8" destOrd="0" parTransId="{AE04B1BB-6948-4C62-995A-AFA1A4E8968A}" sibTransId="{B5D796FC-1527-4C91-B6EE-08B54208E052}"/>
    <dgm:cxn modelId="{FA3E112F-F5E8-4ADE-A6D6-D59DC87E060F}" type="presOf" srcId="{46B65B24-941C-498F-BB59-183DBDD524C8}" destId="{5E15B292-D933-4731-AA1E-BF9837BE2703}" srcOrd="0" destOrd="4" presId="urn:microsoft.com/office/officeart/2005/8/layout/hList2#1"/>
    <dgm:cxn modelId="{16555D40-7E9A-4068-B49E-3BBF0F1693D3}" srcId="{9BD05C12-AAFE-4DC2-A5AC-EB6E0872B117}" destId="{0433BC27-7B68-4413-8F6D-78BBFFDF179C}" srcOrd="2" destOrd="0" parTransId="{3B23CF99-5F97-4D85-855C-5D649CEF5D43}" sibTransId="{B57EEBE8-3B43-4BA0-BC6D-E18BDA70E200}"/>
    <dgm:cxn modelId="{BEC26F0D-1A4B-47F2-8DA3-6B3D288BD6BA}" type="presOf" srcId="{6F93D7DA-FAF1-449B-8556-567FA7A25644}" destId="{3AE97891-BA0C-482C-BB47-BAD2E7116F10}" srcOrd="0" destOrd="8" presId="urn:microsoft.com/office/officeart/2005/8/layout/hList2#1"/>
    <dgm:cxn modelId="{D472EC2E-2CF5-4F9F-B90C-5BBBA8075614}" srcId="{F06C900F-DFF4-4F46-88DA-52F79052FA9E}" destId="{D59055CF-6374-4378-BBA8-4464FBF70D07}" srcOrd="3" destOrd="0" parTransId="{5320BAD6-775E-46FF-B38D-8A6DA3F7BDD9}" sibTransId="{C4212A25-DD8A-49AD-AD37-67EE231565B7}"/>
    <dgm:cxn modelId="{A45E9080-DDD5-48C6-B769-CCEC33130845}" srcId="{F06C900F-DFF4-4F46-88DA-52F79052FA9E}" destId="{130EA3B4-A174-45D7-82F9-165B0EB67173}" srcOrd="0" destOrd="0" parTransId="{4046A4C2-C0CD-4A8E-886C-1A97FA6F2271}" sibTransId="{6AD85C01-58D7-4818-B0EF-15034C0796D4}"/>
    <dgm:cxn modelId="{526C56A6-79C6-4F66-9210-14541514AD8B}" srcId="{9BD05C12-AAFE-4DC2-A5AC-EB6E0872B117}" destId="{B4AA64AA-A184-495E-820D-CDDF38058C5A}" srcOrd="7" destOrd="0" parTransId="{2CD26E92-2320-4526-B7F4-F824D57AB9AC}" sibTransId="{558A081F-6190-4276-9A91-F5AABB1A6068}"/>
    <dgm:cxn modelId="{2AF1DB16-4A00-49CA-B5E4-6203FF841BCA}" type="presOf" srcId="{4B8C69C0-0179-46DE-A86C-9987BB82939D}" destId="{5E15B292-D933-4731-AA1E-BF9837BE2703}" srcOrd="0" destOrd="9" presId="urn:microsoft.com/office/officeart/2005/8/layout/hList2#1"/>
    <dgm:cxn modelId="{EE49F79C-A738-4335-95CD-E3ECB6F7E999}" srcId="{F06C900F-DFF4-4F46-88DA-52F79052FA9E}" destId="{044DDE9D-AC11-4DF9-BF2A-C367F4BDE8F8}" srcOrd="2" destOrd="0" parTransId="{186EFA42-D180-4BA6-9775-87055720340E}" sibTransId="{0F407C08-169D-40B3-B0E9-F6F06D107C8F}"/>
    <dgm:cxn modelId="{4136CA4D-15AF-4B35-A765-724009E87E64}" type="presOf" srcId="{6FA72133-2523-406D-88B3-502582E31817}" destId="{5E15B292-D933-4731-AA1E-BF9837BE2703}" srcOrd="0" destOrd="1" presId="urn:microsoft.com/office/officeart/2005/8/layout/hList2#1"/>
    <dgm:cxn modelId="{5A69D4EA-9971-43C8-9006-A670CB7B9C40}" type="presOf" srcId="{F7B36580-4EDA-420E-BFDF-29EF7F1B0D45}" destId="{5E15B292-D933-4731-AA1E-BF9837BE2703}" srcOrd="0" destOrd="11" presId="urn:microsoft.com/office/officeart/2005/8/layout/hList2#1"/>
    <dgm:cxn modelId="{51D6965E-B57F-4EF0-B1F3-0B59CEFAD840}" type="presOf" srcId="{B4AA64AA-A184-495E-820D-CDDF38058C5A}" destId="{5E15B292-D933-4731-AA1E-BF9837BE2703}" srcOrd="0" destOrd="12" presId="urn:microsoft.com/office/officeart/2005/8/layout/hList2#1"/>
    <dgm:cxn modelId="{BD0C6424-B77C-4AFA-8E4D-61AB179C5980}" type="presOf" srcId="{2887A8A2-CC54-43A6-B6F8-2D84B237C4B6}" destId="{5E15B292-D933-4731-AA1E-BF9837BE2703}" srcOrd="0" destOrd="10" presId="urn:microsoft.com/office/officeart/2005/8/layout/hList2#1"/>
    <dgm:cxn modelId="{546BA0B7-69E1-4304-8AA8-76FF9102EEC4}" type="presOf" srcId="{8E4942E5-46B9-4EF9-9D0F-B116C12002A6}" destId="{5E15B292-D933-4731-AA1E-BF9837BE2703}" srcOrd="0" destOrd="3" presId="urn:microsoft.com/office/officeart/2005/8/layout/hList2#1"/>
    <dgm:cxn modelId="{4FD5D91B-F4D8-43A4-921F-01FD63293E00}" srcId="{8E4942E5-46B9-4EF9-9D0F-B116C12002A6}" destId="{BB3D3E86-1F6A-4BA7-A9E6-304900BF2A8B}" srcOrd="2" destOrd="0" parTransId="{91DF1B0F-3AAC-4CC1-B070-BC98927E2069}" sibTransId="{47832BD9-EA11-4DDE-8DAE-2EBC4DC29D64}"/>
    <dgm:cxn modelId="{84C38788-86E3-4BCE-84E0-CE48A30F3BC9}" type="presOf" srcId="{79639ECA-A5BC-4A8B-BB2B-A6DEE812E4C4}" destId="{3AE97891-BA0C-482C-BB47-BAD2E7116F10}" srcOrd="0" destOrd="5" presId="urn:microsoft.com/office/officeart/2005/8/layout/hList2#1"/>
    <dgm:cxn modelId="{D80A7AF7-1E89-4EB5-9E95-2AE535322C07}" type="presOf" srcId="{D59055CF-6374-4378-BBA8-4464FBF70D07}" destId="{4E9B37E8-163D-4731-97C8-02883B8B884A}" srcOrd="0" destOrd="3" presId="urn:microsoft.com/office/officeart/2005/8/layout/hList2#1"/>
    <dgm:cxn modelId="{7E6B3A68-1B31-4C2C-A715-A67A6ED85DC8}" srcId="{35768BF0-E714-4972-9CD8-83381DE322CF}" destId="{6F93D7DA-FAF1-449B-8556-567FA7A25644}" srcOrd="5" destOrd="0" parTransId="{03D6EBB4-CA8F-4309-AE2D-397CD6F51155}" sibTransId="{8D91888A-6775-4077-A8A7-4678061B3CF8}"/>
    <dgm:cxn modelId="{CF8A2B32-2FDF-4BAC-A694-5900770FAA38}" type="presOf" srcId="{D2E4C703-DB0F-46FB-9DDC-B5916925A0FC}" destId="{3AE97891-BA0C-482C-BB47-BAD2E7116F10}" srcOrd="0" destOrd="2" presId="urn:microsoft.com/office/officeart/2005/8/layout/hList2#1"/>
    <dgm:cxn modelId="{5D09B5DB-4695-40C8-B65F-94FB7575B049}" srcId="{35768BF0-E714-4972-9CD8-83381DE322CF}" destId="{F27BE614-FACE-4826-B467-E7894A26E3AC}" srcOrd="1" destOrd="0" parTransId="{FDD660A9-5787-4C00-B72C-586835732266}" sibTransId="{A6D54571-C271-4890-8F8F-CD5C3C928656}"/>
    <dgm:cxn modelId="{82B2909C-E669-4F5C-AE70-CCDC6410A2F9}" srcId="{9BD05C12-AAFE-4DC2-A5AC-EB6E0872B117}" destId="{8E4942E5-46B9-4EF9-9D0F-B116C12002A6}" srcOrd="3" destOrd="0" parTransId="{907EF1EA-59C4-44DF-BAC7-94010C5D799A}" sibTransId="{FE110895-393E-4D75-B725-7431329715C5}"/>
    <dgm:cxn modelId="{164258F6-FD56-479C-B19C-9346AD769EBD}" srcId="{35768BF0-E714-4972-9CD8-83381DE322CF}" destId="{C66BA441-4133-426F-8EEE-70137B58358A}" srcOrd="0" destOrd="0" parTransId="{F991B433-0F0B-4155-9B2C-68BB17BADDBA}" sibTransId="{77960DE7-6793-48DC-B068-A24A800AFB39}"/>
    <dgm:cxn modelId="{7C0046F7-711C-444E-AEED-601F02E0913B}" srcId="{F06C900F-DFF4-4F46-88DA-52F79052FA9E}" destId="{320F1118-8288-4688-ABD0-7CC215E1F5F3}" srcOrd="4" destOrd="0" parTransId="{C7C5B74E-68F5-4FEE-BED8-5E17D1F32C64}" sibTransId="{7D4DA16E-9671-4DCC-A3E5-23FB2B6BD959}"/>
    <dgm:cxn modelId="{D7CFDE1F-9C4A-4670-87CE-38B1F202E363}" type="presParOf" srcId="{C6212A62-50E3-4CC9-BA1B-0C6B4A3C3B10}" destId="{DBB8AA18-8A85-43B5-836A-D4B9EE31646B}" srcOrd="0" destOrd="0" presId="urn:microsoft.com/office/officeart/2005/8/layout/hList2#1"/>
    <dgm:cxn modelId="{22133A26-0CF3-4B53-AC20-2C6EB03A4FD3}" type="presParOf" srcId="{DBB8AA18-8A85-43B5-836A-D4B9EE31646B}" destId="{3F162668-0476-4703-9A4B-A40D877BBEDE}" srcOrd="0" destOrd="0" presId="urn:microsoft.com/office/officeart/2005/8/layout/hList2#1"/>
    <dgm:cxn modelId="{4D1E91D9-A125-49E7-B74E-11069F51DBFD}" type="presParOf" srcId="{DBB8AA18-8A85-43B5-836A-D4B9EE31646B}" destId="{3AE97891-BA0C-482C-BB47-BAD2E7116F10}" srcOrd="1" destOrd="0" presId="urn:microsoft.com/office/officeart/2005/8/layout/hList2#1"/>
    <dgm:cxn modelId="{76AB1525-5857-4D52-9D2C-C584A429DFDB}" type="presParOf" srcId="{DBB8AA18-8A85-43B5-836A-D4B9EE31646B}" destId="{05D8CADF-F370-49FF-9C24-4AA3A54B09BF}" srcOrd="2" destOrd="0" presId="urn:microsoft.com/office/officeart/2005/8/layout/hList2#1"/>
    <dgm:cxn modelId="{4463D197-C17D-4C76-8D46-4D64FAE21104}" type="presParOf" srcId="{C6212A62-50E3-4CC9-BA1B-0C6B4A3C3B10}" destId="{F989C829-1ADF-4DC0-97BB-BEE732FA9F87}" srcOrd="1" destOrd="0" presId="urn:microsoft.com/office/officeart/2005/8/layout/hList2#1"/>
    <dgm:cxn modelId="{988A3509-C76F-44B7-AF03-5EBB08110D0F}" type="presParOf" srcId="{C6212A62-50E3-4CC9-BA1B-0C6B4A3C3B10}" destId="{D21175A1-D502-4942-87A8-94E1AD48E93B}" srcOrd="2" destOrd="0" presId="urn:microsoft.com/office/officeart/2005/8/layout/hList2#1"/>
    <dgm:cxn modelId="{545833C0-B7FE-4FD7-838E-53EA8FAB4A4C}" type="presParOf" srcId="{D21175A1-D502-4942-87A8-94E1AD48E93B}" destId="{C79C1E92-111C-4D3C-9511-642B1FEA6E76}" srcOrd="0" destOrd="0" presId="urn:microsoft.com/office/officeart/2005/8/layout/hList2#1"/>
    <dgm:cxn modelId="{C9E7DC47-089B-4922-80FF-29AD39A1EFD9}" type="presParOf" srcId="{D21175A1-D502-4942-87A8-94E1AD48E93B}" destId="{5E15B292-D933-4731-AA1E-BF9837BE2703}" srcOrd="1" destOrd="0" presId="urn:microsoft.com/office/officeart/2005/8/layout/hList2#1"/>
    <dgm:cxn modelId="{F7F6D62D-92CC-45D4-B8DA-C6813B703FC3}" type="presParOf" srcId="{D21175A1-D502-4942-87A8-94E1AD48E93B}" destId="{9731E6F6-DE45-4A0C-883D-005CD7BA097B}" srcOrd="2" destOrd="0" presId="urn:microsoft.com/office/officeart/2005/8/layout/hList2#1"/>
    <dgm:cxn modelId="{2E144CDA-7B58-4B6E-A3AC-2AB94038C702}" type="presParOf" srcId="{C6212A62-50E3-4CC9-BA1B-0C6B4A3C3B10}" destId="{D33B945F-7627-4AB1-85C7-83F2069F1746}" srcOrd="3" destOrd="0" presId="urn:microsoft.com/office/officeart/2005/8/layout/hList2#1"/>
    <dgm:cxn modelId="{ED172676-AD11-4DDE-8C77-2C54EC0E7156}" type="presParOf" srcId="{C6212A62-50E3-4CC9-BA1B-0C6B4A3C3B10}" destId="{F3390D9A-7C19-471D-A746-E800D07DCF19}" srcOrd="4" destOrd="0" presId="urn:microsoft.com/office/officeart/2005/8/layout/hList2#1"/>
    <dgm:cxn modelId="{D2BA742B-CA4D-4059-9CB1-EE26E551094E}" type="presParOf" srcId="{F3390D9A-7C19-471D-A746-E800D07DCF19}" destId="{0AD52E0C-9F7C-4698-A149-77F0A6DD57B5}" srcOrd="0" destOrd="0" presId="urn:microsoft.com/office/officeart/2005/8/layout/hList2#1"/>
    <dgm:cxn modelId="{807E5A46-E67A-4257-8136-4A0CAECCFCF9}" type="presParOf" srcId="{F3390D9A-7C19-471D-A746-E800D07DCF19}" destId="{4E9B37E8-163D-4731-97C8-02883B8B884A}" srcOrd="1" destOrd="0" presId="urn:microsoft.com/office/officeart/2005/8/layout/hList2#1"/>
    <dgm:cxn modelId="{00F65568-6CFA-4885-BFD8-914C3E24946A}" type="presParOf" srcId="{F3390D9A-7C19-471D-A746-E800D07DCF19}" destId="{5E0CAB1C-57EC-4662-AC2C-8EC182E9AEC6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5D60D-5DB2-42CB-B08B-E95A08038792}" type="doc">
      <dgm:prSet loTypeId="urn:microsoft.com/office/officeart/2005/8/layout/arrow2" loCatId="process" qsTypeId="urn:microsoft.com/office/officeart/2005/8/quickstyle/simple2" qsCatId="simple" csTypeId="urn:microsoft.com/office/officeart/2005/8/colors/colorful5" csCatId="colorful" phldr="1"/>
      <dgm:spPr/>
    </dgm:pt>
    <dgm:pt modelId="{5DDDE4AA-E572-4BBB-A012-7B30A4A9AC26}">
      <dgm:prSet phldrT="[Text]"/>
      <dgm:spPr/>
      <dgm:t>
        <a:bodyPr/>
        <a:lstStyle/>
        <a:p>
          <a:r>
            <a:rPr lang="en-GB" noProof="0" dirty="0" smtClean="0"/>
            <a:t>Past (from approx. 1970 – 1980)</a:t>
          </a:r>
          <a:endParaRPr lang="en-GB" noProof="0" dirty="0"/>
        </a:p>
      </dgm:t>
    </dgm:pt>
    <dgm:pt modelId="{C9B3B72B-54FF-456E-AC26-97D3C03509ED}" type="parTrans" cxnId="{0DB72A2F-0F42-47F9-A27B-C6705733291E}">
      <dgm:prSet/>
      <dgm:spPr/>
      <dgm:t>
        <a:bodyPr/>
        <a:lstStyle/>
        <a:p>
          <a:endParaRPr lang="en-US"/>
        </a:p>
      </dgm:t>
    </dgm:pt>
    <dgm:pt modelId="{C5414896-3B0E-4C7E-8631-842B304F55A8}" type="sibTrans" cxnId="{0DB72A2F-0F42-47F9-A27B-C6705733291E}">
      <dgm:prSet/>
      <dgm:spPr/>
      <dgm:t>
        <a:bodyPr/>
        <a:lstStyle/>
        <a:p>
          <a:endParaRPr lang="en-US"/>
        </a:p>
      </dgm:t>
    </dgm:pt>
    <dgm:pt modelId="{89D8A862-B6F9-4C36-BF24-9F33B0D2433E}">
      <dgm:prSet phldrT="[Text]"/>
      <dgm:spPr/>
      <dgm:t>
        <a:bodyPr/>
        <a:lstStyle/>
        <a:p>
          <a:r>
            <a:rPr lang="en-GB" noProof="0" dirty="0" smtClean="0"/>
            <a:t>Today</a:t>
          </a:r>
          <a:endParaRPr lang="en-GB" noProof="0" dirty="0"/>
        </a:p>
      </dgm:t>
    </dgm:pt>
    <dgm:pt modelId="{B721E8EA-3102-4D91-9827-BA8E41F20F91}" type="parTrans" cxnId="{A61FCF91-FF53-4FF5-99D5-CF7F55EDD55C}">
      <dgm:prSet/>
      <dgm:spPr/>
      <dgm:t>
        <a:bodyPr/>
        <a:lstStyle/>
        <a:p>
          <a:endParaRPr lang="en-US"/>
        </a:p>
      </dgm:t>
    </dgm:pt>
    <dgm:pt modelId="{7B05D41C-B2BB-4A17-B0ED-CAC0D5773679}" type="sibTrans" cxnId="{A61FCF91-FF53-4FF5-99D5-CF7F55EDD55C}">
      <dgm:prSet/>
      <dgm:spPr/>
      <dgm:t>
        <a:bodyPr/>
        <a:lstStyle/>
        <a:p>
          <a:endParaRPr lang="en-US"/>
        </a:p>
      </dgm:t>
    </dgm:pt>
    <dgm:pt modelId="{131C389A-2E0F-437E-A8A8-38DA1BE6A961}">
      <dgm:prSet phldrT="[Text]"/>
      <dgm:spPr/>
      <dgm:t>
        <a:bodyPr/>
        <a:lstStyle/>
        <a:p>
          <a:r>
            <a:rPr lang="en-GB" noProof="0" dirty="0" smtClean="0"/>
            <a:t>Future</a:t>
          </a:r>
          <a:endParaRPr lang="en-GB" noProof="0" dirty="0"/>
        </a:p>
      </dgm:t>
    </dgm:pt>
    <dgm:pt modelId="{79E7D665-E6C3-41CD-8AE2-FE40AE239B96}" type="parTrans" cxnId="{4322B60A-7BEF-4485-B3A8-586D94E929D1}">
      <dgm:prSet/>
      <dgm:spPr/>
      <dgm:t>
        <a:bodyPr/>
        <a:lstStyle/>
        <a:p>
          <a:endParaRPr lang="en-US"/>
        </a:p>
      </dgm:t>
    </dgm:pt>
    <dgm:pt modelId="{94597039-9A50-4E11-BFAC-15EB433E35D9}" type="sibTrans" cxnId="{4322B60A-7BEF-4485-B3A8-586D94E929D1}">
      <dgm:prSet/>
      <dgm:spPr/>
      <dgm:t>
        <a:bodyPr/>
        <a:lstStyle/>
        <a:p>
          <a:endParaRPr lang="en-US"/>
        </a:p>
      </dgm:t>
    </dgm:pt>
    <dgm:pt modelId="{AEBF8B2F-EEED-4C35-A723-133BF2F91658}">
      <dgm:prSet phldrT="[Text]"/>
      <dgm:spPr/>
      <dgm:t>
        <a:bodyPr/>
        <a:lstStyle/>
        <a:p>
          <a:r>
            <a:rPr lang="en-GB" noProof="0" dirty="0" smtClean="0"/>
            <a:t>Compliance</a:t>
          </a:r>
          <a:endParaRPr lang="en-GB" noProof="0" dirty="0"/>
        </a:p>
      </dgm:t>
    </dgm:pt>
    <dgm:pt modelId="{22730241-BAD6-45C2-89DF-53DB0226FABA}" type="parTrans" cxnId="{3AF8AF91-56F6-4A49-9BF8-B99CDF90A155}">
      <dgm:prSet/>
      <dgm:spPr/>
      <dgm:t>
        <a:bodyPr/>
        <a:lstStyle/>
        <a:p>
          <a:endParaRPr lang="en-US"/>
        </a:p>
      </dgm:t>
    </dgm:pt>
    <dgm:pt modelId="{069BC631-C12A-48AF-A972-4C686730D92E}" type="sibTrans" cxnId="{3AF8AF91-56F6-4A49-9BF8-B99CDF90A155}">
      <dgm:prSet/>
      <dgm:spPr/>
      <dgm:t>
        <a:bodyPr/>
        <a:lstStyle/>
        <a:p>
          <a:endParaRPr lang="en-US"/>
        </a:p>
      </dgm:t>
    </dgm:pt>
    <dgm:pt modelId="{33E07022-CF85-44DB-83A8-99D20FD845D0}">
      <dgm:prSet phldrT="[Text]"/>
      <dgm:spPr/>
      <dgm:t>
        <a:bodyPr/>
        <a:lstStyle/>
        <a:p>
          <a:r>
            <a:rPr lang="en-GB" noProof="0" dirty="0" smtClean="0"/>
            <a:t>Telephone and telex trade</a:t>
          </a:r>
          <a:endParaRPr lang="en-GB" noProof="0" dirty="0"/>
        </a:p>
      </dgm:t>
    </dgm:pt>
    <dgm:pt modelId="{DA89B138-17FD-46B6-A128-802C6082C086}" type="parTrans" cxnId="{460917B4-5AB8-4B1C-B75E-E8F3AEB642D7}">
      <dgm:prSet/>
      <dgm:spPr/>
      <dgm:t>
        <a:bodyPr/>
        <a:lstStyle/>
        <a:p>
          <a:endParaRPr lang="en-US"/>
        </a:p>
      </dgm:t>
    </dgm:pt>
    <dgm:pt modelId="{C80BACF8-42CF-46EA-8F07-968151D65F80}" type="sibTrans" cxnId="{460917B4-5AB8-4B1C-B75E-E8F3AEB642D7}">
      <dgm:prSet/>
      <dgm:spPr/>
      <dgm:t>
        <a:bodyPr/>
        <a:lstStyle/>
        <a:p>
          <a:endParaRPr lang="en-US"/>
        </a:p>
      </dgm:t>
    </dgm:pt>
    <dgm:pt modelId="{3581C1D9-B5E2-4040-AE74-9FC9600D8033}">
      <dgm:prSet phldrT="[Text]"/>
      <dgm:spPr/>
      <dgm:t>
        <a:bodyPr/>
        <a:lstStyle/>
        <a:p>
          <a:r>
            <a:rPr lang="en-GB" noProof="0" dirty="0" smtClean="0"/>
            <a:t>“Simple" financial instruments</a:t>
          </a:r>
          <a:endParaRPr lang="en-GB" noProof="0" dirty="0"/>
        </a:p>
      </dgm:t>
    </dgm:pt>
    <dgm:pt modelId="{4B9F144B-B8D6-4BFE-AAB8-C1BDBC7C2299}" type="parTrans" cxnId="{478C933C-4FEA-41E1-928E-B8F03867E775}">
      <dgm:prSet/>
      <dgm:spPr/>
      <dgm:t>
        <a:bodyPr/>
        <a:lstStyle/>
        <a:p>
          <a:endParaRPr lang="en-US"/>
        </a:p>
      </dgm:t>
    </dgm:pt>
    <dgm:pt modelId="{D8ABA3E8-DB3D-4C56-937D-64C590F5D747}" type="sibTrans" cxnId="{478C933C-4FEA-41E1-928E-B8F03867E775}">
      <dgm:prSet/>
      <dgm:spPr/>
      <dgm:t>
        <a:bodyPr/>
        <a:lstStyle/>
        <a:p>
          <a:endParaRPr lang="en-US"/>
        </a:p>
      </dgm:t>
    </dgm:pt>
    <dgm:pt modelId="{CE086DF5-9EB4-4DE1-981A-CA2ADD589F30}">
      <dgm:prSet phldrT="[Text]"/>
      <dgm:spPr/>
      <dgm:t>
        <a:bodyPr/>
        <a:lstStyle/>
        <a:p>
          <a:r>
            <a:rPr lang="en-GB" noProof="0" dirty="0" smtClean="0"/>
            <a:t>Cash management products in the initial phase</a:t>
          </a:r>
          <a:endParaRPr lang="en-GB" noProof="0" dirty="0"/>
        </a:p>
      </dgm:t>
    </dgm:pt>
    <dgm:pt modelId="{E92D1FE3-098E-4FB6-8E3C-28C75A12A452}" type="parTrans" cxnId="{B3DDEDE0-9082-4706-B2CE-3F58D0E106C6}">
      <dgm:prSet/>
      <dgm:spPr/>
      <dgm:t>
        <a:bodyPr/>
        <a:lstStyle/>
        <a:p>
          <a:endParaRPr lang="en-US"/>
        </a:p>
      </dgm:t>
    </dgm:pt>
    <dgm:pt modelId="{7057EF20-0CBA-4087-9D04-81DD7CA4655D}" type="sibTrans" cxnId="{B3DDEDE0-9082-4706-B2CE-3F58D0E106C6}">
      <dgm:prSet/>
      <dgm:spPr/>
      <dgm:t>
        <a:bodyPr/>
        <a:lstStyle/>
        <a:p>
          <a:endParaRPr lang="en-US"/>
        </a:p>
      </dgm:t>
    </dgm:pt>
    <dgm:pt modelId="{CA4B7327-0FB6-40D6-A121-9BBB29D140D5}">
      <dgm:prSet phldrT="[Text]"/>
      <dgm:spPr/>
      <dgm:t>
        <a:bodyPr/>
        <a:lstStyle/>
        <a:p>
          <a:r>
            <a:rPr lang="en-GB" noProof="0" dirty="0" smtClean="0"/>
            <a:t>Comprehensive regulations in most emerging and developing countries</a:t>
          </a:r>
          <a:endParaRPr lang="en-GB" noProof="0" dirty="0"/>
        </a:p>
      </dgm:t>
    </dgm:pt>
    <dgm:pt modelId="{1E4021C4-9A3E-4A8A-BC18-C525ECA554E6}" type="parTrans" cxnId="{952EB8DE-1B79-4B94-8C53-03CC0E07BEB7}">
      <dgm:prSet/>
      <dgm:spPr/>
      <dgm:t>
        <a:bodyPr/>
        <a:lstStyle/>
        <a:p>
          <a:endParaRPr lang="en-US"/>
        </a:p>
      </dgm:t>
    </dgm:pt>
    <dgm:pt modelId="{B2A7957D-C03F-43E7-BAA5-603D4886F088}" type="sibTrans" cxnId="{952EB8DE-1B79-4B94-8C53-03CC0E07BEB7}">
      <dgm:prSet/>
      <dgm:spPr/>
      <dgm:t>
        <a:bodyPr/>
        <a:lstStyle/>
        <a:p>
          <a:endParaRPr lang="en-US"/>
        </a:p>
      </dgm:t>
    </dgm:pt>
    <dgm:pt modelId="{E00E3BFD-D5BE-4CB3-BD10-1383AFCFBEAE}">
      <dgm:prSet phldrT="[Text]"/>
      <dgm:spPr/>
      <dgm:t>
        <a:bodyPr/>
        <a:lstStyle/>
        <a:p>
          <a:r>
            <a:rPr lang="en-GB" noProof="0" dirty="0" smtClean="0"/>
            <a:t>Electronic trading platforms</a:t>
          </a:r>
          <a:endParaRPr lang="en-GB" noProof="0" dirty="0"/>
        </a:p>
      </dgm:t>
    </dgm:pt>
    <dgm:pt modelId="{774494DA-8B1F-44A5-AE8D-6514FCE7CAB2}" type="parTrans" cxnId="{CB01EB48-4819-4716-8D14-69E0218CDBFB}">
      <dgm:prSet/>
      <dgm:spPr/>
      <dgm:t>
        <a:bodyPr/>
        <a:lstStyle/>
        <a:p>
          <a:endParaRPr lang="en-US"/>
        </a:p>
      </dgm:t>
    </dgm:pt>
    <dgm:pt modelId="{CC973589-87FD-4FED-9383-BA40EC266F18}" type="sibTrans" cxnId="{CB01EB48-4819-4716-8D14-69E0218CDBFB}">
      <dgm:prSet/>
      <dgm:spPr/>
      <dgm:t>
        <a:bodyPr/>
        <a:lstStyle/>
        <a:p>
          <a:endParaRPr lang="en-US"/>
        </a:p>
      </dgm:t>
    </dgm:pt>
    <dgm:pt modelId="{B4ADE01F-DE34-406F-8FFF-51A0D96F500E}">
      <dgm:prSet phldrT="[Text]"/>
      <dgm:spPr/>
      <dgm:t>
        <a:bodyPr/>
        <a:lstStyle/>
        <a:p>
          <a:r>
            <a:rPr lang="en-GB" noProof="0" dirty="0" smtClean="0"/>
            <a:t>Efficient cash management products</a:t>
          </a:r>
          <a:endParaRPr lang="en-GB" noProof="0" dirty="0"/>
        </a:p>
      </dgm:t>
    </dgm:pt>
    <dgm:pt modelId="{40C04948-30AF-4185-8E04-9273B0FC5FAC}" type="parTrans" cxnId="{1051DD32-0295-40FA-8C72-3280867967D0}">
      <dgm:prSet/>
      <dgm:spPr/>
      <dgm:t>
        <a:bodyPr/>
        <a:lstStyle/>
        <a:p>
          <a:endParaRPr lang="en-US"/>
        </a:p>
      </dgm:t>
    </dgm:pt>
    <dgm:pt modelId="{B9A4918D-680B-4B86-9D18-1A0D35D7DD73}" type="sibTrans" cxnId="{1051DD32-0295-40FA-8C72-3280867967D0}">
      <dgm:prSet/>
      <dgm:spPr/>
      <dgm:t>
        <a:bodyPr/>
        <a:lstStyle/>
        <a:p>
          <a:endParaRPr lang="en-US"/>
        </a:p>
      </dgm:t>
    </dgm:pt>
    <dgm:pt modelId="{DB974FDF-709A-41AE-84B3-3371B54F876D}">
      <dgm:prSet phldrT="[Text]"/>
      <dgm:spPr/>
      <dgm:t>
        <a:bodyPr/>
        <a:lstStyle/>
        <a:p>
          <a:r>
            <a:rPr lang="en-GB" noProof="0" dirty="0" smtClean="0"/>
            <a:t>Reduced regulation</a:t>
          </a:r>
          <a:endParaRPr lang="en-GB" noProof="0" dirty="0"/>
        </a:p>
      </dgm:t>
    </dgm:pt>
    <dgm:pt modelId="{3F46FFD3-9C5C-42EF-A790-FC51D744408E}" type="parTrans" cxnId="{149B257A-DDB8-493E-82B3-34F9A09CB28A}">
      <dgm:prSet/>
      <dgm:spPr/>
      <dgm:t>
        <a:bodyPr/>
        <a:lstStyle/>
        <a:p>
          <a:endParaRPr lang="en-US"/>
        </a:p>
      </dgm:t>
    </dgm:pt>
    <dgm:pt modelId="{BD34094B-0720-4F1D-88A5-8505B0A6D53C}" type="sibTrans" cxnId="{149B257A-DDB8-493E-82B3-34F9A09CB28A}">
      <dgm:prSet/>
      <dgm:spPr/>
      <dgm:t>
        <a:bodyPr/>
        <a:lstStyle/>
        <a:p>
          <a:endParaRPr lang="en-US"/>
        </a:p>
      </dgm:t>
    </dgm:pt>
    <dgm:pt modelId="{66D3D98C-8939-45DA-9D93-97833C13ED9D}">
      <dgm:prSet phldrT="[Text]"/>
      <dgm:spPr/>
      <dgm:t>
        <a:bodyPr/>
        <a:lstStyle/>
        <a:p>
          <a:r>
            <a:rPr lang="en-GB" noProof="0" dirty="0" smtClean="0"/>
            <a:t>Compliance </a:t>
          </a:r>
          <a:endParaRPr lang="en-GB" noProof="0" dirty="0"/>
        </a:p>
      </dgm:t>
    </dgm:pt>
    <dgm:pt modelId="{1B257AC1-5B5B-4E60-A2E8-ED55EE2EA6DD}" type="parTrans" cxnId="{A2DD2422-B9D1-4296-B3C2-841C30CF0C3A}">
      <dgm:prSet/>
      <dgm:spPr/>
      <dgm:t>
        <a:bodyPr/>
        <a:lstStyle/>
        <a:p>
          <a:endParaRPr lang="en-US"/>
        </a:p>
      </dgm:t>
    </dgm:pt>
    <dgm:pt modelId="{12AB7B60-7C7D-4797-B16B-A4419EBFE24C}" type="sibTrans" cxnId="{A2DD2422-B9D1-4296-B3C2-841C30CF0C3A}">
      <dgm:prSet/>
      <dgm:spPr/>
      <dgm:t>
        <a:bodyPr/>
        <a:lstStyle/>
        <a:p>
          <a:endParaRPr lang="en-US"/>
        </a:p>
      </dgm:t>
    </dgm:pt>
    <dgm:pt modelId="{C02322F3-1B3C-449F-ABA5-03755EE1FF30}">
      <dgm:prSet phldrT="[Text]"/>
      <dgm:spPr/>
      <dgm:t>
        <a:bodyPr/>
        <a:lstStyle/>
        <a:p>
          <a:r>
            <a:rPr lang="en-GB" noProof="0" dirty="0" smtClean="0"/>
            <a:t>"Complicated" financial products</a:t>
          </a:r>
          <a:endParaRPr lang="en-GB" noProof="0" dirty="0"/>
        </a:p>
      </dgm:t>
    </dgm:pt>
    <dgm:pt modelId="{6A306FFB-AACD-4553-884D-0DDD191CCBCD}" type="parTrans" cxnId="{8F0A854D-0D76-4462-9071-9B86B05C08E6}">
      <dgm:prSet/>
      <dgm:spPr/>
      <dgm:t>
        <a:bodyPr/>
        <a:lstStyle/>
        <a:p>
          <a:endParaRPr lang="en-US"/>
        </a:p>
      </dgm:t>
    </dgm:pt>
    <dgm:pt modelId="{B859ABB1-9123-4DBF-A136-6461D9F63661}" type="sibTrans" cxnId="{8F0A854D-0D76-4462-9071-9B86B05C08E6}">
      <dgm:prSet/>
      <dgm:spPr/>
      <dgm:t>
        <a:bodyPr/>
        <a:lstStyle/>
        <a:p>
          <a:endParaRPr lang="en-US"/>
        </a:p>
      </dgm:t>
    </dgm:pt>
    <dgm:pt modelId="{20212FE5-64D2-4711-AD20-B935495C8648}">
      <dgm:prSet phldrT="[Text]"/>
      <dgm:spPr/>
      <dgm:t>
        <a:bodyPr/>
        <a:lstStyle/>
        <a:p>
          <a:r>
            <a:rPr lang="en-GB" noProof="0" dirty="0" smtClean="0"/>
            <a:t>Centralization of treasury activities</a:t>
          </a:r>
          <a:endParaRPr lang="en-GB" noProof="0" dirty="0"/>
        </a:p>
      </dgm:t>
    </dgm:pt>
    <dgm:pt modelId="{0954AB40-719C-45A4-9261-D52D700AAC30}" type="parTrans" cxnId="{799A86B0-1DE7-4868-B631-E95189C8DDC5}">
      <dgm:prSet/>
      <dgm:spPr/>
      <dgm:t>
        <a:bodyPr/>
        <a:lstStyle/>
        <a:p>
          <a:endParaRPr lang="en-US"/>
        </a:p>
      </dgm:t>
    </dgm:pt>
    <dgm:pt modelId="{450E1317-7CA6-475B-8C8E-9B0F0A2A63CE}" type="sibTrans" cxnId="{799A86B0-1DE7-4868-B631-E95189C8DDC5}">
      <dgm:prSet/>
      <dgm:spPr/>
      <dgm:t>
        <a:bodyPr/>
        <a:lstStyle/>
        <a:p>
          <a:endParaRPr lang="en-US"/>
        </a:p>
      </dgm:t>
    </dgm:pt>
    <dgm:pt modelId="{59C05173-C09B-406B-96BB-A54502B44ED9}">
      <dgm:prSet phldrT="[Text]"/>
      <dgm:spPr/>
      <dgm:t>
        <a:bodyPr/>
        <a:lstStyle/>
        <a:p>
          <a:r>
            <a:rPr lang="en-GB" noProof="0" dirty="0" smtClean="0"/>
            <a:t>STP</a:t>
          </a:r>
          <a:endParaRPr lang="en-GB" noProof="0" dirty="0"/>
        </a:p>
      </dgm:t>
    </dgm:pt>
    <dgm:pt modelId="{D43F63E7-79B4-4337-97D0-8C37425215A3}" type="parTrans" cxnId="{CA6363BF-216D-4D3C-95A7-4BF597627146}">
      <dgm:prSet/>
      <dgm:spPr/>
      <dgm:t>
        <a:bodyPr/>
        <a:lstStyle/>
        <a:p>
          <a:endParaRPr lang="en-US"/>
        </a:p>
      </dgm:t>
    </dgm:pt>
    <dgm:pt modelId="{CCD97D28-A5ED-4002-A1A8-038C34CB0C21}" type="sibTrans" cxnId="{CA6363BF-216D-4D3C-95A7-4BF597627146}">
      <dgm:prSet/>
      <dgm:spPr/>
      <dgm:t>
        <a:bodyPr/>
        <a:lstStyle/>
        <a:p>
          <a:endParaRPr lang="en-US"/>
        </a:p>
      </dgm:t>
    </dgm:pt>
    <dgm:pt modelId="{05B35DFF-52DB-4C16-9B8C-E3EF7E562171}">
      <dgm:prSet phldrT="[Text]"/>
      <dgm:spPr/>
      <dgm:t>
        <a:bodyPr/>
        <a:lstStyle/>
        <a:p>
          <a:r>
            <a:rPr lang="en-GB" noProof="0" dirty="0" smtClean="0"/>
            <a:t>Visibility</a:t>
          </a:r>
          <a:endParaRPr lang="en-GB" noProof="0" dirty="0"/>
        </a:p>
      </dgm:t>
    </dgm:pt>
    <dgm:pt modelId="{5AFF269C-AAF6-4C8C-AC17-E0629979065F}" type="parTrans" cxnId="{F247291E-F373-433E-A0A6-B98DD086E6EE}">
      <dgm:prSet/>
      <dgm:spPr/>
      <dgm:t>
        <a:bodyPr/>
        <a:lstStyle/>
        <a:p>
          <a:endParaRPr lang="en-US"/>
        </a:p>
      </dgm:t>
    </dgm:pt>
    <dgm:pt modelId="{583C02E5-5225-4C8F-B873-19CB7E9A4585}" type="sibTrans" cxnId="{F247291E-F373-433E-A0A6-B98DD086E6EE}">
      <dgm:prSet/>
      <dgm:spPr/>
      <dgm:t>
        <a:bodyPr/>
        <a:lstStyle/>
        <a:p>
          <a:endParaRPr lang="en-US"/>
        </a:p>
      </dgm:t>
    </dgm:pt>
    <dgm:pt modelId="{DE8097AB-35F9-4720-A127-9C71E6C3C905}">
      <dgm:prSet phldrT="[Text]"/>
      <dgm:spPr/>
      <dgm:t>
        <a:bodyPr/>
        <a:lstStyle/>
        <a:p>
          <a:r>
            <a:rPr lang="en-GB" noProof="0" dirty="0" smtClean="0"/>
            <a:t>E-invoicing</a:t>
          </a:r>
          <a:endParaRPr lang="en-GB" noProof="0" dirty="0"/>
        </a:p>
      </dgm:t>
    </dgm:pt>
    <dgm:pt modelId="{EAF2D105-5584-4314-89A6-A45548C719A8}" type="parTrans" cxnId="{B92828B0-A8C6-4D1D-84B0-67098A90CF3E}">
      <dgm:prSet/>
      <dgm:spPr/>
      <dgm:t>
        <a:bodyPr/>
        <a:lstStyle/>
        <a:p>
          <a:endParaRPr lang="en-US"/>
        </a:p>
      </dgm:t>
    </dgm:pt>
    <dgm:pt modelId="{D3BC2606-DEB0-408C-A32B-5B1DDF20E0E7}" type="sibTrans" cxnId="{B92828B0-A8C6-4D1D-84B0-67098A90CF3E}">
      <dgm:prSet/>
      <dgm:spPr/>
      <dgm:t>
        <a:bodyPr/>
        <a:lstStyle/>
        <a:p>
          <a:endParaRPr lang="en-US"/>
        </a:p>
      </dgm:t>
    </dgm:pt>
    <dgm:pt modelId="{51D664E3-044C-4B6B-951D-0D562B9E0A62}">
      <dgm:prSet phldrT="[Text]"/>
      <dgm:spPr/>
      <dgm:t>
        <a:bodyPr/>
        <a:lstStyle/>
        <a:p>
          <a:r>
            <a:rPr lang="en-GB" noProof="0" dirty="0" smtClean="0"/>
            <a:t>Swift Net</a:t>
          </a:r>
          <a:endParaRPr lang="en-GB" noProof="0" dirty="0"/>
        </a:p>
      </dgm:t>
    </dgm:pt>
    <dgm:pt modelId="{50F90EDF-8E2F-4B35-A2ED-CFB915253A79}" type="parTrans" cxnId="{4981C6C0-775C-4D22-9049-BF601F57271D}">
      <dgm:prSet/>
      <dgm:spPr/>
      <dgm:t>
        <a:bodyPr/>
        <a:lstStyle/>
        <a:p>
          <a:endParaRPr lang="en-US"/>
        </a:p>
      </dgm:t>
    </dgm:pt>
    <dgm:pt modelId="{9D845455-55BD-4001-A9E0-B4F99804291D}" type="sibTrans" cxnId="{4981C6C0-775C-4D22-9049-BF601F57271D}">
      <dgm:prSet/>
      <dgm:spPr/>
      <dgm:t>
        <a:bodyPr/>
        <a:lstStyle/>
        <a:p>
          <a:endParaRPr lang="en-US"/>
        </a:p>
      </dgm:t>
    </dgm:pt>
    <dgm:pt modelId="{52D83273-464D-4375-B5EC-F51274AF36F9}">
      <dgm:prSet phldrT="[Text]"/>
      <dgm:spPr/>
      <dgm:t>
        <a:bodyPr/>
        <a:lstStyle/>
        <a:p>
          <a:r>
            <a:rPr lang="en-GB" noProof="0" dirty="0" smtClean="0"/>
            <a:t>Supply chain funding</a:t>
          </a:r>
          <a:endParaRPr lang="en-GB" noProof="0" dirty="0"/>
        </a:p>
      </dgm:t>
    </dgm:pt>
    <dgm:pt modelId="{18B921C5-A158-43B2-899A-E733757790E9}" type="parTrans" cxnId="{44456312-067C-40A9-8F63-DC423C762134}">
      <dgm:prSet/>
      <dgm:spPr/>
      <dgm:t>
        <a:bodyPr/>
        <a:lstStyle/>
        <a:p>
          <a:endParaRPr lang="en-US"/>
        </a:p>
      </dgm:t>
    </dgm:pt>
    <dgm:pt modelId="{48BA122A-3D5A-4501-8DC5-1D7642D37858}" type="sibTrans" cxnId="{44456312-067C-40A9-8F63-DC423C762134}">
      <dgm:prSet/>
      <dgm:spPr/>
      <dgm:t>
        <a:bodyPr/>
        <a:lstStyle/>
        <a:p>
          <a:endParaRPr lang="en-US"/>
        </a:p>
      </dgm:t>
    </dgm:pt>
    <dgm:pt modelId="{3D96746E-F46D-42E6-A3B2-F28E6661BBDA}">
      <dgm:prSet phldrT="[Text]"/>
      <dgm:spPr/>
      <dgm:t>
        <a:bodyPr/>
        <a:lstStyle/>
        <a:p>
          <a:r>
            <a:rPr lang="en-GB" noProof="0" dirty="0" smtClean="0"/>
            <a:t>Mobil phone Treasury</a:t>
          </a:r>
          <a:endParaRPr lang="en-GB" noProof="0" dirty="0"/>
        </a:p>
      </dgm:t>
    </dgm:pt>
    <dgm:pt modelId="{6BB606DF-EEF6-4E1A-9DD2-BB625519E590}" type="parTrans" cxnId="{3698BDCE-DE18-4E3D-8507-76950E5AAE21}">
      <dgm:prSet/>
      <dgm:spPr/>
      <dgm:t>
        <a:bodyPr/>
        <a:lstStyle/>
        <a:p>
          <a:endParaRPr lang="en-GB"/>
        </a:p>
      </dgm:t>
    </dgm:pt>
    <dgm:pt modelId="{F4C88E9D-21A8-4194-A0DB-EBD12BA9B762}" type="sibTrans" cxnId="{3698BDCE-DE18-4E3D-8507-76950E5AAE21}">
      <dgm:prSet/>
      <dgm:spPr/>
      <dgm:t>
        <a:bodyPr/>
        <a:lstStyle/>
        <a:p>
          <a:endParaRPr lang="en-GB"/>
        </a:p>
      </dgm:t>
    </dgm:pt>
    <dgm:pt modelId="{073A08E5-2399-417F-A48E-BE11918F8B44}" type="pres">
      <dgm:prSet presAssocID="{CB65D60D-5DB2-42CB-B08B-E95A08038792}" presName="arrowDiagram" presStyleCnt="0">
        <dgm:presLayoutVars>
          <dgm:chMax val="5"/>
          <dgm:dir/>
          <dgm:resizeHandles val="exact"/>
        </dgm:presLayoutVars>
      </dgm:prSet>
      <dgm:spPr/>
    </dgm:pt>
    <dgm:pt modelId="{9C8D89D2-08B5-4A50-B375-00C3A0010D3B}" type="pres">
      <dgm:prSet presAssocID="{CB65D60D-5DB2-42CB-B08B-E95A08038792}" presName="arrow" presStyleLbl="bgShp" presStyleIdx="0" presStyleCnt="1"/>
      <dgm:spPr/>
      <dgm:t>
        <a:bodyPr/>
        <a:lstStyle/>
        <a:p>
          <a:endParaRPr lang="en-GB"/>
        </a:p>
      </dgm:t>
    </dgm:pt>
    <dgm:pt modelId="{0490052B-CB09-4501-9711-58C391FAC6BB}" type="pres">
      <dgm:prSet presAssocID="{CB65D60D-5DB2-42CB-B08B-E95A08038792}" presName="arrowDiagram3" presStyleCnt="0"/>
      <dgm:spPr/>
    </dgm:pt>
    <dgm:pt modelId="{DCD81881-9AB6-4507-ACB1-FCB45719CE11}" type="pres">
      <dgm:prSet presAssocID="{5DDDE4AA-E572-4BBB-A012-7B30A4A9AC26}" presName="bullet3a" presStyleLbl="node1" presStyleIdx="0" presStyleCnt="3"/>
      <dgm:spPr/>
    </dgm:pt>
    <dgm:pt modelId="{E04AEB00-A1D0-4796-BA56-CAACDBB118CE}" type="pres">
      <dgm:prSet presAssocID="{5DDDE4AA-E572-4BBB-A012-7B30A4A9AC26}" presName="textBox3a" presStyleLbl="revTx" presStyleIdx="0" presStyleCnt="3" custScaleX="172337" custScaleY="79871" custLinFactNeighborY="22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6774B-0082-4FA6-B8D2-44B8FE99DD80}" type="pres">
      <dgm:prSet presAssocID="{89D8A862-B6F9-4C36-BF24-9F33B0D2433E}" presName="bullet3b" presStyleLbl="node1" presStyleIdx="1" presStyleCnt="3" custLinFactX="39766" custLinFactNeighborX="100000" custLinFactNeighborY="-50689"/>
      <dgm:spPr/>
    </dgm:pt>
    <dgm:pt modelId="{476BFB07-73D9-45B1-BBBD-3137C98B457C}" type="pres">
      <dgm:prSet presAssocID="{89D8A862-B6F9-4C36-BF24-9F33B0D2433E}" presName="textBox3b" presStyleLbl="revTx" presStyleIdx="1" presStyleCnt="3" custScaleX="177128" custScaleY="86413" custLinFactNeighborX="41644" custLinFactNeighborY="1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AC561-C5BE-457A-B043-D9C5BDBC5913}" type="pres">
      <dgm:prSet presAssocID="{131C389A-2E0F-437E-A8A8-38DA1BE6A961}" presName="bullet3c" presStyleLbl="node1" presStyleIdx="2" presStyleCnt="3" custLinFactX="55038" custLinFactNeighborX="100000" custLinFactNeighborY="-13042"/>
      <dgm:spPr/>
    </dgm:pt>
    <dgm:pt modelId="{799440A4-B86B-4629-A72D-464FD595196F}" type="pres">
      <dgm:prSet presAssocID="{131C389A-2E0F-437E-A8A8-38DA1BE6A961}" presName="textBox3c" presStyleLbl="revTx" presStyleIdx="2" presStyleCnt="3" custScaleY="59469" custLinFactNeighborX="23812" custLinFactNeighborY="-13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F2B76-BF2D-4502-9E28-86E528BAADA6}" type="presOf" srcId="{3581C1D9-B5E2-4040-AE74-9FC9600D8033}" destId="{E04AEB00-A1D0-4796-BA56-CAACDBB118CE}" srcOrd="0" destOrd="2" presId="urn:microsoft.com/office/officeart/2005/8/layout/arrow2"/>
    <dgm:cxn modelId="{44456312-067C-40A9-8F63-DC423C762134}" srcId="{131C389A-2E0F-437E-A8A8-38DA1BE6A961}" destId="{52D83273-464D-4375-B5EC-F51274AF36F9}" srcOrd="7" destOrd="0" parTransId="{18B921C5-A158-43B2-899A-E733757790E9}" sibTransId="{48BA122A-3D5A-4501-8DC5-1D7642D37858}"/>
    <dgm:cxn modelId="{8F0A854D-0D76-4462-9071-9B86B05C08E6}" srcId="{89D8A862-B6F9-4C36-BF24-9F33B0D2433E}" destId="{C02322F3-1B3C-449F-ABA5-03755EE1FF30}" srcOrd="1" destOrd="0" parTransId="{6A306FFB-AACD-4553-884D-0DDD191CCBCD}" sibTransId="{B859ABB1-9123-4DBF-A136-6461D9F63661}"/>
    <dgm:cxn modelId="{019302BA-17FF-4D00-8C32-E1F6B33856DD}" type="presOf" srcId="{B4ADE01F-DE34-406F-8FFF-51A0D96F500E}" destId="{476BFB07-73D9-45B1-BBBD-3137C98B457C}" srcOrd="0" destOrd="3" presId="urn:microsoft.com/office/officeart/2005/8/layout/arrow2"/>
    <dgm:cxn modelId="{1FB59204-D0F2-40B3-AD77-5EF90815A2C0}" type="presOf" srcId="{3D96746E-F46D-42E6-A3B2-F28E6661BBDA}" destId="{799440A4-B86B-4629-A72D-464FD595196F}" srcOrd="0" destOrd="5" presId="urn:microsoft.com/office/officeart/2005/8/layout/arrow2"/>
    <dgm:cxn modelId="{CB01EB48-4819-4716-8D14-69E0218CDBFB}" srcId="{89D8A862-B6F9-4C36-BF24-9F33B0D2433E}" destId="{E00E3BFD-D5BE-4CB3-BD10-1383AFCFBEAE}" srcOrd="0" destOrd="0" parTransId="{774494DA-8B1F-44A5-AE8D-6514FCE7CAB2}" sibTransId="{CC973589-87FD-4FED-9383-BA40EC266F18}"/>
    <dgm:cxn modelId="{3698BDCE-DE18-4E3D-8507-76950E5AAE21}" srcId="{131C389A-2E0F-437E-A8A8-38DA1BE6A961}" destId="{3D96746E-F46D-42E6-A3B2-F28E6661BBDA}" srcOrd="4" destOrd="0" parTransId="{6BB606DF-EEF6-4E1A-9DD2-BB625519E590}" sibTransId="{F4C88E9D-21A8-4194-A0DB-EBD12BA9B762}"/>
    <dgm:cxn modelId="{478C933C-4FEA-41E1-928E-B8F03867E775}" srcId="{5DDDE4AA-E572-4BBB-A012-7B30A4A9AC26}" destId="{3581C1D9-B5E2-4040-AE74-9FC9600D8033}" srcOrd="1" destOrd="0" parTransId="{4B9F144B-B8D6-4BFE-AAB8-C1BDBC7C2299}" sibTransId="{D8ABA3E8-DB3D-4C56-937D-64C590F5D747}"/>
    <dgm:cxn modelId="{4322B60A-7BEF-4485-B3A8-586D94E929D1}" srcId="{CB65D60D-5DB2-42CB-B08B-E95A08038792}" destId="{131C389A-2E0F-437E-A8A8-38DA1BE6A961}" srcOrd="2" destOrd="0" parTransId="{79E7D665-E6C3-41CD-8AE2-FE40AE239B96}" sibTransId="{94597039-9A50-4E11-BFAC-15EB433E35D9}"/>
    <dgm:cxn modelId="{9E2E6129-D873-4E87-8364-09707E5AFEE0}" type="presOf" srcId="{51D664E3-044C-4B6B-951D-0D562B9E0A62}" destId="{799440A4-B86B-4629-A72D-464FD595196F}" srcOrd="0" destOrd="7" presId="urn:microsoft.com/office/officeart/2005/8/layout/arrow2"/>
    <dgm:cxn modelId="{A2DD2422-B9D1-4296-B3C2-841C30CF0C3A}" srcId="{89D8A862-B6F9-4C36-BF24-9F33B0D2433E}" destId="{66D3D98C-8939-45DA-9D93-97833C13ED9D}" srcOrd="4" destOrd="0" parTransId="{1B257AC1-5B5B-4E60-A2E8-ED55EE2EA6DD}" sibTransId="{12AB7B60-7C7D-4797-B16B-A4419EBFE24C}"/>
    <dgm:cxn modelId="{32265806-F189-44BE-8EC9-BA2A25B28677}" type="presOf" srcId="{52D83273-464D-4375-B5EC-F51274AF36F9}" destId="{799440A4-B86B-4629-A72D-464FD595196F}" srcOrd="0" destOrd="8" presId="urn:microsoft.com/office/officeart/2005/8/layout/arrow2"/>
    <dgm:cxn modelId="{30C551DB-F185-43D9-BCA7-426D28A018E9}" type="presOf" srcId="{DB974FDF-709A-41AE-84B3-3371B54F876D}" destId="{476BFB07-73D9-45B1-BBBD-3137C98B457C}" srcOrd="0" destOrd="4" presId="urn:microsoft.com/office/officeart/2005/8/layout/arrow2"/>
    <dgm:cxn modelId="{4981C6C0-775C-4D22-9049-BF601F57271D}" srcId="{131C389A-2E0F-437E-A8A8-38DA1BE6A961}" destId="{51D664E3-044C-4B6B-951D-0D562B9E0A62}" srcOrd="6" destOrd="0" parTransId="{50F90EDF-8E2F-4B35-A2ED-CFB915253A79}" sibTransId="{9D845455-55BD-4001-A9E0-B4F99804291D}"/>
    <dgm:cxn modelId="{799A86B0-1DE7-4868-B631-E95189C8DDC5}" srcId="{131C389A-2E0F-437E-A8A8-38DA1BE6A961}" destId="{20212FE5-64D2-4711-AD20-B935495C8648}" srcOrd="1" destOrd="0" parTransId="{0954AB40-719C-45A4-9261-D52D700AAC30}" sibTransId="{450E1317-7CA6-475B-8C8E-9B0F0A2A63CE}"/>
    <dgm:cxn modelId="{A61FCF91-FF53-4FF5-99D5-CF7F55EDD55C}" srcId="{CB65D60D-5DB2-42CB-B08B-E95A08038792}" destId="{89D8A862-B6F9-4C36-BF24-9F33B0D2433E}" srcOrd="1" destOrd="0" parTransId="{B721E8EA-3102-4D91-9827-BA8E41F20F91}" sibTransId="{7B05D41C-B2BB-4A17-B0ED-CAC0D5773679}"/>
    <dgm:cxn modelId="{F247291E-F373-433E-A0A6-B98DD086E6EE}" srcId="{131C389A-2E0F-437E-A8A8-38DA1BE6A961}" destId="{05B35DFF-52DB-4C16-9B8C-E3EF7E562171}" srcOrd="2" destOrd="0" parTransId="{5AFF269C-AAF6-4C8C-AC17-E0629979065F}" sibTransId="{583C02E5-5225-4C8F-B873-19CB7E9A4585}"/>
    <dgm:cxn modelId="{149B257A-DDB8-493E-82B3-34F9A09CB28A}" srcId="{89D8A862-B6F9-4C36-BF24-9F33B0D2433E}" destId="{DB974FDF-709A-41AE-84B3-3371B54F876D}" srcOrd="3" destOrd="0" parTransId="{3F46FFD3-9C5C-42EF-A790-FC51D744408E}" sibTransId="{BD34094B-0720-4F1D-88A5-8505B0A6D53C}"/>
    <dgm:cxn modelId="{F4EA67FC-9553-41B8-957B-BAF58F302D75}" type="presOf" srcId="{20212FE5-64D2-4711-AD20-B935495C8648}" destId="{799440A4-B86B-4629-A72D-464FD595196F}" srcOrd="0" destOrd="2" presId="urn:microsoft.com/office/officeart/2005/8/layout/arrow2"/>
    <dgm:cxn modelId="{AC963A66-B2CD-4197-BC5F-9557938F73A7}" type="presOf" srcId="{CE086DF5-9EB4-4DE1-981A-CA2ADD589F30}" destId="{E04AEB00-A1D0-4796-BA56-CAACDBB118CE}" srcOrd="0" destOrd="3" presId="urn:microsoft.com/office/officeart/2005/8/layout/arrow2"/>
    <dgm:cxn modelId="{460917B4-5AB8-4B1C-B75E-E8F3AEB642D7}" srcId="{5DDDE4AA-E572-4BBB-A012-7B30A4A9AC26}" destId="{33E07022-CF85-44DB-83A8-99D20FD845D0}" srcOrd="0" destOrd="0" parTransId="{DA89B138-17FD-46B6-A128-802C6082C086}" sibTransId="{C80BACF8-42CF-46EA-8F07-968151D65F80}"/>
    <dgm:cxn modelId="{952EB8DE-1B79-4B94-8C53-03CC0E07BEB7}" srcId="{5DDDE4AA-E572-4BBB-A012-7B30A4A9AC26}" destId="{CA4B7327-0FB6-40D6-A121-9BBB29D140D5}" srcOrd="3" destOrd="0" parTransId="{1E4021C4-9A3E-4A8A-BC18-C525ECA554E6}" sibTransId="{B2A7957D-C03F-43E7-BAA5-603D4886F088}"/>
    <dgm:cxn modelId="{BB41006A-BEEE-4513-AB34-5D87FD07E616}" type="presOf" srcId="{5DDDE4AA-E572-4BBB-A012-7B30A4A9AC26}" destId="{E04AEB00-A1D0-4796-BA56-CAACDBB118CE}" srcOrd="0" destOrd="0" presId="urn:microsoft.com/office/officeart/2005/8/layout/arrow2"/>
    <dgm:cxn modelId="{1051DD32-0295-40FA-8C72-3280867967D0}" srcId="{89D8A862-B6F9-4C36-BF24-9F33B0D2433E}" destId="{B4ADE01F-DE34-406F-8FFF-51A0D96F500E}" srcOrd="2" destOrd="0" parTransId="{40C04948-30AF-4185-8E04-9273B0FC5FAC}" sibTransId="{B9A4918D-680B-4B86-9D18-1A0D35D7DD73}"/>
    <dgm:cxn modelId="{0DB72A2F-0F42-47F9-A27B-C6705733291E}" srcId="{CB65D60D-5DB2-42CB-B08B-E95A08038792}" destId="{5DDDE4AA-E572-4BBB-A012-7B30A4A9AC26}" srcOrd="0" destOrd="0" parTransId="{C9B3B72B-54FF-456E-AC26-97D3C03509ED}" sibTransId="{C5414896-3B0E-4C7E-8631-842B304F55A8}"/>
    <dgm:cxn modelId="{90C934D9-EA92-48A5-A66A-9BDA62748111}" type="presOf" srcId="{131C389A-2E0F-437E-A8A8-38DA1BE6A961}" destId="{799440A4-B86B-4629-A72D-464FD595196F}" srcOrd="0" destOrd="0" presId="urn:microsoft.com/office/officeart/2005/8/layout/arrow2"/>
    <dgm:cxn modelId="{AE45CE24-B5F7-4A5E-B442-F23463DE81BC}" type="presOf" srcId="{66D3D98C-8939-45DA-9D93-97833C13ED9D}" destId="{476BFB07-73D9-45B1-BBBD-3137C98B457C}" srcOrd="0" destOrd="5" presId="urn:microsoft.com/office/officeart/2005/8/layout/arrow2"/>
    <dgm:cxn modelId="{907EFD3D-8D3D-4880-A702-16DC2CF91B40}" type="presOf" srcId="{C02322F3-1B3C-449F-ABA5-03755EE1FF30}" destId="{476BFB07-73D9-45B1-BBBD-3137C98B457C}" srcOrd="0" destOrd="2" presId="urn:microsoft.com/office/officeart/2005/8/layout/arrow2"/>
    <dgm:cxn modelId="{B92828B0-A8C6-4D1D-84B0-67098A90CF3E}" srcId="{131C389A-2E0F-437E-A8A8-38DA1BE6A961}" destId="{DE8097AB-35F9-4720-A127-9C71E6C3C905}" srcOrd="5" destOrd="0" parTransId="{EAF2D105-5584-4314-89A6-A45548C719A8}" sibTransId="{D3BC2606-DEB0-408C-A32B-5B1DDF20E0E7}"/>
    <dgm:cxn modelId="{3AF8AF91-56F6-4A49-9BF8-B99CDF90A155}" srcId="{131C389A-2E0F-437E-A8A8-38DA1BE6A961}" destId="{AEBF8B2F-EEED-4C35-A723-133BF2F91658}" srcOrd="0" destOrd="0" parTransId="{22730241-BAD6-45C2-89DF-53DB0226FABA}" sibTransId="{069BC631-C12A-48AF-A972-4C686730D92E}"/>
    <dgm:cxn modelId="{E513891A-CE86-4131-A3A1-FF1AB3AE5957}" type="presOf" srcId="{05B35DFF-52DB-4C16-9B8C-E3EF7E562171}" destId="{799440A4-B86B-4629-A72D-464FD595196F}" srcOrd="0" destOrd="3" presId="urn:microsoft.com/office/officeart/2005/8/layout/arrow2"/>
    <dgm:cxn modelId="{DADC7CA0-9650-410C-9CE8-CE79F845C732}" type="presOf" srcId="{89D8A862-B6F9-4C36-BF24-9F33B0D2433E}" destId="{476BFB07-73D9-45B1-BBBD-3137C98B457C}" srcOrd="0" destOrd="0" presId="urn:microsoft.com/office/officeart/2005/8/layout/arrow2"/>
    <dgm:cxn modelId="{B3DDEDE0-9082-4706-B2CE-3F58D0E106C6}" srcId="{5DDDE4AA-E572-4BBB-A012-7B30A4A9AC26}" destId="{CE086DF5-9EB4-4DE1-981A-CA2ADD589F30}" srcOrd="2" destOrd="0" parTransId="{E92D1FE3-098E-4FB6-8E3C-28C75A12A452}" sibTransId="{7057EF20-0CBA-4087-9D04-81DD7CA4655D}"/>
    <dgm:cxn modelId="{E3D5C542-FDF3-42FF-96EF-D28BCBCA1396}" type="presOf" srcId="{AEBF8B2F-EEED-4C35-A723-133BF2F91658}" destId="{799440A4-B86B-4629-A72D-464FD595196F}" srcOrd="0" destOrd="1" presId="urn:microsoft.com/office/officeart/2005/8/layout/arrow2"/>
    <dgm:cxn modelId="{1561ADE7-9C90-4819-A25B-09D14BC199DF}" type="presOf" srcId="{33E07022-CF85-44DB-83A8-99D20FD845D0}" destId="{E04AEB00-A1D0-4796-BA56-CAACDBB118CE}" srcOrd="0" destOrd="1" presId="urn:microsoft.com/office/officeart/2005/8/layout/arrow2"/>
    <dgm:cxn modelId="{B601511B-6887-40D9-A32F-0A11BABDB796}" type="presOf" srcId="{CA4B7327-0FB6-40D6-A121-9BBB29D140D5}" destId="{E04AEB00-A1D0-4796-BA56-CAACDBB118CE}" srcOrd="0" destOrd="4" presId="urn:microsoft.com/office/officeart/2005/8/layout/arrow2"/>
    <dgm:cxn modelId="{1E884FF5-66C2-4080-825A-3ECA0C9E7783}" type="presOf" srcId="{59C05173-C09B-406B-96BB-A54502B44ED9}" destId="{799440A4-B86B-4629-A72D-464FD595196F}" srcOrd="0" destOrd="4" presId="urn:microsoft.com/office/officeart/2005/8/layout/arrow2"/>
    <dgm:cxn modelId="{FC9C338B-826E-4882-8857-12CE6643A0F8}" type="presOf" srcId="{CB65D60D-5DB2-42CB-B08B-E95A08038792}" destId="{073A08E5-2399-417F-A48E-BE11918F8B44}" srcOrd="0" destOrd="0" presId="urn:microsoft.com/office/officeart/2005/8/layout/arrow2"/>
    <dgm:cxn modelId="{CA6363BF-216D-4D3C-95A7-4BF597627146}" srcId="{131C389A-2E0F-437E-A8A8-38DA1BE6A961}" destId="{59C05173-C09B-406B-96BB-A54502B44ED9}" srcOrd="3" destOrd="0" parTransId="{D43F63E7-79B4-4337-97D0-8C37425215A3}" sibTransId="{CCD97D28-A5ED-4002-A1A8-038C34CB0C21}"/>
    <dgm:cxn modelId="{9408361D-973B-4DA0-8206-149408216675}" type="presOf" srcId="{E00E3BFD-D5BE-4CB3-BD10-1383AFCFBEAE}" destId="{476BFB07-73D9-45B1-BBBD-3137C98B457C}" srcOrd="0" destOrd="1" presId="urn:microsoft.com/office/officeart/2005/8/layout/arrow2"/>
    <dgm:cxn modelId="{4E1C0030-182A-4749-A03D-95FCAF2D35D8}" type="presOf" srcId="{DE8097AB-35F9-4720-A127-9C71E6C3C905}" destId="{799440A4-B86B-4629-A72D-464FD595196F}" srcOrd="0" destOrd="6" presId="urn:microsoft.com/office/officeart/2005/8/layout/arrow2"/>
    <dgm:cxn modelId="{B40E85AF-A951-410D-B854-6CDBD37817C7}" type="presParOf" srcId="{073A08E5-2399-417F-A48E-BE11918F8B44}" destId="{9C8D89D2-08B5-4A50-B375-00C3A0010D3B}" srcOrd="0" destOrd="0" presId="urn:microsoft.com/office/officeart/2005/8/layout/arrow2"/>
    <dgm:cxn modelId="{AF20BB60-C0EC-48B8-B81F-9F6EB0915F3E}" type="presParOf" srcId="{073A08E5-2399-417F-A48E-BE11918F8B44}" destId="{0490052B-CB09-4501-9711-58C391FAC6BB}" srcOrd="1" destOrd="0" presId="urn:microsoft.com/office/officeart/2005/8/layout/arrow2"/>
    <dgm:cxn modelId="{59030685-9F14-4EAB-8301-F1D0B338EDE2}" type="presParOf" srcId="{0490052B-CB09-4501-9711-58C391FAC6BB}" destId="{DCD81881-9AB6-4507-ACB1-FCB45719CE11}" srcOrd="0" destOrd="0" presId="urn:microsoft.com/office/officeart/2005/8/layout/arrow2"/>
    <dgm:cxn modelId="{6E66D871-79A4-4B49-92B2-29833598786D}" type="presParOf" srcId="{0490052B-CB09-4501-9711-58C391FAC6BB}" destId="{E04AEB00-A1D0-4796-BA56-CAACDBB118CE}" srcOrd="1" destOrd="0" presId="urn:microsoft.com/office/officeart/2005/8/layout/arrow2"/>
    <dgm:cxn modelId="{EF689989-0DAE-4830-A8F7-DAA564EB4381}" type="presParOf" srcId="{0490052B-CB09-4501-9711-58C391FAC6BB}" destId="{BA96774B-0082-4FA6-B8D2-44B8FE99DD80}" srcOrd="2" destOrd="0" presId="urn:microsoft.com/office/officeart/2005/8/layout/arrow2"/>
    <dgm:cxn modelId="{9D030117-33A2-468A-9E23-AD11FFAE355E}" type="presParOf" srcId="{0490052B-CB09-4501-9711-58C391FAC6BB}" destId="{476BFB07-73D9-45B1-BBBD-3137C98B457C}" srcOrd="3" destOrd="0" presId="urn:microsoft.com/office/officeart/2005/8/layout/arrow2"/>
    <dgm:cxn modelId="{0FF79ABB-8522-4C24-9879-9E1E97DAACD8}" type="presParOf" srcId="{0490052B-CB09-4501-9711-58C391FAC6BB}" destId="{277AC561-C5BE-457A-B043-D9C5BDBC5913}" srcOrd="4" destOrd="0" presId="urn:microsoft.com/office/officeart/2005/8/layout/arrow2"/>
    <dgm:cxn modelId="{9B182CDB-BC8B-4C79-B43C-59FE020A30DC}" type="presParOf" srcId="{0490052B-CB09-4501-9711-58C391FAC6BB}" destId="{799440A4-B86B-4629-A72D-464FD595196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65D60D-5DB2-42CB-B08B-E95A08038792}" type="doc">
      <dgm:prSet loTypeId="urn:microsoft.com/office/officeart/2005/8/layout/arrow2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DDDE4AA-E572-4BBB-A012-7B30A4A9AC26}">
      <dgm:prSet phldrT="[Text]"/>
      <dgm:spPr/>
      <dgm:t>
        <a:bodyPr/>
        <a:lstStyle/>
        <a:p>
          <a:r>
            <a:rPr lang="en-US" dirty="0" smtClean="0"/>
            <a:t>Past (from approx. 1970 – 1980)</a:t>
          </a:r>
          <a:endParaRPr lang="de-CH" noProof="0" dirty="0"/>
        </a:p>
      </dgm:t>
    </dgm:pt>
    <dgm:pt modelId="{C9B3B72B-54FF-456E-AC26-97D3C03509ED}" type="parTrans" cxnId="{0DB72A2F-0F42-47F9-A27B-C6705733291E}">
      <dgm:prSet/>
      <dgm:spPr/>
      <dgm:t>
        <a:bodyPr/>
        <a:lstStyle/>
        <a:p>
          <a:endParaRPr lang="en-US"/>
        </a:p>
      </dgm:t>
    </dgm:pt>
    <dgm:pt modelId="{C5414896-3B0E-4C7E-8631-842B304F55A8}" type="sibTrans" cxnId="{0DB72A2F-0F42-47F9-A27B-C6705733291E}">
      <dgm:prSet/>
      <dgm:spPr/>
      <dgm:t>
        <a:bodyPr/>
        <a:lstStyle/>
        <a:p>
          <a:endParaRPr lang="en-US"/>
        </a:p>
      </dgm:t>
    </dgm:pt>
    <dgm:pt modelId="{89D8A862-B6F9-4C36-BF24-9F33B0D2433E}">
      <dgm:prSet phldrT="[Text]"/>
      <dgm:spPr/>
      <dgm:t>
        <a:bodyPr/>
        <a:lstStyle/>
        <a:p>
          <a:r>
            <a:rPr lang="de-CH" noProof="0" dirty="0" smtClean="0"/>
            <a:t>Today</a:t>
          </a:r>
          <a:endParaRPr lang="de-CH" noProof="0" dirty="0"/>
        </a:p>
      </dgm:t>
    </dgm:pt>
    <dgm:pt modelId="{B721E8EA-3102-4D91-9827-BA8E41F20F91}" type="parTrans" cxnId="{A61FCF91-FF53-4FF5-99D5-CF7F55EDD55C}">
      <dgm:prSet/>
      <dgm:spPr/>
      <dgm:t>
        <a:bodyPr/>
        <a:lstStyle/>
        <a:p>
          <a:endParaRPr lang="en-US"/>
        </a:p>
      </dgm:t>
    </dgm:pt>
    <dgm:pt modelId="{7B05D41C-B2BB-4A17-B0ED-CAC0D5773679}" type="sibTrans" cxnId="{A61FCF91-FF53-4FF5-99D5-CF7F55EDD55C}">
      <dgm:prSet/>
      <dgm:spPr/>
      <dgm:t>
        <a:bodyPr/>
        <a:lstStyle/>
        <a:p>
          <a:endParaRPr lang="en-US"/>
        </a:p>
      </dgm:t>
    </dgm:pt>
    <dgm:pt modelId="{131C389A-2E0F-437E-A8A8-38DA1BE6A961}">
      <dgm:prSet phldrT="[Text]"/>
      <dgm:spPr/>
      <dgm:t>
        <a:bodyPr/>
        <a:lstStyle/>
        <a:p>
          <a:r>
            <a:rPr lang="en-GB" noProof="0" dirty="0" smtClean="0"/>
            <a:t>Future</a:t>
          </a:r>
          <a:endParaRPr lang="en-GB" noProof="0" dirty="0"/>
        </a:p>
      </dgm:t>
    </dgm:pt>
    <dgm:pt modelId="{79E7D665-E6C3-41CD-8AE2-FE40AE239B96}" type="parTrans" cxnId="{4322B60A-7BEF-4485-B3A8-586D94E929D1}">
      <dgm:prSet/>
      <dgm:spPr/>
      <dgm:t>
        <a:bodyPr/>
        <a:lstStyle/>
        <a:p>
          <a:endParaRPr lang="en-US"/>
        </a:p>
      </dgm:t>
    </dgm:pt>
    <dgm:pt modelId="{94597039-9A50-4E11-BFAC-15EB433E35D9}" type="sibTrans" cxnId="{4322B60A-7BEF-4485-B3A8-586D94E929D1}">
      <dgm:prSet/>
      <dgm:spPr/>
      <dgm:t>
        <a:bodyPr/>
        <a:lstStyle/>
        <a:p>
          <a:endParaRPr lang="en-US"/>
        </a:p>
      </dgm:t>
    </dgm:pt>
    <dgm:pt modelId="{AEBF8B2F-EEED-4C35-A723-133BF2F91658}">
      <dgm:prSet phldrT="[Text]"/>
      <dgm:spPr/>
      <dgm:t>
        <a:bodyPr/>
        <a:lstStyle/>
        <a:p>
          <a:r>
            <a:rPr lang="en-GB" noProof="0" dirty="0" smtClean="0"/>
            <a:t>Compliance</a:t>
          </a:r>
          <a:endParaRPr lang="en-GB" noProof="0" dirty="0"/>
        </a:p>
      </dgm:t>
    </dgm:pt>
    <dgm:pt modelId="{22730241-BAD6-45C2-89DF-53DB0226FABA}" type="parTrans" cxnId="{3AF8AF91-56F6-4A49-9BF8-B99CDF90A155}">
      <dgm:prSet/>
      <dgm:spPr/>
      <dgm:t>
        <a:bodyPr/>
        <a:lstStyle/>
        <a:p>
          <a:endParaRPr lang="en-US"/>
        </a:p>
      </dgm:t>
    </dgm:pt>
    <dgm:pt modelId="{069BC631-C12A-48AF-A972-4C686730D92E}" type="sibTrans" cxnId="{3AF8AF91-56F6-4A49-9BF8-B99CDF90A155}">
      <dgm:prSet/>
      <dgm:spPr/>
      <dgm:t>
        <a:bodyPr/>
        <a:lstStyle/>
        <a:p>
          <a:endParaRPr lang="en-US"/>
        </a:p>
      </dgm:t>
    </dgm:pt>
    <dgm:pt modelId="{33E07022-CF85-44DB-83A8-99D20FD845D0}">
      <dgm:prSet phldrT="[Text]"/>
      <dgm:spPr/>
      <dgm:t>
        <a:bodyPr/>
        <a:lstStyle/>
        <a:p>
          <a:r>
            <a:rPr lang="en-US" dirty="0" smtClean="0"/>
            <a:t>Telephone and telex trade</a:t>
          </a:r>
          <a:endParaRPr lang="de-CH" noProof="0" dirty="0"/>
        </a:p>
      </dgm:t>
    </dgm:pt>
    <dgm:pt modelId="{DA89B138-17FD-46B6-A128-802C6082C086}" type="parTrans" cxnId="{460917B4-5AB8-4B1C-B75E-E8F3AEB642D7}">
      <dgm:prSet/>
      <dgm:spPr/>
      <dgm:t>
        <a:bodyPr/>
        <a:lstStyle/>
        <a:p>
          <a:endParaRPr lang="en-US"/>
        </a:p>
      </dgm:t>
    </dgm:pt>
    <dgm:pt modelId="{C80BACF8-42CF-46EA-8F07-968151D65F80}" type="sibTrans" cxnId="{460917B4-5AB8-4B1C-B75E-E8F3AEB642D7}">
      <dgm:prSet/>
      <dgm:spPr/>
      <dgm:t>
        <a:bodyPr/>
        <a:lstStyle/>
        <a:p>
          <a:endParaRPr lang="en-US"/>
        </a:p>
      </dgm:t>
    </dgm:pt>
    <dgm:pt modelId="{3581C1D9-B5E2-4040-AE74-9FC9600D8033}">
      <dgm:prSet phldrT="[Text]"/>
      <dgm:spPr/>
      <dgm:t>
        <a:bodyPr/>
        <a:lstStyle/>
        <a:p>
          <a:r>
            <a:rPr lang="en-US" dirty="0" smtClean="0"/>
            <a:t>“Simple" financial instruments</a:t>
          </a:r>
          <a:endParaRPr lang="de-CH" noProof="0" dirty="0"/>
        </a:p>
      </dgm:t>
    </dgm:pt>
    <dgm:pt modelId="{4B9F144B-B8D6-4BFE-AAB8-C1BDBC7C2299}" type="parTrans" cxnId="{478C933C-4FEA-41E1-928E-B8F03867E775}">
      <dgm:prSet/>
      <dgm:spPr/>
      <dgm:t>
        <a:bodyPr/>
        <a:lstStyle/>
        <a:p>
          <a:endParaRPr lang="en-US"/>
        </a:p>
      </dgm:t>
    </dgm:pt>
    <dgm:pt modelId="{D8ABA3E8-DB3D-4C56-937D-64C590F5D747}" type="sibTrans" cxnId="{478C933C-4FEA-41E1-928E-B8F03867E775}">
      <dgm:prSet/>
      <dgm:spPr/>
      <dgm:t>
        <a:bodyPr/>
        <a:lstStyle/>
        <a:p>
          <a:endParaRPr lang="en-US"/>
        </a:p>
      </dgm:t>
    </dgm:pt>
    <dgm:pt modelId="{CE086DF5-9EB4-4DE1-981A-CA2ADD589F30}">
      <dgm:prSet phldrT="[Text]"/>
      <dgm:spPr/>
      <dgm:t>
        <a:bodyPr/>
        <a:lstStyle/>
        <a:p>
          <a:r>
            <a:rPr lang="en-US" dirty="0" smtClean="0"/>
            <a:t>Cash management products in the initial phase</a:t>
          </a:r>
          <a:endParaRPr lang="de-CH" noProof="0" dirty="0"/>
        </a:p>
      </dgm:t>
    </dgm:pt>
    <dgm:pt modelId="{E92D1FE3-098E-4FB6-8E3C-28C75A12A452}" type="parTrans" cxnId="{B3DDEDE0-9082-4706-B2CE-3F58D0E106C6}">
      <dgm:prSet/>
      <dgm:spPr/>
      <dgm:t>
        <a:bodyPr/>
        <a:lstStyle/>
        <a:p>
          <a:endParaRPr lang="en-US"/>
        </a:p>
      </dgm:t>
    </dgm:pt>
    <dgm:pt modelId="{7057EF20-0CBA-4087-9D04-81DD7CA4655D}" type="sibTrans" cxnId="{B3DDEDE0-9082-4706-B2CE-3F58D0E106C6}">
      <dgm:prSet/>
      <dgm:spPr/>
      <dgm:t>
        <a:bodyPr/>
        <a:lstStyle/>
        <a:p>
          <a:endParaRPr lang="en-US"/>
        </a:p>
      </dgm:t>
    </dgm:pt>
    <dgm:pt modelId="{CA4B7327-0FB6-40D6-A121-9BBB29D140D5}">
      <dgm:prSet phldrT="[Text]"/>
      <dgm:spPr/>
      <dgm:t>
        <a:bodyPr/>
        <a:lstStyle/>
        <a:p>
          <a:r>
            <a:rPr lang="en-US" dirty="0" smtClean="0"/>
            <a:t>Comprehensive regulations in most emerging and developing countries</a:t>
          </a:r>
          <a:endParaRPr lang="de-CH" noProof="0" dirty="0"/>
        </a:p>
      </dgm:t>
    </dgm:pt>
    <dgm:pt modelId="{1E4021C4-9A3E-4A8A-BC18-C525ECA554E6}" type="parTrans" cxnId="{952EB8DE-1B79-4B94-8C53-03CC0E07BEB7}">
      <dgm:prSet/>
      <dgm:spPr/>
      <dgm:t>
        <a:bodyPr/>
        <a:lstStyle/>
        <a:p>
          <a:endParaRPr lang="en-US"/>
        </a:p>
      </dgm:t>
    </dgm:pt>
    <dgm:pt modelId="{B2A7957D-C03F-43E7-BAA5-603D4886F088}" type="sibTrans" cxnId="{952EB8DE-1B79-4B94-8C53-03CC0E07BEB7}">
      <dgm:prSet/>
      <dgm:spPr/>
      <dgm:t>
        <a:bodyPr/>
        <a:lstStyle/>
        <a:p>
          <a:endParaRPr lang="en-US"/>
        </a:p>
      </dgm:t>
    </dgm:pt>
    <dgm:pt modelId="{E00E3BFD-D5BE-4CB3-BD10-1383AFCFBEAE}">
      <dgm:prSet phldrT="[Text]"/>
      <dgm:spPr/>
      <dgm:t>
        <a:bodyPr/>
        <a:lstStyle/>
        <a:p>
          <a:r>
            <a:rPr lang="en-US" dirty="0" smtClean="0"/>
            <a:t>Electronic trading platforms</a:t>
          </a:r>
          <a:endParaRPr lang="de-CH" noProof="0" dirty="0"/>
        </a:p>
      </dgm:t>
    </dgm:pt>
    <dgm:pt modelId="{774494DA-8B1F-44A5-AE8D-6514FCE7CAB2}" type="parTrans" cxnId="{CB01EB48-4819-4716-8D14-69E0218CDBFB}">
      <dgm:prSet/>
      <dgm:spPr/>
      <dgm:t>
        <a:bodyPr/>
        <a:lstStyle/>
        <a:p>
          <a:endParaRPr lang="en-US"/>
        </a:p>
      </dgm:t>
    </dgm:pt>
    <dgm:pt modelId="{CC973589-87FD-4FED-9383-BA40EC266F18}" type="sibTrans" cxnId="{CB01EB48-4819-4716-8D14-69E0218CDBFB}">
      <dgm:prSet/>
      <dgm:spPr/>
      <dgm:t>
        <a:bodyPr/>
        <a:lstStyle/>
        <a:p>
          <a:endParaRPr lang="en-US"/>
        </a:p>
      </dgm:t>
    </dgm:pt>
    <dgm:pt modelId="{B4ADE01F-DE34-406F-8FFF-51A0D96F500E}">
      <dgm:prSet phldrT="[Text]"/>
      <dgm:spPr/>
      <dgm:t>
        <a:bodyPr/>
        <a:lstStyle/>
        <a:p>
          <a:r>
            <a:rPr lang="en-US" dirty="0" smtClean="0"/>
            <a:t>Efficient cash management products</a:t>
          </a:r>
          <a:endParaRPr lang="de-CH" noProof="0" dirty="0"/>
        </a:p>
      </dgm:t>
    </dgm:pt>
    <dgm:pt modelId="{40C04948-30AF-4185-8E04-9273B0FC5FAC}" type="parTrans" cxnId="{1051DD32-0295-40FA-8C72-3280867967D0}">
      <dgm:prSet/>
      <dgm:spPr/>
      <dgm:t>
        <a:bodyPr/>
        <a:lstStyle/>
        <a:p>
          <a:endParaRPr lang="en-US"/>
        </a:p>
      </dgm:t>
    </dgm:pt>
    <dgm:pt modelId="{B9A4918D-680B-4B86-9D18-1A0D35D7DD73}" type="sibTrans" cxnId="{1051DD32-0295-40FA-8C72-3280867967D0}">
      <dgm:prSet/>
      <dgm:spPr/>
      <dgm:t>
        <a:bodyPr/>
        <a:lstStyle/>
        <a:p>
          <a:endParaRPr lang="en-US"/>
        </a:p>
      </dgm:t>
    </dgm:pt>
    <dgm:pt modelId="{DB974FDF-709A-41AE-84B3-3371B54F876D}">
      <dgm:prSet phldrT="[Text]"/>
      <dgm:spPr/>
      <dgm:t>
        <a:bodyPr/>
        <a:lstStyle/>
        <a:p>
          <a:r>
            <a:rPr lang="en-US" dirty="0" smtClean="0"/>
            <a:t>Reduced regulation</a:t>
          </a:r>
          <a:endParaRPr lang="de-CH" noProof="0" dirty="0"/>
        </a:p>
      </dgm:t>
    </dgm:pt>
    <dgm:pt modelId="{3F46FFD3-9C5C-42EF-A790-FC51D744408E}" type="parTrans" cxnId="{149B257A-DDB8-493E-82B3-34F9A09CB28A}">
      <dgm:prSet/>
      <dgm:spPr/>
      <dgm:t>
        <a:bodyPr/>
        <a:lstStyle/>
        <a:p>
          <a:endParaRPr lang="en-US"/>
        </a:p>
      </dgm:t>
    </dgm:pt>
    <dgm:pt modelId="{BD34094B-0720-4F1D-88A5-8505B0A6D53C}" type="sibTrans" cxnId="{149B257A-DDB8-493E-82B3-34F9A09CB28A}">
      <dgm:prSet/>
      <dgm:spPr/>
      <dgm:t>
        <a:bodyPr/>
        <a:lstStyle/>
        <a:p>
          <a:endParaRPr lang="en-US"/>
        </a:p>
      </dgm:t>
    </dgm:pt>
    <dgm:pt modelId="{66D3D98C-8939-45DA-9D93-97833C13ED9D}">
      <dgm:prSet phldrT="[Text]"/>
      <dgm:spPr/>
      <dgm:t>
        <a:bodyPr/>
        <a:lstStyle/>
        <a:p>
          <a:r>
            <a:rPr lang="de-CH" noProof="0" dirty="0" smtClean="0"/>
            <a:t>Compliance </a:t>
          </a:r>
          <a:endParaRPr lang="de-CH" noProof="0" dirty="0"/>
        </a:p>
      </dgm:t>
    </dgm:pt>
    <dgm:pt modelId="{1B257AC1-5B5B-4E60-A2E8-ED55EE2EA6DD}" type="parTrans" cxnId="{A2DD2422-B9D1-4296-B3C2-841C30CF0C3A}">
      <dgm:prSet/>
      <dgm:spPr/>
      <dgm:t>
        <a:bodyPr/>
        <a:lstStyle/>
        <a:p>
          <a:endParaRPr lang="en-US"/>
        </a:p>
      </dgm:t>
    </dgm:pt>
    <dgm:pt modelId="{12AB7B60-7C7D-4797-B16B-A4419EBFE24C}" type="sibTrans" cxnId="{A2DD2422-B9D1-4296-B3C2-841C30CF0C3A}">
      <dgm:prSet/>
      <dgm:spPr/>
      <dgm:t>
        <a:bodyPr/>
        <a:lstStyle/>
        <a:p>
          <a:endParaRPr lang="en-US"/>
        </a:p>
      </dgm:t>
    </dgm:pt>
    <dgm:pt modelId="{C02322F3-1B3C-449F-ABA5-03755EE1FF30}">
      <dgm:prSet phldrT="[Text]"/>
      <dgm:spPr/>
      <dgm:t>
        <a:bodyPr/>
        <a:lstStyle/>
        <a:p>
          <a:r>
            <a:rPr lang="en-US" dirty="0" smtClean="0"/>
            <a:t>"Complicated" financial products</a:t>
          </a:r>
          <a:endParaRPr lang="de-CH" noProof="0" dirty="0"/>
        </a:p>
      </dgm:t>
    </dgm:pt>
    <dgm:pt modelId="{6A306FFB-AACD-4553-884D-0DDD191CCBCD}" type="parTrans" cxnId="{8F0A854D-0D76-4462-9071-9B86B05C08E6}">
      <dgm:prSet/>
      <dgm:spPr/>
      <dgm:t>
        <a:bodyPr/>
        <a:lstStyle/>
        <a:p>
          <a:endParaRPr lang="en-US"/>
        </a:p>
      </dgm:t>
    </dgm:pt>
    <dgm:pt modelId="{B859ABB1-9123-4DBF-A136-6461D9F63661}" type="sibTrans" cxnId="{8F0A854D-0D76-4462-9071-9B86B05C08E6}">
      <dgm:prSet/>
      <dgm:spPr/>
      <dgm:t>
        <a:bodyPr/>
        <a:lstStyle/>
        <a:p>
          <a:endParaRPr lang="en-US"/>
        </a:p>
      </dgm:t>
    </dgm:pt>
    <dgm:pt modelId="{20212FE5-64D2-4711-AD20-B935495C8648}">
      <dgm:prSet phldrT="[Text]"/>
      <dgm:spPr/>
      <dgm:t>
        <a:bodyPr/>
        <a:lstStyle/>
        <a:p>
          <a:r>
            <a:rPr lang="en-GB" noProof="0" dirty="0" smtClean="0"/>
            <a:t>Centralization of treasury activities</a:t>
          </a:r>
          <a:endParaRPr lang="en-GB" noProof="0" dirty="0"/>
        </a:p>
      </dgm:t>
    </dgm:pt>
    <dgm:pt modelId="{0954AB40-719C-45A4-9261-D52D700AAC30}" type="parTrans" cxnId="{799A86B0-1DE7-4868-B631-E95189C8DDC5}">
      <dgm:prSet/>
      <dgm:spPr/>
      <dgm:t>
        <a:bodyPr/>
        <a:lstStyle/>
        <a:p>
          <a:endParaRPr lang="en-US"/>
        </a:p>
      </dgm:t>
    </dgm:pt>
    <dgm:pt modelId="{450E1317-7CA6-475B-8C8E-9B0F0A2A63CE}" type="sibTrans" cxnId="{799A86B0-1DE7-4868-B631-E95189C8DDC5}">
      <dgm:prSet/>
      <dgm:spPr/>
      <dgm:t>
        <a:bodyPr/>
        <a:lstStyle/>
        <a:p>
          <a:endParaRPr lang="en-US"/>
        </a:p>
      </dgm:t>
    </dgm:pt>
    <dgm:pt modelId="{59C05173-C09B-406B-96BB-A54502B44ED9}">
      <dgm:prSet phldrT="[Text]"/>
      <dgm:spPr/>
      <dgm:t>
        <a:bodyPr/>
        <a:lstStyle/>
        <a:p>
          <a:r>
            <a:rPr lang="en-GB" noProof="0" dirty="0" smtClean="0"/>
            <a:t>STP</a:t>
          </a:r>
          <a:endParaRPr lang="en-GB" noProof="0" dirty="0"/>
        </a:p>
      </dgm:t>
    </dgm:pt>
    <dgm:pt modelId="{D43F63E7-79B4-4337-97D0-8C37425215A3}" type="parTrans" cxnId="{CA6363BF-216D-4D3C-95A7-4BF597627146}">
      <dgm:prSet/>
      <dgm:spPr/>
      <dgm:t>
        <a:bodyPr/>
        <a:lstStyle/>
        <a:p>
          <a:endParaRPr lang="en-US"/>
        </a:p>
      </dgm:t>
    </dgm:pt>
    <dgm:pt modelId="{CCD97D28-A5ED-4002-A1A8-038C34CB0C21}" type="sibTrans" cxnId="{CA6363BF-216D-4D3C-95A7-4BF597627146}">
      <dgm:prSet/>
      <dgm:spPr/>
      <dgm:t>
        <a:bodyPr/>
        <a:lstStyle/>
        <a:p>
          <a:endParaRPr lang="en-US"/>
        </a:p>
      </dgm:t>
    </dgm:pt>
    <dgm:pt modelId="{05B35DFF-52DB-4C16-9B8C-E3EF7E562171}">
      <dgm:prSet phldrT="[Text]"/>
      <dgm:spPr/>
      <dgm:t>
        <a:bodyPr/>
        <a:lstStyle/>
        <a:p>
          <a:r>
            <a:rPr lang="en-GB" noProof="0" dirty="0" smtClean="0"/>
            <a:t>Visibility</a:t>
          </a:r>
          <a:endParaRPr lang="en-GB" noProof="0" dirty="0"/>
        </a:p>
      </dgm:t>
    </dgm:pt>
    <dgm:pt modelId="{5AFF269C-AAF6-4C8C-AC17-E0629979065F}" type="parTrans" cxnId="{F247291E-F373-433E-A0A6-B98DD086E6EE}">
      <dgm:prSet/>
      <dgm:spPr/>
      <dgm:t>
        <a:bodyPr/>
        <a:lstStyle/>
        <a:p>
          <a:endParaRPr lang="en-US"/>
        </a:p>
      </dgm:t>
    </dgm:pt>
    <dgm:pt modelId="{583C02E5-5225-4C8F-B873-19CB7E9A4585}" type="sibTrans" cxnId="{F247291E-F373-433E-A0A6-B98DD086E6EE}">
      <dgm:prSet/>
      <dgm:spPr/>
      <dgm:t>
        <a:bodyPr/>
        <a:lstStyle/>
        <a:p>
          <a:endParaRPr lang="en-US"/>
        </a:p>
      </dgm:t>
    </dgm:pt>
    <dgm:pt modelId="{DE8097AB-35F9-4720-A127-9C71E6C3C905}">
      <dgm:prSet phldrT="[Text]"/>
      <dgm:spPr/>
      <dgm:t>
        <a:bodyPr/>
        <a:lstStyle/>
        <a:p>
          <a:r>
            <a:rPr lang="en-GB" noProof="0" dirty="0" smtClean="0"/>
            <a:t>E-invoicing</a:t>
          </a:r>
          <a:endParaRPr lang="en-GB" noProof="0" dirty="0"/>
        </a:p>
      </dgm:t>
    </dgm:pt>
    <dgm:pt modelId="{EAF2D105-5584-4314-89A6-A45548C719A8}" type="parTrans" cxnId="{B92828B0-A8C6-4D1D-84B0-67098A90CF3E}">
      <dgm:prSet/>
      <dgm:spPr/>
      <dgm:t>
        <a:bodyPr/>
        <a:lstStyle/>
        <a:p>
          <a:endParaRPr lang="en-US"/>
        </a:p>
      </dgm:t>
    </dgm:pt>
    <dgm:pt modelId="{D3BC2606-DEB0-408C-A32B-5B1DDF20E0E7}" type="sibTrans" cxnId="{B92828B0-A8C6-4D1D-84B0-67098A90CF3E}">
      <dgm:prSet/>
      <dgm:spPr/>
      <dgm:t>
        <a:bodyPr/>
        <a:lstStyle/>
        <a:p>
          <a:endParaRPr lang="en-US"/>
        </a:p>
      </dgm:t>
    </dgm:pt>
    <dgm:pt modelId="{51D664E3-044C-4B6B-951D-0D562B9E0A62}">
      <dgm:prSet phldrT="[Text]"/>
      <dgm:spPr/>
      <dgm:t>
        <a:bodyPr/>
        <a:lstStyle/>
        <a:p>
          <a:r>
            <a:rPr lang="en-GB" noProof="0" dirty="0" smtClean="0"/>
            <a:t>Swift Net</a:t>
          </a:r>
          <a:endParaRPr lang="en-GB" noProof="0" dirty="0"/>
        </a:p>
      </dgm:t>
    </dgm:pt>
    <dgm:pt modelId="{50F90EDF-8E2F-4B35-A2ED-CFB915253A79}" type="parTrans" cxnId="{4981C6C0-775C-4D22-9049-BF601F57271D}">
      <dgm:prSet/>
      <dgm:spPr/>
      <dgm:t>
        <a:bodyPr/>
        <a:lstStyle/>
        <a:p>
          <a:endParaRPr lang="en-US"/>
        </a:p>
      </dgm:t>
    </dgm:pt>
    <dgm:pt modelId="{9D845455-55BD-4001-A9E0-B4F99804291D}" type="sibTrans" cxnId="{4981C6C0-775C-4D22-9049-BF601F57271D}">
      <dgm:prSet/>
      <dgm:spPr/>
      <dgm:t>
        <a:bodyPr/>
        <a:lstStyle/>
        <a:p>
          <a:endParaRPr lang="en-US"/>
        </a:p>
      </dgm:t>
    </dgm:pt>
    <dgm:pt modelId="{52D83273-464D-4375-B5EC-F51274AF36F9}">
      <dgm:prSet phldrT="[Text]"/>
      <dgm:spPr/>
      <dgm:t>
        <a:bodyPr/>
        <a:lstStyle/>
        <a:p>
          <a:r>
            <a:rPr lang="en-GB" noProof="0" dirty="0" smtClean="0"/>
            <a:t>Supply chain funding</a:t>
          </a:r>
          <a:endParaRPr lang="en-GB" noProof="0" dirty="0"/>
        </a:p>
      </dgm:t>
    </dgm:pt>
    <dgm:pt modelId="{18B921C5-A158-43B2-899A-E733757790E9}" type="parTrans" cxnId="{44456312-067C-40A9-8F63-DC423C762134}">
      <dgm:prSet/>
      <dgm:spPr/>
      <dgm:t>
        <a:bodyPr/>
        <a:lstStyle/>
        <a:p>
          <a:endParaRPr lang="en-US"/>
        </a:p>
      </dgm:t>
    </dgm:pt>
    <dgm:pt modelId="{48BA122A-3D5A-4501-8DC5-1D7642D37858}" type="sibTrans" cxnId="{44456312-067C-40A9-8F63-DC423C762134}">
      <dgm:prSet/>
      <dgm:spPr/>
      <dgm:t>
        <a:bodyPr/>
        <a:lstStyle/>
        <a:p>
          <a:endParaRPr lang="en-US"/>
        </a:p>
      </dgm:t>
    </dgm:pt>
    <dgm:pt modelId="{3D96746E-F46D-42E6-A3B2-F28E6661BBDA}">
      <dgm:prSet phldrT="[Text]"/>
      <dgm:spPr/>
      <dgm:t>
        <a:bodyPr/>
        <a:lstStyle/>
        <a:p>
          <a:r>
            <a:rPr lang="en-GB" noProof="0" dirty="0" smtClean="0"/>
            <a:t>Mobil phone Treasury</a:t>
          </a:r>
          <a:endParaRPr lang="en-GB" noProof="0" dirty="0"/>
        </a:p>
      </dgm:t>
    </dgm:pt>
    <dgm:pt modelId="{6BB606DF-EEF6-4E1A-9DD2-BB625519E590}" type="parTrans" cxnId="{3698BDCE-DE18-4E3D-8507-76950E5AAE21}">
      <dgm:prSet/>
      <dgm:spPr/>
      <dgm:t>
        <a:bodyPr/>
        <a:lstStyle/>
        <a:p>
          <a:endParaRPr lang="en-GB"/>
        </a:p>
      </dgm:t>
    </dgm:pt>
    <dgm:pt modelId="{F4C88E9D-21A8-4194-A0DB-EBD12BA9B762}" type="sibTrans" cxnId="{3698BDCE-DE18-4E3D-8507-76950E5AAE21}">
      <dgm:prSet/>
      <dgm:spPr/>
      <dgm:t>
        <a:bodyPr/>
        <a:lstStyle/>
        <a:p>
          <a:endParaRPr lang="en-GB"/>
        </a:p>
      </dgm:t>
    </dgm:pt>
    <dgm:pt modelId="{073A08E5-2399-417F-A48E-BE11918F8B44}" type="pres">
      <dgm:prSet presAssocID="{CB65D60D-5DB2-42CB-B08B-E95A0803879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8D89D2-08B5-4A50-B375-00C3A0010D3B}" type="pres">
      <dgm:prSet presAssocID="{CB65D60D-5DB2-42CB-B08B-E95A08038792}" presName="arrow" presStyleLbl="bgShp" presStyleIdx="0" presStyleCnt="1"/>
      <dgm:spPr/>
      <dgm:t>
        <a:bodyPr/>
        <a:lstStyle/>
        <a:p>
          <a:endParaRPr lang="en-GB"/>
        </a:p>
      </dgm:t>
    </dgm:pt>
    <dgm:pt modelId="{0490052B-CB09-4501-9711-58C391FAC6BB}" type="pres">
      <dgm:prSet presAssocID="{CB65D60D-5DB2-42CB-B08B-E95A08038792}" presName="arrowDiagram3" presStyleCnt="0"/>
      <dgm:spPr/>
    </dgm:pt>
    <dgm:pt modelId="{DCD81881-9AB6-4507-ACB1-FCB45719CE11}" type="pres">
      <dgm:prSet presAssocID="{5DDDE4AA-E572-4BBB-A012-7B30A4A9AC26}" presName="bullet3a" presStyleLbl="node1" presStyleIdx="0" presStyleCnt="3"/>
      <dgm:spPr/>
    </dgm:pt>
    <dgm:pt modelId="{E04AEB00-A1D0-4796-BA56-CAACDBB118CE}" type="pres">
      <dgm:prSet presAssocID="{5DDDE4AA-E572-4BBB-A012-7B30A4A9AC26}" presName="textBox3a" presStyleLbl="revTx" presStyleIdx="0" presStyleCnt="3" custScaleX="172337" custScaleY="79871" custLinFactNeighborY="22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6774B-0082-4FA6-B8D2-44B8FE99DD80}" type="pres">
      <dgm:prSet presAssocID="{89D8A862-B6F9-4C36-BF24-9F33B0D2433E}" presName="bullet3b" presStyleLbl="node1" presStyleIdx="1" presStyleCnt="3" custLinFactX="39766" custLinFactNeighborX="100000" custLinFactNeighborY="-50689"/>
      <dgm:spPr/>
    </dgm:pt>
    <dgm:pt modelId="{476BFB07-73D9-45B1-BBBD-3137C98B457C}" type="pres">
      <dgm:prSet presAssocID="{89D8A862-B6F9-4C36-BF24-9F33B0D2433E}" presName="textBox3b" presStyleLbl="revTx" presStyleIdx="1" presStyleCnt="3" custScaleX="177128" custScaleY="86413" custLinFactNeighborX="41644" custLinFactNeighborY="1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AC561-C5BE-457A-B043-D9C5BDBC5913}" type="pres">
      <dgm:prSet presAssocID="{131C389A-2E0F-437E-A8A8-38DA1BE6A961}" presName="bullet3c" presStyleLbl="node1" presStyleIdx="2" presStyleCnt="3" custLinFactX="55038" custLinFactNeighborX="100000" custLinFactNeighborY="-13042"/>
      <dgm:spPr/>
    </dgm:pt>
    <dgm:pt modelId="{799440A4-B86B-4629-A72D-464FD595196F}" type="pres">
      <dgm:prSet presAssocID="{131C389A-2E0F-437E-A8A8-38DA1BE6A961}" presName="textBox3c" presStyleLbl="revTx" presStyleIdx="2" presStyleCnt="3" custScaleY="59469" custLinFactNeighborX="23812" custLinFactNeighborY="-13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456312-067C-40A9-8F63-DC423C762134}" srcId="{131C389A-2E0F-437E-A8A8-38DA1BE6A961}" destId="{52D83273-464D-4375-B5EC-F51274AF36F9}" srcOrd="7" destOrd="0" parTransId="{18B921C5-A158-43B2-899A-E733757790E9}" sibTransId="{48BA122A-3D5A-4501-8DC5-1D7642D37858}"/>
    <dgm:cxn modelId="{8F0A854D-0D76-4462-9071-9B86B05C08E6}" srcId="{89D8A862-B6F9-4C36-BF24-9F33B0D2433E}" destId="{C02322F3-1B3C-449F-ABA5-03755EE1FF30}" srcOrd="1" destOrd="0" parTransId="{6A306FFB-AACD-4553-884D-0DDD191CCBCD}" sibTransId="{B859ABB1-9123-4DBF-A136-6461D9F63661}"/>
    <dgm:cxn modelId="{46CCA60D-A9AD-4B4F-9625-CB83BDC1EB50}" type="presOf" srcId="{131C389A-2E0F-437E-A8A8-38DA1BE6A961}" destId="{799440A4-B86B-4629-A72D-464FD595196F}" srcOrd="0" destOrd="0" presId="urn:microsoft.com/office/officeart/2005/8/layout/arrow2"/>
    <dgm:cxn modelId="{CB01EB48-4819-4716-8D14-69E0218CDBFB}" srcId="{89D8A862-B6F9-4C36-BF24-9F33B0D2433E}" destId="{E00E3BFD-D5BE-4CB3-BD10-1383AFCFBEAE}" srcOrd="0" destOrd="0" parTransId="{774494DA-8B1F-44A5-AE8D-6514FCE7CAB2}" sibTransId="{CC973589-87FD-4FED-9383-BA40EC266F18}"/>
    <dgm:cxn modelId="{3698BDCE-DE18-4E3D-8507-76950E5AAE21}" srcId="{131C389A-2E0F-437E-A8A8-38DA1BE6A961}" destId="{3D96746E-F46D-42E6-A3B2-F28E6661BBDA}" srcOrd="4" destOrd="0" parTransId="{6BB606DF-EEF6-4E1A-9DD2-BB625519E590}" sibTransId="{F4C88E9D-21A8-4194-A0DB-EBD12BA9B762}"/>
    <dgm:cxn modelId="{478C933C-4FEA-41E1-928E-B8F03867E775}" srcId="{5DDDE4AA-E572-4BBB-A012-7B30A4A9AC26}" destId="{3581C1D9-B5E2-4040-AE74-9FC9600D8033}" srcOrd="1" destOrd="0" parTransId="{4B9F144B-B8D6-4BFE-AAB8-C1BDBC7C2299}" sibTransId="{D8ABA3E8-DB3D-4C56-937D-64C590F5D747}"/>
    <dgm:cxn modelId="{4322B60A-7BEF-4485-B3A8-586D94E929D1}" srcId="{CB65D60D-5DB2-42CB-B08B-E95A08038792}" destId="{131C389A-2E0F-437E-A8A8-38DA1BE6A961}" srcOrd="2" destOrd="0" parTransId="{79E7D665-E6C3-41CD-8AE2-FE40AE239B96}" sibTransId="{94597039-9A50-4E11-BFAC-15EB433E35D9}"/>
    <dgm:cxn modelId="{A2DD2422-B9D1-4296-B3C2-841C30CF0C3A}" srcId="{89D8A862-B6F9-4C36-BF24-9F33B0D2433E}" destId="{66D3D98C-8939-45DA-9D93-97833C13ED9D}" srcOrd="4" destOrd="0" parTransId="{1B257AC1-5B5B-4E60-A2E8-ED55EE2EA6DD}" sibTransId="{12AB7B60-7C7D-4797-B16B-A4419EBFE24C}"/>
    <dgm:cxn modelId="{4981C6C0-775C-4D22-9049-BF601F57271D}" srcId="{131C389A-2E0F-437E-A8A8-38DA1BE6A961}" destId="{51D664E3-044C-4B6B-951D-0D562B9E0A62}" srcOrd="6" destOrd="0" parTransId="{50F90EDF-8E2F-4B35-A2ED-CFB915253A79}" sibTransId="{9D845455-55BD-4001-A9E0-B4F99804291D}"/>
    <dgm:cxn modelId="{799A86B0-1DE7-4868-B631-E95189C8DDC5}" srcId="{131C389A-2E0F-437E-A8A8-38DA1BE6A961}" destId="{20212FE5-64D2-4711-AD20-B935495C8648}" srcOrd="1" destOrd="0" parTransId="{0954AB40-719C-45A4-9261-D52D700AAC30}" sibTransId="{450E1317-7CA6-475B-8C8E-9B0F0A2A63CE}"/>
    <dgm:cxn modelId="{A61FCF91-FF53-4FF5-99D5-CF7F55EDD55C}" srcId="{CB65D60D-5DB2-42CB-B08B-E95A08038792}" destId="{89D8A862-B6F9-4C36-BF24-9F33B0D2433E}" srcOrd="1" destOrd="0" parTransId="{B721E8EA-3102-4D91-9827-BA8E41F20F91}" sibTransId="{7B05D41C-B2BB-4A17-B0ED-CAC0D5773679}"/>
    <dgm:cxn modelId="{F247291E-F373-433E-A0A6-B98DD086E6EE}" srcId="{131C389A-2E0F-437E-A8A8-38DA1BE6A961}" destId="{05B35DFF-52DB-4C16-9B8C-E3EF7E562171}" srcOrd="2" destOrd="0" parTransId="{5AFF269C-AAF6-4C8C-AC17-E0629979065F}" sibTransId="{583C02E5-5225-4C8F-B873-19CB7E9A4585}"/>
    <dgm:cxn modelId="{149B257A-DDB8-493E-82B3-34F9A09CB28A}" srcId="{89D8A862-B6F9-4C36-BF24-9F33B0D2433E}" destId="{DB974FDF-709A-41AE-84B3-3371B54F876D}" srcOrd="3" destOrd="0" parTransId="{3F46FFD3-9C5C-42EF-A790-FC51D744408E}" sibTransId="{BD34094B-0720-4F1D-88A5-8505B0A6D53C}"/>
    <dgm:cxn modelId="{B33FAB7B-88B6-42CC-AB6E-5D694F5794D0}" type="presOf" srcId="{52D83273-464D-4375-B5EC-F51274AF36F9}" destId="{799440A4-B86B-4629-A72D-464FD595196F}" srcOrd="0" destOrd="8" presId="urn:microsoft.com/office/officeart/2005/8/layout/arrow2"/>
    <dgm:cxn modelId="{2250D2D6-91E1-46A7-9F23-468B5CC0FCAA}" type="presOf" srcId="{20212FE5-64D2-4711-AD20-B935495C8648}" destId="{799440A4-B86B-4629-A72D-464FD595196F}" srcOrd="0" destOrd="2" presId="urn:microsoft.com/office/officeart/2005/8/layout/arrow2"/>
    <dgm:cxn modelId="{460917B4-5AB8-4B1C-B75E-E8F3AEB642D7}" srcId="{5DDDE4AA-E572-4BBB-A012-7B30A4A9AC26}" destId="{33E07022-CF85-44DB-83A8-99D20FD845D0}" srcOrd="0" destOrd="0" parTransId="{DA89B138-17FD-46B6-A128-802C6082C086}" sibTransId="{C80BACF8-42CF-46EA-8F07-968151D65F80}"/>
    <dgm:cxn modelId="{952EB8DE-1B79-4B94-8C53-03CC0E07BEB7}" srcId="{5DDDE4AA-E572-4BBB-A012-7B30A4A9AC26}" destId="{CA4B7327-0FB6-40D6-A121-9BBB29D140D5}" srcOrd="3" destOrd="0" parTransId="{1E4021C4-9A3E-4A8A-BC18-C525ECA554E6}" sibTransId="{B2A7957D-C03F-43E7-BAA5-603D4886F088}"/>
    <dgm:cxn modelId="{1051DD32-0295-40FA-8C72-3280867967D0}" srcId="{89D8A862-B6F9-4C36-BF24-9F33B0D2433E}" destId="{B4ADE01F-DE34-406F-8FFF-51A0D96F500E}" srcOrd="2" destOrd="0" parTransId="{40C04948-30AF-4185-8E04-9273B0FC5FAC}" sibTransId="{B9A4918D-680B-4B86-9D18-1A0D35D7DD73}"/>
    <dgm:cxn modelId="{0DB72A2F-0F42-47F9-A27B-C6705733291E}" srcId="{CB65D60D-5DB2-42CB-B08B-E95A08038792}" destId="{5DDDE4AA-E572-4BBB-A012-7B30A4A9AC26}" srcOrd="0" destOrd="0" parTransId="{C9B3B72B-54FF-456E-AC26-97D3C03509ED}" sibTransId="{C5414896-3B0E-4C7E-8631-842B304F55A8}"/>
    <dgm:cxn modelId="{B1010A4A-12C1-42C6-9538-42D6D66CC182}" type="presOf" srcId="{89D8A862-B6F9-4C36-BF24-9F33B0D2433E}" destId="{476BFB07-73D9-45B1-BBBD-3137C98B457C}" srcOrd="0" destOrd="0" presId="urn:microsoft.com/office/officeart/2005/8/layout/arrow2"/>
    <dgm:cxn modelId="{F6F0D0AA-BA3B-40D7-915F-606E97E07CC7}" type="presOf" srcId="{E00E3BFD-D5BE-4CB3-BD10-1383AFCFBEAE}" destId="{476BFB07-73D9-45B1-BBBD-3137C98B457C}" srcOrd="0" destOrd="1" presId="urn:microsoft.com/office/officeart/2005/8/layout/arrow2"/>
    <dgm:cxn modelId="{49D89A96-408F-4DC8-9E50-0BD30169AD26}" type="presOf" srcId="{3581C1D9-B5E2-4040-AE74-9FC9600D8033}" destId="{E04AEB00-A1D0-4796-BA56-CAACDBB118CE}" srcOrd="0" destOrd="2" presId="urn:microsoft.com/office/officeart/2005/8/layout/arrow2"/>
    <dgm:cxn modelId="{B92828B0-A8C6-4D1D-84B0-67098A90CF3E}" srcId="{131C389A-2E0F-437E-A8A8-38DA1BE6A961}" destId="{DE8097AB-35F9-4720-A127-9C71E6C3C905}" srcOrd="5" destOrd="0" parTransId="{EAF2D105-5584-4314-89A6-A45548C719A8}" sibTransId="{D3BC2606-DEB0-408C-A32B-5B1DDF20E0E7}"/>
    <dgm:cxn modelId="{35D9E15E-A64A-4CF0-A74E-DC2E1D8EBD0F}" type="presOf" srcId="{AEBF8B2F-EEED-4C35-A723-133BF2F91658}" destId="{799440A4-B86B-4629-A72D-464FD595196F}" srcOrd="0" destOrd="1" presId="urn:microsoft.com/office/officeart/2005/8/layout/arrow2"/>
    <dgm:cxn modelId="{F73AF89F-6500-4B81-B287-60D7D42509F9}" type="presOf" srcId="{DB974FDF-709A-41AE-84B3-3371B54F876D}" destId="{476BFB07-73D9-45B1-BBBD-3137C98B457C}" srcOrd="0" destOrd="4" presId="urn:microsoft.com/office/officeart/2005/8/layout/arrow2"/>
    <dgm:cxn modelId="{3AF8AF91-56F6-4A49-9BF8-B99CDF90A155}" srcId="{131C389A-2E0F-437E-A8A8-38DA1BE6A961}" destId="{AEBF8B2F-EEED-4C35-A723-133BF2F91658}" srcOrd="0" destOrd="0" parTransId="{22730241-BAD6-45C2-89DF-53DB0226FABA}" sibTransId="{069BC631-C12A-48AF-A972-4C686730D92E}"/>
    <dgm:cxn modelId="{B8C4B461-0EB3-41AA-BD12-DB3A340E127B}" type="presOf" srcId="{DE8097AB-35F9-4720-A127-9C71E6C3C905}" destId="{799440A4-B86B-4629-A72D-464FD595196F}" srcOrd="0" destOrd="6" presId="urn:microsoft.com/office/officeart/2005/8/layout/arrow2"/>
    <dgm:cxn modelId="{B3DDEDE0-9082-4706-B2CE-3F58D0E106C6}" srcId="{5DDDE4AA-E572-4BBB-A012-7B30A4A9AC26}" destId="{CE086DF5-9EB4-4DE1-981A-CA2ADD589F30}" srcOrd="2" destOrd="0" parTransId="{E92D1FE3-098E-4FB6-8E3C-28C75A12A452}" sibTransId="{7057EF20-0CBA-4087-9D04-81DD7CA4655D}"/>
    <dgm:cxn modelId="{97F888D4-8372-4262-A969-2312A3D75500}" type="presOf" srcId="{CE086DF5-9EB4-4DE1-981A-CA2ADD589F30}" destId="{E04AEB00-A1D0-4796-BA56-CAACDBB118CE}" srcOrd="0" destOrd="3" presId="urn:microsoft.com/office/officeart/2005/8/layout/arrow2"/>
    <dgm:cxn modelId="{4744DBFE-E0A0-4FDD-90A9-5B88E98B42E4}" type="presOf" srcId="{33E07022-CF85-44DB-83A8-99D20FD845D0}" destId="{E04AEB00-A1D0-4796-BA56-CAACDBB118CE}" srcOrd="0" destOrd="1" presId="urn:microsoft.com/office/officeart/2005/8/layout/arrow2"/>
    <dgm:cxn modelId="{311C57C2-CE68-4724-AF05-8EEC6D5EB603}" type="presOf" srcId="{51D664E3-044C-4B6B-951D-0D562B9E0A62}" destId="{799440A4-B86B-4629-A72D-464FD595196F}" srcOrd="0" destOrd="7" presId="urn:microsoft.com/office/officeart/2005/8/layout/arrow2"/>
    <dgm:cxn modelId="{93DFC398-347C-479F-83A7-5676BF8334C2}" type="presOf" srcId="{5DDDE4AA-E572-4BBB-A012-7B30A4A9AC26}" destId="{E04AEB00-A1D0-4796-BA56-CAACDBB118CE}" srcOrd="0" destOrd="0" presId="urn:microsoft.com/office/officeart/2005/8/layout/arrow2"/>
    <dgm:cxn modelId="{BEA1D84E-1D4A-479A-A88D-9D18BE9EFE3C}" type="presOf" srcId="{CB65D60D-5DB2-42CB-B08B-E95A08038792}" destId="{073A08E5-2399-417F-A48E-BE11918F8B44}" srcOrd="0" destOrd="0" presId="urn:microsoft.com/office/officeart/2005/8/layout/arrow2"/>
    <dgm:cxn modelId="{CCD1C452-F061-4FC6-9491-AAE3F05A87D2}" type="presOf" srcId="{C02322F3-1B3C-449F-ABA5-03755EE1FF30}" destId="{476BFB07-73D9-45B1-BBBD-3137C98B457C}" srcOrd="0" destOrd="2" presId="urn:microsoft.com/office/officeart/2005/8/layout/arrow2"/>
    <dgm:cxn modelId="{CA6363BF-216D-4D3C-95A7-4BF597627146}" srcId="{131C389A-2E0F-437E-A8A8-38DA1BE6A961}" destId="{59C05173-C09B-406B-96BB-A54502B44ED9}" srcOrd="3" destOrd="0" parTransId="{D43F63E7-79B4-4337-97D0-8C37425215A3}" sibTransId="{CCD97D28-A5ED-4002-A1A8-038C34CB0C21}"/>
    <dgm:cxn modelId="{507629D0-7158-4C32-84BD-4E48DAEE2E93}" type="presOf" srcId="{59C05173-C09B-406B-96BB-A54502B44ED9}" destId="{799440A4-B86B-4629-A72D-464FD595196F}" srcOrd="0" destOrd="4" presId="urn:microsoft.com/office/officeart/2005/8/layout/arrow2"/>
    <dgm:cxn modelId="{AA70B464-EDC2-47D2-894D-DAEB2633F410}" type="presOf" srcId="{3D96746E-F46D-42E6-A3B2-F28E6661BBDA}" destId="{799440A4-B86B-4629-A72D-464FD595196F}" srcOrd="0" destOrd="5" presId="urn:microsoft.com/office/officeart/2005/8/layout/arrow2"/>
    <dgm:cxn modelId="{3799550A-3F54-453E-AC06-F0D70EEE6779}" type="presOf" srcId="{B4ADE01F-DE34-406F-8FFF-51A0D96F500E}" destId="{476BFB07-73D9-45B1-BBBD-3137C98B457C}" srcOrd="0" destOrd="3" presId="urn:microsoft.com/office/officeart/2005/8/layout/arrow2"/>
    <dgm:cxn modelId="{06EB38BA-DCD9-4480-8B0C-A570C6E7EF1E}" type="presOf" srcId="{CA4B7327-0FB6-40D6-A121-9BBB29D140D5}" destId="{E04AEB00-A1D0-4796-BA56-CAACDBB118CE}" srcOrd="0" destOrd="4" presId="urn:microsoft.com/office/officeart/2005/8/layout/arrow2"/>
    <dgm:cxn modelId="{BB7F3629-9A34-4AEF-8E7F-D45B0B2A5950}" type="presOf" srcId="{05B35DFF-52DB-4C16-9B8C-E3EF7E562171}" destId="{799440A4-B86B-4629-A72D-464FD595196F}" srcOrd="0" destOrd="3" presId="urn:microsoft.com/office/officeart/2005/8/layout/arrow2"/>
    <dgm:cxn modelId="{A8EA4F7C-B9C9-4CD3-A597-82E94A05B1DB}" type="presOf" srcId="{66D3D98C-8939-45DA-9D93-97833C13ED9D}" destId="{476BFB07-73D9-45B1-BBBD-3137C98B457C}" srcOrd="0" destOrd="5" presId="urn:microsoft.com/office/officeart/2005/8/layout/arrow2"/>
    <dgm:cxn modelId="{5ABF8CD8-BD32-482E-9385-4E1CB3DFBA48}" type="presParOf" srcId="{073A08E5-2399-417F-A48E-BE11918F8B44}" destId="{9C8D89D2-08B5-4A50-B375-00C3A0010D3B}" srcOrd="0" destOrd="0" presId="urn:microsoft.com/office/officeart/2005/8/layout/arrow2"/>
    <dgm:cxn modelId="{2D90C78A-0934-430B-BAE9-EE566AD58B80}" type="presParOf" srcId="{073A08E5-2399-417F-A48E-BE11918F8B44}" destId="{0490052B-CB09-4501-9711-58C391FAC6BB}" srcOrd="1" destOrd="0" presId="urn:microsoft.com/office/officeart/2005/8/layout/arrow2"/>
    <dgm:cxn modelId="{F1D05870-3D14-400B-98A3-62AF37D9DFC4}" type="presParOf" srcId="{0490052B-CB09-4501-9711-58C391FAC6BB}" destId="{DCD81881-9AB6-4507-ACB1-FCB45719CE11}" srcOrd="0" destOrd="0" presId="urn:microsoft.com/office/officeart/2005/8/layout/arrow2"/>
    <dgm:cxn modelId="{BBF0896D-2542-434C-8DF0-1F72A13D598A}" type="presParOf" srcId="{0490052B-CB09-4501-9711-58C391FAC6BB}" destId="{E04AEB00-A1D0-4796-BA56-CAACDBB118CE}" srcOrd="1" destOrd="0" presId="urn:microsoft.com/office/officeart/2005/8/layout/arrow2"/>
    <dgm:cxn modelId="{04520F66-CAB1-4699-BE4A-89C6F2E178D9}" type="presParOf" srcId="{0490052B-CB09-4501-9711-58C391FAC6BB}" destId="{BA96774B-0082-4FA6-B8D2-44B8FE99DD80}" srcOrd="2" destOrd="0" presId="urn:microsoft.com/office/officeart/2005/8/layout/arrow2"/>
    <dgm:cxn modelId="{4A5886FD-8BB6-4D4B-B657-B21B9F71D8EB}" type="presParOf" srcId="{0490052B-CB09-4501-9711-58C391FAC6BB}" destId="{476BFB07-73D9-45B1-BBBD-3137C98B457C}" srcOrd="3" destOrd="0" presId="urn:microsoft.com/office/officeart/2005/8/layout/arrow2"/>
    <dgm:cxn modelId="{9D66563A-589A-45F9-A4B9-2366D0939C57}" type="presParOf" srcId="{0490052B-CB09-4501-9711-58C391FAC6BB}" destId="{277AC561-C5BE-457A-B043-D9C5BDBC5913}" srcOrd="4" destOrd="0" presId="urn:microsoft.com/office/officeart/2005/8/layout/arrow2"/>
    <dgm:cxn modelId="{3FA1ADC1-3B2A-4029-B335-439D721FE666}" type="presParOf" srcId="{0490052B-CB09-4501-9711-58C391FAC6BB}" destId="{799440A4-B86B-4629-A72D-464FD595196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52FAC6-03B0-46C7-9CA9-E04A5EFC4BE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E058B80-9209-4D4E-9179-880C88C912E1}">
      <dgm:prSet phldrT="[Text]"/>
      <dgm:spPr/>
      <dgm:t>
        <a:bodyPr/>
        <a:lstStyle/>
        <a:p>
          <a:r>
            <a:rPr lang="en-GB" dirty="0" smtClean="0"/>
            <a:t>decentralized Treasury</a:t>
          </a:r>
          <a:endParaRPr lang="en-GB" dirty="0"/>
        </a:p>
      </dgm:t>
    </dgm:pt>
    <dgm:pt modelId="{C9BFB03F-FA34-4B31-B8CE-A1EAB9A3EB7C}" type="parTrans" cxnId="{A97C2000-7778-4CCF-86DA-D0A8535F2C26}">
      <dgm:prSet/>
      <dgm:spPr/>
      <dgm:t>
        <a:bodyPr/>
        <a:lstStyle/>
        <a:p>
          <a:endParaRPr lang="en-US"/>
        </a:p>
      </dgm:t>
    </dgm:pt>
    <dgm:pt modelId="{D8739A82-5FBE-4B1E-9BAB-D86A2E11DEB1}" type="sibTrans" cxnId="{A97C2000-7778-4CCF-86DA-D0A8535F2C26}">
      <dgm:prSet/>
      <dgm:spPr/>
      <dgm:t>
        <a:bodyPr/>
        <a:lstStyle/>
        <a:p>
          <a:endParaRPr lang="en-US"/>
        </a:p>
      </dgm:t>
    </dgm:pt>
    <dgm:pt modelId="{A46A03CB-0F7F-43C3-939A-94F7CEC9D499}">
      <dgm:prSet phldrT="[Text]"/>
      <dgm:spPr/>
      <dgm:t>
        <a:bodyPr/>
        <a:lstStyle/>
        <a:p>
          <a:r>
            <a:rPr lang="en-GB" dirty="0" smtClean="0"/>
            <a:t>Centralized Treasury</a:t>
          </a:r>
          <a:endParaRPr lang="en-GB" dirty="0"/>
        </a:p>
      </dgm:t>
    </dgm:pt>
    <dgm:pt modelId="{00E86123-DFC5-4579-AFF6-CDF515DAACAB}" type="parTrans" cxnId="{62E48C90-9E78-4A2E-8147-5E553ACB7D82}">
      <dgm:prSet/>
      <dgm:spPr/>
      <dgm:t>
        <a:bodyPr/>
        <a:lstStyle/>
        <a:p>
          <a:endParaRPr lang="en-US"/>
        </a:p>
      </dgm:t>
    </dgm:pt>
    <dgm:pt modelId="{1CAE643C-0D7E-4036-ABCF-8E8A3A33B89F}" type="sibTrans" cxnId="{62E48C90-9E78-4A2E-8147-5E553ACB7D82}">
      <dgm:prSet/>
      <dgm:spPr/>
      <dgm:t>
        <a:bodyPr/>
        <a:lstStyle/>
        <a:p>
          <a:endParaRPr lang="en-US"/>
        </a:p>
      </dgm:t>
    </dgm:pt>
    <dgm:pt modelId="{DF743377-4C0F-4671-9E03-D76D8B77E6C0}">
      <dgm:prSet phldrT="[Text]"/>
      <dgm:spPr/>
      <dgm:t>
        <a:bodyPr/>
        <a:lstStyle/>
        <a:p>
          <a:r>
            <a:rPr lang="en-GB" dirty="0" smtClean="0"/>
            <a:t>Future</a:t>
          </a:r>
          <a:endParaRPr lang="en-GB" dirty="0"/>
        </a:p>
      </dgm:t>
    </dgm:pt>
    <dgm:pt modelId="{9949FA3A-A4A7-40F9-90C6-FFE50E569B2F}" type="parTrans" cxnId="{312C3970-A138-45D3-B376-1780CC2BE707}">
      <dgm:prSet/>
      <dgm:spPr/>
      <dgm:t>
        <a:bodyPr/>
        <a:lstStyle/>
        <a:p>
          <a:endParaRPr lang="en-US"/>
        </a:p>
      </dgm:t>
    </dgm:pt>
    <dgm:pt modelId="{4A746048-5727-40F3-9C99-811BF421CF5B}" type="sibTrans" cxnId="{312C3970-A138-45D3-B376-1780CC2BE707}">
      <dgm:prSet/>
      <dgm:spPr/>
      <dgm:t>
        <a:bodyPr/>
        <a:lstStyle/>
        <a:p>
          <a:endParaRPr lang="en-US"/>
        </a:p>
      </dgm:t>
    </dgm:pt>
    <dgm:pt modelId="{D52940C1-BA57-4A1C-A6E9-F5C37D77DFBE}">
      <dgm:prSet phldrT="[Text]"/>
      <dgm:spPr/>
      <dgm:t>
        <a:bodyPr/>
        <a:lstStyle/>
        <a:p>
          <a:r>
            <a:rPr lang="en-GB" dirty="0" smtClean="0"/>
            <a:t>In-House Bank</a:t>
          </a:r>
          <a:endParaRPr lang="en-GB" dirty="0"/>
        </a:p>
      </dgm:t>
    </dgm:pt>
    <dgm:pt modelId="{CF0E0E19-E38B-4004-A64D-01AE1331CD35}" type="parTrans" cxnId="{EBEEAEC4-411D-4133-AF40-A6FA3E384157}">
      <dgm:prSet/>
      <dgm:spPr/>
      <dgm:t>
        <a:bodyPr/>
        <a:lstStyle/>
        <a:p>
          <a:endParaRPr lang="en-US"/>
        </a:p>
      </dgm:t>
    </dgm:pt>
    <dgm:pt modelId="{5DFEEA05-7D3F-4235-8421-AE9BFBCD9D54}" type="sibTrans" cxnId="{EBEEAEC4-411D-4133-AF40-A6FA3E384157}">
      <dgm:prSet/>
      <dgm:spPr/>
      <dgm:t>
        <a:bodyPr/>
        <a:lstStyle/>
        <a:p>
          <a:endParaRPr lang="en-US"/>
        </a:p>
      </dgm:t>
    </dgm:pt>
    <dgm:pt modelId="{1013CEFA-C2B3-4B84-A2B8-246C9AAAFD38}">
      <dgm:prSet phldrT="[Text]"/>
      <dgm:spPr/>
      <dgm:t>
        <a:bodyPr/>
        <a:lstStyle/>
        <a:p>
          <a:r>
            <a:rPr lang="en-GB" dirty="0" smtClean="0"/>
            <a:t>Outsourcing</a:t>
          </a:r>
          <a:endParaRPr lang="en-GB" dirty="0"/>
        </a:p>
      </dgm:t>
    </dgm:pt>
    <dgm:pt modelId="{2846E2C7-CFE8-41BA-8875-5A712A87CE80}" type="parTrans" cxnId="{E2A41A76-6B2C-4573-99EF-61C6662EABD8}">
      <dgm:prSet/>
      <dgm:spPr/>
      <dgm:t>
        <a:bodyPr/>
        <a:lstStyle/>
        <a:p>
          <a:endParaRPr lang="en-US"/>
        </a:p>
      </dgm:t>
    </dgm:pt>
    <dgm:pt modelId="{BAD2DD88-1C1A-4823-9192-B42069ED2F4F}" type="sibTrans" cxnId="{E2A41A76-6B2C-4573-99EF-61C6662EABD8}">
      <dgm:prSet/>
      <dgm:spPr/>
      <dgm:t>
        <a:bodyPr/>
        <a:lstStyle/>
        <a:p>
          <a:endParaRPr lang="en-US"/>
        </a:p>
      </dgm:t>
    </dgm:pt>
    <dgm:pt modelId="{5415B146-AE1D-4A37-9D39-88BE44184FA9}">
      <dgm:prSet phldrT="[Text]"/>
      <dgm:spPr/>
      <dgm:t>
        <a:bodyPr/>
        <a:lstStyle/>
        <a:p>
          <a:r>
            <a:rPr lang="en-GB" noProof="0" dirty="0" smtClean="0"/>
            <a:t>Regional Treasury Manager </a:t>
          </a:r>
          <a:r>
            <a:rPr lang="en-GB" dirty="0" smtClean="0"/>
            <a:t>model</a:t>
          </a:r>
          <a:endParaRPr lang="en-GB" dirty="0"/>
        </a:p>
      </dgm:t>
    </dgm:pt>
    <dgm:pt modelId="{2EF0CF60-1149-4F1E-878A-0A88B52FD653}" type="parTrans" cxnId="{D1B8DAB0-868B-43D8-A277-E524A355326D}">
      <dgm:prSet/>
      <dgm:spPr/>
      <dgm:t>
        <a:bodyPr/>
        <a:lstStyle/>
        <a:p>
          <a:endParaRPr lang="en-US"/>
        </a:p>
      </dgm:t>
    </dgm:pt>
    <dgm:pt modelId="{62109EA9-8056-4702-BD13-7254BFD5C0DA}" type="sibTrans" cxnId="{D1B8DAB0-868B-43D8-A277-E524A355326D}">
      <dgm:prSet/>
      <dgm:spPr/>
      <dgm:t>
        <a:bodyPr/>
        <a:lstStyle/>
        <a:p>
          <a:endParaRPr lang="en-US"/>
        </a:p>
      </dgm:t>
    </dgm:pt>
    <dgm:pt modelId="{766CDC11-565D-44B5-86F9-CCD7866E52EF}">
      <dgm:prSet phldrT="[Text]"/>
      <dgm:spPr/>
      <dgm:t>
        <a:bodyPr/>
        <a:lstStyle/>
        <a:p>
          <a:r>
            <a:rPr lang="en-GB" noProof="0" dirty="0" smtClean="0"/>
            <a:t>Partial</a:t>
          </a:r>
          <a:r>
            <a:rPr lang="en-GB" dirty="0" smtClean="0"/>
            <a:t> Visibility</a:t>
          </a:r>
          <a:br>
            <a:rPr lang="en-GB" dirty="0" smtClean="0"/>
          </a:br>
          <a:endParaRPr lang="en-GB" dirty="0"/>
        </a:p>
      </dgm:t>
    </dgm:pt>
    <dgm:pt modelId="{EAEC2385-422C-4642-BFD8-C1A711E29EE3}" type="parTrans" cxnId="{6060CB16-9193-4A66-9FD1-AA2B444DACE7}">
      <dgm:prSet/>
      <dgm:spPr/>
      <dgm:t>
        <a:bodyPr/>
        <a:lstStyle/>
        <a:p>
          <a:endParaRPr lang="en-US"/>
        </a:p>
      </dgm:t>
    </dgm:pt>
    <dgm:pt modelId="{1663F5DC-D443-45CE-9C98-1012EE41CC98}" type="sibTrans" cxnId="{6060CB16-9193-4A66-9FD1-AA2B444DACE7}">
      <dgm:prSet/>
      <dgm:spPr/>
      <dgm:t>
        <a:bodyPr/>
        <a:lstStyle/>
        <a:p>
          <a:endParaRPr lang="en-US"/>
        </a:p>
      </dgm:t>
    </dgm:pt>
    <dgm:pt modelId="{7498AD78-A7F5-426A-8739-F04E5182A4E1}">
      <dgm:prSet phldrT="[Text]"/>
      <dgm:spPr/>
      <dgm:t>
        <a:bodyPr/>
        <a:lstStyle/>
        <a:p>
          <a:r>
            <a:rPr lang="en-GB" dirty="0" smtClean="0"/>
            <a:t>In-House Bank</a:t>
          </a:r>
          <a:endParaRPr lang="en-GB" dirty="0"/>
        </a:p>
      </dgm:t>
    </dgm:pt>
    <dgm:pt modelId="{9E8A2412-BADC-4AFC-97A7-D73BAF7ADF62}" type="parTrans" cxnId="{9CE5DCAC-D53D-4D78-A6CD-5C8FB0EF02BF}">
      <dgm:prSet/>
      <dgm:spPr/>
      <dgm:t>
        <a:bodyPr/>
        <a:lstStyle/>
        <a:p>
          <a:endParaRPr lang="en-US"/>
        </a:p>
      </dgm:t>
    </dgm:pt>
    <dgm:pt modelId="{1F8B1095-2EBE-4ED8-A37F-AEFE0A2693B9}" type="sibTrans" cxnId="{9CE5DCAC-D53D-4D78-A6CD-5C8FB0EF02BF}">
      <dgm:prSet/>
      <dgm:spPr/>
      <dgm:t>
        <a:bodyPr/>
        <a:lstStyle/>
        <a:p>
          <a:endParaRPr lang="en-US"/>
        </a:p>
      </dgm:t>
    </dgm:pt>
    <dgm:pt modelId="{3C6EA734-D0D2-417A-BC16-AF42B1A204BD}">
      <dgm:prSet phldrT="[Text]"/>
      <dgm:spPr/>
      <dgm:t>
        <a:bodyPr/>
        <a:lstStyle/>
        <a:p>
          <a:r>
            <a:rPr lang="en-GB" dirty="0" smtClean="0"/>
            <a:t>Mobile Payments</a:t>
          </a:r>
          <a:endParaRPr lang="en-GB" dirty="0"/>
        </a:p>
      </dgm:t>
    </dgm:pt>
    <dgm:pt modelId="{94546B46-C62B-4487-B3A7-41E44EA4EBE7}" type="parTrans" cxnId="{FD23AD20-78D0-44FE-B8EB-606C3BF14CAC}">
      <dgm:prSet/>
      <dgm:spPr/>
      <dgm:t>
        <a:bodyPr/>
        <a:lstStyle/>
        <a:p>
          <a:endParaRPr lang="en-US"/>
        </a:p>
      </dgm:t>
    </dgm:pt>
    <dgm:pt modelId="{30C31BD6-A2EF-4314-9437-A0293470DC72}" type="sibTrans" cxnId="{FD23AD20-78D0-44FE-B8EB-606C3BF14CAC}">
      <dgm:prSet/>
      <dgm:spPr/>
      <dgm:t>
        <a:bodyPr/>
        <a:lstStyle/>
        <a:p>
          <a:endParaRPr lang="en-US"/>
        </a:p>
      </dgm:t>
    </dgm:pt>
    <dgm:pt modelId="{57DDF505-381A-4B0D-A5E8-D1697782B121}">
      <dgm:prSet phldrT="[Text]"/>
      <dgm:spPr/>
      <dgm:t>
        <a:bodyPr/>
        <a:lstStyle/>
        <a:p>
          <a:r>
            <a:rPr lang="en-GB" dirty="0" smtClean="0"/>
            <a:t>higher Automation</a:t>
          </a:r>
          <a:endParaRPr lang="en-GB" dirty="0"/>
        </a:p>
      </dgm:t>
    </dgm:pt>
    <dgm:pt modelId="{C006079A-E5B1-4750-97BD-66E2CE08A55A}" type="parTrans" cxnId="{914C1474-77C5-460B-B3A5-D6B306F25386}">
      <dgm:prSet/>
      <dgm:spPr/>
      <dgm:t>
        <a:bodyPr/>
        <a:lstStyle/>
        <a:p>
          <a:endParaRPr lang="en-US"/>
        </a:p>
      </dgm:t>
    </dgm:pt>
    <dgm:pt modelId="{8CDDF3C0-05E2-4A2E-8B29-DF41DF2D3A56}" type="sibTrans" cxnId="{914C1474-77C5-460B-B3A5-D6B306F25386}">
      <dgm:prSet/>
      <dgm:spPr/>
      <dgm:t>
        <a:bodyPr/>
        <a:lstStyle/>
        <a:p>
          <a:endParaRPr lang="en-US"/>
        </a:p>
      </dgm:t>
    </dgm:pt>
    <dgm:pt modelId="{E0009BE0-28D8-4587-86F5-CD71BB1CA136}">
      <dgm:prSet phldrT="[Text]"/>
      <dgm:spPr/>
      <dgm:t>
        <a:bodyPr/>
        <a:lstStyle/>
        <a:p>
          <a:r>
            <a:rPr lang="en-GB" dirty="0" smtClean="0"/>
            <a:t>Global Credit card payments</a:t>
          </a:r>
          <a:br>
            <a:rPr lang="en-GB" dirty="0" smtClean="0"/>
          </a:br>
          <a:endParaRPr lang="en-GB" dirty="0"/>
        </a:p>
      </dgm:t>
    </dgm:pt>
    <dgm:pt modelId="{3221068B-B916-420E-A024-630241D41704}" type="parTrans" cxnId="{C6898DEF-81CE-400F-8E03-9B99859AB803}">
      <dgm:prSet/>
      <dgm:spPr/>
      <dgm:t>
        <a:bodyPr/>
        <a:lstStyle/>
        <a:p>
          <a:endParaRPr lang="en-US"/>
        </a:p>
      </dgm:t>
    </dgm:pt>
    <dgm:pt modelId="{805839AC-4C5A-452A-9BA6-EB711DD06F8D}" type="sibTrans" cxnId="{C6898DEF-81CE-400F-8E03-9B99859AB803}">
      <dgm:prSet/>
      <dgm:spPr/>
      <dgm:t>
        <a:bodyPr/>
        <a:lstStyle/>
        <a:p>
          <a:endParaRPr lang="en-US"/>
        </a:p>
      </dgm:t>
    </dgm:pt>
    <dgm:pt modelId="{6D3228CC-1640-408C-A7A2-D5C4D92B3B9B}">
      <dgm:prSet phldrT="[Text]"/>
      <dgm:spPr/>
      <dgm:t>
        <a:bodyPr/>
        <a:lstStyle/>
        <a:p>
          <a:r>
            <a:rPr lang="en-GB" dirty="0" smtClean="0"/>
            <a:t>Visibility</a:t>
          </a:r>
          <a:endParaRPr lang="en-GB" dirty="0"/>
        </a:p>
      </dgm:t>
    </dgm:pt>
    <dgm:pt modelId="{3FCE4FD9-4C3B-4CCB-8031-CD3D799A841C}" type="parTrans" cxnId="{9F7A85DE-4B7D-4F38-8CD6-BD6513109EFA}">
      <dgm:prSet/>
      <dgm:spPr/>
      <dgm:t>
        <a:bodyPr/>
        <a:lstStyle/>
        <a:p>
          <a:endParaRPr lang="en-US"/>
        </a:p>
      </dgm:t>
    </dgm:pt>
    <dgm:pt modelId="{CFCC1754-C268-4629-8DAB-B162B8E8A95F}" type="sibTrans" cxnId="{9F7A85DE-4B7D-4F38-8CD6-BD6513109EFA}">
      <dgm:prSet/>
      <dgm:spPr/>
      <dgm:t>
        <a:bodyPr/>
        <a:lstStyle/>
        <a:p>
          <a:endParaRPr lang="en-US"/>
        </a:p>
      </dgm:t>
    </dgm:pt>
    <dgm:pt modelId="{4A69C096-8C19-408B-8B9A-A7F602A4ABD5}">
      <dgm:prSet phldrT="[Text]"/>
      <dgm:spPr/>
      <dgm:t>
        <a:bodyPr/>
        <a:lstStyle/>
        <a:p>
          <a:r>
            <a:rPr lang="en-GB" dirty="0" smtClean="0"/>
            <a:t>Payment Factory</a:t>
          </a:r>
          <a:endParaRPr lang="en-GB" dirty="0"/>
        </a:p>
      </dgm:t>
    </dgm:pt>
    <dgm:pt modelId="{52F34DE3-0C0D-41E2-AE3D-4CF211EBE6CD}" type="parTrans" cxnId="{94DB15C9-CB83-47BC-B1E3-AEA86A1D32EF}">
      <dgm:prSet/>
      <dgm:spPr/>
      <dgm:t>
        <a:bodyPr/>
        <a:lstStyle/>
        <a:p>
          <a:endParaRPr lang="en-US"/>
        </a:p>
      </dgm:t>
    </dgm:pt>
    <dgm:pt modelId="{E738CFBC-9D42-49C1-83C9-C9C3A77A3201}" type="sibTrans" cxnId="{94DB15C9-CB83-47BC-B1E3-AEA86A1D32EF}">
      <dgm:prSet/>
      <dgm:spPr/>
      <dgm:t>
        <a:bodyPr/>
        <a:lstStyle/>
        <a:p>
          <a:endParaRPr lang="en-US"/>
        </a:p>
      </dgm:t>
    </dgm:pt>
    <dgm:pt modelId="{C2886B0A-E964-4840-9BAE-1672CF7504CF}" type="pres">
      <dgm:prSet presAssocID="{8152FAC6-03B0-46C7-9CA9-E04A5EFC4BE5}" presName="arrowDiagram" presStyleCnt="0">
        <dgm:presLayoutVars>
          <dgm:chMax val="5"/>
          <dgm:dir/>
          <dgm:resizeHandles val="exact"/>
        </dgm:presLayoutVars>
      </dgm:prSet>
      <dgm:spPr/>
    </dgm:pt>
    <dgm:pt modelId="{974259E8-D63F-43F8-9E8E-C27347C88B5A}" type="pres">
      <dgm:prSet presAssocID="{8152FAC6-03B0-46C7-9CA9-E04A5EFC4BE5}" presName="arrow" presStyleLbl="bgShp" presStyleIdx="0" presStyleCnt="1" custLinFactNeighborX="-1247" custLinFactNeighborY="-3333"/>
      <dgm:spPr/>
    </dgm:pt>
    <dgm:pt modelId="{C50C2F2A-3D26-4FD0-9950-FBD91253738C}" type="pres">
      <dgm:prSet presAssocID="{8152FAC6-03B0-46C7-9CA9-E04A5EFC4BE5}" presName="arrowDiagram3" presStyleCnt="0"/>
      <dgm:spPr/>
    </dgm:pt>
    <dgm:pt modelId="{392696E9-2E84-4929-8BEC-F22ED89E7417}" type="pres">
      <dgm:prSet presAssocID="{9E058B80-9209-4D4E-9179-880C88C912E1}" presName="bullet3a" presStyleLbl="node1" presStyleIdx="0" presStyleCnt="3"/>
      <dgm:spPr/>
    </dgm:pt>
    <dgm:pt modelId="{BB7EB5E9-8EA0-42F6-9E3E-5AB007EBAF95}" type="pres">
      <dgm:prSet presAssocID="{9E058B80-9209-4D4E-9179-880C88C912E1}" presName="textBox3a" presStyleLbl="revTx" presStyleIdx="0" presStyleCnt="3" custScaleY="31665" custLinFactNeighborX="-65439" custLinFactNeighborY="-830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AD83A-9790-4BCE-BC77-4047B219CC25}" type="pres">
      <dgm:prSet presAssocID="{A46A03CB-0F7F-43C3-939A-94F7CEC9D499}" presName="bullet3b" presStyleLbl="node1" presStyleIdx="1" presStyleCnt="3"/>
      <dgm:spPr/>
    </dgm:pt>
    <dgm:pt modelId="{88EA6D23-7686-498B-96BE-40E6A82E2FD7}" type="pres">
      <dgm:prSet presAssocID="{A46A03CB-0F7F-43C3-939A-94F7CEC9D499}" presName="textBox3b" presStyleLbl="revTx" presStyleIdx="1" presStyleCnt="3" custScaleX="189346" custScaleY="67930" custLinFactNeighborX="-43753" custLinFactNeighborY="-84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B05EF-BA76-4DD0-95A3-16EBCE3AE9D1}" type="pres">
      <dgm:prSet presAssocID="{DF743377-4C0F-4671-9E03-D76D8B77E6C0}" presName="bullet3c" presStyleLbl="node1" presStyleIdx="2" presStyleCnt="3"/>
      <dgm:spPr/>
    </dgm:pt>
    <dgm:pt modelId="{0D63CBBF-10B6-4157-85E2-141FC1A7FE46}" type="pres">
      <dgm:prSet presAssocID="{DF743377-4C0F-4671-9E03-D76D8B77E6C0}" presName="textBox3c" presStyleLbl="revTx" presStyleIdx="2" presStyleCnt="3" custScaleX="163506" custScaleY="43886" custLinFactNeighborX="40145" custLinFactNeighborY="-61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E48C90-9E78-4A2E-8147-5E553ACB7D82}" srcId="{8152FAC6-03B0-46C7-9CA9-E04A5EFC4BE5}" destId="{A46A03CB-0F7F-43C3-939A-94F7CEC9D499}" srcOrd="1" destOrd="0" parTransId="{00E86123-DFC5-4579-AFF6-CDF515DAACAB}" sibTransId="{1CAE643C-0D7E-4036-ABCF-8E8A3A33B89F}"/>
    <dgm:cxn modelId="{312C3970-A138-45D3-B376-1780CC2BE707}" srcId="{8152FAC6-03B0-46C7-9CA9-E04A5EFC4BE5}" destId="{DF743377-4C0F-4671-9E03-D76D8B77E6C0}" srcOrd="2" destOrd="0" parTransId="{9949FA3A-A4A7-40F9-90C6-FFE50E569B2F}" sibTransId="{4A746048-5727-40F3-9C99-811BF421CF5B}"/>
    <dgm:cxn modelId="{FD23AD20-78D0-44FE-B8EB-606C3BF14CAC}" srcId="{DF743377-4C0F-4671-9E03-D76D8B77E6C0}" destId="{3C6EA734-D0D2-417A-BC16-AF42B1A204BD}" srcOrd="4" destOrd="0" parTransId="{94546B46-C62B-4487-B3A7-41E44EA4EBE7}" sibTransId="{30C31BD6-A2EF-4314-9437-A0293470DC72}"/>
    <dgm:cxn modelId="{A47ECD9B-16C8-4E01-8E6B-5D8D3FCBB466}" type="presOf" srcId="{E0009BE0-28D8-4587-86F5-CD71BB1CA136}" destId="{0D63CBBF-10B6-4157-85E2-141FC1A7FE46}" srcOrd="0" destOrd="6" presId="urn:microsoft.com/office/officeart/2005/8/layout/arrow2"/>
    <dgm:cxn modelId="{2F4C5F32-9843-41BD-86D3-45C9DBBA810D}" type="presOf" srcId="{DF743377-4C0F-4671-9E03-D76D8B77E6C0}" destId="{0D63CBBF-10B6-4157-85E2-141FC1A7FE46}" srcOrd="0" destOrd="0" presId="urn:microsoft.com/office/officeart/2005/8/layout/arrow2"/>
    <dgm:cxn modelId="{A78487FA-7FEA-4CD0-A90C-5FA20DE0866A}" type="presOf" srcId="{7498AD78-A7F5-426A-8739-F04E5182A4E1}" destId="{0D63CBBF-10B6-4157-85E2-141FC1A7FE46}" srcOrd="0" destOrd="1" presId="urn:microsoft.com/office/officeart/2005/8/layout/arrow2"/>
    <dgm:cxn modelId="{63A8ECAC-2012-4417-84D6-1A9120A24AB4}" type="presOf" srcId="{5415B146-AE1D-4A37-9D39-88BE44184FA9}" destId="{88EA6D23-7686-498B-96BE-40E6A82E2FD7}" srcOrd="0" destOrd="3" presId="urn:microsoft.com/office/officeart/2005/8/layout/arrow2"/>
    <dgm:cxn modelId="{E3E28CFE-53BC-41B3-AF71-A86FD71B6CA7}" type="presOf" srcId="{D52940C1-BA57-4A1C-A6E9-F5C37D77DFBE}" destId="{88EA6D23-7686-498B-96BE-40E6A82E2FD7}" srcOrd="0" destOrd="1" presId="urn:microsoft.com/office/officeart/2005/8/layout/arrow2"/>
    <dgm:cxn modelId="{A97C2000-7778-4CCF-86DA-D0A8535F2C26}" srcId="{8152FAC6-03B0-46C7-9CA9-E04A5EFC4BE5}" destId="{9E058B80-9209-4D4E-9179-880C88C912E1}" srcOrd="0" destOrd="0" parTransId="{C9BFB03F-FA34-4B31-B8CE-A1EAB9A3EB7C}" sibTransId="{D8739A82-5FBE-4B1E-9BAB-D86A2E11DEB1}"/>
    <dgm:cxn modelId="{9CE5DCAC-D53D-4D78-A6CD-5C8FB0EF02BF}" srcId="{DF743377-4C0F-4671-9E03-D76D8B77E6C0}" destId="{7498AD78-A7F5-426A-8739-F04E5182A4E1}" srcOrd="0" destOrd="0" parTransId="{9E8A2412-BADC-4AFC-97A7-D73BAF7ADF62}" sibTransId="{1F8B1095-2EBE-4ED8-A37F-AEFE0A2693B9}"/>
    <dgm:cxn modelId="{9A7F8B69-FC27-49BE-89A2-4525FACEDF33}" type="presOf" srcId="{6D3228CC-1640-408C-A7A2-D5C4D92B3B9B}" destId="{0D63CBBF-10B6-4157-85E2-141FC1A7FE46}" srcOrd="0" destOrd="4" presId="urn:microsoft.com/office/officeart/2005/8/layout/arrow2"/>
    <dgm:cxn modelId="{1AF58EA6-02F4-48FB-BC4E-EC5A327F1DB7}" type="presOf" srcId="{57DDF505-381A-4B0D-A5E8-D1697782B121}" destId="{0D63CBBF-10B6-4157-85E2-141FC1A7FE46}" srcOrd="0" destOrd="2" presId="urn:microsoft.com/office/officeart/2005/8/layout/arrow2"/>
    <dgm:cxn modelId="{CD936AA4-FF2C-411B-84F7-82F4A1544F24}" type="presOf" srcId="{3C6EA734-D0D2-417A-BC16-AF42B1A204BD}" destId="{0D63CBBF-10B6-4157-85E2-141FC1A7FE46}" srcOrd="0" destOrd="5" presId="urn:microsoft.com/office/officeart/2005/8/layout/arrow2"/>
    <dgm:cxn modelId="{E2A41A76-6B2C-4573-99EF-61C6662EABD8}" srcId="{A46A03CB-0F7F-43C3-939A-94F7CEC9D499}" destId="{1013CEFA-C2B3-4B84-A2B8-246C9AAAFD38}" srcOrd="1" destOrd="0" parTransId="{2846E2C7-CFE8-41BA-8875-5A712A87CE80}" sibTransId="{BAD2DD88-1C1A-4823-9192-B42069ED2F4F}"/>
    <dgm:cxn modelId="{EBEEAEC4-411D-4133-AF40-A6FA3E384157}" srcId="{A46A03CB-0F7F-43C3-939A-94F7CEC9D499}" destId="{D52940C1-BA57-4A1C-A6E9-F5C37D77DFBE}" srcOrd="0" destOrd="0" parTransId="{CF0E0E19-E38B-4004-A64D-01AE1331CD35}" sibTransId="{5DFEEA05-7D3F-4235-8421-AE9BFBCD9D54}"/>
    <dgm:cxn modelId="{9F7A85DE-4B7D-4F38-8CD6-BD6513109EFA}" srcId="{DF743377-4C0F-4671-9E03-D76D8B77E6C0}" destId="{6D3228CC-1640-408C-A7A2-D5C4D92B3B9B}" srcOrd="3" destOrd="0" parTransId="{3FCE4FD9-4C3B-4CCB-8031-CD3D799A841C}" sibTransId="{CFCC1754-C268-4629-8DAB-B162B8E8A95F}"/>
    <dgm:cxn modelId="{0B52F2D3-B04A-4149-B4E7-ADE9E2836B67}" type="presOf" srcId="{4A69C096-8C19-408B-8B9A-A7F602A4ABD5}" destId="{0D63CBBF-10B6-4157-85E2-141FC1A7FE46}" srcOrd="0" destOrd="3" presId="urn:microsoft.com/office/officeart/2005/8/layout/arrow2"/>
    <dgm:cxn modelId="{6F22C628-83F1-4D7E-BAB9-332C4FD5D014}" type="presOf" srcId="{1013CEFA-C2B3-4B84-A2B8-246C9AAAFD38}" destId="{88EA6D23-7686-498B-96BE-40E6A82E2FD7}" srcOrd="0" destOrd="2" presId="urn:microsoft.com/office/officeart/2005/8/layout/arrow2"/>
    <dgm:cxn modelId="{C05E4849-27B8-4501-840B-0F9A8E8E424B}" type="presOf" srcId="{766CDC11-565D-44B5-86F9-CCD7866E52EF}" destId="{88EA6D23-7686-498B-96BE-40E6A82E2FD7}" srcOrd="0" destOrd="4" presId="urn:microsoft.com/office/officeart/2005/8/layout/arrow2"/>
    <dgm:cxn modelId="{C6898DEF-81CE-400F-8E03-9B99859AB803}" srcId="{DF743377-4C0F-4671-9E03-D76D8B77E6C0}" destId="{E0009BE0-28D8-4587-86F5-CD71BB1CA136}" srcOrd="5" destOrd="0" parTransId="{3221068B-B916-420E-A024-630241D41704}" sibTransId="{805839AC-4C5A-452A-9BA6-EB711DD06F8D}"/>
    <dgm:cxn modelId="{914C1474-77C5-460B-B3A5-D6B306F25386}" srcId="{DF743377-4C0F-4671-9E03-D76D8B77E6C0}" destId="{57DDF505-381A-4B0D-A5E8-D1697782B121}" srcOrd="1" destOrd="0" parTransId="{C006079A-E5B1-4750-97BD-66E2CE08A55A}" sibTransId="{8CDDF3C0-05E2-4A2E-8B29-DF41DF2D3A56}"/>
    <dgm:cxn modelId="{6060CB16-9193-4A66-9FD1-AA2B444DACE7}" srcId="{A46A03CB-0F7F-43C3-939A-94F7CEC9D499}" destId="{766CDC11-565D-44B5-86F9-CCD7866E52EF}" srcOrd="3" destOrd="0" parTransId="{EAEC2385-422C-4642-BFD8-C1A711E29EE3}" sibTransId="{1663F5DC-D443-45CE-9C98-1012EE41CC98}"/>
    <dgm:cxn modelId="{A3FA32A9-C3B9-4D92-BD6D-4E4811F231BD}" type="presOf" srcId="{9E058B80-9209-4D4E-9179-880C88C912E1}" destId="{BB7EB5E9-8EA0-42F6-9E3E-5AB007EBAF95}" srcOrd="0" destOrd="0" presId="urn:microsoft.com/office/officeart/2005/8/layout/arrow2"/>
    <dgm:cxn modelId="{713B5620-3866-42E5-B7A8-6A40D969067E}" type="presOf" srcId="{A46A03CB-0F7F-43C3-939A-94F7CEC9D499}" destId="{88EA6D23-7686-498B-96BE-40E6A82E2FD7}" srcOrd="0" destOrd="0" presId="urn:microsoft.com/office/officeart/2005/8/layout/arrow2"/>
    <dgm:cxn modelId="{D1B8DAB0-868B-43D8-A277-E524A355326D}" srcId="{A46A03CB-0F7F-43C3-939A-94F7CEC9D499}" destId="{5415B146-AE1D-4A37-9D39-88BE44184FA9}" srcOrd="2" destOrd="0" parTransId="{2EF0CF60-1149-4F1E-878A-0A88B52FD653}" sibTransId="{62109EA9-8056-4702-BD13-7254BFD5C0DA}"/>
    <dgm:cxn modelId="{A9F1F98B-6B58-44D5-AA81-ABC2D5BCCD24}" type="presOf" srcId="{8152FAC6-03B0-46C7-9CA9-E04A5EFC4BE5}" destId="{C2886B0A-E964-4840-9BAE-1672CF7504CF}" srcOrd="0" destOrd="0" presId="urn:microsoft.com/office/officeart/2005/8/layout/arrow2"/>
    <dgm:cxn modelId="{94DB15C9-CB83-47BC-B1E3-AEA86A1D32EF}" srcId="{DF743377-4C0F-4671-9E03-D76D8B77E6C0}" destId="{4A69C096-8C19-408B-8B9A-A7F602A4ABD5}" srcOrd="2" destOrd="0" parTransId="{52F34DE3-0C0D-41E2-AE3D-4CF211EBE6CD}" sibTransId="{E738CFBC-9D42-49C1-83C9-C9C3A77A3201}"/>
    <dgm:cxn modelId="{73F897A4-4B4A-4C1A-BAA4-111782AF54C5}" type="presParOf" srcId="{C2886B0A-E964-4840-9BAE-1672CF7504CF}" destId="{974259E8-D63F-43F8-9E8E-C27347C88B5A}" srcOrd="0" destOrd="0" presId="urn:microsoft.com/office/officeart/2005/8/layout/arrow2"/>
    <dgm:cxn modelId="{519168A8-23B6-4971-8069-0BD4D5EB6282}" type="presParOf" srcId="{C2886B0A-E964-4840-9BAE-1672CF7504CF}" destId="{C50C2F2A-3D26-4FD0-9950-FBD91253738C}" srcOrd="1" destOrd="0" presId="urn:microsoft.com/office/officeart/2005/8/layout/arrow2"/>
    <dgm:cxn modelId="{7D0B2561-6CEC-4977-BDCF-2447B2ADB848}" type="presParOf" srcId="{C50C2F2A-3D26-4FD0-9950-FBD91253738C}" destId="{392696E9-2E84-4929-8BEC-F22ED89E7417}" srcOrd="0" destOrd="0" presId="urn:microsoft.com/office/officeart/2005/8/layout/arrow2"/>
    <dgm:cxn modelId="{5ED3BCEB-D031-4A2F-8A15-52BEDE5CE02A}" type="presParOf" srcId="{C50C2F2A-3D26-4FD0-9950-FBD91253738C}" destId="{BB7EB5E9-8EA0-42F6-9E3E-5AB007EBAF95}" srcOrd="1" destOrd="0" presId="urn:microsoft.com/office/officeart/2005/8/layout/arrow2"/>
    <dgm:cxn modelId="{842ADB9F-99DD-4747-9FED-AF363E15AC13}" type="presParOf" srcId="{C50C2F2A-3D26-4FD0-9950-FBD91253738C}" destId="{BCDAD83A-9790-4BCE-BC77-4047B219CC25}" srcOrd="2" destOrd="0" presId="urn:microsoft.com/office/officeart/2005/8/layout/arrow2"/>
    <dgm:cxn modelId="{495A66C8-A7F8-45A8-A515-AEC83CBF70CE}" type="presParOf" srcId="{C50C2F2A-3D26-4FD0-9950-FBD91253738C}" destId="{88EA6D23-7686-498B-96BE-40E6A82E2FD7}" srcOrd="3" destOrd="0" presId="urn:microsoft.com/office/officeart/2005/8/layout/arrow2"/>
    <dgm:cxn modelId="{8A3C623C-CDA8-4C94-98F5-D6DEC506C0B2}" type="presParOf" srcId="{C50C2F2A-3D26-4FD0-9950-FBD91253738C}" destId="{CB0B05EF-BA76-4DD0-95A3-16EBCE3AE9D1}" srcOrd="4" destOrd="0" presId="urn:microsoft.com/office/officeart/2005/8/layout/arrow2"/>
    <dgm:cxn modelId="{B0D2B52C-038D-4980-9D6A-B1617921ED52}" type="presParOf" srcId="{C50C2F2A-3D26-4FD0-9950-FBD91253738C}" destId="{0D63CBBF-10B6-4157-85E2-141FC1A7FE4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D8CADF-F370-49FF-9C24-4AA3A54B09BF}">
      <dsp:nvSpPr>
        <dsp:cNvPr id="0" name=""/>
        <dsp:cNvSpPr/>
      </dsp:nvSpPr>
      <dsp:spPr>
        <a:xfrm rot="16200000">
          <a:off x="-1836075" y="2839569"/>
          <a:ext cx="4211288" cy="34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9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2600" kern="1200" dirty="0" smtClean="0">
              <a:solidFill>
                <a:schemeClr val="accent4"/>
              </a:solidFill>
            </a:rPr>
            <a:t>ABOUT US</a:t>
          </a:r>
          <a:endParaRPr lang="en-US" sz="2600" kern="1200" dirty="0">
            <a:solidFill>
              <a:schemeClr val="accent4"/>
            </a:solidFill>
          </a:endParaRPr>
        </a:p>
      </dsp:txBody>
      <dsp:txXfrm rot="16200000">
        <a:off x="-1836075" y="2839569"/>
        <a:ext cx="4211288" cy="342980"/>
      </dsp:txXfrm>
    </dsp:sp>
    <dsp:sp modelId="{3AE97891-BA0C-482C-BB47-BAD2E7116F10}">
      <dsp:nvSpPr>
        <dsp:cNvPr id="0" name=""/>
        <dsp:cNvSpPr/>
      </dsp:nvSpPr>
      <dsp:spPr>
        <a:xfrm>
          <a:off x="438804" y="1187799"/>
          <a:ext cx="1708407" cy="42112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302490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World’s leading inspection, verification, testing and certification company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Experts at: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Providing competitive advantage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Driving sustainability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Delivering trust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>
              <a:ea typeface="+mj-ea"/>
              <a:cs typeface="+mj-cs"/>
            </a:rPr>
            <a:t>Working across industries </a:t>
          </a:r>
          <a:br>
            <a:rPr lang="en-GB" sz="1200" kern="1200" dirty="0" smtClean="0">
              <a:ea typeface="+mj-ea"/>
              <a:cs typeface="+mj-cs"/>
            </a:rPr>
          </a:br>
          <a:r>
            <a:rPr lang="en-GB" sz="1200" kern="1200" dirty="0" smtClean="0">
              <a:ea typeface="+mj-ea"/>
              <a:cs typeface="+mj-cs"/>
            </a:rPr>
            <a:t>and geographies</a:t>
          </a:r>
          <a:endParaRPr lang="en-GB" sz="1200" kern="1200" dirty="0" smtClean="0"/>
        </a:p>
      </dsp:txBody>
      <dsp:txXfrm>
        <a:off x="438804" y="1187799"/>
        <a:ext cx="1708407" cy="4211288"/>
      </dsp:txXfrm>
    </dsp:sp>
    <dsp:sp modelId="{3F162668-0476-4703-9A4B-A40D877BBEDE}">
      <dsp:nvSpPr>
        <dsp:cNvPr id="0" name=""/>
        <dsp:cNvSpPr/>
      </dsp:nvSpPr>
      <dsp:spPr>
        <a:xfrm>
          <a:off x="1821" y="261705"/>
          <a:ext cx="941722" cy="122004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1E6F6-DE45-4A0C-883D-005CD7BA097B}">
      <dsp:nvSpPr>
        <dsp:cNvPr id="0" name=""/>
        <dsp:cNvSpPr/>
      </dsp:nvSpPr>
      <dsp:spPr>
        <a:xfrm rot="16200000">
          <a:off x="950598" y="2865093"/>
          <a:ext cx="4184504" cy="34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9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2600" kern="1200" dirty="0" smtClean="0">
              <a:solidFill>
                <a:schemeClr val="accent4"/>
              </a:solidFill>
            </a:rPr>
            <a:t>SGS HISTORY</a:t>
          </a:r>
          <a:endParaRPr lang="en-US" sz="2600" kern="1200" dirty="0">
            <a:solidFill>
              <a:schemeClr val="accent4"/>
            </a:solidFill>
          </a:endParaRPr>
        </a:p>
      </dsp:txBody>
      <dsp:txXfrm rot="16200000">
        <a:off x="950598" y="2865093"/>
        <a:ext cx="4184504" cy="342980"/>
      </dsp:txXfrm>
    </dsp:sp>
    <dsp:sp modelId="{5E15B292-D933-4731-AA1E-BF9837BE2703}">
      <dsp:nvSpPr>
        <dsp:cNvPr id="0" name=""/>
        <dsp:cNvSpPr/>
      </dsp:nvSpPr>
      <dsp:spPr>
        <a:xfrm>
          <a:off x="3169478" y="1187799"/>
          <a:ext cx="1708407" cy="42112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209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302490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Founded in 1878 as a grain inspection company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Expanded beyond agriculture in early and mid 20</a:t>
          </a:r>
          <a:r>
            <a:rPr lang="en-GB" sz="1100" kern="1200" baseline="30000" dirty="0" smtClean="0"/>
            <a:t>th</a:t>
          </a:r>
          <a:r>
            <a:rPr lang="en-GB" sz="1100" kern="1200" dirty="0" smtClean="0"/>
            <a:t> century to: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Minerals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Oil, gas and chemicals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Consumer goods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Industrial sector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Listed in 1981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Growth and diversification continued throughout last half of the century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Current structure of ten business units initiated in 2001</a:t>
          </a:r>
          <a:endParaRPr lang="en-US" sz="1100" kern="1200" dirty="0" smtClean="0"/>
        </a:p>
      </dsp:txBody>
      <dsp:txXfrm>
        <a:off x="3169478" y="1187799"/>
        <a:ext cx="1708407" cy="4211288"/>
      </dsp:txXfrm>
    </dsp:sp>
    <dsp:sp modelId="{C79C1E92-111C-4D3C-9511-642B1FEA6E76}">
      <dsp:nvSpPr>
        <dsp:cNvPr id="0" name=""/>
        <dsp:cNvSpPr/>
      </dsp:nvSpPr>
      <dsp:spPr>
        <a:xfrm>
          <a:off x="2578794" y="185639"/>
          <a:ext cx="1271093" cy="127109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CAB1C-57EC-4662-AC2C-8EC182E9AEC6}">
      <dsp:nvSpPr>
        <dsp:cNvPr id="0" name=""/>
        <dsp:cNvSpPr/>
      </dsp:nvSpPr>
      <dsp:spPr>
        <a:xfrm rot="16200000">
          <a:off x="3572184" y="2936313"/>
          <a:ext cx="4211288" cy="34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9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2600" kern="1200" dirty="0" smtClean="0">
              <a:solidFill>
                <a:schemeClr val="accent4"/>
              </a:solidFill>
            </a:rPr>
            <a:t>OUR VISION</a:t>
          </a:r>
          <a:endParaRPr lang="en-US" sz="2600" kern="1200" dirty="0">
            <a:solidFill>
              <a:schemeClr val="accent4"/>
            </a:solidFill>
          </a:endParaRPr>
        </a:p>
      </dsp:txBody>
      <dsp:txXfrm rot="16200000">
        <a:off x="3572184" y="2936313"/>
        <a:ext cx="4211288" cy="342980"/>
      </dsp:txXfrm>
    </dsp:sp>
    <dsp:sp modelId="{4E9B37E8-163D-4731-97C8-02883B8B884A}">
      <dsp:nvSpPr>
        <dsp:cNvPr id="0" name=""/>
        <dsp:cNvSpPr/>
      </dsp:nvSpPr>
      <dsp:spPr>
        <a:xfrm>
          <a:off x="5849318" y="1187799"/>
          <a:ext cx="1708407" cy="42112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418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302490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We aim to be the most competitive and the most productive service organisation in the world.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Our core competencies in inspection, verification, testing and certification are being continuously improved to be best-in-class. They are at the heart of what we are.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 smtClean="0"/>
            <a:t>Our chosen markets will be solely determined by our ability to be the most competitive and to consistently deliver unequalled service to our customers all over the world.</a:t>
          </a:r>
        </a:p>
      </dsp:txBody>
      <dsp:txXfrm>
        <a:off x="5849318" y="1187799"/>
        <a:ext cx="1708407" cy="4211288"/>
      </dsp:txXfrm>
    </dsp:sp>
    <dsp:sp modelId="{0AD52E0C-9F7C-4698-A149-77F0A6DD57B5}">
      <dsp:nvSpPr>
        <dsp:cNvPr id="0" name=""/>
        <dsp:cNvSpPr/>
      </dsp:nvSpPr>
      <dsp:spPr>
        <a:xfrm>
          <a:off x="5352075" y="185639"/>
          <a:ext cx="994486" cy="141353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8D89D2-08B5-4A50-B375-00C3A0010D3B}">
      <dsp:nvSpPr>
        <dsp:cNvPr id="0" name=""/>
        <dsp:cNvSpPr/>
      </dsp:nvSpPr>
      <dsp:spPr>
        <a:xfrm>
          <a:off x="266429" y="0"/>
          <a:ext cx="8180108" cy="51125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81881-9AB6-4507-ACB1-FCB45719CE11}">
      <dsp:nvSpPr>
        <dsp:cNvPr id="0" name=""/>
        <dsp:cNvSpPr/>
      </dsp:nvSpPr>
      <dsp:spPr>
        <a:xfrm>
          <a:off x="1305303" y="3528694"/>
          <a:ext cx="212682" cy="2126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4AEB00-A1D0-4796-BA56-CAACDBB118CE}">
      <dsp:nvSpPr>
        <dsp:cNvPr id="0" name=""/>
        <dsp:cNvSpPr/>
      </dsp:nvSpPr>
      <dsp:spPr>
        <a:xfrm>
          <a:off x="722285" y="3816425"/>
          <a:ext cx="3284683" cy="118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69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noProof="0" dirty="0" smtClean="0"/>
            <a:t>Past (from approx. 1970 – 1980)</a:t>
          </a:r>
          <a:endParaRPr lang="en-GB" sz="1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Telephone and telex trade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“Simple" financial instruments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Cash management products in the initial phase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Comprehensive regulations in most emerging and developing countries</a:t>
          </a:r>
          <a:endParaRPr lang="en-GB" sz="1100" kern="1200" noProof="0" dirty="0"/>
        </a:p>
      </dsp:txBody>
      <dsp:txXfrm>
        <a:off x="722285" y="3816425"/>
        <a:ext cx="3284683" cy="1180119"/>
      </dsp:txXfrm>
    </dsp:sp>
    <dsp:sp modelId="{BA96774B-0082-4FA6-B8D2-44B8FE99DD80}">
      <dsp:nvSpPr>
        <dsp:cNvPr id="0" name=""/>
        <dsp:cNvSpPr/>
      </dsp:nvSpPr>
      <dsp:spPr>
        <a:xfrm>
          <a:off x="3719989" y="1944216"/>
          <a:ext cx="384465" cy="384465"/>
        </a:xfrm>
        <a:prstGeom prst="ellipse">
          <a:avLst/>
        </a:prstGeom>
        <a:solidFill>
          <a:schemeClr val="accent5">
            <a:hueOff val="-1080005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6BFB07-73D9-45B1-BBBD-3137C98B457C}">
      <dsp:nvSpPr>
        <dsp:cNvPr id="0" name=""/>
        <dsp:cNvSpPr/>
      </dsp:nvSpPr>
      <dsp:spPr>
        <a:xfrm>
          <a:off x="3435338" y="2565191"/>
          <a:ext cx="3477423" cy="2403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72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noProof="0" dirty="0" smtClean="0"/>
            <a:t>Today</a:t>
          </a:r>
          <a:endParaRPr lang="en-GB" sz="1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Electronic trading platforms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"Complicated" financial products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Efficient cash management products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Reduced regulation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Compliance </a:t>
          </a:r>
          <a:endParaRPr lang="en-GB" sz="1100" kern="1200" noProof="0" dirty="0"/>
        </a:p>
      </dsp:txBody>
      <dsp:txXfrm>
        <a:off x="3435338" y="2565191"/>
        <a:ext cx="3477423" cy="2403350"/>
      </dsp:txXfrm>
    </dsp:sp>
    <dsp:sp modelId="{277AC561-C5BE-457A-B043-D9C5BDBC5913}">
      <dsp:nvSpPr>
        <dsp:cNvPr id="0" name=""/>
        <dsp:cNvSpPr/>
      </dsp:nvSpPr>
      <dsp:spPr>
        <a:xfrm>
          <a:off x="6264696" y="1224134"/>
          <a:ext cx="531707" cy="531707"/>
        </a:xfrm>
        <a:prstGeom prst="ellipse">
          <a:avLst/>
        </a:prstGeom>
        <a:solidFill>
          <a:schemeClr val="accent5">
            <a:hueOff val="-216001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9440A4-B86B-4629-A72D-464FD595196F}">
      <dsp:nvSpPr>
        <dsp:cNvPr id="0" name=""/>
        <dsp:cNvSpPr/>
      </dsp:nvSpPr>
      <dsp:spPr>
        <a:xfrm>
          <a:off x="6173685" y="1800189"/>
          <a:ext cx="1963226" cy="2113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74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noProof="0" dirty="0" smtClean="0"/>
            <a:t>Future</a:t>
          </a:r>
          <a:endParaRPr lang="en-GB" sz="1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Compliance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Centralization of treasury activities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Visibility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STP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Mobil phone Treasury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E-invoicing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Swift Net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Supply chain funding</a:t>
          </a:r>
          <a:endParaRPr lang="en-GB" sz="1100" kern="1200" noProof="0" dirty="0"/>
        </a:p>
      </dsp:txBody>
      <dsp:txXfrm>
        <a:off x="6173685" y="1800189"/>
        <a:ext cx="1963226" cy="211307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8D89D2-08B5-4A50-B375-00C3A0010D3B}">
      <dsp:nvSpPr>
        <dsp:cNvPr id="0" name=""/>
        <dsp:cNvSpPr/>
      </dsp:nvSpPr>
      <dsp:spPr>
        <a:xfrm>
          <a:off x="266429" y="0"/>
          <a:ext cx="8180108" cy="51125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81881-9AB6-4507-ACB1-FCB45719CE11}">
      <dsp:nvSpPr>
        <dsp:cNvPr id="0" name=""/>
        <dsp:cNvSpPr/>
      </dsp:nvSpPr>
      <dsp:spPr>
        <a:xfrm>
          <a:off x="1305303" y="3528694"/>
          <a:ext cx="212682" cy="2126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4AEB00-A1D0-4796-BA56-CAACDBB118CE}">
      <dsp:nvSpPr>
        <dsp:cNvPr id="0" name=""/>
        <dsp:cNvSpPr/>
      </dsp:nvSpPr>
      <dsp:spPr>
        <a:xfrm>
          <a:off x="722285" y="3816425"/>
          <a:ext cx="3284683" cy="118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69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Past (from approx. 1970 – 1980)</a:t>
          </a:r>
          <a:endParaRPr lang="de-CH" sz="1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Telephone and telex trade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“Simple" financial instruments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Cash management products in the initial phase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Comprehensive regulations in most emerging and developing countries</a:t>
          </a:r>
          <a:endParaRPr lang="de-CH" sz="1100" kern="1200" noProof="0" dirty="0"/>
        </a:p>
      </dsp:txBody>
      <dsp:txXfrm>
        <a:off x="722285" y="3816425"/>
        <a:ext cx="3284683" cy="1180119"/>
      </dsp:txXfrm>
    </dsp:sp>
    <dsp:sp modelId="{BA96774B-0082-4FA6-B8D2-44B8FE99DD80}">
      <dsp:nvSpPr>
        <dsp:cNvPr id="0" name=""/>
        <dsp:cNvSpPr/>
      </dsp:nvSpPr>
      <dsp:spPr>
        <a:xfrm>
          <a:off x="3719989" y="1944216"/>
          <a:ext cx="384465" cy="384465"/>
        </a:xfrm>
        <a:prstGeom prst="ellipse">
          <a:avLst/>
        </a:prstGeom>
        <a:solidFill>
          <a:schemeClr val="accent5">
            <a:hueOff val="-1080005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6BFB07-73D9-45B1-BBBD-3137C98B457C}">
      <dsp:nvSpPr>
        <dsp:cNvPr id="0" name=""/>
        <dsp:cNvSpPr/>
      </dsp:nvSpPr>
      <dsp:spPr>
        <a:xfrm>
          <a:off x="3435338" y="2565191"/>
          <a:ext cx="3477423" cy="2403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72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400" kern="1200" noProof="0" dirty="0" smtClean="0"/>
            <a:t>Today</a:t>
          </a:r>
          <a:endParaRPr lang="de-CH" sz="1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Electronic trading platforms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"Complicated" financial products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Efficient cash management products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Reduced regulation</a:t>
          </a:r>
          <a:endParaRPr lang="de-CH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noProof="0" dirty="0" smtClean="0"/>
            <a:t>Compliance </a:t>
          </a:r>
          <a:endParaRPr lang="de-CH" sz="1100" kern="1200" noProof="0" dirty="0"/>
        </a:p>
      </dsp:txBody>
      <dsp:txXfrm>
        <a:off x="3435338" y="2565191"/>
        <a:ext cx="3477423" cy="2403350"/>
      </dsp:txXfrm>
    </dsp:sp>
    <dsp:sp modelId="{277AC561-C5BE-457A-B043-D9C5BDBC5913}">
      <dsp:nvSpPr>
        <dsp:cNvPr id="0" name=""/>
        <dsp:cNvSpPr/>
      </dsp:nvSpPr>
      <dsp:spPr>
        <a:xfrm>
          <a:off x="6264696" y="1224134"/>
          <a:ext cx="531707" cy="531707"/>
        </a:xfrm>
        <a:prstGeom prst="ellipse">
          <a:avLst/>
        </a:prstGeom>
        <a:solidFill>
          <a:schemeClr val="accent5">
            <a:hueOff val="-216001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9440A4-B86B-4629-A72D-464FD595196F}">
      <dsp:nvSpPr>
        <dsp:cNvPr id="0" name=""/>
        <dsp:cNvSpPr/>
      </dsp:nvSpPr>
      <dsp:spPr>
        <a:xfrm>
          <a:off x="6173685" y="1800189"/>
          <a:ext cx="1963226" cy="2113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74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noProof="0" dirty="0" smtClean="0"/>
            <a:t>Future</a:t>
          </a:r>
          <a:endParaRPr lang="en-GB" sz="14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Compliance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Centralization of treasury activities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Visibility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STP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Mobil phone Treasury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E-invoicing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Swift Net</a:t>
          </a:r>
          <a:endParaRPr lang="en-GB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noProof="0" dirty="0" smtClean="0"/>
            <a:t>Supply chain funding</a:t>
          </a:r>
          <a:endParaRPr lang="en-GB" sz="1100" kern="1200" noProof="0" dirty="0"/>
        </a:p>
      </dsp:txBody>
      <dsp:txXfrm>
        <a:off x="6173685" y="1800189"/>
        <a:ext cx="1963226" cy="211307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4259E8-D63F-43F8-9E8E-C27347C88B5A}">
      <dsp:nvSpPr>
        <dsp:cNvPr id="0" name=""/>
        <dsp:cNvSpPr/>
      </dsp:nvSpPr>
      <dsp:spPr>
        <a:xfrm>
          <a:off x="386468" y="0"/>
          <a:ext cx="7044267" cy="440266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696E9-2E84-4929-8BEC-F22ED89E7417}">
      <dsp:nvSpPr>
        <dsp:cNvPr id="0" name=""/>
        <dsp:cNvSpPr/>
      </dsp:nvSpPr>
      <dsp:spPr>
        <a:xfrm>
          <a:off x="1368932" y="3038720"/>
          <a:ext cx="183150" cy="183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EB5E9-8EA0-42F6-9E3E-5AB007EBAF95}">
      <dsp:nvSpPr>
        <dsp:cNvPr id="0" name=""/>
        <dsp:cNvSpPr/>
      </dsp:nvSpPr>
      <dsp:spPr>
        <a:xfrm>
          <a:off x="386448" y="2508571"/>
          <a:ext cx="1641314" cy="402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48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decentralized Treasury</a:t>
          </a:r>
          <a:endParaRPr lang="en-GB" sz="1300" kern="1200" dirty="0"/>
        </a:p>
      </dsp:txBody>
      <dsp:txXfrm>
        <a:off x="386448" y="2508571"/>
        <a:ext cx="1641314" cy="402896"/>
      </dsp:txXfrm>
    </dsp:sp>
    <dsp:sp modelId="{BCDAD83A-9790-4BCE-BC77-4047B219CC25}">
      <dsp:nvSpPr>
        <dsp:cNvPr id="0" name=""/>
        <dsp:cNvSpPr/>
      </dsp:nvSpPr>
      <dsp:spPr>
        <a:xfrm>
          <a:off x="2985591" y="1842075"/>
          <a:ext cx="331080" cy="3310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A6D23-7686-498B-96BE-40E6A82E2FD7}">
      <dsp:nvSpPr>
        <dsp:cNvPr id="0" name=""/>
        <dsp:cNvSpPr/>
      </dsp:nvSpPr>
      <dsp:spPr>
        <a:xfrm>
          <a:off x="1656180" y="360036"/>
          <a:ext cx="3201129" cy="1626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43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Centralized Treasury</a:t>
          </a:r>
          <a:endParaRPr lang="en-GB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In-House Bank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Outsourcing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noProof="0" dirty="0" smtClean="0"/>
            <a:t>Regional Treasury Manager </a:t>
          </a:r>
          <a:r>
            <a:rPr lang="en-GB" sz="1000" kern="1200" dirty="0" smtClean="0"/>
            <a:t>model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noProof="0" dirty="0" smtClean="0"/>
            <a:t>Partial</a:t>
          </a:r>
          <a:r>
            <a:rPr lang="en-GB" sz="1000" kern="1200" dirty="0" smtClean="0"/>
            <a:t> Visibility</a:t>
          </a:r>
          <a:br>
            <a:rPr lang="en-GB" sz="1000" kern="1200" dirty="0" smtClean="0"/>
          </a:br>
          <a:endParaRPr lang="en-GB" sz="1000" kern="1200" dirty="0"/>
        </a:p>
      </dsp:txBody>
      <dsp:txXfrm>
        <a:off x="1656180" y="360036"/>
        <a:ext cx="3201129" cy="1626958"/>
      </dsp:txXfrm>
    </dsp:sp>
    <dsp:sp modelId="{CB0B05EF-BA76-4DD0-95A3-16EBCE3AE9D1}">
      <dsp:nvSpPr>
        <dsp:cNvPr id="0" name=""/>
        <dsp:cNvSpPr/>
      </dsp:nvSpPr>
      <dsp:spPr>
        <a:xfrm>
          <a:off x="4929809" y="1113874"/>
          <a:ext cx="457877" cy="457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3CBBF-10B6-4157-85E2-141FC1A7FE46}">
      <dsp:nvSpPr>
        <dsp:cNvPr id="0" name=""/>
        <dsp:cNvSpPr/>
      </dsp:nvSpPr>
      <dsp:spPr>
        <a:xfrm>
          <a:off x="5228616" y="313325"/>
          <a:ext cx="2764271" cy="1342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20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Future</a:t>
          </a:r>
          <a:endParaRPr lang="en-GB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In-House Bank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higher Automation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Payment Factory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Visibility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Mobile Payments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 smtClean="0"/>
            <a:t>Global Credit card payments</a:t>
          </a:r>
          <a:br>
            <a:rPr lang="en-GB" sz="1000" kern="1200" dirty="0" smtClean="0"/>
          </a:br>
          <a:endParaRPr lang="en-GB" sz="1000" kern="1200" dirty="0"/>
        </a:p>
      </dsp:txBody>
      <dsp:txXfrm>
        <a:off x="5228616" y="313325"/>
        <a:ext cx="2764271" cy="1342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72482-E6EF-402F-9298-5D3A391D849C}" type="datetimeFigureOut">
              <a:rPr lang="en-US" smtClean="0"/>
              <a:pPr/>
              <a:t>03.06.2015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B58B0-CC98-4816-BE3B-056D5329B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532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92550" y="9445625"/>
            <a:ext cx="28797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30" tIns="44857" rIns="89730" bIns="44857" anchor="b"/>
          <a:lstStyle/>
          <a:p>
            <a:pPr algn="r" defTabSz="882650"/>
            <a:fld id="{5ED14A0A-654A-4B04-8754-C99ACE934C55}" type="slidenum">
              <a:rPr lang="en-US" altLang="zh-TW" sz="1800" smtClean="0">
                <a:solidFill>
                  <a:prstClr val="black"/>
                </a:solidFill>
                <a:ea typeface="ＭＳ Ｐゴシック" pitchFamily="34" charset="-128"/>
              </a:rPr>
              <a:pPr algn="r" defTabSz="882650"/>
              <a:t>8</a:t>
            </a:fld>
            <a:endParaRPr lang="en-US" altLang="zh-TW" sz="1800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25" y="757238"/>
            <a:ext cx="5383213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722813"/>
            <a:ext cx="4953000" cy="4516437"/>
          </a:xfrm>
          <a:noFill/>
          <a:ln/>
        </p:spPr>
        <p:txBody>
          <a:bodyPr lIns="89730" tIns="44857" rIns="89730" bIns="44857"/>
          <a:lstStyle/>
          <a:p>
            <a:pPr marL="0" indent="0"/>
            <a:endParaRPr lang="en-US" altLang="zh-TW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7588" cy="6859588"/>
          </a:xfrm>
          <a:prstGeom prst="rect">
            <a:avLst/>
          </a:prstGeom>
          <a:noFill/>
        </p:spPr>
      </p:pic>
      <p:sp>
        <p:nvSpPr>
          <p:cNvPr id="5509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81200" y="2438400"/>
            <a:ext cx="70993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de-CH" noProof="0" dirty="0" smtClean="0"/>
              <a:t>Click to edit Master title style</a:t>
            </a:r>
            <a:endParaRPr lang="de-CH" noProof="0" dirty="0"/>
          </a:p>
        </p:txBody>
      </p:sp>
      <p:sp>
        <p:nvSpPr>
          <p:cNvPr id="5509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733800"/>
            <a:ext cx="7086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r>
              <a:rPr lang="de-CH" noProof="0" dirty="0" smtClean="0"/>
              <a:t>Click to edit Master subtitle style</a:t>
            </a:r>
            <a:endParaRPr lang="de-CH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76400"/>
            <a:ext cx="35052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76400"/>
            <a:ext cx="35052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772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2438400"/>
            <a:ext cx="70993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1" y="3733800"/>
            <a:ext cx="7086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1" y="1676400"/>
            <a:ext cx="3505200" cy="46482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1" y="1676400"/>
            <a:ext cx="3505200" cy="46482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274638"/>
            <a:ext cx="7346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200" b="0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200" b="0" cap="sm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CH" noProof="0" dirty="0" smtClean="0"/>
              <a:t>Click to edit Master title style</a:t>
            </a:r>
            <a:endParaRPr lang="de-CH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noProof="0" dirty="0" smtClean="0"/>
              <a:t>Click to edit Master text styles</a:t>
            </a:r>
          </a:p>
          <a:p>
            <a:pPr lvl="1"/>
            <a:r>
              <a:rPr lang="de-CH" noProof="0" dirty="0" smtClean="0"/>
              <a:t>Second level</a:t>
            </a:r>
          </a:p>
          <a:p>
            <a:pPr lvl="2"/>
            <a:r>
              <a:rPr lang="de-CH" noProof="0" dirty="0" smtClean="0"/>
              <a:t>Third level</a:t>
            </a:r>
          </a:p>
          <a:p>
            <a:pPr lvl="3"/>
            <a:r>
              <a:rPr lang="de-CH" noProof="0" dirty="0" smtClean="0"/>
              <a:t>Fourth level</a:t>
            </a:r>
          </a:p>
          <a:p>
            <a:pPr lvl="4"/>
            <a:r>
              <a:rPr lang="de-CH" noProof="0" dirty="0" smtClean="0"/>
              <a:t>Fifth level</a:t>
            </a:r>
            <a:endParaRPr lang="de-CH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381000"/>
            <a:ext cx="17907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381000"/>
            <a:ext cx="52197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71" y="381000"/>
            <a:ext cx="716293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56872" y="1676400"/>
            <a:ext cx="3498056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720027" y="1676400"/>
            <a:ext cx="3499777" cy="46482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71" y="381000"/>
            <a:ext cx="716293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056871" y="1676400"/>
            <a:ext cx="7162933" cy="46482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76400"/>
            <a:ext cx="35052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76400"/>
            <a:ext cx="35052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7588" cy="6859588"/>
          </a:xfrm>
          <a:prstGeom prst="rect">
            <a:avLst/>
          </a:prstGeom>
          <a:noFill/>
        </p:spPr>
      </p:pic>
      <p:sp>
        <p:nvSpPr>
          <p:cNvPr id="5509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81200" y="2438400"/>
            <a:ext cx="70993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509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733800"/>
            <a:ext cx="7086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907588" cy="6859588"/>
          </a:xfrm>
          <a:prstGeom prst="rect">
            <a:avLst/>
          </a:prstGeom>
          <a:noFill/>
        </p:spPr>
      </p:pic>
      <p:sp>
        <p:nvSpPr>
          <p:cNvPr id="549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810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et modifiez le titre</a:t>
            </a:r>
          </a:p>
        </p:txBody>
      </p:sp>
      <p:sp>
        <p:nvSpPr>
          <p:cNvPr id="5498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764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Cliquez</a:t>
            </a:r>
            <a:r>
              <a:rPr lang="en-GB" dirty="0" smtClean="0"/>
              <a:t> pour modifier les styles du </a:t>
            </a:r>
            <a:r>
              <a:rPr lang="en-GB" dirty="0" err="1" smtClean="0"/>
              <a:t>texte</a:t>
            </a:r>
            <a:r>
              <a:rPr lang="en-GB" dirty="0" smtClean="0"/>
              <a:t> du masque</a:t>
            </a:r>
          </a:p>
          <a:p>
            <a:pPr lvl="1"/>
            <a:r>
              <a:rPr lang="en-GB" dirty="0" err="1" smtClean="0"/>
              <a:t>Deuxième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Troisième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Quatrième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Cinquième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9369425" y="6477000"/>
            <a:ext cx="3079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E8B1ABED-CB97-46AA-87F2-0A7A4F37B42E}" type="slidenum">
              <a:rPr lang="en-GB" sz="800">
                <a:latin typeface="Arial" charset="0"/>
              </a:rPr>
              <a:pPr/>
              <a:t>‹#›</a:t>
            </a:fld>
            <a:endParaRPr lang="en-GB" sz="1400"/>
          </a:p>
        </p:txBody>
      </p:sp>
      <p:sp>
        <p:nvSpPr>
          <p:cNvPr id="549894" name="Line 6"/>
          <p:cNvSpPr>
            <a:spLocks noChangeShapeType="1"/>
          </p:cNvSpPr>
          <p:nvPr/>
        </p:nvSpPr>
        <p:spPr bwMode="auto">
          <a:xfrm>
            <a:off x="152400" y="6477000"/>
            <a:ext cx="9505950" cy="0"/>
          </a:xfrm>
          <a:prstGeom prst="line">
            <a:avLst/>
          </a:prstGeom>
          <a:noFill/>
          <a:ln w="12700">
            <a:solidFill>
              <a:srgbClr val="8B8B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9895" name="Line 7"/>
          <p:cNvSpPr>
            <a:spLocks noChangeShapeType="1"/>
          </p:cNvSpPr>
          <p:nvPr/>
        </p:nvSpPr>
        <p:spPr bwMode="auto">
          <a:xfrm flipV="1">
            <a:off x="9372600" y="1676400"/>
            <a:ext cx="0" cy="5029200"/>
          </a:xfrm>
          <a:prstGeom prst="line">
            <a:avLst/>
          </a:prstGeom>
          <a:noFill/>
          <a:ln w="12700">
            <a:solidFill>
              <a:srgbClr val="8B8B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rgbClr val="FF3F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Tx/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Tx/>
        <a:buFont typeface="Arial" pitchFamily="34" charset="0"/>
        <a:buChar char="-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907588" cy="6859588"/>
          </a:xfrm>
          <a:prstGeom prst="rect">
            <a:avLst/>
          </a:prstGeom>
          <a:noFill/>
        </p:spPr>
      </p:pic>
      <p:sp>
        <p:nvSpPr>
          <p:cNvPr id="549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810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et modifiez le titre</a:t>
            </a:r>
          </a:p>
        </p:txBody>
      </p:sp>
      <p:sp>
        <p:nvSpPr>
          <p:cNvPr id="5498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764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Cliquez</a:t>
            </a:r>
            <a:r>
              <a:rPr lang="en-GB" dirty="0" smtClean="0"/>
              <a:t> pour modifier les styles du </a:t>
            </a:r>
            <a:r>
              <a:rPr lang="en-GB" dirty="0" err="1" smtClean="0"/>
              <a:t>texte</a:t>
            </a:r>
            <a:r>
              <a:rPr lang="en-GB" dirty="0" smtClean="0"/>
              <a:t> du masque</a:t>
            </a:r>
          </a:p>
          <a:p>
            <a:pPr lvl="1"/>
            <a:r>
              <a:rPr lang="en-GB" dirty="0" err="1" smtClean="0"/>
              <a:t>Deuxième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Troisième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Quatrième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Cinquième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9369425" y="6477000"/>
            <a:ext cx="3079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E8B1ABED-CB97-46AA-87F2-0A7A4F37B42E}" type="slidenum">
              <a:rPr lang="en-GB" sz="800">
                <a:solidFill>
                  <a:prstClr val="black"/>
                </a:solidFill>
                <a:latin typeface="Arial" charset="0"/>
              </a:rPr>
              <a:pPr/>
              <a:t>‹#›</a:t>
            </a:fld>
            <a:endParaRPr lang="en-GB" sz="1400">
              <a:solidFill>
                <a:prstClr val="black"/>
              </a:solidFill>
            </a:endParaRPr>
          </a:p>
        </p:txBody>
      </p:sp>
      <p:sp>
        <p:nvSpPr>
          <p:cNvPr id="549894" name="Line 6"/>
          <p:cNvSpPr>
            <a:spLocks noChangeShapeType="1"/>
          </p:cNvSpPr>
          <p:nvPr/>
        </p:nvSpPr>
        <p:spPr bwMode="auto">
          <a:xfrm>
            <a:off x="152400" y="6477000"/>
            <a:ext cx="9505950" cy="0"/>
          </a:xfrm>
          <a:prstGeom prst="line">
            <a:avLst/>
          </a:prstGeom>
          <a:noFill/>
          <a:ln w="12700">
            <a:solidFill>
              <a:srgbClr val="8B8B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9895" name="Line 7"/>
          <p:cNvSpPr>
            <a:spLocks noChangeShapeType="1"/>
          </p:cNvSpPr>
          <p:nvPr/>
        </p:nvSpPr>
        <p:spPr bwMode="auto">
          <a:xfrm flipV="1">
            <a:off x="9372600" y="1676400"/>
            <a:ext cx="0" cy="5029200"/>
          </a:xfrm>
          <a:prstGeom prst="line">
            <a:avLst/>
          </a:prstGeom>
          <a:noFill/>
          <a:ln w="12700">
            <a:solidFill>
              <a:srgbClr val="8B8B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rgbClr val="FF3F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Tx/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Tx/>
        <a:buFont typeface="Arial" pitchFamily="34" charset="0"/>
        <a:buChar char="-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90772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6871" y="381000"/>
            <a:ext cx="716293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6871" y="1676400"/>
            <a:ext cx="716293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369425" y="6477001"/>
            <a:ext cx="3097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1CFC116E-5DB3-49EA-8A85-32724214BC1D}" type="slidenum">
              <a:rPr lang="en-US" altLang="zh-TW" sz="80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pPr/>
              <a:t>‹#›</a:t>
            </a:fld>
            <a:endParaRPr lang="en-US" altLang="zh-TW" sz="1400" smtClean="0">
              <a:solidFill>
                <a:srgbClr val="363636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53062" y="6477000"/>
            <a:ext cx="9505288" cy="0"/>
          </a:xfrm>
          <a:prstGeom prst="line">
            <a:avLst/>
          </a:prstGeom>
          <a:noFill/>
          <a:ln w="12700">
            <a:solidFill>
              <a:srgbClr val="8B8B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>
              <a:solidFill>
                <a:srgbClr val="363636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9372865" y="1676400"/>
            <a:ext cx="0" cy="5029200"/>
          </a:xfrm>
          <a:prstGeom prst="line">
            <a:avLst/>
          </a:prstGeom>
          <a:noFill/>
          <a:ln w="12700">
            <a:solidFill>
              <a:srgbClr val="8B8B8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>
              <a:solidFill>
                <a:srgbClr val="363636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85990" y="6500814"/>
            <a:ext cx="239051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700" dirty="0">
                <a:solidFill>
                  <a:srgbClr val="363636"/>
                </a:solidFill>
                <a:latin typeface="Arial Narrow" pitchFamily="34" charset="0"/>
                <a:ea typeface="ＭＳ Ｐゴシック" pitchFamily="1" charset="-128"/>
              </a:rPr>
              <a:t>© SGS SA 2014.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FF3F00"/>
        </a:buClr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F00"/>
        </a:buClr>
        <a:buSzPct val="100000"/>
        <a:buFont typeface="Symbol" pitchFamily="18" charset="2"/>
        <a:buChar char="·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F00"/>
        </a:buClr>
        <a:buChar char="–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FF3F00"/>
        </a:buClr>
        <a:buChar char="»"/>
        <a:defRPr sz="14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rgbClr val="FF3F00"/>
        </a:buClr>
        <a:buChar char="»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Salomon-Insel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4293096"/>
            <a:ext cx="70993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Treasury PROCESSES IN MOTION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672" y="5013176"/>
            <a:ext cx="7086600" cy="1752600"/>
          </a:xfrm>
        </p:spPr>
        <p:txBody>
          <a:bodyPr/>
          <a:lstStyle/>
          <a:p>
            <a:r>
              <a:rPr lang="en-GB" dirty="0" smtClean="0"/>
              <a:t>Heinz Bähni - SVP Group Treasurer</a:t>
            </a:r>
            <a:endParaRPr lang="en-GB" dirty="0"/>
          </a:p>
        </p:txBody>
      </p:sp>
      <p:sp>
        <p:nvSpPr>
          <p:cNvPr id="23554" name="AutoShape 2" descr="data:image/jpeg;base64,/9j/4AAQSkZJRgABAQAAAQABAAD/2wCEAAkGBw8PEBUPDQ8PDxAUEA8QEBEPEBUQFBAQFBQWFhcUFhYYHCggGRolHRUVITEhJSkrMTEuFx8zODMsNygtLisBCgoKDg0OGxAQGiwlICQtLSwsLCw0Ky8tLCwsLCwsLCwsLCwsLywsLCwsLCwsLCwsLCwsLCwsLCwsLCwsLCwsLP/AABEIALMBGQMBEQACEQEDEQH/xAAbAAEAAgMBAQAAAAAAAAAAAAAAAQQCAwUGB//EAFAQAAEEAQEEBAcLBgwFBQAAAAEAAgMRBAUGEiExE0FRcRQiMmGBkbEHFRYjUlNyobLB0TNCYpLC0iRDVFVjc4KDhJOiwzREhZTwRWV0s+L/xAAbAQEAAgMBAQAAAAAAAAAAAAAAAQMCBAUGB//EAEARAAIBAwAGBgcHBAAHAQEAAAABAgMEEQUSITFBURMUUmGRwSJxgZKhsdEVMlNiouHwBiMzQiRDY3KC0vGTFv/aAAwDAQACEQMRAD8A89S9WccUhIpQBSAUoApAKQCkBFICaUEikApQBSAUgFKAKQCkApQBSAUhIpAKUAUgFIBSgCkApCRSgCkApAKUAUhIpAKQClANlICKW0VkUgJpQCKQCkBNIBSgCkApCRSgCkApAKQClAFIBSAUoApAKQCkJFKAKQClAFIBSAUgFKCRSAUgFIBSgCkApAKQClBJnSAilslQpCRSAUoApAKQCkApQBSEikApQBSAUgFIBSgCkApAKQClAFIBSAUoJFIBSAUoApAKQCkApCRSgCkBNICKQClBIpAbKUAilslYpAKQCkApQBSAUgFICKUAmkApCRSAUoApAKQCkApQBSAUgFKAKQCkJFKAKQCkApAKQClAFIBSAUgFISTSgEUgJpAZ0oJMaWwVilIFKAKQCkApQBSAmkApAdHBlZBjZOW6GOd8fg8cLJRvM6SaTcBcOurB9a4Om69WLpUqc3HWby1vwlk3rOnGWtKSzg9E/ZzM/Oi0ebzNhnxDf0mPd7F5OH9Q1IvZUqe3Vl5I6Dsov/VfEqP2fnHlaXCfPjam+/QJo/vW5D+pqi/5qf8A3Q/9WVuwhy+JTfo1eXgatH52nEyR/oeD9S3If1NLnTftkvmmVPR67/gVZcCBp8aTNi/rtLyAB3uZvBbsP6hT300/VOPngqdi+Evgys6HFuhqOAD2Syugd6pGBbcNN0nvpzXsz8mVuzmtzRvj0aV/GF2PMO2HJhf+1asWmbPjJr1pryMHa1eQl0PLbzxpu9sZcPW21fDSNpU+7Vj4owdGot8Wa9F06fIkcw40/iuLa3CwmjV26h9a1K1/LWaptY8TZp28ceka9Zw5MacRPikjDga6QcbHHmCQfQVbaXVSc9WRhWoxisor0ukaopCBSEilAFIBSAUgFKAKQCkApAKUEk0gFICKQClAM6QEUtgwFIBSgCkApAKQClAFISKQHRc3+Atb89q2nQ99SNcvLadn/wARBcqc35HSsl6D9aPqK+bnaPD7dbbTabkMhihila6ESu3y5rgS9zRRB5eL2LtaO0ZC6pOcm008GvVquEsI9HszrLc7FjyWjdLgQ9l3uSNNObfXxHA9YIK595bO3rOm+G580W0560cnO2k23xNPmbBMJnvLN93QhrujBNDetw4njwHZ5wr7TRla5g5xwl3mM60YvDO1g5UWXDHO0b0csbZGCRovdcLFjjS1KsJ0Kjg3tTxsM44kslbK2cwJeMuFiPPa7HjJ9dWs43lxD7s5eLDpxfAq/A/Tx+TgMPZ4PNNj1/lvCt+0bji8+tJ/NGPQx5EjZsNHxOdqUXdmOlruEweFktISzthHwx8sDoVzZqn0DJd5WovmA5Ny8TFyADy6mNP1rYp6WcHlRa9UpLzZhK3T2P5Iov2byuv3rlHZ4JLjH1xzH2Leh/UNVf7z9rjL5xKXYwfBFWTZ6cHjgYrh2wajM0+qWIj61uQ/qap+J4wXlIrej4cviVJdFc0+NgaiPPHNhzgejfafqW7D+pnxcH7y8mVPRy4Z+BVm0+NvleHx/T02Z4/Wi3gtun/UMZb4L2Tj8ngqlYNcfgyrLHjt552Ky+QnMmMfVIwLbhpqlLfCXsSfybKnZTXFGcWnukFwPx8gcf8Ah8iKYmuxrXWfUr46VtW8OTXrTXzWDB2tVbcZ9RVpdHvNcUgIpAKUAmkApAKQClBIpAKQGdJkEUrzAUgFIBSAilAJpAKQCkApQDrxRXHpzPl6v03eIYXfeF4zT0/+Iqd1L5s69kv7a9Z9HXgjrHyvbeMS6/ixuG83dwWkHiCOnkcQfQV6fR0tTR05L83yRqVdtVIjQdVboWVmYeRvGEB0+P2vcACxoPa5pa0ntjS4t3pCjSqw37n5+D+ZEJdFJxZ53UNPlmwpdWy7MuRlMZFzA3fH3nAfJ8UMb5mdy6FKrCFaNrT3Rjt/nxZW03HXZ7HUtpJdO0XBOOG9LLj47A943hG0QhznAci7kBfDjfGqXJpWcLm/q6+5Nv17fkXObhSjg3RaZr7YBkt1JkknRiQ4z4GEHhe5v1zrsAF9fWsJVtHdJ0TpYWcZy/HBKjUxnJZ0fbd+Tpk+Y2NgyMdhL2GzG80C1w42GkXwvgQearr6LjSu4UsvVlu5mUazcG+KI2Z2u1DOMRZp46AvLMicSU1ps8Y2uNkAbt8+JPYpu9HW1upZqeljYvr/ABCFWcsbDM7ftlnfDg4WVmiMkPkiADaBq2+awaJq64LH7IcaanVqKOeDJ6xl4islzSdt8XJyG4gjyYp3B1sni6Msc1pe5juNggAqmvourSpuq2nHmmZQrxk9Xib9Y2y07Dk6LJyQ2QVvMYySUtsXTtxp3TRBo8VXQ0bc1o68I7O/C8MmUq0IvDZ0NK1fGy2dJiTMmbYBLDZaTxpwPFp7wqK1tVoy1akWn8/UZxnGW5m6LMie0vZLG5oNFzXtc0HsJBpYOjNPDi/BkqUXxNpNjtHrBWO1GWwoZ2jYswqXHid1h24GvaRyc14pzXDqIIIV9O6rU3mMn5eHExdOL3o83rGiyR254fkx8fj2N3smIf0rB/xDR8oU/gODua9JovTsqeIPd2W9n/i3919z2eo0LmyU9vHn9eZwJccgB7XNkjde5LGd5j65gHtHW00R1he1trulcLMHtW9PevZ57mcapSlTfpGqlslRNIBSAUoApARSEikBNIDOlAMaV5gKQCkApAKQClAFIBSAUoB3IBWRo7CQBepzG+FkMcGjv8ZeE03Jyq3LXBQXxO3ZrEIe0+grxjTR0jj5ezWJLlMzZI3HIZubrxI8DxL3bZe6eZ6ltQvq0KLop+i+5ce8wdOLlrFPajYzF1J7ZJ3SxvYwsDoXNaXNuwHbzTdEmu8q6z0lVtYuMUmnt2kTpKb2mzaXZePNxGYbH+DRxujczcYHhrWNc0Nqxwo/UsbS/lQrOrJazec+0Tpa0dU06lshFkafFgSSG4I4mxTBtEPjZub27fIi7bfXzsArKlpGdK5lXivvZyu57fgRKknHVOI3StooYfBYsjCkjDOjZM7eErWVQ4lvCh5nHzrd6xo2c+llGSe/HDP89RhqVUsJm3Tti5MPS8rGY4T5ORE/g0hjN4MIZG0urhz4mufUsauk41runUeyMX7e9kqi4wa4s63ufadPiYEcOTH0UrXzksLmuoOlc4cWkjke1amk60K1w503lYXwRnRi4wwzyehxz6Pl5EOJCzUMdxBLMaZhngDCd0Pjvesb9HhR4GxyXVuHTvqMJ1G4SXNPD9u71FEc05PG0rHMml2gxZ58Z+IXNpkchBe6Po5mB7q5EkkUepoVnRQho2pCE9bHFbt6eEMt1U2sFaSGbB1effzBgGZ08kOTNA2aORj3h+5bj4vOib5to8xdinCvZRxDXxhOKeGmlj+eshpwqPbjvL+y5A1jfj1DHyZHsf4Q3GxpI45WBl728wGOw7cJN87HM8ab3PUsSpuKW7LTa8zKl/k2PPqK2x2zmLl5edDmMdI2HIf0ce+9jQTJKwvppFupgFrK/vKtGjSnSeNZb/YmRRpRlKSkdfYS8TUczTGveYYwJYGPN7gtpNeiVl/RtauksVrWncNek9j/AJ7C2h6NRwPfrgm4QVIOJqegte50uO4QTO/KeLvw5HDh00VgOPLxgQ4VwPUujaaQqUGs5eN3Nep+T2FFWhGaPJT4w+NAAjkgdG3IiEglazpL3HMk5uaaIpwDh1jrXvNG6W6dxpz3yTw92cb8rg/VsZw7m01E5R3LeVaXcNEUoApAKQCkApAKUEmVICKVxgKQCkApAKQClAFIBSEk0gOllZuJDBHi6n0eUH/HQwnFdO6JjhdjdN/nc+HMjjS8VfJVLuc6Saa2OSaWe7bsZ6C3o4oR15b9qWGznDP2dHU+A/o+GYtenepUdFXfFv8A/ORZ0cO0v1LyLUWdpH8VqmRD/wBWmb9Tw4KuVvU/2j4015MdGuEl731L0E8LvyOu5R7AMnFyPtxgqiVvFfepx92a+Rkqc3ufxiXYxm/xWrud/XYmLJ9h7Sqna0Hvpx9kpL5pk9HW7/g/kb2yaqPJzcCT6eDM37EpVfUrd7oP2Tj5pBqst6+DMhn6uOcemSDt6TJgJ/WiI+tYvRtHlP8AS/Mx6Sa3+f0MvfvUW+Xp+M7+q1Jl+p8bfasHouHakvXB+TY6Z8l4mTdo8n87Ssv+6mxZfZKFU9Gx4VF7VJeRl0z5fI8/rWLiZMvhL8LW8LIIAdNjQODnUK49EXi6AF8+AW5QlWpQ6NTpyjyk/rgrkot62GmatGj0rGyBlTzanNO29yTPx8k7nAjn0Q40TzJq1NeV3VpdFFQUeKi19RFU08vPtPR5O0+jzN6OfKxHt+RkUB+rIFz4WN7TetCMvZ+xc6lOW9m7SczSowRhS6fGHcxA+Fu937p4rCvTvJ7aqk/XkyjKmt2C3g4GIyWSfHZEJZeMr2OvpDZNnjXMn1qupVrygoTzhbtm4mMYJ5RhHoOO3LdnNa4ZD2dG528d1zaaPJ5fmN9Sl3dV0FQb9FbSejjr6/E6K1S0parqkGLH0mTI2Nt0L4ue7qaxo4ud5gFfRt6laWrBZ8vWzGU4wWWeV1PVsicfGGTAxyLbGyvDp2nrPVjNPbxd3Lv2GiteX9ta75v7kf8A2+Ro17pRXpPHdxf0OUJA1nRRMbDCDvdHHZt3ynuPjSO/ScvZWejoUHryetPm/kuSOPXuZVNi2Lka6XRNYUgFICaQCkBFKAKQkzpARSuMBSgCkApAKQCkJFKCBSAEIC5Gy9ZlPzWBDD3XIT7Gr5/fTzRb51JfA9nZxxVXdBHoSuPlnVwjTJixu8qON30mA+0LNVJrc2YunB70inLoOE/ysTGPfAz8FYrqut034lbtqT3xXgct+jaM6ToeiwxNddG17WPBq63WkG1sq4vFHXy8c+Br9BauWrhZ5FgbJYQ8hs0f0Mqdv7awd/We/D9iLOpUuGfF/Uj4NR848zUGfQy3OHqfYU9ckt8I+BHVI8Jy8TY3Rshv5PU84fTML/bGivI/hr2ZXmQ7SXbftw/Ig6fqI8nVHO802JE/7Jas1ew4wfskzB2Uu0vbFEiLVG+Tk4L/AKeG5v2ZFl1yk96l4p/NGHUZ/l8H5Mzbmay3+QvH6MuRD9QB9qdNbPfn2xi/oY9Tqco+MkS/WNUHlYOPJ3Zrj9tijNq+K936MxdrU7H6vqivLqEr/wAvoof27pw5L/WFqxOjwmv1rzMHay4wf6X9Cm9+Ffj6BI3ztxIT/wDU61ZnO6r+t+cTB22P9Ze6vJjwnTRxOLqGP9CLPi+xJX1JqSf+yftg/mkYdCu/wkjJmsaa3lnajB9PKymV6JmuCh20nvin/wCMPJojVXb+Ml80I9RwGv6aLUMeXIIrwnNyulljb8iIbgZGPOBZ+tbFvQp7q6eqv9YxaT9e1tlNSE/+XKOeba+G4yMO80yMlinF+O+KQScT1uPNeltby2k1Sp7OSawcuvaV4J1J7VzTyaqW+aQpAKQCkJFKAKQCkApAZ0hJjStMBSAUoApAKQCkBNIBSAyii3nBvynBvrNLGbxFslLLwbtKdv6pqMnUDiMH+W4n2r53dv8AsU+9yfxPb2q/vT7lFfA9CuadEIAgPkmTmRw666aZ25GzIdvOIJodHXVx50vURhKdgoxWW4+Z5yU4wvNaW5M9+za7TncsyH0kt9oXE+z7lPbBnY67Qa+8eJ9yWvCZq+Y/3Autpn/DH1+RzNFf5ZerzPY67tjiYb+ikMkkoq44WhxbfIEkgA+a75LlW+j61aOssJc2dKvfUqUtV7X3GvTNtsOeQRO6XHkJAa3IZuWTyFgkC/PSyq6NrQjrLDXcY09IUpy1XlPvOtqur4+KGuyZREHEtaSHGyBdcAVrUbepWyqazg2ateFLGu8FoStLd+xu7u9fVu1d+pVOLzq8SzWWM8Cvj6njytMkU8L2N8t7ZGlrfpG+HpVkqFSMlGUXlmMa1OUXKMlg4uy21YznysdG2ExloHxu/wBJvFw4eKPkjt5rbu7B0Ixaec9241bW9VZtNYx37z0RPauelncb+UgD2KWsBPIKDBqfAx3lMY7vaD7VkqklubIdOL3pHEz8WOHKgdExkYmbk40nRtDA4mPpGF1cyDG6vpFdXR1eWtmTzquL2+vD+Zy9IUI6uIrGspLZ6sr5GFL3h4oUgFKAKQCkJFIBSAUgM6QGNKwxFIBSAUgFKAKQCkApAWdMbc0f9bGfQHAqi6lq0JvufyLqEdarFd6NOyTt+bOk7c58f+U1rfvXz+92U6Ufy58T2tptnUf5seB6Rc83ggCA+QNxI8nXHwzt343ZWQ1zbLbDWvri0g82hepc5UrFSjvSR5xQjUvHGW7LPcP2C0zqgcO6aX73LjrSlzn73wOo9G2+N3xPJe5Mf4XL/wDH/wBxq6emP8MfX5HP0V/ll6jn4EeV77SNgdCzJ6fJ3TkjxSbceHA8S3l5lsVHT6onJNxwtxRTVTrLUca2XvOttbpeoztZ74S6ayi7o3mToXO4cW7zgLHI13LWsq1vBvoVPv4mxd0a8sdK4/I27eiQ6XiGVzXv342uexwe15MT/GDhwN7t2sNHOKuqiju/czvs9WpuW/8AY9rpErZMKJ1jddjRknzdGLv61ya0XG4a/N5nUpNSoJ93keH9y2Jk0OXjyjejcIN4WRYeHgixxHkhdbS0pQnTqR3rJy9GRU4ThLdsKWymiY8mpTwSB1QPldDuuILTFMGjv4Ec1deXNSFtGcf9sZ9qKbS3hO4lCXDd7GRtlm9NqZhyunfjRuYBDBxcR0YfYaeBJJ4nnXclhS1LVShjWfF+sXlRyudWedVcEVsjVocKRkul+Fwi/jsfIBEbxw8558R2jgQrI0J1oOFfVfJreYyrRoyUqGVzTPrGJkNljZKzi17Gvb9FwBHtXmZwcJOL4HpKc1OKkuJtWBmcbaY7scU3zWXiydzTII3f6Xlblm/Tceafyz5GneL0FLk188eZrlj3XFvY4j1FfQ6M9enGfNJng6sNSpKPJtGNKwrFIBSAUgFIBSEikBnSAxpZmIpAKQCkJFKAKQCkApAXNJHxzfMJD6mOP3LQ0pLVs6j7jb0fHWuaa70crYzOgYzIEk0Ucjs7Ke5j5GscLcBxBN9S8Zf0qkpR1YtrVW49XZVYRUtZpPWZ6VubCeUsR7pGn71z3SqLfF+BvqrB8UbRK08nNPcQVjqS5MnXjzMlGGTlHMj2exGz+FNga2fee/pAXWXPveNXXHePV1rZld1nT6Nv0eRQrWkp9IltOnS1jYOLouzGJhPMmM17XOZuHee543bB6/OAtuve1a8dWeMGrRs6dGWtA1bQbJ4ua7pJN+OYV8bEQ1xrlvWCDXbz86ytr+rQWqtq5Mi4sqdZ5ex80cyL3PoC8PysnJyt3k2R3AjsJ513ELYlpWeriEVEoWjIOWZybPQaxo8OXAcaQUzxd3coGMt8kt6hXLuWjQuZ0anSLf8AM3K1vGrT1Hu+R5bE2AkZ8W/UJzjWd6FgdGHgniD45bx6+C6U9KxfpKmtbn/Ec+GjJLY6j1eR1Nk9ljp75XCYSNkDQG7haW7pcRxs3wcte9vlcRitXDRs2dm6EpPOUzl6jstnx5smZp08LDJvEiQcRvUXCi1wIsX1LYpX1CVBUq0XsNerZ141nVotbS5tFsxLO+PMxpGw5sYZZPkPLfOBwPMcqI4FVWt7CnF0prMH8C25spVGqsHiSKs+Nr+Q5rHyQYjGnxpIHG3DtIsk93AK2NSwpJtJy7mVyp3tVpNqK5o9lEzdaG2XU0DedxLqFWfOuRJ5beDrRjhJGSgyObtHjmXEnYOZgl3fpBpLfrAV9rLVrRfeUXUdajJdxV6YStZKOUkcUg/tMBXvdGyzbRXLK8GeH0gsXEnzw/FEUt40hSAUgJpAKQCkApAZ0gMKWRApAKQCkApATSAUhIpAYuc8cYnbrxxaSLHcR2EWD3qi4pKrTcHxLKNR05qa4FGeF877l03CmkdQvct7z1czZXEWipU1iMpJL8x1npJTeWk36i3Noem4zA/WMfAwN7yI2tM0zuPMxxngPX56XMnW9JxoynNrfhrC9r2GwqixmUIr2FM4+yrv+Yxx3wZEf3rHXuuzU8YDpafZj8QNG2YJtuXjD++nj/aUutc8Yz8Isa9Lsrxkb26RoP5mpQN/6hK32lYdLW4wl7iMlUp8v1M2N0XSj5GtRt+jqzx7Qo6WfGL9tP8Acy6WHf7xmNnMQ/k9df8A2dWB9oWLrx4wXtpsnpVzl7xvZswPzNbyHf4yF/tasOnpcYx9yf0MlW/NPxRtGzGT/F6tOe9+M72hR0tvxjHwmvIzVxLtS/SyDsvqf5mpSemPDd+0FHSWvGMfGS8iesT7cvBE/BrWRyz2n6WJAfsyJr2b4R9/9jLrNRf7v3f3J94tZH/NQO78M/svWOLR7se+jJXdTt/p/cg6TrY5PxHd+LMPY5ZKlbPh+qJPXKnbXuyNfgWuj+Kwnf3WUz7ip6tbvn4w+pPXqnaj4S+hHR60PKxcM9z52+2NOqUPzfp8mZK+qc4fH6EGbVRzw8Y92S9vtjUdSpPc5eC+pl1+f5fe/Y1O1DUhz0+I/RzWj2sTqEO1L3WT1+XKPvIxOrZvJ+lvrkay4Df1qFZQTyp/pkZddk1jUXvRMNLxnxY0EUtCRkLWPAIdu0TQscDQ4eheq0TJyhPZs1tmeO7zPMaTiozgs7dXbj2+RYpdY5gpAKQCkApAKQE0gMqQGNKSBSAUgFIBSAUgFIBSZJLsmCyCPp8+ZmHB2yeW/wAzI+ZP/lFcq60tSpS6OmtefJeb3I2qVpKe2WxGWBLmZQ3dJg978Y8HZ2W3eyJW8RcUXUDwNmgQeory2kNJaz/4mef+nB+iv+58f5sOlRt1H7i9r3nf0PZfGxHGUB0+S7y8nId0szu3xj5I8wpcC4v6tZau6PZWxG5GlGO07LmNPMA94BWnrS5lmEa3YsR5xxnvY0/cslVqcJPxZGqiocfCcd0sxHO7N2In1Urde5SzmXxMcQ7g/Q8M+Vh4p74I/wAFCuq6/wB34snUjyND9l9OdzwMM/4aP91Zq+uVuqS8R0cORqdsfpZ/9PxPRAwewLP7Ru/xJeJHQw5Gp2xGlHngY3oZXsUrSd3+Ix0EORqOwek/yGIdxePY5ZrS1322Ogp8jE7BaX1Yxb9GeZvsen2rddr4L6DoIciBsLp48luS36OZkD/cU/atxxa92P0HQQJ+BWL1S5ze7On/AHlP2nV4xh7q+g6CPN+JidjYfzczVG92fL99qPtKfGnD3UT0C5vxJ+CdeTqOqj/F37Wp9o86UPD9yeg/Mx8GJR5OraoO+WJ3tjWXX48aMPj9SOgfaY94MoeTrGoekQO/21Kv4fgx8ZfUnoH2gdGzx5Os5fpgxnfsLJaRh+F+qX1I6B8/gjlyyyvEseS4Sz42Q2EzBgjM0UkTZGPc0cAeJbw4cF6nQNw3PVTerKOsk3nDTw0m+G5nKv6aUdbG1PHr5Fal6g5QpAKQE0gFIBSAUgM6QGFKQKQCkApAKQCkBbxNPL2Ole9kMDLMk0p3WtA59/s5cQtC90jRtcKe2T3RW1svo286u7dzMMHUZJju6FjdJRp2pZoLImkHj0LObjz5cjzsLzV/pOcl/fnqLsR+8/W+B0qFrGP3Vl83uOzpOyEUcgyc2R+oZfA9NkAFrD/RReSwX3rzdfSU5x1KS1IclvfrfE3o0UnmW1npVzS4hASgPjeu6xl6zneA4rzHj9I9jGglrXMZe9NJXlDgSB3DnxXrre3o2Nv01RZljL8kjRnKVSeqjtH3I8fo6GXL0leUYmdHvdu5zrzby0//AOgnrbYLHr2+JZ1ZczLYiPV8LJ8FyoppcMuezpCd9kRAO7Ixx47hoCvODwo20i7O4pdJTklPfji+594pa8ZYe49btHtPi6e0OyXO3nXuRxjee+uZAsADzkgLlWljVuW9RbFvb3F9SrGG84MHumYZc0TwZmO13kySxAtI7fFcSR3ArdloSsk9SUZPkmVq5jxTPWZGowRwnJfKwQBgk6QG2lh5EVzuxVc7XLjQqSqdGl6W7Be5JLJ5N3unYFmosxzAaMghbuj1vsekLqfYdfjKOeWf2KOsxO9i7S4cuM/Mjl34I2udKQ070YaN5wczmDXH2LSnY1oVVRktr3cn7S1VYuOsjxOyW35dPKzUMguY97GYlQAcS9w47jeFgs8pdi+0SlTi6Edq+9t7jXpXG30n6j2ev7T4eBQypd1zhbWNaXvLe2hyHDmaXItrGvcf41s5vcbM6sYb2V9D2ywM1/R483xnUyRpY51cfFvg4+YG1ncaNuKEdaUdncRCtCTwi1nbRYcEwx552xyuZ0ga5rgNzxvGLq3R5DuZ6lVSs61Wn0kI5W7+eJlKrCLw2VodsNPfCckT1C2boC90cg+N3d6q3bquN1Stlo64jNU9XbjPDcQq8MZyRl7YadE8RyZUYcQ13AOcAHAEbxaCG8CDxrmkNG3MllQ+RLr01sydiKVr2h7HNe1wDmuaQ4OaeIII5hakouLcZbGWJprKPK6kzdzshvz2FjTjzuglcx5/VkYvT6Cq4nSf5pR95ZXxRzb+OYT9SfgynS94cAUgFIBSAUgFIBSAzpQDClkBSAUgJpAKUAUgM9TMWVhnAnkOPbg+Kct3ow8O3g2UdQvt4cuscfNaUsqsblXdNa2zDXHHd3nTtK0HT6OWwt6ZtW/Ec3E1mJmK6g2HKiH8FmaBwojgw16PM3gF5a40cqualu884v7y+v8AN50oVcbJfseza4EWCCCAQRxBB6wuK01sZsIlCQgIRPDyD4dsTlN03VN3MPRhvTYsjncAxxIp5/RJaOPY6+S9pf03c2n9vbua7znUpalTafUdssN+VigY+Y3EAe2Uz9K6NvRhrrG+wjhxB51wXm9H1FRrf3KetwxjO32m3VWtHY8HzDZTUsj3zgi8OyciLpy2zPMWStAdx3XO5Hzr0d7Rp9VlLo0nq8ls9qRqU5S10sln3QRK7WQPE3v4IIel/J0are/Q3y+/Sq9F6qsfezjf/wDcGVbPSHY2mwtbmxnM1CXS2QbzCXvk6LccHDdp5FAk8PSQtWzq2MKuaKm5eJnONRrEsYLGHpYfoTsbJzMVrekPRZDZw+EESh7GmTlW8C2upV1K2rpBVKcG9m1Y27sZ8zJR/tYbORojNexscR4TIMrFJfudG6CeN1uO/RDg5wve4FbdxKwqVdaq3GXflMriqsVs3HY9zLUYpvCMV+FBjyANMoiYWslaC5ha9jiaLSa8+91LT0vRnBQqKo2uGd69TWCy3knlNHO2KxIvfnMgkije0HKfG18bXBm7kN3d0EcKD+rsWxpCpPqNOcW+GfAxoxXStM5+0HhPv+7omRSTdJF0DcmzEfiG7vWOu64+V51fa9H9nrWbSxtxv3/z2GNTW6bYb9qdL1Wd8c+W3TcWVh+KmjmbA5zgQ4WXyHe3SAR2WVhZ17SCcKbnJPemm/kuJNSNR7XhG33SscS5eA6WgJmRRy7psbvSs3t1w/rTRWOiZatGqo/6t48Hj5E3CzKOeJ39vtGgh0uZuLDHCGvgkIjYG2RI1pca5ndPMrQ0bc1Kl5F1JN7GvMur01Gk8FXZ3ZbCyNKYegjM0kMh6bdBkE1uFh3MU4cuXDvVtzfV6V41rPVT3cMbDGnSjKlu2mz3I80yYBYf4qd7W31Me1sntc5Yacp6twpc18thlaSzDB1NoGVmYj+qRuZhu/vIukb9cP1rHRlTVjJ9lwl4PD+DFxHOzmmvgcyl9NPLk0gFIBSAUgFIBSAzpAYUgFIBSAUgFIBSAFvagIjJYwwuYzIxneVjTcWjzxuPkHsHLsrmuRe6Jp1n0kPRnwaNyjduPoy2o1aczJwgX6O92Xit4y6bkEieAH5onjXZV3+kTa8xe2qb1buOrLhUW5+vl/Np06U9mabyuR63Z3aXFz2kwPLZG/lIJPFliI4EOb38LHBcC6sats/SWzg1uZtwqRluOwtQsCA83tRsZiagekk3opgAOmioFwHIPBFOH1+ddGz0nWtlqx2x5MqqUYz2nlYvciZvW/NJZd0zHDXfrF5F+hdJ/wBQPGynt9f7FPVO872H7n2LBkw5OO+SPoQ3xDThI4b1vc48bO91cPFFLSnperUpSpzSetx5Fit0pJo6G1WyeNqTR028yRoIZLHW8GniWkHg5vm76Isqiy0hUtW9XanwM6lFT3nnR7mr5C1uXqeVkRNILYzveLXZvvcG8OHALofbSjl06STfH/4kVdWzvZ62XQsV2L4CYh4NuBgYCeABsEO571+Nvc74rlRu6qrdPn0v5wNh04uOqeRb7m8sXi4uq5cERPFg3hff0cjQT6F1ftqMttSkm/5zTNfqzW6R39lNk4NNDzG58ssldJJJVkC6a0DgBZJ6ye3gK0L3SE7rCawluSLqVFUzj677n3T5L8rGzZcR8ht+60mnEAHdc17SAauuK27fS/R0lSqQUkv5yZXO2zLWTwdTaTZDHzwwyufHPG1rWzx8HEDjTgeYviOsWaPErWtdJVLdtRWYvgyydBTS5nIh9zoPkbJqGdkZzWeTHLdEfJcXOcd00LAq1ty0y4xao01HPErVrl5k8nZ2o2Wj1AwufK+Iwl5YYw03vbho39ALTs7+VtrJLOtzLatFTx3HS1jAblQSY7yWtlY5hc2rbfWL61r0Kzo1FUXAznHWjqmjZ7SW4OOzGY90jWF5Dn0D47y8jh53FZ3Vw7iq6jWM+Qpw1I6pT2a2bj0/peile9sr2v3XhoDCN7g2u/6grby9lc6usksGFKiqecPea9szuQxT/MZuHNfY0yiN3+mRyy0ftqSh2oyXwyvkK25Pk0U8qPdkc3sc4ei19Ms6vS28J80vkeYrx1ako97NVLZKhSAUgFIBSAUgM6UAwpAKQCkApAKQCkApAKQGLouIc0uY9vkSMO65vcezzHgesKqrRhVjqzWUZwqSg8o0ajjQ5LhJkk4mW2ui1HG8TiOXTNHLsvlXW26Xm7jRdW2TdD0ocYPd7OXyOnSuoVPvbHzOjja7qmN8VmYEmcRXR5OFRbMztcK8V3Ls7us+bq2VrN5hU1OcZb0b6qzjsaz6jf8ACzL6tFz/AEloVX2fR/Hj8TLppdlj4U53VouZ6ZIwnULf8ePxHSz7JPwm1Dq0TK9M8YTqNt+PHwY6WfZI+EmpdWiZHpyYh9ynqNr+OvBk9LPskHaPVOrQ5fTmQhT1G1/HXgx0tTskfCDVurQ3+nOh/BOo2v4/6WR0tTsfFD3+1j+ZPXnw/gp6ja/jP3WOlqdn4ke/ms/zMwd+oRfgp6ha/iv3JDpanZXiR79az/NEI79Qi/BT1C1/El7jHTVOyvEe/OsfzZjDv1Bn4KeoW3bn7jHTVOS8R776x/N+GO/PH7qnqFt2p+4x01TkvExOsav14enjvzv/AMqeoW3an7pPTVO7xMTrGrfyfTB35p/dU/Z9v/1PdI6afd4mt2t6p8jSB35rvwU/Z9vyqe6h08/y+Jrdrup/+yDvzH/gp+z6HKp7qI6afOPiYHXtT+c0If4uT8FP2dR7NXwQ6eXOJW1HI1DNifiyZGitZK3ce6KeR72tJ4loPAnsV9CyhSmqkKdRtdyMJ1nJarlE6+c5rpHFpscOPbQAJXrtFU6lO0hCosNcOW04t5OMq0nF7CvS6JrE0gFIBSAUhApAZUgMKUEikApAKQE0gFIBSAUgFIBSA1sg3RTHzRt6mxzSRtHc1rgB6FrTs6E3rSgmy6NxUisJkdAfncn/ALqb99Y9Rt+wies1e0PBv6TI/wC5m/fWXU6HYRHWKnMeCj5U3pyJf3lPVaPZRHT1OY8Gb8qX0zSH9pZdXpdlEdNU5kHEZ17x75Hn71PQUuyh00+Y8Dj+T63OP3p0NPsojpZ8ytqGHGGWGN8pn1mlVcUoKGUi2hUk54bLJ02AsB6GK662Bc43ijhYEJdIHQxGi2rjaa5+ZbtpFPOUalzJrGGXPe6D5iH/AC2/gtzUjyNXXlzJGBD8zF/lt/BTqx5DXfMyGFF81H+o38E1Y8iNZ8zIYsfzbP1B+CYXIaz5kiBnyG/qhThDWZkI29g9SYQyyd0dgQjLJpBkUpApAKQCkApAKQCkBlSAxpYkilIFIBSAUgFIBSAUgFIBSAmkApAKQCkApCBSAUgKupD4s/SZ9sKm4/xsuoffRcj8hvcuUdAo4g+Nk7mn2rds3tZq3W5F2lvGmKQCkApAKQCkApATSAUgFIBSAUgFIBSAUgM6QGulBJNIBSAUgFIBSAUgFIBSAUgJpAKQCkApAKQgUgFICtqY+Kd/Y+0FVX/xstoffR6rZ3TmiJrntDnntFho7lx5M6aONq+K1mQXMaGhzOIHKwea3LJ+k0at0vRRopdE0RSAUgFKQKQCkApAKQCkBNIBSAUgFIBSAUgMqQGBWBIpSBSAKQEAQBATSAUgCAUoBKAhSCaQCkAQBAaM4fFn+z9oKqv/AI2W0fvo9ron5Fq40jpI4WvAdN6Ctuy+/wCw1rr7ntOdS6ZoE0gFIBSAUgCAIAgFIApAQABASgCAUgM6Q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6" name="AutoShape 4" descr="data:image/jpeg;base64,/9j/4AAQSkZJRgABAQAAAQABAAD/2wCEAAkGBw8PEBUPDQ8PDxAUEA8QEBEPEBUQFBAQFBQWFhcUFhYYHCggGRolHRUVITEhJSkrMTEuFx8zODMsNygtLisBCgoKDg0OGxAQGiwlICQtLSwsLCw0Ky8tLCwsLCwsLCwsLCwsLywsLCwsLCwsLCwsLCwsLCwsLCwsLCwsLCwsLP/AABEIALMBGQMBEQACEQEDEQH/xAAbAAEAAgMBAQAAAAAAAAAAAAAAAQQCAwUGB//EAFAQAAEEAQEEBAcLBgwFBQAAAAEAAgMRBAUGEiExE0FRcRQiMmGBkbEHFRYjUlNyobLB0TNCYpLC0iRDVFVjc4KDhJOiwzREhZTwRWV0s+L/xAAbAQEAAgMBAQAAAAAAAAAAAAAAAQMCBAUGB//EAEARAAIBAwAGBgcHBAAHAQEAAAABAgMEEQUSITFBURMUUmGRwSJxgZKhsdEVMlNiouHwBiMzQiRDY3KC0vGTFv/aAAwDAQACEQMRAD8A89S9WccUhIpQBSAUoApAKQCkBFICaUEikApQBSAUgFKAKQCkApQBSAUhIpAKUAUgFIBSgCkApCRSgCkApAKUAUhIpAKQClANlICKW0VkUgJpQCKQCkBNIBSgCkApCRSgCkApAKQClAFIBSAUoApAKQCkJFKAKQClAFIBSAUgFKCRSAUgFIBSgCkApAKQClBJnSAilslQpCRSAUoApAKQCkApQBSEikApQBSAUgFIBSgCkApAKQClAFIBSAUoJFIBSAUoApAKQCkApCRSgCkBNICKQClBIpAbKUAilslYpAKQCkApQBSAUgFICKUAmkApCRSAUoApAKQCkApQBSAUgFKAKQCkJFKAKQCkApAKQClAFIBSAUgFISTSgEUgJpAZ0oJMaWwVilIFKAKQCkApQBSAmkApAdHBlZBjZOW6GOd8fg8cLJRvM6SaTcBcOurB9a4Om69WLpUqc3HWby1vwlk3rOnGWtKSzg9E/ZzM/Oi0ebzNhnxDf0mPd7F5OH9Q1IvZUqe3Vl5I6Dsov/VfEqP2fnHlaXCfPjam+/QJo/vW5D+pqi/5qf8A3Q/9WVuwhy+JTfo1eXgatH52nEyR/oeD9S3If1NLnTftkvmmVPR67/gVZcCBp8aTNi/rtLyAB3uZvBbsP6hT300/VOPngqdi+Evgys6HFuhqOAD2Syugd6pGBbcNN0nvpzXsz8mVuzmtzRvj0aV/GF2PMO2HJhf+1asWmbPjJr1pryMHa1eQl0PLbzxpu9sZcPW21fDSNpU+7Vj4owdGot8Wa9F06fIkcw40/iuLa3CwmjV26h9a1K1/LWaptY8TZp28ceka9Zw5MacRPikjDga6QcbHHmCQfQVbaXVSc9WRhWoxisor0ukaopCBSEilAFIBSAUgFKAKQCkApAKUEk0gFICKQClAM6QEUtgwFIBSgCkApAKQClAFISKQHRc3+Atb89q2nQ99SNcvLadn/wARBcqc35HSsl6D9aPqK+bnaPD7dbbTabkMhihila6ESu3y5rgS9zRRB5eL2LtaO0ZC6pOcm008GvVquEsI9HszrLc7FjyWjdLgQ9l3uSNNObfXxHA9YIK595bO3rOm+G580W0560cnO2k23xNPmbBMJnvLN93QhrujBNDetw4njwHZ5wr7TRla5g5xwl3mM60YvDO1g5UWXDHO0b0csbZGCRovdcLFjjS1KsJ0Kjg3tTxsM44kslbK2cwJeMuFiPPa7HjJ9dWs43lxD7s5eLDpxfAq/A/Tx+TgMPZ4PNNj1/lvCt+0bji8+tJ/NGPQx5EjZsNHxOdqUXdmOlruEweFktISzthHwx8sDoVzZqn0DJd5WovmA5Ny8TFyADy6mNP1rYp6WcHlRa9UpLzZhK3T2P5Iov2byuv3rlHZ4JLjH1xzH2Leh/UNVf7z9rjL5xKXYwfBFWTZ6cHjgYrh2wajM0+qWIj61uQ/qap+J4wXlIrej4cviVJdFc0+NgaiPPHNhzgejfafqW7D+pnxcH7y8mVPRy4Z+BVm0+NvleHx/T02Z4/Wi3gtun/UMZb4L2Tj8ngqlYNcfgyrLHjt552Ky+QnMmMfVIwLbhpqlLfCXsSfybKnZTXFGcWnukFwPx8gcf8Ah8iKYmuxrXWfUr46VtW8OTXrTXzWDB2tVbcZ9RVpdHvNcUgIpAKUAmkApAKQClBIpAKQGdJkEUrzAUgFIBSAilAJpAKQCkApQDrxRXHpzPl6v03eIYXfeF4zT0/+Iqd1L5s69kv7a9Z9HXgjrHyvbeMS6/ixuG83dwWkHiCOnkcQfQV6fR0tTR05L83yRqVdtVIjQdVboWVmYeRvGEB0+P2vcACxoPa5pa0ntjS4t3pCjSqw37n5+D+ZEJdFJxZ53UNPlmwpdWy7MuRlMZFzA3fH3nAfJ8UMb5mdy6FKrCFaNrT3Rjt/nxZW03HXZ7HUtpJdO0XBOOG9LLj47A943hG0QhznAci7kBfDjfGqXJpWcLm/q6+5Nv17fkXObhSjg3RaZr7YBkt1JkknRiQ4z4GEHhe5v1zrsAF9fWsJVtHdJ0TpYWcZy/HBKjUxnJZ0fbd+Tpk+Y2NgyMdhL2GzG80C1w42GkXwvgQearr6LjSu4UsvVlu5mUazcG+KI2Z2u1DOMRZp46AvLMicSU1ps8Y2uNkAbt8+JPYpu9HW1upZqeljYvr/ABCFWcsbDM7ftlnfDg4WVmiMkPkiADaBq2+awaJq64LH7IcaanVqKOeDJ6xl4islzSdt8XJyG4gjyYp3B1sni6Msc1pe5juNggAqmvourSpuq2nHmmZQrxk9Xib9Y2y07Dk6LJyQ2QVvMYySUtsXTtxp3TRBo8VXQ0bc1o68I7O/C8MmUq0IvDZ0NK1fGy2dJiTMmbYBLDZaTxpwPFp7wqK1tVoy1akWn8/UZxnGW5m6LMie0vZLG5oNFzXtc0HsJBpYOjNPDi/BkqUXxNpNjtHrBWO1GWwoZ2jYswqXHid1h24GvaRyc14pzXDqIIIV9O6rU3mMn5eHExdOL3o83rGiyR254fkx8fj2N3smIf0rB/xDR8oU/gODua9JovTsqeIPd2W9n/i3919z2eo0LmyU9vHn9eZwJccgB7XNkjde5LGd5j65gHtHW00R1he1trulcLMHtW9PevZ57mcapSlTfpGqlslRNIBSAUoApARSEikBNIDOlAMaV5gKQCkApAKQClAFIBSAUoB3IBWRo7CQBepzG+FkMcGjv8ZeE03Jyq3LXBQXxO3ZrEIe0+grxjTR0jj5ezWJLlMzZI3HIZubrxI8DxL3bZe6eZ6ltQvq0KLop+i+5ce8wdOLlrFPajYzF1J7ZJ3SxvYwsDoXNaXNuwHbzTdEmu8q6z0lVtYuMUmnt2kTpKb2mzaXZePNxGYbH+DRxujczcYHhrWNc0Nqxwo/UsbS/lQrOrJazec+0Tpa0dU06lshFkafFgSSG4I4mxTBtEPjZub27fIi7bfXzsArKlpGdK5lXivvZyu57fgRKknHVOI3StooYfBYsjCkjDOjZM7eErWVQ4lvCh5nHzrd6xo2c+llGSe/HDP89RhqVUsJm3Tti5MPS8rGY4T5ORE/g0hjN4MIZG0urhz4mufUsauk41runUeyMX7e9kqi4wa4s63ufadPiYEcOTH0UrXzksLmuoOlc4cWkjke1amk60K1w503lYXwRnRi4wwzyehxz6Pl5EOJCzUMdxBLMaZhngDCd0Pjvesb9HhR4GxyXVuHTvqMJ1G4SXNPD9u71FEc05PG0rHMml2gxZ58Z+IXNpkchBe6Po5mB7q5EkkUepoVnRQho2pCE9bHFbt6eEMt1U2sFaSGbB1effzBgGZ08kOTNA2aORj3h+5bj4vOib5to8xdinCvZRxDXxhOKeGmlj+eshpwqPbjvL+y5A1jfj1DHyZHsf4Q3GxpI45WBl728wGOw7cJN87HM8ab3PUsSpuKW7LTa8zKl/k2PPqK2x2zmLl5edDmMdI2HIf0ce+9jQTJKwvppFupgFrK/vKtGjSnSeNZb/YmRRpRlKSkdfYS8TUczTGveYYwJYGPN7gtpNeiVl/RtauksVrWncNek9j/AJ7C2h6NRwPfrgm4QVIOJqegte50uO4QTO/KeLvw5HDh00VgOPLxgQ4VwPUujaaQqUGs5eN3Nep+T2FFWhGaPJT4w+NAAjkgdG3IiEglazpL3HMk5uaaIpwDh1jrXvNG6W6dxpz3yTw92cb8rg/VsZw7m01E5R3LeVaXcNEUoApAKQCkApAKUEmVICKVxgKQCkApAKQClAFIBSEk0gOllZuJDBHi6n0eUH/HQwnFdO6JjhdjdN/nc+HMjjS8VfJVLuc6Saa2OSaWe7bsZ6C3o4oR15b9qWGznDP2dHU+A/o+GYtenepUdFXfFv8A/ORZ0cO0v1LyLUWdpH8VqmRD/wBWmb9Tw4KuVvU/2j4015MdGuEl731L0E8LvyOu5R7AMnFyPtxgqiVvFfepx92a+Rkqc3ufxiXYxm/xWrud/XYmLJ9h7Sqna0Hvpx9kpL5pk9HW7/g/kb2yaqPJzcCT6eDM37EpVfUrd7oP2Tj5pBqst6+DMhn6uOcemSDt6TJgJ/WiI+tYvRtHlP8AS/Mx6Sa3+f0MvfvUW+Xp+M7+q1Jl+p8bfasHouHakvXB+TY6Z8l4mTdo8n87Ssv+6mxZfZKFU9Gx4VF7VJeRl0z5fI8/rWLiZMvhL8LW8LIIAdNjQODnUK49EXi6AF8+AW5QlWpQ6NTpyjyk/rgrkot62GmatGj0rGyBlTzanNO29yTPx8k7nAjn0Q40TzJq1NeV3VpdFFQUeKi19RFU08vPtPR5O0+jzN6OfKxHt+RkUB+rIFz4WN7TetCMvZ+xc6lOW9m7SczSowRhS6fGHcxA+Fu937p4rCvTvJ7aqk/XkyjKmt2C3g4GIyWSfHZEJZeMr2OvpDZNnjXMn1qupVrygoTzhbtm4mMYJ5RhHoOO3LdnNa4ZD2dG528d1zaaPJ5fmN9Sl3dV0FQb9FbSejjr6/E6K1S0parqkGLH0mTI2Nt0L4ue7qaxo4ud5gFfRt6laWrBZ8vWzGU4wWWeV1PVsicfGGTAxyLbGyvDp2nrPVjNPbxd3Lv2GiteX9ta75v7kf8A2+Ro17pRXpPHdxf0OUJA1nRRMbDCDvdHHZt3ynuPjSO/ScvZWejoUHryetPm/kuSOPXuZVNi2Lka6XRNYUgFICaQCkBFKAKQkzpARSuMBSgCkApAKQCkJFKCBSAEIC5Gy9ZlPzWBDD3XIT7Gr5/fTzRb51JfA9nZxxVXdBHoSuPlnVwjTJixu8qON30mA+0LNVJrc2YunB70inLoOE/ysTGPfAz8FYrqut034lbtqT3xXgct+jaM6ToeiwxNddG17WPBq63WkG1sq4vFHXy8c+Br9BauWrhZ5FgbJYQ8hs0f0Mqdv7awd/We/D9iLOpUuGfF/Uj4NR848zUGfQy3OHqfYU9ckt8I+BHVI8Jy8TY3Rshv5PU84fTML/bGivI/hr2ZXmQ7SXbftw/Ig6fqI8nVHO802JE/7Jas1ew4wfskzB2Uu0vbFEiLVG+Tk4L/AKeG5v2ZFl1yk96l4p/NGHUZ/l8H5Mzbmay3+QvH6MuRD9QB9qdNbPfn2xi/oY9Tqco+MkS/WNUHlYOPJ3Zrj9tijNq+K936MxdrU7H6vqivLqEr/wAvoof27pw5L/WFqxOjwmv1rzMHay4wf6X9Cm9+Ffj6BI3ztxIT/wDU61ZnO6r+t+cTB22P9Ze6vJjwnTRxOLqGP9CLPi+xJX1JqSf+yftg/mkYdCu/wkjJmsaa3lnajB9PKymV6JmuCh20nvin/wCMPJojVXb+Ml80I9RwGv6aLUMeXIIrwnNyulljb8iIbgZGPOBZ+tbFvQp7q6eqv9YxaT9e1tlNSE/+XKOeba+G4yMO80yMlinF+O+KQScT1uPNeltby2k1Sp7OSawcuvaV4J1J7VzTyaqW+aQpAKQCkJFKAKQCkApAZ0hJjStMBSAUoApAKQCkBNIBSAyii3nBvynBvrNLGbxFslLLwbtKdv6pqMnUDiMH+W4n2r53dv8AsU+9yfxPb2q/vT7lFfA9CuadEIAgPkmTmRw666aZ25GzIdvOIJodHXVx50vURhKdgoxWW4+Z5yU4wvNaW5M9+za7TncsyH0kt9oXE+z7lPbBnY67Qa+8eJ9yWvCZq+Y/3Autpn/DH1+RzNFf5ZerzPY67tjiYb+ikMkkoq44WhxbfIEkgA+a75LlW+j61aOssJc2dKvfUqUtV7X3GvTNtsOeQRO6XHkJAa3IZuWTyFgkC/PSyq6NrQjrLDXcY09IUpy1XlPvOtqur4+KGuyZREHEtaSHGyBdcAVrUbepWyqazg2ateFLGu8FoStLd+xu7u9fVu1d+pVOLzq8SzWWM8Cvj6njytMkU8L2N8t7ZGlrfpG+HpVkqFSMlGUXlmMa1OUXKMlg4uy21YznysdG2ExloHxu/wBJvFw4eKPkjt5rbu7B0Ixaec9241bW9VZtNYx37z0RPauelncb+UgD2KWsBPIKDBqfAx3lMY7vaD7VkqklubIdOL3pHEz8WOHKgdExkYmbk40nRtDA4mPpGF1cyDG6vpFdXR1eWtmTzquL2+vD+Zy9IUI6uIrGspLZ6sr5GFL3h4oUgFKAKQCkJFIBSAUgM6QGNKwxFIBSAUgFKAKQCkApAWdMbc0f9bGfQHAqi6lq0JvufyLqEdarFd6NOyTt+bOk7c58f+U1rfvXz+92U6Ufy58T2tptnUf5seB6Rc83ggCA+QNxI8nXHwzt343ZWQ1zbLbDWvri0g82hepc5UrFSjvSR5xQjUvHGW7LPcP2C0zqgcO6aX73LjrSlzn73wOo9G2+N3xPJe5Mf4XL/wDH/wBxq6emP8MfX5HP0V/ll6jn4EeV77SNgdCzJ6fJ3TkjxSbceHA8S3l5lsVHT6onJNxwtxRTVTrLUca2XvOttbpeoztZ74S6ayi7o3mToXO4cW7zgLHI13LWsq1vBvoVPv4mxd0a8sdK4/I27eiQ6XiGVzXv342uexwe15MT/GDhwN7t2sNHOKuqiju/czvs9WpuW/8AY9rpErZMKJ1jddjRknzdGLv61ya0XG4a/N5nUpNSoJ93keH9y2Jk0OXjyjejcIN4WRYeHgixxHkhdbS0pQnTqR3rJy9GRU4ThLdsKWymiY8mpTwSB1QPldDuuILTFMGjv4Ec1deXNSFtGcf9sZ9qKbS3hO4lCXDd7GRtlm9NqZhyunfjRuYBDBxcR0YfYaeBJJ4nnXclhS1LVShjWfF+sXlRyudWedVcEVsjVocKRkul+Fwi/jsfIBEbxw8558R2jgQrI0J1oOFfVfJreYyrRoyUqGVzTPrGJkNljZKzi17Gvb9FwBHtXmZwcJOL4HpKc1OKkuJtWBmcbaY7scU3zWXiydzTII3f6Xlblm/Tceafyz5GneL0FLk188eZrlj3XFvY4j1FfQ6M9enGfNJng6sNSpKPJtGNKwrFIBSAUgFIBSEikBnSAxpZmIpAKQCkJFKAKQCkApAXNJHxzfMJD6mOP3LQ0pLVs6j7jb0fHWuaa70crYzOgYzIEk0Ucjs7Ke5j5GscLcBxBN9S8Zf0qkpR1YtrVW49XZVYRUtZpPWZ6VubCeUsR7pGn71z3SqLfF+BvqrB8UbRK08nNPcQVjqS5MnXjzMlGGTlHMj2exGz+FNga2fee/pAXWXPveNXXHePV1rZld1nT6Nv0eRQrWkp9IltOnS1jYOLouzGJhPMmM17XOZuHee543bB6/OAtuve1a8dWeMGrRs6dGWtA1bQbJ4ua7pJN+OYV8bEQ1xrlvWCDXbz86ytr+rQWqtq5Mi4sqdZ5ex80cyL3PoC8PysnJyt3k2R3AjsJ513ELYlpWeriEVEoWjIOWZybPQaxo8OXAcaQUzxd3coGMt8kt6hXLuWjQuZ0anSLf8AM3K1vGrT1Hu+R5bE2AkZ8W/UJzjWd6FgdGHgniD45bx6+C6U9KxfpKmtbn/Ec+GjJLY6j1eR1Nk9ljp75XCYSNkDQG7haW7pcRxs3wcte9vlcRitXDRs2dm6EpPOUzl6jstnx5smZp08LDJvEiQcRvUXCi1wIsX1LYpX1CVBUq0XsNerZ141nVotbS5tFsxLO+PMxpGw5sYZZPkPLfOBwPMcqI4FVWt7CnF0prMH8C25spVGqsHiSKs+Nr+Q5rHyQYjGnxpIHG3DtIsk93AK2NSwpJtJy7mVyp3tVpNqK5o9lEzdaG2XU0DedxLqFWfOuRJ5beDrRjhJGSgyObtHjmXEnYOZgl3fpBpLfrAV9rLVrRfeUXUdajJdxV6YStZKOUkcUg/tMBXvdGyzbRXLK8GeH0gsXEnzw/FEUt40hSAUgJpAKQCkApAZ0gMKWRApAKQCkApATSAUhIpAYuc8cYnbrxxaSLHcR2EWD3qi4pKrTcHxLKNR05qa4FGeF877l03CmkdQvct7z1czZXEWipU1iMpJL8x1npJTeWk36i3Noem4zA/WMfAwN7yI2tM0zuPMxxngPX56XMnW9JxoynNrfhrC9r2GwqixmUIr2FM4+yrv+Yxx3wZEf3rHXuuzU8YDpafZj8QNG2YJtuXjD++nj/aUutc8Yz8Isa9Lsrxkb26RoP5mpQN/6hK32lYdLW4wl7iMlUp8v1M2N0XSj5GtRt+jqzx7Qo6WfGL9tP8Acy6WHf7xmNnMQ/k9df8A2dWB9oWLrx4wXtpsnpVzl7xvZswPzNbyHf4yF/tasOnpcYx9yf0MlW/NPxRtGzGT/F6tOe9+M72hR0tvxjHwmvIzVxLtS/SyDsvqf5mpSemPDd+0FHSWvGMfGS8iesT7cvBE/BrWRyz2n6WJAfsyJr2b4R9/9jLrNRf7v3f3J94tZH/NQO78M/svWOLR7se+jJXdTt/p/cg6TrY5PxHd+LMPY5ZKlbPh+qJPXKnbXuyNfgWuj+Kwnf3WUz7ip6tbvn4w+pPXqnaj4S+hHR60PKxcM9z52+2NOqUPzfp8mZK+qc4fH6EGbVRzw8Y92S9vtjUdSpPc5eC+pl1+f5fe/Y1O1DUhz0+I/RzWj2sTqEO1L3WT1+XKPvIxOrZvJ+lvrkay4Df1qFZQTyp/pkZddk1jUXvRMNLxnxY0EUtCRkLWPAIdu0TQscDQ4eheq0TJyhPZs1tmeO7zPMaTiozgs7dXbj2+RYpdY5gpAKQCkApAKQE0gMqQGNKSBSAUgFIBSAUgFIBSZJLsmCyCPp8+ZmHB2yeW/wAzI+ZP/lFcq60tSpS6OmtefJeb3I2qVpKe2WxGWBLmZQ3dJg978Y8HZ2W3eyJW8RcUXUDwNmgQeory2kNJaz/4mef+nB+iv+58f5sOlRt1H7i9r3nf0PZfGxHGUB0+S7y8nId0szu3xj5I8wpcC4v6tZau6PZWxG5GlGO07LmNPMA94BWnrS5lmEa3YsR5xxnvY0/cslVqcJPxZGqiocfCcd0sxHO7N2In1Urde5SzmXxMcQ7g/Q8M+Vh4p74I/wAFCuq6/wB34snUjyND9l9OdzwMM/4aP91Zq+uVuqS8R0cORqdsfpZ/9PxPRAwewLP7Ru/xJeJHQw5Gp2xGlHngY3oZXsUrSd3+Ix0EORqOwek/yGIdxePY5ZrS1322Ogp8jE7BaX1Yxb9GeZvsen2rddr4L6DoIciBsLp48luS36OZkD/cU/atxxa92P0HQQJ+BWL1S5ze7On/AHlP2nV4xh7q+g6CPN+JidjYfzczVG92fL99qPtKfGnD3UT0C5vxJ+CdeTqOqj/F37Wp9o86UPD9yeg/Mx8GJR5OraoO+WJ3tjWXX48aMPj9SOgfaY94MoeTrGoekQO/21Kv4fgx8ZfUnoH2gdGzx5Os5fpgxnfsLJaRh+F+qX1I6B8/gjlyyyvEseS4Sz42Q2EzBgjM0UkTZGPc0cAeJbw4cF6nQNw3PVTerKOsk3nDTw0m+G5nKv6aUdbG1PHr5Fal6g5QpAKQE0gFIBSAUgM6QGFKQKQCkApAKQCkBbxNPL2Ole9kMDLMk0p3WtA59/s5cQtC90jRtcKe2T3RW1svo286u7dzMMHUZJju6FjdJRp2pZoLImkHj0LObjz5cjzsLzV/pOcl/fnqLsR+8/W+B0qFrGP3Vl83uOzpOyEUcgyc2R+oZfA9NkAFrD/RReSwX3rzdfSU5x1KS1IclvfrfE3o0UnmW1npVzS4hASgPjeu6xl6zneA4rzHj9I9jGglrXMZe9NJXlDgSB3DnxXrre3o2Nv01RZljL8kjRnKVSeqjtH3I8fo6GXL0leUYmdHvdu5zrzby0//AOgnrbYLHr2+JZ1ZczLYiPV8LJ8FyoppcMuezpCd9kRAO7Ixx47hoCvODwo20i7O4pdJTklPfji+594pa8ZYe49btHtPi6e0OyXO3nXuRxjee+uZAsADzkgLlWljVuW9RbFvb3F9SrGG84MHumYZc0TwZmO13kySxAtI7fFcSR3ArdloSsk9SUZPkmVq5jxTPWZGowRwnJfKwQBgk6QG2lh5EVzuxVc7XLjQqSqdGl6W7Be5JLJ5N3unYFmosxzAaMghbuj1vsekLqfYdfjKOeWf2KOsxO9i7S4cuM/Mjl34I2udKQ070YaN5wczmDXH2LSnY1oVVRktr3cn7S1VYuOsjxOyW35dPKzUMguY97GYlQAcS9w47jeFgs8pdi+0SlTi6Edq+9t7jXpXG30n6j2ev7T4eBQypd1zhbWNaXvLe2hyHDmaXItrGvcf41s5vcbM6sYb2V9D2ywM1/R483xnUyRpY51cfFvg4+YG1ncaNuKEdaUdncRCtCTwi1nbRYcEwx552xyuZ0ga5rgNzxvGLq3R5DuZ6lVSs61Wn0kI5W7+eJlKrCLw2VodsNPfCckT1C2boC90cg+N3d6q3bquN1Stlo64jNU9XbjPDcQq8MZyRl7YadE8RyZUYcQ13AOcAHAEbxaCG8CDxrmkNG3MllQ+RLr01sydiKVr2h7HNe1wDmuaQ4OaeIII5hakouLcZbGWJprKPK6kzdzshvz2FjTjzuglcx5/VkYvT6Cq4nSf5pR95ZXxRzb+OYT9SfgynS94cAUgFIBSAUgFIBSAzpQDClkBSAUgJpAKUAUgM9TMWVhnAnkOPbg+Kct3ow8O3g2UdQvt4cuscfNaUsqsblXdNa2zDXHHd3nTtK0HT6OWwt6ZtW/Ec3E1mJmK6g2HKiH8FmaBwojgw16PM3gF5a40cqualu884v7y+v8AN50oVcbJfseza4EWCCCAQRxBB6wuK01sZsIlCQgIRPDyD4dsTlN03VN3MPRhvTYsjncAxxIp5/RJaOPY6+S9pf03c2n9vbua7znUpalTafUdssN+VigY+Y3EAe2Uz9K6NvRhrrG+wjhxB51wXm9H1FRrf3KetwxjO32m3VWtHY8HzDZTUsj3zgi8OyciLpy2zPMWStAdx3XO5Hzr0d7Rp9VlLo0nq8ls9qRqU5S10sln3QRK7WQPE3v4IIel/J0are/Q3y+/Sq9F6qsfezjf/wDcGVbPSHY2mwtbmxnM1CXS2QbzCXvk6LccHDdp5FAk8PSQtWzq2MKuaKm5eJnONRrEsYLGHpYfoTsbJzMVrekPRZDZw+EESh7GmTlW8C2upV1K2rpBVKcG9m1Y27sZ8zJR/tYbORojNexscR4TIMrFJfudG6CeN1uO/RDg5wve4FbdxKwqVdaq3GXflMriqsVs3HY9zLUYpvCMV+FBjyANMoiYWslaC5ha9jiaLSa8+91LT0vRnBQqKo2uGd69TWCy3knlNHO2KxIvfnMgkije0HKfG18bXBm7kN3d0EcKD+rsWxpCpPqNOcW+GfAxoxXStM5+0HhPv+7omRSTdJF0DcmzEfiG7vWOu64+V51fa9H9nrWbSxtxv3/z2GNTW6bYb9qdL1Wd8c+W3TcWVh+KmjmbA5zgQ4WXyHe3SAR2WVhZ17SCcKbnJPemm/kuJNSNR7XhG33SscS5eA6WgJmRRy7psbvSs3t1w/rTRWOiZatGqo/6t48Hj5E3CzKOeJ39vtGgh0uZuLDHCGvgkIjYG2RI1pca5ndPMrQ0bc1Kl5F1JN7GvMur01Gk8FXZ3ZbCyNKYegjM0kMh6bdBkE1uFh3MU4cuXDvVtzfV6V41rPVT3cMbDGnSjKlu2mz3I80yYBYf4qd7W31Me1sntc5Yacp6twpc18thlaSzDB1NoGVmYj+qRuZhu/vIukb9cP1rHRlTVjJ9lwl4PD+DFxHOzmmvgcyl9NPLk0gFIBSAUgFIBSAzpAYUgFIBSAUgFIBSAFvagIjJYwwuYzIxneVjTcWjzxuPkHsHLsrmuRe6Jp1n0kPRnwaNyjduPoy2o1aczJwgX6O92Xit4y6bkEieAH5onjXZV3+kTa8xe2qb1buOrLhUW5+vl/Np06U9mabyuR63Z3aXFz2kwPLZG/lIJPFliI4EOb38LHBcC6sats/SWzg1uZtwqRluOwtQsCA83tRsZiagekk3opgAOmioFwHIPBFOH1+ddGz0nWtlqx2x5MqqUYz2nlYvciZvW/NJZd0zHDXfrF5F+hdJ/wBQPGynt9f7FPVO872H7n2LBkw5OO+SPoQ3xDThI4b1vc48bO91cPFFLSnperUpSpzSetx5Fit0pJo6G1WyeNqTR028yRoIZLHW8GniWkHg5vm76Isqiy0hUtW9XanwM6lFT3nnR7mr5C1uXqeVkRNILYzveLXZvvcG8OHALofbSjl06STfH/4kVdWzvZ62XQsV2L4CYh4NuBgYCeABsEO571+Nvc74rlRu6qrdPn0v5wNh04uOqeRb7m8sXi4uq5cERPFg3hff0cjQT6F1ftqMttSkm/5zTNfqzW6R39lNk4NNDzG58ssldJJJVkC6a0DgBZJ6ye3gK0L3SE7rCawluSLqVFUzj677n3T5L8rGzZcR8ht+60mnEAHdc17SAauuK27fS/R0lSqQUkv5yZXO2zLWTwdTaTZDHzwwyufHPG1rWzx8HEDjTgeYviOsWaPErWtdJVLdtRWYvgyydBTS5nIh9zoPkbJqGdkZzWeTHLdEfJcXOcd00LAq1ty0y4xao01HPErVrl5k8nZ2o2Wj1AwufK+Iwl5YYw03vbho39ALTs7+VtrJLOtzLatFTx3HS1jAblQSY7yWtlY5hc2rbfWL61r0Kzo1FUXAznHWjqmjZ7SW4OOzGY90jWF5Dn0D47y8jh53FZ3Vw7iq6jWM+Qpw1I6pT2a2bj0/peile9sr2v3XhoDCN7g2u/6grby9lc6usksGFKiqecPea9szuQxT/MZuHNfY0yiN3+mRyy0ftqSh2oyXwyvkK25Pk0U8qPdkc3sc4ei19Ms6vS28J80vkeYrx1ako97NVLZKhSAUgFIBSAUgM6UAwpAKQCkApAKQCkApAKQGLouIc0uY9vkSMO65vcezzHgesKqrRhVjqzWUZwqSg8o0ajjQ5LhJkk4mW2ui1HG8TiOXTNHLsvlXW26Xm7jRdW2TdD0ocYPd7OXyOnSuoVPvbHzOjja7qmN8VmYEmcRXR5OFRbMztcK8V3Ls7us+bq2VrN5hU1OcZb0b6qzjsaz6jf8ACzL6tFz/AEloVX2fR/Hj8TLppdlj4U53VouZ6ZIwnULf8ePxHSz7JPwm1Dq0TK9M8YTqNt+PHwY6WfZI+EmpdWiZHpyYh9ynqNr+OvBk9LPskHaPVOrQ5fTmQhT1G1/HXgx0tTskfCDVurQ3+nOh/BOo2v4/6WR0tTsfFD3+1j+ZPXnw/gp6ja/jP3WOlqdn4ke/ms/zMwd+oRfgp6ha/iv3JDpanZXiR79az/NEI79Qi/BT1C1/El7jHTVOyvEe/OsfzZjDv1Bn4KeoW3bn7jHTVOS8R776x/N+GO/PH7qnqFt2p+4x01TkvExOsav14enjvzv/AMqeoW3an7pPTVO7xMTrGrfyfTB35p/dU/Z9v/1PdI6afd4mt2t6p8jSB35rvwU/Z9vyqe6h08/y+Jrdrup/+yDvzH/gp+z6HKp7qI6afOPiYHXtT+c0If4uT8FP2dR7NXwQ6eXOJW1HI1DNifiyZGitZK3ce6KeR72tJ4loPAnsV9CyhSmqkKdRtdyMJ1nJarlE6+c5rpHFpscOPbQAJXrtFU6lO0hCosNcOW04t5OMq0nF7CvS6JrE0gFIBSAUhApAZUgMKUEikApAKQE0gFIBSAUgFIBSA1sg3RTHzRt6mxzSRtHc1rgB6FrTs6E3rSgmy6NxUisJkdAfncn/ALqb99Y9Rt+wies1e0PBv6TI/wC5m/fWXU6HYRHWKnMeCj5U3pyJf3lPVaPZRHT1OY8Gb8qX0zSH9pZdXpdlEdNU5kHEZ17x75Hn71PQUuyh00+Y8Dj+T63OP3p0NPsojpZ8ytqGHGGWGN8pn1mlVcUoKGUi2hUk54bLJ02AsB6GK662Bc43ijhYEJdIHQxGi2rjaa5+ZbtpFPOUalzJrGGXPe6D5iH/AC2/gtzUjyNXXlzJGBD8zF/lt/BTqx5DXfMyGFF81H+o38E1Y8iNZ8zIYsfzbP1B+CYXIaz5kiBnyG/qhThDWZkI29g9SYQyyd0dgQjLJpBkUpApAKQCkApAKQCkBlSAxpYkilIFIBSAUgFIBSAUgFIBSAmkApAKQCkApCBSAUgKupD4s/SZ9sKm4/xsuoffRcj8hvcuUdAo4g+Nk7mn2rds3tZq3W5F2lvGmKQCkApAKQCkApATSAUgFIBSAUgFIBSAUgM6QGulBJNIBSAUgFIBSAUgFIBSAUgJpAKQCkApAKQgUgFICtqY+Kd/Y+0FVX/xstoffR6rZ3TmiJrntDnntFho7lx5M6aONq+K1mQXMaGhzOIHKwea3LJ+k0at0vRRopdE0RSAUgFKQKQCkApAKQCkBNIBSAUgFIBSAUgMqQGBWBIpSBSAKQEAQBATSAUgCAUoBKAhSCaQCkAQBAaM4fFn+z9oKqv/AI2W0fvo9ron5Fq40jpI4WvAdN6Ctuy+/wCw1rr7ntOdS6ZoE0gFIBSAUgCAIAgFIApAQABASgCAUgM6Q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8" name="AutoShape 6" descr="data:image/jpeg;base64,/9j/4AAQSkZJRgABAQAAAQABAAD/2wCEAAkGBw8PEBUPDQ8PDxAUEA8QEBEPEBUQFBAQFBQWFhcUFhYYHCggGRolHRUVITEhJSkrMTEuFx8zODMsNygtLisBCgoKDg0OGxAQGiwlICQtLSwsLCw0Ky8tLCwsLCwsLCwsLCwsLywsLCwsLCwsLCwsLCwsLCwsLCwsLCwsLCwsLP/AABEIALMBGQMBEQACEQEDEQH/xAAbAAEAAgMBAQAAAAAAAAAAAAAAAQQCAwUGB//EAFAQAAEEAQEEBAcLBgwFBQAAAAEAAgMRBAUGEiExE0FRcRQiMmGBkbEHFRYjUlNyobLB0TNCYpLC0iRDVFVjc4KDhJOiwzREhZTwRWV0s+L/xAAbAQEAAgMBAQAAAAAAAAAAAAAAAQMCBAUGB//EAEARAAIBAwAGBgcHBAAHAQEAAAABAgMEEQUSITFBURMUUmGRwSJxgZKhsdEVMlNiouHwBiMzQiRDY3KC0vGTFv/aAAwDAQACEQMRAD8A89S9WccUhIpQBSAUoApAKQCkBFICaUEikApQBSAUgFKAKQCkApQBSAUhIpAKUAUgFIBSgCkApCRSgCkApAKUAUhIpAKQClANlICKW0VkUgJpQCKQCkBNIBSgCkApCRSgCkApAKQClAFIBSAUoApAKQCkJFKAKQClAFIBSAUgFKCRSAUgFIBSgCkApAKQClBJnSAilslQpCRSAUoApAKQCkApQBSEikApQBSAUgFIBSgCkApAKQClAFIBSAUoJFIBSAUoApAKQCkApCRSgCkBNICKQClBIpAbKUAilslYpAKQCkApQBSAUgFICKUAmkApCRSAUoApAKQCkApQBSAUgFKAKQCkJFKAKQCkApAKQClAFIBSAUgFISTSgEUgJpAZ0oJMaWwVilIFKAKQCkApQBSAmkApAdHBlZBjZOW6GOd8fg8cLJRvM6SaTcBcOurB9a4Om69WLpUqc3HWby1vwlk3rOnGWtKSzg9E/ZzM/Oi0ebzNhnxDf0mPd7F5OH9Q1IvZUqe3Vl5I6Dsov/VfEqP2fnHlaXCfPjam+/QJo/vW5D+pqi/5qf8A3Q/9WVuwhy+JTfo1eXgatH52nEyR/oeD9S3If1NLnTftkvmmVPR67/gVZcCBp8aTNi/rtLyAB3uZvBbsP6hT300/VOPngqdi+Evgys6HFuhqOAD2Syugd6pGBbcNN0nvpzXsz8mVuzmtzRvj0aV/GF2PMO2HJhf+1asWmbPjJr1pryMHa1eQl0PLbzxpu9sZcPW21fDSNpU+7Vj4owdGot8Wa9F06fIkcw40/iuLa3CwmjV26h9a1K1/LWaptY8TZp28ceka9Zw5MacRPikjDga6QcbHHmCQfQVbaXVSc9WRhWoxisor0ukaopCBSEilAFIBSAUgFKAKQCkApAKUEk0gFICKQClAM6QEUtgwFIBSgCkApAKQClAFISKQHRc3+Atb89q2nQ99SNcvLadn/wARBcqc35HSsl6D9aPqK+bnaPD7dbbTabkMhihila6ESu3y5rgS9zRRB5eL2LtaO0ZC6pOcm008GvVquEsI9HszrLc7FjyWjdLgQ9l3uSNNObfXxHA9YIK595bO3rOm+G580W0560cnO2k23xNPmbBMJnvLN93QhrujBNDetw4njwHZ5wr7TRla5g5xwl3mM60YvDO1g5UWXDHO0b0csbZGCRovdcLFjjS1KsJ0Kjg3tTxsM44kslbK2cwJeMuFiPPa7HjJ9dWs43lxD7s5eLDpxfAq/A/Tx+TgMPZ4PNNj1/lvCt+0bji8+tJ/NGPQx5EjZsNHxOdqUXdmOlruEweFktISzthHwx8sDoVzZqn0DJd5WovmA5Ny8TFyADy6mNP1rYp6WcHlRa9UpLzZhK3T2P5Iov2byuv3rlHZ4JLjH1xzH2Leh/UNVf7z9rjL5xKXYwfBFWTZ6cHjgYrh2wajM0+qWIj61uQ/qap+J4wXlIrej4cviVJdFc0+NgaiPPHNhzgejfafqW7D+pnxcH7y8mVPRy4Z+BVm0+NvleHx/T02Z4/Wi3gtun/UMZb4L2Tj8ngqlYNcfgyrLHjt552Ky+QnMmMfVIwLbhpqlLfCXsSfybKnZTXFGcWnukFwPx8gcf8Ah8iKYmuxrXWfUr46VtW8OTXrTXzWDB2tVbcZ9RVpdHvNcUgIpAKUAmkApAKQClBIpAKQGdJkEUrzAUgFIBSAilAJpAKQCkApQDrxRXHpzPl6v03eIYXfeF4zT0/+Iqd1L5s69kv7a9Z9HXgjrHyvbeMS6/ixuG83dwWkHiCOnkcQfQV6fR0tTR05L83yRqVdtVIjQdVboWVmYeRvGEB0+P2vcACxoPa5pa0ntjS4t3pCjSqw37n5+D+ZEJdFJxZ53UNPlmwpdWy7MuRlMZFzA3fH3nAfJ8UMb5mdy6FKrCFaNrT3Rjt/nxZW03HXZ7HUtpJdO0XBOOG9LLj47A943hG0QhznAci7kBfDjfGqXJpWcLm/q6+5Nv17fkXObhSjg3RaZr7YBkt1JkknRiQ4z4GEHhe5v1zrsAF9fWsJVtHdJ0TpYWcZy/HBKjUxnJZ0fbd+Tpk+Y2NgyMdhL2GzG80C1w42GkXwvgQearr6LjSu4UsvVlu5mUazcG+KI2Z2u1DOMRZp46AvLMicSU1ps8Y2uNkAbt8+JPYpu9HW1upZqeljYvr/ABCFWcsbDM7ftlnfDg4WVmiMkPkiADaBq2+awaJq64LH7IcaanVqKOeDJ6xl4islzSdt8XJyG4gjyYp3B1sni6Msc1pe5juNggAqmvourSpuq2nHmmZQrxk9Xib9Y2y07Dk6LJyQ2QVvMYySUtsXTtxp3TRBo8VXQ0bc1o68I7O/C8MmUq0IvDZ0NK1fGy2dJiTMmbYBLDZaTxpwPFp7wqK1tVoy1akWn8/UZxnGW5m6LMie0vZLG5oNFzXtc0HsJBpYOjNPDi/BkqUXxNpNjtHrBWO1GWwoZ2jYswqXHid1h24GvaRyc14pzXDqIIIV9O6rU3mMn5eHExdOL3o83rGiyR254fkx8fj2N3smIf0rB/xDR8oU/gODua9JovTsqeIPd2W9n/i3919z2eo0LmyU9vHn9eZwJccgB7XNkjde5LGd5j65gHtHW00R1he1trulcLMHtW9PevZ57mcapSlTfpGqlslRNIBSAUoApARSEikBNIDOlAMaV5gKQCkApAKQClAFIBSAUoB3IBWRo7CQBepzG+FkMcGjv8ZeE03Jyq3LXBQXxO3ZrEIe0+grxjTR0jj5ezWJLlMzZI3HIZubrxI8DxL3bZe6eZ6ltQvq0KLop+i+5ce8wdOLlrFPajYzF1J7ZJ3SxvYwsDoXNaXNuwHbzTdEmu8q6z0lVtYuMUmnt2kTpKb2mzaXZePNxGYbH+DRxujczcYHhrWNc0Nqxwo/UsbS/lQrOrJazec+0Tpa0dU06lshFkafFgSSG4I4mxTBtEPjZub27fIi7bfXzsArKlpGdK5lXivvZyu57fgRKknHVOI3StooYfBYsjCkjDOjZM7eErWVQ4lvCh5nHzrd6xo2c+llGSe/HDP89RhqVUsJm3Tti5MPS8rGY4T5ORE/g0hjN4MIZG0urhz4mufUsauk41runUeyMX7e9kqi4wa4s63ufadPiYEcOTH0UrXzksLmuoOlc4cWkjke1amk60K1w503lYXwRnRi4wwzyehxz6Pl5EOJCzUMdxBLMaZhngDCd0Pjvesb9HhR4GxyXVuHTvqMJ1G4SXNPD9u71FEc05PG0rHMml2gxZ58Z+IXNpkchBe6Po5mB7q5EkkUepoVnRQho2pCE9bHFbt6eEMt1U2sFaSGbB1effzBgGZ08kOTNA2aORj3h+5bj4vOib5to8xdinCvZRxDXxhOKeGmlj+eshpwqPbjvL+y5A1jfj1DHyZHsf4Q3GxpI45WBl728wGOw7cJN87HM8ab3PUsSpuKW7LTa8zKl/k2PPqK2x2zmLl5edDmMdI2HIf0ce+9jQTJKwvppFupgFrK/vKtGjSnSeNZb/YmRRpRlKSkdfYS8TUczTGveYYwJYGPN7gtpNeiVl/RtauksVrWncNek9j/AJ7C2h6NRwPfrgm4QVIOJqegte50uO4QTO/KeLvw5HDh00VgOPLxgQ4VwPUujaaQqUGs5eN3Nep+T2FFWhGaPJT4w+NAAjkgdG3IiEglazpL3HMk5uaaIpwDh1jrXvNG6W6dxpz3yTw92cb8rg/VsZw7m01E5R3LeVaXcNEUoApAKQCkApAKUEmVICKVxgKQCkApAKQClAFIBSEk0gOllZuJDBHi6n0eUH/HQwnFdO6JjhdjdN/nc+HMjjS8VfJVLuc6Saa2OSaWe7bsZ6C3o4oR15b9qWGznDP2dHU+A/o+GYtenepUdFXfFv8A/ORZ0cO0v1LyLUWdpH8VqmRD/wBWmb9Tw4KuVvU/2j4015MdGuEl731L0E8LvyOu5R7AMnFyPtxgqiVvFfepx92a+Rkqc3ufxiXYxm/xWrud/XYmLJ9h7Sqna0Hvpx9kpL5pk9HW7/g/kb2yaqPJzcCT6eDM37EpVfUrd7oP2Tj5pBqst6+DMhn6uOcemSDt6TJgJ/WiI+tYvRtHlP8AS/Mx6Sa3+f0MvfvUW+Xp+M7+q1Jl+p8bfasHouHakvXB+TY6Z8l4mTdo8n87Ssv+6mxZfZKFU9Gx4VF7VJeRl0z5fI8/rWLiZMvhL8LW8LIIAdNjQODnUK49EXi6AF8+AW5QlWpQ6NTpyjyk/rgrkot62GmatGj0rGyBlTzanNO29yTPx8k7nAjn0Q40TzJq1NeV3VpdFFQUeKi19RFU08vPtPR5O0+jzN6OfKxHt+RkUB+rIFz4WN7TetCMvZ+xc6lOW9m7SczSowRhS6fGHcxA+Fu937p4rCvTvJ7aqk/XkyjKmt2C3g4GIyWSfHZEJZeMr2OvpDZNnjXMn1qupVrygoTzhbtm4mMYJ5RhHoOO3LdnNa4ZD2dG528d1zaaPJ5fmN9Sl3dV0FQb9FbSejjr6/E6K1S0parqkGLH0mTI2Nt0L4ue7qaxo4ud5gFfRt6laWrBZ8vWzGU4wWWeV1PVsicfGGTAxyLbGyvDp2nrPVjNPbxd3Lv2GiteX9ta75v7kf8A2+Ro17pRXpPHdxf0OUJA1nRRMbDCDvdHHZt3ynuPjSO/ScvZWejoUHryetPm/kuSOPXuZVNi2Lka6XRNYUgFICaQCkBFKAKQkzpARSuMBSgCkApAKQCkJFKCBSAEIC5Gy9ZlPzWBDD3XIT7Gr5/fTzRb51JfA9nZxxVXdBHoSuPlnVwjTJixu8qON30mA+0LNVJrc2YunB70inLoOE/ysTGPfAz8FYrqut034lbtqT3xXgct+jaM6ToeiwxNddG17WPBq63WkG1sq4vFHXy8c+Br9BauWrhZ5FgbJYQ8hs0f0Mqdv7awd/We/D9iLOpUuGfF/Uj4NR848zUGfQy3OHqfYU9ckt8I+BHVI8Jy8TY3Rshv5PU84fTML/bGivI/hr2ZXmQ7SXbftw/Ig6fqI8nVHO802JE/7Jas1ew4wfskzB2Uu0vbFEiLVG+Tk4L/AKeG5v2ZFl1yk96l4p/NGHUZ/l8H5Mzbmay3+QvH6MuRD9QB9qdNbPfn2xi/oY9Tqco+MkS/WNUHlYOPJ3Zrj9tijNq+K936MxdrU7H6vqivLqEr/wAvoof27pw5L/WFqxOjwmv1rzMHay4wf6X9Cm9+Ffj6BI3ztxIT/wDU61ZnO6r+t+cTB22P9Ze6vJjwnTRxOLqGP9CLPi+xJX1JqSf+yftg/mkYdCu/wkjJmsaa3lnajB9PKymV6JmuCh20nvin/wCMPJojVXb+Ml80I9RwGv6aLUMeXIIrwnNyulljb8iIbgZGPOBZ+tbFvQp7q6eqv9YxaT9e1tlNSE/+XKOeba+G4yMO80yMlinF+O+KQScT1uPNeltby2k1Sp7OSawcuvaV4J1J7VzTyaqW+aQpAKQCkJFKAKQCkApAZ0hJjStMBSAUoApAKQCkBNIBSAyii3nBvynBvrNLGbxFslLLwbtKdv6pqMnUDiMH+W4n2r53dv8AsU+9yfxPb2q/vT7lFfA9CuadEIAgPkmTmRw666aZ25GzIdvOIJodHXVx50vURhKdgoxWW4+Z5yU4wvNaW5M9+za7TncsyH0kt9oXE+z7lPbBnY67Qa+8eJ9yWvCZq+Y/3Autpn/DH1+RzNFf5ZerzPY67tjiYb+ikMkkoq44WhxbfIEkgA+a75LlW+j61aOssJc2dKvfUqUtV7X3GvTNtsOeQRO6XHkJAa3IZuWTyFgkC/PSyq6NrQjrLDXcY09IUpy1XlPvOtqur4+KGuyZREHEtaSHGyBdcAVrUbepWyqazg2ateFLGu8FoStLd+xu7u9fVu1d+pVOLzq8SzWWM8Cvj6njytMkU8L2N8t7ZGlrfpG+HpVkqFSMlGUXlmMa1OUXKMlg4uy21YznysdG2ExloHxu/wBJvFw4eKPkjt5rbu7B0Ixaec9241bW9VZtNYx37z0RPauelncb+UgD2KWsBPIKDBqfAx3lMY7vaD7VkqklubIdOL3pHEz8WOHKgdExkYmbk40nRtDA4mPpGF1cyDG6vpFdXR1eWtmTzquL2+vD+Zy9IUI6uIrGspLZ6sr5GFL3h4oUgFKAKQCkJFIBSAUgM6QGNKwxFIBSAUgFKAKQCkApAWdMbc0f9bGfQHAqi6lq0JvufyLqEdarFd6NOyTt+bOk7c58f+U1rfvXz+92U6Ufy58T2tptnUf5seB6Rc83ggCA+QNxI8nXHwzt343ZWQ1zbLbDWvri0g82hepc5UrFSjvSR5xQjUvHGW7LPcP2C0zqgcO6aX73LjrSlzn73wOo9G2+N3xPJe5Mf4XL/wDH/wBxq6emP8MfX5HP0V/ll6jn4EeV77SNgdCzJ6fJ3TkjxSbceHA8S3l5lsVHT6onJNxwtxRTVTrLUca2XvOttbpeoztZ74S6ayi7o3mToXO4cW7zgLHI13LWsq1vBvoVPv4mxd0a8sdK4/I27eiQ6XiGVzXv342uexwe15MT/GDhwN7t2sNHOKuqiju/czvs9WpuW/8AY9rpErZMKJ1jddjRknzdGLv61ya0XG4a/N5nUpNSoJ93keH9y2Jk0OXjyjejcIN4WRYeHgixxHkhdbS0pQnTqR3rJy9GRU4ThLdsKWymiY8mpTwSB1QPldDuuILTFMGjv4Ec1deXNSFtGcf9sZ9qKbS3hO4lCXDd7GRtlm9NqZhyunfjRuYBDBxcR0YfYaeBJJ4nnXclhS1LVShjWfF+sXlRyudWedVcEVsjVocKRkul+Fwi/jsfIBEbxw8558R2jgQrI0J1oOFfVfJreYyrRoyUqGVzTPrGJkNljZKzi17Gvb9FwBHtXmZwcJOL4HpKc1OKkuJtWBmcbaY7scU3zWXiydzTII3f6Xlblm/Tceafyz5GneL0FLk188eZrlj3XFvY4j1FfQ6M9enGfNJng6sNSpKPJtGNKwrFIBSAUgFIBSEikBnSAxpZmIpAKQCkJFKAKQCkApAXNJHxzfMJD6mOP3LQ0pLVs6j7jb0fHWuaa70crYzOgYzIEk0Ucjs7Ke5j5GscLcBxBN9S8Zf0qkpR1YtrVW49XZVYRUtZpPWZ6VubCeUsR7pGn71z3SqLfF+BvqrB8UbRK08nNPcQVjqS5MnXjzMlGGTlHMj2exGz+FNga2fee/pAXWXPveNXXHePV1rZld1nT6Nv0eRQrWkp9IltOnS1jYOLouzGJhPMmM17XOZuHee543bB6/OAtuve1a8dWeMGrRs6dGWtA1bQbJ4ua7pJN+OYV8bEQ1xrlvWCDXbz86ytr+rQWqtq5Mi4sqdZ5ex80cyL3PoC8PysnJyt3k2R3AjsJ513ELYlpWeriEVEoWjIOWZybPQaxo8OXAcaQUzxd3coGMt8kt6hXLuWjQuZ0anSLf8AM3K1vGrT1Hu+R5bE2AkZ8W/UJzjWd6FgdGHgniD45bx6+C6U9KxfpKmtbn/Ec+GjJLY6j1eR1Nk9ljp75XCYSNkDQG7haW7pcRxs3wcte9vlcRitXDRs2dm6EpPOUzl6jstnx5smZp08LDJvEiQcRvUXCi1wIsX1LYpX1CVBUq0XsNerZ141nVotbS5tFsxLO+PMxpGw5sYZZPkPLfOBwPMcqI4FVWt7CnF0prMH8C25spVGqsHiSKs+Nr+Q5rHyQYjGnxpIHG3DtIsk93AK2NSwpJtJy7mVyp3tVpNqK5o9lEzdaG2XU0DedxLqFWfOuRJ5beDrRjhJGSgyObtHjmXEnYOZgl3fpBpLfrAV9rLVrRfeUXUdajJdxV6YStZKOUkcUg/tMBXvdGyzbRXLK8GeH0gsXEnzw/FEUt40hSAUgJpAKQCkApAZ0gMKWRApAKQCkApATSAUhIpAYuc8cYnbrxxaSLHcR2EWD3qi4pKrTcHxLKNR05qa4FGeF877l03CmkdQvct7z1czZXEWipU1iMpJL8x1npJTeWk36i3Noem4zA/WMfAwN7yI2tM0zuPMxxngPX56XMnW9JxoynNrfhrC9r2GwqixmUIr2FM4+yrv+Yxx3wZEf3rHXuuzU8YDpafZj8QNG2YJtuXjD++nj/aUutc8Yz8Isa9Lsrxkb26RoP5mpQN/6hK32lYdLW4wl7iMlUp8v1M2N0XSj5GtRt+jqzx7Qo6WfGL9tP8Acy6WHf7xmNnMQ/k9df8A2dWB9oWLrx4wXtpsnpVzl7xvZswPzNbyHf4yF/tasOnpcYx9yf0MlW/NPxRtGzGT/F6tOe9+M72hR0tvxjHwmvIzVxLtS/SyDsvqf5mpSemPDd+0FHSWvGMfGS8iesT7cvBE/BrWRyz2n6WJAfsyJr2b4R9/9jLrNRf7v3f3J94tZH/NQO78M/svWOLR7se+jJXdTt/p/cg6TrY5PxHd+LMPY5ZKlbPh+qJPXKnbXuyNfgWuj+Kwnf3WUz7ip6tbvn4w+pPXqnaj4S+hHR60PKxcM9z52+2NOqUPzfp8mZK+qc4fH6EGbVRzw8Y92S9vtjUdSpPc5eC+pl1+f5fe/Y1O1DUhz0+I/RzWj2sTqEO1L3WT1+XKPvIxOrZvJ+lvrkay4Df1qFZQTyp/pkZddk1jUXvRMNLxnxY0EUtCRkLWPAIdu0TQscDQ4eheq0TJyhPZs1tmeO7zPMaTiozgs7dXbj2+RYpdY5gpAKQCkApAKQE0gMqQGNKSBSAUgFIBSAUgFIBSZJLsmCyCPp8+ZmHB2yeW/wAzI+ZP/lFcq60tSpS6OmtefJeb3I2qVpKe2WxGWBLmZQ3dJg978Y8HZ2W3eyJW8RcUXUDwNmgQeory2kNJaz/4mef+nB+iv+58f5sOlRt1H7i9r3nf0PZfGxHGUB0+S7y8nId0szu3xj5I8wpcC4v6tZau6PZWxG5GlGO07LmNPMA94BWnrS5lmEa3YsR5xxnvY0/cslVqcJPxZGqiocfCcd0sxHO7N2In1Urde5SzmXxMcQ7g/Q8M+Vh4p74I/wAFCuq6/wB34snUjyND9l9OdzwMM/4aP91Zq+uVuqS8R0cORqdsfpZ/9PxPRAwewLP7Ru/xJeJHQw5Gp2xGlHngY3oZXsUrSd3+Ix0EORqOwek/yGIdxePY5ZrS1322Ogp8jE7BaX1Yxb9GeZvsen2rddr4L6DoIciBsLp48luS36OZkD/cU/atxxa92P0HQQJ+BWL1S5ze7On/AHlP2nV4xh7q+g6CPN+JidjYfzczVG92fL99qPtKfGnD3UT0C5vxJ+CdeTqOqj/F37Wp9o86UPD9yeg/Mx8GJR5OraoO+WJ3tjWXX48aMPj9SOgfaY94MoeTrGoekQO/21Kv4fgx8ZfUnoH2gdGzx5Os5fpgxnfsLJaRh+F+qX1I6B8/gjlyyyvEseS4Sz42Q2EzBgjM0UkTZGPc0cAeJbw4cF6nQNw3PVTerKOsk3nDTw0m+G5nKv6aUdbG1PHr5Fal6g5QpAKQE0gFIBSAUgM6QGFKQKQCkApAKQCkBbxNPL2Ole9kMDLMk0p3WtA59/s5cQtC90jRtcKe2T3RW1svo286u7dzMMHUZJju6FjdJRp2pZoLImkHj0LObjz5cjzsLzV/pOcl/fnqLsR+8/W+B0qFrGP3Vl83uOzpOyEUcgyc2R+oZfA9NkAFrD/RReSwX3rzdfSU5x1KS1IclvfrfE3o0UnmW1npVzS4hASgPjeu6xl6zneA4rzHj9I9jGglrXMZe9NJXlDgSB3DnxXrre3o2Nv01RZljL8kjRnKVSeqjtH3I8fo6GXL0leUYmdHvdu5zrzby0//AOgnrbYLHr2+JZ1ZczLYiPV8LJ8FyoppcMuezpCd9kRAO7Ixx47hoCvODwo20i7O4pdJTklPfji+594pa8ZYe49btHtPi6e0OyXO3nXuRxjee+uZAsADzkgLlWljVuW9RbFvb3F9SrGG84MHumYZc0TwZmO13kySxAtI7fFcSR3ArdloSsk9SUZPkmVq5jxTPWZGowRwnJfKwQBgk6QG2lh5EVzuxVc7XLjQqSqdGl6W7Be5JLJ5N3unYFmosxzAaMghbuj1vsekLqfYdfjKOeWf2KOsxO9i7S4cuM/Mjl34I2udKQ070YaN5wczmDXH2LSnY1oVVRktr3cn7S1VYuOsjxOyW35dPKzUMguY97GYlQAcS9w47jeFgs8pdi+0SlTi6Edq+9t7jXpXG30n6j2ev7T4eBQypd1zhbWNaXvLe2hyHDmaXItrGvcf41s5vcbM6sYb2V9D2ywM1/R483xnUyRpY51cfFvg4+YG1ncaNuKEdaUdncRCtCTwi1nbRYcEwx552xyuZ0ga5rgNzxvGLq3R5DuZ6lVSs61Wn0kI5W7+eJlKrCLw2VodsNPfCckT1C2boC90cg+N3d6q3bquN1Stlo64jNU9XbjPDcQq8MZyRl7YadE8RyZUYcQ13AOcAHAEbxaCG8CDxrmkNG3MllQ+RLr01sydiKVr2h7HNe1wDmuaQ4OaeIII5hakouLcZbGWJprKPK6kzdzshvz2FjTjzuglcx5/VkYvT6Cq4nSf5pR95ZXxRzb+OYT9SfgynS94cAUgFIBSAUgFIBSAzpQDClkBSAUgJpAKUAUgM9TMWVhnAnkOPbg+Kct3ow8O3g2UdQvt4cuscfNaUsqsblXdNa2zDXHHd3nTtK0HT6OWwt6ZtW/Ec3E1mJmK6g2HKiH8FmaBwojgw16PM3gF5a40cqualu884v7y+v8AN50oVcbJfseza4EWCCCAQRxBB6wuK01sZsIlCQgIRPDyD4dsTlN03VN3MPRhvTYsjncAxxIp5/RJaOPY6+S9pf03c2n9vbua7znUpalTafUdssN+VigY+Y3EAe2Uz9K6NvRhrrG+wjhxB51wXm9H1FRrf3KetwxjO32m3VWtHY8HzDZTUsj3zgi8OyciLpy2zPMWStAdx3XO5Hzr0d7Rp9VlLo0nq8ls9qRqU5S10sln3QRK7WQPE3v4IIel/J0are/Q3y+/Sq9F6qsfezjf/wDcGVbPSHY2mwtbmxnM1CXS2QbzCXvk6LccHDdp5FAk8PSQtWzq2MKuaKm5eJnONRrEsYLGHpYfoTsbJzMVrekPRZDZw+EESh7GmTlW8C2upV1K2rpBVKcG9m1Y27sZ8zJR/tYbORojNexscR4TIMrFJfudG6CeN1uO/RDg5wve4FbdxKwqVdaq3GXflMriqsVs3HY9zLUYpvCMV+FBjyANMoiYWslaC5ha9jiaLSa8+91LT0vRnBQqKo2uGd69TWCy3knlNHO2KxIvfnMgkije0HKfG18bXBm7kN3d0EcKD+rsWxpCpPqNOcW+GfAxoxXStM5+0HhPv+7omRSTdJF0DcmzEfiG7vWOu64+V51fa9H9nrWbSxtxv3/z2GNTW6bYb9qdL1Wd8c+W3TcWVh+KmjmbA5zgQ4WXyHe3SAR2WVhZ17SCcKbnJPemm/kuJNSNR7XhG33SscS5eA6WgJmRRy7psbvSs3t1w/rTRWOiZatGqo/6t48Hj5E3CzKOeJ39vtGgh0uZuLDHCGvgkIjYG2RI1pca5ndPMrQ0bc1Kl5F1JN7GvMur01Gk8FXZ3ZbCyNKYegjM0kMh6bdBkE1uFh3MU4cuXDvVtzfV6V41rPVT3cMbDGnSjKlu2mz3I80yYBYf4qd7W31Me1sntc5Yacp6twpc18thlaSzDB1NoGVmYj+qRuZhu/vIukb9cP1rHRlTVjJ9lwl4PD+DFxHOzmmvgcyl9NPLk0gFIBSAUgFIBSAzpAYUgFIBSAUgFIBSAFvagIjJYwwuYzIxneVjTcWjzxuPkHsHLsrmuRe6Jp1n0kPRnwaNyjduPoy2o1aczJwgX6O92Xit4y6bkEieAH5onjXZV3+kTa8xe2qb1buOrLhUW5+vl/Np06U9mabyuR63Z3aXFz2kwPLZG/lIJPFliI4EOb38LHBcC6sats/SWzg1uZtwqRluOwtQsCA83tRsZiagekk3opgAOmioFwHIPBFOH1+ddGz0nWtlqx2x5MqqUYz2nlYvciZvW/NJZd0zHDXfrF5F+hdJ/wBQPGynt9f7FPVO872H7n2LBkw5OO+SPoQ3xDThI4b1vc48bO91cPFFLSnperUpSpzSetx5Fit0pJo6G1WyeNqTR028yRoIZLHW8GniWkHg5vm76Isqiy0hUtW9XanwM6lFT3nnR7mr5C1uXqeVkRNILYzveLXZvvcG8OHALofbSjl06STfH/4kVdWzvZ62XQsV2L4CYh4NuBgYCeABsEO571+Nvc74rlRu6qrdPn0v5wNh04uOqeRb7m8sXi4uq5cERPFg3hff0cjQT6F1ftqMttSkm/5zTNfqzW6R39lNk4NNDzG58ssldJJJVkC6a0DgBZJ6ye3gK0L3SE7rCawluSLqVFUzj677n3T5L8rGzZcR8ht+60mnEAHdc17SAauuK27fS/R0lSqQUkv5yZXO2zLWTwdTaTZDHzwwyufHPG1rWzx8HEDjTgeYviOsWaPErWtdJVLdtRWYvgyydBTS5nIh9zoPkbJqGdkZzWeTHLdEfJcXOcd00LAq1ty0y4xao01HPErVrl5k8nZ2o2Wj1AwufK+Iwl5YYw03vbho39ALTs7+VtrJLOtzLatFTx3HS1jAblQSY7yWtlY5hc2rbfWL61r0Kzo1FUXAznHWjqmjZ7SW4OOzGY90jWF5Dn0D47y8jh53FZ3Vw7iq6jWM+Qpw1I6pT2a2bj0/peile9sr2v3XhoDCN7g2u/6grby9lc6usksGFKiqecPea9szuQxT/MZuHNfY0yiN3+mRyy0ftqSh2oyXwyvkK25Pk0U8qPdkc3sc4ei19Ms6vS28J80vkeYrx1ako97NVLZKhSAUgFIBSAUgM6UAwpAKQCkApAKQCkApAKQGLouIc0uY9vkSMO65vcezzHgesKqrRhVjqzWUZwqSg8o0ajjQ5LhJkk4mW2ui1HG8TiOXTNHLsvlXW26Xm7jRdW2TdD0ocYPd7OXyOnSuoVPvbHzOjja7qmN8VmYEmcRXR5OFRbMztcK8V3Ls7us+bq2VrN5hU1OcZb0b6qzjsaz6jf8ACzL6tFz/AEloVX2fR/Hj8TLppdlj4U53VouZ6ZIwnULf8ePxHSz7JPwm1Dq0TK9M8YTqNt+PHwY6WfZI+EmpdWiZHpyYh9ynqNr+OvBk9LPskHaPVOrQ5fTmQhT1G1/HXgx0tTskfCDVurQ3+nOh/BOo2v4/6WR0tTsfFD3+1j+ZPXnw/gp6ja/jP3WOlqdn4ke/ms/zMwd+oRfgp6ha/iv3JDpanZXiR79az/NEI79Qi/BT1C1/El7jHTVOyvEe/OsfzZjDv1Bn4KeoW3bn7jHTVOS8R776x/N+GO/PH7qnqFt2p+4x01TkvExOsav14enjvzv/AMqeoW3an7pPTVO7xMTrGrfyfTB35p/dU/Z9v/1PdI6afd4mt2t6p8jSB35rvwU/Z9vyqe6h08/y+Jrdrup/+yDvzH/gp+z6HKp7qI6afOPiYHXtT+c0If4uT8FP2dR7NXwQ6eXOJW1HI1DNifiyZGitZK3ce6KeR72tJ4loPAnsV9CyhSmqkKdRtdyMJ1nJarlE6+c5rpHFpscOPbQAJXrtFU6lO0hCosNcOW04t5OMq0nF7CvS6JrE0gFIBSAUhApAZUgMKUEikApAKQE0gFIBSAUgFIBSA1sg3RTHzRt6mxzSRtHc1rgB6FrTs6E3rSgmy6NxUisJkdAfncn/ALqb99Y9Rt+wies1e0PBv6TI/wC5m/fWXU6HYRHWKnMeCj5U3pyJf3lPVaPZRHT1OY8Gb8qX0zSH9pZdXpdlEdNU5kHEZ17x75Hn71PQUuyh00+Y8Dj+T63OP3p0NPsojpZ8ytqGHGGWGN8pn1mlVcUoKGUi2hUk54bLJ02AsB6GK662Bc43ijhYEJdIHQxGi2rjaa5+ZbtpFPOUalzJrGGXPe6D5iH/AC2/gtzUjyNXXlzJGBD8zF/lt/BTqx5DXfMyGFF81H+o38E1Y8iNZ8zIYsfzbP1B+CYXIaz5kiBnyG/qhThDWZkI29g9SYQyyd0dgQjLJpBkUpApAKQCkApAKQCkBlSAxpYkilIFIBSAUgFIBSAUgFIBSAmkApAKQCkApCBSAUgKupD4s/SZ9sKm4/xsuoffRcj8hvcuUdAo4g+Nk7mn2rds3tZq3W5F2lvGmKQCkApAKQCkApATSAUgFIBSAUgFIBSAUgM6QGulBJNIBSAUgFIBSAUgFIBSAUgJpAKQCkApAKQgUgFICtqY+Kd/Y+0FVX/xstoffR6rZ3TmiJrntDnntFho7lx5M6aONq+K1mQXMaGhzOIHKwea3LJ+k0at0vRRopdE0RSAUgFKQKQCkApAKQCkBNIBSAUgFIBSAUgMqQGBWBIpSBSAKQEAQBATSAUgCAUoBKAhSCaQCkAQBAaM4fFn+z9oKqv/AI2W0fvo9ron5Fq40jpI4WvAdN6Ctuy+/wCw1rr7ntOdS6ZoE0gFIBSAUgCAIAgFIApAQABASgCAUgM6Q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6" name="Picture 2" descr="C:\Users\svante.kandel\Downloads\yesterday-today-tomorr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308419" cy="4213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7504112" cy="914400"/>
          </a:xfrm>
        </p:spPr>
        <p:txBody>
          <a:bodyPr/>
          <a:lstStyle/>
          <a:p>
            <a:r>
              <a:rPr lang="en-GB" dirty="0" smtClean="0"/>
              <a:t>…SOME (Treasury)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SGS is represented in over 140 countries</a:t>
            </a:r>
          </a:p>
          <a:p>
            <a:pPr lvl="1"/>
            <a:r>
              <a:rPr lang="en-GB" dirty="0" smtClean="0"/>
              <a:t>A large number of thin capitalisation, transfer pricing regulations and exchange controls are to be observed</a:t>
            </a:r>
          </a:p>
          <a:p>
            <a:pPr lvl="1"/>
            <a:r>
              <a:rPr lang="en-GB" dirty="0" smtClean="0"/>
              <a:t>We actively manage over 90 currencies</a:t>
            </a:r>
          </a:p>
          <a:p>
            <a:pPr lvl="1"/>
            <a:r>
              <a:rPr lang="en-GB" dirty="0" smtClean="0"/>
              <a:t>Establish Treasury knowledge in all countries is difficult</a:t>
            </a:r>
          </a:p>
          <a:p>
            <a:pPr lvl="1"/>
            <a:r>
              <a:rPr lang="en-GB" dirty="0" smtClean="0"/>
              <a:t>We need, in most countries, a bank with a branch network which means that we manage over 200 bank accounts in the Group</a:t>
            </a:r>
          </a:p>
          <a:p>
            <a:r>
              <a:rPr lang="en-GB" dirty="0" smtClean="0"/>
              <a:t>Cost pressure</a:t>
            </a:r>
          </a:p>
          <a:p>
            <a:pPr lvl="1"/>
            <a:r>
              <a:rPr lang="en-GB" dirty="0" smtClean="0"/>
              <a:t>Treasury is not a core competence at SGS </a:t>
            </a:r>
            <a:br>
              <a:rPr lang="en-GB" dirty="0" smtClean="0"/>
            </a:b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solve the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Legal- and Compliance</a:t>
            </a:r>
          </a:p>
          <a:p>
            <a:pPr lvl="1"/>
            <a:r>
              <a:rPr lang="en-GB" dirty="0" smtClean="0"/>
              <a:t>SGS is active in over 140 countries, which represents major requirement for us to obey the laws and regulations (thin-capitalisation &amp; transfer pricing regulations, exchange controls)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1">
              <a:buNone/>
            </a:pPr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b="1" u="sng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solve the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Legal- and Compliance</a:t>
            </a:r>
          </a:p>
          <a:p>
            <a:pPr lvl="1"/>
            <a:r>
              <a:rPr lang="en-GB" dirty="0" smtClean="0"/>
              <a:t>SGS is active in over 140 countries, which represents major requirement for us to obey the laws and regulations (thin-capitalisation &amp; transfer pricing regulations, exchange controls)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1">
              <a:buNone/>
            </a:pPr>
            <a:r>
              <a:rPr lang="en-GB" sz="2000" dirty="0" smtClean="0"/>
              <a:t>SGS solution</a:t>
            </a:r>
          </a:p>
          <a:p>
            <a:pPr lvl="1"/>
            <a:r>
              <a:rPr lang="en-GB" dirty="0" smtClean="0"/>
              <a:t>When awarding a loan in "difficult" countries some information (no legal opinion) is obtained by an external consultant</a:t>
            </a:r>
          </a:p>
          <a:p>
            <a:pPr lvl="1"/>
            <a:r>
              <a:rPr lang="en-GB" dirty="0" smtClean="0"/>
              <a:t>Interest payments must always be made which gives a certain security from the perspective of foreign exchange controls, which has been awarded in accordance with local credit regulations</a:t>
            </a:r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b="1" u="sng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We actively manage over 90 currencies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We actively manage over 90 currencies</a:t>
            </a:r>
          </a:p>
          <a:p>
            <a:pPr lvl="1">
              <a:buNone/>
            </a:pPr>
            <a:endParaRPr lang="en-GB" dirty="0" smtClean="0"/>
          </a:p>
          <a:p>
            <a:pPr lvl="1">
              <a:buNone/>
            </a:pPr>
            <a:r>
              <a:rPr lang="en-GB" sz="2000" dirty="0" smtClean="0"/>
              <a:t>SGS solution</a:t>
            </a:r>
          </a:p>
          <a:p>
            <a:pPr lvl="1"/>
            <a:r>
              <a:rPr lang="en-GB" dirty="0" smtClean="0"/>
              <a:t>We require that all companies do a continuous and rigorous assessment of currency risks</a:t>
            </a:r>
          </a:p>
          <a:p>
            <a:pPr lvl="1"/>
            <a:r>
              <a:rPr lang="en-GB" dirty="0" smtClean="0"/>
              <a:t>Simple rules (Hedging policy)</a:t>
            </a:r>
          </a:p>
          <a:p>
            <a:pPr lvl="1"/>
            <a:r>
              <a:rPr lang="en-GB" dirty="0" smtClean="0"/>
              <a:t>Simple instruments (assets / loans / spot &amp; forwards)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Our country organizations are often very small in poorly developed financial markets (Illiquid, no financial instruments, etc.)</a:t>
            </a:r>
          </a:p>
          <a:p>
            <a:pPr lvl="1"/>
            <a:r>
              <a:rPr lang="en-GB" dirty="0" smtClean="0"/>
              <a:t>Establish Treasury knowledge in all countries is therefore very difficult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Our country organizations are often very small in poorly developed financial markets (Illiquid, no financial instruments, </a:t>
            </a:r>
            <a:r>
              <a:rPr lang="en-GB" dirty="0" err="1" smtClean="0"/>
              <a:t>etc</a:t>
            </a:r>
            <a:r>
              <a:rPr lang="en-GB" dirty="0" smtClean="0"/>
              <a:t>,)</a:t>
            </a:r>
          </a:p>
          <a:p>
            <a:pPr lvl="1"/>
            <a:r>
              <a:rPr lang="en-GB" dirty="0" smtClean="0"/>
              <a:t>Establish Treasury knowledge in all countries is therefore very difficult</a:t>
            </a:r>
          </a:p>
          <a:p>
            <a:pPr lvl="1">
              <a:buNone/>
            </a:pPr>
            <a:endParaRPr lang="en-GB" sz="2000" dirty="0" smtClean="0"/>
          </a:p>
          <a:p>
            <a:pPr lvl="1">
              <a:buNone/>
            </a:pPr>
            <a:r>
              <a:rPr lang="en-GB" sz="2000" dirty="0" smtClean="0"/>
              <a:t>SGS solution</a:t>
            </a:r>
          </a:p>
          <a:p>
            <a:pPr lvl="1"/>
            <a:r>
              <a:rPr lang="en-GB" dirty="0" smtClean="0"/>
              <a:t>We have developed the concept of the Regional Treasury Manager (RTM)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visibone.com/countries/countrychart_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228734" cy="7416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visibone.com/countries/countrychart_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228734" cy="74168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2144688" y="126876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North Americas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Rutherford /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visibone.com/countries/countrychart_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228734" cy="74168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2144688" y="126876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North Americas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Rutherford / USA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64768" y="378904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South America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Neuchâtel / 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Treasury</a:t>
            </a:r>
            <a:endParaRPr lang="en-GB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6536" y="1628801"/>
            <a:ext cx="5040559" cy="2896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visibone.com/countries/countrychart_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228734" cy="74168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2144688" y="126876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North Americas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Rutherford / USA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64768" y="378904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South America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Neuchâtel / CH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36976" y="2780928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Africa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+mn-lt"/>
              </a:rPr>
              <a:t>Geneva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/ CH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84848" y="18864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Europe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+mn-lt"/>
              </a:rPr>
              <a:t>Geneva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/ CH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673080" y="908720"/>
            <a:ext cx="3168352" cy="50405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Easter Europe and Middle East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Geneva CH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385048" y="1628800"/>
            <a:ext cx="2376264" cy="50405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South Eastern Europe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en-GB" sz="1600" dirty="0" smtClean="0">
                <a:latin typeface="+mn-lt"/>
              </a:rPr>
              <a:t>Geneva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/ 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visibone.com/countries/countrychart_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228734" cy="74168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2144688" y="126876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North Americas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Rutherford / US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64768" y="378904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South America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Neuchâtel / CH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36976" y="2780928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Africa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+mn-lt"/>
              </a:rPr>
              <a:t>Geneva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/ CH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84848" y="188640"/>
            <a:ext cx="1872208" cy="57606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Europe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+mn-lt"/>
              </a:rPr>
              <a:t>Geneva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/ CH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673080" y="908720"/>
            <a:ext cx="3168352" cy="50405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Easter Europe and Middle East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Geneva CH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385048" y="1628800"/>
            <a:ext cx="2376264" cy="50405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South Eastern Europe</a:t>
            </a:r>
            <a:b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en-GB" sz="1600" dirty="0" smtClean="0">
                <a:latin typeface="+mn-lt"/>
              </a:rPr>
              <a:t>Geneva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/ CH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681192" y="3573016"/>
            <a:ext cx="3096344" cy="79208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South East Asia Pacific / East Asia / China / Hong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Kong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+mn-lt"/>
              </a:rPr>
              <a:t>Singapore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Tasks of the RTM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Assist and actively advise the individual subsidiaries in the region with an efficient liquidity and currency management. </a:t>
            </a:r>
          </a:p>
          <a:p>
            <a:pPr lvl="1"/>
            <a:r>
              <a:rPr lang="en-GB" dirty="0" smtClean="0"/>
              <a:t>Minimizing currency risk and improving liquidity management to </a:t>
            </a:r>
            <a:r>
              <a:rPr lang="en-GB" dirty="0"/>
              <a:t>improve affiliate and </a:t>
            </a:r>
            <a:r>
              <a:rPr lang="en-GB" dirty="0" smtClean="0"/>
              <a:t>Group </a:t>
            </a:r>
            <a:r>
              <a:rPr lang="en-GB" dirty="0"/>
              <a:t>net </a:t>
            </a:r>
            <a:r>
              <a:rPr lang="en-GB" dirty="0" smtClean="0"/>
              <a:t>result </a:t>
            </a:r>
          </a:p>
          <a:p>
            <a:pPr marL="457200" lvl="1" indent="0">
              <a:buNone/>
            </a:pPr>
            <a:endParaRPr lang="en-GB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GB" dirty="0" smtClean="0"/>
              <a:t>The RTM’s responsibility include the following areas:</a:t>
            </a:r>
          </a:p>
          <a:p>
            <a:pPr lvl="1"/>
            <a:r>
              <a:rPr lang="en-GB" dirty="0" smtClean="0"/>
              <a:t>Daily monitoring of the affiliate’s currency risks </a:t>
            </a:r>
          </a:p>
          <a:p>
            <a:pPr lvl="1"/>
            <a:r>
              <a:rPr lang="en-GB" dirty="0" smtClean="0"/>
              <a:t>Conduct foreign exchange hedges on behalf of the affiliate </a:t>
            </a:r>
          </a:p>
          <a:p>
            <a:pPr lvl="1"/>
            <a:r>
              <a:rPr lang="en-GB" dirty="0" smtClean="0"/>
              <a:t>Support for the accounting of financial transactions</a:t>
            </a:r>
          </a:p>
          <a:p>
            <a:pPr lvl="1"/>
            <a:r>
              <a:rPr lang="en-GB" dirty="0" smtClean="0"/>
              <a:t>Assessments of ST and LT financing needs</a:t>
            </a:r>
          </a:p>
          <a:p>
            <a:pPr lvl="1"/>
            <a:r>
              <a:rPr lang="en-GB" dirty="0" smtClean="0"/>
              <a:t>Support concerning Group projects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We need, in most countries, a bank with a branch network which means that we need to manage more than 200 bank relationships and over 1,300 accounts in the Group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We need, in most countries, a bank with a branch network which means that we need to manage more than 200 bank relationships and over 1,300 accounts in the Group</a:t>
            </a:r>
          </a:p>
          <a:p>
            <a:pPr lvl="1"/>
            <a:endParaRPr lang="en-GB" dirty="0" smtClean="0"/>
          </a:p>
          <a:p>
            <a:pPr lvl="1">
              <a:buNone/>
            </a:pPr>
            <a:r>
              <a:rPr lang="en-GB" sz="2000" dirty="0" smtClean="0"/>
              <a:t>SGS solution</a:t>
            </a:r>
          </a:p>
          <a:p>
            <a:pPr lvl="1">
              <a:buNone/>
            </a:pPr>
            <a:r>
              <a:rPr lang="en-GB" dirty="0" smtClean="0"/>
              <a:t>					</a:t>
            </a:r>
          </a:p>
        </p:txBody>
      </p:sp>
      <p:pic>
        <p:nvPicPr>
          <p:cNvPr id="59395" name="Picture 3" descr="C:\Users\heinz_bahni\AppData\Local\Microsoft\Windows\Temporary Internet Files\Content.IE5\7V8JGUH1\MC90008225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1032" y="3717032"/>
            <a:ext cx="2311102" cy="264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Diversity</a:t>
            </a:r>
          </a:p>
          <a:p>
            <a:pPr lvl="1"/>
            <a:r>
              <a:rPr lang="en-GB" dirty="0" smtClean="0"/>
              <a:t>Treasury is not a core competency at SGS. That’s why it is "difficult"</a:t>
            </a:r>
          </a:p>
          <a:p>
            <a:pPr lvl="2"/>
            <a:r>
              <a:rPr lang="en-GB" dirty="0" smtClean="0"/>
              <a:t>to find and remunerate qualified staff</a:t>
            </a:r>
          </a:p>
          <a:p>
            <a:pPr lvl="2"/>
            <a:r>
              <a:rPr lang="en-GB" dirty="0" smtClean="0"/>
              <a:t>to make investment in Treasury Management Software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</a:t>
            </a:r>
          </a:p>
          <a:p>
            <a:pPr lvl="1">
              <a:buNone/>
            </a:pPr>
            <a:r>
              <a:rPr lang="en-GB" sz="2000" dirty="0" smtClean="0"/>
              <a:t>SGS solution</a:t>
            </a:r>
          </a:p>
          <a:p>
            <a:pPr lvl="1"/>
            <a:r>
              <a:rPr lang="en-GB" dirty="0" smtClean="0"/>
              <a:t>As SGS in other areas had made very good experience with outsourcing, it was decided in 2002, to outsource also the non-strategic parts of the Treasury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What have we outsourced?</a:t>
            </a:r>
            <a:endParaRPr lang="en-GB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525588" y="2674516"/>
            <a:ext cx="1701800" cy="1701800"/>
            <a:chOff x="3076819" y="1638414"/>
            <a:chExt cx="1702212" cy="1702212"/>
          </a:xfrm>
        </p:grpSpPr>
        <p:sp>
          <p:nvSpPr>
            <p:cNvPr id="7" name="Oval 6"/>
            <p:cNvSpPr/>
            <p:nvPr/>
          </p:nvSpPr>
          <p:spPr>
            <a:xfrm>
              <a:off x="3076819" y="1638414"/>
              <a:ext cx="1702212" cy="1702212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3326117" y="1887711"/>
              <a:ext cx="1203616" cy="1203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CH" sz="1200" dirty="0"/>
                <a:t>OUTSOURCED</a:t>
              </a:r>
              <a:endParaRPr lang="en-US" sz="1200" dirty="0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568201" y="1372766"/>
            <a:ext cx="4533900" cy="4659312"/>
            <a:chOff x="2144688" y="1316156"/>
            <a:chExt cx="4533967" cy="4659146"/>
          </a:xfrm>
        </p:grpSpPr>
        <p:sp>
          <p:nvSpPr>
            <p:cNvPr id="16" name="Block Arc 15"/>
            <p:cNvSpPr/>
            <p:nvPr/>
          </p:nvSpPr>
          <p:spPr>
            <a:xfrm rot="161532">
              <a:off x="3136890" y="1316156"/>
              <a:ext cx="3541765" cy="3386016"/>
            </a:xfrm>
            <a:prstGeom prst="blockArc">
              <a:avLst>
                <a:gd name="adj1" fmla="val 9396302"/>
                <a:gd name="adj2" fmla="val 20196302"/>
                <a:gd name="adj3" fmla="val 406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Block Arc 16"/>
            <p:cNvSpPr/>
            <p:nvPr/>
          </p:nvSpPr>
          <p:spPr>
            <a:xfrm rot="20434925">
              <a:off x="3186103" y="2598810"/>
              <a:ext cx="3376662" cy="3376492"/>
            </a:xfrm>
            <a:prstGeom prst="blockArc">
              <a:avLst>
                <a:gd name="adj1" fmla="val 1470949"/>
                <a:gd name="adj2" fmla="val 12270949"/>
                <a:gd name="adj3" fmla="val 4087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144688" y="2564904"/>
              <a:ext cx="1806899" cy="1806899"/>
              <a:chOff x="1131329" y="1586070"/>
              <a:chExt cx="1806899" cy="180689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131329" y="1586640"/>
                <a:ext cx="1806602" cy="180651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Oval 4"/>
              <p:cNvSpPr/>
              <p:nvPr/>
            </p:nvSpPr>
            <p:spPr>
              <a:xfrm>
                <a:off x="1396445" y="1851744"/>
                <a:ext cx="1276369" cy="127630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510" tIns="16510" rIns="16510" bIns="16510" spcCol="1270" anchor="ctr"/>
              <a:lstStyle/>
              <a:p>
                <a:pPr algn="ctr" defTabSz="577850" eaLnBrk="0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300" dirty="0"/>
                  <a:t>Our model of outsourcing is a Business Service Provider (BSP</a:t>
                </a:r>
                <a:r>
                  <a:rPr lang="en-US" sz="1300" dirty="0" smtClean="0"/>
                  <a:t>)</a:t>
                </a:r>
                <a:endParaRPr lang="en-US" sz="1300" dirty="0"/>
              </a:p>
            </p:txBody>
          </p:sp>
        </p:grp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544889" y="1109241"/>
            <a:ext cx="3584575" cy="5256212"/>
            <a:chOff x="6321152" y="1196752"/>
            <a:chExt cx="3584848" cy="5256584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321152" y="1196752"/>
              <a:ext cx="3584848" cy="52565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/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		WITHIN CLEAR   		DEFINED			OPERATIONAL</a:t>
              </a:r>
              <a:b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</a:b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		GUIDELINES</a:t>
              </a:r>
            </a:p>
            <a:p>
              <a:pPr eaLnBrk="0" hangingPunct="0">
                <a:defRPr/>
              </a:pP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6514943" y="1240299"/>
              <a:ext cx="1640314" cy="1640301"/>
              <a:chOff x="5197510" y="-53764"/>
              <a:chExt cx="1640314" cy="1640301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197409" y="-54446"/>
                <a:ext cx="1640013" cy="164159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Oval 4"/>
              <p:cNvSpPr/>
              <p:nvPr/>
            </p:nvSpPr>
            <p:spPr>
              <a:xfrm>
                <a:off x="5437140" y="185284"/>
                <a:ext cx="1160550" cy="11621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400" eaLnBrk="0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200" b="1" dirty="0"/>
                  <a:t>Risk management     </a:t>
                </a:r>
                <a:r>
                  <a:rPr lang="en-US" sz="1200" dirty="0"/>
                  <a:t>(Forex and Interest)</a:t>
                </a:r>
              </a:p>
            </p:txBody>
          </p:sp>
        </p:grp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6407026" y="2903606"/>
              <a:ext cx="1759954" cy="1759954"/>
              <a:chOff x="5089593" y="1609543"/>
              <a:chExt cx="1759954" cy="175995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089451" y="1609372"/>
                <a:ext cx="1760672" cy="17606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Oval 6"/>
              <p:cNvSpPr/>
              <p:nvPr/>
            </p:nvSpPr>
            <p:spPr>
              <a:xfrm>
                <a:off x="5346646" y="1866565"/>
                <a:ext cx="1246283" cy="124627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400" eaLnBrk="0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200" b="1" dirty="0"/>
                  <a:t>Cash-management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:r>
                  <a:rPr lang="en-US" sz="1200" dirty="0"/>
                  <a:t>(Loans and deposits with subsidiaries and banks, cash-pools, netting)</a:t>
                </a:r>
              </a:p>
              <a:p>
                <a:pPr algn="ctr" defTabSz="533400" eaLnBrk="0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200" dirty="0"/>
              </a:p>
            </p:txBody>
          </p: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6393160" y="4691184"/>
              <a:ext cx="1762152" cy="1762152"/>
              <a:chOff x="5075727" y="3397121"/>
              <a:chExt cx="1762152" cy="1762152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75162" y="3397023"/>
                <a:ext cx="1762259" cy="176225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Oval 8"/>
              <p:cNvSpPr/>
              <p:nvPr/>
            </p:nvSpPr>
            <p:spPr>
              <a:xfrm>
                <a:off x="5333944" y="3655804"/>
                <a:ext cx="1244695" cy="12446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510" tIns="16510" rIns="16510" bIns="16510" spcCol="1270" anchor="ctr"/>
              <a:lstStyle/>
              <a:p>
                <a:pPr algn="ctr" defTabSz="577850" eaLnBrk="0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300" b="1" dirty="0"/>
                  <a:t>Back-Office</a:t>
                </a:r>
                <a:r>
                  <a:rPr lang="en-US" sz="1300" dirty="0"/>
                  <a:t/>
                </a:r>
                <a:br>
                  <a:rPr lang="en-US" sz="1300" dirty="0"/>
                </a:br>
                <a:r>
                  <a:rPr lang="en-US" sz="1300" dirty="0"/>
                  <a:t>(Payments, confirmations, accounting</a:t>
                </a:r>
              </a:p>
              <a:p>
                <a:pPr algn="ctr" defTabSz="577850" eaLnBrk="0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300" b="1" dirty="0"/>
                  <a:t>Middle Office</a:t>
                </a:r>
                <a:r>
                  <a:rPr lang="en-US" sz="1300" dirty="0"/>
                  <a:t/>
                </a:r>
                <a:br>
                  <a:rPr lang="en-US" sz="1300" dirty="0"/>
                </a:br>
                <a:r>
                  <a:rPr lang="en-US" sz="1300" dirty="0"/>
                  <a:t>(Reports, analyses)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In-House Bank</a:t>
            </a:r>
            <a:endParaRPr lang="en-GB" sz="1800" dirty="0" smtClean="0">
              <a:solidFill>
                <a:srgbClr val="FF6600"/>
              </a:solidFill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724150" y="2438400"/>
            <a:ext cx="1238250" cy="533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0" hangingPunct="0">
              <a:defRPr/>
            </a:pPr>
            <a:r>
              <a:rPr lang="en-GB" sz="1600" dirty="0">
                <a:solidFill>
                  <a:schemeClr val="bg1"/>
                </a:solidFill>
                <a:latin typeface="Arial Narrow" pitchFamily="34" charset="0"/>
              </a:rPr>
              <a:t>GROUP</a:t>
            </a:r>
            <a:br>
              <a:rPr lang="en-GB" sz="16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Arial Narrow" pitchFamily="34" charset="0"/>
              </a:rPr>
              <a:t>TREASURY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4457700" y="5847928"/>
            <a:ext cx="1238250" cy="5334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0" hangingPunct="0"/>
            <a:r>
              <a:rPr lang="en-GB" sz="1600" dirty="0">
                <a:latin typeface="Arial Narrow" pitchFamily="34" charset="0"/>
              </a:rPr>
              <a:t>LOCAL BANK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6537176" y="3165475"/>
            <a:ext cx="2457450" cy="230831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Foreign exchange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Loans within agreed limits</a:t>
            </a:r>
            <a:br>
              <a:rPr lang="en-GB" sz="1600" dirty="0">
                <a:latin typeface="Arial Narrow" pitchFamily="34" charset="0"/>
              </a:rPr>
            </a:br>
            <a:r>
              <a:rPr lang="en-GB" sz="1600" dirty="0">
                <a:latin typeface="Arial Narrow" pitchFamily="34" charset="0"/>
              </a:rPr>
              <a:t>  and structures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Deposits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Netting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</a:t>
            </a:r>
            <a:r>
              <a:rPr lang="en-GB" sz="1600" dirty="0" smtClean="0">
                <a:latin typeface="Arial Narrow" pitchFamily="34" charset="0"/>
              </a:rPr>
              <a:t>Settlement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 smtClean="0">
                <a:latin typeface="Arial Narrow" pitchFamily="34" charset="0"/>
              </a:rPr>
              <a:t>Cash-Pool management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 smtClean="0">
                <a:latin typeface="Arial Narrow" pitchFamily="34" charset="0"/>
              </a:rPr>
              <a:t>Netting process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 smtClean="0">
                <a:latin typeface="Arial Narrow" pitchFamily="34" charset="0"/>
              </a:rPr>
              <a:t>Payment process 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778500" y="2438400"/>
            <a:ext cx="1238250" cy="533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0" hangingPunct="0">
              <a:defRPr/>
            </a:pPr>
            <a:r>
              <a:rPr lang="en-GB" sz="1400" dirty="0">
                <a:latin typeface="Arial Narrow" pitchFamily="34" charset="0"/>
              </a:rPr>
              <a:t>OUTSOURCER</a:t>
            </a:r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V="1">
            <a:off x="5118100" y="2971800"/>
            <a:ext cx="1238250" cy="144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lIns="91429" tIns="45715" rIns="91429" bIns="45715"/>
          <a:lstStyle/>
          <a:p>
            <a:endParaRPr lang="en-GB" dirty="0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 flipV="1">
            <a:off x="3384550" y="2971800"/>
            <a:ext cx="1568450" cy="1447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lIns="91429" tIns="45715" rIns="91429" bIns="45715"/>
          <a:lstStyle/>
          <a:p>
            <a:endParaRPr lang="en-GB" dirty="0"/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967953" y="3165476"/>
            <a:ext cx="2328863" cy="150809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Business support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New Bank relations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Parental support </a:t>
            </a:r>
            <a:br>
              <a:rPr lang="en-GB" sz="1600" dirty="0">
                <a:latin typeface="Arial Narrow" pitchFamily="34" charset="0"/>
              </a:rPr>
            </a:br>
            <a:r>
              <a:rPr lang="en-GB" sz="1200" dirty="0">
                <a:latin typeface="Arial Narrow" pitchFamily="34" charset="0"/>
              </a:rPr>
              <a:t>(Guarantees, Letter of support, etc.)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New Funding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Treasury Controlling  </a:t>
            </a: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3962400" y="2743200"/>
            <a:ext cx="17335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lIns="91429" tIns="45715" rIns="91429" bIns="45715"/>
          <a:lstStyle/>
          <a:p>
            <a:endParaRPr lang="en-GB" dirty="0"/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4137025" y="1268415"/>
            <a:ext cx="1383690" cy="1323429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Policies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Guidelines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Limits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Instructions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GB" sz="1600" dirty="0">
                <a:latin typeface="Arial Narrow" pitchFamily="34" charset="0"/>
              </a:rPr>
              <a:t> Daily reporting</a:t>
            </a:r>
          </a:p>
        </p:txBody>
      </p:sp>
      <p:sp>
        <p:nvSpPr>
          <p:cNvPr id="18446" name="Rectangle 15"/>
          <p:cNvSpPr>
            <a:spLocks noChangeArrowheads="1"/>
          </p:cNvSpPr>
          <p:nvPr/>
        </p:nvSpPr>
        <p:spPr bwMode="auto">
          <a:xfrm>
            <a:off x="4435475" y="4437063"/>
            <a:ext cx="1238250" cy="53340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0" hangingPunct="0"/>
            <a:r>
              <a:rPr lang="en-GB" sz="1600" dirty="0">
                <a:latin typeface="Arial Narrow" pitchFamily="34" charset="0"/>
              </a:rPr>
              <a:t>SUBSIDIARY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30200" y="1524001"/>
            <a:ext cx="1670948" cy="5847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eaLnBrk="0" hangingPunct="0">
              <a:defRPr/>
            </a:pPr>
            <a:r>
              <a:rPr lang="en-GB" sz="1600" dirty="0">
                <a:solidFill>
                  <a:schemeClr val="bg1"/>
                </a:solidFill>
                <a:latin typeface="Arial Narrow" pitchFamily="34" charset="0"/>
              </a:rPr>
              <a:t>GROUP CONTROL</a:t>
            </a:r>
          </a:p>
          <a:p>
            <a:pPr eaLnBrk="0" hangingPunct="0">
              <a:defRPr/>
            </a:pPr>
            <a:r>
              <a:rPr lang="en-GB" sz="1600" dirty="0">
                <a:solidFill>
                  <a:schemeClr val="bg1"/>
                </a:solidFill>
                <a:latin typeface="Arial Narrow" pitchFamily="34" charset="0"/>
              </a:rPr>
              <a:t>GROUP TAXATION</a:t>
            </a:r>
          </a:p>
        </p:txBody>
      </p:sp>
      <p:sp>
        <p:nvSpPr>
          <p:cNvPr id="18449" name="Line 18"/>
          <p:cNvSpPr>
            <a:spLocks noChangeShapeType="1"/>
          </p:cNvSpPr>
          <p:nvPr/>
        </p:nvSpPr>
        <p:spPr bwMode="auto">
          <a:xfrm>
            <a:off x="1568450" y="2209800"/>
            <a:ext cx="990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lIns="91429" tIns="45715" rIns="91429" bIns="45715"/>
          <a:lstStyle/>
          <a:p>
            <a:endParaRPr lang="en-GB" dirty="0"/>
          </a:p>
        </p:txBody>
      </p:sp>
      <p:cxnSp>
        <p:nvCxnSpPr>
          <p:cNvPr id="18450" name="Straight Arrow Connector 19"/>
          <p:cNvCxnSpPr>
            <a:cxnSpLocks noChangeShapeType="1"/>
          </p:cNvCxnSpPr>
          <p:nvPr/>
        </p:nvCxnSpPr>
        <p:spPr bwMode="auto">
          <a:xfrm flipV="1">
            <a:off x="7096126" y="1785938"/>
            <a:ext cx="714375" cy="571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64" name="Rectangle 9"/>
          <p:cNvSpPr>
            <a:spLocks noChangeArrowheads="1"/>
          </p:cNvSpPr>
          <p:nvPr/>
        </p:nvSpPr>
        <p:spPr bwMode="auto">
          <a:xfrm>
            <a:off x="7858125" y="1538288"/>
            <a:ext cx="123825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0" hangingPunct="0">
              <a:defRPr/>
            </a:pPr>
            <a:r>
              <a:rPr lang="en-GB" sz="1800" dirty="0">
                <a:latin typeface="Arial Narrow" pitchFamily="34" charset="0"/>
              </a:rPr>
              <a:t>BANKS</a:t>
            </a:r>
          </a:p>
        </p:txBody>
      </p:sp>
      <p:sp>
        <p:nvSpPr>
          <p:cNvPr id="18452" name="Line 5"/>
          <p:cNvSpPr>
            <a:spLocks noChangeShapeType="1"/>
          </p:cNvSpPr>
          <p:nvPr/>
        </p:nvSpPr>
        <p:spPr bwMode="auto">
          <a:xfrm flipH="1">
            <a:off x="5025008" y="5029200"/>
            <a:ext cx="10542" cy="848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1429" tIns="45715" rIns="91429" bIns="45715"/>
          <a:lstStyle/>
          <a:p>
            <a:endParaRPr lang="en-GB" dirty="0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4238104" y="5301208"/>
            <a:ext cx="1651000" cy="338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0" hangingPunct="0"/>
            <a:r>
              <a:rPr lang="en-GB" sz="1600" dirty="0">
                <a:latin typeface="Arial Narrow" pitchFamily="34" charset="0"/>
              </a:rPr>
              <a:t>Payments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What should not be outsourced</a:t>
            </a:r>
            <a:endParaRPr lang="en-GB" dirty="0"/>
          </a:p>
        </p:txBody>
      </p:sp>
      <p:sp>
        <p:nvSpPr>
          <p:cNvPr id="5" name="Block Arc 4"/>
          <p:cNvSpPr/>
          <p:nvPr/>
        </p:nvSpPr>
        <p:spPr>
          <a:xfrm>
            <a:off x="3025775" y="1679576"/>
            <a:ext cx="3824288" cy="3825875"/>
          </a:xfrm>
          <a:prstGeom prst="blockArc">
            <a:avLst>
              <a:gd name="adj1" fmla="val 11880000"/>
              <a:gd name="adj2" fmla="val 1620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7" name="Block Arc 6"/>
          <p:cNvSpPr/>
          <p:nvPr/>
        </p:nvSpPr>
        <p:spPr>
          <a:xfrm>
            <a:off x="3025775" y="1679576"/>
            <a:ext cx="3824288" cy="3825875"/>
          </a:xfrm>
          <a:prstGeom prst="blockArc">
            <a:avLst>
              <a:gd name="adj1" fmla="val 7560000"/>
              <a:gd name="adj2" fmla="val 1188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8" name="Block Arc 7"/>
          <p:cNvSpPr/>
          <p:nvPr/>
        </p:nvSpPr>
        <p:spPr>
          <a:xfrm>
            <a:off x="3025775" y="1679576"/>
            <a:ext cx="3824288" cy="3825875"/>
          </a:xfrm>
          <a:prstGeom prst="blockArc">
            <a:avLst>
              <a:gd name="adj1" fmla="val 3240000"/>
              <a:gd name="adj2" fmla="val 7560000"/>
              <a:gd name="adj3" fmla="val 4636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9" name="Block Arc 8"/>
          <p:cNvSpPr/>
          <p:nvPr/>
        </p:nvSpPr>
        <p:spPr>
          <a:xfrm>
            <a:off x="3025775" y="1679576"/>
            <a:ext cx="3824288" cy="3825875"/>
          </a:xfrm>
          <a:prstGeom prst="blockArc">
            <a:avLst>
              <a:gd name="adj1" fmla="val 20520000"/>
              <a:gd name="adj2" fmla="val 324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0" name="Block Arc 9"/>
          <p:cNvSpPr/>
          <p:nvPr/>
        </p:nvSpPr>
        <p:spPr>
          <a:xfrm>
            <a:off x="3025775" y="1679576"/>
            <a:ext cx="3824288" cy="3825875"/>
          </a:xfrm>
          <a:prstGeom prst="blockArc">
            <a:avLst>
              <a:gd name="adj1" fmla="val 16200000"/>
              <a:gd name="adj2" fmla="val 2052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59238" y="2730502"/>
            <a:ext cx="1757362" cy="1724025"/>
            <a:chOff x="2687716" y="1623861"/>
            <a:chExt cx="1757780" cy="1725076"/>
          </a:xfrm>
        </p:grpSpPr>
        <p:sp>
          <p:nvSpPr>
            <p:cNvPr id="27" name="Oval 26"/>
            <p:cNvSpPr/>
            <p:nvPr/>
          </p:nvSpPr>
          <p:spPr>
            <a:xfrm>
              <a:off x="2687716" y="1623861"/>
              <a:ext cx="1757780" cy="1725076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9"/>
            <p:cNvSpPr/>
            <p:nvPr/>
          </p:nvSpPr>
          <p:spPr>
            <a:xfrm>
              <a:off x="2944952" y="1876428"/>
              <a:ext cx="1243308" cy="1219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CH" sz="1300" dirty="0"/>
                <a:t>NOT BE OUTSOURCED</a:t>
              </a:r>
              <a:endParaRPr lang="en-US" sz="1300" dirty="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22763" y="1108075"/>
            <a:ext cx="1231900" cy="1231900"/>
            <a:chOff x="2950879" y="2606"/>
            <a:chExt cx="1231455" cy="1231455"/>
          </a:xfrm>
        </p:grpSpPr>
        <p:sp>
          <p:nvSpPr>
            <p:cNvPr id="25" name="Oval 24"/>
            <p:cNvSpPr/>
            <p:nvPr/>
          </p:nvSpPr>
          <p:spPr>
            <a:xfrm>
              <a:off x="2950879" y="2606"/>
              <a:ext cx="1231455" cy="1231455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11"/>
            <p:cNvSpPr/>
            <p:nvPr/>
          </p:nvSpPr>
          <p:spPr>
            <a:xfrm>
              <a:off x="3131789" y="183516"/>
              <a:ext cx="869636" cy="869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320" tIns="20320" rIns="20320" bIns="20320" spcCol="1270" anchor="ctr"/>
            <a:lstStyle/>
            <a:p>
              <a:pPr algn="ctr" defTabSz="7112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/>
                <a:t>Policies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6069014" y="2370140"/>
            <a:ext cx="1290637" cy="1290637"/>
            <a:chOff x="4697929" y="1263828"/>
            <a:chExt cx="1290627" cy="1290615"/>
          </a:xfrm>
        </p:grpSpPr>
        <p:sp>
          <p:nvSpPr>
            <p:cNvPr id="23" name="Oval 22"/>
            <p:cNvSpPr/>
            <p:nvPr/>
          </p:nvSpPr>
          <p:spPr>
            <a:xfrm>
              <a:off x="4697929" y="1263828"/>
              <a:ext cx="1290627" cy="1290615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13"/>
            <p:cNvSpPr/>
            <p:nvPr/>
          </p:nvSpPr>
          <p:spPr>
            <a:xfrm>
              <a:off x="4886840" y="1452737"/>
              <a:ext cx="912806" cy="91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/>
                <a:t>Negotiations re terms and conditions</a:t>
              </a:r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5419725" y="4487863"/>
            <a:ext cx="1231900" cy="1231900"/>
            <a:chOff x="4048900" y="3381968"/>
            <a:chExt cx="1231455" cy="1231455"/>
          </a:xfrm>
          <a:solidFill>
            <a:schemeClr val="accent3">
              <a:lumMod val="75000"/>
            </a:schemeClr>
          </a:solidFill>
        </p:grpSpPr>
        <p:sp>
          <p:nvSpPr>
            <p:cNvPr id="21" name="Oval 20"/>
            <p:cNvSpPr/>
            <p:nvPr/>
          </p:nvSpPr>
          <p:spPr>
            <a:xfrm>
              <a:off x="4048900" y="3381968"/>
              <a:ext cx="1231455" cy="12314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15"/>
            <p:cNvSpPr/>
            <p:nvPr/>
          </p:nvSpPr>
          <p:spPr>
            <a:xfrm>
              <a:off x="4229810" y="3562878"/>
              <a:ext cx="869636" cy="8696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/>
                <a:t>Defining credit lines for subsidiaries</a:t>
              </a: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194051" y="4457702"/>
            <a:ext cx="1292225" cy="1292225"/>
            <a:chOff x="1822945" y="3352056"/>
            <a:chExt cx="1291280" cy="1291280"/>
          </a:xfrm>
        </p:grpSpPr>
        <p:sp>
          <p:nvSpPr>
            <p:cNvPr id="19" name="Oval 18"/>
            <p:cNvSpPr/>
            <p:nvPr/>
          </p:nvSpPr>
          <p:spPr>
            <a:xfrm>
              <a:off x="1822945" y="3352056"/>
              <a:ext cx="1291280" cy="1291280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7"/>
            <p:cNvSpPr/>
            <p:nvPr/>
          </p:nvSpPr>
          <p:spPr>
            <a:xfrm>
              <a:off x="2011720" y="3540831"/>
              <a:ext cx="913731" cy="9137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Treasury Controlling</a:t>
              </a:r>
            </a:p>
          </p:txBody>
        </p:sp>
      </p:grp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2546350" y="2398713"/>
            <a:ext cx="1230314" cy="1231900"/>
            <a:chOff x="1174243" y="1293407"/>
            <a:chExt cx="1231455" cy="1231455"/>
          </a:xfrm>
        </p:grpSpPr>
        <p:sp>
          <p:nvSpPr>
            <p:cNvPr id="17" name="Oval 16"/>
            <p:cNvSpPr/>
            <p:nvPr/>
          </p:nvSpPr>
          <p:spPr>
            <a:xfrm>
              <a:off x="1174243" y="1293407"/>
              <a:ext cx="1231455" cy="1231455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19"/>
            <p:cNvSpPr/>
            <p:nvPr/>
          </p:nvSpPr>
          <p:spPr>
            <a:xfrm>
              <a:off x="1353798" y="1474317"/>
              <a:ext cx="872346" cy="869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Bank relations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lock Arc 24"/>
          <p:cNvSpPr/>
          <p:nvPr/>
        </p:nvSpPr>
        <p:spPr>
          <a:xfrm>
            <a:off x="2874964" y="1681163"/>
            <a:ext cx="4156075" cy="4157662"/>
          </a:xfrm>
          <a:prstGeom prst="blockArc">
            <a:avLst>
              <a:gd name="adj1" fmla="val 7560000"/>
              <a:gd name="adj2" fmla="val 1188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Experiences</a:t>
            </a:r>
            <a:endParaRPr lang="en-GB" dirty="0"/>
          </a:p>
        </p:txBody>
      </p:sp>
      <p:sp>
        <p:nvSpPr>
          <p:cNvPr id="3" name="Block Arc 2"/>
          <p:cNvSpPr/>
          <p:nvPr/>
        </p:nvSpPr>
        <p:spPr>
          <a:xfrm>
            <a:off x="2855914" y="1857377"/>
            <a:ext cx="4156075" cy="4156075"/>
          </a:xfrm>
          <a:prstGeom prst="blockArc">
            <a:avLst>
              <a:gd name="adj1" fmla="val 11880000"/>
              <a:gd name="adj2" fmla="val 1620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4" name="Block Arc 3"/>
          <p:cNvSpPr/>
          <p:nvPr/>
        </p:nvSpPr>
        <p:spPr>
          <a:xfrm>
            <a:off x="2855914" y="1857377"/>
            <a:ext cx="4156075" cy="4156075"/>
          </a:xfrm>
          <a:prstGeom prst="blockArc">
            <a:avLst>
              <a:gd name="adj1" fmla="val 3240000"/>
              <a:gd name="adj2" fmla="val 7560000"/>
              <a:gd name="adj3" fmla="val 4636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Block Arc 4"/>
          <p:cNvSpPr/>
          <p:nvPr/>
        </p:nvSpPr>
        <p:spPr>
          <a:xfrm>
            <a:off x="2855914" y="1857377"/>
            <a:ext cx="4156075" cy="4156075"/>
          </a:xfrm>
          <a:prstGeom prst="blockArc">
            <a:avLst>
              <a:gd name="adj1" fmla="val 20520000"/>
              <a:gd name="adj2" fmla="val 324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Block Arc 5"/>
          <p:cNvSpPr/>
          <p:nvPr/>
        </p:nvSpPr>
        <p:spPr>
          <a:xfrm>
            <a:off x="2855914" y="1857377"/>
            <a:ext cx="4156075" cy="4156075"/>
          </a:xfrm>
          <a:prstGeom prst="blockArc">
            <a:avLst>
              <a:gd name="adj1" fmla="val 16200000"/>
              <a:gd name="adj2" fmla="val 20520000"/>
              <a:gd name="adj3" fmla="val 4636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78276" y="2997202"/>
            <a:ext cx="1911350" cy="1876425"/>
            <a:chOff x="2918567" y="1763475"/>
            <a:chExt cx="1910501" cy="1874956"/>
          </a:xfrm>
        </p:grpSpPr>
        <p:sp>
          <p:nvSpPr>
            <p:cNvPr id="23" name="Oval 22"/>
            <p:cNvSpPr/>
            <p:nvPr/>
          </p:nvSpPr>
          <p:spPr>
            <a:xfrm>
              <a:off x="2918567" y="1763475"/>
              <a:ext cx="1910501" cy="1874956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8"/>
            <p:cNvSpPr/>
            <p:nvPr/>
          </p:nvSpPr>
          <p:spPr>
            <a:xfrm>
              <a:off x="3197843" y="2037898"/>
              <a:ext cx="1351949" cy="1326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EXPERIENCES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154489" y="1125538"/>
            <a:ext cx="1560512" cy="1560512"/>
            <a:chOff x="3093543" y="-109662"/>
            <a:chExt cx="1560551" cy="1560551"/>
          </a:xfrm>
        </p:grpSpPr>
        <p:sp>
          <p:nvSpPr>
            <p:cNvPr id="21" name="Oval 20"/>
            <p:cNvSpPr/>
            <p:nvPr/>
          </p:nvSpPr>
          <p:spPr>
            <a:xfrm>
              <a:off x="3093543" y="-109662"/>
              <a:ext cx="1560551" cy="1560551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10"/>
            <p:cNvSpPr/>
            <p:nvPr/>
          </p:nvSpPr>
          <p:spPr>
            <a:xfrm>
              <a:off x="3322149" y="118944"/>
              <a:ext cx="1103340" cy="1103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/>
                <a:t>As a Group Treasurer </a:t>
              </a:r>
              <a:br>
                <a:rPr lang="en-US" sz="1600" dirty="0"/>
              </a:br>
              <a:r>
                <a:rPr lang="en-US" sz="1600" dirty="0"/>
                <a:t>I can use </a:t>
              </a:r>
              <a:br>
                <a:rPr lang="en-US" sz="1600" dirty="0"/>
              </a:br>
              <a:r>
                <a:rPr lang="en-US" sz="1600" dirty="0"/>
                <a:t>my time differently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046789" y="2490790"/>
            <a:ext cx="1636712" cy="1635125"/>
            <a:chOff x="4987021" y="1255784"/>
            <a:chExt cx="1635530" cy="1635517"/>
          </a:xfrm>
        </p:grpSpPr>
        <p:sp>
          <p:nvSpPr>
            <p:cNvPr id="19" name="Oval 18"/>
            <p:cNvSpPr/>
            <p:nvPr/>
          </p:nvSpPr>
          <p:spPr>
            <a:xfrm>
              <a:off x="4987021" y="1255784"/>
              <a:ext cx="1635530" cy="1635517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2"/>
            <p:cNvSpPr/>
            <p:nvPr/>
          </p:nvSpPr>
          <p:spPr>
            <a:xfrm>
              <a:off x="5226560" y="1495553"/>
              <a:ext cx="1156452" cy="11559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The Outsourcer is “my” Front- Middle and Back-Office</a:t>
              </a: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346700" y="4797427"/>
            <a:ext cx="1560514" cy="1560513"/>
            <a:chOff x="4286947" y="3563257"/>
            <a:chExt cx="1560551" cy="1560551"/>
          </a:xfrm>
          <a:solidFill>
            <a:schemeClr val="accent3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4286947" y="3563257"/>
              <a:ext cx="1560551" cy="15605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14"/>
            <p:cNvSpPr/>
            <p:nvPr/>
          </p:nvSpPr>
          <p:spPr>
            <a:xfrm>
              <a:off x="4515553" y="3791863"/>
              <a:ext cx="1103340" cy="11033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/>
                <a:t>I have the same control of Treasury activities as with  my own organisation</a:t>
              </a: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2922589" y="4759327"/>
            <a:ext cx="1636712" cy="1636713"/>
            <a:chOff x="1862233" y="3525352"/>
            <a:chExt cx="1636360" cy="1636360"/>
          </a:xfrm>
        </p:grpSpPr>
        <p:sp>
          <p:nvSpPr>
            <p:cNvPr id="15" name="Oval 14"/>
            <p:cNvSpPr/>
            <p:nvPr/>
          </p:nvSpPr>
          <p:spPr>
            <a:xfrm>
              <a:off x="1862233" y="3525352"/>
              <a:ext cx="1636360" cy="1636360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16"/>
            <p:cNvSpPr/>
            <p:nvPr/>
          </p:nvSpPr>
          <p:spPr>
            <a:xfrm>
              <a:off x="2101893" y="3765013"/>
              <a:ext cx="1157039" cy="11570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/>
                <a:t>It is important that the Outsourcer “thinks and feels” like a Corporate Treasurer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222500" y="2527302"/>
            <a:ext cx="1560514" cy="1560513"/>
            <a:chOff x="1162574" y="1293268"/>
            <a:chExt cx="1560551" cy="1560551"/>
          </a:xfrm>
        </p:grpSpPr>
        <p:sp>
          <p:nvSpPr>
            <p:cNvPr id="13" name="Oval 12"/>
            <p:cNvSpPr/>
            <p:nvPr/>
          </p:nvSpPr>
          <p:spPr>
            <a:xfrm>
              <a:off x="1162574" y="1293268"/>
              <a:ext cx="1560551" cy="1560551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8"/>
            <p:cNvSpPr/>
            <p:nvPr/>
          </p:nvSpPr>
          <p:spPr>
            <a:xfrm>
              <a:off x="1391180" y="1521874"/>
              <a:ext cx="1103340" cy="1103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/>
                <a:t>Communication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Treasury</a:t>
            </a:r>
            <a:endParaRPr lang="en-GB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6536" y="1628801"/>
            <a:ext cx="5040559" cy="2896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04528" y="4697849"/>
            <a:ext cx="8481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Wikipedia:   </a:t>
            </a:r>
            <a:br>
              <a:rPr lang="en-GB" sz="2000" dirty="0" smtClean="0"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Treasury-Islands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is small archipelago in the northwest of the Pacific </a:t>
            </a:r>
            <a:r>
              <a:rPr lang="en-GB" sz="2000" dirty="0" smtClean="0">
                <a:latin typeface="Arial" pitchFamily="34" charset="0"/>
                <a:cs typeface="Arial" pitchFamily="34" charset="0"/>
                <a:hlinkClick r:id="rId3" tooltip="Salomon-Inseln"/>
              </a:rPr>
              <a:t>Solomon-I</a:t>
            </a:r>
            <a:r>
              <a:rPr lang="en-GB" sz="2000" u="sng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slands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 The Islands are politically attached to </a:t>
            </a:r>
            <a:r>
              <a:rPr lang="en-GB" sz="2000" u="sng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the Western Province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of the </a:t>
            </a:r>
            <a:r>
              <a:rPr lang="en-GB" sz="2000" u="sng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Solomon Island State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treasury DEVELOPMENT SGS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05032062"/>
              </p:ext>
            </p:extLst>
          </p:nvPr>
        </p:nvGraphicFramePr>
        <p:xfrm>
          <a:off x="632520" y="1484784"/>
          <a:ext cx="871296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86299421"/>
              </p:ext>
            </p:extLst>
          </p:nvPr>
        </p:nvGraphicFramePr>
        <p:xfrm>
          <a:off x="632520" y="1484784"/>
          <a:ext cx="871296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086407475"/>
              </p:ext>
            </p:extLst>
          </p:nvPr>
        </p:nvGraphicFramePr>
        <p:xfrm>
          <a:off x="1352600" y="980728"/>
          <a:ext cx="7992888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treasury DEVELOPMENT SGS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248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concluding Observations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Many treasury departments (also in multinationals) have in today's changing environment only incomplete information and control of positions and risks.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Of course, this applies particularly for smaller companies, where usually lacking technology, people and resources to Treasury optimization.</a:t>
            </a:r>
          </a:p>
          <a:p>
            <a:pPr>
              <a:buNone/>
            </a:pPr>
            <a:r>
              <a:rPr lang="en-GB" dirty="0" smtClean="0"/>
              <a:t>	In my view, these gaps in today's environment especially dangerous. The </a:t>
            </a:r>
            <a:r>
              <a:rPr lang="en-GB" dirty="0" smtClean="0"/>
              <a:t>interest rate and foreign exchange markets will remain volatile, credit markets remain challenging, </a:t>
            </a:r>
            <a:r>
              <a:rPr lang="en-GB" dirty="0" smtClean="0"/>
              <a:t>globalization will increase and thus accelerate the pace of the economy. This in turn leads to potentially higher financial risks.</a:t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Academic world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Companies must review their Treasury departments on organizational structures, processes, policies and technologies more than ever.</a:t>
            </a:r>
          </a:p>
          <a:p>
            <a:r>
              <a:rPr lang="en-GB" dirty="0" smtClean="0"/>
              <a:t>Unfortunately, the field of treasury management has received relatively few attention to academic level in comparison to finance and accounting.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It would be nice if this would change in the future and with the IFZ and the Swiss Certified Treasurer a suitable platform is certainly there.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concluding remarks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SGS is not claiming to have</a:t>
            </a:r>
            <a:r>
              <a:rPr lang="en-GB" b="1" dirty="0" smtClean="0"/>
              <a:t> </a:t>
            </a:r>
            <a:r>
              <a:rPr lang="en-GB" dirty="0" smtClean="0"/>
              <a:t>“the best Treasury model in the world”.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It has developed a model, which suits SGS best in the current environment  (e.g. r</a:t>
            </a:r>
            <a:r>
              <a:rPr lang="en-GB" dirty="0" smtClean="0"/>
              <a:t>isk appetite of the Shareholders)</a:t>
            </a:r>
            <a:r>
              <a:rPr lang="en-GB" dirty="0" smtClean="0"/>
              <a:t>. </a:t>
            </a:r>
          </a:p>
          <a:p>
            <a:r>
              <a:rPr lang="en-GB" dirty="0" smtClean="0"/>
              <a:t>Improvements of the model is possible (and needed) but you might know, that this is a “never ending story” .......</a:t>
            </a:r>
          </a:p>
          <a:p>
            <a:endParaRPr lang="en-GB" dirty="0" smtClean="0"/>
          </a:p>
          <a:p>
            <a:r>
              <a:rPr lang="en-GB" dirty="0" smtClean="0"/>
              <a:t>Our next big challenges are the choice of a pan-European cash management bank  and POBO (Payments on behalf...) </a:t>
            </a:r>
            <a:br>
              <a:rPr lang="en-GB" dirty="0" smtClean="0"/>
            </a:br>
            <a:r>
              <a:rPr lang="en-GB" dirty="0" smtClean="0"/>
              <a:t>COBO (Collections on behalf is not yet as developed as we would wish and therefore it is a project for 2017.   </a:t>
            </a:r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592" y="-180014"/>
            <a:ext cx="10894938" cy="721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12776"/>
            <a:ext cx="5097016" cy="1512168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My comments are influenced from the perspective of an international group with several subsidiaries abroad.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906" y="-57384"/>
            <a:ext cx="10617812" cy="697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552" y="1412776"/>
            <a:ext cx="5688632" cy="1224136"/>
          </a:xfrm>
        </p:spPr>
        <p:txBody>
          <a:bodyPr/>
          <a:lstStyle/>
          <a:p>
            <a:pPr algn="r"/>
            <a:r>
              <a:rPr lang="en-GB" sz="2400" cap="all" dirty="0" smtClean="0">
                <a:solidFill>
                  <a:prstClr val="white"/>
                </a:solidFill>
                <a:ea typeface="+mj-ea"/>
                <a:cs typeface="+mj-cs"/>
              </a:rPr>
              <a:t>Treasury processes in Motion </a:t>
            </a:r>
            <a:r>
              <a:rPr lang="en-GB" sz="2400" dirty="0" smtClean="0">
                <a:solidFill>
                  <a:schemeClr val="bg1"/>
                </a:solidFill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2958" y="-20191"/>
            <a:ext cx="10617812" cy="697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552" y="1412776"/>
            <a:ext cx="5688632" cy="1224136"/>
          </a:xfrm>
        </p:spPr>
        <p:txBody>
          <a:bodyPr/>
          <a:lstStyle/>
          <a:p>
            <a:pPr algn="r"/>
            <a:r>
              <a:rPr lang="en-GB" sz="2400" cap="all" dirty="0" smtClean="0">
                <a:solidFill>
                  <a:prstClr val="white"/>
                </a:solidFill>
              </a:rPr>
              <a:t>Treasury processes in Motion </a:t>
            </a:r>
            <a:r>
              <a:rPr lang="en-GB" sz="2400" dirty="0" smtClean="0">
                <a:solidFill>
                  <a:schemeClr val="bg1"/>
                </a:solidFill>
              </a:rPr>
              <a:t>…</a:t>
            </a:r>
          </a:p>
          <a:p>
            <a:pPr algn="r"/>
            <a:r>
              <a:rPr lang="en-GB" sz="2400" dirty="0" smtClean="0">
                <a:solidFill>
                  <a:schemeClr val="bg1"/>
                </a:solidFill>
              </a:rPr>
              <a:t>...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AND HOW SGS OVERCAME THESE CHALLENGES</a:t>
            </a:r>
          </a:p>
          <a:p>
            <a:pPr algn="r"/>
            <a:endParaRPr lang="en-GB" sz="2400" dirty="0" smtClean="0">
              <a:solidFill>
                <a:schemeClr val="bg1"/>
              </a:solidFill>
            </a:endParaRPr>
          </a:p>
          <a:p>
            <a:pPr algn="r"/>
            <a:endParaRPr lang="en-GB" sz="2400" dirty="0" smtClean="0">
              <a:solidFill>
                <a:schemeClr val="bg1"/>
              </a:solidFill>
            </a:endParaRPr>
          </a:p>
          <a:p>
            <a:pPr algn="r"/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1189038" y="116632"/>
          <a:ext cx="7527925" cy="5399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6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GB" altLang="zh-TW" cap="none" dirty="0" smtClean="0">
                <a:ea typeface="新細明體" charset="-120"/>
              </a:rPr>
              <a:t>GLOBAL REACH AND LOCAL SUPPORT</a:t>
            </a:r>
          </a:p>
        </p:txBody>
      </p:sp>
      <p:sp>
        <p:nvSpPr>
          <p:cNvPr id="3075" name="Text Box 24"/>
          <p:cNvSpPr txBox="1">
            <a:spLocks noChangeArrowheads="1"/>
          </p:cNvSpPr>
          <p:nvPr/>
        </p:nvSpPr>
        <p:spPr bwMode="auto">
          <a:xfrm>
            <a:off x="271729" y="5373691"/>
            <a:ext cx="858176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eaLnBrk="1" hangingPunct="1">
              <a:buClr>
                <a:srgbClr val="FF6600"/>
              </a:buClr>
              <a:buFont typeface="Wingdings" pitchFamily="2" charset="2"/>
              <a:buChar char="§"/>
            </a:pPr>
            <a:r>
              <a:rPr lang="en-GB" altLang="zh-TW" sz="18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   80,000 employees</a:t>
            </a:r>
          </a:p>
          <a:p>
            <a:pPr marL="290513" indent="-290513" eaLnBrk="1" hangingPunct="1">
              <a:buClr>
                <a:srgbClr val="FF6600"/>
              </a:buClr>
              <a:buFont typeface="Wingdings" pitchFamily="2" charset="2"/>
              <a:buChar char="§"/>
            </a:pPr>
            <a:r>
              <a:rPr lang="en-GB" altLang="zh-TW" sz="18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   Over 1,650 offices and laboratories operating all over the world.</a:t>
            </a:r>
          </a:p>
          <a:p>
            <a:pPr marL="290513" indent="-290513" eaLnBrk="1" hangingPunct="1">
              <a:spcBef>
                <a:spcPct val="50000"/>
              </a:spcBef>
            </a:pPr>
            <a:endParaRPr lang="en-GB" altLang="zh-TW" sz="18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47400" y="1543050"/>
            <a:ext cx="8973873" cy="377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7" name="Rectangle 8"/>
          <p:cNvSpPr>
            <a:spLocks noChangeArrowheads="1"/>
          </p:cNvSpPr>
          <p:nvPr/>
        </p:nvSpPr>
        <p:spPr bwMode="gray">
          <a:xfrm>
            <a:off x="1508258" y="3111501"/>
            <a:ext cx="1871133" cy="720725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61950" algn="r"/>
                <a:tab pos="431800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AMERICAS </a:t>
            </a:r>
          </a:p>
          <a:p>
            <a:pPr>
              <a:tabLst>
                <a:tab pos="361950" algn="r"/>
                <a:tab pos="431800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440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Offices &amp; 		Laboratories</a:t>
            </a:r>
          </a:p>
          <a:p>
            <a:pPr>
              <a:spcBef>
                <a:spcPts val="88"/>
              </a:spcBef>
              <a:buClr>
                <a:srgbClr val="FF6600"/>
              </a:buClr>
              <a:tabLst>
                <a:tab pos="361950" algn="r"/>
                <a:tab pos="431800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17,700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Employees </a:t>
            </a:r>
            <a:endParaRPr lang="en-GB" altLang="zh-TW" sz="1000" b="1" dirty="0" smtClean="0">
              <a:solidFill>
                <a:srgbClr val="DDDDDD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gray">
          <a:xfrm>
            <a:off x="4132660" y="3041651"/>
            <a:ext cx="1871133" cy="860425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46088" algn="r"/>
                <a:tab pos="542925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EUROPE , AFRICA &amp; </a:t>
            </a:r>
            <a:b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MIDDLE EAST </a:t>
            </a:r>
          </a:p>
          <a:p>
            <a:pPr>
              <a:tabLst>
                <a:tab pos="446088" algn="r"/>
                <a:tab pos="542925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825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Offices,</a:t>
            </a: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	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Labs &amp; Multi-labs</a:t>
            </a:r>
          </a:p>
          <a:p>
            <a:pPr>
              <a:tabLst>
                <a:tab pos="446088" algn="r"/>
                <a:tab pos="542925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32,000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Employees </a:t>
            </a:r>
            <a:endParaRPr lang="en-GB" altLang="zh-TW" sz="1000" b="1" dirty="0" smtClean="0">
              <a:solidFill>
                <a:srgbClr val="DDDDDD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gray">
          <a:xfrm>
            <a:off x="7080383" y="3117851"/>
            <a:ext cx="1793742" cy="708025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61950" algn="r"/>
                <a:tab pos="431800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ASIA PACIFIC</a:t>
            </a:r>
          </a:p>
          <a:p>
            <a:pPr>
              <a:tabLst>
                <a:tab pos="361950" algn="r"/>
                <a:tab pos="431800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 385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Offices,</a:t>
            </a: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Labs &amp; 		Multi-labs </a:t>
            </a:r>
            <a:endParaRPr lang="en-GB" altLang="zh-TW" sz="1000" b="1" dirty="0" smtClean="0">
              <a:solidFill>
                <a:srgbClr val="363636"/>
              </a:solidFill>
              <a:latin typeface="Arial" charset="0"/>
              <a:ea typeface="ＭＳ Ｐゴシック" pitchFamily="34" charset="-128"/>
            </a:endParaRPr>
          </a:p>
          <a:p>
            <a:pPr>
              <a:tabLst>
                <a:tab pos="361950" algn="r"/>
                <a:tab pos="431800" algn="l"/>
              </a:tabLst>
            </a:pPr>
            <a:r>
              <a:rPr lang="en-GB" altLang="zh-TW" sz="1000" b="1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30,300</a:t>
            </a:r>
            <a:r>
              <a:rPr lang="en-GB" altLang="zh-TW" sz="1000" dirty="0" smtClean="0">
                <a:solidFill>
                  <a:srgbClr val="363636"/>
                </a:solidFill>
                <a:latin typeface="Arial" charset="0"/>
                <a:ea typeface="ＭＳ Ｐゴシック" pitchFamily="34" charset="-128"/>
              </a:rPr>
              <a:t>	Employees </a:t>
            </a:r>
            <a:endParaRPr lang="en-GB" altLang="zh-TW" sz="1000" b="1" dirty="0" smtClean="0">
              <a:solidFill>
                <a:srgbClr val="DDDDDD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10102939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00472" y="692696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</a:t>
            </a:r>
            <a:endParaRPr kumimoji="0" lang="en-GB" sz="3200" b="0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G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363636"/>
      </a:accent1>
      <a:accent2>
        <a:srgbClr val="848685"/>
      </a:accent2>
      <a:accent3>
        <a:srgbClr val="FF6600"/>
      </a:accent3>
      <a:accent4>
        <a:srgbClr val="BCBCBC"/>
      </a:accent4>
      <a:accent5>
        <a:srgbClr val="FF9900"/>
      </a:accent5>
      <a:accent6>
        <a:srgbClr val="FF0000"/>
      </a:accent6>
      <a:hlink>
        <a:srgbClr val="FF6600"/>
      </a:hlink>
      <a:folHlink>
        <a:srgbClr val="3636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Theme">
  <a:themeElements>
    <a:clrScheme name="SG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363636"/>
      </a:accent1>
      <a:accent2>
        <a:srgbClr val="848685"/>
      </a:accent2>
      <a:accent3>
        <a:srgbClr val="FF6600"/>
      </a:accent3>
      <a:accent4>
        <a:srgbClr val="BCBCBC"/>
      </a:accent4>
      <a:accent5>
        <a:srgbClr val="FF9900"/>
      </a:accent5>
      <a:accent6>
        <a:srgbClr val="FF0000"/>
      </a:accent6>
      <a:hlink>
        <a:srgbClr val="FF6600"/>
      </a:hlink>
      <a:folHlink>
        <a:srgbClr val="363636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GS">
  <a:themeElements>
    <a:clrScheme name="SGS">
      <a:dk1>
        <a:srgbClr val="363636"/>
      </a:dk1>
      <a:lt1>
        <a:srgbClr val="FFFFFF"/>
      </a:lt1>
      <a:dk2>
        <a:srgbClr val="848685"/>
      </a:dk2>
      <a:lt2>
        <a:srgbClr val="FFFFFF"/>
      </a:lt2>
      <a:accent1>
        <a:srgbClr val="363636"/>
      </a:accent1>
      <a:accent2>
        <a:srgbClr val="848685"/>
      </a:accent2>
      <a:accent3>
        <a:srgbClr val="FFFFFF"/>
      </a:accent3>
      <a:accent4>
        <a:srgbClr val="FF6600"/>
      </a:accent4>
      <a:accent5>
        <a:srgbClr val="BCBCBC"/>
      </a:accent5>
      <a:accent6>
        <a:srgbClr val="CB3323"/>
      </a:accent6>
      <a:hlink>
        <a:srgbClr val="FF6600"/>
      </a:hlink>
      <a:folHlink>
        <a:srgbClr val="595959"/>
      </a:folHlink>
    </a:clrScheme>
    <a:fontScheme name="S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6480</TotalTime>
  <Words>1141</Words>
  <Application>Microsoft Office PowerPoint</Application>
  <PresentationFormat>A4 Paper (210x297 mm)</PresentationFormat>
  <Paragraphs>248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Theme</vt:lpstr>
      <vt:lpstr>1_Default Theme</vt:lpstr>
      <vt:lpstr>SGS</vt:lpstr>
      <vt:lpstr>Treasury PROCESSES IN MOTION</vt:lpstr>
      <vt:lpstr>Treasury</vt:lpstr>
      <vt:lpstr>Treasury</vt:lpstr>
      <vt:lpstr>My comments are influenced from the perspective of an international group with several subsidiaries abroad. </vt:lpstr>
      <vt:lpstr>Slide 5</vt:lpstr>
      <vt:lpstr>Slide 6</vt:lpstr>
      <vt:lpstr>Slide 7</vt:lpstr>
      <vt:lpstr>GLOBAL REACH AND LOCAL SUPPORT</vt:lpstr>
      <vt:lpstr>Slide 9</vt:lpstr>
      <vt:lpstr>…SOME (Treasury) CHALLENGES</vt:lpstr>
      <vt:lpstr>How do we solve the challenges</vt:lpstr>
      <vt:lpstr>How do we solve the challenges</vt:lpstr>
      <vt:lpstr>challenges</vt:lpstr>
      <vt:lpstr>CHALLENGES</vt:lpstr>
      <vt:lpstr>challenges</vt:lpstr>
      <vt:lpstr>CHALLENGES</vt:lpstr>
      <vt:lpstr>Slide 17</vt:lpstr>
      <vt:lpstr>Slide 18</vt:lpstr>
      <vt:lpstr>Slide 19</vt:lpstr>
      <vt:lpstr>Slide 20</vt:lpstr>
      <vt:lpstr>Slide 21</vt:lpstr>
      <vt:lpstr>Tasks of the RTM</vt:lpstr>
      <vt:lpstr>CHALLENGES</vt:lpstr>
      <vt:lpstr>CHALLENGES</vt:lpstr>
      <vt:lpstr>CHALLENGES</vt:lpstr>
      <vt:lpstr>What have we outsourced?</vt:lpstr>
      <vt:lpstr>In-House Bank</vt:lpstr>
      <vt:lpstr>What should not be outsourced</vt:lpstr>
      <vt:lpstr>Experiences</vt:lpstr>
      <vt:lpstr>treasury DEVELOPMENT SGS</vt:lpstr>
      <vt:lpstr>treasury DEVELOPMENT SGS</vt:lpstr>
      <vt:lpstr>concluding Observations</vt:lpstr>
      <vt:lpstr>Academic world</vt:lpstr>
      <vt:lpstr>concluding remarks</vt:lpstr>
    </vt:vector>
  </TitlesOfParts>
  <Company>SGS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Heinz Bahni</dc:creator>
  <cp:lastModifiedBy>Heinz Bahni</cp:lastModifiedBy>
  <cp:revision>150</cp:revision>
  <dcterms:created xsi:type="dcterms:W3CDTF">2014-07-14T11:59:24Z</dcterms:created>
  <dcterms:modified xsi:type="dcterms:W3CDTF">2015-06-03T09:14:19Z</dcterms:modified>
</cp:coreProperties>
</file>