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omments/comment1.xml" ContentType="application/vnd.openxmlformats-officedocument.presentationml.comment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omments/comment2.xml" ContentType="application/vnd.openxmlformats-officedocument.presentationml.comment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omments/comment3.xml" ContentType="application/vnd.openxmlformats-officedocument.presentationml.comment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omments/comment4.xml" ContentType="application/vnd.openxmlformats-officedocument.presentationml.comment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omments/comment5.xml" ContentType="application/vnd.openxmlformats-officedocument.presentationml.comment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4" r:id="rId4"/>
    <p:sldId id="260" r:id="rId5"/>
    <p:sldId id="272" r:id="rId6"/>
    <p:sldId id="279" r:id="rId7"/>
    <p:sldId id="280" r:id="rId8"/>
    <p:sldId id="273" r:id="rId9"/>
    <p:sldId id="283" r:id="rId10"/>
    <p:sldId id="267" r:id="rId11"/>
    <p:sldId id="261" r:id="rId12"/>
    <p:sldId id="262" r:id="rId13"/>
    <p:sldId id="285"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udar, Saudhamini" initials="GS" lastIdx="9" clrIdx="0">
    <p:extLst>
      <p:ext uri="{19B8F6BF-5375-455C-9EA6-DF929625EA0E}">
        <p15:presenceInfo xmlns:p15="http://schemas.microsoft.com/office/powerpoint/2012/main" userId="S-1-5-21-602162358-1844823847-725345543-500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59"/>
    <a:srgbClr val="00C1D5"/>
    <a:srgbClr val="8DC63F"/>
    <a:srgbClr val="009273"/>
    <a:srgbClr val="FFC845"/>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62" autoAdjust="0"/>
    <p:restoredTop sz="94660"/>
  </p:normalViewPr>
  <p:slideViewPr>
    <p:cSldViewPr snapToGrid="0">
      <p:cViewPr varScale="1">
        <p:scale>
          <a:sx n="107" d="100"/>
          <a:sy n="107" d="100"/>
        </p:scale>
        <p:origin x="10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ennifer.cannell\AppData\Roaming\Microsoft\Excel\Survey%20Results%20-%20Payments%20and%20Bank%20Connectivity%20Market%20Study%202017%20(version%201).xlsb"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FIS\Surveys\2017\Payments\Survey%20Results%20-%20Payments%20and%20Bank%20Connectivity%20Market%20Study%202017.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8E-4BEE-935C-167B43A135D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8E-4BEE-935C-167B43A135D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A8E-4BEE-935C-167B43A135D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A8E-4BEE-935C-167B43A135D1}"/>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EA8E-4BEE-935C-167B43A135D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solidFill>
                  <a:schemeClr val="bg1"/>
                </a:solidFill>
              </a:rPr>
              <a:t>Percentage </a:t>
            </a:r>
            <a:r>
              <a:rPr lang="en-US" baseline="0" dirty="0">
                <a:solidFill>
                  <a:schemeClr val="bg1"/>
                </a:solidFill>
              </a:rPr>
              <a:t>following a standardized controlled payment management workflow </a:t>
            </a:r>
            <a:endParaRPr lang="en-US" dirty="0">
              <a:solidFill>
                <a:schemeClr val="bg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6.476525998303749E-2"/>
          <c:y val="4.3010752688172046E-2"/>
          <c:w val="0.89444442771613397"/>
          <c:h val="0.77683915610255461"/>
        </c:manualLayout>
      </c:layout>
      <c:barChart>
        <c:barDir val="col"/>
        <c:grouping val="clustered"/>
        <c:varyColors val="0"/>
        <c:ser>
          <c:idx val="0"/>
          <c:order val="0"/>
          <c:tx>
            <c:strRef>
              <c:f>'Standardized controlled payment'!$B$17</c:f>
              <c:strCache>
                <c:ptCount val="1"/>
                <c:pt idx="0">
                  <c:v>Legal Entities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'Standardized controlled payment'!$A$18:$A$22</c:f>
              <c:strCache>
                <c:ptCount val="5"/>
                <c:pt idx="0">
                  <c:v>0%</c:v>
                </c:pt>
                <c:pt idx="1">
                  <c:v>1% - 25%</c:v>
                </c:pt>
                <c:pt idx="2">
                  <c:v>26% - 50%</c:v>
                </c:pt>
                <c:pt idx="3">
                  <c:v>51% - 75%</c:v>
                </c:pt>
                <c:pt idx="4">
                  <c:v>76% - 100%</c:v>
                </c:pt>
              </c:strCache>
            </c:strRef>
          </c:cat>
          <c:val>
            <c:numRef>
              <c:f>'Standardized controlled payment'!$B$18:$B$22</c:f>
              <c:numCache>
                <c:formatCode>0%</c:formatCode>
                <c:ptCount val="5"/>
                <c:pt idx="0">
                  <c:v>2.3255813953488372E-2</c:v>
                </c:pt>
                <c:pt idx="1">
                  <c:v>0.10077519379844961</c:v>
                </c:pt>
                <c:pt idx="2">
                  <c:v>7.7519379844961239E-2</c:v>
                </c:pt>
                <c:pt idx="3">
                  <c:v>0.23255813953488372</c:v>
                </c:pt>
                <c:pt idx="4">
                  <c:v>0.56589147286821706</c:v>
                </c:pt>
              </c:numCache>
            </c:numRef>
          </c:val>
          <c:extLst>
            <c:ext xmlns:c16="http://schemas.microsoft.com/office/drawing/2014/chart" uri="{C3380CC4-5D6E-409C-BE32-E72D297353CC}">
              <c16:uniqueId val="{00000000-20C2-4F04-A237-88F88362D0D5}"/>
            </c:ext>
          </c:extLst>
        </c:ser>
        <c:ser>
          <c:idx val="1"/>
          <c:order val="1"/>
          <c:tx>
            <c:strRef>
              <c:f>'Standardized controlled payment'!$C$17</c:f>
              <c:strCache>
                <c:ptCount val="1"/>
                <c:pt idx="0">
                  <c:v>Payment Volume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'Standardized controlled payment'!$A$18:$A$22</c:f>
              <c:strCache>
                <c:ptCount val="5"/>
                <c:pt idx="0">
                  <c:v>0%</c:v>
                </c:pt>
                <c:pt idx="1">
                  <c:v>1% - 25%</c:v>
                </c:pt>
                <c:pt idx="2">
                  <c:v>26% - 50%</c:v>
                </c:pt>
                <c:pt idx="3">
                  <c:v>51% - 75%</c:v>
                </c:pt>
                <c:pt idx="4">
                  <c:v>76% - 100%</c:v>
                </c:pt>
              </c:strCache>
            </c:strRef>
          </c:cat>
          <c:val>
            <c:numRef>
              <c:f>'Standardized controlled payment'!$C$18:$C$22</c:f>
              <c:numCache>
                <c:formatCode>0%</c:formatCode>
                <c:ptCount val="5"/>
                <c:pt idx="0">
                  <c:v>0.01</c:v>
                </c:pt>
                <c:pt idx="1">
                  <c:v>7.9365079365079361E-2</c:v>
                </c:pt>
                <c:pt idx="2">
                  <c:v>9.5238095238095233E-2</c:v>
                </c:pt>
                <c:pt idx="3">
                  <c:v>0.20634920634920634</c:v>
                </c:pt>
                <c:pt idx="4">
                  <c:v>0.60317460317460314</c:v>
                </c:pt>
              </c:numCache>
            </c:numRef>
          </c:val>
          <c:extLst>
            <c:ext xmlns:c16="http://schemas.microsoft.com/office/drawing/2014/chart" uri="{C3380CC4-5D6E-409C-BE32-E72D297353CC}">
              <c16:uniqueId val="{00000001-20C2-4F04-A237-88F88362D0D5}"/>
            </c:ext>
          </c:extLst>
        </c:ser>
        <c:dLbls>
          <c:showLegendKey val="0"/>
          <c:showVal val="1"/>
          <c:showCatName val="0"/>
          <c:showSerName val="0"/>
          <c:showPercent val="0"/>
          <c:showBubbleSize val="0"/>
        </c:dLbls>
        <c:gapWidth val="75"/>
        <c:axId val="239643136"/>
        <c:axId val="239638544"/>
      </c:barChart>
      <c:catAx>
        <c:axId val="23964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239638544"/>
        <c:crosses val="autoZero"/>
        <c:auto val="1"/>
        <c:lblAlgn val="ctr"/>
        <c:lblOffset val="100"/>
        <c:noMultiLvlLbl val="0"/>
      </c:catAx>
      <c:valAx>
        <c:axId val="23963854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239643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solidFill>
                  <a:schemeClr val="bg1"/>
                </a:solidFill>
              </a:rPr>
              <a:t>Payments Standardization - Companies $5B+</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barChart>
        <c:barDir val="col"/>
        <c:grouping val="clustered"/>
        <c:varyColors val="0"/>
        <c:ser>
          <c:idx val="0"/>
          <c:order val="0"/>
          <c:tx>
            <c:strRef>
              <c:f>'Payments Standardization - $5+'!$B$72</c:f>
              <c:strCache>
                <c:ptCount val="1"/>
                <c:pt idx="0">
                  <c:v>Legal Entities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'Payments Standardization - $5+'!$C$71:$F$71</c:f>
              <c:strCache>
                <c:ptCount val="4"/>
                <c:pt idx="0">
                  <c:v>1% - 25%</c:v>
                </c:pt>
                <c:pt idx="1">
                  <c:v>26% - 50%</c:v>
                </c:pt>
                <c:pt idx="2">
                  <c:v>51% - 75%</c:v>
                </c:pt>
                <c:pt idx="3">
                  <c:v>76% - 100%</c:v>
                </c:pt>
              </c:strCache>
            </c:strRef>
          </c:cat>
          <c:val>
            <c:numRef>
              <c:f>'Payments Standardization - $5+'!$C$72:$F$72</c:f>
              <c:numCache>
                <c:formatCode>0%</c:formatCode>
                <c:ptCount val="4"/>
                <c:pt idx="0">
                  <c:v>0.12727272727272726</c:v>
                </c:pt>
                <c:pt idx="1">
                  <c:v>9.0909090909090912E-2</c:v>
                </c:pt>
                <c:pt idx="2">
                  <c:v>0.21818181818181817</c:v>
                </c:pt>
                <c:pt idx="3">
                  <c:v>0.5636363636363636</c:v>
                </c:pt>
              </c:numCache>
            </c:numRef>
          </c:val>
          <c:extLst>
            <c:ext xmlns:c16="http://schemas.microsoft.com/office/drawing/2014/chart" uri="{C3380CC4-5D6E-409C-BE32-E72D297353CC}">
              <c16:uniqueId val="{00000000-7F93-467E-A558-EA759DFF92A3}"/>
            </c:ext>
          </c:extLst>
        </c:ser>
        <c:ser>
          <c:idx val="1"/>
          <c:order val="1"/>
          <c:tx>
            <c:strRef>
              <c:f>'Payments Standardization - $5+'!$B$73</c:f>
              <c:strCache>
                <c:ptCount val="1"/>
                <c:pt idx="0">
                  <c:v>Payment Volume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'Payments Standardization - $5+'!$C$71:$F$71</c:f>
              <c:strCache>
                <c:ptCount val="4"/>
                <c:pt idx="0">
                  <c:v>1% - 25%</c:v>
                </c:pt>
                <c:pt idx="1">
                  <c:v>26% - 50%</c:v>
                </c:pt>
                <c:pt idx="2">
                  <c:v>51% - 75%</c:v>
                </c:pt>
                <c:pt idx="3">
                  <c:v>76% - 100%</c:v>
                </c:pt>
              </c:strCache>
            </c:strRef>
          </c:cat>
          <c:val>
            <c:numRef>
              <c:f>'Payments Standardization - $5+'!$C$73:$F$73</c:f>
              <c:numCache>
                <c:formatCode>0%</c:formatCode>
                <c:ptCount val="4"/>
                <c:pt idx="0">
                  <c:v>9.0909090909090912E-2</c:v>
                </c:pt>
                <c:pt idx="1">
                  <c:v>0.14545454545454545</c:v>
                </c:pt>
                <c:pt idx="2">
                  <c:v>0.18181818181818182</c:v>
                </c:pt>
                <c:pt idx="3">
                  <c:v>0.58181818181818179</c:v>
                </c:pt>
              </c:numCache>
            </c:numRef>
          </c:val>
          <c:extLst>
            <c:ext xmlns:c16="http://schemas.microsoft.com/office/drawing/2014/chart" uri="{C3380CC4-5D6E-409C-BE32-E72D297353CC}">
              <c16:uniqueId val="{00000001-7F93-467E-A558-EA759DFF92A3}"/>
            </c:ext>
          </c:extLst>
        </c:ser>
        <c:dLbls>
          <c:showLegendKey val="0"/>
          <c:showVal val="1"/>
          <c:showCatName val="0"/>
          <c:showSerName val="0"/>
          <c:showPercent val="0"/>
          <c:showBubbleSize val="0"/>
        </c:dLbls>
        <c:gapWidth val="75"/>
        <c:axId val="363067192"/>
        <c:axId val="311549576"/>
      </c:barChart>
      <c:catAx>
        <c:axId val="363067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11549576"/>
        <c:crosses val="autoZero"/>
        <c:auto val="1"/>
        <c:lblAlgn val="ctr"/>
        <c:lblOffset val="100"/>
        <c:noMultiLvlLbl val="0"/>
      </c:catAx>
      <c:valAx>
        <c:axId val="3115495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63067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Number of Bank Accounts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'Number of Accounts'!$A$6:$A$13</c:f>
              <c:strCache>
                <c:ptCount val="8"/>
                <c:pt idx="0">
                  <c:v>&lt; 25</c:v>
                </c:pt>
                <c:pt idx="1">
                  <c:v>25-50</c:v>
                </c:pt>
                <c:pt idx="2">
                  <c:v>51 - 100</c:v>
                </c:pt>
                <c:pt idx="3">
                  <c:v>101 - 500</c:v>
                </c:pt>
                <c:pt idx="4">
                  <c:v>501 - 1,000</c:v>
                </c:pt>
                <c:pt idx="5">
                  <c:v>1,001 - 2,500</c:v>
                </c:pt>
                <c:pt idx="6">
                  <c:v>2,501  -5,000</c:v>
                </c:pt>
                <c:pt idx="7">
                  <c:v>&gt; 5,000</c:v>
                </c:pt>
              </c:strCache>
            </c:strRef>
          </c:cat>
          <c:val>
            <c:numRef>
              <c:f>'Number of Accounts'!$C$6:$C$13</c:f>
              <c:numCache>
                <c:formatCode>0%</c:formatCode>
                <c:ptCount val="8"/>
                <c:pt idx="0">
                  <c:v>0.25</c:v>
                </c:pt>
                <c:pt idx="1">
                  <c:v>9.8484848484848481E-2</c:v>
                </c:pt>
                <c:pt idx="2">
                  <c:v>9.0909090909090912E-2</c:v>
                </c:pt>
                <c:pt idx="3">
                  <c:v>0.30303030303030304</c:v>
                </c:pt>
                <c:pt idx="4">
                  <c:v>0.13636363636363635</c:v>
                </c:pt>
                <c:pt idx="5">
                  <c:v>4.5454545454545456E-2</c:v>
                </c:pt>
                <c:pt idx="6">
                  <c:v>3.787878787878788E-2</c:v>
                </c:pt>
                <c:pt idx="7">
                  <c:v>3.787878787878788E-2</c:v>
                </c:pt>
              </c:numCache>
            </c:numRef>
          </c:val>
          <c:extLst>
            <c:ext xmlns:c16="http://schemas.microsoft.com/office/drawing/2014/chart" uri="{C3380CC4-5D6E-409C-BE32-E72D297353CC}">
              <c16:uniqueId val="{00000000-4CC2-428D-85CE-14AFBD08D159}"/>
            </c:ext>
          </c:extLst>
        </c:ser>
        <c:dLbls>
          <c:showLegendKey val="0"/>
          <c:showVal val="0"/>
          <c:showCatName val="0"/>
          <c:showSerName val="0"/>
          <c:showPercent val="0"/>
          <c:showBubbleSize val="0"/>
        </c:dLbls>
        <c:gapWidth val="75"/>
        <c:overlap val="40"/>
        <c:axId val="406303368"/>
        <c:axId val="406303696"/>
      </c:barChart>
      <c:catAx>
        <c:axId val="406303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6303696"/>
        <c:crosses val="autoZero"/>
        <c:auto val="1"/>
        <c:lblAlgn val="ctr"/>
        <c:lblOffset val="100"/>
        <c:noMultiLvlLbl val="0"/>
      </c:catAx>
      <c:valAx>
        <c:axId val="406303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6303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Bank Relationships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'Bank Partners'!$A$11</c:f>
              <c:strCache>
                <c:ptCount val="1"/>
                <c:pt idx="0">
                  <c:v>Primary bank partners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'Bank Partners'!$B$10:$F$10</c:f>
              <c:strCache>
                <c:ptCount val="5"/>
                <c:pt idx="0">
                  <c:v>&lt;5</c:v>
                </c:pt>
                <c:pt idx="1">
                  <c:v>5 - 10</c:v>
                </c:pt>
                <c:pt idx="2">
                  <c:v>11 - 20</c:v>
                </c:pt>
                <c:pt idx="3">
                  <c:v>20-30</c:v>
                </c:pt>
                <c:pt idx="4">
                  <c:v>31+</c:v>
                </c:pt>
              </c:strCache>
            </c:strRef>
          </c:cat>
          <c:val>
            <c:numRef>
              <c:f>'Bank Partners'!$B$11:$F$11</c:f>
              <c:numCache>
                <c:formatCode>0%</c:formatCode>
                <c:ptCount val="5"/>
                <c:pt idx="0">
                  <c:v>0.55303030303030298</c:v>
                </c:pt>
                <c:pt idx="1">
                  <c:v>0.22727272727272727</c:v>
                </c:pt>
                <c:pt idx="2">
                  <c:v>0.15151515151515152</c:v>
                </c:pt>
                <c:pt idx="3">
                  <c:v>2.2727272727272728E-2</c:v>
                </c:pt>
                <c:pt idx="4">
                  <c:v>4.5454545454545456E-2</c:v>
                </c:pt>
              </c:numCache>
            </c:numRef>
          </c:val>
          <c:extLst>
            <c:ext xmlns:c16="http://schemas.microsoft.com/office/drawing/2014/chart" uri="{C3380CC4-5D6E-409C-BE32-E72D297353CC}">
              <c16:uniqueId val="{00000000-16CA-4286-8FFB-96941628E271}"/>
            </c:ext>
          </c:extLst>
        </c:ser>
        <c:ser>
          <c:idx val="1"/>
          <c:order val="1"/>
          <c:tx>
            <c:strRef>
              <c:f>'Bank Partners'!$A$12</c:f>
              <c:strCache>
                <c:ptCount val="1"/>
                <c:pt idx="0">
                  <c:v>Banks that are managing payment disbursements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'Bank Partners'!$B$10:$F$10</c:f>
              <c:strCache>
                <c:ptCount val="5"/>
                <c:pt idx="0">
                  <c:v>&lt;5</c:v>
                </c:pt>
                <c:pt idx="1">
                  <c:v>5 - 10</c:v>
                </c:pt>
                <c:pt idx="2">
                  <c:v>11 - 20</c:v>
                </c:pt>
                <c:pt idx="3">
                  <c:v>20-30</c:v>
                </c:pt>
                <c:pt idx="4">
                  <c:v>31+</c:v>
                </c:pt>
              </c:strCache>
            </c:strRef>
          </c:cat>
          <c:val>
            <c:numRef>
              <c:f>'Bank Partners'!$B$12:$F$12</c:f>
              <c:numCache>
                <c:formatCode>0%</c:formatCode>
                <c:ptCount val="5"/>
                <c:pt idx="0">
                  <c:v>0.56589147286821706</c:v>
                </c:pt>
                <c:pt idx="1">
                  <c:v>0.24806201550387597</c:v>
                </c:pt>
                <c:pt idx="2">
                  <c:v>8.5271317829457363E-2</c:v>
                </c:pt>
                <c:pt idx="3">
                  <c:v>3.875968992248062E-2</c:v>
                </c:pt>
                <c:pt idx="4">
                  <c:v>0.05</c:v>
                </c:pt>
              </c:numCache>
            </c:numRef>
          </c:val>
          <c:extLst>
            <c:ext xmlns:c16="http://schemas.microsoft.com/office/drawing/2014/chart" uri="{C3380CC4-5D6E-409C-BE32-E72D297353CC}">
              <c16:uniqueId val="{00000001-16CA-4286-8FFB-96941628E271}"/>
            </c:ext>
          </c:extLst>
        </c:ser>
        <c:ser>
          <c:idx val="2"/>
          <c:order val="2"/>
          <c:tx>
            <c:strRef>
              <c:f>'Bank Partners'!$A$13</c:f>
              <c:strCache>
                <c:ptCount val="1"/>
                <c:pt idx="0">
                  <c:v>Banks that you originate payments with</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'Bank Partners'!$B$10:$F$10</c:f>
              <c:strCache>
                <c:ptCount val="5"/>
                <c:pt idx="0">
                  <c:v>&lt;5</c:v>
                </c:pt>
                <c:pt idx="1">
                  <c:v>5 - 10</c:v>
                </c:pt>
                <c:pt idx="2">
                  <c:v>11 - 20</c:v>
                </c:pt>
                <c:pt idx="3">
                  <c:v>20-30</c:v>
                </c:pt>
                <c:pt idx="4">
                  <c:v>31+</c:v>
                </c:pt>
              </c:strCache>
            </c:strRef>
          </c:cat>
          <c:val>
            <c:numRef>
              <c:f>'Bank Partners'!$B$13:$F$13</c:f>
              <c:numCache>
                <c:formatCode>0%</c:formatCode>
                <c:ptCount val="5"/>
                <c:pt idx="0">
                  <c:v>0.57692307692307687</c:v>
                </c:pt>
                <c:pt idx="1">
                  <c:v>0.2076923076923077</c:v>
                </c:pt>
                <c:pt idx="2">
                  <c:v>0.1076923076923077</c:v>
                </c:pt>
                <c:pt idx="3">
                  <c:v>3.8461538461538464E-2</c:v>
                </c:pt>
                <c:pt idx="4">
                  <c:v>0.06</c:v>
                </c:pt>
              </c:numCache>
            </c:numRef>
          </c:val>
          <c:extLst>
            <c:ext xmlns:c16="http://schemas.microsoft.com/office/drawing/2014/chart" uri="{C3380CC4-5D6E-409C-BE32-E72D297353CC}">
              <c16:uniqueId val="{00000002-16CA-4286-8FFB-96941628E271}"/>
            </c:ext>
          </c:extLst>
        </c:ser>
        <c:dLbls>
          <c:showLegendKey val="0"/>
          <c:showVal val="1"/>
          <c:showCatName val="0"/>
          <c:showSerName val="0"/>
          <c:showPercent val="0"/>
          <c:showBubbleSize val="0"/>
        </c:dLbls>
        <c:gapWidth val="75"/>
        <c:axId val="549159520"/>
        <c:axId val="549158864"/>
      </c:barChart>
      <c:catAx>
        <c:axId val="54915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9158864"/>
        <c:crosses val="autoZero"/>
        <c:auto val="1"/>
        <c:lblAlgn val="ctr"/>
        <c:lblOffset val="100"/>
        <c:noMultiLvlLbl val="0"/>
      </c:catAx>
      <c:valAx>
        <c:axId val="54915886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9159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solidFill>
                  <a:schemeClr val="bg1"/>
                </a:solidFill>
              </a:rPr>
              <a:t>Payment Formats for Payment Initiation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Formats!$A$17:$A$25</c:f>
              <c:strCache>
                <c:ptCount val="9"/>
                <c:pt idx="0">
                  <c:v>ISO 20022 XML</c:v>
                </c:pt>
                <c:pt idx="1">
                  <c:v>SWIFT MT1/2XX Format</c:v>
                </c:pt>
                <c:pt idx="2">
                  <c:v>Local ACH format other than NACHA</c:v>
                </c:pt>
                <c:pt idx="3">
                  <c:v>NACHA</c:v>
                </c:pt>
                <c:pt idx="4">
                  <c:v>Bank Proprietary Format</c:v>
                </c:pt>
                <c:pt idx="5">
                  <c:v>SAP iDoc</c:v>
                </c:pt>
                <c:pt idx="6">
                  <c:v>EDI/EDIFACT</c:v>
                </c:pt>
                <c:pt idx="7">
                  <c:v>Combination</c:v>
                </c:pt>
                <c:pt idx="8">
                  <c:v>Other</c:v>
                </c:pt>
              </c:strCache>
            </c:strRef>
          </c:cat>
          <c:val>
            <c:numRef>
              <c:f>Formats!$B$17:$B$25</c:f>
              <c:numCache>
                <c:formatCode>0%</c:formatCode>
                <c:ptCount val="9"/>
                <c:pt idx="0">
                  <c:v>0.19704433497536947</c:v>
                </c:pt>
                <c:pt idx="1">
                  <c:v>0.19704433497536947</c:v>
                </c:pt>
                <c:pt idx="2">
                  <c:v>0.10344827586206896</c:v>
                </c:pt>
                <c:pt idx="3">
                  <c:v>0.12315270935960591</c:v>
                </c:pt>
                <c:pt idx="4">
                  <c:v>0.16748768472906403</c:v>
                </c:pt>
                <c:pt idx="5">
                  <c:v>4.9261083743842367E-2</c:v>
                </c:pt>
                <c:pt idx="6">
                  <c:v>5.4187192118226604E-2</c:v>
                </c:pt>
                <c:pt idx="7">
                  <c:v>9.8522167487684734E-2</c:v>
                </c:pt>
                <c:pt idx="8">
                  <c:v>9.852216748768473E-3</c:v>
                </c:pt>
              </c:numCache>
            </c:numRef>
          </c:val>
          <c:extLst>
            <c:ext xmlns:c16="http://schemas.microsoft.com/office/drawing/2014/chart" uri="{C3380CC4-5D6E-409C-BE32-E72D297353CC}">
              <c16:uniqueId val="{00000000-511A-4E0A-BE4C-AF6C565E7AB8}"/>
            </c:ext>
          </c:extLst>
        </c:ser>
        <c:dLbls>
          <c:showLegendKey val="0"/>
          <c:showVal val="1"/>
          <c:showCatName val="0"/>
          <c:showSerName val="0"/>
          <c:showPercent val="0"/>
          <c:showBubbleSize val="0"/>
        </c:dLbls>
        <c:gapWidth val="75"/>
        <c:axId val="412047528"/>
        <c:axId val="417937784"/>
      </c:barChart>
      <c:catAx>
        <c:axId val="412047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417937784"/>
        <c:crosses val="autoZero"/>
        <c:auto val="1"/>
        <c:lblAlgn val="ctr"/>
        <c:lblOffset val="100"/>
        <c:noMultiLvlLbl val="0"/>
      </c:catAx>
      <c:valAx>
        <c:axId val="41793778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2047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solidFill>
                  <a:schemeClr val="bg1"/>
                </a:solidFill>
              </a:rPr>
              <a:t>Primary way</a:t>
            </a:r>
            <a:r>
              <a:rPr lang="en-US" baseline="0" dirty="0">
                <a:solidFill>
                  <a:schemeClr val="bg1"/>
                </a:solidFill>
              </a:rPr>
              <a:t> of connecting to bank</a:t>
            </a:r>
            <a:endParaRPr lang="en-US" dirty="0">
              <a:solidFill>
                <a:schemeClr val="bg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Sheet6!$A$18:$A$26</c:f>
              <c:strCache>
                <c:ptCount val="9"/>
                <c:pt idx="0">
                  <c:v>Manually</c:v>
                </c:pt>
                <c:pt idx="1">
                  <c:v>e-Banking Platform</c:v>
                </c:pt>
                <c:pt idx="2">
                  <c:v>Host-to-Host</c:v>
                </c:pt>
                <c:pt idx="3">
                  <c:v>SWIFTNet</c:v>
                </c:pt>
                <c:pt idx="4">
                  <c:v>EBICS</c:v>
                </c:pt>
                <c:pt idx="5">
                  <c:v>BACS Gateway</c:v>
                </c:pt>
                <c:pt idx="6">
                  <c:v>Fedwire gateway</c:v>
                </c:pt>
                <c:pt idx="7">
                  <c:v>Cloud-based external 3rd party, such as statement aggregators</c:v>
                </c:pt>
                <c:pt idx="8">
                  <c:v>Combination</c:v>
                </c:pt>
              </c:strCache>
            </c:strRef>
          </c:cat>
          <c:val>
            <c:numRef>
              <c:f>Sheet6!$B$18:$B$26</c:f>
              <c:numCache>
                <c:formatCode>0%</c:formatCode>
                <c:ptCount val="9"/>
                <c:pt idx="0">
                  <c:v>1.9607843137254902E-2</c:v>
                </c:pt>
                <c:pt idx="1">
                  <c:v>0.39215686274509803</c:v>
                </c:pt>
                <c:pt idx="2">
                  <c:v>0.25490196078431371</c:v>
                </c:pt>
                <c:pt idx="3">
                  <c:v>0.20588235294117646</c:v>
                </c:pt>
                <c:pt idx="4">
                  <c:v>4.9019607843137254E-2</c:v>
                </c:pt>
                <c:pt idx="5">
                  <c:v>0</c:v>
                </c:pt>
                <c:pt idx="6">
                  <c:v>9.8039215686274508E-3</c:v>
                </c:pt>
                <c:pt idx="7">
                  <c:v>9.8039215686274508E-3</c:v>
                </c:pt>
                <c:pt idx="8">
                  <c:v>5.8823529411764705E-2</c:v>
                </c:pt>
              </c:numCache>
            </c:numRef>
          </c:val>
          <c:extLst>
            <c:ext xmlns:c16="http://schemas.microsoft.com/office/drawing/2014/chart" uri="{C3380CC4-5D6E-409C-BE32-E72D297353CC}">
              <c16:uniqueId val="{00000000-BB92-4611-BC65-2BF05DB954D3}"/>
            </c:ext>
          </c:extLst>
        </c:ser>
        <c:dLbls>
          <c:showLegendKey val="0"/>
          <c:showVal val="1"/>
          <c:showCatName val="0"/>
          <c:showSerName val="0"/>
          <c:showPercent val="0"/>
          <c:showBubbleSize val="0"/>
        </c:dLbls>
        <c:gapWidth val="75"/>
        <c:axId val="491487192"/>
        <c:axId val="491481288"/>
      </c:barChart>
      <c:catAx>
        <c:axId val="491487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491481288"/>
        <c:crosses val="autoZero"/>
        <c:auto val="1"/>
        <c:lblAlgn val="ctr"/>
        <c:lblOffset val="100"/>
        <c:noMultiLvlLbl val="0"/>
      </c:catAx>
      <c:valAx>
        <c:axId val="49148128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491487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dirty="0"/>
              <a:t>API Banking Initiatives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API!$A$14:$A$17</c:f>
              <c:strCache>
                <c:ptCount val="4"/>
                <c:pt idx="0">
                  <c:v>No current plans</c:v>
                </c:pt>
                <c:pt idx="1">
                  <c:v>12-18 months</c:v>
                </c:pt>
                <c:pt idx="2">
                  <c:v>Within 6-10 months</c:v>
                </c:pt>
                <c:pt idx="3">
                  <c:v>Within 0-6 months</c:v>
                </c:pt>
              </c:strCache>
            </c:strRef>
          </c:cat>
          <c:val>
            <c:numRef>
              <c:f>API!$B$14:$B$17</c:f>
              <c:numCache>
                <c:formatCode>0%</c:formatCode>
                <c:ptCount val="4"/>
                <c:pt idx="0">
                  <c:v>0.64646464646464652</c:v>
                </c:pt>
                <c:pt idx="1">
                  <c:v>0.18181818181818182</c:v>
                </c:pt>
                <c:pt idx="2">
                  <c:v>8.0808080808080815E-2</c:v>
                </c:pt>
                <c:pt idx="3">
                  <c:v>9.0909090909090912E-2</c:v>
                </c:pt>
              </c:numCache>
            </c:numRef>
          </c:val>
          <c:extLst>
            <c:ext xmlns:c16="http://schemas.microsoft.com/office/drawing/2014/chart" uri="{C3380CC4-5D6E-409C-BE32-E72D297353CC}">
              <c16:uniqueId val="{00000000-3EE8-4BA7-AB81-5416BA1CD785}"/>
            </c:ext>
          </c:extLst>
        </c:ser>
        <c:dLbls>
          <c:showLegendKey val="0"/>
          <c:showVal val="1"/>
          <c:showCatName val="0"/>
          <c:showSerName val="0"/>
          <c:showPercent val="0"/>
          <c:showBubbleSize val="0"/>
        </c:dLbls>
        <c:gapWidth val="182"/>
        <c:axId val="443873504"/>
        <c:axId val="440556048"/>
      </c:barChart>
      <c:catAx>
        <c:axId val="443873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40556048"/>
        <c:crosses val="autoZero"/>
        <c:auto val="1"/>
        <c:lblAlgn val="ctr"/>
        <c:lblOffset val="100"/>
        <c:noMultiLvlLbl val="0"/>
      </c:catAx>
      <c:valAx>
        <c:axId val="4405560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4387350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t>Global Payments Trends Concerns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barChart>
        <c:barDir val="bar"/>
        <c:grouping val="percentStacked"/>
        <c:varyColors val="0"/>
        <c:ser>
          <c:idx val="0"/>
          <c:order val="0"/>
          <c:tx>
            <c:strRef>
              <c:f>Sheet2!$B$15</c:f>
              <c:strCache>
                <c:ptCount val="1"/>
                <c:pt idx="0">
                  <c:v>Not concerned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Sheet2!$A$16:$A$18</c:f>
              <c:strCache>
                <c:ptCount val="3"/>
                <c:pt idx="0">
                  <c:v>ACH’s will process payments faster (up to real-time payments) </c:v>
                </c:pt>
                <c:pt idx="1">
                  <c:v>Banks will open Payment Initiation APIs </c:v>
                </c:pt>
                <c:pt idx="2">
                  <c:v>Banks will open Account Information access APIs</c:v>
                </c:pt>
              </c:strCache>
            </c:strRef>
          </c:cat>
          <c:val>
            <c:numRef>
              <c:f>Sheet2!$B$16:$B$18</c:f>
              <c:numCache>
                <c:formatCode>0%</c:formatCode>
                <c:ptCount val="3"/>
                <c:pt idx="0">
                  <c:v>0.36</c:v>
                </c:pt>
                <c:pt idx="1">
                  <c:v>0.23</c:v>
                </c:pt>
                <c:pt idx="2">
                  <c:v>0.22</c:v>
                </c:pt>
              </c:numCache>
            </c:numRef>
          </c:val>
          <c:extLst>
            <c:ext xmlns:c16="http://schemas.microsoft.com/office/drawing/2014/chart" uri="{C3380CC4-5D6E-409C-BE32-E72D297353CC}">
              <c16:uniqueId val="{00000000-D03C-4F6E-9B14-EA979A16023A}"/>
            </c:ext>
          </c:extLst>
        </c:ser>
        <c:ser>
          <c:idx val="1"/>
          <c:order val="1"/>
          <c:tx>
            <c:strRef>
              <c:f>Sheet2!$C$15</c:f>
              <c:strCache>
                <c:ptCount val="1"/>
                <c:pt idx="0">
                  <c:v>Somewhat Concerned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Sheet2!$A$16:$A$18</c:f>
              <c:strCache>
                <c:ptCount val="3"/>
                <c:pt idx="0">
                  <c:v>ACH’s will process payments faster (up to real-time payments) </c:v>
                </c:pt>
                <c:pt idx="1">
                  <c:v>Banks will open Payment Initiation APIs </c:v>
                </c:pt>
                <c:pt idx="2">
                  <c:v>Banks will open Account Information access APIs</c:v>
                </c:pt>
              </c:strCache>
            </c:strRef>
          </c:cat>
          <c:val>
            <c:numRef>
              <c:f>Sheet2!$C$16:$C$18</c:f>
              <c:numCache>
                <c:formatCode>0%</c:formatCode>
                <c:ptCount val="3"/>
                <c:pt idx="0">
                  <c:v>0.17</c:v>
                </c:pt>
                <c:pt idx="1">
                  <c:v>0.3</c:v>
                </c:pt>
                <c:pt idx="2">
                  <c:v>0.26</c:v>
                </c:pt>
              </c:numCache>
            </c:numRef>
          </c:val>
          <c:extLst>
            <c:ext xmlns:c16="http://schemas.microsoft.com/office/drawing/2014/chart" uri="{C3380CC4-5D6E-409C-BE32-E72D297353CC}">
              <c16:uniqueId val="{00000001-D03C-4F6E-9B14-EA979A16023A}"/>
            </c:ext>
          </c:extLst>
        </c:ser>
        <c:ser>
          <c:idx val="2"/>
          <c:order val="2"/>
          <c:tx>
            <c:strRef>
              <c:f>Sheet2!$D$15</c:f>
              <c:strCache>
                <c:ptCount val="1"/>
                <c:pt idx="0">
                  <c:v>Concerned</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Sheet2!$A$16:$A$18</c:f>
              <c:strCache>
                <c:ptCount val="3"/>
                <c:pt idx="0">
                  <c:v>ACH’s will process payments faster (up to real-time payments) </c:v>
                </c:pt>
                <c:pt idx="1">
                  <c:v>Banks will open Payment Initiation APIs </c:v>
                </c:pt>
                <c:pt idx="2">
                  <c:v>Banks will open Account Information access APIs</c:v>
                </c:pt>
              </c:strCache>
            </c:strRef>
          </c:cat>
          <c:val>
            <c:numRef>
              <c:f>Sheet2!$D$16:$D$18</c:f>
              <c:numCache>
                <c:formatCode>0%</c:formatCode>
                <c:ptCount val="3"/>
                <c:pt idx="0">
                  <c:v>0.3</c:v>
                </c:pt>
                <c:pt idx="1">
                  <c:v>0.19</c:v>
                </c:pt>
                <c:pt idx="2">
                  <c:v>0.22</c:v>
                </c:pt>
              </c:numCache>
            </c:numRef>
          </c:val>
          <c:extLst>
            <c:ext xmlns:c16="http://schemas.microsoft.com/office/drawing/2014/chart" uri="{C3380CC4-5D6E-409C-BE32-E72D297353CC}">
              <c16:uniqueId val="{00000002-D03C-4F6E-9B14-EA979A16023A}"/>
            </c:ext>
          </c:extLst>
        </c:ser>
        <c:ser>
          <c:idx val="3"/>
          <c:order val="3"/>
          <c:tx>
            <c:strRef>
              <c:f>Sheet2!$E$15</c:f>
              <c:strCache>
                <c:ptCount val="1"/>
                <c:pt idx="0">
                  <c:v>Very Concerned</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Sheet2!$A$16:$A$18</c:f>
              <c:strCache>
                <c:ptCount val="3"/>
                <c:pt idx="0">
                  <c:v>ACH’s will process payments faster (up to real-time payments) </c:v>
                </c:pt>
                <c:pt idx="1">
                  <c:v>Banks will open Payment Initiation APIs </c:v>
                </c:pt>
                <c:pt idx="2">
                  <c:v>Banks will open Account Information access APIs</c:v>
                </c:pt>
              </c:strCache>
            </c:strRef>
          </c:cat>
          <c:val>
            <c:numRef>
              <c:f>Sheet2!$E$16:$E$18</c:f>
              <c:numCache>
                <c:formatCode>0%</c:formatCode>
                <c:ptCount val="3"/>
                <c:pt idx="0">
                  <c:v>0.11</c:v>
                </c:pt>
                <c:pt idx="1">
                  <c:v>0.16</c:v>
                </c:pt>
                <c:pt idx="2">
                  <c:v>0.18</c:v>
                </c:pt>
              </c:numCache>
            </c:numRef>
          </c:val>
          <c:extLst>
            <c:ext xmlns:c16="http://schemas.microsoft.com/office/drawing/2014/chart" uri="{C3380CC4-5D6E-409C-BE32-E72D297353CC}">
              <c16:uniqueId val="{00000003-D03C-4F6E-9B14-EA979A16023A}"/>
            </c:ext>
          </c:extLst>
        </c:ser>
        <c:ser>
          <c:idx val="4"/>
          <c:order val="4"/>
          <c:tx>
            <c:strRef>
              <c:f>Sheet2!$F$15</c:f>
              <c:strCache>
                <c:ptCount val="1"/>
                <c:pt idx="0">
                  <c:v>Does not apply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Sheet2!$A$16:$A$18</c:f>
              <c:strCache>
                <c:ptCount val="3"/>
                <c:pt idx="0">
                  <c:v>ACH’s will process payments faster (up to real-time payments) </c:v>
                </c:pt>
                <c:pt idx="1">
                  <c:v>Banks will open Payment Initiation APIs </c:v>
                </c:pt>
                <c:pt idx="2">
                  <c:v>Banks will open Account Information access APIs</c:v>
                </c:pt>
              </c:strCache>
            </c:strRef>
          </c:cat>
          <c:val>
            <c:numRef>
              <c:f>Sheet2!$F$16:$F$18</c:f>
              <c:numCache>
                <c:formatCode>0%</c:formatCode>
                <c:ptCount val="3"/>
                <c:pt idx="0">
                  <c:v>0.06</c:v>
                </c:pt>
                <c:pt idx="1">
                  <c:v>0.12</c:v>
                </c:pt>
                <c:pt idx="2">
                  <c:v>0.12</c:v>
                </c:pt>
              </c:numCache>
            </c:numRef>
          </c:val>
          <c:extLst>
            <c:ext xmlns:c16="http://schemas.microsoft.com/office/drawing/2014/chart" uri="{C3380CC4-5D6E-409C-BE32-E72D297353CC}">
              <c16:uniqueId val="{00000004-D03C-4F6E-9B14-EA979A16023A}"/>
            </c:ext>
          </c:extLst>
        </c:ser>
        <c:dLbls>
          <c:showLegendKey val="0"/>
          <c:showVal val="1"/>
          <c:showCatName val="0"/>
          <c:showSerName val="0"/>
          <c:showPercent val="0"/>
          <c:showBubbleSize val="0"/>
        </c:dLbls>
        <c:gapWidth val="75"/>
        <c:overlap val="100"/>
        <c:axId val="327077064"/>
        <c:axId val="324803744"/>
      </c:barChart>
      <c:catAx>
        <c:axId val="327077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24803744"/>
        <c:crosses val="autoZero"/>
        <c:auto val="1"/>
        <c:lblAlgn val="ctr"/>
        <c:lblOffset val="100"/>
        <c:noMultiLvlLbl val="0"/>
      </c:catAx>
      <c:valAx>
        <c:axId val="32480374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270770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DE2-4A71-8D7F-40D7E12BE81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DE2-4A71-8D7F-40D7E12BE810}"/>
              </c:ext>
            </c:extLst>
          </c:dPt>
          <c:cat>
            <c:strRef>
              <c:f>Sheet1!$A$2:$A$3</c:f>
              <c:strCache>
                <c:ptCount val="2"/>
                <c:pt idx="0">
                  <c:v>1st Qtr</c:v>
                </c:pt>
                <c:pt idx="1">
                  <c:v>2nd Qtr</c:v>
                </c:pt>
              </c:strCache>
            </c:strRef>
          </c:cat>
          <c:val>
            <c:numRef>
              <c:f>Sheet1!$B$2:$B$3</c:f>
              <c:numCache>
                <c:formatCode>General</c:formatCode>
                <c:ptCount val="2"/>
                <c:pt idx="0">
                  <c:v>20</c:v>
                </c:pt>
                <c:pt idx="1">
                  <c:v>80</c:v>
                </c:pt>
              </c:numCache>
            </c:numRef>
          </c:val>
          <c:extLst>
            <c:ext xmlns:c16="http://schemas.microsoft.com/office/drawing/2014/chart" uri="{C3380CC4-5D6E-409C-BE32-E72D297353CC}">
              <c16:uniqueId val="{00000000-7F58-4391-B307-AD64BBC1D404}"/>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71-4075-AFF4-DDEC75DA807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E71-4075-AFF4-DDEC75DA807F}"/>
              </c:ext>
            </c:extLst>
          </c:dPt>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8E71-4075-AFF4-DDEC75DA807F}"/>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B70-49F2-A853-C699EA7D1E7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B70-49F2-A853-C699EA7D1E7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B70-49F2-A853-C699EA7D1E7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B70-49F2-A853-C699EA7D1E76}"/>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DB70-49F2-A853-C699EA7D1E7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Region</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AF9-4AFA-AE9F-3B94365331F4}"/>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AF9-4AFA-AE9F-3B94365331F4}"/>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AF9-4AFA-AE9F-3B94365331F4}"/>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AF9-4AFA-AE9F-3B94365331F4}"/>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4AF9-4AFA-AE9F-3B94365331F4}"/>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4AF9-4AFA-AE9F-3B94365331F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Region!$D$3:$D$8</c:f>
              <c:strCache>
                <c:ptCount val="6"/>
                <c:pt idx="0">
                  <c:v>Middle East</c:v>
                </c:pt>
                <c:pt idx="1">
                  <c:v>Africa </c:v>
                </c:pt>
                <c:pt idx="2">
                  <c:v>ANZ</c:v>
                </c:pt>
                <c:pt idx="3">
                  <c:v>APAC (not including ANZ)</c:v>
                </c:pt>
                <c:pt idx="4">
                  <c:v>Europe</c:v>
                </c:pt>
                <c:pt idx="5">
                  <c:v>North America</c:v>
                </c:pt>
              </c:strCache>
            </c:strRef>
          </c:cat>
          <c:val>
            <c:numRef>
              <c:f>Region!$F$3:$F$8</c:f>
              <c:numCache>
                <c:formatCode>0%</c:formatCode>
                <c:ptCount val="6"/>
                <c:pt idx="0">
                  <c:v>7.6335877862595417E-3</c:v>
                </c:pt>
                <c:pt idx="1">
                  <c:v>7.6335877862595417E-3</c:v>
                </c:pt>
                <c:pt idx="2">
                  <c:v>7.0000000000000007E-2</c:v>
                </c:pt>
                <c:pt idx="3">
                  <c:v>6.8702290076335881E-2</c:v>
                </c:pt>
                <c:pt idx="4">
                  <c:v>0.39694656488549618</c:v>
                </c:pt>
                <c:pt idx="5">
                  <c:v>0.44274809160305345</c:v>
                </c:pt>
              </c:numCache>
            </c:numRef>
          </c:val>
          <c:extLst>
            <c:ext xmlns:c16="http://schemas.microsoft.com/office/drawing/2014/chart" uri="{C3380CC4-5D6E-409C-BE32-E72D297353CC}">
              <c16:uniqueId val="{0000000C-4AF9-4AFA-AE9F-3B94365331F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Annual Revenue</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9BB-4A8E-89AB-5BCA5F694AD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9BB-4A8E-89AB-5BCA5F694AD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9BB-4A8E-89AB-5BCA5F694ADE}"/>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9BB-4A8E-89AB-5BCA5F694ADE}"/>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9BB-4A8E-89AB-5BCA5F694ADE}"/>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9BB-4A8E-89AB-5BCA5F694ADE}"/>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A9BB-4A8E-89AB-5BCA5F694AD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Revenue!$A$4:$A$10</c:f>
              <c:strCache>
                <c:ptCount val="7"/>
                <c:pt idx="0">
                  <c:v>&lt;$100m</c:v>
                </c:pt>
                <c:pt idx="1">
                  <c:v>$100 - $500m</c:v>
                </c:pt>
                <c:pt idx="2">
                  <c:v>$500M - $1B</c:v>
                </c:pt>
                <c:pt idx="3">
                  <c:v>$1-5B</c:v>
                </c:pt>
                <c:pt idx="4">
                  <c:v>$5b - $10b</c:v>
                </c:pt>
                <c:pt idx="5">
                  <c:v>$10B-$25B</c:v>
                </c:pt>
                <c:pt idx="6">
                  <c:v>$25B+</c:v>
                </c:pt>
              </c:strCache>
            </c:strRef>
          </c:cat>
          <c:val>
            <c:numRef>
              <c:f>Revenue!$C$4:$C$10</c:f>
              <c:numCache>
                <c:formatCode>0%</c:formatCode>
                <c:ptCount val="7"/>
                <c:pt idx="0">
                  <c:v>0.18939393939393939</c:v>
                </c:pt>
                <c:pt idx="1">
                  <c:v>2.2727272727272728E-2</c:v>
                </c:pt>
                <c:pt idx="2">
                  <c:v>0.10606060606060606</c:v>
                </c:pt>
                <c:pt idx="3">
                  <c:v>0.25757575757575757</c:v>
                </c:pt>
                <c:pt idx="4">
                  <c:v>0.10606060606060606</c:v>
                </c:pt>
                <c:pt idx="5">
                  <c:v>0.18939393939393939</c:v>
                </c:pt>
                <c:pt idx="6">
                  <c:v>0.12878787878787878</c:v>
                </c:pt>
              </c:numCache>
            </c:numRef>
          </c:val>
          <c:extLst>
            <c:ext xmlns:c16="http://schemas.microsoft.com/office/drawing/2014/chart" uri="{C3380CC4-5D6E-409C-BE32-E72D297353CC}">
              <c16:uniqueId val="{0000000E-A9BB-4A8E-89AB-5BCA5F694AD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Scope of Responsibility</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9C2-4F33-9505-A848C69A7BB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9C2-4F33-9505-A848C69A7BB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9C2-4F33-9505-A848C69A7BB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9C2-4F33-9505-A848C69A7BB6}"/>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9C2-4F33-9505-A848C69A7BB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Role!$A$6:$A$10</c:f>
              <c:strCache>
                <c:ptCount val="5"/>
                <c:pt idx="0">
                  <c:v>Finance</c:v>
                </c:pt>
                <c:pt idx="1">
                  <c:v>Treasury</c:v>
                </c:pt>
                <c:pt idx="2">
                  <c:v>Payments</c:v>
                </c:pt>
                <c:pt idx="3">
                  <c:v>IT</c:v>
                </c:pt>
                <c:pt idx="4">
                  <c:v>Other</c:v>
                </c:pt>
              </c:strCache>
            </c:strRef>
          </c:cat>
          <c:val>
            <c:numRef>
              <c:f>Role!$C$6:$C$10</c:f>
              <c:numCache>
                <c:formatCode>0%</c:formatCode>
                <c:ptCount val="5"/>
                <c:pt idx="0">
                  <c:v>0.17452830188679244</c:v>
                </c:pt>
                <c:pt idx="1">
                  <c:v>0.45754716981132076</c:v>
                </c:pt>
                <c:pt idx="2">
                  <c:v>0.24056603773584906</c:v>
                </c:pt>
                <c:pt idx="3">
                  <c:v>6.1320754716981132E-2</c:v>
                </c:pt>
                <c:pt idx="4">
                  <c:v>6.6037735849056603E-2</c:v>
                </c:pt>
              </c:numCache>
            </c:numRef>
          </c:val>
          <c:extLst>
            <c:ext xmlns:c16="http://schemas.microsoft.com/office/drawing/2014/chart" uri="{C3380CC4-5D6E-409C-BE32-E72D297353CC}">
              <c16:uniqueId val="{0000000A-79C2-4F33-9505-A848C69A7BB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Job Title in Charge of Payments Projects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A6B-4663-8DAE-26CB546D8E0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A6B-4663-8DAE-26CB546D8E0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A6B-4663-8DAE-26CB546D8E0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FA6B-4663-8DAE-26CB546D8E06}"/>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FA6B-4663-8DAE-26CB546D8E06}"/>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FA6B-4663-8DAE-26CB546D8E06}"/>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FA6B-4663-8DAE-26CB546D8E06}"/>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FA6B-4663-8DAE-26CB546D8E0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'Charge of Payments Projects'!$A$6:$A$13</c:f>
              <c:strCache>
                <c:ptCount val="8"/>
                <c:pt idx="0">
                  <c:v>Treasurer</c:v>
                </c:pt>
                <c:pt idx="1">
                  <c:v>Assistant Treasurer</c:v>
                </c:pt>
                <c:pt idx="2">
                  <c:v>Controller</c:v>
                </c:pt>
                <c:pt idx="3">
                  <c:v>CFO</c:v>
                </c:pt>
                <c:pt idx="4">
                  <c:v>VP of Finance</c:v>
                </c:pt>
                <c:pt idx="5">
                  <c:v>Head of Shared Service Center</c:v>
                </c:pt>
                <c:pt idx="6">
                  <c:v>Procure-to-Pay</c:v>
                </c:pt>
                <c:pt idx="7">
                  <c:v>Other</c:v>
                </c:pt>
              </c:strCache>
            </c:strRef>
          </c:cat>
          <c:val>
            <c:numRef>
              <c:f>'Charge of Payments Projects'!$C$6:$C$13</c:f>
              <c:numCache>
                <c:formatCode>0%</c:formatCode>
                <c:ptCount val="8"/>
                <c:pt idx="0">
                  <c:v>0.32558139534883723</c:v>
                </c:pt>
                <c:pt idx="1">
                  <c:v>0.13953488372093023</c:v>
                </c:pt>
                <c:pt idx="2">
                  <c:v>9.3023255813953487E-2</c:v>
                </c:pt>
                <c:pt idx="3">
                  <c:v>0.10465116279069768</c:v>
                </c:pt>
                <c:pt idx="4">
                  <c:v>2.3255813953488372E-2</c:v>
                </c:pt>
                <c:pt idx="5">
                  <c:v>0.12209302325581395</c:v>
                </c:pt>
                <c:pt idx="6">
                  <c:v>6.9767441860465115E-2</c:v>
                </c:pt>
                <c:pt idx="7">
                  <c:v>0.12209302325581395</c:v>
                </c:pt>
              </c:numCache>
            </c:numRef>
          </c:val>
          <c:extLst>
            <c:ext xmlns:c16="http://schemas.microsoft.com/office/drawing/2014/chart" uri="{C3380CC4-5D6E-409C-BE32-E72D297353CC}">
              <c16:uniqueId val="{00000010-FA6B-4663-8DAE-26CB546D8E0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531-4A28-8DED-7E225D17CD0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531-4A28-8DED-7E225D17CD0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531-4A28-8DED-7E225D17CD0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531-4A28-8DED-7E225D17CD03}"/>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4531-4A28-8DED-7E225D17CD0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42A-4358-BB1E-AC73938845F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42A-4358-BB1E-AC73938845F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42A-4358-BB1E-AC73938845F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42A-4358-BB1E-AC73938845FA}"/>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042A-4358-BB1E-AC73938845F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8C-4F21-94A5-719986478C2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8C-4F21-94A5-719986478C2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8C-4F21-94A5-719986478C2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A8C-4F21-94A5-719986478C2A}"/>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9A8C-4F21-94A5-719986478C2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7A6-468E-AA5B-A72F6707F52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7A6-468E-AA5B-A72F6707F52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7A6-468E-AA5B-A72F6707F52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7A6-468E-AA5B-A72F6707F526}"/>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C7A6-468E-AA5B-A72F6707F52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35C-40D7-8B4B-192C9CB07FF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35C-40D7-8B4B-192C9CB07FF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35C-40D7-8B4B-192C9CB07FF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35C-40D7-8B4B-192C9CB07FFF}"/>
              </c:ext>
            </c:extLst>
          </c:dPt>
          <c:cat>
            <c:strRef>
              <c:f>Sheet1!$A$2:$A$5</c:f>
              <c:strCache>
                <c:ptCount val="2"/>
                <c:pt idx="0">
                  <c:v>1st Qtr</c:v>
                </c:pt>
                <c:pt idx="1">
                  <c:v>2nd Qtr</c:v>
                </c:pt>
              </c:strCache>
            </c:strRef>
          </c:cat>
          <c:val>
            <c:numRef>
              <c:f>Sheet1!$B$2:$B$5</c:f>
              <c:numCache>
                <c:formatCode>General</c:formatCode>
                <c:ptCount val="4"/>
                <c:pt idx="0">
                  <c:v>80</c:v>
                </c:pt>
                <c:pt idx="1">
                  <c:v>20</c:v>
                </c:pt>
              </c:numCache>
            </c:numRef>
          </c:val>
          <c:extLst>
            <c:ext xmlns:c16="http://schemas.microsoft.com/office/drawing/2014/chart" uri="{C3380CC4-5D6E-409C-BE32-E72D297353CC}">
              <c16:uniqueId val="{00000008-435C-40D7-8B4B-192C9CB07FF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Key Payments Challenges/Key Drivers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'Key Driver'!$B$17</c:f>
              <c:strCache>
                <c:ptCount val="1"/>
                <c:pt idx="0">
                  <c:v>1 - Most Imporant</c:v>
                </c:pt>
              </c:strCache>
            </c:strRef>
          </c:tx>
          <c:spPr>
            <a:solidFill>
              <a:schemeClr val="accent1"/>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Driver'!$B$18:$B$25</c:f>
              <c:numCache>
                <c:formatCode>0%</c:formatCode>
                <c:ptCount val="8"/>
                <c:pt idx="0">
                  <c:v>0.14393939393939395</c:v>
                </c:pt>
                <c:pt idx="1">
                  <c:v>0.10606060606060606</c:v>
                </c:pt>
                <c:pt idx="2">
                  <c:v>0.20454545454545456</c:v>
                </c:pt>
                <c:pt idx="3">
                  <c:v>0.18939393939393939</c:v>
                </c:pt>
                <c:pt idx="4">
                  <c:v>0.17424242424242425</c:v>
                </c:pt>
                <c:pt idx="5">
                  <c:v>5.3030303030303032E-2</c:v>
                </c:pt>
                <c:pt idx="6">
                  <c:v>7.575757575757576E-3</c:v>
                </c:pt>
                <c:pt idx="7">
                  <c:v>0.12121212121212122</c:v>
                </c:pt>
              </c:numCache>
            </c:numRef>
          </c:val>
          <c:extLst>
            <c:ext xmlns:c16="http://schemas.microsoft.com/office/drawing/2014/chart" uri="{C3380CC4-5D6E-409C-BE32-E72D297353CC}">
              <c16:uniqueId val="{00000000-7426-4F63-80A2-3F1672DF1840}"/>
            </c:ext>
          </c:extLst>
        </c:ser>
        <c:ser>
          <c:idx val="1"/>
          <c:order val="1"/>
          <c:tx>
            <c:strRef>
              <c:f>'Key Driver'!$C$17</c:f>
              <c:strCache>
                <c:ptCount val="1"/>
                <c:pt idx="0">
                  <c:v>2</c:v>
                </c:pt>
              </c:strCache>
            </c:strRef>
          </c:tx>
          <c:spPr>
            <a:solidFill>
              <a:schemeClr val="accent2"/>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Driver'!$C$18:$C$25</c:f>
              <c:numCache>
                <c:formatCode>0%</c:formatCode>
                <c:ptCount val="8"/>
                <c:pt idx="0">
                  <c:v>9.0909090909090912E-2</c:v>
                </c:pt>
                <c:pt idx="1">
                  <c:v>0.16666666666666666</c:v>
                </c:pt>
                <c:pt idx="2">
                  <c:v>0.18181818181818182</c:v>
                </c:pt>
                <c:pt idx="3">
                  <c:v>0.25757575757575757</c:v>
                </c:pt>
                <c:pt idx="4">
                  <c:v>0.15151515151515152</c:v>
                </c:pt>
                <c:pt idx="5">
                  <c:v>5.3030303030303032E-2</c:v>
                </c:pt>
                <c:pt idx="6">
                  <c:v>6.8181818181818177E-2</c:v>
                </c:pt>
                <c:pt idx="7">
                  <c:v>3.0303030303030304E-2</c:v>
                </c:pt>
              </c:numCache>
            </c:numRef>
          </c:val>
          <c:extLst>
            <c:ext xmlns:c16="http://schemas.microsoft.com/office/drawing/2014/chart" uri="{C3380CC4-5D6E-409C-BE32-E72D297353CC}">
              <c16:uniqueId val="{00000001-7426-4F63-80A2-3F1672DF1840}"/>
            </c:ext>
          </c:extLst>
        </c:ser>
        <c:ser>
          <c:idx val="2"/>
          <c:order val="2"/>
          <c:tx>
            <c:strRef>
              <c:f>'Key Driver'!$D$17</c:f>
              <c:strCache>
                <c:ptCount val="1"/>
                <c:pt idx="0">
                  <c:v>3</c:v>
                </c:pt>
              </c:strCache>
            </c:strRef>
          </c:tx>
          <c:spPr>
            <a:solidFill>
              <a:schemeClr val="accent3"/>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Driver'!$D$18:$D$25</c:f>
              <c:numCache>
                <c:formatCode>0%</c:formatCode>
                <c:ptCount val="8"/>
                <c:pt idx="0">
                  <c:v>0.18181818181818182</c:v>
                </c:pt>
                <c:pt idx="1">
                  <c:v>0.15151515151515152</c:v>
                </c:pt>
                <c:pt idx="2">
                  <c:v>0.16666666666666666</c:v>
                </c:pt>
                <c:pt idx="3">
                  <c:v>9.0909090909090912E-2</c:v>
                </c:pt>
                <c:pt idx="4">
                  <c:v>0.15151515151515152</c:v>
                </c:pt>
                <c:pt idx="5">
                  <c:v>0.15151515151515152</c:v>
                </c:pt>
                <c:pt idx="6">
                  <c:v>3.0303030303030304E-2</c:v>
                </c:pt>
                <c:pt idx="7">
                  <c:v>7.575757575757576E-2</c:v>
                </c:pt>
              </c:numCache>
            </c:numRef>
          </c:val>
          <c:extLst>
            <c:ext xmlns:c16="http://schemas.microsoft.com/office/drawing/2014/chart" uri="{C3380CC4-5D6E-409C-BE32-E72D297353CC}">
              <c16:uniqueId val="{00000002-7426-4F63-80A2-3F1672DF1840}"/>
            </c:ext>
          </c:extLst>
        </c:ser>
        <c:ser>
          <c:idx val="3"/>
          <c:order val="3"/>
          <c:tx>
            <c:strRef>
              <c:f>'Key Driver'!$E$17</c:f>
              <c:strCache>
                <c:ptCount val="1"/>
                <c:pt idx="0">
                  <c:v>4</c:v>
                </c:pt>
              </c:strCache>
            </c:strRef>
          </c:tx>
          <c:spPr>
            <a:solidFill>
              <a:schemeClr val="accent4"/>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Driver'!$E$18:$E$25</c:f>
              <c:numCache>
                <c:formatCode>0%</c:formatCode>
                <c:ptCount val="8"/>
                <c:pt idx="0">
                  <c:v>0.23484848484848486</c:v>
                </c:pt>
                <c:pt idx="1">
                  <c:v>0.15909090909090909</c:v>
                </c:pt>
                <c:pt idx="2">
                  <c:v>0.16666666666666666</c:v>
                </c:pt>
                <c:pt idx="3">
                  <c:v>0.20454545454545456</c:v>
                </c:pt>
                <c:pt idx="4">
                  <c:v>7.575757575757576E-2</c:v>
                </c:pt>
                <c:pt idx="5">
                  <c:v>7.575757575757576E-2</c:v>
                </c:pt>
                <c:pt idx="6">
                  <c:v>6.0606060606060608E-2</c:v>
                </c:pt>
                <c:pt idx="7">
                  <c:v>2.2727272727272728E-2</c:v>
                </c:pt>
              </c:numCache>
            </c:numRef>
          </c:val>
          <c:extLst>
            <c:ext xmlns:c16="http://schemas.microsoft.com/office/drawing/2014/chart" uri="{C3380CC4-5D6E-409C-BE32-E72D297353CC}">
              <c16:uniqueId val="{00000003-7426-4F63-80A2-3F1672DF1840}"/>
            </c:ext>
          </c:extLst>
        </c:ser>
        <c:ser>
          <c:idx val="4"/>
          <c:order val="4"/>
          <c:tx>
            <c:strRef>
              <c:f>'Key Driver'!$F$17</c:f>
              <c:strCache>
                <c:ptCount val="1"/>
                <c:pt idx="0">
                  <c:v>5</c:v>
                </c:pt>
              </c:strCache>
            </c:strRef>
          </c:tx>
          <c:spPr>
            <a:solidFill>
              <a:schemeClr val="accent5"/>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Driver'!$F$18:$F$25</c:f>
              <c:numCache>
                <c:formatCode>0%</c:formatCode>
                <c:ptCount val="8"/>
                <c:pt idx="0">
                  <c:v>0.12121212121212122</c:v>
                </c:pt>
                <c:pt idx="1">
                  <c:v>0.16666666666666666</c:v>
                </c:pt>
                <c:pt idx="2">
                  <c:v>0.11363636363636363</c:v>
                </c:pt>
                <c:pt idx="3">
                  <c:v>0.11363636363636363</c:v>
                </c:pt>
                <c:pt idx="4">
                  <c:v>0.17424242424242425</c:v>
                </c:pt>
                <c:pt idx="5">
                  <c:v>0.19696969696969696</c:v>
                </c:pt>
                <c:pt idx="6">
                  <c:v>6.8181818181818177E-2</c:v>
                </c:pt>
                <c:pt idx="7">
                  <c:v>4.5454545454545456E-2</c:v>
                </c:pt>
              </c:numCache>
            </c:numRef>
          </c:val>
          <c:extLst>
            <c:ext xmlns:c16="http://schemas.microsoft.com/office/drawing/2014/chart" uri="{C3380CC4-5D6E-409C-BE32-E72D297353CC}">
              <c16:uniqueId val="{00000004-7426-4F63-80A2-3F1672DF1840}"/>
            </c:ext>
          </c:extLst>
        </c:ser>
        <c:ser>
          <c:idx val="5"/>
          <c:order val="5"/>
          <c:tx>
            <c:strRef>
              <c:f>'Key Driver'!$G$17</c:f>
              <c:strCache>
                <c:ptCount val="1"/>
                <c:pt idx="0">
                  <c:v>6</c:v>
                </c:pt>
              </c:strCache>
            </c:strRef>
          </c:tx>
          <c:spPr>
            <a:solidFill>
              <a:schemeClr val="accent6"/>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Driver'!$G$18:$G$25</c:f>
              <c:numCache>
                <c:formatCode>0%</c:formatCode>
                <c:ptCount val="8"/>
                <c:pt idx="0">
                  <c:v>0.11363636363636363</c:v>
                </c:pt>
                <c:pt idx="1">
                  <c:v>0.13636363636363635</c:v>
                </c:pt>
                <c:pt idx="2">
                  <c:v>9.0909090909090912E-2</c:v>
                </c:pt>
                <c:pt idx="3">
                  <c:v>8.3333333333333329E-2</c:v>
                </c:pt>
                <c:pt idx="4">
                  <c:v>0.15909090909090909</c:v>
                </c:pt>
                <c:pt idx="5">
                  <c:v>0.23484848484848486</c:v>
                </c:pt>
                <c:pt idx="6">
                  <c:v>9.8484848484848481E-2</c:v>
                </c:pt>
                <c:pt idx="7">
                  <c:v>8.3333333333333329E-2</c:v>
                </c:pt>
              </c:numCache>
            </c:numRef>
          </c:val>
          <c:extLst>
            <c:ext xmlns:c16="http://schemas.microsoft.com/office/drawing/2014/chart" uri="{C3380CC4-5D6E-409C-BE32-E72D297353CC}">
              <c16:uniqueId val="{00000005-7426-4F63-80A2-3F1672DF1840}"/>
            </c:ext>
          </c:extLst>
        </c:ser>
        <c:ser>
          <c:idx val="6"/>
          <c:order val="6"/>
          <c:tx>
            <c:strRef>
              <c:f>'Key Driver'!$H$17</c:f>
              <c:strCache>
                <c:ptCount val="1"/>
                <c:pt idx="0">
                  <c:v>7</c:v>
                </c:pt>
              </c:strCache>
            </c:strRef>
          </c:tx>
          <c:spPr>
            <a:solidFill>
              <a:schemeClr val="accent1">
                <a:lumMod val="60000"/>
              </a:schemeClr>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Driver'!$H$18:$H$25</c:f>
              <c:numCache>
                <c:formatCode>0%</c:formatCode>
                <c:ptCount val="8"/>
                <c:pt idx="0">
                  <c:v>7.575757575757576E-2</c:v>
                </c:pt>
                <c:pt idx="1">
                  <c:v>7.0000000000000007E-2</c:v>
                </c:pt>
                <c:pt idx="2">
                  <c:v>4.5454545454545456E-2</c:v>
                </c:pt>
                <c:pt idx="3">
                  <c:v>3.787878787878788E-2</c:v>
                </c:pt>
                <c:pt idx="4">
                  <c:v>8.3333333333333329E-2</c:v>
                </c:pt>
                <c:pt idx="5">
                  <c:v>0.16666666666666666</c:v>
                </c:pt>
                <c:pt idx="6">
                  <c:v>0.39393939393939392</c:v>
                </c:pt>
                <c:pt idx="7">
                  <c:v>0.13636363636363635</c:v>
                </c:pt>
              </c:numCache>
            </c:numRef>
          </c:val>
          <c:extLst>
            <c:ext xmlns:c16="http://schemas.microsoft.com/office/drawing/2014/chart" uri="{C3380CC4-5D6E-409C-BE32-E72D297353CC}">
              <c16:uniqueId val="{00000006-7426-4F63-80A2-3F1672DF1840}"/>
            </c:ext>
          </c:extLst>
        </c:ser>
        <c:ser>
          <c:idx val="7"/>
          <c:order val="7"/>
          <c:tx>
            <c:strRef>
              <c:f>'Key Driver'!$I$17</c:f>
              <c:strCache>
                <c:ptCount val="1"/>
                <c:pt idx="0">
                  <c:v>8 - Least Important</c:v>
                </c:pt>
              </c:strCache>
            </c:strRef>
          </c:tx>
          <c:spPr>
            <a:solidFill>
              <a:schemeClr val="accent2">
                <a:lumMod val="60000"/>
              </a:schemeClr>
            </a:solidFill>
            <a:ln>
              <a:noFill/>
            </a:ln>
            <a:effectLst/>
          </c:spPr>
          <c:invertIfNegative val="0"/>
          <c:cat>
            <c:strRef>
              <c:f>'Key Driver'!$A$18:$A$25</c:f>
              <c:strCache>
                <c:ptCount val="8"/>
                <c:pt idx="0">
                  <c:v>Reduce internal costs</c:v>
                </c:pt>
                <c:pt idx="1">
                  <c:v>Reduce external costs</c:v>
                </c:pt>
                <c:pt idx="2">
                  <c:v>Improved control &amp; visibility on approvals</c:v>
                </c:pt>
                <c:pt idx="3">
                  <c:v>Reduce fraud risk</c:v>
                </c:pt>
                <c:pt idx="4">
                  <c:v>Improve cash visibility</c:v>
                </c:pt>
                <c:pt idx="5">
                  <c:v>Reduce payment errors</c:v>
                </c:pt>
                <c:pt idx="6">
                  <c:v>Consolidation of bank relationships</c:v>
                </c:pt>
                <c:pt idx="7">
                  <c:v>Take advantage of real-time payments</c:v>
                </c:pt>
              </c:strCache>
            </c:strRef>
          </c:cat>
          <c:val>
            <c:numRef>
              <c:f>'Key Driver'!$I$18:$I$25</c:f>
              <c:numCache>
                <c:formatCode>0%</c:formatCode>
                <c:ptCount val="8"/>
                <c:pt idx="0">
                  <c:v>0.05</c:v>
                </c:pt>
                <c:pt idx="1">
                  <c:v>5.3030303030303032E-2</c:v>
                </c:pt>
                <c:pt idx="2">
                  <c:v>3.0303030303030304E-2</c:v>
                </c:pt>
                <c:pt idx="3">
                  <c:v>0.03</c:v>
                </c:pt>
                <c:pt idx="4">
                  <c:v>0.04</c:v>
                </c:pt>
                <c:pt idx="5">
                  <c:v>6.8181818181818177E-2</c:v>
                </c:pt>
                <c:pt idx="6">
                  <c:v>0.27272727272727271</c:v>
                </c:pt>
                <c:pt idx="7">
                  <c:v>0.48484848484848486</c:v>
                </c:pt>
              </c:numCache>
            </c:numRef>
          </c:val>
          <c:extLst>
            <c:ext xmlns:c16="http://schemas.microsoft.com/office/drawing/2014/chart" uri="{C3380CC4-5D6E-409C-BE32-E72D297353CC}">
              <c16:uniqueId val="{00000007-7426-4F63-80A2-3F1672DF1840}"/>
            </c:ext>
          </c:extLst>
        </c:ser>
        <c:dLbls>
          <c:showLegendKey val="0"/>
          <c:showVal val="0"/>
          <c:showCatName val="0"/>
          <c:showSerName val="0"/>
          <c:showPercent val="0"/>
          <c:showBubbleSize val="0"/>
        </c:dLbls>
        <c:gapWidth val="150"/>
        <c:overlap val="100"/>
        <c:axId val="317837152"/>
        <c:axId val="317837808"/>
      </c:barChart>
      <c:catAx>
        <c:axId val="317837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7837808"/>
        <c:crosses val="autoZero"/>
        <c:auto val="1"/>
        <c:lblAlgn val="ctr"/>
        <c:lblOffset val="100"/>
        <c:noMultiLvlLbl val="0"/>
      </c:catAx>
      <c:valAx>
        <c:axId val="3178378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7837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US" dirty="0">
                <a:solidFill>
                  <a:schemeClr val="bg1"/>
                </a:solidFill>
              </a:rPr>
              <a:t>Payment Centralization Structure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en-US"/>
        </a:p>
      </c:txPr>
    </c:title>
    <c:autoTitleDeleted val="0"/>
    <c:plotArea>
      <c:layout/>
      <c:barChart>
        <c:barDir val="bar"/>
        <c:grouping val="clustered"/>
        <c:varyColors val="0"/>
        <c:ser>
          <c:idx val="0"/>
          <c:order val="0"/>
          <c:tx>
            <c:strRef>
              <c:f>'Payment structure'!$A$14</c:f>
              <c:strCache>
                <c:ptCount val="1"/>
                <c:pt idx="0">
                  <c:v>Today</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8FA3-4B95-A7F1-0463027C6ECE}"/>
                </c:ext>
              </c:extLst>
            </c:dLbl>
            <c:dLbl>
              <c:idx val="1"/>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8FA3-4B95-A7F1-0463027C6ECE}"/>
                </c:ext>
              </c:extLst>
            </c:dLbl>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8FA3-4B95-A7F1-0463027C6ECE}"/>
                </c:ext>
              </c:extLst>
            </c:dLbl>
            <c:dLbl>
              <c:idx val="3"/>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8FA3-4B95-A7F1-0463027C6ECE}"/>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8FA3-4B95-A7F1-0463027C6EC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'Payment structure'!$B$13:$F$13</c:f>
              <c:strCache>
                <c:ptCount val="5"/>
                <c:pt idx="0">
                  <c:v>Decentralized (each entity makes its own payments via bank proprietary e-banking tools</c:v>
                </c:pt>
                <c:pt idx="1">
                  <c:v>Centralized team using bank-specific tools</c:v>
                </c:pt>
                <c:pt idx="2">
                  <c:v>Centralized team using bank-agnostic solution</c:v>
                </c:pt>
                <c:pt idx="3">
                  <c:v>Centralized, and doing payments on behalf of</c:v>
                </c:pt>
                <c:pt idx="4">
                  <c:v>Combination</c:v>
                </c:pt>
              </c:strCache>
            </c:strRef>
          </c:cat>
          <c:val>
            <c:numRef>
              <c:f>'Payment structure'!$B$14:$F$14</c:f>
              <c:numCache>
                <c:formatCode>0%</c:formatCode>
                <c:ptCount val="5"/>
                <c:pt idx="0">
                  <c:v>0.19696969696969696</c:v>
                </c:pt>
                <c:pt idx="1">
                  <c:v>0.32575757575757575</c:v>
                </c:pt>
                <c:pt idx="2">
                  <c:v>0.11363636363636363</c:v>
                </c:pt>
                <c:pt idx="3">
                  <c:v>0.12121212121212122</c:v>
                </c:pt>
                <c:pt idx="4">
                  <c:v>0.24242424242424243</c:v>
                </c:pt>
              </c:numCache>
            </c:numRef>
          </c:val>
          <c:extLst>
            <c:ext xmlns:c16="http://schemas.microsoft.com/office/drawing/2014/chart" uri="{C3380CC4-5D6E-409C-BE32-E72D297353CC}">
              <c16:uniqueId val="{00000000-D47A-437F-AA89-78361D6CECA5}"/>
            </c:ext>
          </c:extLst>
        </c:ser>
        <c:ser>
          <c:idx val="1"/>
          <c:order val="1"/>
          <c:tx>
            <c:strRef>
              <c:f>'Payment structure'!$A$15</c:f>
              <c:strCache>
                <c:ptCount val="1"/>
                <c:pt idx="0">
                  <c:v>Next 12-24 months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'Payment structure'!$B$13:$F$13</c:f>
              <c:strCache>
                <c:ptCount val="5"/>
                <c:pt idx="0">
                  <c:v>Decentralized (each entity makes its own payments via bank proprietary e-banking tools</c:v>
                </c:pt>
                <c:pt idx="1">
                  <c:v>Centralized team using bank-specific tools</c:v>
                </c:pt>
                <c:pt idx="2">
                  <c:v>Centralized team using bank-agnostic solution</c:v>
                </c:pt>
                <c:pt idx="3">
                  <c:v>Centralized, and doing payments on behalf of</c:v>
                </c:pt>
                <c:pt idx="4">
                  <c:v>Combination</c:v>
                </c:pt>
              </c:strCache>
            </c:strRef>
          </c:cat>
          <c:val>
            <c:numRef>
              <c:f>'Payment structure'!$B$15:$F$15</c:f>
              <c:numCache>
                <c:formatCode>0%</c:formatCode>
                <c:ptCount val="5"/>
                <c:pt idx="0">
                  <c:v>0.06</c:v>
                </c:pt>
                <c:pt idx="1">
                  <c:v>0.1640625</c:v>
                </c:pt>
                <c:pt idx="2">
                  <c:v>0.2421875</c:v>
                </c:pt>
                <c:pt idx="3">
                  <c:v>0.234375</c:v>
                </c:pt>
                <c:pt idx="4">
                  <c:v>0.3125</c:v>
                </c:pt>
              </c:numCache>
            </c:numRef>
          </c:val>
          <c:extLst>
            <c:ext xmlns:c16="http://schemas.microsoft.com/office/drawing/2014/chart" uri="{C3380CC4-5D6E-409C-BE32-E72D297353CC}">
              <c16:uniqueId val="{00000001-D47A-437F-AA89-78361D6CECA5}"/>
            </c:ext>
          </c:extLst>
        </c:ser>
        <c:dLbls>
          <c:showLegendKey val="0"/>
          <c:showVal val="1"/>
          <c:showCatName val="0"/>
          <c:showSerName val="0"/>
          <c:showPercent val="0"/>
          <c:showBubbleSize val="0"/>
        </c:dLbls>
        <c:gapWidth val="75"/>
        <c:axId val="547718960"/>
        <c:axId val="547718304"/>
      </c:barChart>
      <c:catAx>
        <c:axId val="547718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547718304"/>
        <c:crosses val="autoZero"/>
        <c:auto val="1"/>
        <c:lblAlgn val="ctr"/>
        <c:lblOffset val="100"/>
        <c:noMultiLvlLbl val="0"/>
      </c:catAx>
      <c:valAx>
        <c:axId val="54771830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547718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20T13:45:15.179" idx="1">
    <p:pos x="735" y="3423"/>
    <p:text>Highlighted parts - Please confirm edits</p:text>
    <p:extLst>
      <p:ext uri="{C676402C-5697-4E1C-873F-D02D1690AC5C}">
        <p15:threadingInfo xmlns:p15="http://schemas.microsoft.com/office/powerpoint/2012/main" timeZoneBias="-33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9-20T14:01:00.193" idx="5">
    <p:pos x="4520" y="1503"/>
    <p:text>conducted by?</p:text>
    <p:extLst>
      <p:ext uri="{C676402C-5697-4E1C-873F-D02D1690AC5C}">
        <p15:threadingInfo xmlns:p15="http://schemas.microsoft.com/office/powerpoint/2012/main" timeZoneBias="-33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9-20T14:03:48.693" idx="6">
    <p:pos x="3270" y="1103"/>
    <p:text>Highlighted part - Same content on Slide 7</p:text>
    <p:extLst>
      <p:ext uri="{C676402C-5697-4E1C-873F-D02D1690AC5C}">
        <p15:threadingInfo xmlns:p15="http://schemas.microsoft.com/office/powerpoint/2012/main" timeZoneBias="-33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7-09-20T14:09:17.588" idx="7">
    <p:pos x="986" y="3026"/>
    <p:text>highlighted part - made a new sentence from "This could be..." - please confirm edit.</p:text>
    <p:extLst>
      <p:ext uri="{C676402C-5697-4E1C-873F-D02D1690AC5C}">
        <p15:threadingInfo xmlns:p15="http://schemas.microsoft.com/office/powerpoint/2012/main" timeZoneBias="-33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7-09-20T14:14:10.247" idx="8">
    <p:pos x="6267" y="322"/>
    <p:text>challenge AND driver?</p:text>
    <p:extLst>
      <p:ext uri="{C676402C-5697-4E1C-873F-D02D1690AC5C}">
        <p15:threadingInfo xmlns:p15="http://schemas.microsoft.com/office/powerpoint/2012/main" timeZoneBias="-330"/>
      </p:ext>
    </p:extLst>
  </p:cm>
  <p:cm authorId="1" dt="2017-09-20T14:20:54.533" idx="9">
    <p:pos x="4589" y="3427"/>
    <p:text>Not clear - pay to utilize it?</p:text>
    <p:extLst>
      <p:ext uri="{C676402C-5697-4E1C-873F-D02D1690AC5C}">
        <p15:threadingInfo xmlns:p15="http://schemas.microsoft.com/office/powerpoint/2012/main" timeZoneBias="-33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20888-4F83-4A32-8ACD-852330035A11}" type="datetimeFigureOut">
              <a:rPr lang="en-US" smtClean="0"/>
              <a:t>11/6/2017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50DFC-026F-45EC-A9BE-3DC26DECBBFF}" type="slidenum">
              <a:rPr lang="en-US" smtClean="0"/>
              <a:t>‹#›</a:t>
            </a:fld>
            <a:endParaRPr lang="en-US" dirty="0"/>
          </a:p>
        </p:txBody>
      </p:sp>
    </p:spTree>
    <p:extLst>
      <p:ext uri="{BB962C8B-B14F-4D97-AF65-F5344CB8AC3E}">
        <p14:creationId xmlns:p14="http://schemas.microsoft.com/office/powerpoint/2010/main" val="666202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330744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3749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147290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261674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3554084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3668817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241251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237025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38687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422617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5FC7FE-AD60-499F-BA73-F50CE78EBF03}"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234EC8-719F-4972-960C-B24B19AE7953}" type="slidenum">
              <a:rPr lang="en-US" smtClean="0"/>
              <a:t>‹#›</a:t>
            </a:fld>
            <a:endParaRPr lang="en-US" dirty="0"/>
          </a:p>
        </p:txBody>
      </p:sp>
    </p:spTree>
    <p:extLst>
      <p:ext uri="{BB962C8B-B14F-4D97-AF65-F5344CB8AC3E}">
        <p14:creationId xmlns:p14="http://schemas.microsoft.com/office/powerpoint/2010/main" val="137761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FC7FE-AD60-499F-BA73-F50CE78EBF03}" type="datetimeFigureOut">
              <a:rPr lang="en-US" smtClean="0"/>
              <a:t>11/6/2017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34EC8-719F-4972-960C-B24B19AE7953}" type="slidenum">
              <a:rPr lang="en-US" smtClean="0"/>
              <a:t>‹#›</a:t>
            </a:fld>
            <a:endParaRPr lang="en-US" dirty="0"/>
          </a:p>
        </p:txBody>
      </p:sp>
    </p:spTree>
    <p:extLst>
      <p:ext uri="{BB962C8B-B14F-4D97-AF65-F5344CB8AC3E}">
        <p14:creationId xmlns:p14="http://schemas.microsoft.com/office/powerpoint/2010/main" val="929840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1.xml"/><Relationship Id="rId4" Type="http://schemas.openxmlformats.org/officeDocument/2006/relationships/comments" Target="../comments/commen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1.xml"/><Relationship Id="rId4" Type="http://schemas.openxmlformats.org/officeDocument/2006/relationships/comments" Target="../comments/commen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1.xml"/><Relationship Id="rId5" Type="http://schemas.openxmlformats.org/officeDocument/2006/relationships/chart" Target="../charts/chart23.xml"/><Relationship Id="rId4" Type="http://schemas.openxmlformats.org/officeDocument/2006/relationships/chart" Target="../charts/char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chart" Target="../charts/chart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1664677"/>
            <a:ext cx="12192000" cy="4278923"/>
          </a:xfrm>
          <a:prstGeom prst="rect">
            <a:avLst/>
          </a:prstGeom>
          <a:solidFill>
            <a:srgbClr val="004F59"/>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TextBox 4"/>
          <p:cNvSpPr txBox="1"/>
          <p:nvPr/>
        </p:nvSpPr>
        <p:spPr>
          <a:xfrm>
            <a:off x="486137" y="1054658"/>
            <a:ext cx="11705863" cy="3908762"/>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Where Payments Meet Life</a:t>
            </a:r>
          </a:p>
          <a:p>
            <a:endParaRPr lang="en-US" sz="4800" b="1" dirty="0">
              <a:solidFill>
                <a:schemeClr val="bg1"/>
              </a:solidFill>
              <a:latin typeface="Arial" panose="020B0604020202020204" pitchFamily="34" charset="0"/>
              <a:cs typeface="Arial" panose="020B0604020202020204" pitchFamily="34" charset="0"/>
            </a:endParaRPr>
          </a:p>
          <a:p>
            <a:r>
              <a:rPr lang="en-US" sz="4400" b="1" dirty="0">
                <a:solidFill>
                  <a:schemeClr val="bg1"/>
                </a:solidFill>
                <a:latin typeface="Arial" panose="020B0604020202020204" pitchFamily="34" charset="0"/>
                <a:cs typeface="Arial" panose="020B0604020202020204" pitchFamily="34" charset="0"/>
              </a:rPr>
              <a:t>2017 Corporate Payments and Bank Connectivity Report: Simplifying the Global Payments Journey</a:t>
            </a:r>
          </a:p>
          <a:p>
            <a:endParaRPr lang="en-US" sz="4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4080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ectangle 15"/>
          <p:cNvSpPr/>
          <p:nvPr/>
        </p:nvSpPr>
        <p:spPr>
          <a:xfrm>
            <a:off x="6344024" y="0"/>
            <a:ext cx="5913199"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264592" y="335375"/>
            <a:ext cx="11927408" cy="461665"/>
          </a:xfrm>
          <a:prstGeom prst="rect">
            <a:avLst/>
          </a:prstGeom>
          <a:noFill/>
        </p:spPr>
        <p:txBody>
          <a:bodyPr wrap="square" rtlCol="0">
            <a:spAutoFit/>
          </a:bodyPr>
          <a:lstStyle/>
          <a:p>
            <a:r>
              <a:rPr lang="en-US" sz="2400" b="1" dirty="0">
                <a:solidFill>
                  <a:schemeClr val="bg1"/>
                </a:solidFill>
                <a:cs typeface="Arial" panose="020B0604020202020204" pitchFamily="34" charset="0"/>
              </a:rPr>
              <a:t>Another channel to the banks: Open APIs that lead to real-time/faster payments</a:t>
            </a:r>
          </a:p>
        </p:txBody>
      </p:sp>
      <p:graphicFrame>
        <p:nvGraphicFramePr>
          <p:cNvPr id="5" name="Table 4"/>
          <p:cNvGraphicFramePr>
            <a:graphicFrameLocks noGrp="1"/>
          </p:cNvGraphicFramePr>
          <p:nvPr>
            <p:extLst>
              <p:ext uri="{D42A27DB-BD31-4B8C-83A1-F6EECF244321}">
                <p14:modId xmlns:p14="http://schemas.microsoft.com/office/powerpoint/2010/main" val="1776389524"/>
              </p:ext>
            </p:extLst>
          </p:nvPr>
        </p:nvGraphicFramePr>
        <p:xfrm>
          <a:off x="300814" y="1255362"/>
          <a:ext cx="5876950" cy="4888776"/>
        </p:xfrm>
        <a:graphic>
          <a:graphicData uri="http://schemas.openxmlformats.org/drawingml/2006/table">
            <a:tbl>
              <a:tblPr firstRow="1" firstCol="1" bandRow="1">
                <a:tableStyleId>{5C22544A-7EE6-4342-B048-85BDC9FD1C3A}</a:tableStyleId>
              </a:tblPr>
              <a:tblGrid>
                <a:gridCol w="5876950">
                  <a:extLst>
                    <a:ext uri="{9D8B030D-6E8A-4147-A177-3AD203B41FA5}">
                      <a16:colId xmlns:a16="http://schemas.microsoft.com/office/drawing/2014/main" val="187924771"/>
                    </a:ext>
                  </a:extLst>
                </a:gridCol>
              </a:tblGrid>
              <a:tr h="4888776">
                <a:tc>
                  <a:txBody>
                    <a:bodyPr/>
                    <a:lstStyle/>
                    <a:p>
                      <a:r>
                        <a:rPr lang="en-US" sz="1800" b="0" kern="1200" dirty="0">
                          <a:solidFill>
                            <a:schemeClr val="lt1"/>
                          </a:solidFill>
                          <a:effectLst/>
                          <a:latin typeface="+mn-lt"/>
                          <a:ea typeface="+mn-ea"/>
                          <a:cs typeface="+mn-cs"/>
                        </a:rPr>
                        <a:t>35%</a:t>
                      </a:r>
                      <a:r>
                        <a:rPr lang="en-US" sz="1800" b="0" kern="1200" baseline="0" dirty="0">
                          <a:solidFill>
                            <a:schemeClr val="lt1"/>
                          </a:solidFill>
                          <a:effectLst/>
                          <a:latin typeface="+mn-lt"/>
                          <a:ea typeface="+mn-ea"/>
                          <a:cs typeface="+mn-cs"/>
                        </a:rPr>
                        <a:t> of study participants are interested in open APIs. Another 35% already have or plan to have an API banking initiative in place within the next 18 months.</a:t>
                      </a:r>
                      <a:endParaRPr lang="en-US" sz="1800" b="0" kern="1200" dirty="0">
                        <a:solidFill>
                          <a:schemeClr val="lt1"/>
                        </a:solidFill>
                        <a:effectLst/>
                        <a:latin typeface="+mn-lt"/>
                        <a:ea typeface="+mn-ea"/>
                        <a:cs typeface="+mn-cs"/>
                      </a:endParaRPr>
                    </a:p>
                    <a:p>
                      <a:endParaRPr lang="en-US" sz="1800" b="1" kern="1200" dirty="0">
                        <a:solidFill>
                          <a:schemeClr val="lt1"/>
                        </a:solidFill>
                        <a:effectLst/>
                        <a:latin typeface="+mn-lt"/>
                        <a:ea typeface="+mn-ea"/>
                        <a:cs typeface="+mn-cs"/>
                      </a:endParaRPr>
                    </a:p>
                    <a:p>
                      <a:r>
                        <a:rPr lang="en-US" sz="1800" b="1" i="1" kern="1200" dirty="0">
                          <a:solidFill>
                            <a:schemeClr val="lt1"/>
                          </a:solidFill>
                          <a:effectLst/>
                          <a:latin typeface="+mn-lt"/>
                          <a:ea typeface="+mn-ea"/>
                          <a:cs typeface="+mn-cs"/>
                        </a:rPr>
                        <a:t>Open APIs are just another channel into a bank. They, however, can help facilitate the reality of real-time payments between banks, corporations and their consumer or corporate customers as APIs interact in real time with the payment systems. They also offer the possibility of additional services that can be offered to consumers or corporations. </a:t>
                      </a:r>
                    </a:p>
                    <a:p>
                      <a:endParaRPr lang="en-US" sz="1800" b="1" i="1" kern="1200" dirty="0">
                        <a:solidFill>
                          <a:schemeClr val="lt1"/>
                        </a:solidFill>
                        <a:effectLst/>
                        <a:latin typeface="+mn-lt"/>
                        <a:ea typeface="+mn-ea"/>
                        <a:cs typeface="+mn-cs"/>
                      </a:endParaRPr>
                    </a:p>
                    <a:p>
                      <a:r>
                        <a:rPr lang="en-US" sz="1800" b="1" i="1" kern="1200" dirty="0">
                          <a:solidFill>
                            <a:schemeClr val="lt1"/>
                          </a:solidFill>
                          <a:effectLst/>
                          <a:latin typeface="+mn-lt"/>
                          <a:ea typeface="+mn-ea"/>
                          <a:cs typeface="+mn-cs"/>
                        </a:rPr>
                        <a:t>Open APIs are not only relevant for payments but any business process that can benefit from </a:t>
                      </a:r>
                      <a:r>
                        <a:rPr lang="en-US" sz="1800" b="1" i="1" kern="1200" dirty="0">
                          <a:solidFill>
                            <a:schemeClr val="lt1"/>
                          </a:solidFill>
                          <a:effectLst/>
                          <a:highlight>
                            <a:srgbClr val="0000FF"/>
                          </a:highlight>
                          <a:latin typeface="+mn-lt"/>
                          <a:ea typeface="+mn-ea"/>
                          <a:cs typeface="+mn-cs"/>
                        </a:rPr>
                        <a:t>real-time interactions with a bank. This could be interesting provided that banks are </a:t>
                      </a:r>
                      <a:r>
                        <a:rPr lang="en-US" sz="1800" b="1" i="1" kern="1200" dirty="0">
                          <a:solidFill>
                            <a:schemeClr val="lt1"/>
                          </a:solidFill>
                          <a:effectLst/>
                          <a:latin typeface="+mn-lt"/>
                          <a:ea typeface="+mn-ea"/>
                          <a:cs typeface="+mn-cs"/>
                        </a:rPr>
                        <a:t>offering APIs for these domains </a:t>
                      </a:r>
                      <a:r>
                        <a:rPr lang="en-US" sz="1800" b="1" kern="1200" dirty="0">
                          <a:solidFill>
                            <a:schemeClr val="lt1"/>
                          </a:solidFill>
                          <a:effectLst/>
                          <a:latin typeface="+mn-lt"/>
                          <a:ea typeface="+mn-ea"/>
                          <a:cs typeface="+mn-cs"/>
                        </a:rPr>
                        <a:t>—</a:t>
                      </a:r>
                      <a:r>
                        <a:rPr lang="en-US" sz="1800" b="1" i="1" kern="1200" dirty="0">
                          <a:solidFill>
                            <a:schemeClr val="lt1"/>
                          </a:solidFill>
                          <a:effectLst/>
                          <a:latin typeface="+mn-lt"/>
                          <a:ea typeface="+mn-ea"/>
                          <a:cs typeface="+mn-cs"/>
                        </a:rPr>
                        <a:t> think balance inquiries, cut-off time checks, or checking credit line availability.</a:t>
                      </a:r>
                      <a:endParaRPr lang="en-US" sz="1400" b="0" i="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85044364"/>
                  </a:ext>
                </a:extLst>
              </a:tr>
            </a:tbl>
          </a:graphicData>
        </a:graphic>
      </p:graphicFrame>
      <p:graphicFrame>
        <p:nvGraphicFramePr>
          <p:cNvPr id="17" name="Chart 16">
            <a:extLst>
              <a:ext uri="{FF2B5EF4-FFF2-40B4-BE49-F238E27FC236}">
                <a16:creationId xmlns:a16="http://schemas.microsoft.com/office/drawing/2014/main" id="{2C507142-47FD-499F-BEDC-DC3C7BC1E51A}"/>
              </a:ext>
            </a:extLst>
          </p:cNvPr>
          <p:cNvGraphicFramePr>
            <a:graphicFrameLocks/>
          </p:cNvGraphicFramePr>
          <p:nvPr>
            <p:extLst>
              <p:ext uri="{D42A27DB-BD31-4B8C-83A1-F6EECF244321}">
                <p14:modId xmlns:p14="http://schemas.microsoft.com/office/powerpoint/2010/main" val="3119519455"/>
              </p:ext>
            </p:extLst>
          </p:nvPr>
        </p:nvGraphicFramePr>
        <p:xfrm>
          <a:off x="7062143" y="3941177"/>
          <a:ext cx="4341419" cy="21522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a:extLst>
              <a:ext uri="{FF2B5EF4-FFF2-40B4-BE49-F238E27FC236}">
                <a16:creationId xmlns:a16="http://schemas.microsoft.com/office/drawing/2014/main" id="{A3C3B1F7-FDFE-41C1-AFBE-D6868EF01D76}"/>
              </a:ext>
            </a:extLst>
          </p:cNvPr>
          <p:cNvGraphicFramePr>
            <a:graphicFrameLocks/>
          </p:cNvGraphicFramePr>
          <p:nvPr>
            <p:extLst>
              <p:ext uri="{D42A27DB-BD31-4B8C-83A1-F6EECF244321}">
                <p14:modId xmlns:p14="http://schemas.microsoft.com/office/powerpoint/2010/main" val="845285725"/>
              </p:ext>
            </p:extLst>
          </p:nvPr>
        </p:nvGraphicFramePr>
        <p:xfrm>
          <a:off x="6676544" y="1108950"/>
          <a:ext cx="5435837" cy="2203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620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6" name="Rectangle 5"/>
          <p:cNvSpPr/>
          <p:nvPr/>
        </p:nvSpPr>
        <p:spPr>
          <a:xfrm>
            <a:off x="5486400" y="1"/>
            <a:ext cx="6705599"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4" name="TextBox 3"/>
          <p:cNvSpPr txBox="1"/>
          <p:nvPr/>
        </p:nvSpPr>
        <p:spPr>
          <a:xfrm>
            <a:off x="343286" y="183422"/>
            <a:ext cx="12103356" cy="461665"/>
          </a:xfrm>
          <a:prstGeom prst="rect">
            <a:avLst/>
          </a:prstGeom>
          <a:noFill/>
        </p:spPr>
        <p:txBody>
          <a:bodyPr wrap="square" rtlCol="0">
            <a:spAutoFit/>
          </a:bodyPr>
          <a:lstStyle/>
          <a:p>
            <a:r>
              <a:rPr lang="en-US" sz="2400" b="1" dirty="0">
                <a:solidFill>
                  <a:schemeClr val="bg1"/>
                </a:solidFill>
                <a:cs typeface="Arial" panose="020B0604020202020204" pitchFamily="34" charset="0"/>
              </a:rPr>
              <a:t>The race is on toward real-time/faster payments</a:t>
            </a:r>
          </a:p>
        </p:txBody>
      </p:sp>
      <p:graphicFrame>
        <p:nvGraphicFramePr>
          <p:cNvPr id="5" name="Table 4"/>
          <p:cNvGraphicFramePr>
            <a:graphicFrameLocks noGrp="1"/>
          </p:cNvGraphicFramePr>
          <p:nvPr>
            <p:extLst>
              <p:ext uri="{D42A27DB-BD31-4B8C-83A1-F6EECF244321}">
                <p14:modId xmlns:p14="http://schemas.microsoft.com/office/powerpoint/2010/main" val="3383688497"/>
              </p:ext>
            </p:extLst>
          </p:nvPr>
        </p:nvGraphicFramePr>
        <p:xfrm>
          <a:off x="5608887" y="828508"/>
          <a:ext cx="6368512" cy="5686044"/>
        </p:xfrm>
        <a:graphic>
          <a:graphicData uri="http://schemas.openxmlformats.org/drawingml/2006/table">
            <a:tbl>
              <a:tblPr firstRow="1" firstCol="1" bandRow="1">
                <a:tableStyleId>{5C22544A-7EE6-4342-B048-85BDC9FD1C3A}</a:tableStyleId>
              </a:tblPr>
              <a:tblGrid>
                <a:gridCol w="6368512">
                  <a:extLst>
                    <a:ext uri="{9D8B030D-6E8A-4147-A177-3AD203B41FA5}">
                      <a16:colId xmlns:a16="http://schemas.microsoft.com/office/drawing/2014/main" val="187924771"/>
                    </a:ext>
                  </a:extLst>
                </a:gridCol>
              </a:tblGrid>
              <a:tr h="5353166">
                <a:tc>
                  <a:txBody>
                    <a:bodyPr/>
                    <a:lstStyle/>
                    <a:p>
                      <a:pPr marL="0" marR="0">
                        <a:lnSpc>
                          <a:spcPct val="107000"/>
                        </a:lnSpc>
                        <a:spcBef>
                          <a:spcPts val="0"/>
                        </a:spcBef>
                        <a:spcAft>
                          <a:spcPts val="800"/>
                        </a:spcAft>
                      </a:pPr>
                      <a:r>
                        <a:rPr lang="en-US" sz="1500" b="0" i="0" u="none" dirty="0">
                          <a:solidFill>
                            <a:schemeClr val="bg1"/>
                          </a:solidFill>
                          <a:effectLst/>
                          <a:latin typeface="Arial" panose="020B0604020202020204" pitchFamily="34" charset="0"/>
                          <a:ea typeface="+mn-ea"/>
                          <a:cs typeface="Arial" panose="020B0604020202020204" pitchFamily="34" charset="0"/>
                        </a:rPr>
                        <a:t>23% view real-time payments as </a:t>
                      </a:r>
                      <a:r>
                        <a:rPr lang="en-US" sz="1500" b="0" i="0" u="none" dirty="0">
                          <a:solidFill>
                            <a:schemeClr val="bg1"/>
                          </a:solidFill>
                          <a:effectLst/>
                          <a:highlight>
                            <a:srgbClr val="0000FF"/>
                          </a:highlight>
                          <a:latin typeface="Arial" panose="020B0604020202020204" pitchFamily="34" charset="0"/>
                          <a:ea typeface="+mn-ea"/>
                          <a:cs typeface="Arial" panose="020B0604020202020204" pitchFamily="34" charset="0"/>
                        </a:rPr>
                        <a:t>a challenge</a:t>
                      </a:r>
                      <a:r>
                        <a:rPr lang="en-US" sz="1500" b="0" i="0" u="none" baseline="0" dirty="0">
                          <a:solidFill>
                            <a:schemeClr val="bg1"/>
                          </a:solidFill>
                          <a:effectLst/>
                          <a:highlight>
                            <a:srgbClr val="0000FF"/>
                          </a:highlight>
                          <a:latin typeface="Arial" panose="020B0604020202020204" pitchFamily="34" charset="0"/>
                          <a:ea typeface="+mn-ea"/>
                          <a:cs typeface="Arial" panose="020B0604020202020204" pitchFamily="34" charset="0"/>
                        </a:rPr>
                        <a:t> or driver </a:t>
                      </a:r>
                      <a:br>
                        <a:rPr lang="en-US" sz="1500" b="0" i="0" u="none" baseline="0" dirty="0">
                          <a:solidFill>
                            <a:schemeClr val="bg1"/>
                          </a:solidFill>
                          <a:effectLst/>
                          <a:latin typeface="Arial" panose="020B0604020202020204" pitchFamily="34" charset="0"/>
                          <a:ea typeface="+mn-ea"/>
                          <a:cs typeface="Arial" panose="020B0604020202020204" pitchFamily="34" charset="0"/>
                        </a:rPr>
                      </a:br>
                      <a:r>
                        <a:rPr lang="en-US" sz="1500" b="0" i="0" u="none" baseline="0" dirty="0">
                          <a:solidFill>
                            <a:schemeClr val="bg1"/>
                          </a:solidFill>
                          <a:effectLst/>
                          <a:latin typeface="Arial" panose="020B0604020202020204" pitchFamily="34" charset="0"/>
                          <a:ea typeface="+mn-ea"/>
                          <a:cs typeface="Arial" panose="020B0604020202020204" pitchFamily="34" charset="0"/>
                        </a:rPr>
                        <a:t>for a payments project. Real-time payments have become </a:t>
                      </a:r>
                      <a:r>
                        <a:rPr lang="en-US" sz="1500" b="0" i="0" u="none" strike="noStrike" kern="1200" baseline="0" dirty="0">
                          <a:solidFill>
                            <a:schemeClr val="lt1"/>
                          </a:solidFill>
                          <a:latin typeface="Arial" panose="020B0604020202020204" pitchFamily="34" charset="0"/>
                          <a:ea typeface="+mn-ea"/>
                          <a:cs typeface="Arial" panose="020B0604020202020204" pitchFamily="34" charset="0"/>
                        </a:rPr>
                        <a:t>a global phenomenon with regional impact and national schemes. </a:t>
                      </a:r>
                      <a:r>
                        <a:rPr lang="en-US" sz="1500" b="0" i="0" u="none" kern="1200" dirty="0">
                          <a:solidFill>
                            <a:schemeClr val="lt1"/>
                          </a:solidFill>
                          <a:effectLst/>
                          <a:latin typeface="Arial" panose="020B0604020202020204" pitchFamily="34" charset="0"/>
                          <a:ea typeface="+mn-ea"/>
                          <a:cs typeface="Arial" panose="020B0604020202020204" pitchFamily="34" charset="0"/>
                        </a:rPr>
                        <a:t>Single Euro Payments Area (SEPA),</a:t>
                      </a:r>
                      <a:r>
                        <a:rPr lang="en-US" sz="1500" b="0" i="0" u="none" kern="1200" baseline="0" dirty="0">
                          <a:solidFill>
                            <a:schemeClr val="lt1"/>
                          </a:solidFill>
                          <a:effectLst/>
                          <a:latin typeface="Arial" panose="020B0604020202020204" pitchFamily="34" charset="0"/>
                          <a:ea typeface="+mn-ea"/>
                          <a:cs typeface="Arial" panose="020B0604020202020204" pitchFamily="34" charset="0"/>
                        </a:rPr>
                        <a:t> the </a:t>
                      </a:r>
                      <a:r>
                        <a:rPr lang="en-US" sz="1500" b="0" i="0" u="none" kern="1200" dirty="0">
                          <a:solidFill>
                            <a:schemeClr val="lt1"/>
                          </a:solidFill>
                          <a:effectLst/>
                          <a:latin typeface="Arial" panose="020B0604020202020204" pitchFamily="34" charset="0"/>
                          <a:ea typeface="+mn-ea"/>
                          <a:cs typeface="Arial" panose="020B0604020202020204" pitchFamily="34" charset="0"/>
                        </a:rPr>
                        <a:t>payment-integration initiative in Europe, helped 20% of study</a:t>
                      </a:r>
                      <a:r>
                        <a:rPr lang="en-US" sz="1500" b="0" i="0" u="none" kern="1200" baseline="0" dirty="0">
                          <a:solidFill>
                            <a:schemeClr val="lt1"/>
                          </a:solidFill>
                          <a:effectLst/>
                          <a:latin typeface="Arial" panose="020B0604020202020204" pitchFamily="34" charset="0"/>
                          <a:ea typeface="+mn-ea"/>
                          <a:cs typeface="Arial" panose="020B0604020202020204" pitchFamily="34" charset="0"/>
                        </a:rPr>
                        <a:t> participants to </a:t>
                      </a:r>
                      <a:r>
                        <a:rPr lang="en-US" sz="1500" b="0" i="0" u="none" kern="1200" dirty="0">
                          <a:solidFill>
                            <a:schemeClr val="lt1"/>
                          </a:solidFill>
                          <a:effectLst/>
                          <a:latin typeface="Arial" panose="020B0604020202020204" pitchFamily="34" charset="0"/>
                          <a:ea typeface="+mn-ea"/>
                          <a:cs typeface="Arial" panose="020B0604020202020204" pitchFamily="34" charset="0"/>
                        </a:rPr>
                        <a:t>achieve faster payments. FIS’ Flavors</a:t>
                      </a:r>
                      <a:r>
                        <a:rPr lang="en-US" sz="1500" b="0" i="0" u="none" kern="1200" baseline="0" dirty="0">
                          <a:solidFill>
                            <a:schemeClr val="lt1"/>
                          </a:solidFill>
                          <a:effectLst/>
                          <a:latin typeface="Arial" panose="020B0604020202020204" pitchFamily="34" charset="0"/>
                          <a:ea typeface="+mn-ea"/>
                          <a:cs typeface="Arial" panose="020B0604020202020204" pitchFamily="34" charset="0"/>
                        </a:rPr>
                        <a:t> of Fast study dives into the real-time payments initiatives taking place around the globe.</a:t>
                      </a:r>
                      <a:r>
                        <a:rPr lang="en-US" sz="1500" b="0" i="0" u="none" kern="1200" dirty="0">
                          <a:solidFill>
                            <a:schemeClr val="lt1"/>
                          </a:solidFill>
                          <a:effectLst/>
                          <a:latin typeface="Arial" panose="020B0604020202020204" pitchFamily="34" charset="0"/>
                          <a:ea typeface="+mn-ea"/>
                          <a:cs typeface="Arial" panose="020B0604020202020204" pitchFamily="34" charset="0"/>
                        </a:rPr>
                        <a:t> </a:t>
                      </a:r>
                      <a:endParaRPr lang="en-US" sz="1500" b="0" i="0" u="none" baseline="0" dirty="0">
                        <a:solidFill>
                          <a:schemeClr val="bg1"/>
                        </a:solidFill>
                        <a:effectLst/>
                        <a:latin typeface="Arial" panose="020B0604020202020204" pitchFamily="34" charset="0"/>
                        <a:ea typeface="+mn-ea"/>
                        <a:cs typeface="Arial" panose="020B0604020202020204" pitchFamily="34" charset="0"/>
                      </a:endParaRPr>
                    </a:p>
                    <a:p>
                      <a:pPr marL="0" marR="0">
                        <a:lnSpc>
                          <a:spcPct val="107000"/>
                        </a:lnSpc>
                        <a:spcBef>
                          <a:spcPts val="0"/>
                        </a:spcBef>
                        <a:spcAft>
                          <a:spcPts val="800"/>
                        </a:spcAft>
                      </a:pPr>
                      <a:endParaRPr lang="en-US" sz="1500" b="1" baseline="0" dirty="0">
                        <a:solidFill>
                          <a:schemeClr val="bg1"/>
                        </a:solidFill>
                        <a:effectLst/>
                        <a:latin typeface="Arial" panose="020B0604020202020204" pitchFamily="34" charset="0"/>
                        <a:ea typeface="+mn-ea"/>
                        <a:cs typeface="Arial" panose="020B0604020202020204" pitchFamily="34" charset="0"/>
                      </a:endParaRPr>
                    </a:p>
                    <a:p>
                      <a:pPr marL="0" marR="0">
                        <a:lnSpc>
                          <a:spcPct val="107000"/>
                        </a:lnSpc>
                        <a:spcBef>
                          <a:spcPts val="0"/>
                        </a:spcBef>
                        <a:spcAft>
                          <a:spcPts val="800"/>
                        </a:spcAft>
                      </a:pPr>
                      <a:r>
                        <a:rPr lang="en-US" sz="1500" b="1" i="1" baseline="0" dirty="0">
                          <a:solidFill>
                            <a:schemeClr val="bg1"/>
                          </a:solidFill>
                          <a:effectLst/>
                          <a:latin typeface="Arial" panose="020B0604020202020204" pitchFamily="34" charset="0"/>
                          <a:ea typeface="+mn-ea"/>
                          <a:cs typeface="Arial" panose="020B0604020202020204" pitchFamily="34" charset="0"/>
                        </a:rPr>
                        <a:t>Real-time transaction processing is viewed as both an added convenience and control for treasurers. As security concerns continue to grow within the financial services space, corporations </a:t>
                      </a:r>
                      <a:br>
                        <a:rPr lang="en-US" sz="1500" b="1" i="1" baseline="0" dirty="0">
                          <a:solidFill>
                            <a:schemeClr val="bg1"/>
                          </a:solidFill>
                          <a:effectLst/>
                          <a:latin typeface="Arial" panose="020B0604020202020204" pitchFamily="34" charset="0"/>
                          <a:ea typeface="+mn-ea"/>
                          <a:cs typeface="Arial" panose="020B0604020202020204" pitchFamily="34" charset="0"/>
                        </a:rPr>
                      </a:br>
                      <a:r>
                        <a:rPr lang="en-US" sz="1500" b="1" i="1" baseline="0" dirty="0">
                          <a:solidFill>
                            <a:schemeClr val="bg1"/>
                          </a:solidFill>
                          <a:effectLst/>
                          <a:latin typeface="Arial" panose="020B0604020202020204" pitchFamily="34" charset="0"/>
                          <a:ea typeface="+mn-ea"/>
                          <a:cs typeface="Arial" panose="020B0604020202020204" pitchFamily="34" charset="0"/>
                        </a:rPr>
                        <a:t>will gravitate to new, faster payment channels, which offer immediate preventative and detective controls to catch fraudsters. The recent U.S. Federal Reserve Faster Payments Initiative has also recommended stronger methods for fraud detection in order to ensure the future of real-time payments are more secure. </a:t>
                      </a:r>
                    </a:p>
                    <a:p>
                      <a:pPr marL="0" marR="0">
                        <a:lnSpc>
                          <a:spcPct val="107000"/>
                        </a:lnSpc>
                        <a:spcBef>
                          <a:spcPts val="0"/>
                        </a:spcBef>
                        <a:spcAft>
                          <a:spcPts val="800"/>
                        </a:spcAft>
                      </a:pPr>
                      <a:r>
                        <a:rPr lang="en-US" sz="1500" b="1" i="1" baseline="0" dirty="0">
                          <a:solidFill>
                            <a:schemeClr val="bg1"/>
                          </a:solidFill>
                          <a:effectLst/>
                          <a:latin typeface="Arial" panose="020B0604020202020204" pitchFamily="34" charset="0"/>
                          <a:ea typeface="+mn-ea"/>
                          <a:cs typeface="Arial" panose="020B0604020202020204" pitchFamily="34" charset="0"/>
                        </a:rPr>
                        <a:t>Real-time transaction processing is viewed as a differentiator by those within industries whose suppliers and clients can benefit from the speed of payments, such as those within the insurance industry </a:t>
                      </a:r>
                      <a:r>
                        <a:rPr lang="en-US" sz="1500" b="1" i="1" baseline="0" dirty="0">
                          <a:solidFill>
                            <a:schemeClr val="bg1"/>
                          </a:solidFill>
                          <a:effectLst/>
                          <a:highlight>
                            <a:srgbClr val="0000FF"/>
                          </a:highlight>
                          <a:latin typeface="Arial" panose="020B0604020202020204" pitchFamily="34" charset="0"/>
                          <a:ea typeface="+mn-ea"/>
                          <a:cs typeface="Arial" panose="020B0604020202020204" pitchFamily="34" charset="0"/>
                        </a:rPr>
                        <a:t>who can pay utilize it o</a:t>
                      </a:r>
                      <a:r>
                        <a:rPr lang="en-US" sz="1500" b="1" i="1" baseline="0" dirty="0">
                          <a:solidFill>
                            <a:schemeClr val="bg1"/>
                          </a:solidFill>
                          <a:effectLst/>
                          <a:latin typeface="Arial" panose="020B0604020202020204" pitchFamily="34" charset="0"/>
                          <a:ea typeface="+mn-ea"/>
                          <a:cs typeface="Arial" panose="020B0604020202020204" pitchFamily="34" charset="0"/>
                        </a:rPr>
                        <a:t>. The benefits of real-time payments increase for the treasurer, as the volume of payments and importance of the timing of those payments increase to the business. </a:t>
                      </a:r>
                      <a:endParaRPr lang="en-US" sz="1500" b="0" i="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85044364"/>
                  </a:ext>
                </a:extLst>
              </a:tr>
            </a:tbl>
          </a:graphicData>
        </a:graphic>
      </p:graphicFrame>
      <p:graphicFrame>
        <p:nvGraphicFramePr>
          <p:cNvPr id="9" name="Chart 8"/>
          <p:cNvGraphicFramePr/>
          <p:nvPr>
            <p:extLst>
              <p:ext uri="{D42A27DB-BD31-4B8C-83A1-F6EECF244321}">
                <p14:modId xmlns:p14="http://schemas.microsoft.com/office/powerpoint/2010/main" val="181329250"/>
              </p:ext>
            </p:extLst>
          </p:nvPr>
        </p:nvGraphicFramePr>
        <p:xfrm>
          <a:off x="-349739" y="3709639"/>
          <a:ext cx="4263292" cy="26946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extLst>
              <p:ext uri="{D42A27DB-BD31-4B8C-83A1-F6EECF244321}">
                <p14:modId xmlns:p14="http://schemas.microsoft.com/office/powerpoint/2010/main" val="3447733792"/>
              </p:ext>
            </p:extLst>
          </p:nvPr>
        </p:nvGraphicFramePr>
        <p:xfrm>
          <a:off x="-546508" y="645087"/>
          <a:ext cx="4263292" cy="2694679"/>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1103304" y="1571691"/>
            <a:ext cx="1535724"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23%</a:t>
            </a:r>
          </a:p>
        </p:txBody>
      </p:sp>
      <p:sp>
        <p:nvSpPr>
          <p:cNvPr id="13" name="TextBox 12"/>
          <p:cNvSpPr txBox="1"/>
          <p:nvPr/>
        </p:nvSpPr>
        <p:spPr>
          <a:xfrm>
            <a:off x="1255083" y="4703035"/>
            <a:ext cx="1535724" cy="707886"/>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20%</a:t>
            </a:r>
          </a:p>
        </p:txBody>
      </p:sp>
      <p:sp>
        <p:nvSpPr>
          <p:cNvPr id="14" name="TextBox 13"/>
          <p:cNvSpPr txBox="1"/>
          <p:nvPr/>
        </p:nvSpPr>
        <p:spPr>
          <a:xfrm>
            <a:off x="3140546" y="1540913"/>
            <a:ext cx="2109302" cy="1477328"/>
          </a:xfrm>
          <a:prstGeom prst="rect">
            <a:avLst/>
          </a:prstGeom>
          <a:noFill/>
        </p:spPr>
        <p:txBody>
          <a:bodyPr wrap="square" rtlCol="0">
            <a:spAutoFit/>
          </a:bodyPr>
          <a:lstStyle/>
          <a:p>
            <a:r>
              <a:rPr lang="en-US" dirty="0">
                <a:solidFill>
                  <a:schemeClr val="bg1"/>
                </a:solidFill>
                <a:latin typeface="Arial" panose="020B0604020202020204" pitchFamily="34" charset="0"/>
                <a:cs typeface="Arial" panose="020B0604020202020204" pitchFamily="34" charset="0"/>
              </a:rPr>
              <a:t>…view real-time payments as a challenge and driver for a payments project</a:t>
            </a:r>
          </a:p>
        </p:txBody>
      </p:sp>
      <p:sp>
        <p:nvSpPr>
          <p:cNvPr id="15" name="TextBox 14"/>
          <p:cNvSpPr txBox="1"/>
          <p:nvPr/>
        </p:nvSpPr>
        <p:spPr>
          <a:xfrm>
            <a:off x="3140546" y="4337956"/>
            <a:ext cx="2109302" cy="1200329"/>
          </a:xfrm>
          <a:prstGeom prst="rect">
            <a:avLst/>
          </a:prstGeom>
          <a:noFill/>
        </p:spPr>
        <p:txBody>
          <a:bodyPr wrap="square" rtlCol="0">
            <a:spAutoFit/>
          </a:bodyPr>
          <a:lstStyle/>
          <a:p>
            <a:r>
              <a:rPr lang="en-US" dirty="0">
                <a:solidFill>
                  <a:schemeClr val="bg1"/>
                </a:solidFill>
                <a:latin typeface="Arial" panose="020B0604020202020204" pitchFamily="34" charset="0"/>
                <a:cs typeface="Arial" panose="020B0604020202020204" pitchFamily="34" charset="0"/>
              </a:rPr>
              <a:t>…achieved faster payments as a result of their SEPA projects</a:t>
            </a:r>
          </a:p>
        </p:txBody>
      </p:sp>
    </p:spTree>
    <p:extLst>
      <p:ext uri="{BB962C8B-B14F-4D97-AF65-F5344CB8AC3E}">
        <p14:creationId xmlns:p14="http://schemas.microsoft.com/office/powerpoint/2010/main" val="78287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12191999"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cxnSp>
        <p:nvCxnSpPr>
          <p:cNvPr id="5" name="Straight Connector 4"/>
          <p:cNvCxnSpPr/>
          <p:nvPr/>
        </p:nvCxnSpPr>
        <p:spPr>
          <a:xfrm>
            <a:off x="5486603" y="969247"/>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486603" y="1734525"/>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6603" y="2499801"/>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486603" y="3265078"/>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486603" y="4030355"/>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360592" y="355778"/>
            <a:ext cx="593081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Gain single source for payment execution</a:t>
            </a:r>
          </a:p>
        </p:txBody>
      </p:sp>
      <p:sp>
        <p:nvSpPr>
          <p:cNvPr id="12" name="Rectangle 11"/>
          <p:cNvSpPr/>
          <p:nvPr/>
        </p:nvSpPr>
        <p:spPr>
          <a:xfrm>
            <a:off x="5423418" y="1132281"/>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Improve auditing and controls </a:t>
            </a:r>
          </a:p>
        </p:txBody>
      </p:sp>
      <p:sp>
        <p:nvSpPr>
          <p:cNvPr id="13" name="Rectangle 12"/>
          <p:cNvSpPr/>
          <p:nvPr/>
        </p:nvSpPr>
        <p:spPr>
          <a:xfrm>
            <a:off x="5423418" y="2700143"/>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Increase cash visibility</a:t>
            </a:r>
          </a:p>
        </p:txBody>
      </p:sp>
      <p:sp>
        <p:nvSpPr>
          <p:cNvPr id="15" name="Rectangle 14"/>
          <p:cNvSpPr/>
          <p:nvPr/>
        </p:nvSpPr>
        <p:spPr>
          <a:xfrm>
            <a:off x="5423418" y="4182164"/>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Leverage real-time payments</a:t>
            </a:r>
          </a:p>
        </p:txBody>
      </p:sp>
      <p:sp>
        <p:nvSpPr>
          <p:cNvPr id="16" name="Rectangle 15"/>
          <p:cNvSpPr/>
          <p:nvPr/>
        </p:nvSpPr>
        <p:spPr>
          <a:xfrm>
            <a:off x="321574" y="307697"/>
            <a:ext cx="4198334" cy="6494085"/>
          </a:xfrm>
          <a:prstGeom prst="rect">
            <a:avLst/>
          </a:prstGeom>
        </p:spPr>
        <p:txBody>
          <a:bodyPr wrap="square">
            <a:spAutoFit/>
          </a:bodyPr>
          <a:lstStyle/>
          <a:p>
            <a:r>
              <a:rPr lang="en-US" sz="2400" b="1" dirty="0">
                <a:solidFill>
                  <a:schemeClr val="bg1"/>
                </a:solidFill>
                <a:latin typeface="Arial" panose="020B0604020202020204" pitchFamily="34" charset="0"/>
                <a:cs typeface="Arial" panose="020B0604020202020204" pitchFamily="34" charset="0"/>
              </a:rPr>
              <a:t>Simplify the Global Payments Journey with a Payment Factory and Managed Bank Connectivity Solution</a:t>
            </a:r>
          </a:p>
          <a:p>
            <a:endParaRPr lang="en-US" sz="2400" b="1" dirty="0">
              <a:solidFill>
                <a:schemeClr val="bg1"/>
              </a:solidFill>
              <a:latin typeface="Arial" panose="020B0604020202020204" pitchFamily="34" charset="0"/>
              <a:cs typeface="Arial" panose="020B0604020202020204" pitchFamily="34" charset="0"/>
            </a:endParaRPr>
          </a:p>
          <a:p>
            <a:r>
              <a:rPr lang="en-US" sz="1600" dirty="0">
                <a:solidFill>
                  <a:schemeClr val="bg1"/>
                </a:solidFill>
                <a:latin typeface="Arial" panose="020B0604020202020204" pitchFamily="34" charset="0"/>
                <a:cs typeface="Arial" panose="020B0604020202020204" pitchFamily="34" charset="0"/>
              </a:rPr>
              <a:t>Decentralization, complexity and a lack of standard processes make it difficult for corporate treasurers to improve controls, reduce payment fraud risks, have visibility into cash and reduce costs. It also becomes challenging to take advantage of payment trends such as real-time payments. </a:t>
            </a:r>
          </a:p>
          <a:p>
            <a:endParaRPr lang="en-US" sz="1600" dirty="0">
              <a:solidFill>
                <a:schemeClr val="bg1"/>
              </a:solidFill>
              <a:latin typeface="Arial" panose="020B0604020202020204" pitchFamily="34" charset="0"/>
              <a:cs typeface="Arial" panose="020B0604020202020204" pitchFamily="34" charset="0"/>
            </a:endParaRPr>
          </a:p>
          <a:p>
            <a:r>
              <a:rPr lang="en-US" sz="1600" dirty="0">
                <a:solidFill>
                  <a:schemeClr val="bg1"/>
                </a:solidFill>
                <a:latin typeface="Arial" panose="020B0604020202020204" pitchFamily="34" charset="0"/>
                <a:cs typeface="Arial" panose="020B0604020202020204" pitchFamily="34" charset="0"/>
              </a:rPr>
              <a:t>Corporate treasurers should be reviewing their payment and bank connectivity processes and evaluating payment factory and managed bank connectivity solutions to help them overcome their challenges, reduce complexity and benefit from trends…ultimately simplifying their global payments journey.  </a:t>
            </a:r>
          </a:p>
          <a:p>
            <a:endParaRPr lang="en-US" sz="1600" b="1" dirty="0">
              <a:solidFill>
                <a:schemeClr val="bg1"/>
              </a:solidFill>
              <a:latin typeface="Arial" panose="020B0604020202020204" pitchFamily="34" charset="0"/>
              <a:cs typeface="Arial" panose="020B0604020202020204" pitchFamily="34" charset="0"/>
            </a:endParaRPr>
          </a:p>
        </p:txBody>
      </p:sp>
      <p:grpSp>
        <p:nvGrpSpPr>
          <p:cNvPr id="17" name="Group 16"/>
          <p:cNvGrpSpPr/>
          <p:nvPr/>
        </p:nvGrpSpPr>
        <p:grpSpPr>
          <a:xfrm>
            <a:off x="4713191" y="307697"/>
            <a:ext cx="557827" cy="557827"/>
            <a:chOff x="6180137" y="1862137"/>
            <a:chExt cx="774000" cy="774000"/>
          </a:xfrm>
          <a:solidFill>
            <a:schemeClr val="bg1"/>
          </a:solidFill>
        </p:grpSpPr>
        <p:sp>
          <p:nvSpPr>
            <p:cNvPr id="18"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19"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grpSp>
        <p:nvGrpSpPr>
          <p:cNvPr id="20" name="Group 19"/>
          <p:cNvGrpSpPr/>
          <p:nvPr/>
        </p:nvGrpSpPr>
        <p:grpSpPr>
          <a:xfrm>
            <a:off x="4713191" y="1071583"/>
            <a:ext cx="557827" cy="557827"/>
            <a:chOff x="6180137" y="1862137"/>
            <a:chExt cx="774000" cy="774000"/>
          </a:xfrm>
          <a:solidFill>
            <a:schemeClr val="bg1"/>
          </a:solidFill>
        </p:grpSpPr>
        <p:sp>
          <p:nvSpPr>
            <p:cNvPr id="21"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22"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grpSp>
        <p:nvGrpSpPr>
          <p:cNvPr id="23" name="Group 22"/>
          <p:cNvGrpSpPr/>
          <p:nvPr/>
        </p:nvGrpSpPr>
        <p:grpSpPr>
          <a:xfrm>
            <a:off x="4713191" y="1835470"/>
            <a:ext cx="557827" cy="557827"/>
            <a:chOff x="6180137" y="1862137"/>
            <a:chExt cx="774000" cy="774000"/>
          </a:xfrm>
          <a:solidFill>
            <a:schemeClr val="bg1"/>
          </a:solidFill>
        </p:grpSpPr>
        <p:sp>
          <p:nvSpPr>
            <p:cNvPr id="24"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25"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grpSp>
        <p:nvGrpSpPr>
          <p:cNvPr id="26" name="Group 25"/>
          <p:cNvGrpSpPr/>
          <p:nvPr/>
        </p:nvGrpSpPr>
        <p:grpSpPr>
          <a:xfrm>
            <a:off x="4713191" y="2599357"/>
            <a:ext cx="557827" cy="557827"/>
            <a:chOff x="6180137" y="1862137"/>
            <a:chExt cx="774000" cy="774000"/>
          </a:xfrm>
          <a:solidFill>
            <a:schemeClr val="bg1"/>
          </a:solidFill>
        </p:grpSpPr>
        <p:sp>
          <p:nvSpPr>
            <p:cNvPr id="27"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28"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grpSp>
        <p:nvGrpSpPr>
          <p:cNvPr id="29" name="Group 28"/>
          <p:cNvGrpSpPr/>
          <p:nvPr/>
        </p:nvGrpSpPr>
        <p:grpSpPr>
          <a:xfrm>
            <a:off x="4713191" y="3363243"/>
            <a:ext cx="557827" cy="557827"/>
            <a:chOff x="6180137" y="1862137"/>
            <a:chExt cx="774000" cy="774000"/>
          </a:xfrm>
          <a:solidFill>
            <a:schemeClr val="bg1"/>
          </a:solidFill>
        </p:grpSpPr>
        <p:sp>
          <p:nvSpPr>
            <p:cNvPr id="30"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31"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grpSp>
        <p:nvGrpSpPr>
          <p:cNvPr id="32" name="Group 31"/>
          <p:cNvGrpSpPr/>
          <p:nvPr/>
        </p:nvGrpSpPr>
        <p:grpSpPr>
          <a:xfrm>
            <a:off x="4713191" y="4127127"/>
            <a:ext cx="557827" cy="557827"/>
            <a:chOff x="6180137" y="1862137"/>
            <a:chExt cx="774000" cy="774000"/>
          </a:xfrm>
          <a:solidFill>
            <a:schemeClr val="bg1"/>
          </a:solidFill>
        </p:grpSpPr>
        <p:sp>
          <p:nvSpPr>
            <p:cNvPr id="33"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34"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sp>
        <p:nvSpPr>
          <p:cNvPr id="36" name="Rectangle 35"/>
          <p:cNvSpPr/>
          <p:nvPr/>
        </p:nvSpPr>
        <p:spPr>
          <a:xfrm>
            <a:off x="5464301" y="1886330"/>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Reduce payment fraud risk</a:t>
            </a:r>
          </a:p>
        </p:txBody>
      </p:sp>
      <p:sp>
        <p:nvSpPr>
          <p:cNvPr id="37" name="Rectangle 36"/>
          <p:cNvSpPr/>
          <p:nvPr/>
        </p:nvSpPr>
        <p:spPr>
          <a:xfrm>
            <a:off x="5486603" y="3378984"/>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Reduce costs</a:t>
            </a:r>
          </a:p>
        </p:txBody>
      </p:sp>
      <p:cxnSp>
        <p:nvCxnSpPr>
          <p:cNvPr id="43" name="Straight Connector 42"/>
          <p:cNvCxnSpPr/>
          <p:nvPr/>
        </p:nvCxnSpPr>
        <p:spPr>
          <a:xfrm>
            <a:off x="5486603" y="4827725"/>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5442284" y="4933942"/>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Enhance reporting capabilities</a:t>
            </a:r>
          </a:p>
        </p:txBody>
      </p:sp>
      <p:grpSp>
        <p:nvGrpSpPr>
          <p:cNvPr id="45" name="Group 44"/>
          <p:cNvGrpSpPr/>
          <p:nvPr/>
        </p:nvGrpSpPr>
        <p:grpSpPr>
          <a:xfrm>
            <a:off x="4713191" y="4879893"/>
            <a:ext cx="557827" cy="557827"/>
            <a:chOff x="6180137" y="1862137"/>
            <a:chExt cx="774000" cy="774000"/>
          </a:xfrm>
          <a:solidFill>
            <a:schemeClr val="bg1"/>
          </a:solidFill>
        </p:grpSpPr>
        <p:sp>
          <p:nvSpPr>
            <p:cNvPr id="46"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47"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cxnSp>
        <p:nvCxnSpPr>
          <p:cNvPr id="48" name="Straight Connector 47"/>
          <p:cNvCxnSpPr/>
          <p:nvPr/>
        </p:nvCxnSpPr>
        <p:spPr>
          <a:xfrm>
            <a:off x="5486603" y="5551565"/>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5405196" y="5614166"/>
            <a:ext cx="4661572"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Centralize bank connectivity</a:t>
            </a:r>
          </a:p>
        </p:txBody>
      </p:sp>
      <p:grpSp>
        <p:nvGrpSpPr>
          <p:cNvPr id="50" name="Group 49"/>
          <p:cNvGrpSpPr/>
          <p:nvPr/>
        </p:nvGrpSpPr>
        <p:grpSpPr>
          <a:xfrm>
            <a:off x="4713191" y="5559129"/>
            <a:ext cx="557827" cy="557827"/>
            <a:chOff x="6180137" y="1862137"/>
            <a:chExt cx="774000" cy="774000"/>
          </a:xfrm>
          <a:solidFill>
            <a:schemeClr val="bg1"/>
          </a:solidFill>
        </p:grpSpPr>
        <p:sp>
          <p:nvSpPr>
            <p:cNvPr id="51"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52"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cxnSp>
        <p:nvCxnSpPr>
          <p:cNvPr id="53" name="Straight Connector 52"/>
          <p:cNvCxnSpPr/>
          <p:nvPr/>
        </p:nvCxnSpPr>
        <p:spPr>
          <a:xfrm>
            <a:off x="5510007" y="6216435"/>
            <a:ext cx="6048000" cy="0"/>
          </a:xfrm>
          <a:prstGeom prst="line">
            <a:avLst/>
          </a:prstGeom>
          <a:ln w="12700" cap="rnd"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5372844" y="6290187"/>
            <a:ext cx="5280659" cy="461665"/>
          </a:xfrm>
          <a:prstGeom prst="rect">
            <a:avLst/>
          </a:prstGeom>
          <a:noFill/>
          <a:ln>
            <a:noFill/>
          </a:ln>
          <a:effectLst/>
        </p:spPr>
        <p:style>
          <a:lnRef idx="1">
            <a:schemeClr val="accent4"/>
          </a:lnRef>
          <a:fillRef idx="3">
            <a:schemeClr val="accent4"/>
          </a:fillRef>
          <a:effectRef idx="2">
            <a:schemeClr val="accent4"/>
          </a:effectRef>
          <a:fontRef idx="minor">
            <a:schemeClr val="lt1"/>
          </a:fontRef>
        </p:style>
        <p:txBody>
          <a:bodyPr wrap="square" rtlCol="0" anchor="ctr">
            <a:spAutoFit/>
          </a:bodyPr>
          <a:lstStyle/>
          <a:p>
            <a:r>
              <a:rPr lang="en-US" sz="2400" dirty="0">
                <a:latin typeface="+mj-lt"/>
              </a:rPr>
              <a:t> Achieve straight-through processing </a:t>
            </a:r>
          </a:p>
        </p:txBody>
      </p:sp>
      <p:grpSp>
        <p:nvGrpSpPr>
          <p:cNvPr id="55" name="Group 54"/>
          <p:cNvGrpSpPr/>
          <p:nvPr/>
        </p:nvGrpSpPr>
        <p:grpSpPr>
          <a:xfrm>
            <a:off x="4736595" y="6235150"/>
            <a:ext cx="557827" cy="557827"/>
            <a:chOff x="6180137" y="1862137"/>
            <a:chExt cx="774000" cy="774000"/>
          </a:xfrm>
          <a:solidFill>
            <a:schemeClr val="bg1"/>
          </a:solidFill>
        </p:grpSpPr>
        <p:sp>
          <p:nvSpPr>
            <p:cNvPr id="56" name="Freeform 169"/>
            <p:cNvSpPr>
              <a:spLocks/>
            </p:cNvSpPr>
            <p:nvPr/>
          </p:nvSpPr>
          <p:spPr bwMode="auto">
            <a:xfrm>
              <a:off x="6385488" y="2066524"/>
              <a:ext cx="359238" cy="356404"/>
            </a:xfrm>
            <a:custGeom>
              <a:avLst/>
              <a:gdLst>
                <a:gd name="T0" fmla="*/ 23 w 127"/>
                <a:gd name="T1" fmla="*/ 126 h 126"/>
                <a:gd name="T2" fmla="*/ 23 w 127"/>
                <a:gd name="T3" fmla="*/ 126 h 126"/>
                <a:gd name="T4" fmla="*/ 40 w 127"/>
                <a:gd name="T5" fmla="*/ 126 h 126"/>
                <a:gd name="T6" fmla="*/ 40 w 127"/>
                <a:gd name="T7" fmla="*/ 126 h 126"/>
                <a:gd name="T8" fmla="*/ 40 w 127"/>
                <a:gd name="T9" fmla="*/ 126 h 126"/>
                <a:gd name="T10" fmla="*/ 127 w 127"/>
                <a:gd name="T11" fmla="*/ 13 h 126"/>
                <a:gd name="T12" fmla="*/ 106 w 127"/>
                <a:gd name="T13" fmla="*/ 0 h 126"/>
                <a:gd name="T14" fmla="*/ 36 w 127"/>
                <a:gd name="T15" fmla="*/ 90 h 126"/>
                <a:gd name="T16" fmla="*/ 25 w 127"/>
                <a:gd name="T17" fmla="*/ 66 h 126"/>
                <a:gd name="T18" fmla="*/ 0 w 127"/>
                <a:gd name="T19" fmla="*/ 77 h 126"/>
                <a:gd name="T20" fmla="*/ 23 w 127"/>
                <a:gd name="T21" fmla="*/ 126 h 126"/>
                <a:gd name="T22" fmla="*/ 23 w 127"/>
                <a:gd name="T23"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6">
                  <a:moveTo>
                    <a:pt x="23" y="126"/>
                  </a:moveTo>
                  <a:lnTo>
                    <a:pt x="23" y="126"/>
                  </a:lnTo>
                  <a:lnTo>
                    <a:pt x="40" y="126"/>
                  </a:lnTo>
                  <a:lnTo>
                    <a:pt x="40" y="126"/>
                  </a:lnTo>
                  <a:lnTo>
                    <a:pt x="40" y="126"/>
                  </a:lnTo>
                  <a:lnTo>
                    <a:pt x="127" y="13"/>
                  </a:lnTo>
                  <a:lnTo>
                    <a:pt x="106" y="0"/>
                  </a:lnTo>
                  <a:lnTo>
                    <a:pt x="36" y="90"/>
                  </a:lnTo>
                  <a:lnTo>
                    <a:pt x="25" y="66"/>
                  </a:lnTo>
                  <a:lnTo>
                    <a:pt x="0" y="77"/>
                  </a:lnTo>
                  <a:lnTo>
                    <a:pt x="23" y="126"/>
                  </a:lnTo>
                  <a:lnTo>
                    <a:pt x="23"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57" name="Freeform 170"/>
            <p:cNvSpPr>
              <a:spLocks noEditPoints="1"/>
            </p:cNvSpPr>
            <p:nvPr/>
          </p:nvSpPr>
          <p:spPr bwMode="auto">
            <a:xfrm>
              <a:off x="6180137" y="1862137"/>
              <a:ext cx="774000" cy="774000"/>
            </a:xfrm>
            <a:custGeom>
              <a:avLst/>
              <a:gdLst>
                <a:gd name="T0" fmla="*/ 128 w 257"/>
                <a:gd name="T1" fmla="*/ 0 h 257"/>
                <a:gd name="T2" fmla="*/ 0 w 257"/>
                <a:gd name="T3" fmla="*/ 128 h 257"/>
                <a:gd name="T4" fmla="*/ 128 w 257"/>
                <a:gd name="T5" fmla="*/ 257 h 257"/>
                <a:gd name="T6" fmla="*/ 257 w 257"/>
                <a:gd name="T7" fmla="*/ 128 h 257"/>
                <a:gd name="T8" fmla="*/ 128 w 257"/>
                <a:gd name="T9" fmla="*/ 0 h 257"/>
                <a:gd name="T10" fmla="*/ 128 w 257"/>
                <a:gd name="T11" fmla="*/ 250 h 257"/>
                <a:gd name="T12" fmla="*/ 7 w 257"/>
                <a:gd name="T13" fmla="*/ 128 h 257"/>
                <a:gd name="T14" fmla="*/ 128 w 257"/>
                <a:gd name="T15" fmla="*/ 7 h 257"/>
                <a:gd name="T16" fmla="*/ 250 w 257"/>
                <a:gd name="T17" fmla="*/ 128 h 257"/>
                <a:gd name="T18" fmla="*/ 128 w 257"/>
                <a:gd name="T19"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7" h="257">
                  <a:moveTo>
                    <a:pt x="128" y="0"/>
                  </a:moveTo>
                  <a:cubicBezTo>
                    <a:pt x="57" y="0"/>
                    <a:pt x="0" y="57"/>
                    <a:pt x="0" y="128"/>
                  </a:cubicBezTo>
                  <a:cubicBezTo>
                    <a:pt x="0" y="199"/>
                    <a:pt x="57" y="257"/>
                    <a:pt x="128" y="257"/>
                  </a:cubicBezTo>
                  <a:cubicBezTo>
                    <a:pt x="199" y="257"/>
                    <a:pt x="257" y="199"/>
                    <a:pt x="257" y="128"/>
                  </a:cubicBezTo>
                  <a:cubicBezTo>
                    <a:pt x="257" y="57"/>
                    <a:pt x="199" y="0"/>
                    <a:pt x="128" y="0"/>
                  </a:cubicBezTo>
                  <a:close/>
                  <a:moveTo>
                    <a:pt x="128" y="250"/>
                  </a:moveTo>
                  <a:cubicBezTo>
                    <a:pt x="61" y="250"/>
                    <a:pt x="7" y="195"/>
                    <a:pt x="7" y="128"/>
                  </a:cubicBezTo>
                  <a:cubicBezTo>
                    <a:pt x="7" y="61"/>
                    <a:pt x="61" y="7"/>
                    <a:pt x="128" y="7"/>
                  </a:cubicBezTo>
                  <a:cubicBezTo>
                    <a:pt x="195" y="7"/>
                    <a:pt x="250" y="61"/>
                    <a:pt x="250" y="128"/>
                  </a:cubicBezTo>
                  <a:cubicBezTo>
                    <a:pt x="250" y="195"/>
                    <a:pt x="195" y="250"/>
                    <a:pt x="128" y="250"/>
                  </a:cubicBezTo>
                  <a:close/>
                </a:path>
              </a:pathLst>
            </a:custGeom>
            <a:grpFill/>
            <a:ln w="12700">
              <a:solidFill>
                <a:schemeClr val="bg1"/>
              </a:solidFill>
              <a:round/>
              <a:headEnd/>
              <a:tailEnd/>
            </a:ln>
            <a:extLst/>
          </p:spPr>
          <p:txBody>
            <a:bodyPr vert="horz" wrap="square" lIns="121920" tIns="60960" rIns="121920" bIns="60960" numCol="1" anchor="t" anchorCtr="0" compatLnSpc="1">
              <a:prstTxWarp prst="textNoShape">
                <a:avLst/>
              </a:prstTxWarp>
            </a:bodyPr>
            <a:lstStyle/>
            <a:p>
              <a:endParaRPr lang="en-GB" sz="2400" dirty="0"/>
            </a:p>
          </p:txBody>
        </p:sp>
      </p:grpSp>
    </p:spTree>
    <p:extLst>
      <p:ext uri="{BB962C8B-B14F-4D97-AF65-F5344CB8AC3E}">
        <p14:creationId xmlns:p14="http://schemas.microsoft.com/office/powerpoint/2010/main" val="2737776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3810000"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1828800" y="0"/>
            <a:ext cx="103632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06230" y="252454"/>
            <a:ext cx="1828800" cy="369332"/>
          </a:xfrm>
          <a:prstGeom prst="rect">
            <a:avLst/>
          </a:prstGeom>
          <a:noFill/>
        </p:spPr>
        <p:txBody>
          <a:bodyPr wrap="square" rtlCol="0">
            <a:spAutoFit/>
          </a:bodyPr>
          <a:lstStyle/>
          <a:p>
            <a:r>
              <a:rPr lang="en-US" b="1" dirty="0">
                <a:solidFill>
                  <a:schemeClr val="bg1"/>
                </a:solidFill>
              </a:rPr>
              <a:t>Appendix</a:t>
            </a:r>
          </a:p>
        </p:txBody>
      </p:sp>
      <p:sp>
        <p:nvSpPr>
          <p:cNvPr id="6" name="TextBox 5"/>
          <p:cNvSpPr txBox="1"/>
          <p:nvPr/>
        </p:nvSpPr>
        <p:spPr>
          <a:xfrm>
            <a:off x="2272561" y="67788"/>
            <a:ext cx="3833446" cy="369332"/>
          </a:xfrm>
          <a:prstGeom prst="rect">
            <a:avLst/>
          </a:prstGeom>
          <a:noFill/>
        </p:spPr>
        <p:txBody>
          <a:bodyPr wrap="square" rtlCol="0">
            <a:spAutoFit/>
          </a:bodyPr>
          <a:lstStyle/>
          <a:p>
            <a:r>
              <a:rPr lang="en-US" b="1" dirty="0">
                <a:solidFill>
                  <a:schemeClr val="bg1"/>
                </a:solidFill>
              </a:rPr>
              <a:t>Study Participants: 132 Participants</a:t>
            </a:r>
          </a:p>
        </p:txBody>
      </p:sp>
      <p:graphicFrame>
        <p:nvGraphicFramePr>
          <p:cNvPr id="7" name="Chart 6">
            <a:extLst>
              <a:ext uri="{FF2B5EF4-FFF2-40B4-BE49-F238E27FC236}">
                <a16:creationId xmlns:a16="http://schemas.microsoft.com/office/drawing/2014/main" id="{7D29DB6E-3284-4C10-A3FA-7E071A037ED5}"/>
              </a:ext>
            </a:extLst>
          </p:cNvPr>
          <p:cNvGraphicFramePr>
            <a:graphicFrameLocks/>
          </p:cNvGraphicFramePr>
          <p:nvPr>
            <p:extLst>
              <p:ext uri="{D42A27DB-BD31-4B8C-83A1-F6EECF244321}">
                <p14:modId xmlns:p14="http://schemas.microsoft.com/office/powerpoint/2010/main" val="392202281"/>
              </p:ext>
            </p:extLst>
          </p:nvPr>
        </p:nvGraphicFramePr>
        <p:xfrm>
          <a:off x="2314879" y="541506"/>
          <a:ext cx="4196861"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7DACA317-951B-4968-9FC4-C5CF9E6FAC39}"/>
              </a:ext>
            </a:extLst>
          </p:cNvPr>
          <p:cNvGraphicFramePr>
            <a:graphicFrameLocks/>
          </p:cNvGraphicFramePr>
          <p:nvPr>
            <p:extLst>
              <p:ext uri="{D42A27DB-BD31-4B8C-83A1-F6EECF244321}">
                <p14:modId xmlns:p14="http://schemas.microsoft.com/office/powerpoint/2010/main" val="3509062048"/>
              </p:ext>
            </p:extLst>
          </p:nvPr>
        </p:nvGraphicFramePr>
        <p:xfrm>
          <a:off x="2314879" y="3548531"/>
          <a:ext cx="4196861" cy="30515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BA354E4D-6C9F-4449-992C-9C20B1A8D986}"/>
              </a:ext>
            </a:extLst>
          </p:cNvPr>
          <p:cNvGraphicFramePr>
            <a:graphicFrameLocks/>
          </p:cNvGraphicFramePr>
          <p:nvPr>
            <p:extLst>
              <p:ext uri="{D42A27DB-BD31-4B8C-83A1-F6EECF244321}">
                <p14:modId xmlns:p14="http://schemas.microsoft.com/office/powerpoint/2010/main" val="1264054340"/>
              </p:ext>
            </p:extLst>
          </p:nvPr>
        </p:nvGraphicFramePr>
        <p:xfrm>
          <a:off x="7854462" y="541506"/>
          <a:ext cx="367188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1DBC9FE0-3817-4C1E-9CDB-C77CD5125819}"/>
              </a:ext>
            </a:extLst>
          </p:cNvPr>
          <p:cNvGraphicFramePr>
            <a:graphicFrameLocks/>
          </p:cNvGraphicFramePr>
          <p:nvPr>
            <p:extLst>
              <p:ext uri="{D42A27DB-BD31-4B8C-83A1-F6EECF244321}">
                <p14:modId xmlns:p14="http://schemas.microsoft.com/office/powerpoint/2010/main" val="179316774"/>
              </p:ext>
            </p:extLst>
          </p:nvPr>
        </p:nvGraphicFramePr>
        <p:xfrm>
          <a:off x="7854462" y="3548531"/>
          <a:ext cx="3671888" cy="305156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05453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1999"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2" name="TextBox 1"/>
          <p:cNvSpPr txBox="1"/>
          <p:nvPr/>
        </p:nvSpPr>
        <p:spPr>
          <a:xfrm>
            <a:off x="1409712" y="1385433"/>
            <a:ext cx="6005849" cy="3416320"/>
          </a:xfrm>
          <a:prstGeom prst="rect">
            <a:avLst/>
          </a:prstGeom>
          <a:noFill/>
        </p:spPr>
        <p:txBody>
          <a:bodyPr wrap="square" rtlCol="0">
            <a:spAutoFit/>
          </a:bodyPr>
          <a:lstStyle/>
          <a:p>
            <a:r>
              <a:rPr lang="en-GB" sz="3600" dirty="0">
                <a:solidFill>
                  <a:schemeClr val="bg1"/>
                </a:solidFill>
              </a:rPr>
              <a:t>Are you ready?</a:t>
            </a:r>
          </a:p>
          <a:p>
            <a:endParaRPr lang="en-GB" sz="3600" dirty="0">
              <a:solidFill>
                <a:schemeClr val="bg1"/>
              </a:solidFill>
            </a:endParaRPr>
          </a:p>
          <a:p>
            <a:r>
              <a:rPr lang="en-GB" sz="3600" dirty="0">
                <a:solidFill>
                  <a:schemeClr val="bg1"/>
                </a:solidFill>
              </a:rPr>
              <a:t>Contact us today:</a:t>
            </a:r>
          </a:p>
          <a:p>
            <a:endParaRPr lang="en-GB" sz="3600" dirty="0">
              <a:solidFill>
                <a:schemeClr val="bg1"/>
              </a:solidFill>
            </a:endParaRPr>
          </a:p>
          <a:p>
            <a:r>
              <a:rPr lang="en-GB" sz="3600" dirty="0">
                <a:solidFill>
                  <a:schemeClr val="bg1"/>
                </a:solidFill>
              </a:rPr>
              <a:t>getinfo@fisglobal.com</a:t>
            </a:r>
          </a:p>
          <a:p>
            <a:r>
              <a:rPr lang="en-US" sz="3600" dirty="0">
                <a:solidFill>
                  <a:schemeClr val="bg1"/>
                </a:solidFill>
              </a:rPr>
              <a:t>www.fisglobal.com</a:t>
            </a:r>
          </a:p>
        </p:txBody>
      </p:sp>
    </p:spTree>
    <p:extLst>
      <p:ext uri="{BB962C8B-B14F-4D97-AF65-F5344CB8AC3E}">
        <p14:creationId xmlns:p14="http://schemas.microsoft.com/office/powerpoint/2010/main" val="21000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30996"/>
            <a:ext cx="12192000"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06230" y="252454"/>
            <a:ext cx="1828800" cy="369332"/>
          </a:xfrm>
          <a:prstGeom prst="rect">
            <a:avLst/>
          </a:prstGeom>
          <a:noFill/>
        </p:spPr>
        <p:txBody>
          <a:bodyPr wrap="square" rtlCol="0">
            <a:spAutoFit/>
          </a:bodyPr>
          <a:lstStyle/>
          <a:p>
            <a:r>
              <a:rPr lang="en-US" b="1" dirty="0">
                <a:solidFill>
                  <a:schemeClr val="bg1"/>
                </a:solidFill>
              </a:rPr>
              <a:t>Introduction</a:t>
            </a:r>
          </a:p>
        </p:txBody>
      </p:sp>
      <p:sp>
        <p:nvSpPr>
          <p:cNvPr id="13" name="TextBox 12"/>
          <p:cNvSpPr txBox="1"/>
          <p:nvPr/>
        </p:nvSpPr>
        <p:spPr>
          <a:xfrm>
            <a:off x="306230" y="1159617"/>
            <a:ext cx="10811536" cy="3785652"/>
          </a:xfrm>
          <a:prstGeom prst="rect">
            <a:avLst/>
          </a:prstGeom>
          <a:noFill/>
        </p:spPr>
        <p:txBody>
          <a:bodyPr wrap="square" rtlCol="0">
            <a:spAutoFit/>
          </a:bodyPr>
          <a:lstStyle/>
          <a:p>
            <a:r>
              <a:rPr lang="en-US" sz="2400" dirty="0">
                <a:solidFill>
                  <a:schemeClr val="bg1"/>
                </a:solidFill>
              </a:rPr>
              <a:t>Payments are a part of the day-to-day life of a corporate treasure or finance professional. They are on an ever-changing journey dealing with challenges such as payment fraud, as well as trends like real-time payments. How they navigate that journey is key to the success of their corporations. </a:t>
            </a:r>
          </a:p>
          <a:p>
            <a:endParaRPr lang="en-US" sz="2400" dirty="0">
              <a:solidFill>
                <a:schemeClr val="bg1"/>
              </a:solidFill>
            </a:endParaRPr>
          </a:p>
          <a:p>
            <a:r>
              <a:rPr lang="en-US" sz="2400" dirty="0">
                <a:solidFill>
                  <a:schemeClr val="bg1"/>
                </a:solidFill>
              </a:rPr>
              <a:t>In this study, FIS surveyed 132 treasury and finance professionals from corporations from around the globe to understand how they are navigating or plan to navigate through their payments and bank connectivity challenges, the latest payments trends such as real-time payments and open </a:t>
            </a:r>
            <a:r>
              <a:rPr lang="en-US" sz="2400" dirty="0">
                <a:solidFill>
                  <a:schemeClr val="lt1"/>
                </a:solidFill>
              </a:rPr>
              <a:t>application programming interfaces (</a:t>
            </a:r>
            <a:r>
              <a:rPr lang="en-US" sz="2400" dirty="0">
                <a:solidFill>
                  <a:schemeClr val="bg1"/>
                </a:solidFill>
              </a:rPr>
              <a:t>APIs), and the role that technology plays.</a:t>
            </a:r>
          </a:p>
        </p:txBody>
      </p:sp>
    </p:spTree>
    <p:extLst>
      <p:ext uri="{BB962C8B-B14F-4D97-AF65-F5344CB8AC3E}">
        <p14:creationId xmlns:p14="http://schemas.microsoft.com/office/powerpoint/2010/main" val="228782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4" name="TextBox 3"/>
          <p:cNvSpPr txBox="1"/>
          <p:nvPr/>
        </p:nvSpPr>
        <p:spPr>
          <a:xfrm>
            <a:off x="657922" y="279490"/>
            <a:ext cx="7316419" cy="461665"/>
          </a:xfrm>
          <a:prstGeom prst="rect">
            <a:avLst/>
          </a:prstGeom>
          <a:noFill/>
        </p:spPr>
        <p:txBody>
          <a:bodyPr wrap="square" rtlCol="0">
            <a:spAutoFit/>
          </a:bodyPr>
          <a:lstStyle/>
          <a:p>
            <a:r>
              <a:rPr lang="en-US" sz="2400" b="1" dirty="0">
                <a:cs typeface="Arial" panose="020B0604020202020204" pitchFamily="34" charset="0"/>
              </a:rPr>
              <a:t>Key findings…challenges, complexity, trends </a:t>
            </a:r>
          </a:p>
        </p:txBody>
      </p:sp>
      <p:sp>
        <p:nvSpPr>
          <p:cNvPr id="9" name="Rectangle 8"/>
          <p:cNvSpPr/>
          <p:nvPr/>
        </p:nvSpPr>
        <p:spPr>
          <a:xfrm>
            <a:off x="657924" y="887145"/>
            <a:ext cx="10607953" cy="2711839"/>
          </a:xfrm>
          <a:prstGeom prst="rect">
            <a:avLst/>
          </a:prstGeom>
          <a:solidFill>
            <a:srgbClr val="FFC8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17" name="Rectangle 16"/>
          <p:cNvSpPr/>
          <p:nvPr/>
        </p:nvSpPr>
        <p:spPr>
          <a:xfrm>
            <a:off x="6509125" y="3858913"/>
            <a:ext cx="4756752" cy="2711839"/>
          </a:xfrm>
          <a:prstGeom prst="rect">
            <a:avLst/>
          </a:prstGeom>
          <a:solidFill>
            <a:srgbClr val="FFC8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10" name="TextBox 9"/>
          <p:cNvSpPr txBox="1"/>
          <p:nvPr/>
        </p:nvSpPr>
        <p:spPr>
          <a:xfrm>
            <a:off x="702025" y="966461"/>
            <a:ext cx="10189752" cy="369332"/>
          </a:xfrm>
          <a:prstGeom prst="rect">
            <a:avLst/>
          </a:prstGeom>
          <a:noFill/>
        </p:spPr>
        <p:txBody>
          <a:bodyPr wrap="square" rtlCol="0">
            <a:spAutoFit/>
          </a:bodyPr>
          <a:lstStyle/>
          <a:p>
            <a:r>
              <a:rPr lang="en-US" b="1" dirty="0">
                <a:cs typeface="Arial" panose="020B0604020202020204" pitchFamily="34" charset="0"/>
              </a:rPr>
              <a:t>Key Challenges: Controls, Payment Fraud, Cash Visibility </a:t>
            </a:r>
          </a:p>
        </p:txBody>
      </p:sp>
      <p:sp>
        <p:nvSpPr>
          <p:cNvPr id="11" name="TextBox 10"/>
          <p:cNvSpPr txBox="1"/>
          <p:nvPr/>
        </p:nvSpPr>
        <p:spPr>
          <a:xfrm>
            <a:off x="6469202" y="3935864"/>
            <a:ext cx="5311914" cy="369332"/>
          </a:xfrm>
          <a:prstGeom prst="rect">
            <a:avLst/>
          </a:prstGeom>
          <a:noFill/>
        </p:spPr>
        <p:txBody>
          <a:bodyPr wrap="square" rtlCol="0">
            <a:spAutoFit/>
          </a:bodyPr>
          <a:lstStyle/>
          <a:p>
            <a:r>
              <a:rPr lang="en-US" b="1" dirty="0">
                <a:cs typeface="Arial" panose="020B0604020202020204" pitchFamily="34" charset="0"/>
              </a:rPr>
              <a:t>Future Trends: Real-time Payments/Open APIs</a:t>
            </a:r>
          </a:p>
        </p:txBody>
      </p:sp>
      <p:graphicFrame>
        <p:nvGraphicFramePr>
          <p:cNvPr id="13" name="Chart 12"/>
          <p:cNvGraphicFramePr/>
          <p:nvPr>
            <p:extLst>
              <p:ext uri="{D42A27DB-BD31-4B8C-83A1-F6EECF244321}">
                <p14:modId xmlns:p14="http://schemas.microsoft.com/office/powerpoint/2010/main" val="1820620863"/>
              </p:ext>
            </p:extLst>
          </p:nvPr>
        </p:nvGraphicFramePr>
        <p:xfrm>
          <a:off x="1995067" y="1567807"/>
          <a:ext cx="1363166" cy="10882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extLst>
              <p:ext uri="{D42A27DB-BD31-4B8C-83A1-F6EECF244321}">
                <p14:modId xmlns:p14="http://schemas.microsoft.com/office/powerpoint/2010/main" val="1641837895"/>
              </p:ext>
            </p:extLst>
          </p:nvPr>
        </p:nvGraphicFramePr>
        <p:xfrm>
          <a:off x="5366803" y="1453222"/>
          <a:ext cx="1363166" cy="10882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p:nvPr>
            <p:extLst>
              <p:ext uri="{D42A27DB-BD31-4B8C-83A1-F6EECF244321}">
                <p14:modId xmlns:p14="http://schemas.microsoft.com/office/powerpoint/2010/main" val="693917009"/>
              </p:ext>
            </p:extLst>
          </p:nvPr>
        </p:nvGraphicFramePr>
        <p:xfrm>
          <a:off x="9022487" y="1567807"/>
          <a:ext cx="1363166" cy="10882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p:nvPr>
            <p:extLst>
              <p:ext uri="{D42A27DB-BD31-4B8C-83A1-F6EECF244321}">
                <p14:modId xmlns:p14="http://schemas.microsoft.com/office/powerpoint/2010/main" val="1281858665"/>
              </p:ext>
            </p:extLst>
          </p:nvPr>
        </p:nvGraphicFramePr>
        <p:xfrm>
          <a:off x="6509125" y="4429751"/>
          <a:ext cx="1363166" cy="1088241"/>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p:cNvSpPr txBox="1"/>
          <p:nvPr/>
        </p:nvSpPr>
        <p:spPr>
          <a:xfrm>
            <a:off x="1048944" y="2583996"/>
            <a:ext cx="3411688" cy="923330"/>
          </a:xfrm>
          <a:prstGeom prst="rect">
            <a:avLst/>
          </a:prstGeom>
          <a:noFill/>
        </p:spPr>
        <p:txBody>
          <a:bodyPr wrap="square" rtlCol="0">
            <a:spAutoFit/>
          </a:bodyPr>
          <a:lstStyle/>
          <a:p>
            <a:r>
              <a:rPr lang="en-US" dirty="0">
                <a:cs typeface="Arial" panose="020B0604020202020204" pitchFamily="34" charset="0"/>
              </a:rPr>
              <a:t>Improving control is the top challenge or key driver for a payments project.</a:t>
            </a:r>
          </a:p>
        </p:txBody>
      </p:sp>
      <p:sp>
        <p:nvSpPr>
          <p:cNvPr id="22" name="TextBox 21"/>
          <p:cNvSpPr txBox="1"/>
          <p:nvPr/>
        </p:nvSpPr>
        <p:spPr>
          <a:xfrm>
            <a:off x="4651274" y="2584300"/>
            <a:ext cx="3635856" cy="923330"/>
          </a:xfrm>
          <a:prstGeom prst="rect">
            <a:avLst/>
          </a:prstGeom>
          <a:noFill/>
        </p:spPr>
        <p:txBody>
          <a:bodyPr wrap="square" rtlCol="0">
            <a:spAutoFit/>
          </a:bodyPr>
          <a:lstStyle/>
          <a:p>
            <a:r>
              <a:rPr lang="en-US" dirty="0">
                <a:cs typeface="Arial" panose="020B0604020202020204" pitchFamily="34" charset="0"/>
              </a:rPr>
              <a:t>Payment fraud is the second top challenge or key driver for a payments project.</a:t>
            </a:r>
          </a:p>
        </p:txBody>
      </p:sp>
      <p:sp>
        <p:nvSpPr>
          <p:cNvPr id="23" name="TextBox 22"/>
          <p:cNvSpPr txBox="1"/>
          <p:nvPr/>
        </p:nvSpPr>
        <p:spPr>
          <a:xfrm>
            <a:off x="8311662" y="2577855"/>
            <a:ext cx="3034104" cy="923330"/>
          </a:xfrm>
          <a:prstGeom prst="rect">
            <a:avLst/>
          </a:prstGeom>
          <a:noFill/>
        </p:spPr>
        <p:txBody>
          <a:bodyPr wrap="square" rtlCol="0">
            <a:spAutoFit/>
          </a:bodyPr>
          <a:lstStyle/>
          <a:p>
            <a:r>
              <a:rPr lang="en-US" dirty="0">
                <a:cs typeface="Arial" panose="020B0604020202020204" pitchFamily="34" charset="0"/>
              </a:rPr>
              <a:t>Cash visibility is the third top challenge or key driver for a payments project.</a:t>
            </a:r>
          </a:p>
        </p:txBody>
      </p:sp>
      <p:sp>
        <p:nvSpPr>
          <p:cNvPr id="26" name="TextBox 25"/>
          <p:cNvSpPr txBox="1"/>
          <p:nvPr/>
        </p:nvSpPr>
        <p:spPr>
          <a:xfrm>
            <a:off x="2356339" y="2041844"/>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55%</a:t>
            </a:r>
            <a:r>
              <a:rPr lang="en-US" sz="2400" dirty="0">
                <a:cs typeface="Arial" panose="020B0604020202020204" pitchFamily="34" charset="0"/>
              </a:rPr>
              <a:t> </a:t>
            </a:r>
          </a:p>
        </p:txBody>
      </p:sp>
      <p:sp>
        <p:nvSpPr>
          <p:cNvPr id="27" name="TextBox 26"/>
          <p:cNvSpPr txBox="1"/>
          <p:nvPr/>
        </p:nvSpPr>
        <p:spPr>
          <a:xfrm>
            <a:off x="5799640" y="1926195"/>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54%</a:t>
            </a:r>
            <a:r>
              <a:rPr lang="en-US" sz="2400" dirty="0">
                <a:cs typeface="Arial" panose="020B0604020202020204" pitchFamily="34" charset="0"/>
              </a:rPr>
              <a:t> </a:t>
            </a:r>
          </a:p>
        </p:txBody>
      </p:sp>
      <p:sp>
        <p:nvSpPr>
          <p:cNvPr id="28" name="TextBox 27"/>
          <p:cNvSpPr txBox="1"/>
          <p:nvPr/>
        </p:nvSpPr>
        <p:spPr>
          <a:xfrm>
            <a:off x="9390185" y="2006692"/>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48%</a:t>
            </a:r>
            <a:r>
              <a:rPr lang="en-US" sz="2400" dirty="0">
                <a:cs typeface="Arial" panose="020B0604020202020204" pitchFamily="34" charset="0"/>
              </a:rPr>
              <a:t> </a:t>
            </a:r>
          </a:p>
        </p:txBody>
      </p:sp>
      <p:sp>
        <p:nvSpPr>
          <p:cNvPr id="29" name="TextBox 28"/>
          <p:cNvSpPr txBox="1"/>
          <p:nvPr/>
        </p:nvSpPr>
        <p:spPr>
          <a:xfrm>
            <a:off x="6827612" y="4854001"/>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23%</a:t>
            </a:r>
            <a:r>
              <a:rPr lang="en-US" sz="2400" dirty="0">
                <a:cs typeface="Arial" panose="020B0604020202020204" pitchFamily="34" charset="0"/>
              </a:rPr>
              <a:t> </a:t>
            </a:r>
          </a:p>
        </p:txBody>
      </p:sp>
      <p:sp>
        <p:nvSpPr>
          <p:cNvPr id="30" name="TextBox 29"/>
          <p:cNvSpPr txBox="1"/>
          <p:nvPr/>
        </p:nvSpPr>
        <p:spPr>
          <a:xfrm>
            <a:off x="7721141" y="4549972"/>
            <a:ext cx="3635856" cy="923330"/>
          </a:xfrm>
          <a:prstGeom prst="rect">
            <a:avLst/>
          </a:prstGeom>
          <a:noFill/>
        </p:spPr>
        <p:txBody>
          <a:bodyPr wrap="square" rtlCol="0">
            <a:spAutoFit/>
          </a:bodyPr>
          <a:lstStyle/>
          <a:p>
            <a:r>
              <a:rPr lang="en-US" dirty="0">
                <a:cs typeface="Arial" panose="020B0604020202020204" pitchFamily="34" charset="0"/>
              </a:rPr>
              <a:t>…view real-time payments as a challenge and driver for a payments project.</a:t>
            </a:r>
          </a:p>
        </p:txBody>
      </p:sp>
      <p:graphicFrame>
        <p:nvGraphicFramePr>
          <p:cNvPr id="31" name="Chart 30"/>
          <p:cNvGraphicFramePr/>
          <p:nvPr>
            <p:extLst>
              <p:ext uri="{D42A27DB-BD31-4B8C-83A1-F6EECF244321}">
                <p14:modId xmlns:p14="http://schemas.microsoft.com/office/powerpoint/2010/main" val="3642479286"/>
              </p:ext>
            </p:extLst>
          </p:nvPr>
        </p:nvGraphicFramePr>
        <p:xfrm>
          <a:off x="6525749" y="5516425"/>
          <a:ext cx="1363166" cy="1088241"/>
        </p:xfrm>
        <a:graphic>
          <a:graphicData uri="http://schemas.openxmlformats.org/drawingml/2006/chart">
            <c:chart xmlns:c="http://schemas.openxmlformats.org/drawingml/2006/chart" xmlns:r="http://schemas.openxmlformats.org/officeDocument/2006/relationships" r:id="rId6"/>
          </a:graphicData>
        </a:graphic>
      </p:graphicFrame>
      <p:sp>
        <p:nvSpPr>
          <p:cNvPr id="32" name="TextBox 31"/>
          <p:cNvSpPr txBox="1"/>
          <p:nvPr/>
        </p:nvSpPr>
        <p:spPr>
          <a:xfrm>
            <a:off x="6909882" y="5934967"/>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35%</a:t>
            </a:r>
            <a:r>
              <a:rPr lang="en-US" sz="2400" dirty="0">
                <a:cs typeface="Arial" panose="020B0604020202020204" pitchFamily="34" charset="0"/>
              </a:rPr>
              <a:t> </a:t>
            </a:r>
          </a:p>
        </p:txBody>
      </p:sp>
      <p:sp>
        <p:nvSpPr>
          <p:cNvPr id="33" name="TextBox 32"/>
          <p:cNvSpPr txBox="1"/>
          <p:nvPr/>
        </p:nvSpPr>
        <p:spPr>
          <a:xfrm>
            <a:off x="7721141" y="5627761"/>
            <a:ext cx="3635856" cy="923330"/>
          </a:xfrm>
          <a:prstGeom prst="rect">
            <a:avLst/>
          </a:prstGeom>
          <a:noFill/>
        </p:spPr>
        <p:txBody>
          <a:bodyPr wrap="square" rtlCol="0">
            <a:spAutoFit/>
          </a:bodyPr>
          <a:lstStyle/>
          <a:p>
            <a:r>
              <a:rPr lang="en-US" dirty="0">
                <a:cs typeface="Arial" panose="020B0604020202020204" pitchFamily="34" charset="0"/>
              </a:rPr>
              <a:t>…have or plan to have an </a:t>
            </a:r>
            <a:br>
              <a:rPr lang="en-US" dirty="0">
                <a:cs typeface="Arial" panose="020B0604020202020204" pitchFamily="34" charset="0"/>
              </a:rPr>
            </a:br>
            <a:r>
              <a:rPr lang="en-US" dirty="0">
                <a:cs typeface="Arial" panose="020B0604020202020204" pitchFamily="34" charset="0"/>
              </a:rPr>
              <a:t>API initiative related to </a:t>
            </a:r>
            <a:br>
              <a:rPr lang="en-US" dirty="0">
                <a:cs typeface="Arial" panose="020B0604020202020204" pitchFamily="34" charset="0"/>
              </a:rPr>
            </a:br>
            <a:r>
              <a:rPr lang="en-US" dirty="0">
                <a:cs typeface="Arial" panose="020B0604020202020204" pitchFamily="34" charset="0"/>
              </a:rPr>
              <a:t>real-time payments.</a:t>
            </a:r>
          </a:p>
        </p:txBody>
      </p:sp>
      <p:sp>
        <p:nvSpPr>
          <p:cNvPr id="24" name="Rectangle 23"/>
          <p:cNvSpPr/>
          <p:nvPr/>
        </p:nvSpPr>
        <p:spPr>
          <a:xfrm>
            <a:off x="702025" y="3858912"/>
            <a:ext cx="4756752" cy="2711840"/>
          </a:xfrm>
          <a:prstGeom prst="rect">
            <a:avLst/>
          </a:prstGeom>
          <a:solidFill>
            <a:srgbClr val="FFC8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25" name="TextBox 24"/>
          <p:cNvSpPr txBox="1"/>
          <p:nvPr/>
        </p:nvSpPr>
        <p:spPr>
          <a:xfrm>
            <a:off x="779710" y="3923174"/>
            <a:ext cx="5311914" cy="369332"/>
          </a:xfrm>
          <a:prstGeom prst="rect">
            <a:avLst/>
          </a:prstGeom>
          <a:noFill/>
        </p:spPr>
        <p:txBody>
          <a:bodyPr wrap="square" rtlCol="0">
            <a:spAutoFit/>
          </a:bodyPr>
          <a:lstStyle/>
          <a:p>
            <a:r>
              <a:rPr lang="en-US" b="1" dirty="0">
                <a:cs typeface="Arial" panose="020B0604020202020204" pitchFamily="34" charset="0"/>
              </a:rPr>
              <a:t>Complex Environments</a:t>
            </a:r>
          </a:p>
        </p:txBody>
      </p:sp>
      <p:graphicFrame>
        <p:nvGraphicFramePr>
          <p:cNvPr id="34" name="Chart 33"/>
          <p:cNvGraphicFramePr/>
          <p:nvPr>
            <p:extLst>
              <p:ext uri="{D42A27DB-BD31-4B8C-83A1-F6EECF244321}">
                <p14:modId xmlns:p14="http://schemas.microsoft.com/office/powerpoint/2010/main" val="4011392826"/>
              </p:ext>
            </p:extLst>
          </p:nvPr>
        </p:nvGraphicFramePr>
        <p:xfrm>
          <a:off x="679727" y="4245798"/>
          <a:ext cx="1363166" cy="1088241"/>
        </p:xfrm>
        <a:graphic>
          <a:graphicData uri="http://schemas.openxmlformats.org/drawingml/2006/chart">
            <c:chart xmlns:c="http://schemas.openxmlformats.org/drawingml/2006/chart" xmlns:r="http://schemas.openxmlformats.org/officeDocument/2006/relationships" r:id="rId7"/>
          </a:graphicData>
        </a:graphic>
      </p:graphicFrame>
      <p:sp>
        <p:nvSpPr>
          <p:cNvPr id="35" name="TextBox 34"/>
          <p:cNvSpPr txBox="1"/>
          <p:nvPr/>
        </p:nvSpPr>
        <p:spPr>
          <a:xfrm>
            <a:off x="1130952" y="4739286"/>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45%</a:t>
            </a:r>
            <a:r>
              <a:rPr lang="en-US" sz="2400" dirty="0">
                <a:cs typeface="Arial" panose="020B0604020202020204" pitchFamily="34" charset="0"/>
              </a:rPr>
              <a:t> </a:t>
            </a:r>
          </a:p>
        </p:txBody>
      </p:sp>
      <p:sp>
        <p:nvSpPr>
          <p:cNvPr id="36" name="TextBox 35"/>
          <p:cNvSpPr txBox="1"/>
          <p:nvPr/>
        </p:nvSpPr>
        <p:spPr>
          <a:xfrm>
            <a:off x="1947146" y="4487365"/>
            <a:ext cx="3635856" cy="646331"/>
          </a:xfrm>
          <a:prstGeom prst="rect">
            <a:avLst/>
          </a:prstGeom>
          <a:noFill/>
        </p:spPr>
        <p:txBody>
          <a:bodyPr wrap="square" rtlCol="0">
            <a:spAutoFit/>
          </a:bodyPr>
          <a:lstStyle/>
          <a:p>
            <a:r>
              <a:rPr lang="en-US" dirty="0">
                <a:cs typeface="Arial" panose="020B0604020202020204" pitchFamily="34" charset="0"/>
              </a:rPr>
              <a:t>…</a:t>
            </a:r>
            <a:r>
              <a:rPr lang="en-US" dirty="0"/>
              <a:t>have more than five cash management banks</a:t>
            </a:r>
            <a:endParaRPr lang="en-US" dirty="0">
              <a:cs typeface="Arial" panose="020B0604020202020204" pitchFamily="34" charset="0"/>
            </a:endParaRPr>
          </a:p>
        </p:txBody>
      </p:sp>
      <p:graphicFrame>
        <p:nvGraphicFramePr>
          <p:cNvPr id="37" name="Chart 36"/>
          <p:cNvGraphicFramePr/>
          <p:nvPr>
            <p:extLst>
              <p:ext uri="{D42A27DB-BD31-4B8C-83A1-F6EECF244321}">
                <p14:modId xmlns:p14="http://schemas.microsoft.com/office/powerpoint/2010/main" val="3385973413"/>
              </p:ext>
            </p:extLst>
          </p:nvPr>
        </p:nvGraphicFramePr>
        <p:xfrm>
          <a:off x="692943" y="5334039"/>
          <a:ext cx="1363166" cy="1088241"/>
        </p:xfrm>
        <a:graphic>
          <a:graphicData uri="http://schemas.openxmlformats.org/drawingml/2006/chart">
            <c:chart xmlns:c="http://schemas.openxmlformats.org/drawingml/2006/chart" xmlns:r="http://schemas.openxmlformats.org/officeDocument/2006/relationships" r:id="rId8"/>
          </a:graphicData>
        </a:graphic>
      </p:graphicFrame>
      <p:sp>
        <p:nvSpPr>
          <p:cNvPr id="38" name="TextBox 37"/>
          <p:cNvSpPr txBox="1"/>
          <p:nvPr/>
        </p:nvSpPr>
        <p:spPr>
          <a:xfrm>
            <a:off x="1144168" y="5827527"/>
            <a:ext cx="1213840" cy="461665"/>
          </a:xfrm>
          <a:prstGeom prst="rect">
            <a:avLst/>
          </a:prstGeom>
          <a:noFill/>
        </p:spPr>
        <p:txBody>
          <a:bodyPr wrap="square" rtlCol="0">
            <a:spAutoFit/>
          </a:bodyPr>
          <a:lstStyle/>
          <a:p>
            <a:r>
              <a:rPr lang="en-US" sz="2000" dirty="0">
                <a:solidFill>
                  <a:schemeClr val="bg1"/>
                </a:solidFill>
                <a:cs typeface="Arial" panose="020B0604020202020204" pitchFamily="34" charset="0"/>
              </a:rPr>
              <a:t>57%</a:t>
            </a:r>
            <a:r>
              <a:rPr lang="en-US" sz="2400" dirty="0">
                <a:cs typeface="Arial" panose="020B0604020202020204" pitchFamily="34" charset="0"/>
              </a:rPr>
              <a:t> </a:t>
            </a:r>
          </a:p>
        </p:txBody>
      </p:sp>
      <p:sp>
        <p:nvSpPr>
          <p:cNvPr id="39" name="TextBox 38"/>
          <p:cNvSpPr txBox="1"/>
          <p:nvPr/>
        </p:nvSpPr>
        <p:spPr>
          <a:xfrm>
            <a:off x="2038266" y="5590670"/>
            <a:ext cx="3635856" cy="646331"/>
          </a:xfrm>
          <a:prstGeom prst="rect">
            <a:avLst/>
          </a:prstGeom>
          <a:noFill/>
        </p:spPr>
        <p:txBody>
          <a:bodyPr wrap="square" rtlCol="0">
            <a:spAutoFit/>
          </a:bodyPr>
          <a:lstStyle/>
          <a:p>
            <a:r>
              <a:rPr lang="en-US" dirty="0">
                <a:cs typeface="Arial" panose="020B0604020202020204" pitchFamily="34" charset="0"/>
              </a:rPr>
              <a:t>…</a:t>
            </a:r>
            <a:r>
              <a:rPr lang="en-US" dirty="0"/>
              <a:t>manage more than 100 </a:t>
            </a:r>
            <a:br>
              <a:rPr lang="en-US" dirty="0"/>
            </a:br>
            <a:r>
              <a:rPr lang="en-US" dirty="0"/>
              <a:t>bank accounts</a:t>
            </a:r>
            <a:endParaRPr lang="en-US" dirty="0">
              <a:cs typeface="Arial" panose="020B0604020202020204" pitchFamily="34" charset="0"/>
            </a:endParaRPr>
          </a:p>
        </p:txBody>
      </p:sp>
      <p:sp>
        <p:nvSpPr>
          <p:cNvPr id="40" name="Rectangle 39"/>
          <p:cNvSpPr/>
          <p:nvPr/>
        </p:nvSpPr>
        <p:spPr>
          <a:xfrm>
            <a:off x="11568266" y="0"/>
            <a:ext cx="636950"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749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190575" y="0"/>
            <a:ext cx="7001425"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1" y="0"/>
            <a:ext cx="5190576"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262634" y="161106"/>
            <a:ext cx="4388879" cy="830997"/>
          </a:xfrm>
          <a:prstGeom prst="rect">
            <a:avLst/>
          </a:prstGeom>
          <a:noFill/>
        </p:spPr>
        <p:txBody>
          <a:bodyPr wrap="square" rtlCol="0">
            <a:spAutoFit/>
          </a:bodyPr>
          <a:lstStyle/>
          <a:p>
            <a:r>
              <a:rPr lang="en-US" sz="2400" b="1" dirty="0">
                <a:solidFill>
                  <a:schemeClr val="bg1"/>
                </a:solidFill>
                <a:highlight>
                  <a:srgbClr val="0000FF"/>
                </a:highlight>
              </a:rPr>
              <a:t>Key challenges and drivers for a payments project</a:t>
            </a:r>
          </a:p>
        </p:txBody>
      </p:sp>
      <p:sp>
        <p:nvSpPr>
          <p:cNvPr id="7" name="TextBox 6"/>
          <p:cNvSpPr txBox="1"/>
          <p:nvPr/>
        </p:nvSpPr>
        <p:spPr>
          <a:xfrm>
            <a:off x="262634" y="1280531"/>
            <a:ext cx="4655054" cy="4247317"/>
          </a:xfrm>
          <a:prstGeom prst="rect">
            <a:avLst/>
          </a:prstGeom>
          <a:noFill/>
        </p:spPr>
        <p:txBody>
          <a:bodyPr wrap="square" rtlCol="0">
            <a:spAutoFit/>
          </a:bodyPr>
          <a:lstStyle/>
          <a:p>
            <a:r>
              <a:rPr lang="en-US" dirty="0">
                <a:solidFill>
                  <a:schemeClr val="bg1"/>
                </a:solidFill>
              </a:rPr>
              <a:t>Increasing controls (55%), payment fraud (54%) and cash visibility (48%) are the top challenges and drivers for a payments project. </a:t>
            </a:r>
          </a:p>
          <a:p>
            <a:endParaRPr lang="en-US" dirty="0">
              <a:solidFill>
                <a:schemeClr val="bg1"/>
              </a:solidFill>
            </a:endParaRPr>
          </a:p>
          <a:p>
            <a:r>
              <a:rPr lang="en-US" b="1" i="1" dirty="0">
                <a:solidFill>
                  <a:schemeClr val="bg1"/>
                </a:solidFill>
              </a:rPr>
              <a:t>The continued era of cybercrime has become so widespread, complex and frequent, the role of the treasurer has evolved to a much more active player in mitigating this type of risk. Treasurers are relying on system providers to reduce the likelihood of a cyber-attack or any other fraudulent event. </a:t>
            </a:r>
            <a:r>
              <a:rPr lang="en-US" b="1" i="1" dirty="0">
                <a:solidFill>
                  <a:schemeClr val="bg1"/>
                </a:solidFill>
                <a:highlight>
                  <a:srgbClr val="0000FF"/>
                </a:highlight>
              </a:rPr>
              <a:t>Those without access to the latest in payments technology </a:t>
            </a:r>
            <a:r>
              <a:rPr lang="en-US" b="1" i="1" dirty="0">
                <a:solidFill>
                  <a:schemeClr val="bg1"/>
                </a:solidFill>
              </a:rPr>
              <a:t>feel the most exposed, and are addressing that exposure through </a:t>
            </a:r>
            <a:r>
              <a:rPr lang="en-US" b="1" i="1" dirty="0">
                <a:solidFill>
                  <a:schemeClr val="bg1"/>
                </a:solidFill>
                <a:highlight>
                  <a:srgbClr val="0000FF"/>
                </a:highlight>
              </a:rPr>
              <a:t>payments improvement projects.</a:t>
            </a:r>
            <a:endParaRPr lang="en-US" dirty="0">
              <a:solidFill>
                <a:schemeClr val="bg1"/>
              </a:solidFill>
              <a:highlight>
                <a:srgbClr val="0000FF"/>
              </a:highlight>
            </a:endParaRPr>
          </a:p>
        </p:txBody>
      </p:sp>
      <p:graphicFrame>
        <p:nvGraphicFramePr>
          <p:cNvPr id="8" name="Chart 7">
            <a:extLst>
              <a:ext uri="{FF2B5EF4-FFF2-40B4-BE49-F238E27FC236}">
                <a16:creationId xmlns:a16="http://schemas.microsoft.com/office/drawing/2014/main" id="{7A62A2FF-BD8F-495A-A586-8F67A2C96529}"/>
              </a:ext>
            </a:extLst>
          </p:cNvPr>
          <p:cNvGraphicFramePr>
            <a:graphicFrameLocks/>
          </p:cNvGraphicFramePr>
          <p:nvPr>
            <p:extLst>
              <p:ext uri="{D42A27DB-BD31-4B8C-83A1-F6EECF244321}">
                <p14:modId xmlns:p14="http://schemas.microsoft.com/office/powerpoint/2010/main" val="4283037142"/>
              </p:ext>
            </p:extLst>
          </p:nvPr>
        </p:nvGraphicFramePr>
        <p:xfrm>
          <a:off x="5355380" y="761783"/>
          <a:ext cx="6671813" cy="53344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370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Rectangle 16"/>
          <p:cNvSpPr/>
          <p:nvPr/>
        </p:nvSpPr>
        <p:spPr>
          <a:xfrm>
            <a:off x="7004163" y="0"/>
            <a:ext cx="5190576"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08420" y="1204149"/>
            <a:ext cx="5936624" cy="5078313"/>
          </a:xfrm>
          <a:prstGeom prst="rect">
            <a:avLst/>
          </a:prstGeom>
          <a:noFill/>
        </p:spPr>
        <p:txBody>
          <a:bodyPr wrap="square" rtlCol="0">
            <a:spAutoFit/>
          </a:bodyPr>
          <a:lstStyle/>
          <a:p>
            <a:r>
              <a:rPr lang="en-US" dirty="0">
                <a:solidFill>
                  <a:schemeClr val="bg1"/>
                </a:solidFill>
              </a:rPr>
              <a:t>80% of respondents have some sort of payments centralization in place today and 94% plan to have it in the next 12</a:t>
            </a:r>
            <a:r>
              <a:rPr lang="en-US" b="1" dirty="0">
                <a:solidFill>
                  <a:schemeClr val="bg1"/>
                </a:solidFill>
              </a:rPr>
              <a:t>–</a:t>
            </a:r>
            <a:r>
              <a:rPr lang="en-US" dirty="0">
                <a:solidFill>
                  <a:schemeClr val="bg1"/>
                </a:solidFill>
              </a:rPr>
              <a:t>24 months. </a:t>
            </a:r>
          </a:p>
          <a:p>
            <a:endParaRPr lang="en-US" dirty="0">
              <a:solidFill>
                <a:schemeClr val="bg1"/>
              </a:solidFill>
            </a:endParaRPr>
          </a:p>
          <a:p>
            <a:r>
              <a:rPr lang="en-US" dirty="0">
                <a:solidFill>
                  <a:schemeClr val="bg1"/>
                </a:solidFill>
              </a:rPr>
              <a:t>These percentages increase when you look at companies with revenue over $5B. Of those, 86% have some sort of payments centralization in place today and 96% plan to have it in the next 12</a:t>
            </a:r>
            <a:r>
              <a:rPr lang="en-US" b="1" dirty="0">
                <a:solidFill>
                  <a:schemeClr val="bg1"/>
                </a:solidFill>
              </a:rPr>
              <a:t>–</a:t>
            </a:r>
            <a:r>
              <a:rPr lang="en-US" dirty="0">
                <a:solidFill>
                  <a:schemeClr val="bg1"/>
                </a:solidFill>
              </a:rPr>
              <a:t>24 months.</a:t>
            </a:r>
          </a:p>
          <a:p>
            <a:endParaRPr lang="en-US" dirty="0">
              <a:solidFill>
                <a:schemeClr val="bg1"/>
              </a:solidFill>
            </a:endParaRPr>
          </a:p>
          <a:p>
            <a:r>
              <a:rPr lang="en-US" b="1" i="1" dirty="0">
                <a:solidFill>
                  <a:schemeClr val="bg1"/>
                </a:solidFill>
              </a:rPr>
              <a:t>Payments centralization is viewed as critical in the improvement of overall controls, reduction of costs and rationalization of payment channels. By centralizing data from disparate A/P, ERP and treasury management solutions into a single payment factory, companies gain real-time visibility into cash. The adoption rates for payment factory solutions that can enable centralization will continue to increase with further globalization. </a:t>
            </a:r>
          </a:p>
          <a:p>
            <a:endParaRPr lang="en-US" dirty="0">
              <a:solidFill>
                <a:schemeClr val="bg1"/>
              </a:solidFill>
            </a:endParaRPr>
          </a:p>
        </p:txBody>
      </p:sp>
      <p:graphicFrame>
        <p:nvGraphicFramePr>
          <p:cNvPr id="15" name="Chart 14">
            <a:extLst>
              <a:ext uri="{FF2B5EF4-FFF2-40B4-BE49-F238E27FC236}">
                <a16:creationId xmlns:a16="http://schemas.microsoft.com/office/drawing/2014/main" id="{0AE23F4E-E81B-4D41-9578-A24B959937FD}"/>
              </a:ext>
            </a:extLst>
          </p:cNvPr>
          <p:cNvGraphicFramePr>
            <a:graphicFrameLocks/>
          </p:cNvGraphicFramePr>
          <p:nvPr>
            <p:extLst>
              <p:ext uri="{D42A27DB-BD31-4B8C-83A1-F6EECF244321}">
                <p14:modId xmlns:p14="http://schemas.microsoft.com/office/powerpoint/2010/main" val="574261398"/>
              </p:ext>
            </p:extLst>
          </p:nvPr>
        </p:nvGraphicFramePr>
        <p:xfrm>
          <a:off x="7313451" y="1647229"/>
          <a:ext cx="4572000" cy="344563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408419" y="229238"/>
            <a:ext cx="11085241" cy="461665"/>
          </a:xfrm>
          <a:prstGeom prst="rect">
            <a:avLst/>
          </a:prstGeom>
          <a:noFill/>
        </p:spPr>
        <p:txBody>
          <a:bodyPr wrap="square" rtlCol="0">
            <a:spAutoFit/>
          </a:bodyPr>
          <a:lstStyle/>
          <a:p>
            <a:r>
              <a:rPr lang="en-US" sz="2400" b="1" dirty="0">
                <a:solidFill>
                  <a:schemeClr val="bg1"/>
                </a:solidFill>
              </a:rPr>
              <a:t>Payments centralization is key to overcoming payments challenges</a:t>
            </a:r>
          </a:p>
        </p:txBody>
      </p:sp>
    </p:spTree>
    <p:extLst>
      <p:ext uri="{BB962C8B-B14F-4D97-AF65-F5344CB8AC3E}">
        <p14:creationId xmlns:p14="http://schemas.microsoft.com/office/powerpoint/2010/main" val="37274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27" name="Rectangle 26"/>
          <p:cNvSpPr/>
          <p:nvPr/>
        </p:nvSpPr>
        <p:spPr>
          <a:xfrm>
            <a:off x="-1" y="0"/>
            <a:ext cx="5190576"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TextBox 3"/>
          <p:cNvSpPr txBox="1"/>
          <p:nvPr/>
        </p:nvSpPr>
        <p:spPr>
          <a:xfrm>
            <a:off x="206508" y="229725"/>
            <a:ext cx="11530221" cy="461665"/>
          </a:xfrm>
          <a:prstGeom prst="rect">
            <a:avLst/>
          </a:prstGeom>
          <a:noFill/>
        </p:spPr>
        <p:txBody>
          <a:bodyPr wrap="square" rtlCol="0">
            <a:spAutoFit/>
          </a:bodyPr>
          <a:lstStyle/>
          <a:p>
            <a:r>
              <a:rPr lang="en-US" sz="2400" b="1" dirty="0">
                <a:solidFill>
                  <a:schemeClr val="bg1"/>
                </a:solidFill>
              </a:rPr>
              <a:t>Payments standardization leads to increased control and payment fraud reduction</a:t>
            </a:r>
          </a:p>
        </p:txBody>
      </p:sp>
      <p:sp>
        <p:nvSpPr>
          <p:cNvPr id="23" name="TextBox 22"/>
          <p:cNvSpPr txBox="1"/>
          <p:nvPr/>
        </p:nvSpPr>
        <p:spPr>
          <a:xfrm>
            <a:off x="5674876" y="958539"/>
            <a:ext cx="6339645" cy="3970318"/>
          </a:xfrm>
          <a:prstGeom prst="rect">
            <a:avLst/>
          </a:prstGeom>
          <a:noFill/>
        </p:spPr>
        <p:txBody>
          <a:bodyPr wrap="square" rtlCol="0">
            <a:spAutoFit/>
          </a:bodyPr>
          <a:lstStyle/>
          <a:p>
            <a:r>
              <a:rPr lang="en-US" dirty="0">
                <a:solidFill>
                  <a:schemeClr val="bg1"/>
                </a:solidFill>
              </a:rPr>
              <a:t>57% of respondents have standardized more than 75% of their legal entities. 60% have standardized more than 75% of their payment volume. This is up from last year’s report, where 53% of the respondents had standardized more than 75% of their legal entities and their payment volume. Over 55% of companies with revenues of $5B and above have standardized 75% or more of their legal entities and payment volume.</a:t>
            </a:r>
          </a:p>
          <a:p>
            <a:endParaRPr lang="en-US" dirty="0">
              <a:solidFill>
                <a:schemeClr val="bg1"/>
              </a:solidFill>
            </a:endParaRPr>
          </a:p>
          <a:p>
            <a:r>
              <a:rPr lang="en-US" b="1" i="1" dirty="0">
                <a:solidFill>
                  <a:schemeClr val="bg1"/>
                </a:solidFill>
              </a:rPr>
              <a:t>The trend toward greater standardization in payments processes has been accelerated by higher payment factory technology adoption rates, and the improvements in global processing functionality such as workflows, fraud control and approvals processes within payments factory technology. Specialized payments technology helps treasurers to sleep at night. </a:t>
            </a:r>
          </a:p>
        </p:txBody>
      </p:sp>
      <p:graphicFrame>
        <p:nvGraphicFramePr>
          <p:cNvPr id="21" name="Chart 20">
            <a:extLst>
              <a:ext uri="{FF2B5EF4-FFF2-40B4-BE49-F238E27FC236}">
                <a16:creationId xmlns:a16="http://schemas.microsoft.com/office/drawing/2014/main" id="{57F752EC-03F1-43A8-8800-6C1974372FC7}"/>
              </a:ext>
            </a:extLst>
          </p:cNvPr>
          <p:cNvGraphicFramePr>
            <a:graphicFrameLocks/>
          </p:cNvGraphicFramePr>
          <p:nvPr>
            <p:extLst>
              <p:ext uri="{D42A27DB-BD31-4B8C-83A1-F6EECF244321}">
                <p14:modId xmlns:p14="http://schemas.microsoft.com/office/powerpoint/2010/main" val="3897554369"/>
              </p:ext>
            </p:extLst>
          </p:nvPr>
        </p:nvGraphicFramePr>
        <p:xfrm>
          <a:off x="484301" y="1083011"/>
          <a:ext cx="4981575" cy="23430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Chart 25">
            <a:extLst>
              <a:ext uri="{FF2B5EF4-FFF2-40B4-BE49-F238E27FC236}">
                <a16:creationId xmlns:a16="http://schemas.microsoft.com/office/drawing/2014/main" id="{A786C916-B4C3-4D91-8C6E-56B7F9F77F69}"/>
              </a:ext>
            </a:extLst>
          </p:cNvPr>
          <p:cNvGraphicFramePr>
            <a:graphicFrameLocks/>
          </p:cNvGraphicFramePr>
          <p:nvPr>
            <p:extLst>
              <p:ext uri="{D42A27DB-BD31-4B8C-83A1-F6EECF244321}">
                <p14:modId xmlns:p14="http://schemas.microsoft.com/office/powerpoint/2010/main" val="3153693944"/>
              </p:ext>
            </p:extLst>
          </p:nvPr>
        </p:nvGraphicFramePr>
        <p:xfrm>
          <a:off x="657921" y="3957825"/>
          <a:ext cx="4735882"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7606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17" name="Rectangle 16"/>
          <p:cNvSpPr/>
          <p:nvPr/>
        </p:nvSpPr>
        <p:spPr>
          <a:xfrm>
            <a:off x="4977011" y="0"/>
            <a:ext cx="7214989" cy="6858000"/>
          </a:xfrm>
          <a:prstGeom prst="rect">
            <a:avLst/>
          </a:prstGeom>
          <a:solidFill>
            <a:srgbClr val="004F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solidFill>
                <a:schemeClr val="bg1"/>
              </a:solidFill>
            </a:endParaRPr>
          </a:p>
        </p:txBody>
      </p:sp>
      <p:sp>
        <p:nvSpPr>
          <p:cNvPr id="4" name="TextBox 3"/>
          <p:cNvSpPr txBox="1"/>
          <p:nvPr/>
        </p:nvSpPr>
        <p:spPr>
          <a:xfrm>
            <a:off x="369423" y="249484"/>
            <a:ext cx="11337404" cy="461665"/>
          </a:xfrm>
          <a:prstGeom prst="rect">
            <a:avLst/>
          </a:prstGeom>
          <a:noFill/>
        </p:spPr>
        <p:txBody>
          <a:bodyPr wrap="square" rtlCol="0">
            <a:spAutoFit/>
          </a:bodyPr>
          <a:lstStyle/>
          <a:p>
            <a:r>
              <a:rPr lang="en-US" sz="2400" b="1" dirty="0">
                <a:solidFill>
                  <a:schemeClr val="bg1"/>
                </a:solidFill>
              </a:rPr>
              <a:t>Streamlining the bank relationships and accounts reduces complexity and costs</a:t>
            </a:r>
          </a:p>
        </p:txBody>
      </p:sp>
      <p:sp>
        <p:nvSpPr>
          <p:cNvPr id="13" name="TextBox 12"/>
          <p:cNvSpPr txBox="1"/>
          <p:nvPr/>
        </p:nvSpPr>
        <p:spPr>
          <a:xfrm>
            <a:off x="5074043" y="960633"/>
            <a:ext cx="6847881" cy="4524315"/>
          </a:xfrm>
          <a:prstGeom prst="rect">
            <a:avLst/>
          </a:prstGeom>
          <a:noFill/>
        </p:spPr>
        <p:txBody>
          <a:bodyPr wrap="square" rtlCol="0">
            <a:spAutoFit/>
          </a:bodyPr>
          <a:lstStyle/>
          <a:p>
            <a:r>
              <a:rPr lang="en-US" dirty="0">
                <a:solidFill>
                  <a:schemeClr val="bg1"/>
                </a:solidFill>
                <a:cs typeface="Arial" panose="020B0604020202020204" pitchFamily="34" charset="0"/>
              </a:rPr>
              <a:t>Complexity is a common theme among study participants. </a:t>
            </a:r>
            <a:r>
              <a:rPr lang="en-US" dirty="0">
                <a:solidFill>
                  <a:schemeClr val="bg1"/>
                </a:solidFill>
              </a:rPr>
              <a:t>45% of respondents have more than five cash management banks. 57% manage more than 100 bank accounts. Of those, 13% manage more than 1,000 bank accounts. There are also multiple ways corporations are connecting to their banks. Connecting via an eBanking platform is still the most popular method, according to last year’s and this year’s studies followed by Host-to-Host and SWIFTNet.</a:t>
            </a:r>
          </a:p>
          <a:p>
            <a:endParaRPr lang="en-US" dirty="0">
              <a:solidFill>
                <a:schemeClr val="bg1"/>
              </a:solidFill>
            </a:endParaRPr>
          </a:p>
          <a:p>
            <a:r>
              <a:rPr lang="en-US" b="1" i="1" dirty="0">
                <a:solidFill>
                  <a:schemeClr val="bg1"/>
                </a:solidFill>
              </a:rPr>
              <a:t>Counterparty risk concerns, along with the globalization of organizations of all sizes, have made banking structures larger and more complex than ever before. There is an opportunity for organizations to further rationalize global liquidity structures, and consolidate the number of partners used for global transaction banking services. Banking reorganization and rationalization projects are often performed in conjunction with technological improvement and process re-engineering projects. </a:t>
            </a:r>
          </a:p>
        </p:txBody>
      </p:sp>
      <p:graphicFrame>
        <p:nvGraphicFramePr>
          <p:cNvPr id="14" name="Chart 13">
            <a:extLst>
              <a:ext uri="{FF2B5EF4-FFF2-40B4-BE49-F238E27FC236}">
                <a16:creationId xmlns:a16="http://schemas.microsoft.com/office/drawing/2014/main" id="{04A4CDE3-69C4-4F7C-BDF2-3F0105F5630A}"/>
              </a:ext>
            </a:extLst>
          </p:cNvPr>
          <p:cNvGraphicFramePr>
            <a:graphicFrameLocks/>
          </p:cNvGraphicFramePr>
          <p:nvPr>
            <p:extLst>
              <p:ext uri="{D42A27DB-BD31-4B8C-83A1-F6EECF244321}">
                <p14:modId xmlns:p14="http://schemas.microsoft.com/office/powerpoint/2010/main" val="345386778"/>
              </p:ext>
            </p:extLst>
          </p:nvPr>
        </p:nvGraphicFramePr>
        <p:xfrm>
          <a:off x="638182" y="1050096"/>
          <a:ext cx="4178461" cy="19686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a:extLst>
              <a:ext uri="{FF2B5EF4-FFF2-40B4-BE49-F238E27FC236}">
                <a16:creationId xmlns:a16="http://schemas.microsoft.com/office/drawing/2014/main" id="{97DE2FDE-71F4-4211-9388-41D35DBF7C45}"/>
              </a:ext>
            </a:extLst>
          </p:cNvPr>
          <p:cNvGraphicFramePr>
            <a:graphicFrameLocks/>
          </p:cNvGraphicFramePr>
          <p:nvPr>
            <p:extLst>
              <p:ext uri="{D42A27DB-BD31-4B8C-83A1-F6EECF244321}">
                <p14:modId xmlns:p14="http://schemas.microsoft.com/office/powerpoint/2010/main" val="2911706184"/>
              </p:ext>
            </p:extLst>
          </p:nvPr>
        </p:nvGraphicFramePr>
        <p:xfrm>
          <a:off x="892650" y="3765960"/>
          <a:ext cx="4084361" cy="23448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610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10" name="Rectangle 9"/>
          <p:cNvSpPr/>
          <p:nvPr/>
        </p:nvSpPr>
        <p:spPr>
          <a:xfrm>
            <a:off x="0" y="0"/>
            <a:ext cx="6086354"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4" name="TextBox 3"/>
          <p:cNvSpPr txBox="1"/>
          <p:nvPr/>
        </p:nvSpPr>
        <p:spPr>
          <a:xfrm>
            <a:off x="533352" y="309563"/>
            <a:ext cx="11157078" cy="461665"/>
          </a:xfrm>
          <a:prstGeom prst="rect">
            <a:avLst/>
          </a:prstGeom>
          <a:noFill/>
        </p:spPr>
        <p:txBody>
          <a:bodyPr wrap="square" rtlCol="0">
            <a:spAutoFit/>
          </a:bodyPr>
          <a:lstStyle/>
          <a:p>
            <a:r>
              <a:rPr lang="en-US" sz="2400" b="1" dirty="0">
                <a:solidFill>
                  <a:schemeClr val="bg1"/>
                </a:solidFill>
              </a:rPr>
              <a:t>Reducing the number of payment formats can also help minimize complexity</a:t>
            </a:r>
          </a:p>
        </p:txBody>
      </p:sp>
      <p:sp>
        <p:nvSpPr>
          <p:cNvPr id="7" name="TextBox 6"/>
          <p:cNvSpPr txBox="1"/>
          <p:nvPr/>
        </p:nvSpPr>
        <p:spPr>
          <a:xfrm>
            <a:off x="6253842" y="1474596"/>
            <a:ext cx="5806978" cy="3970318"/>
          </a:xfrm>
          <a:prstGeom prst="rect">
            <a:avLst/>
          </a:prstGeom>
          <a:noFill/>
        </p:spPr>
        <p:txBody>
          <a:bodyPr wrap="square" rtlCol="0">
            <a:spAutoFit/>
          </a:bodyPr>
          <a:lstStyle/>
          <a:p>
            <a:r>
              <a:rPr lang="en-US" dirty="0">
                <a:solidFill>
                  <a:schemeClr val="bg1"/>
                </a:solidFill>
              </a:rPr>
              <a:t>SWIFT MT1/2xx AND ISO 20022 XML are the leading formats that corporations are utilizing when initiating payments.</a:t>
            </a:r>
          </a:p>
          <a:p>
            <a:endParaRPr lang="en-US" dirty="0">
              <a:solidFill>
                <a:schemeClr val="bg1"/>
              </a:solidFill>
            </a:endParaRPr>
          </a:p>
          <a:p>
            <a:r>
              <a:rPr lang="en-US" b="1" i="1" dirty="0">
                <a:solidFill>
                  <a:schemeClr val="bg1"/>
                </a:solidFill>
              </a:rPr>
              <a:t>Treasurers continue to take advantage of ISO 20022 standards when undertaking global payments standardization and improvements initiatives. The maintenance of global payment channels, and the establishment of new channels is made much simpler through the use of ISO 20022. The use of bank proprietary formats or other legacy formats are common within organizations with decentralized business structures. The less formats, the better. </a:t>
            </a:r>
          </a:p>
          <a:p>
            <a:endParaRPr lang="en-US" dirty="0">
              <a:solidFill>
                <a:schemeClr val="bg1"/>
              </a:solidFill>
            </a:endParaRPr>
          </a:p>
          <a:p>
            <a:endParaRPr lang="en-US" dirty="0">
              <a:solidFill>
                <a:schemeClr val="bg1"/>
              </a:solidFill>
            </a:endParaRPr>
          </a:p>
        </p:txBody>
      </p:sp>
      <p:graphicFrame>
        <p:nvGraphicFramePr>
          <p:cNvPr id="9" name="Chart 8">
            <a:extLst>
              <a:ext uri="{FF2B5EF4-FFF2-40B4-BE49-F238E27FC236}">
                <a16:creationId xmlns:a16="http://schemas.microsoft.com/office/drawing/2014/main" id="{50C79E7F-2979-4659-8142-63BA49A1DCFD}"/>
              </a:ext>
            </a:extLst>
          </p:cNvPr>
          <p:cNvGraphicFramePr>
            <a:graphicFrameLocks/>
          </p:cNvGraphicFramePr>
          <p:nvPr>
            <p:extLst>
              <p:ext uri="{D42A27DB-BD31-4B8C-83A1-F6EECF244321}">
                <p14:modId xmlns:p14="http://schemas.microsoft.com/office/powerpoint/2010/main" val="2921509075"/>
              </p:ext>
            </p:extLst>
          </p:nvPr>
        </p:nvGraphicFramePr>
        <p:xfrm>
          <a:off x="609506" y="1930078"/>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8405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00C1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10" name="Rectangle 9"/>
          <p:cNvSpPr/>
          <p:nvPr/>
        </p:nvSpPr>
        <p:spPr>
          <a:xfrm>
            <a:off x="5796987" y="0"/>
            <a:ext cx="6395013" cy="6858000"/>
          </a:xfrm>
          <a:prstGeom prst="rect">
            <a:avLst/>
          </a:prstGeom>
          <a:solidFill>
            <a:srgbClr val="004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Arial" panose="020B0604020202020204" pitchFamily="34" charset="0"/>
              <a:cs typeface="Arial" panose="020B0604020202020204" pitchFamily="34" charset="0"/>
            </a:endParaRPr>
          </a:p>
        </p:txBody>
      </p:sp>
      <p:sp>
        <p:nvSpPr>
          <p:cNvPr id="4" name="TextBox 3"/>
          <p:cNvSpPr txBox="1"/>
          <p:nvPr/>
        </p:nvSpPr>
        <p:spPr>
          <a:xfrm>
            <a:off x="361133" y="237186"/>
            <a:ext cx="5074488" cy="830997"/>
          </a:xfrm>
          <a:prstGeom prst="rect">
            <a:avLst/>
          </a:prstGeom>
          <a:noFill/>
        </p:spPr>
        <p:txBody>
          <a:bodyPr wrap="square" rtlCol="0">
            <a:spAutoFit/>
          </a:bodyPr>
          <a:lstStyle/>
          <a:p>
            <a:r>
              <a:rPr lang="en-US" sz="2400" b="1" dirty="0">
                <a:solidFill>
                  <a:schemeClr val="bg1"/>
                </a:solidFill>
              </a:rPr>
              <a:t>Fragmented bank connectivity models raise costs and increase complexity</a:t>
            </a:r>
          </a:p>
        </p:txBody>
      </p:sp>
      <p:graphicFrame>
        <p:nvGraphicFramePr>
          <p:cNvPr id="6" name="Chart 5">
            <a:extLst/>
          </p:cNvPr>
          <p:cNvGraphicFramePr>
            <a:graphicFrameLocks/>
          </p:cNvGraphicFramePr>
          <p:nvPr>
            <p:extLst>
              <p:ext uri="{D42A27DB-BD31-4B8C-83A1-F6EECF244321}">
                <p14:modId xmlns:p14="http://schemas.microsoft.com/office/powerpoint/2010/main" val="668909640"/>
              </p:ext>
            </p:extLst>
          </p:nvPr>
        </p:nvGraphicFramePr>
        <p:xfrm>
          <a:off x="6696034" y="1143907"/>
          <a:ext cx="5006104" cy="3034935"/>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p:cNvSpPr txBox="1"/>
          <p:nvPr/>
        </p:nvSpPr>
        <p:spPr>
          <a:xfrm>
            <a:off x="361133" y="1305369"/>
            <a:ext cx="5220680" cy="4524315"/>
          </a:xfrm>
          <a:prstGeom prst="rect">
            <a:avLst/>
          </a:prstGeom>
          <a:noFill/>
        </p:spPr>
        <p:txBody>
          <a:bodyPr wrap="square" rtlCol="0">
            <a:spAutoFit/>
          </a:bodyPr>
          <a:lstStyle/>
          <a:p>
            <a:r>
              <a:rPr lang="en-US" dirty="0">
                <a:solidFill>
                  <a:schemeClr val="bg1"/>
                </a:solidFill>
                <a:highlight>
                  <a:srgbClr val="0000FF"/>
                </a:highlight>
              </a:rPr>
              <a:t>There are multiple ways corporations are connecting to their banks. Connecting via an eBanking platform is still the most popular method according last year’s and this year’s studies followed by Host-to-Host and SWIFTNet.</a:t>
            </a:r>
          </a:p>
          <a:p>
            <a:endParaRPr lang="en-US" b="1" i="1" dirty="0">
              <a:solidFill>
                <a:schemeClr val="bg1"/>
              </a:solidFill>
            </a:endParaRPr>
          </a:p>
          <a:p>
            <a:r>
              <a:rPr lang="en-US" b="1" i="1" dirty="0">
                <a:solidFill>
                  <a:schemeClr val="bg1"/>
                </a:solidFill>
              </a:rPr>
              <a:t>Many treasurers still haven’t rationalized bank connectivity models, resulting in more complex control environments, high change and maintenance costs, and limited opportunities for scalability in transaction processing. As the trend toward payments factory technology continues, treasurers will start to re-evaluate connectivity optimization opportunities, seeking to streamline connectivity in conjunction with payments technology improvement and standardization projects. </a:t>
            </a:r>
          </a:p>
        </p:txBody>
      </p:sp>
    </p:spTree>
    <p:extLst>
      <p:ext uri="{BB962C8B-B14F-4D97-AF65-F5344CB8AC3E}">
        <p14:creationId xmlns:p14="http://schemas.microsoft.com/office/powerpoint/2010/main" val="358173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11454</TotalTime>
  <Words>1438</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Cannell, Jennifer</dc:creator>
  <cp:lastModifiedBy>Guillermo De_La_Fuente</cp:lastModifiedBy>
  <cp:revision>123</cp:revision>
  <dcterms:created xsi:type="dcterms:W3CDTF">2017-08-22T14:09:19Z</dcterms:created>
  <dcterms:modified xsi:type="dcterms:W3CDTF">2017-11-06T09:30:10Z</dcterms:modified>
</cp:coreProperties>
</file>