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75" r:id="rId3"/>
    <p:sldId id="298" r:id="rId4"/>
    <p:sldId id="301" r:id="rId5"/>
    <p:sldId id="300" r:id="rId6"/>
    <p:sldId id="299" r:id="rId7"/>
    <p:sldId id="279" r:id="rId8"/>
    <p:sldId id="291" r:id="rId9"/>
    <p:sldId id="277" r:id="rId10"/>
    <p:sldId id="292" r:id="rId11"/>
    <p:sldId id="278" r:id="rId12"/>
    <p:sldId id="280" r:id="rId13"/>
    <p:sldId id="281" r:id="rId14"/>
    <p:sldId id="302" r:id="rId15"/>
    <p:sldId id="303" r:id="rId16"/>
    <p:sldId id="282" r:id="rId17"/>
    <p:sldId id="294" r:id="rId18"/>
    <p:sldId id="297" r:id="rId19"/>
    <p:sldId id="285" r:id="rId20"/>
    <p:sldId id="286" r:id="rId21"/>
    <p:sldId id="287" r:id="rId22"/>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2" d="100"/>
          <a:sy n="22" d="100"/>
        </p:scale>
        <p:origin x="3715" y="24"/>
      </p:cViewPr>
      <p:guideLst>
        <p:guide orient="horz" pos="2160"/>
        <p:guide pos="2880"/>
      </p:guideLst>
    </p:cSldViewPr>
  </p:slideViewPr>
  <p:outlineViewPr>
    <p:cViewPr>
      <p:scale>
        <a:sx n="33" d="100"/>
        <a:sy n="33" d="100"/>
      </p:scale>
      <p:origin x="0" y="88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nl-NL" dirty="0"/>
          </a:p>
        </p:txBody>
      </p:sp>
      <p:sp>
        <p:nvSpPr>
          <p:cNvPr id="3" name="Date Placeholder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555020B4-C0D9-4221-B5AB-388B5BB4AC61}" type="datetimeFigureOut">
              <a:rPr lang="nl-NL" smtClean="0"/>
              <a:pPr/>
              <a:t>22-6-2018</a:t>
            </a:fld>
            <a:endParaRPr lang="nl-NL" dirty="0"/>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nl-NL" dirty="0"/>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nl-NL" dirty="0"/>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84B67E85-B369-45AB-A25D-F920E1ED2370}" type="slidenum">
              <a:rPr lang="nl-NL" smtClean="0"/>
              <a:pPr/>
              <a:t>‹#›</a:t>
            </a:fld>
            <a:endParaRPr lang="nl-NL" dirty="0"/>
          </a:p>
        </p:txBody>
      </p:sp>
    </p:spTree>
    <p:extLst>
      <p:ext uri="{BB962C8B-B14F-4D97-AF65-F5344CB8AC3E}">
        <p14:creationId xmlns:p14="http://schemas.microsoft.com/office/powerpoint/2010/main" val="280812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84B67E85-B369-45AB-A25D-F920E1ED2370}" type="slidenum">
              <a:rPr lang="nl-NL" smtClean="0"/>
              <a:pPr/>
              <a:t>11</a:t>
            </a:fld>
            <a:endParaRPr lang="nl-NL" dirty="0"/>
          </a:p>
        </p:txBody>
      </p:sp>
    </p:spTree>
    <p:extLst>
      <p:ext uri="{BB962C8B-B14F-4D97-AF65-F5344CB8AC3E}">
        <p14:creationId xmlns:p14="http://schemas.microsoft.com/office/powerpoint/2010/main" val="287949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84B67E85-B369-45AB-A25D-F920E1ED2370}" type="slidenum">
              <a:rPr lang="nl-NL" smtClean="0"/>
              <a:pPr/>
              <a:t>15</a:t>
            </a:fld>
            <a:endParaRPr lang="nl-NL" dirty="0"/>
          </a:p>
        </p:txBody>
      </p:sp>
    </p:spTree>
    <p:extLst>
      <p:ext uri="{BB962C8B-B14F-4D97-AF65-F5344CB8AC3E}">
        <p14:creationId xmlns:p14="http://schemas.microsoft.com/office/powerpoint/2010/main" val="3382580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D2B6FC-1B91-4E8C-B576-394F86406380}" type="datetime1">
              <a:rPr lang="en-US" smtClean="0"/>
              <a:t>6/22/2018</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2E349ED3-A8C8-4DB4-9672-8366DC5F7994}" type="slidenum">
              <a:rPr lang="en-US" smtClean="0"/>
              <a:pPr/>
              <a:t>‹#›</a:t>
            </a:fld>
            <a:endParaRPr lang="en-US" dirty="0"/>
          </a:p>
        </p:txBody>
      </p:sp>
    </p:spTree>
    <p:extLst>
      <p:ext uri="{BB962C8B-B14F-4D97-AF65-F5344CB8AC3E}">
        <p14:creationId xmlns:p14="http://schemas.microsoft.com/office/powerpoint/2010/main" val="412133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DDC22-1361-4B86-A7CC-3195C32D3676}" type="datetime1">
              <a:rPr lang="en-US" smtClean="0"/>
              <a:t>6/22/2018</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2E349ED3-A8C8-4DB4-9672-8366DC5F7994}" type="slidenum">
              <a:rPr lang="en-US" smtClean="0"/>
              <a:pPr/>
              <a:t>‹#›</a:t>
            </a:fld>
            <a:endParaRPr lang="en-US" dirty="0"/>
          </a:p>
        </p:txBody>
      </p:sp>
    </p:spTree>
    <p:extLst>
      <p:ext uri="{BB962C8B-B14F-4D97-AF65-F5344CB8AC3E}">
        <p14:creationId xmlns:p14="http://schemas.microsoft.com/office/powerpoint/2010/main" val="330544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02AEB-859B-4B6F-AE6F-D7F7390E9103}" type="datetime1">
              <a:rPr lang="en-US" smtClean="0"/>
              <a:t>6/22/2018</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2E349ED3-A8C8-4DB4-9672-8366DC5F7994}" type="slidenum">
              <a:rPr lang="en-US" smtClean="0"/>
              <a:pPr/>
              <a:t>‹#›</a:t>
            </a:fld>
            <a:endParaRPr lang="en-US" dirty="0"/>
          </a:p>
        </p:txBody>
      </p:sp>
    </p:spTree>
    <p:extLst>
      <p:ext uri="{BB962C8B-B14F-4D97-AF65-F5344CB8AC3E}">
        <p14:creationId xmlns:p14="http://schemas.microsoft.com/office/powerpoint/2010/main" val="237072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7581BA-553C-4EA6-8CDD-D8C7A51D0EE3}" type="datetime1">
              <a:rPr lang="en-US" smtClean="0"/>
              <a:t>6/22/2018</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2E349ED3-A8C8-4DB4-9672-8366DC5F7994}" type="slidenum">
              <a:rPr lang="en-US" smtClean="0"/>
              <a:pPr/>
              <a:t>‹#›</a:t>
            </a:fld>
            <a:endParaRPr lang="en-US" dirty="0"/>
          </a:p>
        </p:txBody>
      </p:sp>
    </p:spTree>
    <p:extLst>
      <p:ext uri="{BB962C8B-B14F-4D97-AF65-F5344CB8AC3E}">
        <p14:creationId xmlns:p14="http://schemas.microsoft.com/office/powerpoint/2010/main" val="70694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8091BD-4C75-492E-ACF6-4D55FEC6E71D}" type="datetime1">
              <a:rPr lang="en-US" smtClean="0"/>
              <a:t>6/22/2018</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2E349ED3-A8C8-4DB4-9672-8366DC5F7994}" type="slidenum">
              <a:rPr lang="en-US" smtClean="0"/>
              <a:pPr/>
              <a:t>‹#›</a:t>
            </a:fld>
            <a:endParaRPr lang="en-US" dirty="0"/>
          </a:p>
        </p:txBody>
      </p:sp>
    </p:spTree>
    <p:extLst>
      <p:ext uri="{BB962C8B-B14F-4D97-AF65-F5344CB8AC3E}">
        <p14:creationId xmlns:p14="http://schemas.microsoft.com/office/powerpoint/2010/main" val="280377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FB74AD-515E-429F-A997-1F9F6E58554B}" type="datetime1">
              <a:rPr lang="en-US" smtClean="0"/>
              <a:t>6/22/2018</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2E349ED3-A8C8-4DB4-9672-8366DC5F7994}" type="slidenum">
              <a:rPr lang="en-US" smtClean="0"/>
              <a:pPr/>
              <a:t>‹#›</a:t>
            </a:fld>
            <a:endParaRPr lang="en-US" dirty="0"/>
          </a:p>
        </p:txBody>
      </p:sp>
    </p:spTree>
    <p:extLst>
      <p:ext uri="{BB962C8B-B14F-4D97-AF65-F5344CB8AC3E}">
        <p14:creationId xmlns:p14="http://schemas.microsoft.com/office/powerpoint/2010/main" val="410524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E478AC-C7AE-48AB-8CD7-165D22F379AC}" type="datetime1">
              <a:rPr lang="en-US" smtClean="0"/>
              <a:t>6/22/2018</a:t>
            </a:fld>
            <a:endParaRPr lang="en-US" dirty="0"/>
          </a:p>
        </p:txBody>
      </p:sp>
      <p:sp>
        <p:nvSpPr>
          <p:cNvPr id="8" name="Footer Placeholder 7"/>
          <p:cNvSpPr>
            <a:spLocks noGrp="1"/>
          </p:cNvSpPr>
          <p:nvPr>
            <p:ph type="ftr" sz="quarter" idx="11"/>
          </p:nvPr>
        </p:nvSpPr>
        <p:spPr/>
        <p:txBody>
          <a:bodyPr/>
          <a:lstStyle/>
          <a:p>
            <a:r>
              <a:rPr lang="en-US" dirty="0"/>
              <a:t>Confidential</a:t>
            </a:r>
          </a:p>
        </p:txBody>
      </p:sp>
      <p:sp>
        <p:nvSpPr>
          <p:cNvPr id="9" name="Slide Number Placeholder 8"/>
          <p:cNvSpPr>
            <a:spLocks noGrp="1"/>
          </p:cNvSpPr>
          <p:nvPr>
            <p:ph type="sldNum" sz="quarter" idx="12"/>
          </p:nvPr>
        </p:nvSpPr>
        <p:spPr/>
        <p:txBody>
          <a:bodyPr/>
          <a:lstStyle/>
          <a:p>
            <a:fld id="{2E349ED3-A8C8-4DB4-9672-8366DC5F7994}" type="slidenum">
              <a:rPr lang="en-US" smtClean="0"/>
              <a:pPr/>
              <a:t>‹#›</a:t>
            </a:fld>
            <a:endParaRPr lang="en-US" dirty="0"/>
          </a:p>
        </p:txBody>
      </p:sp>
    </p:spTree>
    <p:extLst>
      <p:ext uri="{BB962C8B-B14F-4D97-AF65-F5344CB8AC3E}">
        <p14:creationId xmlns:p14="http://schemas.microsoft.com/office/powerpoint/2010/main" val="344286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5B5356-771A-4FE2-B0FB-525D81829325}" type="datetime1">
              <a:rPr lang="en-US" smtClean="0"/>
              <a:t>6/22/2018</a:t>
            </a:fld>
            <a:endParaRPr lang="en-US" dirty="0"/>
          </a:p>
        </p:txBody>
      </p:sp>
      <p:sp>
        <p:nvSpPr>
          <p:cNvPr id="4" name="Footer Placeholder 3"/>
          <p:cNvSpPr>
            <a:spLocks noGrp="1"/>
          </p:cNvSpPr>
          <p:nvPr>
            <p:ph type="ftr" sz="quarter" idx="11"/>
          </p:nvPr>
        </p:nvSpPr>
        <p:spPr/>
        <p:txBody>
          <a:bodyPr/>
          <a:lstStyle/>
          <a:p>
            <a:r>
              <a:rPr lang="en-US" dirty="0"/>
              <a:t>Confidential</a:t>
            </a:r>
          </a:p>
        </p:txBody>
      </p:sp>
      <p:sp>
        <p:nvSpPr>
          <p:cNvPr id="5" name="Slide Number Placeholder 4"/>
          <p:cNvSpPr>
            <a:spLocks noGrp="1"/>
          </p:cNvSpPr>
          <p:nvPr>
            <p:ph type="sldNum" sz="quarter" idx="12"/>
          </p:nvPr>
        </p:nvSpPr>
        <p:spPr/>
        <p:txBody>
          <a:bodyPr/>
          <a:lstStyle/>
          <a:p>
            <a:fld id="{2E349ED3-A8C8-4DB4-9672-8366DC5F7994}" type="slidenum">
              <a:rPr lang="en-US" smtClean="0"/>
              <a:pPr/>
              <a:t>‹#›</a:t>
            </a:fld>
            <a:endParaRPr lang="en-US" dirty="0"/>
          </a:p>
        </p:txBody>
      </p:sp>
    </p:spTree>
    <p:extLst>
      <p:ext uri="{BB962C8B-B14F-4D97-AF65-F5344CB8AC3E}">
        <p14:creationId xmlns:p14="http://schemas.microsoft.com/office/powerpoint/2010/main" val="7787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8CD04-291E-433A-80E7-2DB5FD01A2C5}" type="datetime1">
              <a:rPr lang="en-US" smtClean="0"/>
              <a:t>6/22/2018</a:t>
            </a:fld>
            <a:endParaRPr lang="en-US" dirty="0"/>
          </a:p>
        </p:txBody>
      </p:sp>
      <p:sp>
        <p:nvSpPr>
          <p:cNvPr id="3" name="Footer Placeholder 2"/>
          <p:cNvSpPr>
            <a:spLocks noGrp="1"/>
          </p:cNvSpPr>
          <p:nvPr>
            <p:ph type="ftr" sz="quarter" idx="11"/>
          </p:nvPr>
        </p:nvSpPr>
        <p:spPr/>
        <p:txBody>
          <a:bodyPr/>
          <a:lstStyle/>
          <a:p>
            <a:r>
              <a:rPr lang="en-US" dirty="0"/>
              <a:t>Confidential</a:t>
            </a:r>
          </a:p>
        </p:txBody>
      </p:sp>
      <p:sp>
        <p:nvSpPr>
          <p:cNvPr id="4" name="Slide Number Placeholder 3"/>
          <p:cNvSpPr>
            <a:spLocks noGrp="1"/>
          </p:cNvSpPr>
          <p:nvPr>
            <p:ph type="sldNum" sz="quarter" idx="12"/>
          </p:nvPr>
        </p:nvSpPr>
        <p:spPr/>
        <p:txBody>
          <a:bodyPr/>
          <a:lstStyle/>
          <a:p>
            <a:fld id="{2E349ED3-A8C8-4DB4-9672-8366DC5F7994}" type="slidenum">
              <a:rPr lang="en-US" smtClean="0"/>
              <a:pPr/>
              <a:t>‹#›</a:t>
            </a:fld>
            <a:endParaRPr lang="en-US" dirty="0"/>
          </a:p>
        </p:txBody>
      </p:sp>
    </p:spTree>
    <p:extLst>
      <p:ext uri="{BB962C8B-B14F-4D97-AF65-F5344CB8AC3E}">
        <p14:creationId xmlns:p14="http://schemas.microsoft.com/office/powerpoint/2010/main" val="10500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8434A-080E-4AAD-AFF7-81E4C95C080D}" type="datetime1">
              <a:rPr lang="en-US" smtClean="0"/>
              <a:t>6/22/2018</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2E349ED3-A8C8-4DB4-9672-8366DC5F7994}" type="slidenum">
              <a:rPr lang="en-US" smtClean="0"/>
              <a:pPr/>
              <a:t>‹#›</a:t>
            </a:fld>
            <a:endParaRPr lang="en-US" dirty="0"/>
          </a:p>
        </p:txBody>
      </p:sp>
    </p:spTree>
    <p:extLst>
      <p:ext uri="{BB962C8B-B14F-4D97-AF65-F5344CB8AC3E}">
        <p14:creationId xmlns:p14="http://schemas.microsoft.com/office/powerpoint/2010/main" val="229642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A369DA-CE85-4DEE-97F3-6ADB7B649A7B}" type="datetime1">
              <a:rPr lang="en-US" smtClean="0"/>
              <a:t>6/22/2018</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2E349ED3-A8C8-4DB4-9672-8366DC5F7994}" type="slidenum">
              <a:rPr lang="en-US" smtClean="0"/>
              <a:pPr/>
              <a:t>‹#›</a:t>
            </a:fld>
            <a:endParaRPr lang="en-US" dirty="0"/>
          </a:p>
        </p:txBody>
      </p:sp>
    </p:spTree>
    <p:extLst>
      <p:ext uri="{BB962C8B-B14F-4D97-AF65-F5344CB8AC3E}">
        <p14:creationId xmlns:p14="http://schemas.microsoft.com/office/powerpoint/2010/main" val="206309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E49E2-7182-46F6-A7ED-EA6786749078}" type="datetime1">
              <a:rPr lang="en-US" smtClean="0"/>
              <a:t>6/22/2018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49ED3-A8C8-4DB4-9672-8366DC5F7994}" type="slidenum">
              <a:rPr lang="en-US" smtClean="0"/>
              <a:pPr/>
              <a:t>‹#›</a:t>
            </a:fld>
            <a:endParaRPr lang="en-US" dirty="0"/>
          </a:p>
        </p:txBody>
      </p:sp>
      <p:pic>
        <p:nvPicPr>
          <p:cNvPr id="7" name="Picture 3" descr="C:\Users\fee\AppData\Local\Microsoft\Windows\Temporary Internet Files\Content.Outlook\VELZEZ0Z\ACTSR%20petit%20logo.jpg"/>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924800" y="304800"/>
            <a:ext cx="1061838" cy="1075267"/>
          </a:xfrm>
          <a:prstGeom prst="rect">
            <a:avLst/>
          </a:prstGeom>
          <a:noFill/>
          <a:ln>
            <a:noFill/>
          </a:ln>
        </p:spPr>
      </p:pic>
    </p:spTree>
    <p:extLst>
      <p:ext uri="{BB962C8B-B14F-4D97-AF65-F5344CB8AC3E}">
        <p14:creationId xmlns:p14="http://schemas.microsoft.com/office/powerpoint/2010/main" val="35923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cid:image002.jpg@01D4018D.5738700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nb.ch/en/ifor/finmkt/fnmkt_benchm/id/finmkt_reformrate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2475" y="6356866"/>
            <a:ext cx="7315200" cy="369332"/>
          </a:xfrm>
          <a:prstGeom prst="rect">
            <a:avLst/>
          </a:prstGeom>
          <a:noFill/>
        </p:spPr>
        <p:txBody>
          <a:bodyPr wrap="square" rtlCol="0">
            <a:spAutoFit/>
          </a:bodyPr>
          <a:lstStyle/>
          <a:p>
            <a:r>
              <a:rPr lang="en-US" dirty="0">
                <a:latin typeface="Cambria" panose="02040503050406030204" pitchFamily="18" charset="0"/>
              </a:rPr>
              <a:t>Sacha Guillemin, ACTSR</a:t>
            </a:r>
          </a:p>
        </p:txBody>
      </p:sp>
      <p:sp>
        <p:nvSpPr>
          <p:cNvPr id="6" name="Titre 5"/>
          <p:cNvSpPr>
            <a:spLocks noGrp="1"/>
          </p:cNvSpPr>
          <p:nvPr>
            <p:ph type="ctrTitle"/>
          </p:nvPr>
        </p:nvSpPr>
        <p:spPr>
          <a:xfrm>
            <a:off x="685800" y="2981325"/>
            <a:ext cx="7772400" cy="3763923"/>
          </a:xfrm>
        </p:spPr>
        <p:txBody>
          <a:bodyPr>
            <a:normAutofit/>
          </a:bodyPr>
          <a:lstStyle/>
          <a:p>
            <a:r>
              <a:rPr lang="en-US" sz="4000" b="1" dirty="0">
                <a:latin typeface="Cambria" panose="02040503050406030204" pitchFamily="18" charset="0"/>
              </a:rPr>
              <a:t>Interest Rate Reform (Libor)</a:t>
            </a:r>
            <a:br>
              <a:rPr lang="en-US" sz="4000" b="1" dirty="0">
                <a:latin typeface="Cambria" panose="02040503050406030204" pitchFamily="18" charset="0"/>
              </a:rPr>
            </a:br>
            <a:r>
              <a:rPr lang="en-US" sz="4000" b="1" dirty="0">
                <a:latin typeface="Cambria" panose="02040503050406030204" pitchFamily="18" charset="0"/>
              </a:rPr>
              <a:t>-</a:t>
            </a:r>
            <a:br>
              <a:rPr lang="en-US" sz="4000" b="1" dirty="0">
                <a:latin typeface="Cambria" panose="02040503050406030204" pitchFamily="18" charset="0"/>
              </a:rPr>
            </a:br>
            <a:r>
              <a:rPr lang="en-US" sz="4000" b="1" dirty="0">
                <a:latin typeface="Cambria" panose="02040503050406030204" pitchFamily="18" charset="0"/>
              </a:rPr>
              <a:t>An Insider View</a:t>
            </a:r>
            <a:br>
              <a:rPr lang="en-US" sz="4000" b="1" dirty="0">
                <a:latin typeface="Cambria" panose="02040503050406030204" pitchFamily="18" charset="0"/>
              </a:rPr>
            </a:br>
            <a:br>
              <a:rPr lang="en-US" sz="3200" dirty="0">
                <a:latin typeface="Cambria" panose="02040503050406030204" pitchFamily="18" charset="0"/>
              </a:rPr>
            </a:br>
            <a:r>
              <a:rPr lang="en-US" sz="3200" dirty="0">
                <a:latin typeface="Cambria" panose="02040503050406030204" pitchFamily="18" charset="0"/>
              </a:rPr>
              <a:t>June 14, 2018</a:t>
            </a:r>
            <a:br>
              <a:rPr lang="en-US" dirty="0">
                <a:latin typeface="Cambria" panose="02040503050406030204" pitchFamily="18" charset="0"/>
              </a:rPr>
            </a:br>
            <a:endParaRPr lang="en-US" dirty="0"/>
          </a:p>
        </p:txBody>
      </p:sp>
      <p:sp>
        <p:nvSpPr>
          <p:cNvPr id="7" name="Espace réservé du numéro de diapositive 6"/>
          <p:cNvSpPr>
            <a:spLocks noGrp="1"/>
          </p:cNvSpPr>
          <p:nvPr>
            <p:ph type="sldNum" sz="quarter" idx="12"/>
          </p:nvPr>
        </p:nvSpPr>
        <p:spPr/>
        <p:txBody>
          <a:bodyPr/>
          <a:lstStyle/>
          <a:p>
            <a:fld id="{2E349ED3-A8C8-4DB4-9672-8366DC5F7994}" type="slidenum">
              <a:rPr lang="en-US" smtClean="0"/>
              <a:pPr/>
              <a:t>1</a:t>
            </a:fld>
            <a:endParaRPr lang="en-US" dirty="0"/>
          </a:p>
        </p:txBody>
      </p:sp>
      <p:sp>
        <p:nvSpPr>
          <p:cNvPr id="2" name="Espace réservé du pied de page 1"/>
          <p:cNvSpPr>
            <a:spLocks noGrp="1"/>
          </p:cNvSpPr>
          <p:nvPr>
            <p:ph type="ftr" sz="quarter" idx="11"/>
          </p:nvPr>
        </p:nvSpPr>
        <p:spPr/>
        <p:txBody>
          <a:bodyPr/>
          <a:lstStyle/>
          <a:p>
            <a:r>
              <a:rPr lang="en-US" dirty="0"/>
              <a:t>Confidential</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5" y="228600"/>
            <a:ext cx="42481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09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200" dirty="0"/>
              <a:t>Terms of Reference for Sub Working Groups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783161" cy="500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2E349ED3-A8C8-4DB4-9672-8366DC5F7994}" type="slidenum">
              <a:rPr lang="en-US" smtClean="0"/>
              <a:pPr/>
              <a:t>10</a:t>
            </a:fld>
            <a:endParaRPr lang="en-US" dirty="0"/>
          </a:p>
        </p:txBody>
      </p:sp>
      <p:sp>
        <p:nvSpPr>
          <p:cNvPr id="3" name="Espace réservé du pied de page 2"/>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274087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Product Scope</a:t>
            </a:r>
            <a:endParaRPr lang="en-US"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2219698"/>
              </p:ext>
            </p:extLst>
          </p:nvPr>
        </p:nvGraphicFramePr>
        <p:xfrm>
          <a:off x="457200" y="1371600"/>
          <a:ext cx="8077200" cy="5105394"/>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283633">
                <a:tc gridSpan="2">
                  <a:txBody>
                    <a:bodyPr/>
                    <a:lstStyle/>
                    <a:p>
                      <a:pPr algn="ctr"/>
                      <a:r>
                        <a:rPr lang="en-US" sz="1200" noProof="0" dirty="0"/>
                        <a:t>Loan and Deposit Market Group</a:t>
                      </a:r>
                    </a:p>
                  </a:txBody>
                  <a:tcPr/>
                </a:tc>
                <a:tc hMerge="1">
                  <a:txBody>
                    <a:bodyPr/>
                    <a:lstStyle/>
                    <a:p>
                      <a:endParaRPr lang="en-US" dirty="0"/>
                    </a:p>
                  </a:txBody>
                  <a:tcPr/>
                </a:tc>
                <a:tc gridSpan="2">
                  <a:txBody>
                    <a:bodyPr/>
                    <a:lstStyle/>
                    <a:p>
                      <a:pPr algn="ctr"/>
                      <a:r>
                        <a:rPr lang="en-US" sz="1200" noProof="0" dirty="0"/>
                        <a:t>Derivatives and Capital Market Group</a:t>
                      </a:r>
                    </a:p>
                  </a:txBody>
                  <a:tcPr/>
                </a:tc>
                <a:tc hMerge="1">
                  <a:txBody>
                    <a:bodyPr/>
                    <a:lstStyle/>
                    <a:p>
                      <a:endParaRPr lang="en-US" dirty="0"/>
                    </a:p>
                  </a:txBody>
                  <a:tcPr/>
                </a:tc>
                <a:extLst>
                  <a:ext uri="{0D108BD9-81ED-4DB2-BD59-A6C34878D82A}">
                    <a16:rowId xmlns:a16="http://schemas.microsoft.com/office/drawing/2014/main" val="10000"/>
                  </a:ext>
                </a:extLst>
              </a:tr>
              <a:tr h="283633">
                <a:tc>
                  <a:txBody>
                    <a:bodyPr/>
                    <a:lstStyle/>
                    <a:p>
                      <a:r>
                        <a:rPr lang="en-US" sz="1200" b="1" noProof="0" dirty="0"/>
                        <a:t>Loans</a:t>
                      </a:r>
                    </a:p>
                  </a:txBody>
                  <a:tcPr/>
                </a:tc>
                <a:tc>
                  <a:txBody>
                    <a:bodyPr/>
                    <a:lstStyle/>
                    <a:p>
                      <a:r>
                        <a:rPr lang="en-US" sz="1200" noProof="0" dirty="0"/>
                        <a:t>Syndicated loans</a:t>
                      </a:r>
                    </a:p>
                  </a:txBody>
                  <a:tcPr/>
                </a:tc>
                <a:tc>
                  <a:txBody>
                    <a:bodyPr/>
                    <a:lstStyle/>
                    <a:p>
                      <a:r>
                        <a:rPr lang="en-US" sz="1200" b="1" noProof="0" dirty="0"/>
                        <a:t>Bonds</a:t>
                      </a:r>
                    </a:p>
                  </a:txBody>
                  <a:tcPr/>
                </a:tc>
                <a:tc>
                  <a:txBody>
                    <a:bodyPr/>
                    <a:lstStyle/>
                    <a:p>
                      <a:r>
                        <a:rPr lang="en-US" sz="1200" noProof="0" dirty="0"/>
                        <a:t>Floating</a:t>
                      </a:r>
                      <a:r>
                        <a:rPr lang="en-US" sz="1200" baseline="0" noProof="0" dirty="0"/>
                        <a:t> rate notes (FRN)</a:t>
                      </a:r>
                      <a:endParaRPr lang="en-US" sz="1200" noProof="0" dirty="0"/>
                    </a:p>
                  </a:txBody>
                  <a:tcPr/>
                </a:tc>
                <a:extLst>
                  <a:ext uri="{0D108BD9-81ED-4DB2-BD59-A6C34878D82A}">
                    <a16:rowId xmlns:a16="http://schemas.microsoft.com/office/drawing/2014/main" val="10001"/>
                  </a:ext>
                </a:extLst>
              </a:tr>
              <a:tr h="283633">
                <a:tc>
                  <a:txBody>
                    <a:bodyPr/>
                    <a:lstStyle/>
                    <a:p>
                      <a:endParaRPr lang="en-US" sz="1200" noProof="0" dirty="0"/>
                    </a:p>
                  </a:txBody>
                  <a:tcPr/>
                </a:tc>
                <a:tc>
                  <a:txBody>
                    <a:bodyPr/>
                    <a:lstStyle/>
                    <a:p>
                      <a:r>
                        <a:rPr lang="en-US" sz="1200" noProof="0" dirty="0"/>
                        <a:t>Corporate loans (bilateral)</a:t>
                      </a:r>
                    </a:p>
                  </a:txBody>
                  <a:tcPr/>
                </a:tc>
                <a:tc>
                  <a:txBody>
                    <a:bodyPr/>
                    <a:lstStyle/>
                    <a:p>
                      <a:r>
                        <a:rPr lang="en-US" sz="1200" b="1" noProof="0" dirty="0"/>
                        <a:t>Securitization</a:t>
                      </a:r>
                    </a:p>
                  </a:txBody>
                  <a:tcPr/>
                </a:tc>
                <a:tc>
                  <a:txBody>
                    <a:bodyPr/>
                    <a:lstStyle/>
                    <a:p>
                      <a:r>
                        <a:rPr lang="en-US" sz="1200" noProof="0" dirty="0"/>
                        <a:t>RMBS</a:t>
                      </a:r>
                    </a:p>
                  </a:txBody>
                  <a:tcPr/>
                </a:tc>
                <a:extLst>
                  <a:ext uri="{0D108BD9-81ED-4DB2-BD59-A6C34878D82A}">
                    <a16:rowId xmlns:a16="http://schemas.microsoft.com/office/drawing/2014/main" val="10002"/>
                  </a:ext>
                </a:extLst>
              </a:tr>
              <a:tr h="283633">
                <a:tc>
                  <a:txBody>
                    <a:bodyPr/>
                    <a:lstStyle/>
                    <a:p>
                      <a:endParaRPr lang="en-US" sz="1200" noProof="0" dirty="0"/>
                    </a:p>
                  </a:txBody>
                  <a:tcPr/>
                </a:tc>
                <a:tc>
                  <a:txBody>
                    <a:bodyPr/>
                    <a:lstStyle/>
                    <a:p>
                      <a:r>
                        <a:rPr lang="en-US" sz="1200" noProof="0" dirty="0"/>
                        <a:t>SME loans</a:t>
                      </a:r>
                      <a:r>
                        <a:rPr lang="en-US" sz="1200" baseline="0" noProof="0" dirty="0"/>
                        <a:t> (domestic)</a:t>
                      </a:r>
                      <a:endParaRPr lang="en-US" sz="1200" noProof="0" dirty="0"/>
                    </a:p>
                  </a:txBody>
                  <a:tcPr/>
                </a:tc>
                <a:tc>
                  <a:txBody>
                    <a:bodyPr/>
                    <a:lstStyle/>
                    <a:p>
                      <a:endParaRPr lang="en-US" sz="1200" noProof="0" dirty="0"/>
                    </a:p>
                  </a:txBody>
                  <a:tcPr/>
                </a:tc>
                <a:tc>
                  <a:txBody>
                    <a:bodyPr/>
                    <a:lstStyle/>
                    <a:p>
                      <a:r>
                        <a:rPr lang="en-US" sz="1200" noProof="0" dirty="0"/>
                        <a:t>CMBS</a:t>
                      </a:r>
                    </a:p>
                  </a:txBody>
                  <a:tcPr/>
                </a:tc>
                <a:extLst>
                  <a:ext uri="{0D108BD9-81ED-4DB2-BD59-A6C34878D82A}">
                    <a16:rowId xmlns:a16="http://schemas.microsoft.com/office/drawing/2014/main" val="10003"/>
                  </a:ext>
                </a:extLst>
              </a:tr>
              <a:tr h="283633">
                <a:tc>
                  <a:txBody>
                    <a:bodyPr/>
                    <a:lstStyle/>
                    <a:p>
                      <a:endParaRPr lang="en-US" sz="1200" noProof="0" dirty="0"/>
                    </a:p>
                  </a:txBody>
                  <a:tcPr/>
                </a:tc>
                <a:tc>
                  <a:txBody>
                    <a:bodyPr/>
                    <a:lstStyle/>
                    <a:p>
                      <a:r>
                        <a:rPr lang="en-US" sz="1200" noProof="0" dirty="0"/>
                        <a:t>Commercial mortgages</a:t>
                      </a:r>
                    </a:p>
                  </a:txBody>
                  <a:tcPr/>
                </a:tc>
                <a:tc>
                  <a:txBody>
                    <a:bodyPr/>
                    <a:lstStyle/>
                    <a:p>
                      <a:endParaRPr lang="en-US" sz="1200" noProof="0" dirty="0"/>
                    </a:p>
                  </a:txBody>
                  <a:tcPr/>
                </a:tc>
                <a:tc>
                  <a:txBody>
                    <a:bodyPr/>
                    <a:lstStyle/>
                    <a:p>
                      <a:r>
                        <a:rPr lang="en-US" sz="1200" noProof="0" dirty="0"/>
                        <a:t>ABS</a:t>
                      </a:r>
                    </a:p>
                  </a:txBody>
                  <a:tcPr/>
                </a:tc>
                <a:extLst>
                  <a:ext uri="{0D108BD9-81ED-4DB2-BD59-A6C34878D82A}">
                    <a16:rowId xmlns:a16="http://schemas.microsoft.com/office/drawing/2014/main" val="10004"/>
                  </a:ext>
                </a:extLst>
              </a:tr>
              <a:tr h="283633">
                <a:tc>
                  <a:txBody>
                    <a:bodyPr/>
                    <a:lstStyle/>
                    <a:p>
                      <a:endParaRPr lang="en-US" sz="1200" noProof="0" dirty="0"/>
                    </a:p>
                  </a:txBody>
                  <a:tcPr/>
                </a:tc>
                <a:tc>
                  <a:txBody>
                    <a:bodyPr/>
                    <a:lstStyle/>
                    <a:p>
                      <a:r>
                        <a:rPr lang="en-US" sz="1200" noProof="0" dirty="0"/>
                        <a:t>Retail mortgages</a:t>
                      </a:r>
                    </a:p>
                  </a:txBody>
                  <a:tcPr/>
                </a:tc>
                <a:tc>
                  <a:txBody>
                    <a:bodyPr/>
                    <a:lstStyle/>
                    <a:p>
                      <a:endParaRPr lang="en-US" sz="1200" noProof="0" dirty="0"/>
                    </a:p>
                  </a:txBody>
                  <a:tcPr/>
                </a:tc>
                <a:tc>
                  <a:txBody>
                    <a:bodyPr/>
                    <a:lstStyle/>
                    <a:p>
                      <a:r>
                        <a:rPr lang="en-US" sz="1200" noProof="0" dirty="0"/>
                        <a:t>CLO</a:t>
                      </a:r>
                    </a:p>
                  </a:txBody>
                  <a:tcPr/>
                </a:tc>
                <a:extLst>
                  <a:ext uri="{0D108BD9-81ED-4DB2-BD59-A6C34878D82A}">
                    <a16:rowId xmlns:a16="http://schemas.microsoft.com/office/drawing/2014/main" val="10005"/>
                  </a:ext>
                </a:extLst>
              </a:tr>
              <a:tr h="283633">
                <a:tc>
                  <a:txBody>
                    <a:bodyPr/>
                    <a:lstStyle/>
                    <a:p>
                      <a:endParaRPr lang="en-US" sz="1200" noProof="0" dirty="0"/>
                    </a:p>
                  </a:txBody>
                  <a:tcPr/>
                </a:tc>
                <a:tc>
                  <a:txBody>
                    <a:bodyPr/>
                    <a:lstStyle/>
                    <a:p>
                      <a:r>
                        <a:rPr lang="en-US" sz="1200" noProof="0" dirty="0"/>
                        <a:t>Lombard</a:t>
                      </a:r>
                    </a:p>
                  </a:txBody>
                  <a:tcPr/>
                </a:tc>
                <a:tc>
                  <a:txBody>
                    <a:bodyPr/>
                    <a:lstStyle/>
                    <a:p>
                      <a:r>
                        <a:rPr lang="en-US" sz="1200" b="1" noProof="0" dirty="0"/>
                        <a:t>OTC Derivatives</a:t>
                      </a:r>
                    </a:p>
                  </a:txBody>
                  <a:tcPr/>
                </a:tc>
                <a:tc>
                  <a:txBody>
                    <a:bodyPr/>
                    <a:lstStyle/>
                    <a:p>
                      <a:r>
                        <a:rPr lang="en-US" sz="1200" noProof="0" dirty="0"/>
                        <a:t>IR Swaps</a:t>
                      </a:r>
                    </a:p>
                  </a:txBody>
                  <a:tcPr/>
                </a:tc>
                <a:extLst>
                  <a:ext uri="{0D108BD9-81ED-4DB2-BD59-A6C34878D82A}">
                    <a16:rowId xmlns:a16="http://schemas.microsoft.com/office/drawing/2014/main" val="10006"/>
                  </a:ext>
                </a:extLst>
              </a:tr>
              <a:tr h="283633">
                <a:tc>
                  <a:txBody>
                    <a:bodyPr/>
                    <a:lstStyle/>
                    <a:p>
                      <a:endParaRPr lang="en-US" sz="1200" noProof="0" dirty="0"/>
                    </a:p>
                  </a:txBody>
                  <a:tcPr/>
                </a:tc>
                <a:tc>
                  <a:txBody>
                    <a:bodyPr/>
                    <a:lstStyle/>
                    <a:p>
                      <a:r>
                        <a:rPr lang="en-US" sz="1200" noProof="0" dirty="0"/>
                        <a:t>Credit cards</a:t>
                      </a:r>
                    </a:p>
                  </a:txBody>
                  <a:tcPr/>
                </a:tc>
                <a:tc>
                  <a:txBody>
                    <a:bodyPr/>
                    <a:lstStyle/>
                    <a:p>
                      <a:endParaRPr lang="en-US" sz="1200" noProof="0" dirty="0"/>
                    </a:p>
                  </a:txBody>
                  <a:tcPr/>
                </a:tc>
                <a:tc>
                  <a:txBody>
                    <a:bodyPr/>
                    <a:lstStyle/>
                    <a:p>
                      <a:r>
                        <a:rPr lang="en-US" sz="1200" noProof="0" dirty="0"/>
                        <a:t>FRAs</a:t>
                      </a:r>
                    </a:p>
                  </a:txBody>
                  <a:tcPr/>
                </a:tc>
                <a:extLst>
                  <a:ext uri="{0D108BD9-81ED-4DB2-BD59-A6C34878D82A}">
                    <a16:rowId xmlns:a16="http://schemas.microsoft.com/office/drawing/2014/main" val="10007"/>
                  </a:ext>
                </a:extLst>
              </a:tr>
              <a:tr h="283633">
                <a:tc>
                  <a:txBody>
                    <a:bodyPr/>
                    <a:lstStyle/>
                    <a:p>
                      <a:endParaRPr lang="en-US" sz="1200" noProof="0" dirty="0"/>
                    </a:p>
                  </a:txBody>
                  <a:tcPr/>
                </a:tc>
                <a:tc>
                  <a:txBody>
                    <a:bodyPr/>
                    <a:lstStyle/>
                    <a:p>
                      <a:r>
                        <a:rPr lang="en-US" sz="1200" noProof="0" dirty="0"/>
                        <a:t>Auto loans</a:t>
                      </a:r>
                    </a:p>
                  </a:txBody>
                  <a:tcPr/>
                </a:tc>
                <a:tc>
                  <a:txBody>
                    <a:bodyPr/>
                    <a:lstStyle/>
                    <a:p>
                      <a:endParaRPr lang="en-US" sz="1200" noProof="0" dirty="0"/>
                    </a:p>
                  </a:txBody>
                  <a:tcPr/>
                </a:tc>
                <a:tc>
                  <a:txBody>
                    <a:bodyPr/>
                    <a:lstStyle/>
                    <a:p>
                      <a:r>
                        <a:rPr lang="en-US" sz="1200" noProof="0" dirty="0"/>
                        <a:t>IR Options</a:t>
                      </a:r>
                    </a:p>
                  </a:txBody>
                  <a:tcPr/>
                </a:tc>
                <a:extLst>
                  <a:ext uri="{0D108BD9-81ED-4DB2-BD59-A6C34878D82A}">
                    <a16:rowId xmlns:a16="http://schemas.microsoft.com/office/drawing/2014/main" val="10008"/>
                  </a:ext>
                </a:extLst>
              </a:tr>
              <a:tr h="283633">
                <a:tc>
                  <a:txBody>
                    <a:bodyPr/>
                    <a:lstStyle/>
                    <a:p>
                      <a:endParaRPr lang="en-US" sz="1200" noProof="0" dirty="0"/>
                    </a:p>
                  </a:txBody>
                  <a:tcPr/>
                </a:tc>
                <a:tc>
                  <a:txBody>
                    <a:bodyPr/>
                    <a:lstStyle/>
                    <a:p>
                      <a:r>
                        <a:rPr lang="en-US" sz="1200" noProof="0" dirty="0"/>
                        <a:t>Consumer</a:t>
                      </a:r>
                      <a:r>
                        <a:rPr lang="en-US" sz="1200" baseline="0" noProof="0" dirty="0"/>
                        <a:t> loans</a:t>
                      </a:r>
                      <a:endParaRPr lang="en-US" sz="1200" noProof="0" dirty="0"/>
                    </a:p>
                  </a:txBody>
                  <a:tcPr/>
                </a:tc>
                <a:tc>
                  <a:txBody>
                    <a:bodyPr/>
                    <a:lstStyle/>
                    <a:p>
                      <a:endParaRPr lang="en-US" sz="1200" noProof="0" dirty="0"/>
                    </a:p>
                  </a:txBody>
                  <a:tcPr/>
                </a:tc>
                <a:tc>
                  <a:txBody>
                    <a:bodyPr/>
                    <a:lstStyle/>
                    <a:p>
                      <a:r>
                        <a:rPr lang="en-US" sz="1200" noProof="0" dirty="0"/>
                        <a:t>Basis Swap</a:t>
                      </a:r>
                    </a:p>
                  </a:txBody>
                  <a:tcPr/>
                </a:tc>
                <a:extLst>
                  <a:ext uri="{0D108BD9-81ED-4DB2-BD59-A6C34878D82A}">
                    <a16:rowId xmlns:a16="http://schemas.microsoft.com/office/drawing/2014/main" val="10009"/>
                  </a:ext>
                </a:extLst>
              </a:tr>
              <a:tr h="283633">
                <a:tc>
                  <a:txBody>
                    <a:bodyPr/>
                    <a:lstStyle/>
                    <a:p>
                      <a:endParaRPr lang="en-US" sz="1200" noProof="0" dirty="0"/>
                    </a:p>
                  </a:txBody>
                  <a:tcPr/>
                </a:tc>
                <a:tc>
                  <a:txBody>
                    <a:bodyPr/>
                    <a:lstStyle/>
                    <a:p>
                      <a:r>
                        <a:rPr lang="en-US" sz="1200" noProof="0" dirty="0"/>
                        <a:t>Student</a:t>
                      </a:r>
                      <a:r>
                        <a:rPr lang="en-US" sz="1200" baseline="0" noProof="0" dirty="0"/>
                        <a:t> loans</a:t>
                      </a:r>
                      <a:endParaRPr lang="en-US" sz="1200" noProof="0" dirty="0"/>
                    </a:p>
                  </a:txBody>
                  <a:tcPr/>
                </a:tc>
                <a:tc>
                  <a:txBody>
                    <a:bodyPr/>
                    <a:lstStyle/>
                    <a:p>
                      <a:endParaRPr lang="en-US" sz="1200" noProof="0" dirty="0"/>
                    </a:p>
                  </a:txBody>
                  <a:tcPr/>
                </a:tc>
                <a:tc>
                  <a:txBody>
                    <a:bodyPr/>
                    <a:lstStyle/>
                    <a:p>
                      <a:r>
                        <a:rPr lang="en-US" sz="1200" noProof="0" dirty="0"/>
                        <a:t>CCY swaps</a:t>
                      </a:r>
                    </a:p>
                  </a:txBody>
                  <a:tcPr/>
                </a:tc>
                <a:extLst>
                  <a:ext uri="{0D108BD9-81ED-4DB2-BD59-A6C34878D82A}">
                    <a16:rowId xmlns:a16="http://schemas.microsoft.com/office/drawing/2014/main" val="10010"/>
                  </a:ext>
                </a:extLst>
              </a:tr>
              <a:tr h="283633">
                <a:tc>
                  <a:txBody>
                    <a:bodyPr/>
                    <a:lstStyle/>
                    <a:p>
                      <a:r>
                        <a:rPr lang="en-US" sz="1200" b="1" noProof="0" dirty="0"/>
                        <a:t>Deposits</a:t>
                      </a:r>
                    </a:p>
                  </a:txBody>
                  <a:tcPr/>
                </a:tc>
                <a:tc>
                  <a:txBody>
                    <a:bodyPr/>
                    <a:lstStyle/>
                    <a:p>
                      <a:r>
                        <a:rPr lang="en-US" sz="1200" noProof="0" dirty="0"/>
                        <a:t>Retail</a:t>
                      </a:r>
                      <a:r>
                        <a:rPr lang="en-US" sz="1200" baseline="0" noProof="0" dirty="0"/>
                        <a:t> deposits</a:t>
                      </a:r>
                      <a:endParaRPr lang="en-US" sz="1200" noProof="0" dirty="0"/>
                    </a:p>
                  </a:txBody>
                  <a:tcPr/>
                </a:tc>
                <a:tc>
                  <a:txBody>
                    <a:bodyPr/>
                    <a:lstStyle/>
                    <a:p>
                      <a:endParaRPr lang="en-US" sz="1200" noProof="0" dirty="0"/>
                    </a:p>
                  </a:txBody>
                  <a:tcPr/>
                </a:tc>
                <a:tc>
                  <a:txBody>
                    <a:bodyPr/>
                    <a:lstStyle/>
                    <a:p>
                      <a:r>
                        <a:rPr lang="en-US" sz="1200" noProof="0" dirty="0"/>
                        <a:t>Constant maturity</a:t>
                      </a:r>
                      <a:r>
                        <a:rPr lang="en-US" sz="1200" baseline="0" noProof="0" dirty="0"/>
                        <a:t> swaps (CMS)</a:t>
                      </a:r>
                      <a:endParaRPr lang="en-US" sz="1200" noProof="0" dirty="0"/>
                    </a:p>
                  </a:txBody>
                  <a:tcPr/>
                </a:tc>
                <a:extLst>
                  <a:ext uri="{0D108BD9-81ED-4DB2-BD59-A6C34878D82A}">
                    <a16:rowId xmlns:a16="http://schemas.microsoft.com/office/drawing/2014/main" val="10011"/>
                  </a:ext>
                </a:extLst>
              </a:tr>
              <a:tr h="283633">
                <a:tc>
                  <a:txBody>
                    <a:bodyPr/>
                    <a:lstStyle/>
                    <a:p>
                      <a:endParaRPr lang="en-US" sz="1200" noProof="0" dirty="0"/>
                    </a:p>
                  </a:txBody>
                  <a:tcPr/>
                </a:tc>
                <a:tc>
                  <a:txBody>
                    <a:bodyPr/>
                    <a:lstStyle/>
                    <a:p>
                      <a:r>
                        <a:rPr lang="en-US" sz="1200" noProof="0" dirty="0"/>
                        <a:t>SME deposits</a:t>
                      </a:r>
                    </a:p>
                  </a:txBody>
                  <a:tcPr/>
                </a:tc>
                <a:tc>
                  <a:txBody>
                    <a:bodyPr/>
                    <a:lstStyle/>
                    <a:p>
                      <a:r>
                        <a:rPr lang="en-US" sz="1200" b="1" noProof="0" dirty="0"/>
                        <a:t>ETD</a:t>
                      </a:r>
                    </a:p>
                  </a:txBody>
                  <a:tcPr/>
                </a:tc>
                <a:tc>
                  <a:txBody>
                    <a:bodyPr/>
                    <a:lstStyle/>
                    <a:p>
                      <a:r>
                        <a:rPr lang="en-US" sz="1200" noProof="0" dirty="0"/>
                        <a:t>IR Options</a:t>
                      </a:r>
                    </a:p>
                  </a:txBody>
                  <a:tcPr/>
                </a:tc>
                <a:extLst>
                  <a:ext uri="{0D108BD9-81ED-4DB2-BD59-A6C34878D82A}">
                    <a16:rowId xmlns:a16="http://schemas.microsoft.com/office/drawing/2014/main" val="10012"/>
                  </a:ext>
                </a:extLst>
              </a:tr>
              <a:tr h="283633">
                <a:tc>
                  <a:txBody>
                    <a:bodyPr/>
                    <a:lstStyle/>
                    <a:p>
                      <a:endParaRPr lang="en-US" sz="1200" noProof="0" dirty="0"/>
                    </a:p>
                  </a:txBody>
                  <a:tcPr/>
                </a:tc>
                <a:tc>
                  <a:txBody>
                    <a:bodyPr/>
                    <a:lstStyle/>
                    <a:p>
                      <a:r>
                        <a:rPr lang="en-US" sz="1200" noProof="0" dirty="0"/>
                        <a:t>Corporate</a:t>
                      </a:r>
                      <a:r>
                        <a:rPr lang="en-US" sz="1200" baseline="0" noProof="0" dirty="0"/>
                        <a:t> deposits</a:t>
                      </a:r>
                      <a:endParaRPr lang="en-US" sz="1200" noProof="0" dirty="0"/>
                    </a:p>
                  </a:txBody>
                  <a:tcPr/>
                </a:tc>
                <a:tc>
                  <a:txBody>
                    <a:bodyPr/>
                    <a:lstStyle/>
                    <a:p>
                      <a:endParaRPr lang="en-US" sz="1200" noProof="0" dirty="0"/>
                    </a:p>
                  </a:txBody>
                  <a:tcPr/>
                </a:tc>
                <a:tc>
                  <a:txBody>
                    <a:bodyPr/>
                    <a:lstStyle/>
                    <a:p>
                      <a:r>
                        <a:rPr lang="en-US" sz="1200" noProof="0" dirty="0"/>
                        <a:t>IR Futures</a:t>
                      </a:r>
                    </a:p>
                  </a:txBody>
                  <a:tcPr/>
                </a:tc>
                <a:extLst>
                  <a:ext uri="{0D108BD9-81ED-4DB2-BD59-A6C34878D82A}">
                    <a16:rowId xmlns:a16="http://schemas.microsoft.com/office/drawing/2014/main" val="10013"/>
                  </a:ext>
                </a:extLst>
              </a:tr>
              <a:tr h="283633">
                <a:tc>
                  <a:txBody>
                    <a:bodyPr/>
                    <a:lstStyle/>
                    <a:p>
                      <a:r>
                        <a:rPr lang="en-US" sz="1200" b="1" noProof="0" dirty="0"/>
                        <a:t>Other</a:t>
                      </a:r>
                    </a:p>
                  </a:txBody>
                  <a:tcPr/>
                </a:tc>
                <a:tc>
                  <a:txBody>
                    <a:bodyPr/>
                    <a:lstStyle/>
                    <a:p>
                      <a:r>
                        <a:rPr lang="en-US" sz="1200" noProof="0" dirty="0"/>
                        <a:t>Guarantees</a:t>
                      </a:r>
                    </a:p>
                  </a:txBody>
                  <a:tcPr/>
                </a:tc>
                <a:tc>
                  <a:txBody>
                    <a:bodyPr/>
                    <a:lstStyle/>
                    <a:p>
                      <a:r>
                        <a:rPr lang="en-US" sz="1200" b="1" noProof="0" dirty="0"/>
                        <a:t>Mutual Funds</a:t>
                      </a:r>
                    </a:p>
                  </a:txBody>
                  <a:tcPr/>
                </a:tc>
                <a:tc>
                  <a:txBody>
                    <a:bodyPr/>
                    <a:lstStyle/>
                    <a:p>
                      <a:r>
                        <a:rPr lang="en-US" sz="1200" noProof="0" dirty="0"/>
                        <a:t>Money</a:t>
                      </a:r>
                      <a:r>
                        <a:rPr lang="en-US" sz="1200" baseline="0" noProof="0" dirty="0"/>
                        <a:t> market funds</a:t>
                      </a:r>
                      <a:endParaRPr lang="en-US" sz="1200" noProof="0" dirty="0"/>
                    </a:p>
                  </a:txBody>
                  <a:tcPr/>
                </a:tc>
                <a:extLst>
                  <a:ext uri="{0D108BD9-81ED-4DB2-BD59-A6C34878D82A}">
                    <a16:rowId xmlns:a16="http://schemas.microsoft.com/office/drawing/2014/main" val="10014"/>
                  </a:ext>
                </a:extLst>
              </a:tr>
              <a:tr h="283633">
                <a:tc>
                  <a:txBody>
                    <a:bodyPr/>
                    <a:lstStyle/>
                    <a:p>
                      <a:endParaRPr lang="en-US" sz="1200" noProof="0" dirty="0"/>
                    </a:p>
                  </a:txBody>
                  <a:tcPr/>
                </a:tc>
                <a:tc>
                  <a:txBody>
                    <a:bodyPr/>
                    <a:lstStyle/>
                    <a:p>
                      <a:endParaRPr lang="en-US" sz="1200" noProof="0" dirty="0"/>
                    </a:p>
                  </a:txBody>
                  <a:tcPr/>
                </a:tc>
                <a:tc>
                  <a:txBody>
                    <a:bodyPr/>
                    <a:lstStyle/>
                    <a:p>
                      <a:endParaRPr lang="en-US" sz="1200" noProof="0" dirty="0"/>
                    </a:p>
                  </a:txBody>
                  <a:tcPr/>
                </a:tc>
                <a:tc>
                  <a:txBody>
                    <a:bodyPr/>
                    <a:lstStyle/>
                    <a:p>
                      <a:r>
                        <a:rPr lang="en-US" sz="1200" noProof="0" dirty="0"/>
                        <a:t>Bank loan</a:t>
                      </a:r>
                      <a:r>
                        <a:rPr lang="en-US" sz="1200" baseline="0" noProof="0" dirty="0"/>
                        <a:t> funds</a:t>
                      </a:r>
                      <a:endParaRPr lang="en-US" sz="1200" noProof="0" dirty="0"/>
                    </a:p>
                  </a:txBody>
                  <a:tcPr/>
                </a:tc>
                <a:extLst>
                  <a:ext uri="{0D108BD9-81ED-4DB2-BD59-A6C34878D82A}">
                    <a16:rowId xmlns:a16="http://schemas.microsoft.com/office/drawing/2014/main" val="10015"/>
                  </a:ext>
                </a:extLst>
              </a:tr>
              <a:tr h="283633">
                <a:tc>
                  <a:txBody>
                    <a:bodyPr/>
                    <a:lstStyle/>
                    <a:p>
                      <a:endParaRPr lang="en-US" sz="1200" noProof="0" dirty="0"/>
                    </a:p>
                  </a:txBody>
                  <a:tcPr/>
                </a:tc>
                <a:tc>
                  <a:txBody>
                    <a:bodyPr/>
                    <a:lstStyle/>
                    <a:p>
                      <a:endParaRPr lang="en-US" sz="1200" noProof="0" dirty="0"/>
                    </a:p>
                  </a:txBody>
                  <a:tcPr/>
                </a:tc>
                <a:tc>
                  <a:txBody>
                    <a:bodyPr/>
                    <a:lstStyle/>
                    <a:p>
                      <a:r>
                        <a:rPr lang="en-US" sz="1200" b="1" noProof="0" dirty="0"/>
                        <a:t>Secured</a:t>
                      </a:r>
                      <a:r>
                        <a:rPr lang="en-US" sz="1200" b="1" baseline="0" noProof="0" dirty="0"/>
                        <a:t> funding transactions</a:t>
                      </a:r>
                      <a:endParaRPr lang="en-US" sz="1200" b="1" noProof="0" dirty="0"/>
                    </a:p>
                  </a:txBody>
                  <a:tcPr/>
                </a:tc>
                <a:tc>
                  <a:txBody>
                    <a:bodyPr/>
                    <a:lstStyle/>
                    <a:p>
                      <a:r>
                        <a:rPr lang="en-US" sz="1200" noProof="0" dirty="0"/>
                        <a:t>Repos / Reverse repos</a:t>
                      </a:r>
                    </a:p>
                  </a:txBody>
                  <a:tcPr/>
                </a:tc>
                <a:extLst>
                  <a:ext uri="{0D108BD9-81ED-4DB2-BD59-A6C34878D82A}">
                    <a16:rowId xmlns:a16="http://schemas.microsoft.com/office/drawing/2014/main" val="10016"/>
                  </a:ext>
                </a:extLst>
              </a:tr>
              <a:tr h="283633">
                <a:tc>
                  <a:txBody>
                    <a:bodyPr/>
                    <a:lstStyle/>
                    <a:p>
                      <a:endParaRPr lang="en-US" sz="1200" dirty="0"/>
                    </a:p>
                  </a:txBody>
                  <a:tcPr/>
                </a:tc>
                <a:tc>
                  <a:txBody>
                    <a:bodyPr/>
                    <a:lstStyle/>
                    <a:p>
                      <a:endParaRPr lang="en-US" sz="1200" dirty="0"/>
                    </a:p>
                  </a:txBody>
                  <a:tcPr/>
                </a:tc>
                <a:tc>
                  <a:txBody>
                    <a:bodyPr/>
                    <a:lstStyle/>
                    <a:p>
                      <a:r>
                        <a:rPr lang="en-US" sz="1200" b="1" noProof="0" dirty="0"/>
                        <a:t>Structured notes</a:t>
                      </a:r>
                    </a:p>
                  </a:txBody>
                  <a:tcPr/>
                </a:tc>
                <a:tc>
                  <a:txBody>
                    <a:bodyPr/>
                    <a:lstStyle/>
                    <a:p>
                      <a:endParaRPr lang="en-US" sz="1200" noProof="0" dirty="0"/>
                    </a:p>
                  </a:txBody>
                  <a:tcPr/>
                </a:tc>
                <a:extLst>
                  <a:ext uri="{0D108BD9-81ED-4DB2-BD59-A6C34878D82A}">
                    <a16:rowId xmlns:a16="http://schemas.microsoft.com/office/drawing/2014/main" val="10017"/>
                  </a:ext>
                </a:extLst>
              </a:tr>
            </a:tbl>
          </a:graphicData>
        </a:graphic>
      </p:graphicFrame>
      <p:sp>
        <p:nvSpPr>
          <p:cNvPr id="5" name="Espace réservé du numéro de diapositive 4"/>
          <p:cNvSpPr>
            <a:spLocks noGrp="1"/>
          </p:cNvSpPr>
          <p:nvPr>
            <p:ph type="sldNum" sz="quarter" idx="12"/>
          </p:nvPr>
        </p:nvSpPr>
        <p:spPr/>
        <p:txBody>
          <a:bodyPr/>
          <a:lstStyle/>
          <a:p>
            <a:fld id="{2E349ED3-A8C8-4DB4-9672-8366DC5F7994}" type="slidenum">
              <a:rPr lang="en-US" smtClean="0"/>
              <a:pPr/>
              <a:t>11</a:t>
            </a:fld>
            <a:endParaRPr lang="en-US" dirty="0"/>
          </a:p>
        </p:txBody>
      </p:sp>
      <p:sp>
        <p:nvSpPr>
          <p:cNvPr id="3" name="Espace réservé du pied de page 2"/>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250349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What about Switzerland?</a:t>
            </a:r>
          </a:p>
        </p:txBody>
      </p:sp>
      <p:sp>
        <p:nvSpPr>
          <p:cNvPr id="3" name="Espace réservé du contenu 2"/>
          <p:cNvSpPr>
            <a:spLocks noGrp="1"/>
          </p:cNvSpPr>
          <p:nvPr>
            <p:ph idx="1"/>
          </p:nvPr>
        </p:nvSpPr>
        <p:spPr/>
        <p:txBody>
          <a:bodyPr/>
          <a:lstStyle/>
          <a:p>
            <a:r>
              <a:rPr lang="en-US" dirty="0"/>
              <a:t>NWG has been operating for several years</a:t>
            </a:r>
          </a:p>
          <a:p>
            <a:r>
              <a:rPr lang="en-US" dirty="0"/>
              <a:t>Defined SARON as new reference rate in October 2017</a:t>
            </a:r>
          </a:p>
          <a:p>
            <a:r>
              <a:rPr lang="en-US" dirty="0"/>
              <a:t>Coordinates with all stakeholders</a:t>
            </a:r>
          </a:p>
          <a:p>
            <a:r>
              <a:rPr lang="en-US" dirty="0"/>
              <a:t>Expect to launch SARON futures in the short term</a:t>
            </a:r>
          </a:p>
          <a:p>
            <a:pPr marL="0" indent="0">
              <a:buNone/>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906736"/>
            <a:ext cx="8686800" cy="1265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2E349ED3-A8C8-4DB4-9672-8366DC5F7994}" type="slidenum">
              <a:rPr lang="en-US" smtClean="0"/>
              <a:pPr/>
              <a:t>12</a:t>
            </a:fld>
            <a:endParaRPr lang="en-US" dirty="0"/>
          </a:p>
        </p:txBody>
      </p:sp>
      <p:sp>
        <p:nvSpPr>
          <p:cNvPr id="5" name="Espace réservé du pied de page 4"/>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367489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Current Identified Issues</a:t>
            </a:r>
          </a:p>
        </p:txBody>
      </p:sp>
      <p:sp>
        <p:nvSpPr>
          <p:cNvPr id="3" name="Espace réservé du contenu 2"/>
          <p:cNvSpPr>
            <a:spLocks noGrp="1"/>
          </p:cNvSpPr>
          <p:nvPr>
            <p:ph idx="1"/>
          </p:nvPr>
        </p:nvSpPr>
        <p:spPr/>
        <p:txBody>
          <a:bodyPr>
            <a:normAutofit/>
          </a:bodyPr>
          <a:lstStyle/>
          <a:p>
            <a:r>
              <a:rPr lang="en-US" dirty="0"/>
              <a:t>International comparison</a:t>
            </a:r>
          </a:p>
          <a:p>
            <a:endParaRPr lang="en-US" dirty="0"/>
          </a:p>
          <a:p>
            <a:r>
              <a:rPr lang="en-US" dirty="0"/>
              <a:t>Portfolio and fallback language standards</a:t>
            </a:r>
          </a:p>
          <a:p>
            <a:endParaRPr lang="en-US" dirty="0"/>
          </a:p>
          <a:p>
            <a:r>
              <a:rPr lang="en-US" dirty="0"/>
              <a:t>Term rate fixings</a:t>
            </a:r>
          </a:p>
          <a:p>
            <a:endParaRPr lang="en-US" dirty="0"/>
          </a:p>
          <a:p>
            <a:r>
              <a:rPr lang="en-US" dirty="0"/>
              <a:t>Systems</a:t>
            </a:r>
          </a:p>
        </p:txBody>
      </p:sp>
      <p:sp>
        <p:nvSpPr>
          <p:cNvPr id="4" name="Espace réservé du numéro de diapositive 3"/>
          <p:cNvSpPr>
            <a:spLocks noGrp="1"/>
          </p:cNvSpPr>
          <p:nvPr>
            <p:ph type="sldNum" sz="quarter" idx="12"/>
          </p:nvPr>
        </p:nvSpPr>
        <p:spPr/>
        <p:txBody>
          <a:bodyPr/>
          <a:lstStyle/>
          <a:p>
            <a:fld id="{2E349ED3-A8C8-4DB4-9672-8366DC5F7994}" type="slidenum">
              <a:rPr lang="en-US" smtClean="0"/>
              <a:pPr/>
              <a:t>13</a:t>
            </a:fld>
            <a:endParaRPr lang="en-US" dirty="0"/>
          </a:p>
        </p:txBody>
      </p:sp>
      <p:sp>
        <p:nvSpPr>
          <p:cNvPr id="5" name="Espace réservé du pied de page 4"/>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1763343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Product Portfolio</a:t>
            </a:r>
            <a:endParaRPr lang="en-US" dirty="0"/>
          </a:p>
        </p:txBody>
      </p:sp>
      <p:sp>
        <p:nvSpPr>
          <p:cNvPr id="4" name="Espace réservé du contenu 3"/>
          <p:cNvSpPr>
            <a:spLocks noGrp="1"/>
          </p:cNvSpPr>
          <p:nvPr>
            <p:ph idx="1"/>
          </p:nvPr>
        </p:nvSpPr>
        <p:spPr>
          <a:xfrm>
            <a:off x="457200" y="5334000"/>
            <a:ext cx="8229600" cy="1371600"/>
          </a:xfrm>
        </p:spPr>
        <p:txBody>
          <a:bodyPr>
            <a:normAutofit/>
          </a:bodyPr>
          <a:lstStyle/>
          <a:p>
            <a:r>
              <a:rPr lang="en-US" sz="1600" dirty="0"/>
              <a:t>Existing book: Get transparency on current volumes, currencies and maturity profile of book</a:t>
            </a:r>
          </a:p>
          <a:p>
            <a:r>
              <a:rPr lang="en-US" sz="1600" dirty="0"/>
              <a:t>New book with LIBOR reference: Review / adapt contracts with regard to a permanent LIBOR discontinuation</a:t>
            </a:r>
          </a:p>
          <a:p>
            <a:r>
              <a:rPr lang="en-US" sz="1600" dirty="0"/>
              <a:t>New book with new reference rate: Get high-level understanding of technical implications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543800" cy="397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2E349ED3-A8C8-4DB4-9672-8366DC5F7994}" type="slidenum">
              <a:rPr lang="en-US" smtClean="0"/>
              <a:pPr/>
              <a:t>14</a:t>
            </a:fld>
            <a:endParaRPr lang="en-US" dirty="0"/>
          </a:p>
        </p:txBody>
      </p:sp>
      <p:sp>
        <p:nvSpPr>
          <p:cNvPr id="3" name="Espace réservé du pied de page 2"/>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283216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Fallback Language</a:t>
            </a:r>
          </a:p>
        </p:txBody>
      </p:sp>
      <p:sp>
        <p:nvSpPr>
          <p:cNvPr id="3" name="Espace réservé du contenu 2"/>
          <p:cNvSpPr>
            <a:spLocks noGrp="1"/>
          </p:cNvSpPr>
          <p:nvPr>
            <p:ph idx="1"/>
          </p:nvPr>
        </p:nvSpPr>
        <p:spPr>
          <a:xfrm>
            <a:off x="457200" y="1600200"/>
            <a:ext cx="8229600" cy="5029200"/>
          </a:xfrm>
        </p:spPr>
        <p:txBody>
          <a:bodyPr>
            <a:normAutofit fontScale="55000" lnSpcReduction="20000"/>
          </a:bodyPr>
          <a:lstStyle/>
          <a:p>
            <a:r>
              <a:rPr lang="en-US" dirty="0"/>
              <a:t>Need to develop a standard fallback language for Libor based contracts</a:t>
            </a:r>
          </a:p>
          <a:p>
            <a:endParaRPr lang="en-US" dirty="0"/>
          </a:p>
          <a:p>
            <a:r>
              <a:rPr lang="en-US" dirty="0"/>
              <a:t>LMA:</a:t>
            </a:r>
          </a:p>
          <a:p>
            <a:pPr lvl="1"/>
            <a:r>
              <a:rPr lang="en-US" dirty="0"/>
              <a:t> The LMA published a revised version of its existing Replacement of Screen Rate clause </a:t>
            </a:r>
          </a:p>
          <a:p>
            <a:pPr lvl="1"/>
            <a:r>
              <a:rPr lang="en-US" dirty="0"/>
              <a:t>Facilitates further flexibility than the existing clause</a:t>
            </a:r>
          </a:p>
          <a:p>
            <a:pPr lvl="1"/>
            <a:r>
              <a:rPr lang="en-US" dirty="0"/>
              <a:t>Allows amendments to be made to facilitate inclusion of a replacement benchmark which: </a:t>
            </a:r>
          </a:p>
          <a:p>
            <a:pPr lvl="2"/>
            <a:r>
              <a:rPr lang="en-US" dirty="0"/>
              <a:t>is formally selected as a replacement for LIBOR by the LIBOR administrator or by an appropriate regulator; or</a:t>
            </a:r>
          </a:p>
          <a:p>
            <a:pPr lvl="2"/>
            <a:r>
              <a:rPr lang="en-US" dirty="0"/>
              <a:t>is otherwise accepted by the relevant markets; or</a:t>
            </a:r>
          </a:p>
          <a:p>
            <a:pPr lvl="2"/>
            <a:r>
              <a:rPr lang="en-US" dirty="0"/>
              <a:t>is deemed appropriate by the requisite majority of lenders and the obligors</a:t>
            </a:r>
          </a:p>
          <a:p>
            <a:pPr lvl="1"/>
            <a:r>
              <a:rPr lang="en-US" dirty="0"/>
              <a:t>The clause can either apply at any time or upon a “Screen Rate Replacement Event”</a:t>
            </a:r>
          </a:p>
          <a:p>
            <a:pPr lvl="1"/>
            <a:r>
              <a:rPr lang="en-US" dirty="0"/>
              <a:t>Drafting is mindful of the draft of the ISDA Benchmark Supplement</a:t>
            </a:r>
          </a:p>
          <a:p>
            <a:endParaRPr lang="en-US" dirty="0"/>
          </a:p>
          <a:p>
            <a:r>
              <a:rPr lang="en-US" dirty="0"/>
              <a:t>ISDA:</a:t>
            </a:r>
          </a:p>
          <a:p>
            <a:pPr lvl="1"/>
            <a:r>
              <a:rPr lang="en-US" dirty="0"/>
              <a:t>Preparing amendments to the ISDA 2006 Definitions</a:t>
            </a:r>
          </a:p>
          <a:p>
            <a:pPr lvl="1"/>
            <a:r>
              <a:rPr lang="en-US" dirty="0"/>
              <a:t>Developing a plan to amend legacy contract, via a protocol</a:t>
            </a:r>
          </a:p>
          <a:p>
            <a:pPr lvl="2"/>
            <a:r>
              <a:rPr lang="en-US" dirty="0"/>
              <a:t>Define the triggers events</a:t>
            </a:r>
          </a:p>
          <a:p>
            <a:pPr lvl="2"/>
            <a:r>
              <a:rPr lang="en-US" dirty="0"/>
              <a:t>Define the alternative risk free rates as fallbacks</a:t>
            </a:r>
          </a:p>
          <a:p>
            <a:pPr lvl="2"/>
            <a:r>
              <a:rPr lang="en-US" dirty="0"/>
              <a:t>Define credit spread to apply to risk free rates</a:t>
            </a:r>
          </a:p>
          <a:p>
            <a:pPr lvl="2"/>
            <a:r>
              <a:rPr lang="en-US" dirty="0"/>
              <a:t>Address the term fixing issue</a:t>
            </a:r>
          </a:p>
        </p:txBody>
      </p:sp>
      <p:sp>
        <p:nvSpPr>
          <p:cNvPr id="4" name="Espace réservé du numéro de diapositive 3"/>
          <p:cNvSpPr>
            <a:spLocks noGrp="1"/>
          </p:cNvSpPr>
          <p:nvPr>
            <p:ph type="sldNum" sz="quarter" idx="12"/>
          </p:nvPr>
        </p:nvSpPr>
        <p:spPr/>
        <p:txBody>
          <a:bodyPr/>
          <a:lstStyle/>
          <a:p>
            <a:fld id="{2E349ED3-A8C8-4DB4-9672-8366DC5F7994}" type="slidenum">
              <a:rPr lang="en-US" smtClean="0"/>
              <a:pPr/>
              <a:t>15</a:t>
            </a:fld>
            <a:endParaRPr lang="en-US" dirty="0"/>
          </a:p>
        </p:txBody>
      </p:sp>
      <p:sp>
        <p:nvSpPr>
          <p:cNvPr id="5" name="Espace réservé du pied de page 4"/>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421018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Term Rates - Today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0" y="1828800"/>
            <a:ext cx="8508081" cy="408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2E349ED3-A8C8-4DB4-9672-8366DC5F7994}" type="slidenum">
              <a:rPr lang="en-US" smtClean="0"/>
              <a:pPr/>
              <a:t>16</a:t>
            </a:fld>
            <a:endParaRPr lang="en-US" dirty="0"/>
          </a:p>
        </p:txBody>
      </p:sp>
      <p:sp>
        <p:nvSpPr>
          <p:cNvPr id="3" name="Espace réservé du pied de page 2"/>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397376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Term Rates – Without LIBOR?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65" y="2286000"/>
            <a:ext cx="8879670" cy="352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2E349ED3-A8C8-4DB4-9672-8366DC5F7994}" type="slidenum">
              <a:rPr lang="en-US" smtClean="0"/>
              <a:pPr/>
              <a:t>17</a:t>
            </a:fld>
            <a:endParaRPr lang="en-US" dirty="0"/>
          </a:p>
        </p:txBody>
      </p:sp>
      <p:sp>
        <p:nvSpPr>
          <p:cNvPr id="3" name="Espace réservé du pied de page 2"/>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876861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Term Rates - Alternatives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9007303"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2E349ED3-A8C8-4DB4-9672-8366DC5F7994}" type="slidenum">
              <a:rPr lang="en-US" smtClean="0"/>
              <a:pPr/>
              <a:t>18</a:t>
            </a:fld>
            <a:endParaRPr lang="en-US" dirty="0"/>
          </a:p>
        </p:txBody>
      </p:sp>
      <p:sp>
        <p:nvSpPr>
          <p:cNvPr id="3" name="Espace réservé du pied de page 2"/>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2198185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Corporate Outreach</a:t>
            </a:r>
          </a:p>
        </p:txBody>
      </p:sp>
      <p:sp>
        <p:nvSpPr>
          <p:cNvPr id="5" name="Espace réservé du contenu 4"/>
          <p:cNvSpPr>
            <a:spLocks noGrp="1"/>
          </p:cNvSpPr>
          <p:nvPr>
            <p:ph idx="1"/>
          </p:nvPr>
        </p:nvSpPr>
        <p:spPr>
          <a:xfrm>
            <a:off x="457200" y="1600200"/>
            <a:ext cx="8229600" cy="5029200"/>
          </a:xfrm>
        </p:spPr>
        <p:txBody>
          <a:bodyPr>
            <a:normAutofit fontScale="92500" lnSpcReduction="20000"/>
          </a:bodyPr>
          <a:lstStyle/>
          <a:p>
            <a:r>
              <a:rPr lang="en-US" sz="2400" dirty="0"/>
              <a:t>The sub working group developed a questionnaire to understand:</a:t>
            </a:r>
          </a:p>
          <a:p>
            <a:pPr lvl="1"/>
            <a:r>
              <a:rPr lang="en-US" sz="2000" dirty="0"/>
              <a:t>Necessity of a term rate fixing</a:t>
            </a:r>
          </a:p>
          <a:p>
            <a:pPr lvl="1"/>
            <a:r>
              <a:rPr lang="en-US" sz="2000" dirty="0"/>
              <a:t>Market impact if no robust term rate alternative can be established</a:t>
            </a:r>
          </a:p>
          <a:p>
            <a:pPr lvl="1"/>
            <a:r>
              <a:rPr lang="en-US" sz="2000" dirty="0"/>
              <a:t>Impact of the transition from Libor to an alternative reference rate</a:t>
            </a:r>
          </a:p>
          <a:p>
            <a:pPr lvl="1"/>
            <a:r>
              <a:rPr lang="en-US" sz="2000" dirty="0"/>
              <a:t>Impact on different corporate segment</a:t>
            </a:r>
          </a:p>
          <a:p>
            <a:endParaRPr lang="en-US" sz="2400" dirty="0"/>
          </a:p>
          <a:p>
            <a:r>
              <a:rPr lang="en-US" sz="2400" dirty="0"/>
              <a:t>Structure of the questionnaire:</a:t>
            </a:r>
          </a:p>
          <a:p>
            <a:pPr lvl="1"/>
            <a:r>
              <a:rPr lang="en-US" sz="2000" dirty="0"/>
              <a:t>Company profile</a:t>
            </a:r>
          </a:p>
          <a:p>
            <a:pPr lvl="1"/>
            <a:r>
              <a:rPr lang="en-US" sz="2000" dirty="0"/>
              <a:t>Current usage of Libor fixings</a:t>
            </a:r>
          </a:p>
          <a:p>
            <a:pPr lvl="1"/>
            <a:r>
              <a:rPr lang="en-US" sz="2000" dirty="0"/>
              <a:t>Need of term fixing and usage of SARON</a:t>
            </a:r>
          </a:p>
          <a:p>
            <a:pPr lvl="1"/>
            <a:r>
              <a:rPr lang="en-US" sz="2000" dirty="0"/>
              <a:t>Transitional issues</a:t>
            </a:r>
          </a:p>
          <a:p>
            <a:endParaRPr lang="en-US" sz="2400" dirty="0"/>
          </a:p>
          <a:p>
            <a:r>
              <a:rPr lang="en-US" sz="2400" dirty="0"/>
              <a:t>Format</a:t>
            </a:r>
          </a:p>
          <a:p>
            <a:pPr lvl="1"/>
            <a:r>
              <a:rPr lang="en-US" sz="2000" dirty="0"/>
              <a:t>Workshop</a:t>
            </a:r>
          </a:p>
          <a:p>
            <a:pPr lvl="1"/>
            <a:r>
              <a:rPr lang="en-US" sz="2000" dirty="0"/>
              <a:t>Publication on SNB website</a:t>
            </a:r>
          </a:p>
          <a:p>
            <a:pPr lvl="1"/>
            <a:r>
              <a:rPr lang="en-US" sz="2000" dirty="0"/>
              <a:t>Distribution by associations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91000"/>
            <a:ext cx="2843213" cy="223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2E349ED3-A8C8-4DB4-9672-8366DC5F7994}" type="slidenum">
              <a:rPr lang="en-US" smtClean="0"/>
              <a:pPr/>
              <a:t>19</a:t>
            </a:fld>
            <a:endParaRPr lang="en-US" dirty="0"/>
          </a:p>
        </p:txBody>
      </p:sp>
      <p:sp>
        <p:nvSpPr>
          <p:cNvPr id="3" name="Espace réservé du pied de page 2"/>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217312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Agenda</a:t>
            </a:r>
            <a:endParaRPr lang="en-US" dirty="0"/>
          </a:p>
        </p:txBody>
      </p:sp>
      <p:sp>
        <p:nvSpPr>
          <p:cNvPr id="3" name="Espace réservé du contenu 2"/>
          <p:cNvSpPr>
            <a:spLocks noGrp="1"/>
          </p:cNvSpPr>
          <p:nvPr>
            <p:ph idx="1"/>
          </p:nvPr>
        </p:nvSpPr>
        <p:spPr/>
        <p:txBody>
          <a:bodyPr/>
          <a:lstStyle/>
          <a:p>
            <a:r>
              <a:rPr lang="en-US" dirty="0"/>
              <a:t>Problematic</a:t>
            </a:r>
          </a:p>
          <a:p>
            <a:r>
              <a:rPr lang="en-US" dirty="0"/>
              <a:t>Potential issues for Treasurers</a:t>
            </a:r>
          </a:p>
          <a:p>
            <a:r>
              <a:rPr lang="en-US" dirty="0"/>
              <a:t>International update</a:t>
            </a:r>
          </a:p>
          <a:p>
            <a:r>
              <a:rPr lang="en-US" dirty="0"/>
              <a:t>The SNB and the National Working Group</a:t>
            </a:r>
          </a:p>
          <a:p>
            <a:r>
              <a:rPr lang="en-US" dirty="0"/>
              <a:t>Identified issues</a:t>
            </a:r>
          </a:p>
          <a:p>
            <a:r>
              <a:rPr lang="en-US" dirty="0"/>
              <a:t>Recommendations for Treasurers</a:t>
            </a:r>
          </a:p>
          <a:p>
            <a:endParaRPr lang="fr-CH" dirty="0"/>
          </a:p>
          <a:p>
            <a:endParaRPr lang="fr-CH" dirty="0"/>
          </a:p>
          <a:p>
            <a:endParaRPr lang="en-US" dirty="0"/>
          </a:p>
        </p:txBody>
      </p:sp>
      <p:sp>
        <p:nvSpPr>
          <p:cNvPr id="4" name="Espace réservé du numéro de diapositive 3"/>
          <p:cNvSpPr>
            <a:spLocks noGrp="1"/>
          </p:cNvSpPr>
          <p:nvPr>
            <p:ph type="sldNum" sz="quarter" idx="12"/>
          </p:nvPr>
        </p:nvSpPr>
        <p:spPr/>
        <p:txBody>
          <a:bodyPr/>
          <a:lstStyle/>
          <a:p>
            <a:fld id="{2E349ED3-A8C8-4DB4-9672-8366DC5F7994}" type="slidenum">
              <a:rPr lang="en-US" smtClean="0"/>
              <a:pPr/>
              <a:t>2</a:t>
            </a:fld>
            <a:endParaRPr lang="en-US" dirty="0"/>
          </a:p>
        </p:txBody>
      </p:sp>
      <p:sp>
        <p:nvSpPr>
          <p:cNvPr id="5" name="Espace réservé du pied de page 4"/>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3627823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Recommendations</a:t>
            </a:r>
          </a:p>
        </p:txBody>
      </p:sp>
      <p:sp>
        <p:nvSpPr>
          <p:cNvPr id="3" name="Espace réservé du contenu 2"/>
          <p:cNvSpPr>
            <a:spLocks noGrp="1"/>
          </p:cNvSpPr>
          <p:nvPr>
            <p:ph idx="1"/>
          </p:nvPr>
        </p:nvSpPr>
        <p:spPr>
          <a:xfrm>
            <a:off x="457200" y="1447800"/>
            <a:ext cx="8229600" cy="5029200"/>
          </a:xfrm>
        </p:spPr>
        <p:txBody>
          <a:bodyPr>
            <a:normAutofit/>
          </a:bodyPr>
          <a:lstStyle/>
          <a:p>
            <a:r>
              <a:rPr lang="en-US" sz="2400" dirty="0"/>
              <a:t>Prepare for an expected transition:</a:t>
            </a:r>
          </a:p>
          <a:p>
            <a:pPr lvl="1"/>
            <a:endParaRPr lang="en-US" sz="2000" dirty="0"/>
          </a:p>
          <a:p>
            <a:pPr lvl="1"/>
            <a:r>
              <a:rPr lang="en-US" sz="2000" dirty="0"/>
              <a:t>Get transparency on current volumes, currencies and maturity profile of existing book (e.g. loans, derivatives,…)</a:t>
            </a:r>
          </a:p>
          <a:p>
            <a:pPr lvl="1"/>
            <a:endParaRPr lang="en-US" sz="2000" dirty="0"/>
          </a:p>
          <a:p>
            <a:pPr lvl="1"/>
            <a:r>
              <a:rPr lang="en-US" sz="2000" dirty="0"/>
              <a:t>Review / adapt new loan and deposit contracts with regard to permanent LIBOR discontinuation</a:t>
            </a:r>
          </a:p>
          <a:p>
            <a:pPr lvl="1"/>
            <a:endParaRPr lang="en-US" sz="2000" dirty="0"/>
          </a:p>
          <a:p>
            <a:pPr lvl="1"/>
            <a:r>
              <a:rPr lang="en-US" sz="2000" dirty="0"/>
              <a:t>Engage with ISDA in order to be kept informed of new developments</a:t>
            </a:r>
          </a:p>
          <a:p>
            <a:pPr lvl="1"/>
            <a:endParaRPr lang="en-US" sz="2000" dirty="0"/>
          </a:p>
          <a:p>
            <a:pPr lvl="1"/>
            <a:r>
              <a:rPr lang="en-US" sz="2000" dirty="0"/>
              <a:t>Get high level understanding of technical implications and time-to-market</a:t>
            </a:r>
          </a:p>
          <a:p>
            <a:pPr lvl="1"/>
            <a:endParaRPr lang="en-US" sz="2000" dirty="0"/>
          </a:p>
          <a:p>
            <a:pPr lvl="1"/>
            <a:r>
              <a:rPr lang="en-US" sz="2000" dirty="0"/>
              <a:t>Raise awareness on senior management level</a:t>
            </a:r>
          </a:p>
          <a:p>
            <a:endParaRPr lang="en-US" dirty="0"/>
          </a:p>
        </p:txBody>
      </p:sp>
      <p:sp>
        <p:nvSpPr>
          <p:cNvPr id="4" name="Espace réservé du numéro de diapositive 3"/>
          <p:cNvSpPr>
            <a:spLocks noGrp="1"/>
          </p:cNvSpPr>
          <p:nvPr>
            <p:ph type="sldNum" sz="quarter" idx="12"/>
          </p:nvPr>
        </p:nvSpPr>
        <p:spPr/>
        <p:txBody>
          <a:bodyPr/>
          <a:lstStyle/>
          <a:p>
            <a:fld id="{2E349ED3-A8C8-4DB4-9672-8366DC5F7994}" type="slidenum">
              <a:rPr lang="en-US" smtClean="0"/>
              <a:pPr/>
              <a:t>20</a:t>
            </a:fld>
            <a:endParaRPr lang="en-US" dirty="0"/>
          </a:p>
        </p:txBody>
      </p:sp>
      <p:sp>
        <p:nvSpPr>
          <p:cNvPr id="5" name="Espace réservé du pied de page 4"/>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378689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2987"/>
            <a:ext cx="7400925" cy="549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2E349ED3-A8C8-4DB4-9672-8366DC5F7994}" type="slidenum">
              <a:rPr lang="en-US" smtClean="0"/>
              <a:pPr/>
              <a:t>21</a:t>
            </a:fld>
            <a:endParaRPr lang="en-US" dirty="0"/>
          </a:p>
        </p:txBody>
      </p:sp>
      <p:sp>
        <p:nvSpPr>
          <p:cNvPr id="3" name="Espace réservé du pied de page 2"/>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113481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Problematic</a:t>
            </a:r>
          </a:p>
        </p:txBody>
      </p:sp>
      <p:sp>
        <p:nvSpPr>
          <p:cNvPr id="3" name="Espace réservé du contenu 2"/>
          <p:cNvSpPr>
            <a:spLocks noGrp="1"/>
          </p:cNvSpPr>
          <p:nvPr>
            <p:ph idx="1"/>
          </p:nvPr>
        </p:nvSpPr>
        <p:spPr>
          <a:xfrm>
            <a:off x="457200" y="1600200"/>
            <a:ext cx="8229600" cy="4953000"/>
          </a:xfrm>
        </p:spPr>
        <p:txBody>
          <a:bodyPr>
            <a:normAutofit fontScale="77500" lnSpcReduction="20000"/>
          </a:bodyPr>
          <a:lstStyle/>
          <a:p>
            <a:r>
              <a:rPr lang="en-US" dirty="0"/>
              <a:t>On 27 July 2017, Andrew Bailey, Chief Executive of the Financial Conduct Authority (FCA), gave a speech highlighting:  </a:t>
            </a:r>
          </a:p>
          <a:p>
            <a:pPr lvl="1"/>
            <a:r>
              <a:rPr lang="en-US" dirty="0"/>
              <a:t>Limitations to LIBOR reform</a:t>
            </a:r>
          </a:p>
          <a:p>
            <a:pPr lvl="1"/>
            <a:r>
              <a:rPr lang="fr-CH" dirty="0"/>
              <a:t>Not </a:t>
            </a:r>
            <a:r>
              <a:rPr lang="en-US" dirty="0"/>
              <a:t>robust enough</a:t>
            </a:r>
          </a:p>
          <a:p>
            <a:pPr lvl="1"/>
            <a:r>
              <a:rPr lang="en-US" dirty="0"/>
              <a:t>Panel banks no longer obligated to submit to LIBOR</a:t>
            </a:r>
          </a:p>
          <a:p>
            <a:pPr lvl="1"/>
            <a:r>
              <a:rPr lang="en-US" dirty="0"/>
              <a:t>work must begin on planning the transition to alternative reference rates (RFR) based firmly on transactions</a:t>
            </a:r>
          </a:p>
          <a:p>
            <a:pPr lvl="1"/>
            <a:r>
              <a:rPr lang="en-US" dirty="0"/>
              <a:t>In November 2017, the FCA confirmed that LIBOR panel banks have agreed to continue submitting to LIBOR until end-2021</a:t>
            </a:r>
          </a:p>
          <a:p>
            <a:endParaRPr lang="en-US" dirty="0"/>
          </a:p>
          <a:p>
            <a:r>
              <a:rPr lang="en-US" dirty="0"/>
              <a:t>It is now uncertain if Libor will continue post 2021</a:t>
            </a:r>
          </a:p>
          <a:p>
            <a:pPr lvl="1"/>
            <a:r>
              <a:rPr lang="en-US" dirty="0"/>
              <a:t>Actions should be taken now to mitigate risk</a:t>
            </a:r>
          </a:p>
          <a:p>
            <a:pPr lvl="1"/>
            <a:r>
              <a:rPr lang="en-US" dirty="0"/>
              <a:t>It might remain but in a different format</a:t>
            </a:r>
          </a:p>
        </p:txBody>
      </p:sp>
      <p:sp>
        <p:nvSpPr>
          <p:cNvPr id="4" name="Espace réservé du numéro de diapositive 3"/>
          <p:cNvSpPr>
            <a:spLocks noGrp="1"/>
          </p:cNvSpPr>
          <p:nvPr>
            <p:ph type="sldNum" sz="quarter" idx="12"/>
          </p:nvPr>
        </p:nvSpPr>
        <p:spPr/>
        <p:txBody>
          <a:bodyPr/>
          <a:lstStyle/>
          <a:p>
            <a:fld id="{2E349ED3-A8C8-4DB4-9672-8366DC5F7994}" type="slidenum">
              <a:rPr lang="en-US" smtClean="0"/>
              <a:pPr/>
              <a:t>3</a:t>
            </a:fld>
            <a:endParaRPr lang="en-US" dirty="0"/>
          </a:p>
        </p:txBody>
      </p:sp>
      <p:sp>
        <p:nvSpPr>
          <p:cNvPr id="5" name="Espace réservé du pied de page 4"/>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69632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Libor Calculations Today</a:t>
            </a:r>
          </a:p>
        </p:txBody>
      </p:sp>
      <p:sp>
        <p:nvSpPr>
          <p:cNvPr id="4" name="Espace réservé du pied de page 3"/>
          <p:cNvSpPr>
            <a:spLocks noGrp="1"/>
          </p:cNvSpPr>
          <p:nvPr>
            <p:ph type="ftr" sz="quarter" idx="11"/>
          </p:nvPr>
        </p:nvSpPr>
        <p:spPr/>
        <p:txBody>
          <a:bodyPr/>
          <a:lstStyle/>
          <a:p>
            <a:r>
              <a:rPr lang="en-US" dirty="0"/>
              <a:t>Confidential</a:t>
            </a:r>
          </a:p>
        </p:txBody>
      </p:sp>
      <p:sp>
        <p:nvSpPr>
          <p:cNvPr id="5" name="Espace réservé du numéro de diapositive 4"/>
          <p:cNvSpPr>
            <a:spLocks noGrp="1"/>
          </p:cNvSpPr>
          <p:nvPr>
            <p:ph type="sldNum" sz="quarter" idx="12"/>
          </p:nvPr>
        </p:nvSpPr>
        <p:spPr/>
        <p:txBody>
          <a:bodyPr/>
          <a:lstStyle/>
          <a:p>
            <a:fld id="{2E349ED3-A8C8-4DB4-9672-8366DC5F7994}" type="slidenum">
              <a:rPr lang="en-US" smtClean="0"/>
              <a:pPr/>
              <a:t>4</a:t>
            </a:fld>
            <a:endParaRPr lang="en-US" dirty="0"/>
          </a:p>
        </p:txBody>
      </p:sp>
      <p:pic>
        <p:nvPicPr>
          <p:cNvPr id="6" name="Picture 2" descr="cid:image002.jpg@01D4018D.5738700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9075" y="1905000"/>
            <a:ext cx="8686800" cy="3810000"/>
          </a:xfrm>
          <a:prstGeom prst="rect">
            <a:avLst/>
          </a:prstGeom>
          <a:noFill/>
          <a:ln>
            <a:noFill/>
          </a:ln>
        </p:spPr>
      </p:pic>
    </p:spTree>
    <p:extLst>
      <p:ext uri="{BB962C8B-B14F-4D97-AF65-F5344CB8AC3E}">
        <p14:creationId xmlns:p14="http://schemas.microsoft.com/office/powerpoint/2010/main" val="337205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3657600"/>
            <a:ext cx="79724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CH" dirty="0"/>
              <a:t>LIBOR vs Reference Rate</a:t>
            </a:r>
            <a:endParaRPr lang="en-US" dirty="0"/>
          </a:p>
        </p:txBody>
      </p:sp>
      <p:sp>
        <p:nvSpPr>
          <p:cNvPr id="4" name="Espace réservé du contenu 3"/>
          <p:cNvSpPr>
            <a:spLocks noGrp="1"/>
          </p:cNvSpPr>
          <p:nvPr>
            <p:ph sz="half" idx="1"/>
          </p:nvPr>
        </p:nvSpPr>
        <p:spPr>
          <a:xfrm>
            <a:off x="457200" y="1600201"/>
            <a:ext cx="5029200" cy="1981200"/>
          </a:xfrm>
        </p:spPr>
        <p:txBody>
          <a:bodyPr>
            <a:normAutofit/>
          </a:bodyPr>
          <a:lstStyle/>
          <a:p>
            <a:r>
              <a:rPr lang="en-US" sz="1800" dirty="0"/>
              <a:t>LIBOR includes:</a:t>
            </a:r>
          </a:p>
          <a:p>
            <a:pPr lvl="1"/>
            <a:r>
              <a:rPr lang="en-US" sz="1400" dirty="0"/>
              <a:t>Term premium</a:t>
            </a:r>
          </a:p>
          <a:p>
            <a:pPr lvl="1"/>
            <a:r>
              <a:rPr lang="en-US" sz="1400" dirty="0"/>
              <a:t>Credit risk premium</a:t>
            </a:r>
            <a:endParaRPr lang="en-US" sz="1800" dirty="0"/>
          </a:p>
          <a:p>
            <a:r>
              <a:rPr lang="en-US" sz="1800" dirty="0"/>
              <a:t>Reference rates don’t</a:t>
            </a:r>
          </a:p>
          <a:p>
            <a:pPr>
              <a:buFont typeface="Wingdings"/>
              <a:buChar char="à"/>
            </a:pPr>
            <a:r>
              <a:rPr lang="en-US" sz="1800" dirty="0">
                <a:sym typeface="Wingdings" panose="05000000000000000000" pitchFamily="2" charset="2"/>
              </a:rPr>
              <a:t>Does RFR need a term and credit risk premium?</a:t>
            </a:r>
          </a:p>
          <a:p>
            <a:pPr>
              <a:buFont typeface="Wingdings"/>
              <a:buChar char="à"/>
            </a:pPr>
            <a:r>
              <a:rPr lang="en-US" sz="1800" dirty="0">
                <a:sym typeface="Wingdings" panose="05000000000000000000" pitchFamily="2" charset="2"/>
              </a:rPr>
              <a:t>How do we adapt to the current model?</a:t>
            </a:r>
            <a:endParaRPr lang="en-US" sz="1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00200"/>
            <a:ext cx="243457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2E349ED3-A8C8-4DB4-9672-8366DC5F7994}" type="slidenum">
              <a:rPr lang="en-US" smtClean="0"/>
              <a:pPr/>
              <a:t>5</a:t>
            </a:fld>
            <a:endParaRPr lang="en-US" dirty="0"/>
          </a:p>
        </p:txBody>
      </p:sp>
      <p:sp>
        <p:nvSpPr>
          <p:cNvPr id="3" name="Espace réservé du pied de page 2"/>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231887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Potential Impact for Treasurers</a:t>
            </a:r>
          </a:p>
        </p:txBody>
      </p:sp>
      <p:sp>
        <p:nvSpPr>
          <p:cNvPr id="3" name="Espace réservé du contenu 2"/>
          <p:cNvSpPr>
            <a:spLocks noGrp="1"/>
          </p:cNvSpPr>
          <p:nvPr>
            <p:ph idx="1"/>
          </p:nvPr>
        </p:nvSpPr>
        <p:spPr>
          <a:xfrm>
            <a:off x="457200" y="1600200"/>
            <a:ext cx="8382000" cy="4953000"/>
          </a:xfrm>
        </p:spPr>
        <p:txBody>
          <a:bodyPr>
            <a:noAutofit/>
          </a:bodyPr>
          <a:lstStyle/>
          <a:p>
            <a:r>
              <a:rPr lang="en-US" sz="2000" b="1" dirty="0"/>
              <a:t>Cash and liquidity management / bank account management</a:t>
            </a:r>
            <a:endParaRPr lang="en-US" sz="2000" dirty="0"/>
          </a:p>
          <a:p>
            <a:pPr lvl="1"/>
            <a:r>
              <a:rPr lang="en-US" sz="1100" dirty="0"/>
              <a:t>pricing methods for intercompany loans and cash pool agreements</a:t>
            </a:r>
          </a:p>
          <a:p>
            <a:pPr lvl="1"/>
            <a:r>
              <a:rPr lang="en-US" sz="1100" dirty="0"/>
              <a:t>re-negotiate group external contracts, e.g. with banks such as ISDA contracts, contracts for funding or cash pooling contracts (regarding the interest paid or received). In general, every contract containing areas linked to IBORs needs to be considered</a:t>
            </a:r>
          </a:p>
          <a:p>
            <a:r>
              <a:rPr lang="en-US" sz="2000" b="1" dirty="0"/>
              <a:t>Corporate finance</a:t>
            </a:r>
            <a:endParaRPr lang="en-US" sz="2000" dirty="0"/>
          </a:p>
          <a:p>
            <a:pPr lvl="1"/>
            <a:r>
              <a:rPr lang="en-US" sz="1100" dirty="0"/>
              <a:t>Consider the treatment of IBOR based bonds or promissory notes with maturity beyond 2021</a:t>
            </a:r>
          </a:p>
          <a:p>
            <a:pPr lvl="1"/>
            <a:r>
              <a:rPr lang="en-US" sz="1100" dirty="0"/>
              <a:t>Define financing strategy for new debt until IBOR replacement</a:t>
            </a:r>
          </a:p>
          <a:p>
            <a:pPr lvl="1"/>
            <a:r>
              <a:rPr lang="en-US" sz="1100" dirty="0"/>
              <a:t>Evaluate impacts on supplier finance agreements (e.g. factoring, reverse factoring, dynamic discounting)</a:t>
            </a:r>
          </a:p>
          <a:p>
            <a:r>
              <a:rPr lang="en-US" sz="2000" b="1" dirty="0"/>
              <a:t>Financial risk management</a:t>
            </a:r>
            <a:endParaRPr lang="en-US" sz="2000" dirty="0"/>
          </a:p>
          <a:p>
            <a:pPr lvl="1"/>
            <a:r>
              <a:rPr lang="en-US" sz="1100" dirty="0"/>
              <a:t>Changes in hedging strategies will be required</a:t>
            </a:r>
          </a:p>
          <a:p>
            <a:pPr lvl="1"/>
            <a:r>
              <a:rPr lang="en-US" sz="1100" dirty="0"/>
              <a:t>Reconsider and update pricing and valuation models of financial instruments linked to IBOR (e.g. IRS/CCS, FX swaps/forwards)</a:t>
            </a:r>
          </a:p>
          <a:p>
            <a:pPr lvl="1"/>
            <a:r>
              <a:rPr lang="en-US" sz="1100" dirty="0"/>
              <a:t>Ensure accurate sourcing of market data for further processing (e.g. for current account interest rates, deal valuations or reporting)</a:t>
            </a:r>
          </a:p>
          <a:p>
            <a:pPr lvl="1"/>
            <a:r>
              <a:rPr lang="en-US" sz="1100" dirty="0"/>
              <a:t>Ensure availability of historical data sets for valuations etc.</a:t>
            </a:r>
          </a:p>
          <a:p>
            <a:r>
              <a:rPr lang="en-US" sz="2000" b="1" dirty="0"/>
              <a:t>Treasury technology</a:t>
            </a:r>
            <a:endParaRPr lang="en-US" sz="2000" dirty="0"/>
          </a:p>
          <a:p>
            <a:pPr lvl="1"/>
            <a:r>
              <a:rPr lang="en-US" sz="1100" dirty="0"/>
              <a:t>Consider and adjust a broad range of impacted systems requiring technology changes</a:t>
            </a:r>
          </a:p>
          <a:p>
            <a:r>
              <a:rPr lang="en-US" sz="2000" b="1" dirty="0"/>
              <a:t>Tax, valuation, and accounting</a:t>
            </a:r>
            <a:endParaRPr lang="en-US" sz="2000" dirty="0"/>
          </a:p>
          <a:p>
            <a:pPr lvl="1"/>
            <a:r>
              <a:rPr lang="en-US" sz="1100" dirty="0"/>
              <a:t>Consider and adhere impacts on transfer pricing approaches</a:t>
            </a:r>
          </a:p>
          <a:p>
            <a:pPr lvl="1"/>
            <a:r>
              <a:rPr lang="en-US" sz="1100" dirty="0"/>
              <a:t>Analyze impact on and adjust (hedge) accounting and the yield curves in the respective ERP or TMS system</a:t>
            </a:r>
          </a:p>
        </p:txBody>
      </p:sp>
      <p:sp>
        <p:nvSpPr>
          <p:cNvPr id="4" name="Espace réservé du numéro de diapositive 3"/>
          <p:cNvSpPr>
            <a:spLocks noGrp="1"/>
          </p:cNvSpPr>
          <p:nvPr>
            <p:ph type="sldNum" sz="quarter" idx="12"/>
          </p:nvPr>
        </p:nvSpPr>
        <p:spPr/>
        <p:txBody>
          <a:bodyPr/>
          <a:lstStyle/>
          <a:p>
            <a:fld id="{2E349ED3-A8C8-4DB4-9672-8366DC5F7994}" type="slidenum">
              <a:rPr lang="en-US" smtClean="0"/>
              <a:pPr/>
              <a:t>6</a:t>
            </a:fld>
            <a:endParaRPr lang="en-US" dirty="0"/>
          </a:p>
        </p:txBody>
      </p:sp>
      <p:sp>
        <p:nvSpPr>
          <p:cNvPr id="5" name="Espace réservé du pied de page 4"/>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238183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International Update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148638" cy="4962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2E349ED3-A8C8-4DB4-9672-8366DC5F7994}" type="slidenum">
              <a:rPr lang="en-US" smtClean="0"/>
              <a:pPr/>
              <a:t>7</a:t>
            </a:fld>
            <a:endParaRPr lang="en-US" dirty="0"/>
          </a:p>
        </p:txBody>
      </p:sp>
      <p:sp>
        <p:nvSpPr>
          <p:cNvPr id="3" name="Espace réservé du pied de page 2"/>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455154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The SNB and the NWG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648700" cy="4565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2E349ED3-A8C8-4DB4-9672-8366DC5F7994}" type="slidenum">
              <a:rPr lang="en-US" smtClean="0"/>
              <a:pPr/>
              <a:t>8</a:t>
            </a:fld>
            <a:endParaRPr lang="en-US" dirty="0"/>
          </a:p>
        </p:txBody>
      </p:sp>
      <p:sp>
        <p:nvSpPr>
          <p:cNvPr id="5" name="ZoneTexte 4"/>
          <p:cNvSpPr txBox="1"/>
          <p:nvPr/>
        </p:nvSpPr>
        <p:spPr>
          <a:xfrm>
            <a:off x="381000" y="6241779"/>
            <a:ext cx="4876800" cy="276999"/>
          </a:xfrm>
          <a:prstGeom prst="rect">
            <a:avLst/>
          </a:prstGeom>
          <a:noFill/>
        </p:spPr>
        <p:txBody>
          <a:bodyPr wrap="square" rtlCol="0">
            <a:spAutoFit/>
          </a:bodyPr>
          <a:lstStyle/>
          <a:p>
            <a:r>
              <a:rPr lang="en-US" sz="1200" dirty="0">
                <a:hlinkClick r:id="rId3"/>
              </a:rPr>
              <a:t>https://www.snb.ch/en/ifor/finmkt/fnmkt_benchm/id/finmkt_reformrates</a:t>
            </a:r>
            <a:r>
              <a:rPr lang="en-US" sz="1200" dirty="0"/>
              <a:t> </a:t>
            </a:r>
          </a:p>
        </p:txBody>
      </p:sp>
      <p:sp>
        <p:nvSpPr>
          <p:cNvPr id="3" name="Espace réservé du pied de page 2"/>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403351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Role of the ACTSR</a:t>
            </a:r>
          </a:p>
        </p:txBody>
      </p:sp>
      <p:sp>
        <p:nvSpPr>
          <p:cNvPr id="3" name="Espace réservé du contenu 2"/>
          <p:cNvSpPr>
            <a:spLocks noGrp="1"/>
          </p:cNvSpPr>
          <p:nvPr>
            <p:ph idx="1"/>
          </p:nvPr>
        </p:nvSpPr>
        <p:spPr/>
        <p:txBody>
          <a:bodyPr>
            <a:normAutofit fontScale="92500" lnSpcReduction="10000"/>
          </a:bodyPr>
          <a:lstStyle/>
          <a:p>
            <a:r>
              <a:rPr lang="en-US" dirty="0"/>
              <a:t>Member of the SWG «Loan &amp; Deposit»</a:t>
            </a:r>
          </a:p>
          <a:p>
            <a:pPr lvl="1"/>
            <a:r>
              <a:rPr lang="en-US" dirty="0"/>
              <a:t>3 delegates</a:t>
            </a:r>
          </a:p>
          <a:p>
            <a:pPr lvl="2"/>
            <a:r>
              <a:rPr lang="en-US" dirty="0"/>
              <a:t>Franck Paniandi, Maus Frères</a:t>
            </a:r>
          </a:p>
          <a:p>
            <a:pPr lvl="2"/>
            <a:r>
              <a:rPr lang="en-US" dirty="0"/>
              <a:t>Guillermo de la Fuente, SITA</a:t>
            </a:r>
          </a:p>
          <a:p>
            <a:pPr lvl="2"/>
            <a:r>
              <a:rPr lang="en-US" dirty="0"/>
              <a:t>Sacha Guillemin</a:t>
            </a:r>
          </a:p>
          <a:p>
            <a:r>
              <a:rPr lang="en-US" dirty="0"/>
              <a:t>Participate in meetings of the SWG and provide input about corporate needs or issues with the ongoing reform</a:t>
            </a:r>
          </a:p>
          <a:p>
            <a:r>
              <a:rPr lang="en-US" dirty="0"/>
              <a:t>Obtain feedback from corporates</a:t>
            </a:r>
          </a:p>
          <a:p>
            <a:r>
              <a:rPr lang="en-US" dirty="0"/>
              <a:t>Coordinate and discuss with other Associations</a:t>
            </a:r>
          </a:p>
        </p:txBody>
      </p:sp>
      <p:sp>
        <p:nvSpPr>
          <p:cNvPr id="4" name="Espace réservé du numéro de diapositive 3"/>
          <p:cNvSpPr>
            <a:spLocks noGrp="1"/>
          </p:cNvSpPr>
          <p:nvPr>
            <p:ph type="sldNum" sz="quarter" idx="12"/>
          </p:nvPr>
        </p:nvSpPr>
        <p:spPr/>
        <p:txBody>
          <a:bodyPr/>
          <a:lstStyle/>
          <a:p>
            <a:fld id="{2E349ED3-A8C8-4DB4-9672-8366DC5F7994}" type="slidenum">
              <a:rPr lang="en-US" smtClean="0"/>
              <a:pPr/>
              <a:t>9</a:t>
            </a:fld>
            <a:endParaRPr lang="en-US" dirty="0"/>
          </a:p>
        </p:txBody>
      </p:sp>
      <p:sp>
        <p:nvSpPr>
          <p:cNvPr id="5" name="Espace réservé du pied de page 4"/>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3310806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2300</TotalTime>
  <Words>1055</Words>
  <Application>Microsoft Office PowerPoint</Application>
  <PresentationFormat>On-screen Show (4:3)</PresentationFormat>
  <Paragraphs>216</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Wingdings</vt:lpstr>
      <vt:lpstr>Office Theme</vt:lpstr>
      <vt:lpstr>Interest Rate Reform (Libor) - An Insider View  June 14, 2018 </vt:lpstr>
      <vt:lpstr>Agenda</vt:lpstr>
      <vt:lpstr>Problematic</vt:lpstr>
      <vt:lpstr>Libor Calculations Today</vt:lpstr>
      <vt:lpstr>LIBOR vs Reference Rate</vt:lpstr>
      <vt:lpstr>Potential Impact for Treasurers</vt:lpstr>
      <vt:lpstr>International Update</vt:lpstr>
      <vt:lpstr>The SNB and the NWG</vt:lpstr>
      <vt:lpstr>Role of the ACTSR</vt:lpstr>
      <vt:lpstr>Terms of Reference for Sub Working Groups</vt:lpstr>
      <vt:lpstr>Product Scope</vt:lpstr>
      <vt:lpstr>What about Switzerland?</vt:lpstr>
      <vt:lpstr>Current Identified Issues</vt:lpstr>
      <vt:lpstr>Product Portfolio</vt:lpstr>
      <vt:lpstr>Fallback Language</vt:lpstr>
      <vt:lpstr>Term Rates - Today</vt:lpstr>
      <vt:lpstr>Term Rates – Without LIBOR?</vt:lpstr>
      <vt:lpstr>Term Rates - Alternatives</vt:lpstr>
      <vt:lpstr>Corporate Outreach</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Guillermo De La Fuente</dc:creator>
  <cp:lastModifiedBy>Guillermo De_La_Fuente</cp:lastModifiedBy>
  <cp:revision>188</cp:revision>
  <cp:lastPrinted>2015-06-08T12:43:13Z</cp:lastPrinted>
  <dcterms:created xsi:type="dcterms:W3CDTF">2014-05-16T13:50:52Z</dcterms:created>
  <dcterms:modified xsi:type="dcterms:W3CDTF">2018-06-22T07:58:43Z</dcterms:modified>
</cp:coreProperties>
</file>