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3" r:id="rId2"/>
    <p:sldId id="258" r:id="rId3"/>
    <p:sldId id="263" r:id="rId4"/>
    <p:sldId id="283" r:id="rId5"/>
    <p:sldId id="282" r:id="rId6"/>
    <p:sldId id="264" r:id="rId7"/>
    <p:sldId id="262" r:id="rId8"/>
    <p:sldId id="277" r:id="rId9"/>
    <p:sldId id="276" r:id="rId10"/>
  </p:sldIdLst>
  <p:sldSz cx="9144000" cy="6858000" type="screen4x3"/>
  <p:notesSz cx="6881813" cy="10002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555020B4-C0D9-4221-B5AB-388B5BB4AC61}" type="datetimeFigureOut">
              <a:rPr lang="nl-NL" smtClean="0"/>
              <a:pPr/>
              <a:t>13-6-2018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8" tIns="48239" rIns="96478" bIns="48239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751348"/>
            <a:ext cx="5505450" cy="4501277"/>
          </a:xfrm>
          <a:prstGeom prst="rect">
            <a:avLst/>
          </a:prstGeom>
        </p:spPr>
        <p:txBody>
          <a:bodyPr vert="horz" lIns="96478" tIns="48239" rIns="96478" bIns="4823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84B67E85-B369-45AB-A25D-F920E1ED2370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8127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331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441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723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941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772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46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65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8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035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29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095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B7D4B-18B8-45ED-9E86-DB3F42E57472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47800" y="2667000"/>
            <a:ext cx="7315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>
                <a:latin typeface="Cambria" panose="02040503050406030204" pitchFamily="18" charset="0"/>
              </a:rPr>
              <a:t>GENERAL ASSEMBLY</a:t>
            </a:r>
            <a:endParaRPr lang="fr-FR" sz="3200" dirty="0">
              <a:latin typeface="Cambria" panose="02040503050406030204" pitchFamily="18" charset="0"/>
            </a:endParaRPr>
          </a:p>
          <a:p>
            <a:pPr algn="ctr"/>
            <a:endParaRPr lang="fr-FR" sz="3200" dirty="0">
              <a:latin typeface="Cambria" panose="02040503050406030204" pitchFamily="18" charset="0"/>
            </a:endParaRPr>
          </a:p>
          <a:p>
            <a:pPr algn="ctr"/>
            <a:r>
              <a:rPr lang="fr-FR" sz="3200" dirty="0">
                <a:latin typeface="Cambria" panose="02040503050406030204" pitchFamily="18" charset="0"/>
              </a:rPr>
              <a:t>June 14, 2018</a:t>
            </a:r>
          </a:p>
          <a:p>
            <a:pPr algn="ctr"/>
            <a:endParaRPr lang="fr-FR" sz="3200" dirty="0">
              <a:latin typeface="Cambria" panose="02040503050406030204" pitchFamily="18" charset="0"/>
            </a:endParaRPr>
          </a:p>
          <a:p>
            <a:pPr algn="ctr"/>
            <a:r>
              <a:rPr lang="fr-FR" sz="3200" dirty="0">
                <a:latin typeface="Cambria" panose="02040503050406030204" pitchFamily="18" charset="0"/>
              </a:rPr>
              <a:t>ICRC – Avenue de la Paix - Geneva</a:t>
            </a:r>
          </a:p>
        </p:txBody>
      </p:sp>
      <p:pic>
        <p:nvPicPr>
          <p:cNvPr id="4" name="Picture 3" descr="C:\Users\fee\AppData\Local\Microsoft\Windows\Temporary Internet Files\Content.Outlook\VELZEZ0Z\ACTSR%20petit%20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1061838" cy="10752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209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88558" y="1509577"/>
            <a:ext cx="7315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000" dirty="0"/>
          </a:p>
          <a:p>
            <a:pPr lvl="0">
              <a:buFont typeface="Arial" pitchFamily="34" charset="0"/>
              <a:buChar char="•"/>
            </a:pPr>
            <a:r>
              <a:rPr lang="en-US" sz="2000" dirty="0"/>
              <a:t>  Chair’s Welcome</a:t>
            </a:r>
          </a:p>
          <a:p>
            <a:pPr lvl="0">
              <a:buFont typeface="Arial" pitchFamily="34" charset="0"/>
              <a:buChar char="•"/>
            </a:pPr>
            <a:endParaRPr lang="en-US" sz="2000" dirty="0"/>
          </a:p>
          <a:p>
            <a:pPr lvl="0">
              <a:buFont typeface="Arial" pitchFamily="34" charset="0"/>
              <a:buChar char="•"/>
            </a:pPr>
            <a:r>
              <a:rPr lang="fr-FR" sz="2000" dirty="0"/>
              <a:t> 2017  Events </a:t>
            </a:r>
            <a:r>
              <a:rPr lang="fr-FR" sz="2000" dirty="0" err="1"/>
              <a:t>Review</a:t>
            </a:r>
            <a:endParaRPr lang="nl-NL" sz="2000" dirty="0"/>
          </a:p>
          <a:p>
            <a:pPr lvl="0"/>
            <a:endParaRPr lang="nl-NL" sz="2000" dirty="0"/>
          </a:p>
          <a:p>
            <a:pPr lvl="0">
              <a:buFont typeface="Arial" pitchFamily="34" charset="0"/>
              <a:buChar char="•"/>
            </a:pPr>
            <a:r>
              <a:rPr lang="fr-FR" sz="2000" dirty="0"/>
              <a:t> 2018  Events</a:t>
            </a:r>
          </a:p>
          <a:p>
            <a:pPr lvl="0">
              <a:buFont typeface="Arial" pitchFamily="34" charset="0"/>
              <a:buChar char="•"/>
            </a:pPr>
            <a:endParaRPr lang="en-US" sz="2000" dirty="0"/>
          </a:p>
          <a:p>
            <a:pPr lvl="0">
              <a:buFont typeface="Arial" pitchFamily="34" charset="0"/>
              <a:buChar char="•"/>
            </a:pPr>
            <a:r>
              <a:rPr lang="fr-FR" sz="2000" dirty="0"/>
              <a:t>  </a:t>
            </a:r>
            <a:r>
              <a:rPr lang="fr-FR" sz="2000" dirty="0" err="1"/>
              <a:t>Financials</a:t>
            </a:r>
            <a:r>
              <a:rPr lang="fr-FR" sz="2000" dirty="0"/>
              <a:t> and budget </a:t>
            </a:r>
            <a:r>
              <a:rPr lang="fr-FR" sz="2000" dirty="0" err="1"/>
              <a:t>approval</a:t>
            </a:r>
            <a:endParaRPr lang="nl-NL" sz="2000" dirty="0"/>
          </a:p>
          <a:p>
            <a:r>
              <a:rPr lang="en-GB" sz="2000" dirty="0"/>
              <a:t> </a:t>
            </a:r>
            <a:endParaRPr lang="nl-NL" sz="2000" dirty="0"/>
          </a:p>
          <a:p>
            <a:pPr lvl="0">
              <a:buFont typeface="Arial" pitchFamily="34" charset="0"/>
              <a:buChar char="•"/>
            </a:pPr>
            <a:r>
              <a:rPr lang="fr-FR" sz="2000" dirty="0"/>
              <a:t> Board </a:t>
            </a:r>
            <a:r>
              <a:rPr lang="fr-FR" sz="2000" dirty="0" err="1"/>
              <a:t>Endorsement</a:t>
            </a:r>
            <a:r>
              <a:rPr lang="fr-FR" sz="2000" dirty="0"/>
              <a:t> and 3 </a:t>
            </a:r>
            <a:r>
              <a:rPr lang="fr-FR" sz="2000" dirty="0" err="1"/>
              <a:t>years</a:t>
            </a:r>
            <a:r>
              <a:rPr lang="fr-FR" sz="2000" dirty="0"/>
              <a:t> Elections.</a:t>
            </a:r>
            <a:endParaRPr lang="nl-NL" sz="2000" dirty="0"/>
          </a:p>
          <a:p>
            <a:pPr lvl="0"/>
            <a:endParaRPr lang="fr-FR" sz="2000" dirty="0"/>
          </a:p>
          <a:p>
            <a:pPr lvl="0">
              <a:buFont typeface="Arial" pitchFamily="34" charset="0"/>
              <a:buChar char="•"/>
            </a:pPr>
            <a:r>
              <a:rPr lang="fr-FR" sz="2000" dirty="0"/>
              <a:t> 2019 AG &amp; Forum: 13th of June</a:t>
            </a:r>
          </a:p>
          <a:p>
            <a:pPr lvl="0">
              <a:buFont typeface="Arial" pitchFamily="34" charset="0"/>
              <a:buChar char="•"/>
            </a:pPr>
            <a:endParaRPr lang="fr-FR" sz="2000" dirty="0"/>
          </a:p>
          <a:p>
            <a:pPr lvl="0">
              <a:buFont typeface="Arial" pitchFamily="34" charset="0"/>
              <a:buChar char="•"/>
            </a:pPr>
            <a:r>
              <a:rPr lang="fr-FR" sz="2000" dirty="0"/>
              <a:t> Survey </a:t>
            </a:r>
            <a:r>
              <a:rPr lang="fr-FR" sz="2000" dirty="0" err="1"/>
              <a:t>results</a:t>
            </a:r>
            <a:endParaRPr lang="fr-FR" sz="1400" dirty="0"/>
          </a:p>
        </p:txBody>
      </p:sp>
      <p:pic>
        <p:nvPicPr>
          <p:cNvPr id="4" name="Picture 3" descr="C:\Users\fee\AppData\Local\Microsoft\Windows\Temporary Internet Files\Content.Outlook\VELZEZ0Z\ACTSR%20petit%20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1061838" cy="107526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609600" y="50545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00050" algn="ctr"/>
            <a:r>
              <a:rPr lang="fr-FR" sz="2800" b="1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852091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5800" y="6096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00050" algn="ctr"/>
            <a:r>
              <a:rPr lang="fr-FR" sz="2800" b="1" dirty="0"/>
              <a:t>2017 EVENTS</a:t>
            </a:r>
          </a:p>
        </p:txBody>
      </p:sp>
      <p:pic>
        <p:nvPicPr>
          <p:cNvPr id="4" name="Picture 3" descr="C:\Users\fee\AppData\Local\Microsoft\Windows\Temporary Internet Files\Content.Outlook\VELZEZ0Z\ACTSR%20petit%20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1061838" cy="107526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457200" y="1361420"/>
            <a:ext cx="8229600" cy="534418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fr-CH" sz="4400" b="1" i="1" dirty="0">
                <a:latin typeface="Cambria" panose="02040503050406030204" pitchFamily="18" charset="0"/>
              </a:rPr>
              <a:t> </a:t>
            </a:r>
          </a:p>
          <a:p>
            <a:pPr>
              <a:buNone/>
            </a:pPr>
            <a:r>
              <a:rPr lang="fr-CH" sz="4400" b="1" i="1" dirty="0">
                <a:latin typeface="Cambria" panose="02040503050406030204" pitchFamily="18" charset="0"/>
              </a:rPr>
              <a:t>26th  of </a:t>
            </a:r>
            <a:r>
              <a:rPr lang="fr-CH" sz="4400" b="1" i="1" dirty="0" err="1">
                <a:latin typeface="Cambria" panose="02040503050406030204" pitchFamily="18" charset="0"/>
              </a:rPr>
              <a:t>January</a:t>
            </a:r>
            <a:endParaRPr lang="fr-CH" sz="4400" b="1" i="1" dirty="0">
              <a:latin typeface="Cambria" panose="02040503050406030204" pitchFamily="18" charset="0"/>
            </a:endParaRPr>
          </a:p>
          <a:p>
            <a:pPr>
              <a:buNone/>
            </a:pPr>
            <a:r>
              <a:rPr lang="fr-CH" sz="6400" b="1" dirty="0">
                <a:latin typeface="Cambria" panose="02040503050406030204" pitchFamily="18" charset="0"/>
              </a:rPr>
              <a:t> Design de services de trésorerie</a:t>
            </a:r>
            <a:r>
              <a:rPr lang="fr-CH" sz="4400" b="1" dirty="0">
                <a:latin typeface="Cambria" panose="02040503050406030204" pitchFamily="18" charset="0"/>
              </a:rPr>
              <a:t>				</a:t>
            </a:r>
            <a:r>
              <a:rPr lang="fr-CH" sz="4400" dirty="0">
                <a:latin typeface="Cambria" panose="02040503050406030204" pitchFamily="18" charset="0"/>
              </a:rPr>
              <a:t>18 Participant</a:t>
            </a:r>
          </a:p>
          <a:p>
            <a:pPr>
              <a:buNone/>
            </a:pPr>
            <a:r>
              <a:rPr lang="fr-CH" sz="4400" dirty="0">
                <a:latin typeface="Cambria" panose="02040503050406030204" pitchFamily="18" charset="0"/>
              </a:rPr>
              <a:t>         M. Emmanuel </a:t>
            </a:r>
            <a:r>
              <a:rPr lang="fr-CH" sz="4400" dirty="0" err="1">
                <a:latin typeface="Cambria" panose="02040503050406030204" pitchFamily="18" charset="0"/>
              </a:rPr>
              <a:t>Fragnières</a:t>
            </a:r>
            <a:r>
              <a:rPr lang="fr-CH" sz="4400" dirty="0">
                <a:latin typeface="Cambria" panose="02040503050406030204" pitchFamily="18" charset="0"/>
              </a:rPr>
              <a:t> HES-So </a:t>
            </a:r>
          </a:p>
          <a:p>
            <a:pPr>
              <a:buNone/>
            </a:pPr>
            <a:endParaRPr lang="fr-CH" sz="4400" dirty="0">
              <a:latin typeface="Cambria" panose="02040503050406030204" pitchFamily="18" charset="0"/>
            </a:endParaRPr>
          </a:p>
          <a:p>
            <a:pPr>
              <a:buNone/>
            </a:pPr>
            <a:r>
              <a:rPr lang="fr-CH" sz="4400" b="1" i="1" dirty="0">
                <a:latin typeface="Cambria" panose="02040503050406030204" pitchFamily="18" charset="0"/>
              </a:rPr>
              <a:t>16th  of </a:t>
            </a:r>
            <a:r>
              <a:rPr lang="fr-CH" sz="4400" b="1" i="1" dirty="0" err="1">
                <a:latin typeface="Cambria" panose="02040503050406030204" pitchFamily="18" charset="0"/>
              </a:rPr>
              <a:t>January</a:t>
            </a:r>
            <a:endParaRPr lang="fr-CH" sz="4400" b="1" i="1" dirty="0">
              <a:latin typeface="Cambria" panose="02040503050406030204" pitchFamily="18" charset="0"/>
            </a:endParaRPr>
          </a:p>
          <a:p>
            <a:pPr>
              <a:buNone/>
            </a:pPr>
            <a:r>
              <a:rPr lang="fr-CH" sz="6400" b="1" dirty="0">
                <a:latin typeface="Cambria" panose="02040503050406030204" pitchFamily="18" charset="0"/>
              </a:rPr>
              <a:t> Design de services de trésorerie</a:t>
            </a:r>
            <a:r>
              <a:rPr lang="fr-CH" sz="4400" b="1" dirty="0">
                <a:latin typeface="Cambria" panose="02040503050406030204" pitchFamily="18" charset="0"/>
              </a:rPr>
              <a:t>				</a:t>
            </a:r>
            <a:r>
              <a:rPr lang="fr-CH" sz="4400" dirty="0">
                <a:latin typeface="Cambria" panose="02040503050406030204" pitchFamily="18" charset="0"/>
              </a:rPr>
              <a:t>18 Participant</a:t>
            </a:r>
          </a:p>
          <a:p>
            <a:pPr>
              <a:buNone/>
            </a:pPr>
            <a:r>
              <a:rPr lang="fr-CH" sz="4400" dirty="0">
                <a:latin typeface="Cambria" panose="02040503050406030204" pitchFamily="18" charset="0"/>
              </a:rPr>
              <a:t>         M. Emmanuel </a:t>
            </a:r>
            <a:r>
              <a:rPr lang="fr-CH" sz="4400" dirty="0" err="1">
                <a:latin typeface="Cambria" panose="02040503050406030204" pitchFamily="18" charset="0"/>
              </a:rPr>
              <a:t>Fragnières</a:t>
            </a:r>
            <a:r>
              <a:rPr lang="fr-CH" sz="4400" dirty="0">
                <a:latin typeface="Cambria" panose="02040503050406030204" pitchFamily="18" charset="0"/>
              </a:rPr>
              <a:t> HES-So </a:t>
            </a:r>
          </a:p>
          <a:p>
            <a:pPr>
              <a:buNone/>
            </a:pPr>
            <a:endParaRPr lang="fr-CH" sz="4400" dirty="0">
              <a:latin typeface="Cambria" panose="02040503050406030204" pitchFamily="18" charset="0"/>
            </a:endParaRPr>
          </a:p>
          <a:p>
            <a:pPr>
              <a:buNone/>
            </a:pPr>
            <a:r>
              <a:rPr lang="fr-CH" sz="4400" dirty="0">
                <a:latin typeface="Cambria" panose="02040503050406030204" pitchFamily="18" charset="0"/>
              </a:rPr>
              <a:t>			</a:t>
            </a:r>
          </a:p>
          <a:p>
            <a:pPr>
              <a:buNone/>
            </a:pPr>
            <a:r>
              <a:rPr lang="fr-CH" sz="4400" b="1" i="1" dirty="0">
                <a:latin typeface="Cambria" panose="02040503050406030204" pitchFamily="18" charset="0"/>
              </a:rPr>
              <a:t>8th of June</a:t>
            </a:r>
          </a:p>
          <a:p>
            <a:pPr>
              <a:buNone/>
            </a:pPr>
            <a:r>
              <a:rPr lang="fr-CH" sz="6400" b="1" dirty="0">
                <a:latin typeface="Cambria" panose="02040503050406030204" pitchFamily="18" charset="0"/>
              </a:rPr>
              <a:t>General </a:t>
            </a:r>
            <a:r>
              <a:rPr lang="fr-CH" sz="6400" b="1" dirty="0" err="1">
                <a:latin typeface="Cambria" panose="02040503050406030204" pitchFamily="18" charset="0"/>
              </a:rPr>
              <a:t>Assembly</a:t>
            </a:r>
            <a:r>
              <a:rPr lang="fr-CH" sz="6400" b="1" dirty="0">
                <a:latin typeface="Cambria" panose="02040503050406030204" pitchFamily="18" charset="0"/>
              </a:rPr>
              <a:t> and </a:t>
            </a:r>
            <a:r>
              <a:rPr lang="fr-CH" sz="6400" b="1" dirty="0" err="1">
                <a:latin typeface="Cambria" panose="02040503050406030204" pitchFamily="18" charset="0"/>
              </a:rPr>
              <a:t>Swiss</a:t>
            </a:r>
            <a:r>
              <a:rPr lang="fr-CH" sz="6400" b="1" dirty="0">
                <a:latin typeface="Cambria" panose="02040503050406030204" pitchFamily="18" charset="0"/>
              </a:rPr>
              <a:t> </a:t>
            </a:r>
            <a:r>
              <a:rPr lang="fr-CH" sz="6400" b="1" dirty="0" err="1">
                <a:latin typeface="Cambria" panose="02040503050406030204" pitchFamily="18" charset="0"/>
              </a:rPr>
              <a:t>Treasurer’s</a:t>
            </a:r>
            <a:r>
              <a:rPr lang="fr-CH" sz="6400" b="1" dirty="0">
                <a:latin typeface="Cambria" panose="02040503050406030204" pitchFamily="18" charset="0"/>
              </a:rPr>
              <a:t> forum</a:t>
            </a:r>
            <a:br>
              <a:rPr lang="fr-CH" sz="4400" dirty="0">
                <a:latin typeface="Cambria" panose="02040503050406030204" pitchFamily="18" charset="0"/>
              </a:rPr>
            </a:br>
            <a:r>
              <a:rPr lang="fr-CH" sz="4400" dirty="0">
                <a:latin typeface="Cambria" panose="02040503050406030204" pitchFamily="18" charset="0"/>
              </a:rPr>
              <a:t>In the </a:t>
            </a:r>
            <a:r>
              <a:rPr lang="fr-CH" sz="4400" dirty="0" err="1">
                <a:latin typeface="Cambria" panose="02040503050406030204" pitchFamily="18" charset="0"/>
              </a:rPr>
              <a:t>premises</a:t>
            </a:r>
            <a:r>
              <a:rPr lang="fr-CH" sz="4400" dirty="0">
                <a:latin typeface="Cambria" panose="02040503050406030204" pitchFamily="18" charset="0"/>
              </a:rPr>
              <a:t> of </a:t>
            </a:r>
            <a:r>
              <a:rPr lang="fr-CH" sz="4400" dirty="0" err="1">
                <a:latin typeface="Cambria" panose="02040503050406030204" pitchFamily="18" charset="0"/>
              </a:rPr>
              <a:t>Bobst</a:t>
            </a:r>
            <a:r>
              <a:rPr lang="fr-CH" sz="4400" dirty="0">
                <a:latin typeface="Cambria" panose="02040503050406030204" pitchFamily="18" charset="0"/>
              </a:rPr>
              <a:t> 						52 participants</a:t>
            </a:r>
          </a:p>
          <a:p>
            <a:pPr>
              <a:buNone/>
            </a:pPr>
            <a:r>
              <a:rPr lang="fr-CH" sz="4400" dirty="0">
                <a:latin typeface="Cambria" panose="02040503050406030204" pitchFamily="18" charset="0"/>
              </a:rPr>
              <a:t>	</a:t>
            </a:r>
          </a:p>
          <a:p>
            <a:pPr>
              <a:buNone/>
            </a:pPr>
            <a:endParaRPr lang="fr-CH" sz="44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fr-CH" sz="4400" b="1" i="1" dirty="0">
                <a:latin typeface="Cambria" panose="02040503050406030204" pitchFamily="18" charset="0"/>
              </a:rPr>
              <a:t>28th of </a:t>
            </a:r>
            <a:r>
              <a:rPr lang="fr-CH" sz="4400" b="1" i="1" dirty="0" err="1">
                <a:latin typeface="Cambria" panose="02040503050406030204" pitchFamily="18" charset="0"/>
              </a:rPr>
              <a:t>September</a:t>
            </a:r>
            <a:br>
              <a:rPr lang="fr-CH" sz="4400" dirty="0">
                <a:latin typeface="Cambria" panose="02040503050406030204" pitchFamily="18" charset="0"/>
              </a:rPr>
            </a:br>
            <a:r>
              <a:rPr lang="fr-CH" sz="6400" b="1" dirty="0" err="1">
                <a:latin typeface="Cambria" panose="02040503050406030204" pitchFamily="18" charset="0"/>
              </a:rPr>
              <a:t>Interest</a:t>
            </a:r>
            <a:r>
              <a:rPr lang="fr-CH" sz="6400" b="1" dirty="0">
                <a:latin typeface="Cambria" panose="02040503050406030204" pitchFamily="18" charset="0"/>
              </a:rPr>
              <a:t> Rates Management</a:t>
            </a:r>
            <a:r>
              <a:rPr lang="fr-CH" sz="4400" dirty="0">
                <a:latin typeface="Cambria" panose="02040503050406030204" pitchFamily="18" charset="0"/>
              </a:rPr>
              <a:t>		    			8 participants</a:t>
            </a:r>
            <a:br>
              <a:rPr lang="fr-CH" sz="4400" b="1" dirty="0">
                <a:latin typeface="Cambria" panose="02040503050406030204" pitchFamily="18" charset="0"/>
              </a:rPr>
            </a:br>
            <a:r>
              <a:rPr lang="fr-CH" sz="4400" b="1" dirty="0">
                <a:latin typeface="Cambria" panose="02040503050406030204" pitchFamily="18" charset="0"/>
              </a:rPr>
              <a:t>           M. </a:t>
            </a:r>
            <a:r>
              <a:rPr lang="fr-CH" sz="4400" dirty="0">
                <a:latin typeface="Cambria" panose="02040503050406030204" pitchFamily="18" charset="0"/>
              </a:rPr>
              <a:t>Michael Jaquet</a:t>
            </a:r>
          </a:p>
          <a:p>
            <a:pPr marL="0" indent="0">
              <a:buNone/>
            </a:pPr>
            <a:r>
              <a:rPr lang="fr-CH" sz="4400" b="1" dirty="0">
                <a:latin typeface="Cambria" panose="02040503050406030204" pitchFamily="18" charset="0"/>
              </a:rPr>
              <a:t>            </a:t>
            </a:r>
            <a:br>
              <a:rPr lang="fr-CH" sz="4400" dirty="0">
                <a:latin typeface="Cambria" panose="02040503050406030204" pitchFamily="18" charset="0"/>
              </a:rPr>
            </a:br>
            <a:endParaRPr lang="fr-CH" sz="44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fr-CH" sz="4400" b="1" i="1" dirty="0">
                <a:latin typeface="Cambria" panose="02040503050406030204" pitchFamily="18" charset="0"/>
              </a:rPr>
              <a:t>30th of </a:t>
            </a:r>
            <a:r>
              <a:rPr lang="fr-CH" sz="4400" b="1" i="1" dirty="0" err="1">
                <a:latin typeface="Cambria" panose="02040503050406030204" pitchFamily="18" charset="0"/>
              </a:rPr>
              <a:t>October</a:t>
            </a:r>
            <a:r>
              <a:rPr lang="fr-CH" sz="4400" b="1" dirty="0">
                <a:latin typeface="Cambria" panose="02040503050406030204" pitchFamily="18" charset="0"/>
              </a:rPr>
              <a:t>						</a:t>
            </a:r>
            <a:r>
              <a:rPr lang="fr-CH" sz="4400" dirty="0">
                <a:latin typeface="Cambria" panose="02040503050406030204" pitchFamily="18" charset="0"/>
              </a:rPr>
              <a:t>65 participants</a:t>
            </a:r>
            <a:r>
              <a:rPr lang="fr-CH" sz="4400" b="1" dirty="0">
                <a:latin typeface="Cambria" panose="02040503050406030204" pitchFamily="18" charset="0"/>
              </a:rPr>
              <a:t> </a:t>
            </a:r>
            <a:r>
              <a:rPr lang="fr-CH" sz="6400" b="1" dirty="0">
                <a:latin typeface="Cambria" panose="02040503050406030204" pitchFamily="18" charset="0"/>
              </a:rPr>
              <a:t>ACTSR/</a:t>
            </a:r>
            <a:r>
              <a:rPr lang="fr-CH" sz="6400" b="1" dirty="0" err="1">
                <a:latin typeface="Cambria" panose="02040503050406030204" pitchFamily="18" charset="0"/>
              </a:rPr>
              <a:t>SwissAct</a:t>
            </a:r>
            <a:r>
              <a:rPr lang="fr-CH" sz="6400" b="1" dirty="0">
                <a:latin typeface="Cambria" panose="02040503050406030204" pitchFamily="18" charset="0"/>
              </a:rPr>
              <a:t> </a:t>
            </a:r>
            <a:r>
              <a:rPr lang="fr-CH" sz="6400" b="1" dirty="0" err="1">
                <a:latin typeface="Cambria" panose="02040503050406030204" pitchFamily="18" charset="0"/>
              </a:rPr>
              <a:t>event</a:t>
            </a:r>
            <a:r>
              <a:rPr lang="fr-CH" sz="6400" b="1" dirty="0">
                <a:latin typeface="Cambria" panose="02040503050406030204" pitchFamily="18" charset="0"/>
              </a:rPr>
              <a:t> </a:t>
            </a:r>
          </a:p>
          <a:p>
            <a:pPr marL="0" indent="0">
              <a:buNone/>
            </a:pPr>
            <a:r>
              <a:rPr lang="fr-CH" sz="4400" dirty="0">
                <a:latin typeface="Cambria" panose="02040503050406030204" pitchFamily="18" charset="0"/>
              </a:rPr>
              <a:t>            in the </a:t>
            </a:r>
            <a:r>
              <a:rPr lang="fr-CH" sz="4400" dirty="0" err="1">
                <a:latin typeface="Cambria" panose="02040503050406030204" pitchFamily="18" charset="0"/>
              </a:rPr>
              <a:t>premises</a:t>
            </a:r>
            <a:r>
              <a:rPr lang="fr-CH" sz="4400" dirty="0">
                <a:latin typeface="Cambria" panose="02040503050406030204" pitchFamily="18" charset="0"/>
              </a:rPr>
              <a:t> of SGS </a:t>
            </a:r>
            <a:r>
              <a:rPr lang="fr-CH" sz="4400" dirty="0" err="1">
                <a:latin typeface="Cambria" panose="02040503050406030204" pitchFamily="18" charset="0"/>
              </a:rPr>
              <a:t>with</a:t>
            </a:r>
            <a:r>
              <a:rPr lang="fr-CH" sz="4400" dirty="0">
                <a:latin typeface="Cambria" panose="02040503050406030204" pitchFamily="18" charset="0"/>
              </a:rPr>
              <a:t> Mrs Andrea Michaela MAECHLER</a:t>
            </a:r>
          </a:p>
          <a:p>
            <a:pPr marL="0" indent="0">
              <a:buNone/>
            </a:pPr>
            <a:r>
              <a:rPr lang="fr-CH" sz="4400" dirty="0">
                <a:latin typeface="Cambria" panose="02040503050406030204" pitchFamily="18" charset="0"/>
              </a:rPr>
              <a:t>            </a:t>
            </a:r>
            <a:r>
              <a:rPr lang="fr-CH" sz="4400" dirty="0" err="1">
                <a:latin typeface="Cambria" panose="02040503050406030204" pitchFamily="18" charset="0"/>
              </a:rPr>
              <a:t>member</a:t>
            </a:r>
            <a:r>
              <a:rPr lang="fr-CH" sz="4400" dirty="0">
                <a:latin typeface="Cambria" panose="02040503050406030204" pitchFamily="18" charset="0"/>
              </a:rPr>
              <a:t> of the BNS Board</a:t>
            </a:r>
          </a:p>
          <a:p>
            <a:pPr marL="0" indent="0">
              <a:buNone/>
            </a:pPr>
            <a:endParaRPr lang="fr-CH" sz="4400" i="1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fr-CH" sz="4400" b="1" dirty="0">
                <a:latin typeface="Cambria" panose="02040503050406030204" pitchFamily="18" charset="0"/>
              </a:rPr>
              <a:t>	</a:t>
            </a:r>
            <a:r>
              <a:rPr lang="fr-CH" sz="4400" dirty="0">
                <a:latin typeface="Cambria" panose="02040503050406030204" pitchFamily="18" charset="0"/>
              </a:rPr>
              <a:t>							</a:t>
            </a:r>
          </a:p>
          <a:p>
            <a:pPr marL="0" indent="0">
              <a:buNone/>
            </a:pPr>
            <a:r>
              <a:rPr lang="fr-CH" sz="4400" b="1" i="1" dirty="0">
                <a:latin typeface="Cambria" panose="02040503050406030204" pitchFamily="18" charset="0"/>
              </a:rPr>
              <a:t>14th of </a:t>
            </a:r>
            <a:r>
              <a:rPr lang="fr-CH" sz="4400" b="1" i="1" dirty="0" err="1">
                <a:latin typeface="Cambria" panose="02040503050406030204" pitchFamily="18" charset="0"/>
              </a:rPr>
              <a:t>December</a:t>
            </a:r>
            <a:endParaRPr lang="fr-CH" sz="4400" b="1" i="1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fr-CH" sz="6400" b="1" dirty="0">
                <a:latin typeface="Cambria" panose="02040503050406030204" pitchFamily="18" charset="0"/>
              </a:rPr>
              <a:t>2018 : LE PIRE CONTRE-ATTAQUE  ! </a:t>
            </a:r>
            <a:r>
              <a:rPr lang="fr-CH" sz="4400" b="1" dirty="0">
                <a:latin typeface="Cambria" panose="02040503050406030204" pitchFamily="18" charset="0"/>
              </a:rPr>
              <a:t>				</a:t>
            </a:r>
            <a:r>
              <a:rPr lang="fr-CH" sz="4400" dirty="0">
                <a:latin typeface="Cambria" panose="02040503050406030204" pitchFamily="18" charset="0"/>
              </a:rPr>
              <a:t>18 participants</a:t>
            </a:r>
            <a:br>
              <a:rPr lang="fr-CH" sz="4400" b="1" dirty="0">
                <a:latin typeface="Cambria" panose="02040503050406030204" pitchFamily="18" charset="0"/>
              </a:rPr>
            </a:br>
            <a:r>
              <a:rPr lang="fr-CH" sz="4400" dirty="0">
                <a:latin typeface="Cambria" panose="02040503050406030204" pitchFamily="18" charset="0"/>
              </a:rPr>
              <a:t>Fabrizio </a:t>
            </a:r>
            <a:r>
              <a:rPr lang="fr-CH" sz="4400" dirty="0" err="1">
                <a:latin typeface="Cambria" panose="02040503050406030204" pitchFamily="18" charset="0"/>
              </a:rPr>
              <a:t>Quirighetti</a:t>
            </a:r>
            <a:endParaRPr lang="fr-CH" sz="44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fr-CH" sz="4400" i="1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fr-CH" sz="4400" b="1" dirty="0">
              <a:latin typeface="Cambria" panose="02040503050406030204" pitchFamily="18" charset="0"/>
            </a:endParaRPr>
          </a:p>
          <a:p>
            <a:pPr>
              <a:buNone/>
            </a:pPr>
            <a:r>
              <a:rPr lang="fr-CH" sz="4400" b="1" dirty="0">
                <a:latin typeface="Cambria" panose="02040503050406030204" pitchFamily="18" charset="0"/>
              </a:rPr>
              <a:t>					</a:t>
            </a:r>
            <a:endParaRPr lang="fr-CH" sz="4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091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fee\AppData\Local\Microsoft\Windows\Temporary Internet Files\Content.Outlook\VELZEZ0Z\ACTSR%20petit%20logo.jpg">
            <a:extLst>
              <a:ext uri="{FF2B5EF4-FFF2-40B4-BE49-F238E27FC236}">
                <a16:creationId xmlns:a16="http://schemas.microsoft.com/office/drawing/2014/main" id="{380B38E7-E64D-4943-827E-2D9C1FD5D02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1061838" cy="107526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F90404E-4D4B-42C9-B0A5-6057B64B4EE3}"/>
              </a:ext>
            </a:extLst>
          </p:cNvPr>
          <p:cNvSpPr txBox="1"/>
          <p:nvPr/>
        </p:nvSpPr>
        <p:spPr>
          <a:xfrm>
            <a:off x="685800" y="6096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00050" algn="ctr"/>
            <a:r>
              <a:rPr lang="fr-FR" sz="2800" b="1" dirty="0"/>
              <a:t>Other 2017 EVENTS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3EF0E5E-6DF2-43B6-824B-83B8509C6C8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fr-FR" sz="2800" dirty="0"/>
              <a:t>Ski </a:t>
            </a:r>
            <a:r>
              <a:rPr lang="fr-FR" sz="2800" dirty="0" err="1"/>
              <a:t>shoes</a:t>
            </a:r>
            <a:r>
              <a:rPr lang="fr-FR" sz="2800" dirty="0"/>
              <a:t> </a:t>
            </a:r>
            <a:r>
              <a:rPr lang="fr-FR" sz="2800" dirty="0" err="1"/>
              <a:t>outting</a:t>
            </a:r>
            <a:r>
              <a:rPr lang="fr-FR" sz="2800" dirty="0"/>
              <a:t>.</a:t>
            </a:r>
          </a:p>
          <a:p>
            <a:pPr marL="0" indent="0" algn="ctr">
              <a:buNone/>
            </a:pPr>
            <a:r>
              <a:rPr lang="fr-FR" sz="2800" dirty="0"/>
              <a:t>EACT Treasury </a:t>
            </a:r>
            <a:r>
              <a:rPr lang="fr-FR" sz="2800" dirty="0" err="1"/>
              <a:t>Summit</a:t>
            </a:r>
            <a:r>
              <a:rPr lang="fr-FR" sz="2800" dirty="0"/>
              <a:t> in Brussels</a:t>
            </a:r>
          </a:p>
          <a:p>
            <a:pPr marL="0" indent="0" algn="ctr">
              <a:buNone/>
            </a:pPr>
            <a:r>
              <a:rPr lang="fr-FR" sz="2800" dirty="0"/>
              <a:t>INTL TREASURERS CONFERENCE in Barcelona</a:t>
            </a:r>
          </a:p>
          <a:p>
            <a:pPr marL="0" indent="0" algn="ctr">
              <a:buNone/>
            </a:pPr>
            <a:r>
              <a:rPr lang="fr-FR" sz="2800" dirty="0"/>
              <a:t>4 ACTSR Board Meetings</a:t>
            </a:r>
          </a:p>
          <a:p>
            <a:pPr marL="0" indent="0" algn="ctr">
              <a:buNone/>
            </a:pPr>
            <a:r>
              <a:rPr lang="fr-FR" sz="2800" dirty="0"/>
              <a:t>2 EACT Board Meetings</a:t>
            </a:r>
          </a:p>
          <a:p>
            <a:pPr marL="0" indent="0" algn="ctr">
              <a:buNone/>
            </a:pPr>
            <a:r>
              <a:rPr lang="fr-FR" sz="2800" dirty="0"/>
              <a:t>1 IGTA Board Meeting</a:t>
            </a:r>
          </a:p>
        </p:txBody>
      </p:sp>
    </p:spTree>
    <p:extLst>
      <p:ext uri="{BB962C8B-B14F-4D97-AF65-F5344CB8AC3E}">
        <p14:creationId xmlns:p14="http://schemas.microsoft.com/office/powerpoint/2010/main" val="4043738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5800" y="6096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00050" algn="ctr"/>
            <a:r>
              <a:rPr lang="fr-FR" sz="2800" b="1" dirty="0"/>
              <a:t>2018 EVENTS &amp; </a:t>
            </a:r>
            <a:r>
              <a:rPr lang="fr-FR" sz="2800" b="1" dirty="0" err="1"/>
              <a:t>Projects</a:t>
            </a:r>
            <a:endParaRPr lang="fr-FR" sz="2800" b="1" dirty="0"/>
          </a:p>
        </p:txBody>
      </p:sp>
      <p:pic>
        <p:nvPicPr>
          <p:cNvPr id="4" name="Picture 3" descr="C:\Users\fee\AppData\Local\Microsoft\Windows\Temporary Internet Files\Content.Outlook\VELZEZ0Z\ACTSR%20petit%20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1061838" cy="107526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457200" y="1361420"/>
            <a:ext cx="8229600" cy="526798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CH" sz="1200" b="1" i="1" dirty="0">
                <a:latin typeface="Cambria" panose="02040503050406030204" pitchFamily="18" charset="0"/>
              </a:rPr>
              <a:t>26th  of </a:t>
            </a:r>
            <a:r>
              <a:rPr lang="fr-CH" sz="1200" b="1" i="1" dirty="0" err="1">
                <a:latin typeface="Cambria" panose="02040503050406030204" pitchFamily="18" charset="0"/>
              </a:rPr>
              <a:t>January</a:t>
            </a:r>
            <a:r>
              <a:rPr lang="fr-CH" sz="1200" b="1" i="1" dirty="0">
                <a:latin typeface="Cambria" panose="02040503050406030204" pitchFamily="18" charset="0"/>
              </a:rPr>
              <a:t>						</a:t>
            </a:r>
            <a:r>
              <a:rPr lang="fr-CH" sz="1200" dirty="0">
                <a:latin typeface="Cambria" panose="02040503050406030204" pitchFamily="18" charset="0"/>
              </a:rPr>
              <a:t>21 participants</a:t>
            </a:r>
          </a:p>
          <a:p>
            <a:pPr>
              <a:buNone/>
            </a:pPr>
            <a:r>
              <a:rPr lang="fr-CH" sz="1200" b="1" dirty="0">
                <a:latin typeface="Cambria" panose="02040503050406030204" pitchFamily="18" charset="0"/>
              </a:rPr>
              <a:t>           How Swift GPI can </a:t>
            </a:r>
            <a:r>
              <a:rPr lang="fr-CH" sz="1200" b="1" dirty="0" err="1">
                <a:latin typeface="Cambria" panose="02040503050406030204" pitchFamily="18" charset="0"/>
              </a:rPr>
              <a:t>benefit</a:t>
            </a:r>
            <a:r>
              <a:rPr lang="fr-CH" sz="1200" b="1" dirty="0">
                <a:latin typeface="Cambria" panose="02040503050406030204" pitchFamily="18" charset="0"/>
              </a:rPr>
              <a:t> </a:t>
            </a:r>
            <a:r>
              <a:rPr lang="fr-CH" sz="1200" b="1" dirty="0" err="1">
                <a:latin typeface="Cambria" panose="02040503050406030204" pitchFamily="18" charset="0"/>
              </a:rPr>
              <a:t>treasurers</a:t>
            </a:r>
            <a:r>
              <a:rPr lang="fr-CH" sz="1200" b="1" dirty="0">
                <a:latin typeface="Cambria" panose="02040503050406030204" pitchFamily="18" charset="0"/>
              </a:rPr>
              <a:t> </a:t>
            </a:r>
            <a:br>
              <a:rPr lang="fr-CH" sz="1200" b="1" dirty="0">
                <a:latin typeface="Cambria" panose="02040503050406030204" pitchFamily="18" charset="0"/>
              </a:rPr>
            </a:br>
            <a:r>
              <a:rPr lang="fr-CH" sz="1200" b="1" dirty="0">
                <a:latin typeface="Cambria" panose="02040503050406030204" pitchFamily="18" charset="0"/>
              </a:rPr>
              <a:t>A </a:t>
            </a:r>
            <a:r>
              <a:rPr lang="fr-CH" sz="1200" b="1" dirty="0" err="1">
                <a:latin typeface="Cambria" panose="02040503050406030204" pitchFamily="18" charset="0"/>
              </a:rPr>
              <a:t>game</a:t>
            </a:r>
            <a:r>
              <a:rPr lang="fr-CH" sz="1200" b="1" dirty="0">
                <a:latin typeface="Cambria" panose="02040503050406030204" pitchFamily="18" charset="0"/>
              </a:rPr>
              <a:t> changer for cross-border </a:t>
            </a:r>
            <a:r>
              <a:rPr lang="fr-CH" sz="1200" b="1" dirty="0" err="1">
                <a:latin typeface="Cambria" panose="02040503050406030204" pitchFamily="18" charset="0"/>
              </a:rPr>
              <a:t>payments</a:t>
            </a:r>
            <a:br>
              <a:rPr lang="fr-CH" sz="1200" b="1" dirty="0">
                <a:latin typeface="Cambria" panose="02040503050406030204" pitchFamily="18" charset="0"/>
              </a:rPr>
            </a:br>
            <a:r>
              <a:rPr lang="fr-CH" sz="1200" dirty="0">
                <a:latin typeface="Cambria" panose="02040503050406030204" pitchFamily="18" charset="0"/>
              </a:rPr>
              <a:t>Mrs Marianna Janssen, Swift GPI expert /Brussels Office</a:t>
            </a:r>
            <a:br>
              <a:rPr lang="fr-CH" sz="1200" dirty="0">
                <a:latin typeface="Cambria" panose="02040503050406030204" pitchFamily="18" charset="0"/>
              </a:rPr>
            </a:br>
            <a:r>
              <a:rPr lang="fr-CH" sz="1200" dirty="0">
                <a:latin typeface="Cambria" panose="02040503050406030204" pitchFamily="18" charset="0"/>
              </a:rPr>
              <a:t>Mr Florent </a:t>
            </a:r>
            <a:r>
              <a:rPr lang="fr-CH" sz="1200" dirty="0" err="1">
                <a:latin typeface="Cambria" panose="02040503050406030204" pitchFamily="18" charset="0"/>
              </a:rPr>
              <a:t>Canizares</a:t>
            </a:r>
            <a:r>
              <a:rPr lang="fr-CH" sz="1200" dirty="0">
                <a:latin typeface="Cambria" panose="02040503050406030204" pitchFamily="18" charset="0"/>
              </a:rPr>
              <a:t> / Zürich Office</a:t>
            </a:r>
            <a:br>
              <a:rPr lang="fr-CH" sz="1200" dirty="0">
                <a:latin typeface="Cambria" panose="02040503050406030204" pitchFamily="18" charset="0"/>
              </a:rPr>
            </a:br>
            <a:r>
              <a:rPr lang="fr-CH" sz="1200" dirty="0" err="1">
                <a:latin typeface="Cambria" panose="02040503050406030204" pitchFamily="18" charset="0"/>
              </a:rPr>
              <a:t>Invitee</a:t>
            </a:r>
            <a:r>
              <a:rPr lang="fr-CH" sz="1200" dirty="0">
                <a:latin typeface="Cambria" panose="02040503050406030204" pitchFamily="18" charset="0"/>
              </a:rPr>
              <a:t>: Mrs Elena </a:t>
            </a:r>
            <a:r>
              <a:rPr lang="fr-CH" sz="1200" dirty="0" err="1">
                <a:latin typeface="Cambria" panose="02040503050406030204" pitchFamily="18" charset="0"/>
              </a:rPr>
              <a:t>Maran</a:t>
            </a:r>
            <a:r>
              <a:rPr lang="fr-CH" sz="1200" dirty="0">
                <a:latin typeface="Cambria" panose="02040503050406030204" pitchFamily="18" charset="0"/>
              </a:rPr>
              <a:t> _ China Construction Bank Zürich Branch</a:t>
            </a:r>
          </a:p>
          <a:p>
            <a:pPr>
              <a:buNone/>
            </a:pPr>
            <a:endParaRPr lang="fr-CH" sz="1200" dirty="0">
              <a:latin typeface="Cambria" panose="02040503050406030204" pitchFamily="18" charset="0"/>
            </a:endParaRPr>
          </a:p>
          <a:p>
            <a:pPr>
              <a:buNone/>
            </a:pPr>
            <a:r>
              <a:rPr lang="fr-CH" sz="1200" b="1" i="1" dirty="0">
                <a:latin typeface="Cambria" panose="02040503050406030204" pitchFamily="18" charset="0"/>
              </a:rPr>
              <a:t>31st of </a:t>
            </a:r>
            <a:r>
              <a:rPr lang="fr-CH" sz="1200" b="1" i="1" dirty="0" err="1">
                <a:latin typeface="Cambria" panose="02040503050406030204" pitchFamily="18" charset="0"/>
              </a:rPr>
              <a:t>january</a:t>
            </a:r>
            <a:endParaRPr lang="fr-CH" sz="1200" b="1" i="1" dirty="0">
              <a:latin typeface="Cambria" panose="02040503050406030204" pitchFamily="18" charset="0"/>
            </a:endParaRPr>
          </a:p>
          <a:p>
            <a:pPr>
              <a:buNone/>
            </a:pPr>
            <a:r>
              <a:rPr lang="fr-CH" sz="1200" b="1" i="1" dirty="0">
                <a:latin typeface="Cambria" panose="02040503050406030204" pitchFamily="18" charset="0"/>
              </a:rPr>
              <a:t>           </a:t>
            </a:r>
            <a:r>
              <a:rPr lang="fr-CH" sz="1200" b="1" dirty="0">
                <a:latin typeface="Cambria" panose="02040503050406030204" pitchFamily="18" charset="0"/>
              </a:rPr>
              <a:t>Excel Workshop /Best </a:t>
            </a:r>
            <a:r>
              <a:rPr lang="fr-CH" sz="1200" b="1" dirty="0" err="1">
                <a:latin typeface="Cambria" panose="02040503050406030204" pitchFamily="18" charset="0"/>
              </a:rPr>
              <a:t>Practive</a:t>
            </a:r>
            <a:r>
              <a:rPr lang="fr-CH" sz="1200" b="1" dirty="0">
                <a:latin typeface="Cambria" panose="02040503050406030204" pitchFamily="18" charset="0"/>
              </a:rPr>
              <a:t> for Excel for </a:t>
            </a:r>
            <a:r>
              <a:rPr lang="fr-CH" sz="1200" b="1" dirty="0" err="1">
                <a:latin typeface="Cambria" panose="02040503050406030204" pitchFamily="18" charset="0"/>
              </a:rPr>
              <a:t>Treasurers</a:t>
            </a:r>
            <a:r>
              <a:rPr lang="fr-CH" sz="1200" b="1" dirty="0">
                <a:latin typeface="Cambria" panose="02040503050406030204" pitchFamily="18" charset="0"/>
              </a:rPr>
              <a:t>			</a:t>
            </a:r>
            <a:r>
              <a:rPr lang="fr-CH" sz="1200" dirty="0">
                <a:latin typeface="Cambria" panose="02040503050406030204" pitchFamily="18" charset="0"/>
              </a:rPr>
              <a:t>11 participants</a:t>
            </a:r>
            <a:br>
              <a:rPr lang="fr-CH" sz="1200" b="1" dirty="0">
                <a:latin typeface="Cambria" panose="02040503050406030204" pitchFamily="18" charset="0"/>
              </a:rPr>
            </a:br>
            <a:r>
              <a:rPr lang="fr-CH" sz="1200" b="1" dirty="0">
                <a:latin typeface="Cambria" panose="02040503050406030204" pitchFamily="18" charset="0"/>
              </a:rPr>
              <a:t>Prof. Dr  Hugues </a:t>
            </a:r>
            <a:r>
              <a:rPr lang="fr-CH" sz="1200" b="1" dirty="0" err="1">
                <a:latin typeface="Cambria" panose="02040503050406030204" pitchFamily="18" charset="0"/>
              </a:rPr>
              <a:t>Pirotte</a:t>
            </a:r>
            <a:br>
              <a:rPr lang="fr-CH" sz="1200" b="1" dirty="0">
                <a:latin typeface="Cambria" panose="02040503050406030204" pitchFamily="18" charset="0"/>
              </a:rPr>
            </a:br>
            <a:r>
              <a:rPr lang="fr-CH" sz="1200" b="1" dirty="0" err="1">
                <a:latin typeface="Cambria" panose="02040503050406030204" pitchFamily="18" charset="0"/>
              </a:rPr>
              <a:t>Finmetrics</a:t>
            </a:r>
            <a:r>
              <a:rPr lang="fr-CH" sz="1200" b="1" dirty="0">
                <a:latin typeface="Cambria" panose="02040503050406030204" pitchFamily="18" charset="0"/>
              </a:rPr>
              <a:t> SA	</a:t>
            </a:r>
            <a:br>
              <a:rPr lang="fr-CH" sz="1200" b="1" dirty="0">
                <a:latin typeface="Cambria" panose="02040503050406030204" pitchFamily="18" charset="0"/>
              </a:rPr>
            </a:br>
            <a:r>
              <a:rPr lang="fr-CH" sz="1200" dirty="0">
                <a:latin typeface="Cambria" panose="02040503050406030204" pitchFamily="18" charset="0"/>
              </a:rPr>
              <a:t>Registration </a:t>
            </a:r>
            <a:r>
              <a:rPr lang="fr-CH" sz="1200" dirty="0" err="1">
                <a:latin typeface="Cambria" panose="02040503050406030204" pitchFamily="18" charset="0"/>
              </a:rPr>
              <a:t>fee</a:t>
            </a:r>
            <a:r>
              <a:rPr lang="fr-CH" sz="1200" dirty="0">
                <a:latin typeface="Cambria" panose="02040503050406030204" pitchFamily="18" charset="0"/>
              </a:rPr>
              <a:t> </a:t>
            </a:r>
            <a:r>
              <a:rPr lang="fr-CH" sz="1200" dirty="0" err="1">
                <a:latin typeface="Cambria" panose="02040503050406030204" pitchFamily="18" charset="0"/>
              </a:rPr>
              <a:t>fixed</a:t>
            </a:r>
            <a:r>
              <a:rPr lang="fr-CH" sz="1200" dirty="0">
                <a:latin typeface="Cambria" panose="02040503050406030204" pitchFamily="18" charset="0"/>
              </a:rPr>
              <a:t> at CHF 300</a:t>
            </a:r>
            <a:r>
              <a:rPr lang="fr-CH" sz="1200" b="1" dirty="0">
                <a:latin typeface="Cambria" panose="02040503050406030204" pitchFamily="18" charset="0"/>
              </a:rPr>
              <a:t>	</a:t>
            </a:r>
          </a:p>
          <a:p>
            <a:pPr>
              <a:buNone/>
            </a:pPr>
            <a:br>
              <a:rPr lang="fr-CH" sz="1200" b="1" dirty="0">
                <a:latin typeface="Cambria" panose="02040503050406030204" pitchFamily="18" charset="0"/>
              </a:rPr>
            </a:br>
            <a:r>
              <a:rPr lang="fr-CH" sz="1200" b="1" i="1" dirty="0">
                <a:latin typeface="Cambria" panose="02040503050406030204" pitchFamily="18" charset="0"/>
              </a:rPr>
              <a:t>16th / 17th of March</a:t>
            </a:r>
            <a:br>
              <a:rPr lang="fr-CH" sz="1200" b="1" dirty="0">
                <a:latin typeface="Cambria" panose="02040503050406030204" pitchFamily="18" charset="0"/>
              </a:rPr>
            </a:br>
            <a:r>
              <a:rPr lang="fr-CH" sz="1200" b="1" dirty="0">
                <a:latin typeface="Cambria" panose="02040503050406030204" pitchFamily="18" charset="0"/>
              </a:rPr>
              <a:t>EACT Board Meeting in Brussels</a:t>
            </a:r>
          </a:p>
          <a:p>
            <a:pPr>
              <a:buNone/>
            </a:pPr>
            <a:endParaRPr lang="fr-CH" sz="1200" b="1" dirty="0">
              <a:latin typeface="Cambria" panose="02040503050406030204" pitchFamily="18" charset="0"/>
            </a:endParaRPr>
          </a:p>
          <a:p>
            <a:pPr>
              <a:buNone/>
            </a:pPr>
            <a:r>
              <a:rPr lang="fr-CH" sz="1200" b="1" i="1" dirty="0">
                <a:latin typeface="Cambria" panose="02040503050406030204" pitchFamily="18" charset="0"/>
              </a:rPr>
              <a:t>15th of May	</a:t>
            </a:r>
            <a:br>
              <a:rPr lang="fr-CH" sz="1200" b="1" i="1" dirty="0">
                <a:latin typeface="Cambria" panose="02040503050406030204" pitchFamily="18" charset="0"/>
              </a:rPr>
            </a:br>
            <a:r>
              <a:rPr lang="fr-CH" sz="1200" b="1" i="1" dirty="0">
                <a:latin typeface="Cambria" panose="02040503050406030204" pitchFamily="18" charset="0"/>
              </a:rPr>
              <a:t>Global FX code of </a:t>
            </a:r>
            <a:r>
              <a:rPr lang="fr-CH" sz="1200" b="1" i="1" dirty="0" err="1">
                <a:latin typeface="Cambria" panose="02040503050406030204" pitchFamily="18" charset="0"/>
              </a:rPr>
              <a:t>Conduc</a:t>
            </a:r>
            <a:r>
              <a:rPr lang="fr-CH" sz="1200" b="1" i="1" dirty="0">
                <a:latin typeface="Cambria" panose="02040503050406030204" pitchFamily="18" charset="0"/>
              </a:rPr>
              <a:t> t </a:t>
            </a:r>
            <a:r>
              <a:rPr lang="fr-CH" sz="1200" b="1" i="1" dirty="0" err="1">
                <a:latin typeface="Cambria" panose="02040503050406030204" pitchFamily="18" charset="0"/>
              </a:rPr>
              <a:t>with</a:t>
            </a:r>
            <a:r>
              <a:rPr lang="fr-CH" sz="1200" b="1" i="1" dirty="0">
                <a:latin typeface="Cambria" panose="02040503050406030204" pitchFamily="18" charset="0"/>
              </a:rPr>
              <a:t> ACI</a:t>
            </a:r>
          </a:p>
          <a:p>
            <a:pPr>
              <a:buNone/>
            </a:pPr>
            <a:br>
              <a:rPr lang="fr-CH" sz="1200" b="1" dirty="0">
                <a:latin typeface="Cambria" panose="02040503050406030204" pitchFamily="18" charset="0"/>
              </a:rPr>
            </a:br>
            <a:endParaRPr lang="fr-CH" sz="1200" b="1" dirty="0">
              <a:latin typeface="Cambria" panose="02040503050406030204" pitchFamily="18" charset="0"/>
            </a:endParaRPr>
          </a:p>
          <a:p>
            <a:pPr>
              <a:buNone/>
            </a:pPr>
            <a:r>
              <a:rPr lang="fr-CH" sz="1200" b="1" i="1" dirty="0">
                <a:latin typeface="Cambria" panose="02040503050406030204" pitchFamily="18" charset="0"/>
              </a:rPr>
              <a:t>14th of </a:t>
            </a:r>
            <a:r>
              <a:rPr lang="fr-CH" sz="1200" b="1" i="1" dirty="0" err="1">
                <a:latin typeface="Cambria" panose="02040503050406030204" pitchFamily="18" charset="0"/>
              </a:rPr>
              <a:t>june</a:t>
            </a:r>
            <a:r>
              <a:rPr lang="fr-CH" sz="1200" b="1" i="1" dirty="0">
                <a:latin typeface="Cambria" panose="02040503050406030204" pitchFamily="18" charset="0"/>
              </a:rPr>
              <a:t>	</a:t>
            </a:r>
            <a:br>
              <a:rPr lang="fr-CH" sz="1200" b="1" i="1" dirty="0">
                <a:latin typeface="Cambria" panose="02040503050406030204" pitchFamily="18" charset="0"/>
              </a:rPr>
            </a:br>
            <a:r>
              <a:rPr lang="fr-CH" sz="1200" b="1" i="1" dirty="0">
                <a:latin typeface="Cambria" panose="02040503050406030204" pitchFamily="18" charset="0"/>
              </a:rPr>
              <a:t>General </a:t>
            </a:r>
            <a:r>
              <a:rPr lang="fr-CH" sz="1200" b="1" i="1" dirty="0" err="1">
                <a:latin typeface="Cambria" panose="02040503050406030204" pitchFamily="18" charset="0"/>
              </a:rPr>
              <a:t>Assembly</a:t>
            </a:r>
            <a:r>
              <a:rPr lang="fr-CH" sz="1200" b="1" i="1" dirty="0">
                <a:latin typeface="Cambria" panose="02040503050406030204" pitchFamily="18" charset="0"/>
              </a:rPr>
              <a:t> and </a:t>
            </a:r>
            <a:r>
              <a:rPr lang="fr-CH" sz="1200" b="1" i="1" dirty="0" err="1">
                <a:latin typeface="Cambria" panose="02040503050406030204" pitchFamily="18" charset="0"/>
              </a:rPr>
              <a:t>Swiss</a:t>
            </a:r>
            <a:r>
              <a:rPr lang="fr-CH" sz="1200" b="1" i="1" dirty="0">
                <a:latin typeface="Cambria" panose="02040503050406030204" pitchFamily="18" charset="0"/>
              </a:rPr>
              <a:t> </a:t>
            </a:r>
            <a:r>
              <a:rPr lang="fr-CH" sz="1200" b="1" i="1" dirty="0" err="1">
                <a:latin typeface="Cambria" panose="02040503050406030204" pitchFamily="18" charset="0"/>
              </a:rPr>
              <a:t>Treasurer</a:t>
            </a:r>
            <a:r>
              <a:rPr lang="fr-CH" sz="1200" b="1" i="1" dirty="0">
                <a:latin typeface="Cambria" panose="02040503050406030204" pitchFamily="18" charset="0"/>
              </a:rPr>
              <a:t> Forum</a:t>
            </a:r>
          </a:p>
          <a:p>
            <a:pPr>
              <a:buNone/>
            </a:pPr>
            <a:endParaRPr lang="fr-CH" sz="1200" b="1" dirty="0">
              <a:latin typeface="Cambria" panose="02040503050406030204" pitchFamily="18" charset="0"/>
            </a:endParaRPr>
          </a:p>
          <a:p>
            <a:pPr>
              <a:buNone/>
            </a:pPr>
            <a:r>
              <a:rPr lang="fr-CH" sz="1200" b="1" i="1" dirty="0" err="1">
                <a:latin typeface="Cambria" panose="02040503050406030204" pitchFamily="18" charset="0"/>
              </a:rPr>
              <a:t>October</a:t>
            </a:r>
            <a:r>
              <a:rPr lang="fr-CH" sz="1200" b="1" i="1" dirty="0">
                <a:latin typeface="Cambria" panose="02040503050406030204" pitchFamily="18" charset="0"/>
              </a:rPr>
              <a:t> 9th</a:t>
            </a:r>
          </a:p>
          <a:p>
            <a:pPr>
              <a:buNone/>
            </a:pPr>
            <a:r>
              <a:rPr lang="fr-CH" sz="1200" b="1" dirty="0">
                <a:latin typeface="Cambria" panose="02040503050406030204" pitchFamily="18" charset="0"/>
              </a:rPr>
              <a:t>        Workshop on Pension </a:t>
            </a:r>
            <a:r>
              <a:rPr lang="fr-CH" sz="1200" b="1" dirty="0" err="1">
                <a:latin typeface="Cambria" panose="02040503050406030204" pitchFamily="18" charset="0"/>
              </a:rPr>
              <a:t>fund</a:t>
            </a:r>
            <a:r>
              <a:rPr lang="fr-CH" sz="1200" b="1" dirty="0">
                <a:latin typeface="Cambria" panose="02040503050406030204" pitchFamily="18" charset="0"/>
              </a:rPr>
              <a:t>	</a:t>
            </a:r>
          </a:p>
          <a:p>
            <a:pPr>
              <a:buNone/>
            </a:pPr>
            <a:br>
              <a:rPr lang="fr-CH" sz="1200" b="1" i="1" dirty="0">
                <a:latin typeface="Cambria" panose="02040503050406030204" pitchFamily="18" charset="0"/>
              </a:rPr>
            </a:br>
            <a:endParaRPr lang="fr-CH" sz="1200" b="1" i="1" dirty="0">
              <a:latin typeface="Cambria" panose="02040503050406030204" pitchFamily="18" charset="0"/>
            </a:endParaRPr>
          </a:p>
          <a:p>
            <a:pPr>
              <a:buNone/>
            </a:pPr>
            <a:r>
              <a:rPr lang="fr-CH" sz="1200" b="1" dirty="0" err="1">
                <a:latin typeface="Cambria" panose="02040503050406030204" pitchFamily="18" charset="0"/>
              </a:rPr>
              <a:t>November</a:t>
            </a:r>
            <a:r>
              <a:rPr lang="fr-CH" sz="1200" b="1" dirty="0">
                <a:latin typeface="Cambria" panose="02040503050406030204" pitchFamily="18" charset="0"/>
              </a:rPr>
              <a:t> BNS Cocktail – </a:t>
            </a:r>
            <a:r>
              <a:rPr lang="fr-CH" sz="1200" b="1" dirty="0" err="1">
                <a:latin typeface="Cambria" panose="02040503050406030204" pitchFamily="18" charset="0"/>
              </a:rPr>
              <a:t>December</a:t>
            </a:r>
            <a:r>
              <a:rPr lang="fr-CH" sz="1200" b="1" dirty="0">
                <a:latin typeface="Cambria" panose="02040503050406030204" pitchFamily="18" charset="0"/>
              </a:rPr>
              <a:t>  13th ,</a:t>
            </a:r>
            <a:r>
              <a:rPr lang="fr-CH" sz="1200" b="1" dirty="0" err="1">
                <a:latin typeface="Cambria" panose="02040503050406030204" pitchFamily="18" charset="0"/>
              </a:rPr>
              <a:t>our</a:t>
            </a:r>
            <a:r>
              <a:rPr lang="fr-CH" sz="1200" b="1" dirty="0">
                <a:latin typeface="Cambria" panose="02040503050406030204" pitchFamily="18" charset="0"/>
              </a:rPr>
              <a:t>  Economist Fabrizio </a:t>
            </a:r>
            <a:r>
              <a:rPr lang="fr-CH" sz="1200" b="1" dirty="0" err="1">
                <a:latin typeface="Cambria" panose="02040503050406030204" pitchFamily="18" charset="0"/>
              </a:rPr>
              <a:t>Quirighetti</a:t>
            </a:r>
            <a:r>
              <a:rPr lang="fr-CH" sz="1200" b="1" dirty="0">
                <a:latin typeface="Cambria" panose="02040503050406030204" pitchFamily="18" charset="0"/>
              </a:rPr>
              <a:t>					</a:t>
            </a:r>
            <a:br>
              <a:rPr lang="fr-CH" sz="1200" dirty="0">
                <a:latin typeface="Cambria" panose="02040503050406030204" pitchFamily="18" charset="0"/>
              </a:rPr>
            </a:br>
            <a:r>
              <a:rPr lang="fr-CH" sz="1200" dirty="0">
                <a:latin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46914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fee\AppData\Local\Microsoft\Windows\Temporary Internet Files\Content.Outlook\VELZEZ0Z\ACTSR%20petit%20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1061838" cy="107526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295400" y="657023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00050" algn="ctr"/>
            <a:r>
              <a:rPr lang="fr-FR" sz="2800" b="1" dirty="0"/>
              <a:t>FINANCIAL REPORTS and 2018 BUDGET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36EBD23-F2AA-42C7-AD79-F0454D1A44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9038" y="1042854"/>
            <a:ext cx="7472562" cy="544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091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6096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00050" algn="ctr"/>
            <a:r>
              <a:rPr lang="fr-FR" sz="2800" b="1" dirty="0"/>
              <a:t>2017 BOARD DISCHARGE</a:t>
            </a:r>
          </a:p>
        </p:txBody>
      </p:sp>
      <p:pic>
        <p:nvPicPr>
          <p:cNvPr id="4" name="Picture 3" descr="C:\Users\fee\AppData\Local\Microsoft\Windows\Temporary Internet Files\Content.Outlook\VELZEZ0Z\ACTSR%20petit%20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1061838" cy="107526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914400" y="1379577"/>
            <a:ext cx="7696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/>
              <a:t>Members</a:t>
            </a:r>
            <a:endParaRPr lang="fr-FR" b="1" dirty="0"/>
          </a:p>
          <a:p>
            <a:r>
              <a:rPr lang="fr-FR" dirty="0">
                <a:solidFill>
                  <a:srgbClr val="FFC000"/>
                </a:solidFill>
              </a:rPr>
              <a:t> </a:t>
            </a:r>
            <a:r>
              <a:rPr lang="fr-FR" dirty="0"/>
              <a:t>72 </a:t>
            </a:r>
            <a:r>
              <a:rPr lang="fr-FR" dirty="0" err="1"/>
              <a:t>Corporates</a:t>
            </a:r>
            <a:r>
              <a:rPr lang="fr-FR" dirty="0"/>
              <a:t> and </a:t>
            </a:r>
            <a:r>
              <a:rPr lang="fr-FR" dirty="0" err="1"/>
              <a:t>Intl.Organizations</a:t>
            </a:r>
            <a:r>
              <a:rPr lang="fr-FR" dirty="0"/>
              <a:t> </a:t>
            </a:r>
            <a:r>
              <a:rPr lang="fr-FR" dirty="0" err="1"/>
              <a:t>representing</a:t>
            </a:r>
            <a:r>
              <a:rPr lang="fr-FR" dirty="0"/>
              <a:t>  126 </a:t>
            </a:r>
            <a:r>
              <a:rPr lang="fr-FR" dirty="0" err="1"/>
              <a:t>members</a:t>
            </a:r>
            <a:r>
              <a:rPr lang="fr-FR" dirty="0"/>
              <a:t>.</a:t>
            </a:r>
          </a:p>
          <a:p>
            <a:r>
              <a:rPr lang="fr-FR" dirty="0"/>
              <a:t> </a:t>
            </a:r>
            <a:endParaRPr lang="nl-NL" dirty="0"/>
          </a:p>
          <a:p>
            <a:pPr lvl="0"/>
            <a:endParaRPr lang="fr-FR" dirty="0"/>
          </a:p>
          <a:p>
            <a:pPr lvl="0"/>
            <a:r>
              <a:rPr lang="fr-FR" b="1" dirty="0" err="1"/>
              <a:t>Board</a:t>
            </a:r>
            <a:endParaRPr lang="fr-FR" b="1" dirty="0"/>
          </a:p>
          <a:p>
            <a:pPr lvl="0"/>
            <a:r>
              <a:rPr lang="fr-FR" dirty="0"/>
              <a:t>Guillermo de la FUENTE– Chairman</a:t>
            </a:r>
          </a:p>
          <a:p>
            <a:r>
              <a:rPr lang="fr-FR" dirty="0"/>
              <a:t>Sylvie NOVEL  </a:t>
            </a:r>
          </a:p>
          <a:p>
            <a:pPr lvl="0"/>
            <a:r>
              <a:rPr lang="fr-FR" dirty="0"/>
              <a:t>Jacques BILLY</a:t>
            </a:r>
          </a:p>
          <a:p>
            <a:r>
              <a:rPr lang="fr-FR" dirty="0"/>
              <a:t>Eric FELLI </a:t>
            </a:r>
          </a:p>
          <a:p>
            <a:pPr lvl="0"/>
            <a:r>
              <a:rPr lang="fr-FR" dirty="0"/>
              <a:t>Fabrice MOORE </a:t>
            </a:r>
          </a:p>
          <a:p>
            <a:pPr lvl="0"/>
            <a:r>
              <a:rPr lang="fr-FR" dirty="0"/>
              <a:t>Tobias THIESSEN </a:t>
            </a:r>
          </a:p>
          <a:p>
            <a:pPr lvl="0"/>
            <a:endParaRPr lang="fr-FR" sz="1400" dirty="0"/>
          </a:p>
          <a:p>
            <a:pPr lvl="0"/>
            <a:endParaRPr lang="fr-FR" sz="1400" dirty="0"/>
          </a:p>
          <a:p>
            <a:pPr lvl="0"/>
            <a:r>
              <a:rPr lang="fr-FR" sz="1400" dirty="0"/>
              <a:t> </a:t>
            </a:r>
            <a:endParaRPr lang="nl-NL" sz="1400" dirty="0"/>
          </a:p>
        </p:txBody>
      </p:sp>
      <p:pic>
        <p:nvPicPr>
          <p:cNvPr id="10242" name="Picture 2" descr="guillerm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4191000"/>
            <a:ext cx="895350" cy="952500"/>
          </a:xfrm>
          <a:prstGeom prst="rect">
            <a:avLst/>
          </a:prstGeom>
          <a:noFill/>
        </p:spPr>
      </p:pic>
      <p:pic>
        <p:nvPicPr>
          <p:cNvPr id="10244" name="Picture 4" descr="fabric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4191000"/>
            <a:ext cx="885825" cy="914401"/>
          </a:xfrm>
          <a:prstGeom prst="rect">
            <a:avLst/>
          </a:prstGeom>
          <a:noFill/>
        </p:spPr>
      </p:pic>
      <p:pic>
        <p:nvPicPr>
          <p:cNvPr id="10246" name="Picture 6" descr="AAEAAQAAAAAAAAUSAAAAJGFjMzUxNmMxLTg1MjgtNDQ3YS1iODA2LWYwNjE0YWQwZWNjZ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0" y="4191000"/>
            <a:ext cx="895350" cy="895351"/>
          </a:xfrm>
          <a:prstGeom prst="rect">
            <a:avLst/>
          </a:prstGeom>
          <a:noFill/>
        </p:spPr>
      </p:pic>
      <p:pic>
        <p:nvPicPr>
          <p:cNvPr id="10248" name="Picture 8" descr="319d20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0400" y="4267200"/>
            <a:ext cx="800100" cy="800100"/>
          </a:xfrm>
          <a:prstGeom prst="rect">
            <a:avLst/>
          </a:prstGeom>
          <a:noFill/>
        </p:spPr>
      </p:pic>
      <p:pic>
        <p:nvPicPr>
          <p:cNvPr id="10250" name="Picture 10" descr="jacque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48600" y="4267200"/>
            <a:ext cx="838200" cy="838200"/>
          </a:xfrm>
          <a:prstGeom prst="rect">
            <a:avLst/>
          </a:prstGeom>
          <a:noFill/>
        </p:spPr>
      </p:pic>
      <p:pic>
        <p:nvPicPr>
          <p:cNvPr id="10252" name="Picture 12" descr="sylvi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48400" y="3048001"/>
            <a:ext cx="685800" cy="8953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52091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1905000"/>
            <a:ext cx="2789042" cy="2414587"/>
          </a:xfrm>
          <a:prstGeom prst="rect">
            <a:avLst/>
          </a:prstGeom>
        </p:spPr>
      </p:pic>
      <p:pic>
        <p:nvPicPr>
          <p:cNvPr id="5" name="Picture 4" descr="C:\Users\fee\AppData\Local\Microsoft\Windows\Temporary Internet Files\Content.Outlook\VELZEZ0Z\ACTSR%20petit%20log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2667000" cy="243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A6560EA-4641-4D6B-ABBC-C6AEE9CD96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3733800"/>
            <a:ext cx="4491215" cy="221456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609600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 algn="ctr">
              <a:buFont typeface="+mj-lt"/>
              <a:buAutoNum type="romanUcPeriod" startAt="5"/>
            </a:pPr>
            <a:r>
              <a:rPr lang="fr-FR" sz="1200" b="1" dirty="0"/>
              <a:t>Site Internet</a:t>
            </a:r>
          </a:p>
        </p:txBody>
      </p:sp>
      <p:pic>
        <p:nvPicPr>
          <p:cNvPr id="4" name="Picture 3" descr="C:\Users\fee\AppData\Local\Microsoft\Windows\Temporary Internet Files\Content.Outlook\VELZEZ0Z\ACTSR%20petit%20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1061838" cy="1075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524000"/>
            <a:ext cx="3733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1371600"/>
            <a:ext cx="4529720" cy="382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2091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3559</TotalTime>
  <Words>119</Words>
  <Application>Microsoft Office PowerPoint</Application>
  <PresentationFormat>On-screen Show (4:3)</PresentationFormat>
  <Paragraphs>87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Guillermo De La Fuente</dc:creator>
  <cp:lastModifiedBy>Guillermo De_La_Fuente</cp:lastModifiedBy>
  <cp:revision>188</cp:revision>
  <cp:lastPrinted>2015-06-08T12:43:13Z</cp:lastPrinted>
  <dcterms:created xsi:type="dcterms:W3CDTF">2014-05-16T13:50:52Z</dcterms:created>
  <dcterms:modified xsi:type="dcterms:W3CDTF">2018-06-13T14:26:32Z</dcterms:modified>
</cp:coreProperties>
</file>