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25"/>
  </p:notesMasterIdLst>
  <p:handoutMasterIdLst>
    <p:handoutMasterId r:id="rId26"/>
  </p:handoutMasterIdLst>
  <p:sldIdLst>
    <p:sldId id="376" r:id="rId3"/>
    <p:sldId id="378" r:id="rId4"/>
    <p:sldId id="405" r:id="rId5"/>
    <p:sldId id="394" r:id="rId6"/>
    <p:sldId id="404" r:id="rId7"/>
    <p:sldId id="399" r:id="rId8"/>
    <p:sldId id="402" r:id="rId9"/>
    <p:sldId id="403" r:id="rId10"/>
    <p:sldId id="372" r:id="rId11"/>
    <p:sldId id="381" r:id="rId12"/>
    <p:sldId id="400" r:id="rId13"/>
    <p:sldId id="385" r:id="rId14"/>
    <p:sldId id="389" r:id="rId15"/>
    <p:sldId id="383" r:id="rId16"/>
    <p:sldId id="386" r:id="rId17"/>
    <p:sldId id="388" r:id="rId18"/>
    <p:sldId id="401" r:id="rId19"/>
    <p:sldId id="379" r:id="rId20"/>
    <p:sldId id="380" r:id="rId21"/>
    <p:sldId id="406" r:id="rId22"/>
    <p:sldId id="407" r:id="rId23"/>
    <p:sldId id="408" r:id="rId24"/>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556" userDrawn="1">
          <p15:clr>
            <a:srgbClr val="A4A3A4"/>
          </p15:clr>
        </p15:guide>
        <p15:guide id="3" orient="horz" pos="152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HA" initials="J" lastIdx="6" clrIdx="0"/>
  <p:cmAuthor id="1" name="Marion Halter" initials="MH" lastIdx="1" clrIdx="1"/>
  <p:cmAuthor id="2" name="Patrizia Iseli" initials="PS" lastIdx="20" clrIdx="2"/>
  <p:cmAuthor id="3" name="REG" initials="R"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E3F"/>
    <a:srgbClr val="D2A784"/>
    <a:srgbClr val="153E6E"/>
    <a:srgbClr val="A2A5AC"/>
    <a:srgbClr val="D7AE95"/>
    <a:srgbClr val="B4AAA0"/>
    <a:srgbClr val="4D697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6370" autoAdjust="0"/>
  </p:normalViewPr>
  <p:slideViewPr>
    <p:cSldViewPr>
      <p:cViewPr varScale="1">
        <p:scale>
          <a:sx n="141" d="100"/>
          <a:sy n="141" d="100"/>
        </p:scale>
        <p:origin x="138" y="306"/>
      </p:cViewPr>
      <p:guideLst>
        <p:guide pos="5556"/>
        <p:guide orient="horz" pos="1529"/>
      </p:guideLst>
    </p:cSldViewPr>
  </p:slideViewPr>
  <p:outlineViewPr>
    <p:cViewPr>
      <p:scale>
        <a:sx n="33" d="100"/>
        <a:sy n="33" d="100"/>
      </p:scale>
      <p:origin x="0" y="347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lineChart>
        <c:grouping val="standard"/>
        <c:varyColors val="0"/>
        <c:ser>
          <c:idx val="0"/>
          <c:order val="0"/>
          <c:tx>
            <c:strRef>
              <c:f>Sheet1!$B$1</c:f>
              <c:strCache>
                <c:ptCount val="1"/>
                <c:pt idx="0">
                  <c:v>Series 4</c:v>
                </c:pt>
              </c:strCache>
            </c:strRef>
          </c:tx>
          <c:spPr>
            <a:ln w="28575" cap="rnd">
              <a:solidFill>
                <a:srgbClr val="D2A784"/>
              </a:solidFill>
              <a:round/>
            </a:ln>
            <a:effectLst/>
          </c:spPr>
          <c:marker>
            <c:symbol val="none"/>
          </c:marker>
          <c:cat>
            <c:numRef>
              <c:f>Sheet1!$A$2:$A$533</c:f>
              <c:numCache>
                <c:formatCode>m/d/yyyy</c:formatCode>
                <c:ptCount val="532"/>
                <c:pt idx="0">
                  <c:v>43266</c:v>
                </c:pt>
                <c:pt idx="1">
                  <c:v>43265</c:v>
                </c:pt>
                <c:pt idx="2">
                  <c:v>43264</c:v>
                </c:pt>
                <c:pt idx="3">
                  <c:v>43263</c:v>
                </c:pt>
                <c:pt idx="4">
                  <c:v>43262</c:v>
                </c:pt>
                <c:pt idx="5">
                  <c:v>43261</c:v>
                </c:pt>
                <c:pt idx="6">
                  <c:v>43260</c:v>
                </c:pt>
                <c:pt idx="7">
                  <c:v>43259</c:v>
                </c:pt>
                <c:pt idx="8">
                  <c:v>43258</c:v>
                </c:pt>
                <c:pt idx="9">
                  <c:v>43257</c:v>
                </c:pt>
                <c:pt idx="10">
                  <c:v>43256</c:v>
                </c:pt>
                <c:pt idx="11">
                  <c:v>43255</c:v>
                </c:pt>
                <c:pt idx="12">
                  <c:v>43254</c:v>
                </c:pt>
                <c:pt idx="13">
                  <c:v>43253</c:v>
                </c:pt>
                <c:pt idx="14">
                  <c:v>43252</c:v>
                </c:pt>
                <c:pt idx="15">
                  <c:v>43251</c:v>
                </c:pt>
                <c:pt idx="16">
                  <c:v>43250</c:v>
                </c:pt>
                <c:pt idx="17">
                  <c:v>43249</c:v>
                </c:pt>
                <c:pt idx="18">
                  <c:v>43248</c:v>
                </c:pt>
                <c:pt idx="19">
                  <c:v>43247</c:v>
                </c:pt>
                <c:pt idx="20">
                  <c:v>43246</c:v>
                </c:pt>
                <c:pt idx="21">
                  <c:v>43245</c:v>
                </c:pt>
                <c:pt idx="22">
                  <c:v>43244</c:v>
                </c:pt>
                <c:pt idx="23">
                  <c:v>43243</c:v>
                </c:pt>
                <c:pt idx="24">
                  <c:v>43242</c:v>
                </c:pt>
                <c:pt idx="25">
                  <c:v>43241</c:v>
                </c:pt>
                <c:pt idx="26">
                  <c:v>43240</c:v>
                </c:pt>
                <c:pt idx="27">
                  <c:v>43239</c:v>
                </c:pt>
                <c:pt idx="28">
                  <c:v>43238</c:v>
                </c:pt>
                <c:pt idx="29">
                  <c:v>43237</c:v>
                </c:pt>
                <c:pt idx="30">
                  <c:v>43236</c:v>
                </c:pt>
                <c:pt idx="31">
                  <c:v>43235</c:v>
                </c:pt>
                <c:pt idx="32">
                  <c:v>43234</c:v>
                </c:pt>
                <c:pt idx="33">
                  <c:v>43233</c:v>
                </c:pt>
                <c:pt idx="34">
                  <c:v>43232</c:v>
                </c:pt>
                <c:pt idx="35">
                  <c:v>43231</c:v>
                </c:pt>
                <c:pt idx="36">
                  <c:v>43230</c:v>
                </c:pt>
                <c:pt idx="37">
                  <c:v>43229</c:v>
                </c:pt>
                <c:pt idx="38">
                  <c:v>43228</c:v>
                </c:pt>
                <c:pt idx="39">
                  <c:v>43227</c:v>
                </c:pt>
                <c:pt idx="40">
                  <c:v>43226</c:v>
                </c:pt>
                <c:pt idx="41">
                  <c:v>43225</c:v>
                </c:pt>
                <c:pt idx="42">
                  <c:v>43224</c:v>
                </c:pt>
                <c:pt idx="43">
                  <c:v>43223</c:v>
                </c:pt>
                <c:pt idx="44">
                  <c:v>43222</c:v>
                </c:pt>
                <c:pt idx="45">
                  <c:v>43221</c:v>
                </c:pt>
                <c:pt idx="46">
                  <c:v>43220</c:v>
                </c:pt>
                <c:pt idx="47">
                  <c:v>43219</c:v>
                </c:pt>
                <c:pt idx="48">
                  <c:v>43218</c:v>
                </c:pt>
                <c:pt idx="49">
                  <c:v>43217</c:v>
                </c:pt>
                <c:pt idx="50">
                  <c:v>43216</c:v>
                </c:pt>
                <c:pt idx="51">
                  <c:v>43215</c:v>
                </c:pt>
                <c:pt idx="52">
                  <c:v>43214</c:v>
                </c:pt>
                <c:pt idx="53">
                  <c:v>43213</c:v>
                </c:pt>
                <c:pt idx="54">
                  <c:v>43212</c:v>
                </c:pt>
                <c:pt idx="55">
                  <c:v>43211</c:v>
                </c:pt>
                <c:pt idx="56">
                  <c:v>43210</c:v>
                </c:pt>
                <c:pt idx="57">
                  <c:v>43209</c:v>
                </c:pt>
                <c:pt idx="58">
                  <c:v>43208</c:v>
                </c:pt>
                <c:pt idx="59">
                  <c:v>43207</c:v>
                </c:pt>
                <c:pt idx="60">
                  <c:v>43206</c:v>
                </c:pt>
                <c:pt idx="61">
                  <c:v>43205</c:v>
                </c:pt>
                <c:pt idx="62">
                  <c:v>43204</c:v>
                </c:pt>
                <c:pt idx="63">
                  <c:v>43203</c:v>
                </c:pt>
                <c:pt idx="64">
                  <c:v>43202</c:v>
                </c:pt>
                <c:pt idx="65">
                  <c:v>43201</c:v>
                </c:pt>
                <c:pt idx="66">
                  <c:v>43200</c:v>
                </c:pt>
                <c:pt idx="67">
                  <c:v>43199</c:v>
                </c:pt>
                <c:pt idx="68">
                  <c:v>43198</c:v>
                </c:pt>
                <c:pt idx="69">
                  <c:v>43197</c:v>
                </c:pt>
                <c:pt idx="70">
                  <c:v>43196</c:v>
                </c:pt>
                <c:pt idx="71">
                  <c:v>43195</c:v>
                </c:pt>
                <c:pt idx="72">
                  <c:v>43194</c:v>
                </c:pt>
                <c:pt idx="73">
                  <c:v>43193</c:v>
                </c:pt>
                <c:pt idx="74">
                  <c:v>43192</c:v>
                </c:pt>
                <c:pt idx="75">
                  <c:v>43191</c:v>
                </c:pt>
                <c:pt idx="76">
                  <c:v>43190</c:v>
                </c:pt>
                <c:pt idx="77">
                  <c:v>43189</c:v>
                </c:pt>
                <c:pt idx="78">
                  <c:v>43188</c:v>
                </c:pt>
                <c:pt idx="79">
                  <c:v>43187</c:v>
                </c:pt>
                <c:pt idx="80">
                  <c:v>43186</c:v>
                </c:pt>
                <c:pt idx="81">
                  <c:v>43185</c:v>
                </c:pt>
                <c:pt idx="82">
                  <c:v>43184</c:v>
                </c:pt>
                <c:pt idx="83">
                  <c:v>43183</c:v>
                </c:pt>
                <c:pt idx="84">
                  <c:v>43182</c:v>
                </c:pt>
                <c:pt idx="85">
                  <c:v>43181</c:v>
                </c:pt>
                <c:pt idx="86">
                  <c:v>43180</c:v>
                </c:pt>
                <c:pt idx="87">
                  <c:v>43179</c:v>
                </c:pt>
                <c:pt idx="88">
                  <c:v>43178</c:v>
                </c:pt>
                <c:pt idx="89">
                  <c:v>43177</c:v>
                </c:pt>
                <c:pt idx="90">
                  <c:v>43176</c:v>
                </c:pt>
                <c:pt idx="91">
                  <c:v>43175</c:v>
                </c:pt>
                <c:pt idx="92">
                  <c:v>43174</c:v>
                </c:pt>
                <c:pt idx="93">
                  <c:v>43173</c:v>
                </c:pt>
                <c:pt idx="94">
                  <c:v>43172</c:v>
                </c:pt>
                <c:pt idx="95">
                  <c:v>43171</c:v>
                </c:pt>
                <c:pt idx="96">
                  <c:v>43170</c:v>
                </c:pt>
                <c:pt idx="97">
                  <c:v>43169</c:v>
                </c:pt>
                <c:pt idx="98">
                  <c:v>43168</c:v>
                </c:pt>
                <c:pt idx="99">
                  <c:v>43167</c:v>
                </c:pt>
                <c:pt idx="100">
                  <c:v>43166</c:v>
                </c:pt>
                <c:pt idx="101">
                  <c:v>43165</c:v>
                </c:pt>
                <c:pt idx="102">
                  <c:v>43164</c:v>
                </c:pt>
                <c:pt idx="103">
                  <c:v>43163</c:v>
                </c:pt>
                <c:pt idx="104">
                  <c:v>43162</c:v>
                </c:pt>
                <c:pt idx="105">
                  <c:v>43161</c:v>
                </c:pt>
                <c:pt idx="106">
                  <c:v>43160</c:v>
                </c:pt>
                <c:pt idx="107">
                  <c:v>43159</c:v>
                </c:pt>
                <c:pt idx="108">
                  <c:v>43158</c:v>
                </c:pt>
                <c:pt idx="109">
                  <c:v>43157</c:v>
                </c:pt>
                <c:pt idx="110">
                  <c:v>43156</c:v>
                </c:pt>
                <c:pt idx="111">
                  <c:v>43155</c:v>
                </c:pt>
                <c:pt idx="112">
                  <c:v>43154</c:v>
                </c:pt>
                <c:pt idx="113">
                  <c:v>43153</c:v>
                </c:pt>
                <c:pt idx="114">
                  <c:v>43152</c:v>
                </c:pt>
                <c:pt idx="115">
                  <c:v>43151</c:v>
                </c:pt>
                <c:pt idx="116">
                  <c:v>43150</c:v>
                </c:pt>
                <c:pt idx="117">
                  <c:v>43149</c:v>
                </c:pt>
                <c:pt idx="118">
                  <c:v>43148</c:v>
                </c:pt>
                <c:pt idx="119">
                  <c:v>43147</c:v>
                </c:pt>
                <c:pt idx="120">
                  <c:v>43146</c:v>
                </c:pt>
                <c:pt idx="121">
                  <c:v>43145</c:v>
                </c:pt>
                <c:pt idx="122">
                  <c:v>43144</c:v>
                </c:pt>
                <c:pt idx="123">
                  <c:v>43143</c:v>
                </c:pt>
                <c:pt idx="124">
                  <c:v>43142</c:v>
                </c:pt>
                <c:pt idx="125">
                  <c:v>43141</c:v>
                </c:pt>
                <c:pt idx="126">
                  <c:v>43140</c:v>
                </c:pt>
                <c:pt idx="127">
                  <c:v>43139</c:v>
                </c:pt>
                <c:pt idx="128">
                  <c:v>43138</c:v>
                </c:pt>
                <c:pt idx="129">
                  <c:v>43137</c:v>
                </c:pt>
                <c:pt idx="130">
                  <c:v>43136</c:v>
                </c:pt>
                <c:pt idx="131">
                  <c:v>43135</c:v>
                </c:pt>
                <c:pt idx="132">
                  <c:v>43134</c:v>
                </c:pt>
                <c:pt idx="133">
                  <c:v>43133</c:v>
                </c:pt>
                <c:pt idx="134">
                  <c:v>43132</c:v>
                </c:pt>
                <c:pt idx="135">
                  <c:v>43131</c:v>
                </c:pt>
                <c:pt idx="136">
                  <c:v>43130</c:v>
                </c:pt>
                <c:pt idx="137">
                  <c:v>43129</c:v>
                </c:pt>
                <c:pt idx="138">
                  <c:v>43128</c:v>
                </c:pt>
                <c:pt idx="139">
                  <c:v>43127</c:v>
                </c:pt>
                <c:pt idx="140">
                  <c:v>43126</c:v>
                </c:pt>
                <c:pt idx="141">
                  <c:v>43125</c:v>
                </c:pt>
                <c:pt idx="142">
                  <c:v>43124</c:v>
                </c:pt>
                <c:pt idx="143">
                  <c:v>43123</c:v>
                </c:pt>
                <c:pt idx="144">
                  <c:v>43122</c:v>
                </c:pt>
                <c:pt idx="145">
                  <c:v>43121</c:v>
                </c:pt>
                <c:pt idx="146">
                  <c:v>43120</c:v>
                </c:pt>
                <c:pt idx="147">
                  <c:v>43119</c:v>
                </c:pt>
                <c:pt idx="148">
                  <c:v>43118</c:v>
                </c:pt>
                <c:pt idx="149">
                  <c:v>43117</c:v>
                </c:pt>
                <c:pt idx="150">
                  <c:v>43116</c:v>
                </c:pt>
                <c:pt idx="151">
                  <c:v>43115</c:v>
                </c:pt>
                <c:pt idx="152">
                  <c:v>43114</c:v>
                </c:pt>
                <c:pt idx="153">
                  <c:v>43113</c:v>
                </c:pt>
                <c:pt idx="154">
                  <c:v>43112</c:v>
                </c:pt>
                <c:pt idx="155">
                  <c:v>43111</c:v>
                </c:pt>
                <c:pt idx="156">
                  <c:v>43110</c:v>
                </c:pt>
                <c:pt idx="157">
                  <c:v>43109</c:v>
                </c:pt>
                <c:pt idx="158">
                  <c:v>43108</c:v>
                </c:pt>
                <c:pt idx="159">
                  <c:v>43107</c:v>
                </c:pt>
                <c:pt idx="160">
                  <c:v>43106</c:v>
                </c:pt>
                <c:pt idx="161">
                  <c:v>43105</c:v>
                </c:pt>
                <c:pt idx="162">
                  <c:v>43104</c:v>
                </c:pt>
                <c:pt idx="163">
                  <c:v>43103</c:v>
                </c:pt>
                <c:pt idx="164">
                  <c:v>43102</c:v>
                </c:pt>
                <c:pt idx="165">
                  <c:v>43101</c:v>
                </c:pt>
                <c:pt idx="166">
                  <c:v>43100</c:v>
                </c:pt>
                <c:pt idx="167">
                  <c:v>43099</c:v>
                </c:pt>
                <c:pt idx="168">
                  <c:v>43098</c:v>
                </c:pt>
                <c:pt idx="169">
                  <c:v>43097</c:v>
                </c:pt>
                <c:pt idx="170">
                  <c:v>43096</c:v>
                </c:pt>
                <c:pt idx="171">
                  <c:v>43095</c:v>
                </c:pt>
                <c:pt idx="172">
                  <c:v>43094</c:v>
                </c:pt>
                <c:pt idx="173">
                  <c:v>43093</c:v>
                </c:pt>
                <c:pt idx="174">
                  <c:v>43092</c:v>
                </c:pt>
                <c:pt idx="175">
                  <c:v>43091</c:v>
                </c:pt>
                <c:pt idx="176">
                  <c:v>43090</c:v>
                </c:pt>
                <c:pt idx="177">
                  <c:v>43089</c:v>
                </c:pt>
                <c:pt idx="178">
                  <c:v>43088</c:v>
                </c:pt>
                <c:pt idx="179">
                  <c:v>43087</c:v>
                </c:pt>
                <c:pt idx="180">
                  <c:v>43086</c:v>
                </c:pt>
                <c:pt idx="181">
                  <c:v>43085</c:v>
                </c:pt>
                <c:pt idx="182">
                  <c:v>43084</c:v>
                </c:pt>
                <c:pt idx="183">
                  <c:v>43083</c:v>
                </c:pt>
                <c:pt idx="184">
                  <c:v>43082</c:v>
                </c:pt>
                <c:pt idx="185">
                  <c:v>43081</c:v>
                </c:pt>
                <c:pt idx="186">
                  <c:v>43080</c:v>
                </c:pt>
                <c:pt idx="187">
                  <c:v>43079</c:v>
                </c:pt>
                <c:pt idx="188">
                  <c:v>43078</c:v>
                </c:pt>
                <c:pt idx="189">
                  <c:v>43077</c:v>
                </c:pt>
                <c:pt idx="190">
                  <c:v>43076</c:v>
                </c:pt>
                <c:pt idx="191">
                  <c:v>43075</c:v>
                </c:pt>
                <c:pt idx="192">
                  <c:v>43074</c:v>
                </c:pt>
                <c:pt idx="193">
                  <c:v>43073</c:v>
                </c:pt>
                <c:pt idx="194">
                  <c:v>43072</c:v>
                </c:pt>
                <c:pt idx="195">
                  <c:v>43071</c:v>
                </c:pt>
                <c:pt idx="196">
                  <c:v>43070</c:v>
                </c:pt>
                <c:pt idx="197">
                  <c:v>43069</c:v>
                </c:pt>
                <c:pt idx="198">
                  <c:v>43068</c:v>
                </c:pt>
                <c:pt idx="199">
                  <c:v>43067</c:v>
                </c:pt>
                <c:pt idx="200">
                  <c:v>43066</c:v>
                </c:pt>
                <c:pt idx="201">
                  <c:v>43065</c:v>
                </c:pt>
                <c:pt idx="202">
                  <c:v>43064</c:v>
                </c:pt>
                <c:pt idx="203">
                  <c:v>43063</c:v>
                </c:pt>
                <c:pt idx="204">
                  <c:v>43062</c:v>
                </c:pt>
                <c:pt idx="205">
                  <c:v>43061</c:v>
                </c:pt>
                <c:pt idx="206">
                  <c:v>43060</c:v>
                </c:pt>
                <c:pt idx="207">
                  <c:v>43059</c:v>
                </c:pt>
                <c:pt idx="208">
                  <c:v>43058</c:v>
                </c:pt>
                <c:pt idx="209">
                  <c:v>43057</c:v>
                </c:pt>
                <c:pt idx="210">
                  <c:v>43056</c:v>
                </c:pt>
                <c:pt idx="211">
                  <c:v>43055</c:v>
                </c:pt>
                <c:pt idx="212">
                  <c:v>43054</c:v>
                </c:pt>
                <c:pt idx="213">
                  <c:v>43053</c:v>
                </c:pt>
                <c:pt idx="214">
                  <c:v>43052</c:v>
                </c:pt>
                <c:pt idx="215">
                  <c:v>43051</c:v>
                </c:pt>
                <c:pt idx="216">
                  <c:v>43050</c:v>
                </c:pt>
                <c:pt idx="217">
                  <c:v>43049</c:v>
                </c:pt>
                <c:pt idx="218">
                  <c:v>43048</c:v>
                </c:pt>
                <c:pt idx="219">
                  <c:v>43047</c:v>
                </c:pt>
                <c:pt idx="220">
                  <c:v>43046</c:v>
                </c:pt>
                <c:pt idx="221">
                  <c:v>43045</c:v>
                </c:pt>
                <c:pt idx="222">
                  <c:v>43044</c:v>
                </c:pt>
                <c:pt idx="223">
                  <c:v>43043</c:v>
                </c:pt>
                <c:pt idx="224">
                  <c:v>43042</c:v>
                </c:pt>
                <c:pt idx="225">
                  <c:v>43041</c:v>
                </c:pt>
                <c:pt idx="226">
                  <c:v>43040</c:v>
                </c:pt>
                <c:pt idx="227">
                  <c:v>43039</c:v>
                </c:pt>
                <c:pt idx="228">
                  <c:v>43038</c:v>
                </c:pt>
                <c:pt idx="229">
                  <c:v>43037</c:v>
                </c:pt>
                <c:pt idx="230">
                  <c:v>43036</c:v>
                </c:pt>
                <c:pt idx="231">
                  <c:v>43035</c:v>
                </c:pt>
                <c:pt idx="232">
                  <c:v>43034</c:v>
                </c:pt>
                <c:pt idx="233">
                  <c:v>43033</c:v>
                </c:pt>
                <c:pt idx="234">
                  <c:v>43032</c:v>
                </c:pt>
                <c:pt idx="235">
                  <c:v>43031</c:v>
                </c:pt>
                <c:pt idx="236">
                  <c:v>43030</c:v>
                </c:pt>
                <c:pt idx="237">
                  <c:v>43029</c:v>
                </c:pt>
                <c:pt idx="238">
                  <c:v>43028</c:v>
                </c:pt>
                <c:pt idx="239">
                  <c:v>43027</c:v>
                </c:pt>
                <c:pt idx="240">
                  <c:v>43026</c:v>
                </c:pt>
                <c:pt idx="241">
                  <c:v>43025</c:v>
                </c:pt>
                <c:pt idx="242">
                  <c:v>43024</c:v>
                </c:pt>
                <c:pt idx="243">
                  <c:v>43023</c:v>
                </c:pt>
                <c:pt idx="244">
                  <c:v>43022</c:v>
                </c:pt>
                <c:pt idx="245">
                  <c:v>43021</c:v>
                </c:pt>
                <c:pt idx="246">
                  <c:v>43020</c:v>
                </c:pt>
                <c:pt idx="247">
                  <c:v>43019</c:v>
                </c:pt>
                <c:pt idx="248">
                  <c:v>43018</c:v>
                </c:pt>
                <c:pt idx="249">
                  <c:v>43017</c:v>
                </c:pt>
                <c:pt idx="250">
                  <c:v>43016</c:v>
                </c:pt>
                <c:pt idx="251">
                  <c:v>43015</c:v>
                </c:pt>
                <c:pt idx="252">
                  <c:v>43014</c:v>
                </c:pt>
                <c:pt idx="253">
                  <c:v>43013</c:v>
                </c:pt>
                <c:pt idx="254">
                  <c:v>43012</c:v>
                </c:pt>
                <c:pt idx="255">
                  <c:v>43011</c:v>
                </c:pt>
                <c:pt idx="256">
                  <c:v>43010</c:v>
                </c:pt>
                <c:pt idx="257">
                  <c:v>43009</c:v>
                </c:pt>
                <c:pt idx="258">
                  <c:v>43008</c:v>
                </c:pt>
                <c:pt idx="259">
                  <c:v>43007</c:v>
                </c:pt>
                <c:pt idx="260">
                  <c:v>43006</c:v>
                </c:pt>
                <c:pt idx="261">
                  <c:v>43005</c:v>
                </c:pt>
                <c:pt idx="262">
                  <c:v>43004</c:v>
                </c:pt>
                <c:pt idx="263">
                  <c:v>43003</c:v>
                </c:pt>
                <c:pt idx="264">
                  <c:v>43002</c:v>
                </c:pt>
                <c:pt idx="265">
                  <c:v>43001</c:v>
                </c:pt>
                <c:pt idx="266">
                  <c:v>43000</c:v>
                </c:pt>
                <c:pt idx="267">
                  <c:v>42999</c:v>
                </c:pt>
                <c:pt idx="268">
                  <c:v>42998</c:v>
                </c:pt>
                <c:pt idx="269">
                  <c:v>42997</c:v>
                </c:pt>
                <c:pt idx="270">
                  <c:v>42996</c:v>
                </c:pt>
                <c:pt idx="271">
                  <c:v>42995</c:v>
                </c:pt>
                <c:pt idx="272">
                  <c:v>42994</c:v>
                </c:pt>
                <c:pt idx="273">
                  <c:v>42993</c:v>
                </c:pt>
                <c:pt idx="274">
                  <c:v>42992</c:v>
                </c:pt>
                <c:pt idx="275">
                  <c:v>42991</c:v>
                </c:pt>
                <c:pt idx="276">
                  <c:v>42990</c:v>
                </c:pt>
                <c:pt idx="277">
                  <c:v>42989</c:v>
                </c:pt>
                <c:pt idx="278">
                  <c:v>42988</c:v>
                </c:pt>
                <c:pt idx="279">
                  <c:v>42987</c:v>
                </c:pt>
                <c:pt idx="280">
                  <c:v>42986</c:v>
                </c:pt>
                <c:pt idx="281">
                  <c:v>42985</c:v>
                </c:pt>
                <c:pt idx="282">
                  <c:v>42984</c:v>
                </c:pt>
                <c:pt idx="283">
                  <c:v>42983</c:v>
                </c:pt>
                <c:pt idx="284">
                  <c:v>42982</c:v>
                </c:pt>
                <c:pt idx="285">
                  <c:v>42981</c:v>
                </c:pt>
                <c:pt idx="286">
                  <c:v>42980</c:v>
                </c:pt>
                <c:pt idx="287">
                  <c:v>42979</c:v>
                </c:pt>
                <c:pt idx="288">
                  <c:v>42978</c:v>
                </c:pt>
                <c:pt idx="289">
                  <c:v>42977</c:v>
                </c:pt>
                <c:pt idx="290">
                  <c:v>42976</c:v>
                </c:pt>
                <c:pt idx="291">
                  <c:v>42975</c:v>
                </c:pt>
                <c:pt idx="292">
                  <c:v>42974</c:v>
                </c:pt>
                <c:pt idx="293">
                  <c:v>42973</c:v>
                </c:pt>
                <c:pt idx="294">
                  <c:v>42972</c:v>
                </c:pt>
                <c:pt idx="295">
                  <c:v>42971</c:v>
                </c:pt>
                <c:pt idx="296">
                  <c:v>42970</c:v>
                </c:pt>
                <c:pt idx="297">
                  <c:v>42969</c:v>
                </c:pt>
                <c:pt idx="298">
                  <c:v>42968</c:v>
                </c:pt>
                <c:pt idx="299">
                  <c:v>42967</c:v>
                </c:pt>
                <c:pt idx="300">
                  <c:v>42966</c:v>
                </c:pt>
                <c:pt idx="301">
                  <c:v>42965</c:v>
                </c:pt>
                <c:pt idx="302">
                  <c:v>42964</c:v>
                </c:pt>
                <c:pt idx="303">
                  <c:v>42963</c:v>
                </c:pt>
                <c:pt idx="304">
                  <c:v>42962</c:v>
                </c:pt>
                <c:pt idx="305">
                  <c:v>42961</c:v>
                </c:pt>
                <c:pt idx="306">
                  <c:v>42960</c:v>
                </c:pt>
                <c:pt idx="307">
                  <c:v>42959</c:v>
                </c:pt>
                <c:pt idx="308">
                  <c:v>42958</c:v>
                </c:pt>
                <c:pt idx="309">
                  <c:v>42957</c:v>
                </c:pt>
                <c:pt idx="310">
                  <c:v>42956</c:v>
                </c:pt>
                <c:pt idx="311">
                  <c:v>42955</c:v>
                </c:pt>
                <c:pt idx="312">
                  <c:v>42954</c:v>
                </c:pt>
                <c:pt idx="313">
                  <c:v>42953</c:v>
                </c:pt>
                <c:pt idx="314">
                  <c:v>42952</c:v>
                </c:pt>
                <c:pt idx="315">
                  <c:v>42951</c:v>
                </c:pt>
                <c:pt idx="316">
                  <c:v>42950</c:v>
                </c:pt>
                <c:pt idx="317">
                  <c:v>42949</c:v>
                </c:pt>
                <c:pt idx="318">
                  <c:v>42948</c:v>
                </c:pt>
                <c:pt idx="319">
                  <c:v>42947</c:v>
                </c:pt>
                <c:pt idx="320">
                  <c:v>42946</c:v>
                </c:pt>
                <c:pt idx="321">
                  <c:v>42945</c:v>
                </c:pt>
                <c:pt idx="322">
                  <c:v>42944</c:v>
                </c:pt>
                <c:pt idx="323">
                  <c:v>42943</c:v>
                </c:pt>
                <c:pt idx="324">
                  <c:v>42942</c:v>
                </c:pt>
                <c:pt idx="325">
                  <c:v>42941</c:v>
                </c:pt>
                <c:pt idx="326">
                  <c:v>42940</c:v>
                </c:pt>
                <c:pt idx="327">
                  <c:v>42939</c:v>
                </c:pt>
                <c:pt idx="328">
                  <c:v>42938</c:v>
                </c:pt>
                <c:pt idx="329">
                  <c:v>42937</c:v>
                </c:pt>
                <c:pt idx="330">
                  <c:v>42936</c:v>
                </c:pt>
                <c:pt idx="331">
                  <c:v>42935</c:v>
                </c:pt>
                <c:pt idx="332">
                  <c:v>42934</c:v>
                </c:pt>
                <c:pt idx="333">
                  <c:v>42933</c:v>
                </c:pt>
                <c:pt idx="334">
                  <c:v>42932</c:v>
                </c:pt>
                <c:pt idx="335">
                  <c:v>42931</c:v>
                </c:pt>
                <c:pt idx="336">
                  <c:v>42930</c:v>
                </c:pt>
                <c:pt idx="337">
                  <c:v>42929</c:v>
                </c:pt>
                <c:pt idx="338">
                  <c:v>42928</c:v>
                </c:pt>
                <c:pt idx="339">
                  <c:v>42927</c:v>
                </c:pt>
                <c:pt idx="340">
                  <c:v>42926</c:v>
                </c:pt>
                <c:pt idx="341">
                  <c:v>42925</c:v>
                </c:pt>
                <c:pt idx="342">
                  <c:v>42924</c:v>
                </c:pt>
                <c:pt idx="343">
                  <c:v>42923</c:v>
                </c:pt>
                <c:pt idx="344">
                  <c:v>42922</c:v>
                </c:pt>
                <c:pt idx="345">
                  <c:v>42921</c:v>
                </c:pt>
                <c:pt idx="346">
                  <c:v>42920</c:v>
                </c:pt>
                <c:pt idx="347">
                  <c:v>42919</c:v>
                </c:pt>
                <c:pt idx="348">
                  <c:v>42918</c:v>
                </c:pt>
                <c:pt idx="349">
                  <c:v>42917</c:v>
                </c:pt>
                <c:pt idx="350">
                  <c:v>42916</c:v>
                </c:pt>
                <c:pt idx="351">
                  <c:v>42915</c:v>
                </c:pt>
                <c:pt idx="352">
                  <c:v>42914</c:v>
                </c:pt>
                <c:pt idx="353">
                  <c:v>42913</c:v>
                </c:pt>
                <c:pt idx="354">
                  <c:v>42912</c:v>
                </c:pt>
                <c:pt idx="355">
                  <c:v>42911</c:v>
                </c:pt>
                <c:pt idx="356">
                  <c:v>42910</c:v>
                </c:pt>
                <c:pt idx="357">
                  <c:v>42909</c:v>
                </c:pt>
                <c:pt idx="358">
                  <c:v>42908</c:v>
                </c:pt>
                <c:pt idx="359">
                  <c:v>42907</c:v>
                </c:pt>
                <c:pt idx="360">
                  <c:v>42906</c:v>
                </c:pt>
                <c:pt idx="361">
                  <c:v>42905</c:v>
                </c:pt>
                <c:pt idx="362">
                  <c:v>42904</c:v>
                </c:pt>
                <c:pt idx="363">
                  <c:v>42903</c:v>
                </c:pt>
                <c:pt idx="364">
                  <c:v>42902</c:v>
                </c:pt>
                <c:pt idx="365">
                  <c:v>42901</c:v>
                </c:pt>
                <c:pt idx="366">
                  <c:v>42900</c:v>
                </c:pt>
                <c:pt idx="367">
                  <c:v>42899</c:v>
                </c:pt>
                <c:pt idx="368">
                  <c:v>42898</c:v>
                </c:pt>
                <c:pt idx="369">
                  <c:v>42897</c:v>
                </c:pt>
                <c:pt idx="370">
                  <c:v>42896</c:v>
                </c:pt>
                <c:pt idx="371">
                  <c:v>42895</c:v>
                </c:pt>
                <c:pt idx="372">
                  <c:v>42894</c:v>
                </c:pt>
                <c:pt idx="373">
                  <c:v>42893</c:v>
                </c:pt>
                <c:pt idx="374">
                  <c:v>42892</c:v>
                </c:pt>
                <c:pt idx="375">
                  <c:v>42891</c:v>
                </c:pt>
                <c:pt idx="376">
                  <c:v>42890</c:v>
                </c:pt>
                <c:pt idx="377">
                  <c:v>42889</c:v>
                </c:pt>
                <c:pt idx="378">
                  <c:v>42888</c:v>
                </c:pt>
                <c:pt idx="379">
                  <c:v>42887</c:v>
                </c:pt>
                <c:pt idx="380">
                  <c:v>42886</c:v>
                </c:pt>
                <c:pt idx="381">
                  <c:v>42885</c:v>
                </c:pt>
                <c:pt idx="382">
                  <c:v>42884</c:v>
                </c:pt>
                <c:pt idx="383">
                  <c:v>42883</c:v>
                </c:pt>
                <c:pt idx="384">
                  <c:v>42882</c:v>
                </c:pt>
                <c:pt idx="385">
                  <c:v>42881</c:v>
                </c:pt>
                <c:pt idx="386">
                  <c:v>42880</c:v>
                </c:pt>
                <c:pt idx="387">
                  <c:v>42879</c:v>
                </c:pt>
                <c:pt idx="388">
                  <c:v>42878</c:v>
                </c:pt>
                <c:pt idx="389">
                  <c:v>42877</c:v>
                </c:pt>
                <c:pt idx="390">
                  <c:v>42876</c:v>
                </c:pt>
                <c:pt idx="391">
                  <c:v>42875</c:v>
                </c:pt>
                <c:pt idx="392">
                  <c:v>42874</c:v>
                </c:pt>
                <c:pt idx="393">
                  <c:v>42873</c:v>
                </c:pt>
                <c:pt idx="394">
                  <c:v>42872</c:v>
                </c:pt>
                <c:pt idx="395">
                  <c:v>42871</c:v>
                </c:pt>
                <c:pt idx="396">
                  <c:v>42870</c:v>
                </c:pt>
                <c:pt idx="397">
                  <c:v>42869</c:v>
                </c:pt>
                <c:pt idx="398">
                  <c:v>42868</c:v>
                </c:pt>
                <c:pt idx="399">
                  <c:v>42867</c:v>
                </c:pt>
                <c:pt idx="400">
                  <c:v>42866</c:v>
                </c:pt>
                <c:pt idx="401">
                  <c:v>42865</c:v>
                </c:pt>
                <c:pt idx="402">
                  <c:v>42864</c:v>
                </c:pt>
                <c:pt idx="403">
                  <c:v>42863</c:v>
                </c:pt>
                <c:pt idx="404">
                  <c:v>42862</c:v>
                </c:pt>
                <c:pt idx="405">
                  <c:v>42861</c:v>
                </c:pt>
                <c:pt idx="406">
                  <c:v>42860</c:v>
                </c:pt>
                <c:pt idx="407">
                  <c:v>42859</c:v>
                </c:pt>
                <c:pt idx="408">
                  <c:v>42858</c:v>
                </c:pt>
                <c:pt idx="409">
                  <c:v>42857</c:v>
                </c:pt>
                <c:pt idx="410">
                  <c:v>42856</c:v>
                </c:pt>
                <c:pt idx="411">
                  <c:v>42855</c:v>
                </c:pt>
                <c:pt idx="412">
                  <c:v>42854</c:v>
                </c:pt>
                <c:pt idx="413">
                  <c:v>42853</c:v>
                </c:pt>
                <c:pt idx="414">
                  <c:v>42852</c:v>
                </c:pt>
                <c:pt idx="415">
                  <c:v>42851</c:v>
                </c:pt>
                <c:pt idx="416">
                  <c:v>42850</c:v>
                </c:pt>
                <c:pt idx="417">
                  <c:v>42849</c:v>
                </c:pt>
                <c:pt idx="418">
                  <c:v>42848</c:v>
                </c:pt>
                <c:pt idx="419">
                  <c:v>42847</c:v>
                </c:pt>
                <c:pt idx="420">
                  <c:v>42846</c:v>
                </c:pt>
                <c:pt idx="421">
                  <c:v>42845</c:v>
                </c:pt>
                <c:pt idx="422">
                  <c:v>42844</c:v>
                </c:pt>
                <c:pt idx="423">
                  <c:v>42843</c:v>
                </c:pt>
                <c:pt idx="424">
                  <c:v>42842</c:v>
                </c:pt>
                <c:pt idx="425">
                  <c:v>42841</c:v>
                </c:pt>
                <c:pt idx="426">
                  <c:v>42840</c:v>
                </c:pt>
                <c:pt idx="427">
                  <c:v>42839</c:v>
                </c:pt>
                <c:pt idx="428">
                  <c:v>42838</c:v>
                </c:pt>
                <c:pt idx="429">
                  <c:v>42837</c:v>
                </c:pt>
                <c:pt idx="430">
                  <c:v>42836</c:v>
                </c:pt>
                <c:pt idx="431">
                  <c:v>42835</c:v>
                </c:pt>
                <c:pt idx="432">
                  <c:v>42834</c:v>
                </c:pt>
                <c:pt idx="433">
                  <c:v>42833</c:v>
                </c:pt>
                <c:pt idx="434">
                  <c:v>42832</c:v>
                </c:pt>
                <c:pt idx="435">
                  <c:v>42831</c:v>
                </c:pt>
                <c:pt idx="436">
                  <c:v>42830</c:v>
                </c:pt>
                <c:pt idx="437">
                  <c:v>42829</c:v>
                </c:pt>
                <c:pt idx="438">
                  <c:v>42828</c:v>
                </c:pt>
                <c:pt idx="439">
                  <c:v>42827</c:v>
                </c:pt>
                <c:pt idx="440">
                  <c:v>42826</c:v>
                </c:pt>
                <c:pt idx="441">
                  <c:v>42825</c:v>
                </c:pt>
                <c:pt idx="442">
                  <c:v>42824</c:v>
                </c:pt>
                <c:pt idx="443">
                  <c:v>42823</c:v>
                </c:pt>
                <c:pt idx="444">
                  <c:v>42822</c:v>
                </c:pt>
                <c:pt idx="445">
                  <c:v>42821</c:v>
                </c:pt>
                <c:pt idx="446">
                  <c:v>42820</c:v>
                </c:pt>
                <c:pt idx="447">
                  <c:v>42819</c:v>
                </c:pt>
                <c:pt idx="448">
                  <c:v>42818</c:v>
                </c:pt>
                <c:pt idx="449">
                  <c:v>42817</c:v>
                </c:pt>
                <c:pt idx="450">
                  <c:v>42816</c:v>
                </c:pt>
                <c:pt idx="451">
                  <c:v>42815</c:v>
                </c:pt>
                <c:pt idx="452">
                  <c:v>42814</c:v>
                </c:pt>
                <c:pt idx="453">
                  <c:v>42813</c:v>
                </c:pt>
                <c:pt idx="454">
                  <c:v>42812</c:v>
                </c:pt>
                <c:pt idx="455">
                  <c:v>42811</c:v>
                </c:pt>
                <c:pt idx="456">
                  <c:v>42810</c:v>
                </c:pt>
                <c:pt idx="457">
                  <c:v>42809</c:v>
                </c:pt>
                <c:pt idx="458">
                  <c:v>42808</c:v>
                </c:pt>
                <c:pt idx="459">
                  <c:v>42807</c:v>
                </c:pt>
                <c:pt idx="460">
                  <c:v>42806</c:v>
                </c:pt>
                <c:pt idx="461">
                  <c:v>42805</c:v>
                </c:pt>
                <c:pt idx="462">
                  <c:v>42804</c:v>
                </c:pt>
                <c:pt idx="463">
                  <c:v>42803</c:v>
                </c:pt>
                <c:pt idx="464">
                  <c:v>42802</c:v>
                </c:pt>
                <c:pt idx="465">
                  <c:v>42801</c:v>
                </c:pt>
                <c:pt idx="466">
                  <c:v>42800</c:v>
                </c:pt>
                <c:pt idx="467">
                  <c:v>42799</c:v>
                </c:pt>
                <c:pt idx="468">
                  <c:v>42798</c:v>
                </c:pt>
                <c:pt idx="469">
                  <c:v>42797</c:v>
                </c:pt>
                <c:pt idx="470">
                  <c:v>42796</c:v>
                </c:pt>
                <c:pt idx="471">
                  <c:v>42795</c:v>
                </c:pt>
                <c:pt idx="472">
                  <c:v>42794</c:v>
                </c:pt>
                <c:pt idx="473">
                  <c:v>42793</c:v>
                </c:pt>
                <c:pt idx="474">
                  <c:v>42792</c:v>
                </c:pt>
                <c:pt idx="475">
                  <c:v>42791</c:v>
                </c:pt>
                <c:pt idx="476">
                  <c:v>42790</c:v>
                </c:pt>
                <c:pt idx="477">
                  <c:v>42789</c:v>
                </c:pt>
                <c:pt idx="478">
                  <c:v>42788</c:v>
                </c:pt>
                <c:pt idx="479">
                  <c:v>42787</c:v>
                </c:pt>
                <c:pt idx="480">
                  <c:v>42786</c:v>
                </c:pt>
                <c:pt idx="481">
                  <c:v>42785</c:v>
                </c:pt>
                <c:pt idx="482">
                  <c:v>42784</c:v>
                </c:pt>
                <c:pt idx="483">
                  <c:v>42783</c:v>
                </c:pt>
                <c:pt idx="484">
                  <c:v>42782</c:v>
                </c:pt>
                <c:pt idx="485">
                  <c:v>42781</c:v>
                </c:pt>
                <c:pt idx="486">
                  <c:v>42780</c:v>
                </c:pt>
                <c:pt idx="487">
                  <c:v>42779</c:v>
                </c:pt>
                <c:pt idx="488">
                  <c:v>42778</c:v>
                </c:pt>
                <c:pt idx="489">
                  <c:v>42777</c:v>
                </c:pt>
                <c:pt idx="490">
                  <c:v>42776</c:v>
                </c:pt>
                <c:pt idx="491">
                  <c:v>42775</c:v>
                </c:pt>
                <c:pt idx="492">
                  <c:v>42774</c:v>
                </c:pt>
                <c:pt idx="493">
                  <c:v>42773</c:v>
                </c:pt>
                <c:pt idx="494">
                  <c:v>42772</c:v>
                </c:pt>
                <c:pt idx="495">
                  <c:v>42771</c:v>
                </c:pt>
                <c:pt idx="496">
                  <c:v>42770</c:v>
                </c:pt>
                <c:pt idx="497">
                  <c:v>42769</c:v>
                </c:pt>
                <c:pt idx="498">
                  <c:v>42768</c:v>
                </c:pt>
                <c:pt idx="499">
                  <c:v>42767</c:v>
                </c:pt>
                <c:pt idx="500">
                  <c:v>42766</c:v>
                </c:pt>
                <c:pt idx="501">
                  <c:v>42765</c:v>
                </c:pt>
                <c:pt idx="502">
                  <c:v>42764</c:v>
                </c:pt>
                <c:pt idx="503">
                  <c:v>42763</c:v>
                </c:pt>
                <c:pt idx="504">
                  <c:v>42762</c:v>
                </c:pt>
                <c:pt idx="505">
                  <c:v>42761</c:v>
                </c:pt>
                <c:pt idx="506">
                  <c:v>42760</c:v>
                </c:pt>
                <c:pt idx="507">
                  <c:v>42759</c:v>
                </c:pt>
                <c:pt idx="508">
                  <c:v>42758</c:v>
                </c:pt>
                <c:pt idx="509">
                  <c:v>42757</c:v>
                </c:pt>
                <c:pt idx="510">
                  <c:v>42756</c:v>
                </c:pt>
                <c:pt idx="511">
                  <c:v>42755</c:v>
                </c:pt>
                <c:pt idx="512">
                  <c:v>42754</c:v>
                </c:pt>
                <c:pt idx="513">
                  <c:v>42753</c:v>
                </c:pt>
                <c:pt idx="514">
                  <c:v>42752</c:v>
                </c:pt>
                <c:pt idx="515">
                  <c:v>42751</c:v>
                </c:pt>
                <c:pt idx="516">
                  <c:v>42750</c:v>
                </c:pt>
                <c:pt idx="517">
                  <c:v>42749</c:v>
                </c:pt>
                <c:pt idx="518">
                  <c:v>42748</c:v>
                </c:pt>
                <c:pt idx="519">
                  <c:v>42747</c:v>
                </c:pt>
                <c:pt idx="520">
                  <c:v>42746</c:v>
                </c:pt>
                <c:pt idx="521">
                  <c:v>42745</c:v>
                </c:pt>
                <c:pt idx="522">
                  <c:v>42744</c:v>
                </c:pt>
                <c:pt idx="523">
                  <c:v>42743</c:v>
                </c:pt>
                <c:pt idx="524">
                  <c:v>42742</c:v>
                </c:pt>
                <c:pt idx="525">
                  <c:v>42741</c:v>
                </c:pt>
                <c:pt idx="526">
                  <c:v>42740</c:v>
                </c:pt>
                <c:pt idx="527">
                  <c:v>42739</c:v>
                </c:pt>
                <c:pt idx="528">
                  <c:v>42738</c:v>
                </c:pt>
                <c:pt idx="529">
                  <c:v>42737</c:v>
                </c:pt>
                <c:pt idx="530">
                  <c:v>42736</c:v>
                </c:pt>
                <c:pt idx="531">
                  <c:v>42735</c:v>
                </c:pt>
              </c:numCache>
            </c:numRef>
          </c:cat>
          <c:val>
            <c:numRef>
              <c:f>Sheet1!$B$2:$B$533</c:f>
              <c:numCache>
                <c:formatCode>General</c:formatCode>
                <c:ptCount val="532"/>
                <c:pt idx="0">
                  <c:v>6456.58</c:v>
                </c:pt>
                <c:pt idx="1">
                  <c:v>6675.35</c:v>
                </c:pt>
                <c:pt idx="2">
                  <c:v>6349.9</c:v>
                </c:pt>
                <c:pt idx="3">
                  <c:v>6582.36</c:v>
                </c:pt>
                <c:pt idx="4">
                  <c:v>6906.92</c:v>
                </c:pt>
                <c:pt idx="5">
                  <c:v>6786.02</c:v>
                </c:pt>
                <c:pt idx="6">
                  <c:v>7531.98</c:v>
                </c:pt>
                <c:pt idx="7">
                  <c:v>7624.92</c:v>
                </c:pt>
                <c:pt idx="8">
                  <c:v>7678.24</c:v>
                </c:pt>
                <c:pt idx="9">
                  <c:v>7653.98</c:v>
                </c:pt>
                <c:pt idx="10">
                  <c:v>7633.76</c:v>
                </c:pt>
                <c:pt idx="11">
                  <c:v>7514.47</c:v>
                </c:pt>
                <c:pt idx="12">
                  <c:v>7720.25</c:v>
                </c:pt>
                <c:pt idx="13">
                  <c:v>7643.45</c:v>
                </c:pt>
                <c:pt idx="14">
                  <c:v>7541.45</c:v>
                </c:pt>
                <c:pt idx="15">
                  <c:v>7494.17</c:v>
                </c:pt>
                <c:pt idx="16">
                  <c:v>7406.52</c:v>
                </c:pt>
                <c:pt idx="17">
                  <c:v>7472.59</c:v>
                </c:pt>
                <c:pt idx="18">
                  <c:v>7135.99</c:v>
                </c:pt>
                <c:pt idx="19">
                  <c:v>7368.22</c:v>
                </c:pt>
                <c:pt idx="20">
                  <c:v>7355.88</c:v>
                </c:pt>
                <c:pt idx="21">
                  <c:v>7480.14</c:v>
                </c:pt>
                <c:pt idx="22">
                  <c:v>7587.34</c:v>
                </c:pt>
                <c:pt idx="23">
                  <c:v>7557.82</c:v>
                </c:pt>
                <c:pt idx="24">
                  <c:v>8041.78</c:v>
                </c:pt>
                <c:pt idx="25">
                  <c:v>8418.99</c:v>
                </c:pt>
                <c:pt idx="26">
                  <c:v>8513.25</c:v>
                </c:pt>
                <c:pt idx="27">
                  <c:v>8247.18</c:v>
                </c:pt>
                <c:pt idx="28">
                  <c:v>8250.9699999999993</c:v>
                </c:pt>
                <c:pt idx="29">
                  <c:v>8094.32</c:v>
                </c:pt>
                <c:pt idx="30">
                  <c:v>8368.83</c:v>
                </c:pt>
                <c:pt idx="31">
                  <c:v>8510.3799999999992</c:v>
                </c:pt>
                <c:pt idx="32">
                  <c:v>8716.7900000000009</c:v>
                </c:pt>
                <c:pt idx="33">
                  <c:v>8723.94</c:v>
                </c:pt>
                <c:pt idx="34">
                  <c:v>8504.89</c:v>
                </c:pt>
                <c:pt idx="35">
                  <c:v>8441.49</c:v>
                </c:pt>
                <c:pt idx="36">
                  <c:v>9043.94</c:v>
                </c:pt>
                <c:pt idx="37">
                  <c:v>9325.18</c:v>
                </c:pt>
                <c:pt idx="38">
                  <c:v>9234.82</c:v>
                </c:pt>
                <c:pt idx="39">
                  <c:v>9373.01</c:v>
                </c:pt>
                <c:pt idx="40">
                  <c:v>9654.7999999999993</c:v>
                </c:pt>
                <c:pt idx="41">
                  <c:v>9858.15</c:v>
                </c:pt>
                <c:pt idx="42">
                  <c:v>9700.76</c:v>
                </c:pt>
                <c:pt idx="43">
                  <c:v>9743.86</c:v>
                </c:pt>
                <c:pt idx="44">
                  <c:v>9235.92</c:v>
                </c:pt>
                <c:pt idx="45">
                  <c:v>9119.01</c:v>
                </c:pt>
                <c:pt idx="46">
                  <c:v>9240.5499999999993</c:v>
                </c:pt>
                <c:pt idx="47">
                  <c:v>9419.08</c:v>
                </c:pt>
                <c:pt idx="48">
                  <c:v>9348.48</c:v>
                </c:pt>
                <c:pt idx="49">
                  <c:v>8987.0499999999993</c:v>
                </c:pt>
                <c:pt idx="50">
                  <c:v>9281.51</c:v>
                </c:pt>
                <c:pt idx="51">
                  <c:v>8845.74</c:v>
                </c:pt>
                <c:pt idx="52">
                  <c:v>9697.5</c:v>
                </c:pt>
                <c:pt idx="53">
                  <c:v>8930.8799999999992</c:v>
                </c:pt>
                <c:pt idx="54">
                  <c:v>8802.4599999999991</c:v>
                </c:pt>
                <c:pt idx="55">
                  <c:v>8895.58</c:v>
                </c:pt>
                <c:pt idx="56">
                  <c:v>8845.83</c:v>
                </c:pt>
                <c:pt idx="57">
                  <c:v>8294.31</c:v>
                </c:pt>
                <c:pt idx="58">
                  <c:v>8163.42</c:v>
                </c:pt>
                <c:pt idx="59">
                  <c:v>7902.09</c:v>
                </c:pt>
                <c:pt idx="60">
                  <c:v>8058.67</c:v>
                </c:pt>
                <c:pt idx="61">
                  <c:v>8329.11</c:v>
                </c:pt>
                <c:pt idx="62">
                  <c:v>7986.24</c:v>
                </c:pt>
                <c:pt idx="63">
                  <c:v>7895.96</c:v>
                </c:pt>
                <c:pt idx="64">
                  <c:v>7889.25</c:v>
                </c:pt>
                <c:pt idx="65">
                  <c:v>6968.32</c:v>
                </c:pt>
                <c:pt idx="66">
                  <c:v>6834.76</c:v>
                </c:pt>
                <c:pt idx="67">
                  <c:v>6770.73</c:v>
                </c:pt>
                <c:pt idx="68">
                  <c:v>7023.52</c:v>
                </c:pt>
                <c:pt idx="69">
                  <c:v>6911.09</c:v>
                </c:pt>
                <c:pt idx="70">
                  <c:v>6636.32</c:v>
                </c:pt>
                <c:pt idx="71">
                  <c:v>6811.47</c:v>
                </c:pt>
                <c:pt idx="72">
                  <c:v>6853.84</c:v>
                </c:pt>
                <c:pt idx="73">
                  <c:v>7456.11</c:v>
                </c:pt>
                <c:pt idx="74">
                  <c:v>7083.8</c:v>
                </c:pt>
                <c:pt idx="75">
                  <c:v>6844.23</c:v>
                </c:pt>
                <c:pt idx="76">
                  <c:v>6973.53</c:v>
                </c:pt>
                <c:pt idx="77">
                  <c:v>6890.52</c:v>
                </c:pt>
                <c:pt idx="78">
                  <c:v>7165.7</c:v>
                </c:pt>
                <c:pt idx="79">
                  <c:v>7954.48</c:v>
                </c:pt>
                <c:pt idx="80">
                  <c:v>7833.04</c:v>
                </c:pt>
                <c:pt idx="81">
                  <c:v>8209.4</c:v>
                </c:pt>
                <c:pt idx="82">
                  <c:v>8495.7800000000007</c:v>
                </c:pt>
                <c:pt idx="83">
                  <c:v>8668.1200000000008</c:v>
                </c:pt>
                <c:pt idx="84">
                  <c:v>8879.6200000000008</c:v>
                </c:pt>
                <c:pt idx="85">
                  <c:v>8728.4699999999993</c:v>
                </c:pt>
                <c:pt idx="86">
                  <c:v>8929.2800000000007</c:v>
                </c:pt>
                <c:pt idx="87">
                  <c:v>8913.4699999999993</c:v>
                </c:pt>
                <c:pt idx="88">
                  <c:v>8630.65</c:v>
                </c:pt>
                <c:pt idx="89">
                  <c:v>8223.68</c:v>
                </c:pt>
                <c:pt idx="90">
                  <c:v>7916.88</c:v>
                </c:pt>
                <c:pt idx="91">
                  <c:v>8338.35</c:v>
                </c:pt>
                <c:pt idx="92">
                  <c:v>8300.86</c:v>
                </c:pt>
                <c:pt idx="93">
                  <c:v>8269.81</c:v>
                </c:pt>
                <c:pt idx="94">
                  <c:v>9194.85</c:v>
                </c:pt>
                <c:pt idx="95">
                  <c:v>9205.1200000000008</c:v>
                </c:pt>
                <c:pt idx="96">
                  <c:v>9578.6299999999992</c:v>
                </c:pt>
                <c:pt idx="97">
                  <c:v>8866</c:v>
                </c:pt>
                <c:pt idx="98">
                  <c:v>9337.5499999999993</c:v>
                </c:pt>
                <c:pt idx="99">
                  <c:v>9395.01</c:v>
                </c:pt>
                <c:pt idx="100">
                  <c:v>9965.57</c:v>
                </c:pt>
                <c:pt idx="101">
                  <c:v>10779.9</c:v>
                </c:pt>
                <c:pt idx="102">
                  <c:v>11573.3</c:v>
                </c:pt>
                <c:pt idx="103">
                  <c:v>11512.6</c:v>
                </c:pt>
                <c:pt idx="104">
                  <c:v>11489.7</c:v>
                </c:pt>
                <c:pt idx="105">
                  <c:v>11086.4</c:v>
                </c:pt>
                <c:pt idx="106">
                  <c:v>10951</c:v>
                </c:pt>
                <c:pt idx="107">
                  <c:v>10397.9</c:v>
                </c:pt>
                <c:pt idx="108">
                  <c:v>10725.6</c:v>
                </c:pt>
                <c:pt idx="109">
                  <c:v>10366.700000000001</c:v>
                </c:pt>
                <c:pt idx="110">
                  <c:v>9664.73</c:v>
                </c:pt>
                <c:pt idx="111">
                  <c:v>9813.07</c:v>
                </c:pt>
                <c:pt idx="112">
                  <c:v>10301.1</c:v>
                </c:pt>
                <c:pt idx="113">
                  <c:v>10005</c:v>
                </c:pt>
                <c:pt idx="114">
                  <c:v>10690.4</c:v>
                </c:pt>
                <c:pt idx="115">
                  <c:v>11403.7</c:v>
                </c:pt>
                <c:pt idx="116">
                  <c:v>11225.3</c:v>
                </c:pt>
                <c:pt idx="117">
                  <c:v>10551.8</c:v>
                </c:pt>
                <c:pt idx="118">
                  <c:v>11112.7</c:v>
                </c:pt>
                <c:pt idx="119">
                  <c:v>10233.9</c:v>
                </c:pt>
                <c:pt idx="120">
                  <c:v>10166.4</c:v>
                </c:pt>
                <c:pt idx="121">
                  <c:v>9494.6299999999992</c:v>
                </c:pt>
                <c:pt idx="122">
                  <c:v>8598.31</c:v>
                </c:pt>
                <c:pt idx="123">
                  <c:v>8926.57</c:v>
                </c:pt>
                <c:pt idx="124">
                  <c:v>8129.97</c:v>
                </c:pt>
                <c:pt idx="125">
                  <c:v>8621.9</c:v>
                </c:pt>
                <c:pt idx="126">
                  <c:v>8736.98</c:v>
                </c:pt>
                <c:pt idx="127">
                  <c:v>8265.59</c:v>
                </c:pt>
                <c:pt idx="128">
                  <c:v>7621.3</c:v>
                </c:pt>
                <c:pt idx="129">
                  <c:v>7754</c:v>
                </c:pt>
                <c:pt idx="130">
                  <c:v>6955.27</c:v>
                </c:pt>
                <c:pt idx="131">
                  <c:v>8277.01</c:v>
                </c:pt>
                <c:pt idx="132">
                  <c:v>9174.91</c:v>
                </c:pt>
                <c:pt idx="133">
                  <c:v>8830.75</c:v>
                </c:pt>
                <c:pt idx="134">
                  <c:v>9170.5400000000009</c:v>
                </c:pt>
                <c:pt idx="135">
                  <c:v>10221.1</c:v>
                </c:pt>
                <c:pt idx="136">
                  <c:v>10106.299999999999</c:v>
                </c:pt>
                <c:pt idx="137">
                  <c:v>11296.4</c:v>
                </c:pt>
                <c:pt idx="138">
                  <c:v>11786.3</c:v>
                </c:pt>
                <c:pt idx="139">
                  <c:v>11440.7</c:v>
                </c:pt>
                <c:pt idx="140">
                  <c:v>11171.4</c:v>
                </c:pt>
                <c:pt idx="141">
                  <c:v>11259.4</c:v>
                </c:pt>
                <c:pt idx="142">
                  <c:v>11359.4</c:v>
                </c:pt>
                <c:pt idx="143">
                  <c:v>10868.4</c:v>
                </c:pt>
                <c:pt idx="144">
                  <c:v>10931.4</c:v>
                </c:pt>
                <c:pt idx="145">
                  <c:v>11600.1</c:v>
                </c:pt>
                <c:pt idx="146">
                  <c:v>12899.2</c:v>
                </c:pt>
                <c:pt idx="147">
                  <c:v>11607.4</c:v>
                </c:pt>
                <c:pt idx="148">
                  <c:v>11474.9</c:v>
                </c:pt>
                <c:pt idx="149">
                  <c:v>11188.6</c:v>
                </c:pt>
                <c:pt idx="150">
                  <c:v>11490.5</c:v>
                </c:pt>
                <c:pt idx="151">
                  <c:v>13819.8</c:v>
                </c:pt>
                <c:pt idx="152">
                  <c:v>13772</c:v>
                </c:pt>
                <c:pt idx="153">
                  <c:v>14360.2</c:v>
                </c:pt>
                <c:pt idx="154">
                  <c:v>13980.6</c:v>
                </c:pt>
                <c:pt idx="155">
                  <c:v>13405.8</c:v>
                </c:pt>
                <c:pt idx="156">
                  <c:v>14973.3</c:v>
                </c:pt>
                <c:pt idx="157">
                  <c:v>14595.4</c:v>
                </c:pt>
                <c:pt idx="158">
                  <c:v>15170.1</c:v>
                </c:pt>
                <c:pt idx="159">
                  <c:v>16477.599999999999</c:v>
                </c:pt>
                <c:pt idx="160">
                  <c:v>17527</c:v>
                </c:pt>
                <c:pt idx="161">
                  <c:v>17429.5</c:v>
                </c:pt>
                <c:pt idx="162">
                  <c:v>15599.2</c:v>
                </c:pt>
                <c:pt idx="163">
                  <c:v>15201</c:v>
                </c:pt>
                <c:pt idx="164">
                  <c:v>14982.1</c:v>
                </c:pt>
                <c:pt idx="165">
                  <c:v>13657.2</c:v>
                </c:pt>
                <c:pt idx="166">
                  <c:v>14156.4</c:v>
                </c:pt>
                <c:pt idx="167">
                  <c:v>12952.2</c:v>
                </c:pt>
                <c:pt idx="168">
                  <c:v>14656.2</c:v>
                </c:pt>
                <c:pt idx="169">
                  <c:v>14606.5</c:v>
                </c:pt>
                <c:pt idx="170">
                  <c:v>15838.5</c:v>
                </c:pt>
                <c:pt idx="171">
                  <c:v>16099.8</c:v>
                </c:pt>
                <c:pt idx="172">
                  <c:v>14026.6</c:v>
                </c:pt>
                <c:pt idx="173">
                  <c:v>13925.8</c:v>
                </c:pt>
                <c:pt idx="174">
                  <c:v>14699.2</c:v>
                </c:pt>
                <c:pt idx="175">
                  <c:v>13831.8</c:v>
                </c:pt>
                <c:pt idx="176">
                  <c:v>15802.9</c:v>
                </c:pt>
                <c:pt idx="177">
                  <c:v>16624.599999999999</c:v>
                </c:pt>
                <c:pt idx="178">
                  <c:v>17776.7</c:v>
                </c:pt>
                <c:pt idx="179">
                  <c:v>19114.2</c:v>
                </c:pt>
                <c:pt idx="180">
                  <c:v>19140.8</c:v>
                </c:pt>
                <c:pt idx="181">
                  <c:v>19497.400000000001</c:v>
                </c:pt>
                <c:pt idx="182">
                  <c:v>17706.900000000001</c:v>
                </c:pt>
                <c:pt idx="183">
                  <c:v>16564</c:v>
                </c:pt>
                <c:pt idx="184">
                  <c:v>16408.2</c:v>
                </c:pt>
                <c:pt idx="185">
                  <c:v>17415.400000000001</c:v>
                </c:pt>
                <c:pt idx="186">
                  <c:v>16936.8</c:v>
                </c:pt>
                <c:pt idx="187">
                  <c:v>15455.4</c:v>
                </c:pt>
                <c:pt idx="188">
                  <c:v>15178.2</c:v>
                </c:pt>
                <c:pt idx="189">
                  <c:v>16569.400000000001</c:v>
                </c:pt>
                <c:pt idx="190">
                  <c:v>17899.7</c:v>
                </c:pt>
                <c:pt idx="191">
                  <c:v>14291.5</c:v>
                </c:pt>
                <c:pt idx="192">
                  <c:v>11916.7</c:v>
                </c:pt>
                <c:pt idx="193">
                  <c:v>11657.2</c:v>
                </c:pt>
                <c:pt idx="194">
                  <c:v>11323.2</c:v>
                </c:pt>
                <c:pt idx="195">
                  <c:v>11074.6</c:v>
                </c:pt>
                <c:pt idx="196">
                  <c:v>10975.6</c:v>
                </c:pt>
                <c:pt idx="197">
                  <c:v>10233.6</c:v>
                </c:pt>
                <c:pt idx="198">
                  <c:v>9888.61</c:v>
                </c:pt>
                <c:pt idx="199">
                  <c:v>10058.799999999999</c:v>
                </c:pt>
                <c:pt idx="200">
                  <c:v>9818.35</c:v>
                </c:pt>
                <c:pt idx="201">
                  <c:v>9330.5499999999993</c:v>
                </c:pt>
                <c:pt idx="202">
                  <c:v>8790.92</c:v>
                </c:pt>
                <c:pt idx="203">
                  <c:v>8253.69</c:v>
                </c:pt>
                <c:pt idx="204">
                  <c:v>8038.77</c:v>
                </c:pt>
                <c:pt idx="205">
                  <c:v>8253.5499999999993</c:v>
                </c:pt>
                <c:pt idx="206">
                  <c:v>8071.26</c:v>
                </c:pt>
                <c:pt idx="207">
                  <c:v>8200.64</c:v>
                </c:pt>
                <c:pt idx="208">
                  <c:v>8036.49</c:v>
                </c:pt>
                <c:pt idx="209">
                  <c:v>7790.15</c:v>
                </c:pt>
                <c:pt idx="210">
                  <c:v>7708.99</c:v>
                </c:pt>
                <c:pt idx="211">
                  <c:v>7871.69</c:v>
                </c:pt>
                <c:pt idx="212">
                  <c:v>7315.54</c:v>
                </c:pt>
                <c:pt idx="213">
                  <c:v>6635.75</c:v>
                </c:pt>
                <c:pt idx="214">
                  <c:v>6559.49</c:v>
                </c:pt>
                <c:pt idx="215">
                  <c:v>5950.07</c:v>
                </c:pt>
                <c:pt idx="216">
                  <c:v>6357.6</c:v>
                </c:pt>
                <c:pt idx="217">
                  <c:v>6618.14</c:v>
                </c:pt>
                <c:pt idx="218">
                  <c:v>7143.58</c:v>
                </c:pt>
                <c:pt idx="219">
                  <c:v>7459.69</c:v>
                </c:pt>
                <c:pt idx="220">
                  <c:v>7144.38</c:v>
                </c:pt>
                <c:pt idx="221">
                  <c:v>7022.76</c:v>
                </c:pt>
                <c:pt idx="222">
                  <c:v>7407.41</c:v>
                </c:pt>
                <c:pt idx="223">
                  <c:v>7379.95</c:v>
                </c:pt>
                <c:pt idx="224">
                  <c:v>7207.76</c:v>
                </c:pt>
                <c:pt idx="225">
                  <c:v>7078.5</c:v>
                </c:pt>
                <c:pt idx="226">
                  <c:v>6767.31</c:v>
                </c:pt>
                <c:pt idx="227">
                  <c:v>6468.4</c:v>
                </c:pt>
                <c:pt idx="228">
                  <c:v>6130.53</c:v>
                </c:pt>
                <c:pt idx="229">
                  <c:v>6153.85</c:v>
                </c:pt>
                <c:pt idx="230">
                  <c:v>5753.09</c:v>
                </c:pt>
                <c:pt idx="231">
                  <c:v>5780.9</c:v>
                </c:pt>
                <c:pt idx="232">
                  <c:v>5904.83</c:v>
                </c:pt>
                <c:pt idx="233">
                  <c:v>5750.8</c:v>
                </c:pt>
                <c:pt idx="234">
                  <c:v>5526.64</c:v>
                </c:pt>
                <c:pt idx="235">
                  <c:v>5930.32</c:v>
                </c:pt>
                <c:pt idx="236">
                  <c:v>6008.42</c:v>
                </c:pt>
                <c:pt idx="237">
                  <c:v>6031.6</c:v>
                </c:pt>
                <c:pt idx="238">
                  <c:v>6011.45</c:v>
                </c:pt>
                <c:pt idx="239">
                  <c:v>5708.52</c:v>
                </c:pt>
                <c:pt idx="240">
                  <c:v>5590.69</c:v>
                </c:pt>
                <c:pt idx="241">
                  <c:v>5605.51</c:v>
                </c:pt>
                <c:pt idx="242">
                  <c:v>5725.59</c:v>
                </c:pt>
                <c:pt idx="243">
                  <c:v>5678.19</c:v>
                </c:pt>
                <c:pt idx="244">
                  <c:v>5831.79</c:v>
                </c:pt>
                <c:pt idx="245">
                  <c:v>5647.21</c:v>
                </c:pt>
                <c:pt idx="246">
                  <c:v>5446.91</c:v>
                </c:pt>
                <c:pt idx="247">
                  <c:v>4826.4799999999996</c:v>
                </c:pt>
                <c:pt idx="248">
                  <c:v>4781.99</c:v>
                </c:pt>
                <c:pt idx="249">
                  <c:v>4772.0200000000004</c:v>
                </c:pt>
                <c:pt idx="250">
                  <c:v>4610.4799999999996</c:v>
                </c:pt>
                <c:pt idx="251">
                  <c:v>4426.8900000000003</c:v>
                </c:pt>
                <c:pt idx="252">
                  <c:v>4370.8100000000004</c:v>
                </c:pt>
                <c:pt idx="253">
                  <c:v>4328.41</c:v>
                </c:pt>
                <c:pt idx="254">
                  <c:v>4229.3599999999997</c:v>
                </c:pt>
                <c:pt idx="255">
                  <c:v>4317.4799999999996</c:v>
                </c:pt>
                <c:pt idx="256">
                  <c:v>4409.32</c:v>
                </c:pt>
                <c:pt idx="257">
                  <c:v>4403.74</c:v>
                </c:pt>
                <c:pt idx="258">
                  <c:v>4338.71</c:v>
                </c:pt>
                <c:pt idx="259">
                  <c:v>4163.07</c:v>
                </c:pt>
                <c:pt idx="260">
                  <c:v>4174.7299999999996</c:v>
                </c:pt>
                <c:pt idx="261">
                  <c:v>4200.67</c:v>
                </c:pt>
                <c:pt idx="262">
                  <c:v>3892.35</c:v>
                </c:pt>
                <c:pt idx="263">
                  <c:v>3926.07</c:v>
                </c:pt>
                <c:pt idx="264">
                  <c:v>3682.84</c:v>
                </c:pt>
                <c:pt idx="265">
                  <c:v>3792.4</c:v>
                </c:pt>
                <c:pt idx="266">
                  <c:v>3630.7</c:v>
                </c:pt>
                <c:pt idx="267">
                  <c:v>3631.04</c:v>
                </c:pt>
                <c:pt idx="268">
                  <c:v>3905.95</c:v>
                </c:pt>
                <c:pt idx="269">
                  <c:v>3924.97</c:v>
                </c:pt>
                <c:pt idx="270">
                  <c:v>4065.2</c:v>
                </c:pt>
                <c:pt idx="271">
                  <c:v>3582.88</c:v>
                </c:pt>
                <c:pt idx="272">
                  <c:v>3625.04</c:v>
                </c:pt>
                <c:pt idx="273">
                  <c:v>3637.52</c:v>
                </c:pt>
                <c:pt idx="274">
                  <c:v>3154.95</c:v>
                </c:pt>
                <c:pt idx="275">
                  <c:v>3882.59</c:v>
                </c:pt>
                <c:pt idx="276">
                  <c:v>4130.8100000000004</c:v>
                </c:pt>
                <c:pt idx="277">
                  <c:v>4161.2700000000004</c:v>
                </c:pt>
                <c:pt idx="278">
                  <c:v>4122.9399999999996</c:v>
                </c:pt>
                <c:pt idx="279">
                  <c:v>4226.0600000000004</c:v>
                </c:pt>
                <c:pt idx="280">
                  <c:v>4228.75</c:v>
                </c:pt>
                <c:pt idx="281">
                  <c:v>4599.88</c:v>
                </c:pt>
                <c:pt idx="282">
                  <c:v>4597.12</c:v>
                </c:pt>
                <c:pt idx="283">
                  <c:v>4376.53</c:v>
                </c:pt>
                <c:pt idx="284">
                  <c:v>4236.3100000000004</c:v>
                </c:pt>
                <c:pt idx="285">
                  <c:v>4582.96</c:v>
                </c:pt>
                <c:pt idx="286">
                  <c:v>4578.7700000000004</c:v>
                </c:pt>
                <c:pt idx="287">
                  <c:v>4892.01</c:v>
                </c:pt>
                <c:pt idx="288">
                  <c:v>4703.3900000000003</c:v>
                </c:pt>
                <c:pt idx="289">
                  <c:v>4565.3</c:v>
                </c:pt>
                <c:pt idx="290">
                  <c:v>4579.0200000000004</c:v>
                </c:pt>
                <c:pt idx="291">
                  <c:v>4382.66</c:v>
                </c:pt>
                <c:pt idx="292">
                  <c:v>4382.88</c:v>
                </c:pt>
                <c:pt idx="293">
                  <c:v>4352.3999999999996</c:v>
                </c:pt>
                <c:pt idx="294">
                  <c:v>4371.6000000000004</c:v>
                </c:pt>
                <c:pt idx="295">
                  <c:v>4334.68</c:v>
                </c:pt>
                <c:pt idx="296">
                  <c:v>4151.5200000000004</c:v>
                </c:pt>
                <c:pt idx="297">
                  <c:v>4100.5200000000004</c:v>
                </c:pt>
                <c:pt idx="298">
                  <c:v>4001.74</c:v>
                </c:pt>
                <c:pt idx="299">
                  <c:v>4087.66</c:v>
                </c:pt>
                <c:pt idx="300">
                  <c:v>4193.7</c:v>
                </c:pt>
                <c:pt idx="301">
                  <c:v>4160.62</c:v>
                </c:pt>
                <c:pt idx="302">
                  <c:v>4331.6899999999996</c:v>
                </c:pt>
                <c:pt idx="303">
                  <c:v>4376.63</c:v>
                </c:pt>
                <c:pt idx="304">
                  <c:v>4181.93</c:v>
                </c:pt>
                <c:pt idx="305">
                  <c:v>4325.13</c:v>
                </c:pt>
                <c:pt idx="306">
                  <c:v>4073.26</c:v>
                </c:pt>
                <c:pt idx="307">
                  <c:v>3884.71</c:v>
                </c:pt>
                <c:pt idx="308">
                  <c:v>3650.62</c:v>
                </c:pt>
                <c:pt idx="309">
                  <c:v>3381.28</c:v>
                </c:pt>
                <c:pt idx="310">
                  <c:v>3342.47</c:v>
                </c:pt>
                <c:pt idx="311">
                  <c:v>3419.94</c:v>
                </c:pt>
                <c:pt idx="312">
                  <c:v>3378.94</c:v>
                </c:pt>
                <c:pt idx="313">
                  <c:v>3213.94</c:v>
                </c:pt>
                <c:pt idx="314">
                  <c:v>3252.91</c:v>
                </c:pt>
                <c:pt idx="315">
                  <c:v>2895.89</c:v>
                </c:pt>
                <c:pt idx="316">
                  <c:v>2804.73</c:v>
                </c:pt>
                <c:pt idx="317">
                  <c:v>2710.67</c:v>
                </c:pt>
                <c:pt idx="318">
                  <c:v>2718.26</c:v>
                </c:pt>
                <c:pt idx="319">
                  <c:v>2875.34</c:v>
                </c:pt>
                <c:pt idx="320">
                  <c:v>2757.18</c:v>
                </c:pt>
                <c:pt idx="321">
                  <c:v>2726.45</c:v>
                </c:pt>
                <c:pt idx="322">
                  <c:v>2809.01</c:v>
                </c:pt>
                <c:pt idx="323">
                  <c:v>2671.78</c:v>
                </c:pt>
                <c:pt idx="324">
                  <c:v>2529.4499999999998</c:v>
                </c:pt>
                <c:pt idx="325">
                  <c:v>2576.48</c:v>
                </c:pt>
                <c:pt idx="326">
                  <c:v>2754.86</c:v>
                </c:pt>
                <c:pt idx="327">
                  <c:v>2730.4</c:v>
                </c:pt>
                <c:pt idx="328">
                  <c:v>2810.12</c:v>
                </c:pt>
                <c:pt idx="329">
                  <c:v>2667.76</c:v>
                </c:pt>
                <c:pt idx="330">
                  <c:v>2817.6</c:v>
                </c:pt>
                <c:pt idx="331">
                  <c:v>2273.4299999999998</c:v>
                </c:pt>
                <c:pt idx="332">
                  <c:v>2318.88</c:v>
                </c:pt>
                <c:pt idx="333">
                  <c:v>2228.41</c:v>
                </c:pt>
                <c:pt idx="334">
                  <c:v>1929.82</c:v>
                </c:pt>
                <c:pt idx="335">
                  <c:v>1998.86</c:v>
                </c:pt>
                <c:pt idx="336">
                  <c:v>2233.34</c:v>
                </c:pt>
                <c:pt idx="337">
                  <c:v>2357.9</c:v>
                </c:pt>
                <c:pt idx="338">
                  <c:v>2398.84</c:v>
                </c:pt>
                <c:pt idx="339">
                  <c:v>2337.79</c:v>
                </c:pt>
                <c:pt idx="340">
                  <c:v>2372.56</c:v>
                </c:pt>
                <c:pt idx="341">
                  <c:v>2518.44</c:v>
                </c:pt>
                <c:pt idx="342">
                  <c:v>2571.34</c:v>
                </c:pt>
                <c:pt idx="343">
                  <c:v>2518.66</c:v>
                </c:pt>
                <c:pt idx="344">
                  <c:v>2608.56</c:v>
                </c:pt>
                <c:pt idx="345">
                  <c:v>2601.9899999999998</c:v>
                </c:pt>
                <c:pt idx="346">
                  <c:v>2601.64</c:v>
                </c:pt>
                <c:pt idx="347">
                  <c:v>2564.06</c:v>
                </c:pt>
                <c:pt idx="348">
                  <c:v>2506.4699999999998</c:v>
                </c:pt>
                <c:pt idx="349">
                  <c:v>2434.5500000000002</c:v>
                </c:pt>
                <c:pt idx="350">
                  <c:v>2480.84</c:v>
                </c:pt>
                <c:pt idx="351">
                  <c:v>2539.3200000000002</c:v>
                </c:pt>
                <c:pt idx="352">
                  <c:v>2574.79</c:v>
                </c:pt>
                <c:pt idx="353">
                  <c:v>2552.4499999999998</c:v>
                </c:pt>
                <c:pt idx="354">
                  <c:v>2478.4499999999998</c:v>
                </c:pt>
                <c:pt idx="355">
                  <c:v>2589.41</c:v>
                </c:pt>
                <c:pt idx="356">
                  <c:v>2608.7199999999998</c:v>
                </c:pt>
                <c:pt idx="357">
                  <c:v>2744.91</c:v>
                </c:pt>
                <c:pt idx="358">
                  <c:v>2705.41</c:v>
                </c:pt>
                <c:pt idx="359">
                  <c:v>2689.1</c:v>
                </c:pt>
                <c:pt idx="360">
                  <c:v>2721.79</c:v>
                </c:pt>
                <c:pt idx="361">
                  <c:v>2589.6</c:v>
                </c:pt>
                <c:pt idx="362">
                  <c:v>2548.29</c:v>
                </c:pt>
                <c:pt idx="363">
                  <c:v>2655.88</c:v>
                </c:pt>
                <c:pt idx="364">
                  <c:v>2518.56</c:v>
                </c:pt>
                <c:pt idx="365">
                  <c:v>2464.58</c:v>
                </c:pt>
                <c:pt idx="366">
                  <c:v>2506.37</c:v>
                </c:pt>
                <c:pt idx="367">
                  <c:v>2717.02</c:v>
                </c:pt>
                <c:pt idx="368">
                  <c:v>2659.63</c:v>
                </c:pt>
                <c:pt idx="369">
                  <c:v>2958.11</c:v>
                </c:pt>
                <c:pt idx="370">
                  <c:v>2947.71</c:v>
                </c:pt>
                <c:pt idx="371">
                  <c:v>2823.81</c:v>
                </c:pt>
                <c:pt idx="372">
                  <c:v>2805.62</c:v>
                </c:pt>
                <c:pt idx="373">
                  <c:v>2732.16</c:v>
                </c:pt>
                <c:pt idx="374">
                  <c:v>2863.2</c:v>
                </c:pt>
                <c:pt idx="375">
                  <c:v>2686.81</c:v>
                </c:pt>
                <c:pt idx="376">
                  <c:v>2511.81</c:v>
                </c:pt>
                <c:pt idx="377">
                  <c:v>2515.35</c:v>
                </c:pt>
                <c:pt idx="378">
                  <c:v>2488.5500000000002</c:v>
                </c:pt>
                <c:pt idx="379">
                  <c:v>2407.88</c:v>
                </c:pt>
                <c:pt idx="380">
                  <c:v>2286.41</c:v>
                </c:pt>
                <c:pt idx="381">
                  <c:v>2175.4699999999998</c:v>
                </c:pt>
                <c:pt idx="382">
                  <c:v>2255.61</c:v>
                </c:pt>
                <c:pt idx="383">
                  <c:v>2155.8000000000002</c:v>
                </c:pt>
                <c:pt idx="384">
                  <c:v>2038.87</c:v>
                </c:pt>
                <c:pt idx="385">
                  <c:v>2202.42</c:v>
                </c:pt>
                <c:pt idx="386">
                  <c:v>2304.98</c:v>
                </c:pt>
                <c:pt idx="387">
                  <c:v>2443.64</c:v>
                </c:pt>
                <c:pt idx="388">
                  <c:v>2320.42</c:v>
                </c:pt>
                <c:pt idx="389">
                  <c:v>2173.4</c:v>
                </c:pt>
                <c:pt idx="390">
                  <c:v>2041.2</c:v>
                </c:pt>
                <c:pt idx="391">
                  <c:v>2084.73</c:v>
                </c:pt>
                <c:pt idx="392">
                  <c:v>1987.71</c:v>
                </c:pt>
                <c:pt idx="393">
                  <c:v>1888.65</c:v>
                </c:pt>
                <c:pt idx="394">
                  <c:v>1839.09</c:v>
                </c:pt>
                <c:pt idx="395">
                  <c:v>1734.45</c:v>
                </c:pt>
                <c:pt idx="396">
                  <c:v>1738.43</c:v>
                </c:pt>
                <c:pt idx="397">
                  <c:v>1808.91</c:v>
                </c:pt>
                <c:pt idx="398">
                  <c:v>1804.91</c:v>
                </c:pt>
                <c:pt idx="399">
                  <c:v>1724.24</c:v>
                </c:pt>
                <c:pt idx="400">
                  <c:v>1848.57</c:v>
                </c:pt>
                <c:pt idx="401">
                  <c:v>1787.13</c:v>
                </c:pt>
                <c:pt idx="402">
                  <c:v>1755.36</c:v>
                </c:pt>
                <c:pt idx="403">
                  <c:v>1723.35</c:v>
                </c:pt>
                <c:pt idx="404">
                  <c:v>1596.71</c:v>
                </c:pt>
                <c:pt idx="405">
                  <c:v>1578.8</c:v>
                </c:pt>
                <c:pt idx="406">
                  <c:v>1555.45</c:v>
                </c:pt>
                <c:pt idx="407">
                  <c:v>1537.67</c:v>
                </c:pt>
                <c:pt idx="408">
                  <c:v>1490.09</c:v>
                </c:pt>
                <c:pt idx="409">
                  <c:v>1452.82</c:v>
                </c:pt>
                <c:pt idx="410">
                  <c:v>1421.6</c:v>
                </c:pt>
                <c:pt idx="411">
                  <c:v>1347.89</c:v>
                </c:pt>
                <c:pt idx="412">
                  <c:v>1321.79</c:v>
                </c:pt>
                <c:pt idx="413">
                  <c:v>1316.48</c:v>
                </c:pt>
                <c:pt idx="414">
                  <c:v>1317.73</c:v>
                </c:pt>
                <c:pt idx="415">
                  <c:v>1281.08</c:v>
                </c:pt>
                <c:pt idx="416">
                  <c:v>1265.49</c:v>
                </c:pt>
                <c:pt idx="417">
                  <c:v>1250.1500000000001</c:v>
                </c:pt>
                <c:pt idx="418">
                  <c:v>1207.21</c:v>
                </c:pt>
                <c:pt idx="419">
                  <c:v>1231.71</c:v>
                </c:pt>
                <c:pt idx="420">
                  <c:v>1222.05</c:v>
                </c:pt>
                <c:pt idx="421">
                  <c:v>1229.08</c:v>
                </c:pt>
                <c:pt idx="422">
                  <c:v>1210.29</c:v>
                </c:pt>
                <c:pt idx="423">
                  <c:v>1211.67</c:v>
                </c:pt>
                <c:pt idx="424">
                  <c:v>1193.9100000000001</c:v>
                </c:pt>
                <c:pt idx="425">
                  <c:v>1182.94</c:v>
                </c:pt>
                <c:pt idx="426">
                  <c:v>1172.52</c:v>
                </c:pt>
                <c:pt idx="427">
                  <c:v>1167.54</c:v>
                </c:pt>
                <c:pt idx="428">
                  <c:v>1169.28</c:v>
                </c:pt>
                <c:pt idx="429">
                  <c:v>1200.3699999999999</c:v>
                </c:pt>
                <c:pt idx="430">
                  <c:v>1205.01</c:v>
                </c:pt>
                <c:pt idx="431">
                  <c:v>1187.1300000000001</c:v>
                </c:pt>
                <c:pt idx="432">
                  <c:v>1187.8699999999999</c:v>
                </c:pt>
                <c:pt idx="433">
                  <c:v>1175.95</c:v>
                </c:pt>
                <c:pt idx="434">
                  <c:v>1176.9000000000001</c:v>
                </c:pt>
                <c:pt idx="435">
                  <c:v>1182.68</c:v>
                </c:pt>
                <c:pt idx="436">
                  <c:v>1124.78</c:v>
                </c:pt>
                <c:pt idx="437">
                  <c:v>1133.25</c:v>
                </c:pt>
                <c:pt idx="438">
                  <c:v>1143.81</c:v>
                </c:pt>
                <c:pt idx="439">
                  <c:v>1102.17</c:v>
                </c:pt>
                <c:pt idx="440">
                  <c:v>1080.5</c:v>
                </c:pt>
                <c:pt idx="441">
                  <c:v>1071.79</c:v>
                </c:pt>
                <c:pt idx="442">
                  <c:v>1026.43</c:v>
                </c:pt>
                <c:pt idx="443">
                  <c:v>1039.97</c:v>
                </c:pt>
                <c:pt idx="444">
                  <c:v>1047.1500000000001</c:v>
                </c:pt>
                <c:pt idx="445">
                  <c:v>1045.77</c:v>
                </c:pt>
                <c:pt idx="446">
                  <c:v>966.72</c:v>
                </c:pt>
                <c:pt idx="447">
                  <c:v>972.78</c:v>
                </c:pt>
                <c:pt idx="448">
                  <c:v>937.52</c:v>
                </c:pt>
                <c:pt idx="449">
                  <c:v>1038.5899999999999</c:v>
                </c:pt>
                <c:pt idx="450">
                  <c:v>1049.1400000000001</c:v>
                </c:pt>
                <c:pt idx="451">
                  <c:v>1120.54</c:v>
                </c:pt>
                <c:pt idx="452">
                  <c:v>1054.23</c:v>
                </c:pt>
                <c:pt idx="453">
                  <c:v>1036.74</c:v>
                </c:pt>
                <c:pt idx="454">
                  <c:v>973.82</c:v>
                </c:pt>
                <c:pt idx="455">
                  <c:v>1100.23</c:v>
                </c:pt>
                <c:pt idx="456">
                  <c:v>1187.81</c:v>
                </c:pt>
                <c:pt idx="457">
                  <c:v>1249.6099999999999</c:v>
                </c:pt>
                <c:pt idx="458">
                  <c:v>1240</c:v>
                </c:pt>
                <c:pt idx="459">
                  <c:v>1231.92</c:v>
                </c:pt>
                <c:pt idx="460">
                  <c:v>1221.3800000000001</c:v>
                </c:pt>
                <c:pt idx="461">
                  <c:v>1175.83</c:v>
                </c:pt>
                <c:pt idx="462">
                  <c:v>1116.72</c:v>
                </c:pt>
                <c:pt idx="463">
                  <c:v>1188.49</c:v>
                </c:pt>
                <c:pt idx="464">
                  <c:v>1150</c:v>
                </c:pt>
                <c:pt idx="465">
                  <c:v>1223.54</c:v>
                </c:pt>
                <c:pt idx="466">
                  <c:v>1272.83</c:v>
                </c:pt>
                <c:pt idx="467">
                  <c:v>1267.1199999999999</c:v>
                </c:pt>
                <c:pt idx="468">
                  <c:v>1255.1500000000001</c:v>
                </c:pt>
                <c:pt idx="469">
                  <c:v>1274.99</c:v>
                </c:pt>
                <c:pt idx="470">
                  <c:v>1251.01</c:v>
                </c:pt>
                <c:pt idx="471">
                  <c:v>1222.5</c:v>
                </c:pt>
                <c:pt idx="472">
                  <c:v>1179.97</c:v>
                </c:pt>
                <c:pt idx="473">
                  <c:v>1179.97</c:v>
                </c:pt>
                <c:pt idx="474">
                  <c:v>1165.2</c:v>
                </c:pt>
                <c:pt idx="475">
                  <c:v>1143.8399999999999</c:v>
                </c:pt>
                <c:pt idx="476">
                  <c:v>1173.68</c:v>
                </c:pt>
                <c:pt idx="477">
                  <c:v>1166.72</c:v>
                </c:pt>
                <c:pt idx="478">
                  <c:v>1117.44</c:v>
                </c:pt>
                <c:pt idx="479">
                  <c:v>1115.3</c:v>
                </c:pt>
                <c:pt idx="480">
                  <c:v>1079.98</c:v>
                </c:pt>
                <c:pt idx="481">
                  <c:v>1047.8699999999999</c:v>
                </c:pt>
                <c:pt idx="482">
                  <c:v>1054.42</c:v>
                </c:pt>
                <c:pt idx="483">
                  <c:v>1046.21</c:v>
                </c:pt>
                <c:pt idx="484">
                  <c:v>1027.44</c:v>
                </c:pt>
                <c:pt idx="485">
                  <c:v>1007.48</c:v>
                </c:pt>
                <c:pt idx="486">
                  <c:v>1004.55</c:v>
                </c:pt>
                <c:pt idx="487">
                  <c:v>990.64</c:v>
                </c:pt>
                <c:pt idx="488">
                  <c:v>999.18</c:v>
                </c:pt>
                <c:pt idx="489">
                  <c:v>1004.45</c:v>
                </c:pt>
                <c:pt idx="490">
                  <c:v>988.67</c:v>
                </c:pt>
                <c:pt idx="491">
                  <c:v>994.38</c:v>
                </c:pt>
                <c:pt idx="492">
                  <c:v>1063.07</c:v>
                </c:pt>
                <c:pt idx="493">
                  <c:v>1061.3499999999999</c:v>
                </c:pt>
                <c:pt idx="494">
                  <c:v>1038.1500000000001</c:v>
                </c:pt>
                <c:pt idx="495">
                  <c:v>1027.3399999999999</c:v>
                </c:pt>
                <c:pt idx="496">
                  <c:v>1042.9000000000001</c:v>
                </c:pt>
                <c:pt idx="497">
                  <c:v>1029.9100000000001</c:v>
                </c:pt>
                <c:pt idx="498">
                  <c:v>1011.8</c:v>
                </c:pt>
                <c:pt idx="499">
                  <c:v>989.02</c:v>
                </c:pt>
                <c:pt idx="500">
                  <c:v>970.4</c:v>
                </c:pt>
                <c:pt idx="501">
                  <c:v>920.38</c:v>
                </c:pt>
                <c:pt idx="502">
                  <c:v>919.5</c:v>
                </c:pt>
                <c:pt idx="503">
                  <c:v>921.59</c:v>
                </c:pt>
                <c:pt idx="504">
                  <c:v>919.75</c:v>
                </c:pt>
                <c:pt idx="505">
                  <c:v>917.59</c:v>
                </c:pt>
                <c:pt idx="506">
                  <c:v>901.54</c:v>
                </c:pt>
                <c:pt idx="507">
                  <c:v>892.69</c:v>
                </c:pt>
                <c:pt idx="508">
                  <c:v>921.01</c:v>
                </c:pt>
                <c:pt idx="509">
                  <c:v>924.67</c:v>
                </c:pt>
                <c:pt idx="510">
                  <c:v>921.79</c:v>
                </c:pt>
                <c:pt idx="511">
                  <c:v>895.03</c:v>
                </c:pt>
                <c:pt idx="512">
                  <c:v>899.07</c:v>
                </c:pt>
                <c:pt idx="513">
                  <c:v>886.62</c:v>
                </c:pt>
                <c:pt idx="514">
                  <c:v>907.94</c:v>
                </c:pt>
                <c:pt idx="515">
                  <c:v>831.53</c:v>
                </c:pt>
                <c:pt idx="516">
                  <c:v>821.8</c:v>
                </c:pt>
                <c:pt idx="517">
                  <c:v>818.41</c:v>
                </c:pt>
                <c:pt idx="518">
                  <c:v>823.98</c:v>
                </c:pt>
                <c:pt idx="519">
                  <c:v>804.83</c:v>
                </c:pt>
                <c:pt idx="520">
                  <c:v>777.76</c:v>
                </c:pt>
                <c:pt idx="521">
                  <c:v>907.68</c:v>
                </c:pt>
                <c:pt idx="522">
                  <c:v>902.83</c:v>
                </c:pt>
                <c:pt idx="523">
                  <c:v>911.2</c:v>
                </c:pt>
                <c:pt idx="524">
                  <c:v>908.59</c:v>
                </c:pt>
                <c:pt idx="525">
                  <c:v>902.2</c:v>
                </c:pt>
                <c:pt idx="526">
                  <c:v>1013.38</c:v>
                </c:pt>
                <c:pt idx="527">
                  <c:v>1154.73</c:v>
                </c:pt>
                <c:pt idx="528">
                  <c:v>1043.8399999999999</c:v>
                </c:pt>
                <c:pt idx="529">
                  <c:v>1021.75</c:v>
                </c:pt>
                <c:pt idx="530">
                  <c:v>998.33</c:v>
                </c:pt>
                <c:pt idx="531">
                  <c:v>963.74</c:v>
                </c:pt>
              </c:numCache>
            </c:numRef>
          </c:val>
          <c:smooth val="0"/>
          <c:extLst>
            <c:ext xmlns:c16="http://schemas.microsoft.com/office/drawing/2014/chart" uri="{C3380CC4-5D6E-409C-BE32-E72D297353CC}">
              <c16:uniqueId val="{00000000-71E2-45D8-B00C-ECE7AE491ECC}"/>
            </c:ext>
          </c:extLst>
        </c:ser>
        <c:dLbls>
          <c:showLegendKey val="0"/>
          <c:showVal val="0"/>
          <c:showCatName val="0"/>
          <c:showSerName val="0"/>
          <c:showPercent val="0"/>
          <c:showBubbleSize val="0"/>
        </c:dLbls>
        <c:smooth val="0"/>
        <c:axId val="345237152"/>
        <c:axId val="345235840"/>
      </c:lineChart>
      <c:dateAx>
        <c:axId val="345237152"/>
        <c:scaling>
          <c:orientation val="minMax"/>
        </c:scaling>
        <c:delete val="1"/>
        <c:axPos val="b"/>
        <c:numFmt formatCode="m/d/yyyy" sourceLinked="1"/>
        <c:majorTickMark val="none"/>
        <c:minorTickMark val="none"/>
        <c:tickLblPos val="nextTo"/>
        <c:crossAx val="345235840"/>
        <c:crosses val="autoZero"/>
        <c:auto val="1"/>
        <c:lblOffset val="100"/>
        <c:baseTimeUnit val="days"/>
      </c:dateAx>
      <c:valAx>
        <c:axId val="34523584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4523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lineChart>
        <c:grouping val="standard"/>
        <c:varyColors val="0"/>
        <c:ser>
          <c:idx val="0"/>
          <c:order val="0"/>
          <c:tx>
            <c:strRef>
              <c:f>Sheet1!$B$1</c:f>
              <c:strCache>
                <c:ptCount val="1"/>
                <c:pt idx="0">
                  <c:v>Series 1</c:v>
                </c:pt>
              </c:strCache>
            </c:strRef>
          </c:tx>
          <c:spPr>
            <a:ln w="28575" cap="rnd">
              <a:solidFill>
                <a:srgbClr val="153E6E"/>
              </a:solidFill>
              <a:round/>
            </a:ln>
            <a:effectLst/>
          </c:spPr>
          <c:marker>
            <c:symbol val="none"/>
          </c:marker>
          <c:cat>
            <c:strRef>
              <c:f>Sheet1!$A$2:$A$2165</c:f>
              <c:strCache>
                <c:ptCount val="2164"/>
                <c:pt idx="0">
                  <c:v>6/1/1994</c:v>
                </c:pt>
                <c:pt idx="1">
                  <c:v>6/2/1994</c:v>
                </c:pt>
                <c:pt idx="2">
                  <c:v>6/3/1994</c:v>
                </c:pt>
                <c:pt idx="3">
                  <c:v>6/6/1994</c:v>
                </c:pt>
                <c:pt idx="4">
                  <c:v>6/7/1994</c:v>
                </c:pt>
                <c:pt idx="5">
                  <c:v>6/8/1994</c:v>
                </c:pt>
                <c:pt idx="6">
                  <c:v>6/9/1994</c:v>
                </c:pt>
                <c:pt idx="7">
                  <c:v>6/10/1994</c:v>
                </c:pt>
                <c:pt idx="8">
                  <c:v>6/13/1994</c:v>
                </c:pt>
                <c:pt idx="9">
                  <c:v>6/14/1994</c:v>
                </c:pt>
                <c:pt idx="10">
                  <c:v>6/15/1994</c:v>
                </c:pt>
                <c:pt idx="11">
                  <c:v>6/16/1994</c:v>
                </c:pt>
                <c:pt idx="12">
                  <c:v>6/17/1994</c:v>
                </c:pt>
                <c:pt idx="13">
                  <c:v>6/20/1994</c:v>
                </c:pt>
                <c:pt idx="14">
                  <c:v>6/21/1994</c:v>
                </c:pt>
                <c:pt idx="15">
                  <c:v>6/22/1994</c:v>
                </c:pt>
                <c:pt idx="16">
                  <c:v>6/23/1994</c:v>
                </c:pt>
                <c:pt idx="17">
                  <c:v>6/24/1994</c:v>
                </c:pt>
                <c:pt idx="18">
                  <c:v>6/27/1994</c:v>
                </c:pt>
                <c:pt idx="19">
                  <c:v>6/28/1994</c:v>
                </c:pt>
                <c:pt idx="20">
                  <c:v>6/29/1994</c:v>
                </c:pt>
                <c:pt idx="21">
                  <c:v>6/30/1994</c:v>
                </c:pt>
                <c:pt idx="22">
                  <c:v>7/1/1994</c:v>
                </c:pt>
                <c:pt idx="23">
                  <c:v>7/5/1994</c:v>
                </c:pt>
                <c:pt idx="24">
                  <c:v>7/6/1994</c:v>
                </c:pt>
                <c:pt idx="25">
                  <c:v>7/7/1994</c:v>
                </c:pt>
                <c:pt idx="26">
                  <c:v>7/8/1994</c:v>
                </c:pt>
                <c:pt idx="27">
                  <c:v>7/11/1994</c:v>
                </c:pt>
                <c:pt idx="28">
                  <c:v>7/12/1994</c:v>
                </c:pt>
                <c:pt idx="29">
                  <c:v>7/13/1994</c:v>
                </c:pt>
                <c:pt idx="30">
                  <c:v>7/14/1994</c:v>
                </c:pt>
                <c:pt idx="31">
                  <c:v>7/15/1994</c:v>
                </c:pt>
                <c:pt idx="32">
                  <c:v>7/18/1994</c:v>
                </c:pt>
                <c:pt idx="33">
                  <c:v>7/19/1994</c:v>
                </c:pt>
                <c:pt idx="34">
                  <c:v>7/20/1994</c:v>
                </c:pt>
                <c:pt idx="35">
                  <c:v>7/21/1994</c:v>
                </c:pt>
                <c:pt idx="36">
                  <c:v>7/22/1994</c:v>
                </c:pt>
                <c:pt idx="37">
                  <c:v>7/25/1994</c:v>
                </c:pt>
                <c:pt idx="38">
                  <c:v>7/26/1994</c:v>
                </c:pt>
                <c:pt idx="39">
                  <c:v>7/27/1994</c:v>
                </c:pt>
                <c:pt idx="40">
                  <c:v>7/28/1994</c:v>
                </c:pt>
                <c:pt idx="41">
                  <c:v>7/29/1994</c:v>
                </c:pt>
                <c:pt idx="42">
                  <c:v>8/1/1994</c:v>
                </c:pt>
                <c:pt idx="43">
                  <c:v>8/2/1994</c:v>
                </c:pt>
                <c:pt idx="44">
                  <c:v>8/3/1994</c:v>
                </c:pt>
                <c:pt idx="45">
                  <c:v>8/4/1994</c:v>
                </c:pt>
                <c:pt idx="46">
                  <c:v>8/5/1994</c:v>
                </c:pt>
                <c:pt idx="47">
                  <c:v>8/8/1994</c:v>
                </c:pt>
                <c:pt idx="48">
                  <c:v>8/9/1994</c:v>
                </c:pt>
                <c:pt idx="49">
                  <c:v>8/10/1994</c:v>
                </c:pt>
                <c:pt idx="50">
                  <c:v>8/11/1994</c:v>
                </c:pt>
                <c:pt idx="51">
                  <c:v>8/12/1994</c:v>
                </c:pt>
                <c:pt idx="52">
                  <c:v>8/15/1994</c:v>
                </c:pt>
                <c:pt idx="53">
                  <c:v>8/16/1994</c:v>
                </c:pt>
                <c:pt idx="54">
                  <c:v>8/17/1994</c:v>
                </c:pt>
                <c:pt idx="55">
                  <c:v>8/18/1994</c:v>
                </c:pt>
                <c:pt idx="56">
                  <c:v>8/19/1994</c:v>
                </c:pt>
                <c:pt idx="57">
                  <c:v>8/22/1994</c:v>
                </c:pt>
                <c:pt idx="58">
                  <c:v>8/23/1994</c:v>
                </c:pt>
                <c:pt idx="59">
                  <c:v>8/24/1994</c:v>
                </c:pt>
                <c:pt idx="60">
                  <c:v>8/25/1994</c:v>
                </c:pt>
                <c:pt idx="61">
                  <c:v>8/26/1994</c:v>
                </c:pt>
                <c:pt idx="62">
                  <c:v>8/29/1994</c:v>
                </c:pt>
                <c:pt idx="63">
                  <c:v>8/30/1994</c:v>
                </c:pt>
                <c:pt idx="64">
                  <c:v>8/31/1994</c:v>
                </c:pt>
                <c:pt idx="65">
                  <c:v>9/1/1994</c:v>
                </c:pt>
                <c:pt idx="66">
                  <c:v>9/2/1994</c:v>
                </c:pt>
                <c:pt idx="67">
                  <c:v>9/6/1994</c:v>
                </c:pt>
                <c:pt idx="68">
                  <c:v>9/7/1994</c:v>
                </c:pt>
                <c:pt idx="69">
                  <c:v>9/8/1994</c:v>
                </c:pt>
                <c:pt idx="70">
                  <c:v>9/9/1994</c:v>
                </c:pt>
                <c:pt idx="71">
                  <c:v>9/12/1994</c:v>
                </c:pt>
                <c:pt idx="72">
                  <c:v>9/13/1994</c:v>
                </c:pt>
                <c:pt idx="73">
                  <c:v>9/14/1994</c:v>
                </c:pt>
                <c:pt idx="74">
                  <c:v>9/15/1994</c:v>
                </c:pt>
                <c:pt idx="75">
                  <c:v>9/16/1994</c:v>
                </c:pt>
                <c:pt idx="76">
                  <c:v>9/19/1994</c:v>
                </c:pt>
                <c:pt idx="77">
                  <c:v>9/20/1994</c:v>
                </c:pt>
                <c:pt idx="78">
                  <c:v>9/21/1994</c:v>
                </c:pt>
                <c:pt idx="79">
                  <c:v>9/22/1994</c:v>
                </c:pt>
                <c:pt idx="80">
                  <c:v>9/23/1994</c:v>
                </c:pt>
                <c:pt idx="81">
                  <c:v>9/26/1994</c:v>
                </c:pt>
                <c:pt idx="82">
                  <c:v>9/27/1994</c:v>
                </c:pt>
                <c:pt idx="83">
                  <c:v>9/28/1994</c:v>
                </c:pt>
                <c:pt idx="84">
                  <c:v>9/29/1994</c:v>
                </c:pt>
                <c:pt idx="85">
                  <c:v>9/30/1994</c:v>
                </c:pt>
                <c:pt idx="86">
                  <c:v>10/3/1994</c:v>
                </c:pt>
                <c:pt idx="87">
                  <c:v>10/4/1994</c:v>
                </c:pt>
                <c:pt idx="88">
                  <c:v>10/5/1994</c:v>
                </c:pt>
                <c:pt idx="89">
                  <c:v>10/6/1994</c:v>
                </c:pt>
                <c:pt idx="90">
                  <c:v>10/7/1994</c:v>
                </c:pt>
                <c:pt idx="91">
                  <c:v>10/10/1994</c:v>
                </c:pt>
                <c:pt idx="92">
                  <c:v>10/11/1994</c:v>
                </c:pt>
                <c:pt idx="93">
                  <c:v>10/12/1994</c:v>
                </c:pt>
                <c:pt idx="94">
                  <c:v>10/13/1994</c:v>
                </c:pt>
                <c:pt idx="95">
                  <c:v>10/14/1994</c:v>
                </c:pt>
                <c:pt idx="96">
                  <c:v>10/17/1994</c:v>
                </c:pt>
                <c:pt idx="97">
                  <c:v>10/18/1994</c:v>
                </c:pt>
                <c:pt idx="98">
                  <c:v>10/19/1994</c:v>
                </c:pt>
                <c:pt idx="99">
                  <c:v>10/20/1994</c:v>
                </c:pt>
                <c:pt idx="100">
                  <c:v>10/21/1994</c:v>
                </c:pt>
                <c:pt idx="101">
                  <c:v>10/24/1994</c:v>
                </c:pt>
                <c:pt idx="102">
                  <c:v>10/25/1994</c:v>
                </c:pt>
                <c:pt idx="103">
                  <c:v>10/26/1994</c:v>
                </c:pt>
                <c:pt idx="104">
                  <c:v>10/27/1994</c:v>
                </c:pt>
                <c:pt idx="105">
                  <c:v>10/28/1994</c:v>
                </c:pt>
                <c:pt idx="106">
                  <c:v>10/31/1994</c:v>
                </c:pt>
                <c:pt idx="107">
                  <c:v>11/1/1994</c:v>
                </c:pt>
                <c:pt idx="108">
                  <c:v>11/2/1994</c:v>
                </c:pt>
                <c:pt idx="109">
                  <c:v>11/3/1994</c:v>
                </c:pt>
                <c:pt idx="110">
                  <c:v>11/4/1994</c:v>
                </c:pt>
                <c:pt idx="111">
                  <c:v>11/7/1994</c:v>
                </c:pt>
                <c:pt idx="112">
                  <c:v>11/8/1994</c:v>
                </c:pt>
                <c:pt idx="113">
                  <c:v>11/9/1994</c:v>
                </c:pt>
                <c:pt idx="114">
                  <c:v>11/10/1994</c:v>
                </c:pt>
                <c:pt idx="115">
                  <c:v>11/11/1994</c:v>
                </c:pt>
                <c:pt idx="116">
                  <c:v>11/14/1994</c:v>
                </c:pt>
                <c:pt idx="117">
                  <c:v>11/15/1994</c:v>
                </c:pt>
                <c:pt idx="118">
                  <c:v>11/16/1994</c:v>
                </c:pt>
                <c:pt idx="119">
                  <c:v>11/17/1994</c:v>
                </c:pt>
                <c:pt idx="120">
                  <c:v>11/18/1994</c:v>
                </c:pt>
                <c:pt idx="121">
                  <c:v>11/21/1994</c:v>
                </c:pt>
                <c:pt idx="122">
                  <c:v>11/22/1994</c:v>
                </c:pt>
                <c:pt idx="123">
                  <c:v>11/23/1994</c:v>
                </c:pt>
                <c:pt idx="124">
                  <c:v>11/25/1994</c:v>
                </c:pt>
                <c:pt idx="125">
                  <c:v>11/28/1994</c:v>
                </c:pt>
                <c:pt idx="126">
                  <c:v>11/29/1994</c:v>
                </c:pt>
                <c:pt idx="127">
                  <c:v>11/30/1994</c:v>
                </c:pt>
                <c:pt idx="128">
                  <c:v>12/1/1994</c:v>
                </c:pt>
                <c:pt idx="129">
                  <c:v>12/2/1994</c:v>
                </c:pt>
                <c:pt idx="130">
                  <c:v>12/5/1994</c:v>
                </c:pt>
                <c:pt idx="131">
                  <c:v>12/6/1994</c:v>
                </c:pt>
                <c:pt idx="132">
                  <c:v>12/7/1994</c:v>
                </c:pt>
                <c:pt idx="133">
                  <c:v>12/8/1994</c:v>
                </c:pt>
                <c:pt idx="134">
                  <c:v>12/9/1994</c:v>
                </c:pt>
                <c:pt idx="135">
                  <c:v>12/12/1994</c:v>
                </c:pt>
                <c:pt idx="136">
                  <c:v>12/13/1994</c:v>
                </c:pt>
                <c:pt idx="137">
                  <c:v>12/14/1994</c:v>
                </c:pt>
                <c:pt idx="138">
                  <c:v>12/15/1994</c:v>
                </c:pt>
                <c:pt idx="139">
                  <c:v>12/16/1994</c:v>
                </c:pt>
                <c:pt idx="140">
                  <c:v>12/19/1994</c:v>
                </c:pt>
                <c:pt idx="141">
                  <c:v>12/20/1994</c:v>
                </c:pt>
                <c:pt idx="142">
                  <c:v>12/21/1994</c:v>
                </c:pt>
                <c:pt idx="143">
                  <c:v>12/22/1994</c:v>
                </c:pt>
                <c:pt idx="144">
                  <c:v>12/23/1994</c:v>
                </c:pt>
                <c:pt idx="145">
                  <c:v>12/27/1994</c:v>
                </c:pt>
                <c:pt idx="146">
                  <c:v>12/28/1994</c:v>
                </c:pt>
                <c:pt idx="147">
                  <c:v>12/29/1994</c:v>
                </c:pt>
                <c:pt idx="148">
                  <c:v>12/30/1994</c:v>
                </c:pt>
                <c:pt idx="149">
                  <c:v>1/3/1995</c:v>
                </c:pt>
                <c:pt idx="150">
                  <c:v>1/4/1995</c:v>
                </c:pt>
                <c:pt idx="151">
                  <c:v>1/5/1995</c:v>
                </c:pt>
                <c:pt idx="152">
                  <c:v>1/6/1995</c:v>
                </c:pt>
                <c:pt idx="153">
                  <c:v>1/9/1995</c:v>
                </c:pt>
                <c:pt idx="154">
                  <c:v>1/10/1995</c:v>
                </c:pt>
                <c:pt idx="155">
                  <c:v>1/11/1995</c:v>
                </c:pt>
                <c:pt idx="156">
                  <c:v>1/12/1995</c:v>
                </c:pt>
                <c:pt idx="157">
                  <c:v>1/13/1995</c:v>
                </c:pt>
                <c:pt idx="158">
                  <c:v>1/16/1995</c:v>
                </c:pt>
                <c:pt idx="159">
                  <c:v>1/17/1995</c:v>
                </c:pt>
                <c:pt idx="160">
                  <c:v>1/18/1995</c:v>
                </c:pt>
                <c:pt idx="161">
                  <c:v>1/19/1995</c:v>
                </c:pt>
                <c:pt idx="162">
                  <c:v>1/20/1995</c:v>
                </c:pt>
                <c:pt idx="163">
                  <c:v>1/23/1995</c:v>
                </c:pt>
                <c:pt idx="164">
                  <c:v>1/24/1995</c:v>
                </c:pt>
                <c:pt idx="165">
                  <c:v>1/25/1995</c:v>
                </c:pt>
                <c:pt idx="166">
                  <c:v>1/26/1995</c:v>
                </c:pt>
                <c:pt idx="167">
                  <c:v>1/27/1995</c:v>
                </c:pt>
                <c:pt idx="168">
                  <c:v>1/30/1995</c:v>
                </c:pt>
                <c:pt idx="169">
                  <c:v>1/31/1995</c:v>
                </c:pt>
                <c:pt idx="170">
                  <c:v>2/1/1995</c:v>
                </c:pt>
                <c:pt idx="171">
                  <c:v>2/2/1995</c:v>
                </c:pt>
                <c:pt idx="172">
                  <c:v>2/3/1995</c:v>
                </c:pt>
                <c:pt idx="173">
                  <c:v>2/6/1995</c:v>
                </c:pt>
                <c:pt idx="174">
                  <c:v>2/7/1995</c:v>
                </c:pt>
                <c:pt idx="175">
                  <c:v>2/8/1995</c:v>
                </c:pt>
                <c:pt idx="176">
                  <c:v>2/9/1995</c:v>
                </c:pt>
                <c:pt idx="177">
                  <c:v>2/10/1995</c:v>
                </c:pt>
                <c:pt idx="178">
                  <c:v>2/13/1995</c:v>
                </c:pt>
                <c:pt idx="179">
                  <c:v>2/14/1995</c:v>
                </c:pt>
                <c:pt idx="180">
                  <c:v>2/15/1995</c:v>
                </c:pt>
                <c:pt idx="181">
                  <c:v>2/16/1995</c:v>
                </c:pt>
                <c:pt idx="182">
                  <c:v>2/17/1995</c:v>
                </c:pt>
                <c:pt idx="183">
                  <c:v>2/21/1995</c:v>
                </c:pt>
                <c:pt idx="184">
                  <c:v>2/22/1995</c:v>
                </c:pt>
                <c:pt idx="185">
                  <c:v>2/23/1995</c:v>
                </c:pt>
                <c:pt idx="186">
                  <c:v>2/24/1995</c:v>
                </c:pt>
                <c:pt idx="187">
                  <c:v>2/27/1995</c:v>
                </c:pt>
                <c:pt idx="188">
                  <c:v>2/28/1995</c:v>
                </c:pt>
                <c:pt idx="189">
                  <c:v>3/1/1995</c:v>
                </c:pt>
                <c:pt idx="190">
                  <c:v>3/2/1995</c:v>
                </c:pt>
                <c:pt idx="191">
                  <c:v>3/3/1995</c:v>
                </c:pt>
                <c:pt idx="192">
                  <c:v>3/6/1995</c:v>
                </c:pt>
                <c:pt idx="193">
                  <c:v>3/7/1995</c:v>
                </c:pt>
                <c:pt idx="194">
                  <c:v>3/8/1995</c:v>
                </c:pt>
                <c:pt idx="195">
                  <c:v>3/9/1995</c:v>
                </c:pt>
                <c:pt idx="196">
                  <c:v>3/10/1995</c:v>
                </c:pt>
                <c:pt idx="197">
                  <c:v>3/13/1995</c:v>
                </c:pt>
                <c:pt idx="198">
                  <c:v>3/14/1995</c:v>
                </c:pt>
                <c:pt idx="199">
                  <c:v>3/15/1995</c:v>
                </c:pt>
                <c:pt idx="200">
                  <c:v>3/16/1995</c:v>
                </c:pt>
                <c:pt idx="201">
                  <c:v>3/17/1995</c:v>
                </c:pt>
                <c:pt idx="202">
                  <c:v>3/20/1995</c:v>
                </c:pt>
                <c:pt idx="203">
                  <c:v>3/21/1995</c:v>
                </c:pt>
                <c:pt idx="204">
                  <c:v>3/22/1995</c:v>
                </c:pt>
                <c:pt idx="205">
                  <c:v>3/23/1995</c:v>
                </c:pt>
                <c:pt idx="206">
                  <c:v>3/24/1995</c:v>
                </c:pt>
                <c:pt idx="207">
                  <c:v>3/27/1995</c:v>
                </c:pt>
                <c:pt idx="208">
                  <c:v>3/28/1995</c:v>
                </c:pt>
                <c:pt idx="209">
                  <c:v>3/29/1995</c:v>
                </c:pt>
                <c:pt idx="210">
                  <c:v>3/30/1995</c:v>
                </c:pt>
                <c:pt idx="211">
                  <c:v>3/31/1995</c:v>
                </c:pt>
                <c:pt idx="212">
                  <c:v>4/3/1995</c:v>
                </c:pt>
                <c:pt idx="213">
                  <c:v>4/4/1995</c:v>
                </c:pt>
                <c:pt idx="214">
                  <c:v>4/5/1995</c:v>
                </c:pt>
                <c:pt idx="215">
                  <c:v>4/6/1995</c:v>
                </c:pt>
                <c:pt idx="216">
                  <c:v>4/7/1995</c:v>
                </c:pt>
                <c:pt idx="217">
                  <c:v>4/10/1995</c:v>
                </c:pt>
                <c:pt idx="218">
                  <c:v>4/11/1995</c:v>
                </c:pt>
                <c:pt idx="219">
                  <c:v>4/12/1995</c:v>
                </c:pt>
                <c:pt idx="220">
                  <c:v>4/13/1995</c:v>
                </c:pt>
                <c:pt idx="221">
                  <c:v>4/17/1995</c:v>
                </c:pt>
                <c:pt idx="222">
                  <c:v>4/18/1995</c:v>
                </c:pt>
                <c:pt idx="223">
                  <c:v>4/19/1995</c:v>
                </c:pt>
                <c:pt idx="224">
                  <c:v>4/20/1995</c:v>
                </c:pt>
                <c:pt idx="225">
                  <c:v>4/21/1995</c:v>
                </c:pt>
                <c:pt idx="226">
                  <c:v>4/24/1995</c:v>
                </c:pt>
                <c:pt idx="227">
                  <c:v>4/25/1995</c:v>
                </c:pt>
                <c:pt idx="228">
                  <c:v>4/26/1995</c:v>
                </c:pt>
                <c:pt idx="229">
                  <c:v>4/27/1995</c:v>
                </c:pt>
                <c:pt idx="230">
                  <c:v>4/28/1995</c:v>
                </c:pt>
                <c:pt idx="231">
                  <c:v>5/1/1995</c:v>
                </c:pt>
                <c:pt idx="232">
                  <c:v>5/2/1995</c:v>
                </c:pt>
                <c:pt idx="233">
                  <c:v>5/3/1995</c:v>
                </c:pt>
                <c:pt idx="234">
                  <c:v>5/4/1995</c:v>
                </c:pt>
                <c:pt idx="235">
                  <c:v>5/5/1995</c:v>
                </c:pt>
                <c:pt idx="236">
                  <c:v>5/8/1995</c:v>
                </c:pt>
                <c:pt idx="237">
                  <c:v>5/9/1995</c:v>
                </c:pt>
                <c:pt idx="238">
                  <c:v>5/10/1995</c:v>
                </c:pt>
                <c:pt idx="239">
                  <c:v>5/11/1995</c:v>
                </c:pt>
                <c:pt idx="240">
                  <c:v>5/12/1995</c:v>
                </c:pt>
                <c:pt idx="241">
                  <c:v>5/15/1995</c:v>
                </c:pt>
                <c:pt idx="242">
                  <c:v>5/16/1995</c:v>
                </c:pt>
                <c:pt idx="243">
                  <c:v>5/17/1995</c:v>
                </c:pt>
                <c:pt idx="244">
                  <c:v>5/18/1995</c:v>
                </c:pt>
                <c:pt idx="245">
                  <c:v>5/19/1995</c:v>
                </c:pt>
                <c:pt idx="246">
                  <c:v>5/22/1995</c:v>
                </c:pt>
                <c:pt idx="247">
                  <c:v>5/23/1995</c:v>
                </c:pt>
                <c:pt idx="248">
                  <c:v>5/24/1995</c:v>
                </c:pt>
                <c:pt idx="249">
                  <c:v>5/25/1995</c:v>
                </c:pt>
                <c:pt idx="250">
                  <c:v>5/26/1995</c:v>
                </c:pt>
                <c:pt idx="251">
                  <c:v>5/30/1995</c:v>
                </c:pt>
                <c:pt idx="252">
                  <c:v>5/31/1995</c:v>
                </c:pt>
                <c:pt idx="253">
                  <c:v>6/1/1995</c:v>
                </c:pt>
                <c:pt idx="254">
                  <c:v>6/2/1995</c:v>
                </c:pt>
                <c:pt idx="255">
                  <c:v>6/5/1995</c:v>
                </c:pt>
                <c:pt idx="256">
                  <c:v>6/6/1995</c:v>
                </c:pt>
                <c:pt idx="257">
                  <c:v>6/7/1995</c:v>
                </c:pt>
                <c:pt idx="258">
                  <c:v>6/8/1995</c:v>
                </c:pt>
                <c:pt idx="259">
                  <c:v>6/9/1995</c:v>
                </c:pt>
                <c:pt idx="260">
                  <c:v>6/12/1995</c:v>
                </c:pt>
                <c:pt idx="261">
                  <c:v>6/13/1995</c:v>
                </c:pt>
                <c:pt idx="262">
                  <c:v>6/14/1995</c:v>
                </c:pt>
                <c:pt idx="263">
                  <c:v>6/15/1995</c:v>
                </c:pt>
                <c:pt idx="264">
                  <c:v>6/16/1995</c:v>
                </c:pt>
                <c:pt idx="265">
                  <c:v>6/19/1995</c:v>
                </c:pt>
                <c:pt idx="266">
                  <c:v>6/20/1995</c:v>
                </c:pt>
                <c:pt idx="267">
                  <c:v>6/21/1995</c:v>
                </c:pt>
                <c:pt idx="268">
                  <c:v>6/22/1995</c:v>
                </c:pt>
                <c:pt idx="269">
                  <c:v>6/23/1995</c:v>
                </c:pt>
                <c:pt idx="270">
                  <c:v>6/26/1995</c:v>
                </c:pt>
                <c:pt idx="271">
                  <c:v>6/27/1995</c:v>
                </c:pt>
                <c:pt idx="272">
                  <c:v>6/28/1995</c:v>
                </c:pt>
                <c:pt idx="273">
                  <c:v>6/29/1995</c:v>
                </c:pt>
                <c:pt idx="274">
                  <c:v>6/30/1995</c:v>
                </c:pt>
                <c:pt idx="275">
                  <c:v>7/3/1995</c:v>
                </c:pt>
                <c:pt idx="276">
                  <c:v>7/5/1995</c:v>
                </c:pt>
                <c:pt idx="277">
                  <c:v>7/6/1995</c:v>
                </c:pt>
                <c:pt idx="278">
                  <c:v>7/7/1995</c:v>
                </c:pt>
                <c:pt idx="279">
                  <c:v>7/10/1995</c:v>
                </c:pt>
                <c:pt idx="280">
                  <c:v>7/11/1995</c:v>
                </c:pt>
                <c:pt idx="281">
                  <c:v>7/12/1995</c:v>
                </c:pt>
                <c:pt idx="282">
                  <c:v>7/13/1995</c:v>
                </c:pt>
                <c:pt idx="283">
                  <c:v>7/14/1995</c:v>
                </c:pt>
                <c:pt idx="284">
                  <c:v>7/17/1995</c:v>
                </c:pt>
                <c:pt idx="285">
                  <c:v>7/18/1995</c:v>
                </c:pt>
                <c:pt idx="286">
                  <c:v>7/19/1995</c:v>
                </c:pt>
                <c:pt idx="287">
                  <c:v>7/20/1995</c:v>
                </c:pt>
                <c:pt idx="288">
                  <c:v>7/21/1995</c:v>
                </c:pt>
                <c:pt idx="289">
                  <c:v>7/24/1995</c:v>
                </c:pt>
                <c:pt idx="290">
                  <c:v>7/25/1995</c:v>
                </c:pt>
                <c:pt idx="291">
                  <c:v>7/26/1995</c:v>
                </c:pt>
                <c:pt idx="292">
                  <c:v>7/27/1995</c:v>
                </c:pt>
                <c:pt idx="293">
                  <c:v>7/28/1995</c:v>
                </c:pt>
                <c:pt idx="294">
                  <c:v>7/31/1995</c:v>
                </c:pt>
                <c:pt idx="295">
                  <c:v>8/1/1995</c:v>
                </c:pt>
                <c:pt idx="296">
                  <c:v>8/2/1995</c:v>
                </c:pt>
                <c:pt idx="297">
                  <c:v>8/3/1995</c:v>
                </c:pt>
                <c:pt idx="298">
                  <c:v>8/4/1995</c:v>
                </c:pt>
                <c:pt idx="299">
                  <c:v>8/7/1995</c:v>
                </c:pt>
                <c:pt idx="300">
                  <c:v>8/8/1995</c:v>
                </c:pt>
                <c:pt idx="301">
                  <c:v>8/9/1995</c:v>
                </c:pt>
                <c:pt idx="302">
                  <c:v>8/10/1995</c:v>
                </c:pt>
                <c:pt idx="303">
                  <c:v>8/11/1995</c:v>
                </c:pt>
                <c:pt idx="304">
                  <c:v>8/14/1995</c:v>
                </c:pt>
                <c:pt idx="305">
                  <c:v>8/15/1995</c:v>
                </c:pt>
                <c:pt idx="306">
                  <c:v>8/16/1995</c:v>
                </c:pt>
                <c:pt idx="307">
                  <c:v>8/17/1995</c:v>
                </c:pt>
                <c:pt idx="308">
                  <c:v>8/18/1995</c:v>
                </c:pt>
                <c:pt idx="309">
                  <c:v>8/21/1995</c:v>
                </c:pt>
                <c:pt idx="310">
                  <c:v>8/22/1995</c:v>
                </c:pt>
                <c:pt idx="311">
                  <c:v>8/23/1995</c:v>
                </c:pt>
                <c:pt idx="312">
                  <c:v>8/24/1995</c:v>
                </c:pt>
                <c:pt idx="313">
                  <c:v>8/25/1995</c:v>
                </c:pt>
                <c:pt idx="314">
                  <c:v>8/28/1995</c:v>
                </c:pt>
                <c:pt idx="315">
                  <c:v>8/29/1995</c:v>
                </c:pt>
                <c:pt idx="316">
                  <c:v>8/30/1995</c:v>
                </c:pt>
                <c:pt idx="317">
                  <c:v>8/31/1995</c:v>
                </c:pt>
                <c:pt idx="318">
                  <c:v>9/1/1995</c:v>
                </c:pt>
                <c:pt idx="319">
                  <c:v>9/5/1995</c:v>
                </c:pt>
                <c:pt idx="320">
                  <c:v>9/6/1995</c:v>
                </c:pt>
                <c:pt idx="321">
                  <c:v>9/7/1995</c:v>
                </c:pt>
                <c:pt idx="322">
                  <c:v>9/8/1995</c:v>
                </c:pt>
                <c:pt idx="323">
                  <c:v>9/11/1995</c:v>
                </c:pt>
                <c:pt idx="324">
                  <c:v>9/12/1995</c:v>
                </c:pt>
                <c:pt idx="325">
                  <c:v>9/13/1995</c:v>
                </c:pt>
                <c:pt idx="326">
                  <c:v>9/14/1995</c:v>
                </c:pt>
                <c:pt idx="327">
                  <c:v>9/15/1995</c:v>
                </c:pt>
                <c:pt idx="328">
                  <c:v>9/18/1995</c:v>
                </c:pt>
                <c:pt idx="329">
                  <c:v>9/19/1995</c:v>
                </c:pt>
                <c:pt idx="330">
                  <c:v>9/20/1995</c:v>
                </c:pt>
                <c:pt idx="331">
                  <c:v>9/21/1995</c:v>
                </c:pt>
                <c:pt idx="332">
                  <c:v>9/22/1995</c:v>
                </c:pt>
                <c:pt idx="333">
                  <c:v>9/25/1995</c:v>
                </c:pt>
                <c:pt idx="334">
                  <c:v>9/26/1995</c:v>
                </c:pt>
                <c:pt idx="335">
                  <c:v>9/27/1995</c:v>
                </c:pt>
                <c:pt idx="336">
                  <c:v>9/28/1995</c:v>
                </c:pt>
                <c:pt idx="337">
                  <c:v>9/29/1995</c:v>
                </c:pt>
                <c:pt idx="338">
                  <c:v>10/2/1995</c:v>
                </c:pt>
                <c:pt idx="339">
                  <c:v>10/3/1995</c:v>
                </c:pt>
                <c:pt idx="340">
                  <c:v>10/4/1995</c:v>
                </c:pt>
                <c:pt idx="341">
                  <c:v>10/5/1995</c:v>
                </c:pt>
                <c:pt idx="342">
                  <c:v>10/6/1995</c:v>
                </c:pt>
                <c:pt idx="343">
                  <c:v>10/9/1995</c:v>
                </c:pt>
                <c:pt idx="344">
                  <c:v>10/10/1995</c:v>
                </c:pt>
                <c:pt idx="345">
                  <c:v>10/11/1995</c:v>
                </c:pt>
                <c:pt idx="346">
                  <c:v>10/12/1995</c:v>
                </c:pt>
                <c:pt idx="347">
                  <c:v>10/13/1995</c:v>
                </c:pt>
                <c:pt idx="348">
                  <c:v>10/16/1995</c:v>
                </c:pt>
                <c:pt idx="349">
                  <c:v>10/17/1995</c:v>
                </c:pt>
                <c:pt idx="350">
                  <c:v>10/18/1995</c:v>
                </c:pt>
                <c:pt idx="351">
                  <c:v>10/19/1995</c:v>
                </c:pt>
                <c:pt idx="352">
                  <c:v>10/20/1995</c:v>
                </c:pt>
                <c:pt idx="353">
                  <c:v>10/23/1995</c:v>
                </c:pt>
                <c:pt idx="354">
                  <c:v>10/24/1995</c:v>
                </c:pt>
                <c:pt idx="355">
                  <c:v>10/25/1995</c:v>
                </c:pt>
                <c:pt idx="356">
                  <c:v>10/26/1995</c:v>
                </c:pt>
                <c:pt idx="357">
                  <c:v>10/27/1995</c:v>
                </c:pt>
                <c:pt idx="358">
                  <c:v>10/30/1995</c:v>
                </c:pt>
                <c:pt idx="359">
                  <c:v>10/31/1995</c:v>
                </c:pt>
                <c:pt idx="360">
                  <c:v>11/1/1995</c:v>
                </c:pt>
                <c:pt idx="361">
                  <c:v>11/2/1995</c:v>
                </c:pt>
                <c:pt idx="362">
                  <c:v>11/3/1995</c:v>
                </c:pt>
                <c:pt idx="363">
                  <c:v>11/6/1995</c:v>
                </c:pt>
                <c:pt idx="364">
                  <c:v>11/7/1995</c:v>
                </c:pt>
                <c:pt idx="365">
                  <c:v>11/8/1995</c:v>
                </c:pt>
                <c:pt idx="366">
                  <c:v>11/9/1995</c:v>
                </c:pt>
                <c:pt idx="367">
                  <c:v>11/10/1995</c:v>
                </c:pt>
                <c:pt idx="368">
                  <c:v>11/13/1995</c:v>
                </c:pt>
                <c:pt idx="369">
                  <c:v>11/14/1995</c:v>
                </c:pt>
                <c:pt idx="370">
                  <c:v>11/15/1995</c:v>
                </c:pt>
                <c:pt idx="371">
                  <c:v>11/16/1995</c:v>
                </c:pt>
                <c:pt idx="372">
                  <c:v>11/17/1995</c:v>
                </c:pt>
                <c:pt idx="373">
                  <c:v>11/20/1995</c:v>
                </c:pt>
                <c:pt idx="374">
                  <c:v>11/21/1995</c:v>
                </c:pt>
                <c:pt idx="375">
                  <c:v>11/22/1995</c:v>
                </c:pt>
                <c:pt idx="376">
                  <c:v>11/24/1995</c:v>
                </c:pt>
                <c:pt idx="377">
                  <c:v>11/27/1995</c:v>
                </c:pt>
                <c:pt idx="378">
                  <c:v>11/28/1995</c:v>
                </c:pt>
                <c:pt idx="379">
                  <c:v>11/29/1995</c:v>
                </c:pt>
                <c:pt idx="380">
                  <c:v>11/30/1995</c:v>
                </c:pt>
                <c:pt idx="381">
                  <c:v>12/1/1995</c:v>
                </c:pt>
                <c:pt idx="382">
                  <c:v>12/4/1995</c:v>
                </c:pt>
                <c:pt idx="383">
                  <c:v>12/5/1995</c:v>
                </c:pt>
                <c:pt idx="384">
                  <c:v>12/6/1995</c:v>
                </c:pt>
                <c:pt idx="385">
                  <c:v>12/7/1995</c:v>
                </c:pt>
                <c:pt idx="386">
                  <c:v>12/8/1995</c:v>
                </c:pt>
                <c:pt idx="387">
                  <c:v>12/11/1995</c:v>
                </c:pt>
                <c:pt idx="388">
                  <c:v>12/12/1995</c:v>
                </c:pt>
                <c:pt idx="389">
                  <c:v>12/13/1995</c:v>
                </c:pt>
                <c:pt idx="390">
                  <c:v>12/14/1995</c:v>
                </c:pt>
                <c:pt idx="391">
                  <c:v>12/15/1995</c:v>
                </c:pt>
                <c:pt idx="392">
                  <c:v>12/18/1995</c:v>
                </c:pt>
                <c:pt idx="393">
                  <c:v>12/19/1995</c:v>
                </c:pt>
                <c:pt idx="394">
                  <c:v>12/20/1995</c:v>
                </c:pt>
                <c:pt idx="395">
                  <c:v>12/21/1995</c:v>
                </c:pt>
                <c:pt idx="396">
                  <c:v>12/22/1995</c:v>
                </c:pt>
                <c:pt idx="397">
                  <c:v>12/26/1995</c:v>
                </c:pt>
                <c:pt idx="398">
                  <c:v>12/27/1995</c:v>
                </c:pt>
                <c:pt idx="399">
                  <c:v>12/28/1995</c:v>
                </c:pt>
                <c:pt idx="400">
                  <c:v>12/29/1995</c:v>
                </c:pt>
                <c:pt idx="401">
                  <c:v>1/2/1996</c:v>
                </c:pt>
                <c:pt idx="402">
                  <c:v>1/3/1996</c:v>
                </c:pt>
                <c:pt idx="403">
                  <c:v>1/4/1996</c:v>
                </c:pt>
                <c:pt idx="404">
                  <c:v>1/5/1996</c:v>
                </c:pt>
                <c:pt idx="405">
                  <c:v>1/8/1996</c:v>
                </c:pt>
                <c:pt idx="406">
                  <c:v>1/9/1996</c:v>
                </c:pt>
                <c:pt idx="407">
                  <c:v>1/10/1996</c:v>
                </c:pt>
                <c:pt idx="408">
                  <c:v>1/11/1996</c:v>
                </c:pt>
                <c:pt idx="409">
                  <c:v>1/12/1996</c:v>
                </c:pt>
                <c:pt idx="410">
                  <c:v>1/15/1996</c:v>
                </c:pt>
                <c:pt idx="411">
                  <c:v>1/16/1996</c:v>
                </c:pt>
                <c:pt idx="412">
                  <c:v>1/17/1996</c:v>
                </c:pt>
                <c:pt idx="413">
                  <c:v>1/18/1996</c:v>
                </c:pt>
                <c:pt idx="414">
                  <c:v>1/19/1996</c:v>
                </c:pt>
                <c:pt idx="415">
                  <c:v>1/22/1996</c:v>
                </c:pt>
                <c:pt idx="416">
                  <c:v>1/23/1996</c:v>
                </c:pt>
                <c:pt idx="417">
                  <c:v>1/24/1996</c:v>
                </c:pt>
                <c:pt idx="418">
                  <c:v>1/25/1996</c:v>
                </c:pt>
                <c:pt idx="419">
                  <c:v>1/26/1996</c:v>
                </c:pt>
                <c:pt idx="420">
                  <c:v>1/29/1996</c:v>
                </c:pt>
                <c:pt idx="421">
                  <c:v>1/30/1996</c:v>
                </c:pt>
                <c:pt idx="422">
                  <c:v>1/31/1996</c:v>
                </c:pt>
                <c:pt idx="423">
                  <c:v>2/1/1996</c:v>
                </c:pt>
                <c:pt idx="424">
                  <c:v>2/2/1996</c:v>
                </c:pt>
                <c:pt idx="425">
                  <c:v>2/5/1996</c:v>
                </c:pt>
                <c:pt idx="426">
                  <c:v>2/6/1996</c:v>
                </c:pt>
                <c:pt idx="427">
                  <c:v>2/7/1996</c:v>
                </c:pt>
                <c:pt idx="428">
                  <c:v>2/8/1996</c:v>
                </c:pt>
                <c:pt idx="429">
                  <c:v>2/9/1996</c:v>
                </c:pt>
                <c:pt idx="430">
                  <c:v>2/12/1996</c:v>
                </c:pt>
                <c:pt idx="431">
                  <c:v>2/13/1996</c:v>
                </c:pt>
                <c:pt idx="432">
                  <c:v>2/14/1996</c:v>
                </c:pt>
                <c:pt idx="433">
                  <c:v>2/15/1996</c:v>
                </c:pt>
                <c:pt idx="434">
                  <c:v>2/16/1996</c:v>
                </c:pt>
                <c:pt idx="435">
                  <c:v>2/20/1996</c:v>
                </c:pt>
                <c:pt idx="436">
                  <c:v>2/21/1996</c:v>
                </c:pt>
                <c:pt idx="437">
                  <c:v>2/22/1996</c:v>
                </c:pt>
                <c:pt idx="438">
                  <c:v>2/23/1996</c:v>
                </c:pt>
                <c:pt idx="439">
                  <c:v>2/26/1996</c:v>
                </c:pt>
                <c:pt idx="440">
                  <c:v>2/27/1996</c:v>
                </c:pt>
                <c:pt idx="441">
                  <c:v>2/28/1996</c:v>
                </c:pt>
                <c:pt idx="442">
                  <c:v>2/29/1996</c:v>
                </c:pt>
                <c:pt idx="443">
                  <c:v>3/1/1996</c:v>
                </c:pt>
                <c:pt idx="444">
                  <c:v>3/4/1996</c:v>
                </c:pt>
                <c:pt idx="445">
                  <c:v>3/5/1996</c:v>
                </c:pt>
                <c:pt idx="446">
                  <c:v>3/6/1996</c:v>
                </c:pt>
                <c:pt idx="447">
                  <c:v>3/7/1996</c:v>
                </c:pt>
                <c:pt idx="448">
                  <c:v>3/8/1996</c:v>
                </c:pt>
                <c:pt idx="449">
                  <c:v>3/11/1996</c:v>
                </c:pt>
                <c:pt idx="450">
                  <c:v>3/12/1996</c:v>
                </c:pt>
                <c:pt idx="451">
                  <c:v>3/13/1996</c:v>
                </c:pt>
                <c:pt idx="452">
                  <c:v>3/14/1996</c:v>
                </c:pt>
                <c:pt idx="453">
                  <c:v>3/15/1996</c:v>
                </c:pt>
                <c:pt idx="454">
                  <c:v>3/18/1996</c:v>
                </c:pt>
                <c:pt idx="455">
                  <c:v>3/19/1996</c:v>
                </c:pt>
                <c:pt idx="456">
                  <c:v>3/20/1996</c:v>
                </c:pt>
                <c:pt idx="457">
                  <c:v>3/21/1996</c:v>
                </c:pt>
                <c:pt idx="458">
                  <c:v>3/22/1996</c:v>
                </c:pt>
                <c:pt idx="459">
                  <c:v>3/25/1996</c:v>
                </c:pt>
                <c:pt idx="460">
                  <c:v>3/26/1996</c:v>
                </c:pt>
                <c:pt idx="461">
                  <c:v>3/27/1996</c:v>
                </c:pt>
                <c:pt idx="462">
                  <c:v>3/28/1996</c:v>
                </c:pt>
                <c:pt idx="463">
                  <c:v>3/29/1996</c:v>
                </c:pt>
                <c:pt idx="464">
                  <c:v>4/1/1996</c:v>
                </c:pt>
                <c:pt idx="465">
                  <c:v>4/2/1996</c:v>
                </c:pt>
                <c:pt idx="466">
                  <c:v>4/3/1996</c:v>
                </c:pt>
                <c:pt idx="467">
                  <c:v>4/4/1996</c:v>
                </c:pt>
                <c:pt idx="468">
                  <c:v>4/8/1996</c:v>
                </c:pt>
                <c:pt idx="469">
                  <c:v>4/9/1996</c:v>
                </c:pt>
                <c:pt idx="470">
                  <c:v>4/10/1996</c:v>
                </c:pt>
                <c:pt idx="471">
                  <c:v>4/11/1996</c:v>
                </c:pt>
                <c:pt idx="472">
                  <c:v>4/12/1996</c:v>
                </c:pt>
                <c:pt idx="473">
                  <c:v>4/15/1996</c:v>
                </c:pt>
                <c:pt idx="474">
                  <c:v>4/16/1996</c:v>
                </c:pt>
                <c:pt idx="475">
                  <c:v>4/17/1996</c:v>
                </c:pt>
                <c:pt idx="476">
                  <c:v>4/18/1996</c:v>
                </c:pt>
                <c:pt idx="477">
                  <c:v>4/19/1996</c:v>
                </c:pt>
                <c:pt idx="478">
                  <c:v>4/22/1996</c:v>
                </c:pt>
                <c:pt idx="479">
                  <c:v>4/23/1996</c:v>
                </c:pt>
                <c:pt idx="480">
                  <c:v>4/24/1996</c:v>
                </c:pt>
                <c:pt idx="481">
                  <c:v>4/25/1996</c:v>
                </c:pt>
                <c:pt idx="482">
                  <c:v>4/26/1996</c:v>
                </c:pt>
                <c:pt idx="483">
                  <c:v>4/29/1996</c:v>
                </c:pt>
                <c:pt idx="484">
                  <c:v>4/30/1996</c:v>
                </c:pt>
                <c:pt idx="485">
                  <c:v>5/1/1996</c:v>
                </c:pt>
                <c:pt idx="486">
                  <c:v>5/2/1996</c:v>
                </c:pt>
                <c:pt idx="487">
                  <c:v>5/3/1996</c:v>
                </c:pt>
                <c:pt idx="488">
                  <c:v>5/6/1996</c:v>
                </c:pt>
                <c:pt idx="489">
                  <c:v>5/7/1996</c:v>
                </c:pt>
                <c:pt idx="490">
                  <c:v>5/8/1996</c:v>
                </c:pt>
                <c:pt idx="491">
                  <c:v>5/9/1996</c:v>
                </c:pt>
                <c:pt idx="492">
                  <c:v>5/10/1996</c:v>
                </c:pt>
                <c:pt idx="493">
                  <c:v>5/13/1996</c:v>
                </c:pt>
                <c:pt idx="494">
                  <c:v>5/14/1996</c:v>
                </c:pt>
                <c:pt idx="495">
                  <c:v>5/15/1996</c:v>
                </c:pt>
                <c:pt idx="496">
                  <c:v>5/16/1996</c:v>
                </c:pt>
                <c:pt idx="497">
                  <c:v>5/17/1996</c:v>
                </c:pt>
                <c:pt idx="498">
                  <c:v>5/20/1996</c:v>
                </c:pt>
                <c:pt idx="499">
                  <c:v>5/21/1996</c:v>
                </c:pt>
                <c:pt idx="500">
                  <c:v>5/22/1996</c:v>
                </c:pt>
                <c:pt idx="501">
                  <c:v>5/23/1996</c:v>
                </c:pt>
                <c:pt idx="502">
                  <c:v>5/24/1996</c:v>
                </c:pt>
                <c:pt idx="503">
                  <c:v>5/28/1996</c:v>
                </c:pt>
                <c:pt idx="504">
                  <c:v>5/29/1996</c:v>
                </c:pt>
                <c:pt idx="505">
                  <c:v>5/30/1996</c:v>
                </c:pt>
                <c:pt idx="506">
                  <c:v>5/31/1996</c:v>
                </c:pt>
                <c:pt idx="507">
                  <c:v>6/3/1996</c:v>
                </c:pt>
                <c:pt idx="508">
                  <c:v>6/4/1996</c:v>
                </c:pt>
                <c:pt idx="509">
                  <c:v>6/5/1996</c:v>
                </c:pt>
                <c:pt idx="510">
                  <c:v>6/6/1996</c:v>
                </c:pt>
                <c:pt idx="511">
                  <c:v>6/7/1996</c:v>
                </c:pt>
                <c:pt idx="512">
                  <c:v>6/10/1996</c:v>
                </c:pt>
                <c:pt idx="513">
                  <c:v>6/11/1996</c:v>
                </c:pt>
                <c:pt idx="514">
                  <c:v>6/12/1996</c:v>
                </c:pt>
                <c:pt idx="515">
                  <c:v>6/13/1996</c:v>
                </c:pt>
                <c:pt idx="516">
                  <c:v>6/14/1996</c:v>
                </c:pt>
                <c:pt idx="517">
                  <c:v>6/17/1996</c:v>
                </c:pt>
                <c:pt idx="518">
                  <c:v>6/18/1996</c:v>
                </c:pt>
                <c:pt idx="519">
                  <c:v>6/19/1996</c:v>
                </c:pt>
                <c:pt idx="520">
                  <c:v>6/20/1996</c:v>
                </c:pt>
                <c:pt idx="521">
                  <c:v>6/21/1996</c:v>
                </c:pt>
                <c:pt idx="522">
                  <c:v>6/24/1996</c:v>
                </c:pt>
                <c:pt idx="523">
                  <c:v>6/25/1996</c:v>
                </c:pt>
                <c:pt idx="524">
                  <c:v>6/26/1996</c:v>
                </c:pt>
                <c:pt idx="525">
                  <c:v>6/27/1996</c:v>
                </c:pt>
                <c:pt idx="526">
                  <c:v>6/28/1996</c:v>
                </c:pt>
                <c:pt idx="527">
                  <c:v>7/1/1996</c:v>
                </c:pt>
                <c:pt idx="528">
                  <c:v>7/2/1996</c:v>
                </c:pt>
                <c:pt idx="529">
                  <c:v>7/3/1996</c:v>
                </c:pt>
                <c:pt idx="530">
                  <c:v>7/5/1996</c:v>
                </c:pt>
                <c:pt idx="531">
                  <c:v>7/8/1996</c:v>
                </c:pt>
                <c:pt idx="532">
                  <c:v>7/9/1996</c:v>
                </c:pt>
                <c:pt idx="533">
                  <c:v>7/10/1996</c:v>
                </c:pt>
                <c:pt idx="534">
                  <c:v>7/11/1996</c:v>
                </c:pt>
                <c:pt idx="535">
                  <c:v>7/12/1996</c:v>
                </c:pt>
                <c:pt idx="536">
                  <c:v>7/15/1996</c:v>
                </c:pt>
                <c:pt idx="537">
                  <c:v>7/16/1996</c:v>
                </c:pt>
                <c:pt idx="538">
                  <c:v>7/17/1996</c:v>
                </c:pt>
                <c:pt idx="539">
                  <c:v>7/18/1996</c:v>
                </c:pt>
                <c:pt idx="540">
                  <c:v>7/19/1996</c:v>
                </c:pt>
                <c:pt idx="541">
                  <c:v>7/22/1996</c:v>
                </c:pt>
                <c:pt idx="542">
                  <c:v>7/23/1996</c:v>
                </c:pt>
                <c:pt idx="543">
                  <c:v>7/24/1996</c:v>
                </c:pt>
                <c:pt idx="544">
                  <c:v>7/25/1996</c:v>
                </c:pt>
                <c:pt idx="545">
                  <c:v>7/26/1996</c:v>
                </c:pt>
                <c:pt idx="546">
                  <c:v>7/29/1996</c:v>
                </c:pt>
                <c:pt idx="547">
                  <c:v>7/30/1996</c:v>
                </c:pt>
                <c:pt idx="548">
                  <c:v>7/31/1996</c:v>
                </c:pt>
                <c:pt idx="549">
                  <c:v>8/1/1996</c:v>
                </c:pt>
                <c:pt idx="550">
                  <c:v>8/2/1996</c:v>
                </c:pt>
                <c:pt idx="551">
                  <c:v>8/5/1996</c:v>
                </c:pt>
                <c:pt idx="552">
                  <c:v>8/6/1996</c:v>
                </c:pt>
                <c:pt idx="553">
                  <c:v>8/7/1996</c:v>
                </c:pt>
                <c:pt idx="554">
                  <c:v>8/8/1996</c:v>
                </c:pt>
                <c:pt idx="555">
                  <c:v>8/9/1996</c:v>
                </c:pt>
                <c:pt idx="556">
                  <c:v>8/12/1996</c:v>
                </c:pt>
                <c:pt idx="557">
                  <c:v>8/13/1996</c:v>
                </c:pt>
                <c:pt idx="558">
                  <c:v>8/14/1996</c:v>
                </c:pt>
                <c:pt idx="559">
                  <c:v>8/15/1996</c:v>
                </c:pt>
                <c:pt idx="560">
                  <c:v>8/16/1996</c:v>
                </c:pt>
                <c:pt idx="561">
                  <c:v>8/19/1996</c:v>
                </c:pt>
                <c:pt idx="562">
                  <c:v>8/20/1996</c:v>
                </c:pt>
                <c:pt idx="563">
                  <c:v>8/21/1996</c:v>
                </c:pt>
                <c:pt idx="564">
                  <c:v>8/22/1996</c:v>
                </c:pt>
                <c:pt idx="565">
                  <c:v>8/23/1996</c:v>
                </c:pt>
                <c:pt idx="566">
                  <c:v>8/26/1996</c:v>
                </c:pt>
                <c:pt idx="567">
                  <c:v>8/27/1996</c:v>
                </c:pt>
                <c:pt idx="568">
                  <c:v>8/28/1996</c:v>
                </c:pt>
                <c:pt idx="569">
                  <c:v>8/29/1996</c:v>
                </c:pt>
                <c:pt idx="570">
                  <c:v>8/30/1996</c:v>
                </c:pt>
                <c:pt idx="571">
                  <c:v>9/3/1996</c:v>
                </c:pt>
                <c:pt idx="572">
                  <c:v>9/4/1996</c:v>
                </c:pt>
                <c:pt idx="573">
                  <c:v>9/5/1996</c:v>
                </c:pt>
                <c:pt idx="574">
                  <c:v>9/6/1996</c:v>
                </c:pt>
                <c:pt idx="575">
                  <c:v>9/9/1996</c:v>
                </c:pt>
                <c:pt idx="576">
                  <c:v>9/10/1996</c:v>
                </c:pt>
                <c:pt idx="577">
                  <c:v>9/11/1996</c:v>
                </c:pt>
                <c:pt idx="578">
                  <c:v>9/12/1996</c:v>
                </c:pt>
                <c:pt idx="579">
                  <c:v>9/13/1996</c:v>
                </c:pt>
                <c:pt idx="580">
                  <c:v>9/16/1996</c:v>
                </c:pt>
                <c:pt idx="581">
                  <c:v>9/17/1996</c:v>
                </c:pt>
                <c:pt idx="582">
                  <c:v>9/18/1996</c:v>
                </c:pt>
                <c:pt idx="583">
                  <c:v>9/19/1996</c:v>
                </c:pt>
                <c:pt idx="584">
                  <c:v>9/20/1996</c:v>
                </c:pt>
                <c:pt idx="585">
                  <c:v>9/23/1996</c:v>
                </c:pt>
                <c:pt idx="586">
                  <c:v>9/24/1996</c:v>
                </c:pt>
                <c:pt idx="587">
                  <c:v>9/25/1996</c:v>
                </c:pt>
                <c:pt idx="588">
                  <c:v>9/26/1996</c:v>
                </c:pt>
                <c:pt idx="589">
                  <c:v>9/27/1996</c:v>
                </c:pt>
                <c:pt idx="590">
                  <c:v>9/30/1996</c:v>
                </c:pt>
                <c:pt idx="591">
                  <c:v>10/1/1996</c:v>
                </c:pt>
                <c:pt idx="592">
                  <c:v>10/2/1996</c:v>
                </c:pt>
                <c:pt idx="593">
                  <c:v>10/3/1996</c:v>
                </c:pt>
                <c:pt idx="594">
                  <c:v>10/4/1996</c:v>
                </c:pt>
                <c:pt idx="595">
                  <c:v>10/7/1996</c:v>
                </c:pt>
                <c:pt idx="596">
                  <c:v>10/8/1996</c:v>
                </c:pt>
                <c:pt idx="597">
                  <c:v>10/9/1996</c:v>
                </c:pt>
                <c:pt idx="598">
                  <c:v>10/10/1996</c:v>
                </c:pt>
                <c:pt idx="599">
                  <c:v>10/11/1996</c:v>
                </c:pt>
                <c:pt idx="600">
                  <c:v>10/14/1996</c:v>
                </c:pt>
                <c:pt idx="601">
                  <c:v>10/15/1996</c:v>
                </c:pt>
                <c:pt idx="602">
                  <c:v>10/16/1996</c:v>
                </c:pt>
                <c:pt idx="603">
                  <c:v>10/17/1996</c:v>
                </c:pt>
                <c:pt idx="604">
                  <c:v>10/18/1996</c:v>
                </c:pt>
                <c:pt idx="605">
                  <c:v>10/21/1996</c:v>
                </c:pt>
                <c:pt idx="606">
                  <c:v>10/22/1996</c:v>
                </c:pt>
                <c:pt idx="607">
                  <c:v>10/23/1996</c:v>
                </c:pt>
                <c:pt idx="608">
                  <c:v>10/24/1996</c:v>
                </c:pt>
                <c:pt idx="609">
                  <c:v>10/25/1996</c:v>
                </c:pt>
                <c:pt idx="610">
                  <c:v>10/28/1996</c:v>
                </c:pt>
                <c:pt idx="611">
                  <c:v>10/29/1996</c:v>
                </c:pt>
                <c:pt idx="612">
                  <c:v>10/30/1996</c:v>
                </c:pt>
                <c:pt idx="613">
                  <c:v>10/31/1996</c:v>
                </c:pt>
                <c:pt idx="614">
                  <c:v>11/1/1996</c:v>
                </c:pt>
                <c:pt idx="615">
                  <c:v>11/4/1996</c:v>
                </c:pt>
                <c:pt idx="616">
                  <c:v>11/5/1996</c:v>
                </c:pt>
                <c:pt idx="617">
                  <c:v>11/6/1996</c:v>
                </c:pt>
                <c:pt idx="618">
                  <c:v>11/7/1996</c:v>
                </c:pt>
                <c:pt idx="619">
                  <c:v>11/8/1996</c:v>
                </c:pt>
                <c:pt idx="620">
                  <c:v>11/11/1996</c:v>
                </c:pt>
                <c:pt idx="621">
                  <c:v>11/12/1996</c:v>
                </c:pt>
                <c:pt idx="622">
                  <c:v>11/13/1996</c:v>
                </c:pt>
                <c:pt idx="623">
                  <c:v>11/14/1996</c:v>
                </c:pt>
                <c:pt idx="624">
                  <c:v>11/15/1996</c:v>
                </c:pt>
                <c:pt idx="625">
                  <c:v>11/18/1996</c:v>
                </c:pt>
                <c:pt idx="626">
                  <c:v>11/19/1996</c:v>
                </c:pt>
                <c:pt idx="627">
                  <c:v>11/20/1996</c:v>
                </c:pt>
                <c:pt idx="628">
                  <c:v>11/21/1996</c:v>
                </c:pt>
                <c:pt idx="629">
                  <c:v>11/22/1996</c:v>
                </c:pt>
                <c:pt idx="630">
                  <c:v>11/25/1996</c:v>
                </c:pt>
                <c:pt idx="631">
                  <c:v>11/26/1996</c:v>
                </c:pt>
                <c:pt idx="632">
                  <c:v>11/27/1996</c:v>
                </c:pt>
                <c:pt idx="633">
                  <c:v>11/29/1996</c:v>
                </c:pt>
                <c:pt idx="634">
                  <c:v>12/2/1996</c:v>
                </c:pt>
                <c:pt idx="635">
                  <c:v>12/3/1996</c:v>
                </c:pt>
                <c:pt idx="636">
                  <c:v>12/4/1996</c:v>
                </c:pt>
                <c:pt idx="637">
                  <c:v>12/5/1996</c:v>
                </c:pt>
                <c:pt idx="638">
                  <c:v>12/6/1996</c:v>
                </c:pt>
                <c:pt idx="639">
                  <c:v>12/9/1996</c:v>
                </c:pt>
                <c:pt idx="640">
                  <c:v>12/10/1996</c:v>
                </c:pt>
                <c:pt idx="641">
                  <c:v>12/11/1996</c:v>
                </c:pt>
                <c:pt idx="642">
                  <c:v>12/12/1996</c:v>
                </c:pt>
                <c:pt idx="643">
                  <c:v>12/13/1996</c:v>
                </c:pt>
                <c:pt idx="644">
                  <c:v>12/16/1996</c:v>
                </c:pt>
                <c:pt idx="645">
                  <c:v>12/17/1996</c:v>
                </c:pt>
                <c:pt idx="646">
                  <c:v>12/18/1996</c:v>
                </c:pt>
                <c:pt idx="647">
                  <c:v>12/19/1996</c:v>
                </c:pt>
                <c:pt idx="648">
                  <c:v>12/20/1996</c:v>
                </c:pt>
                <c:pt idx="649">
                  <c:v>12/23/1996</c:v>
                </c:pt>
                <c:pt idx="650">
                  <c:v>12/24/1996</c:v>
                </c:pt>
                <c:pt idx="651">
                  <c:v>12/26/1996</c:v>
                </c:pt>
                <c:pt idx="652">
                  <c:v>12/27/1996</c:v>
                </c:pt>
                <c:pt idx="653">
                  <c:v>12/30/1996</c:v>
                </c:pt>
                <c:pt idx="654">
                  <c:v>12/31/1996</c:v>
                </c:pt>
                <c:pt idx="655">
                  <c:v>1/2/1997</c:v>
                </c:pt>
                <c:pt idx="656">
                  <c:v>1/3/1997</c:v>
                </c:pt>
                <c:pt idx="657">
                  <c:v>1/6/1997</c:v>
                </c:pt>
                <c:pt idx="658">
                  <c:v>1/7/1997</c:v>
                </c:pt>
                <c:pt idx="659">
                  <c:v>1/8/1997</c:v>
                </c:pt>
                <c:pt idx="660">
                  <c:v>1/9/1997</c:v>
                </c:pt>
                <c:pt idx="661">
                  <c:v>1/10/1997</c:v>
                </c:pt>
                <c:pt idx="662">
                  <c:v>1/13/1997</c:v>
                </c:pt>
                <c:pt idx="663">
                  <c:v>1/14/1997</c:v>
                </c:pt>
                <c:pt idx="664">
                  <c:v>1/15/1997</c:v>
                </c:pt>
                <c:pt idx="665">
                  <c:v>1/16/1997</c:v>
                </c:pt>
                <c:pt idx="666">
                  <c:v>1/17/1997</c:v>
                </c:pt>
                <c:pt idx="667">
                  <c:v>1/20/1997</c:v>
                </c:pt>
                <c:pt idx="668">
                  <c:v>1/21/1997</c:v>
                </c:pt>
                <c:pt idx="669">
                  <c:v>1/22/1997</c:v>
                </c:pt>
                <c:pt idx="670">
                  <c:v>1/23/1997</c:v>
                </c:pt>
                <c:pt idx="671">
                  <c:v>1/24/1997</c:v>
                </c:pt>
                <c:pt idx="672">
                  <c:v>1/27/1997</c:v>
                </c:pt>
                <c:pt idx="673">
                  <c:v>1/28/1997</c:v>
                </c:pt>
                <c:pt idx="674">
                  <c:v>1/29/1997</c:v>
                </c:pt>
                <c:pt idx="675">
                  <c:v>1/30/1997</c:v>
                </c:pt>
                <c:pt idx="676">
                  <c:v>1/31/1997</c:v>
                </c:pt>
                <c:pt idx="677">
                  <c:v>2/3/1997</c:v>
                </c:pt>
                <c:pt idx="678">
                  <c:v>2/4/1997</c:v>
                </c:pt>
                <c:pt idx="679">
                  <c:v>2/5/1997</c:v>
                </c:pt>
                <c:pt idx="680">
                  <c:v>2/6/1997</c:v>
                </c:pt>
                <c:pt idx="681">
                  <c:v>2/7/1997</c:v>
                </c:pt>
                <c:pt idx="682">
                  <c:v>2/10/1997</c:v>
                </c:pt>
                <c:pt idx="683">
                  <c:v>2/11/1997</c:v>
                </c:pt>
                <c:pt idx="684">
                  <c:v>2/12/1997</c:v>
                </c:pt>
                <c:pt idx="685">
                  <c:v>2/13/1997</c:v>
                </c:pt>
                <c:pt idx="686">
                  <c:v>2/14/1997</c:v>
                </c:pt>
                <c:pt idx="687">
                  <c:v>2/18/1997</c:v>
                </c:pt>
                <c:pt idx="688">
                  <c:v>2/19/1997</c:v>
                </c:pt>
                <c:pt idx="689">
                  <c:v>2/20/1997</c:v>
                </c:pt>
                <c:pt idx="690">
                  <c:v>2/21/1997</c:v>
                </c:pt>
                <c:pt idx="691">
                  <c:v>2/24/1997</c:v>
                </c:pt>
                <c:pt idx="692">
                  <c:v>2/25/1997</c:v>
                </c:pt>
                <c:pt idx="693">
                  <c:v>2/26/1997</c:v>
                </c:pt>
                <c:pt idx="694">
                  <c:v>2/27/1997</c:v>
                </c:pt>
                <c:pt idx="695">
                  <c:v>2/28/1997</c:v>
                </c:pt>
                <c:pt idx="696">
                  <c:v>3/3/1997</c:v>
                </c:pt>
                <c:pt idx="697">
                  <c:v>3/4/1997</c:v>
                </c:pt>
                <c:pt idx="698">
                  <c:v>3/5/1997</c:v>
                </c:pt>
                <c:pt idx="699">
                  <c:v>3/6/1997</c:v>
                </c:pt>
                <c:pt idx="700">
                  <c:v>3/7/1997</c:v>
                </c:pt>
                <c:pt idx="701">
                  <c:v>3/10/1997</c:v>
                </c:pt>
                <c:pt idx="702">
                  <c:v>3/11/1997</c:v>
                </c:pt>
                <c:pt idx="703">
                  <c:v>3/12/1997</c:v>
                </c:pt>
                <c:pt idx="704">
                  <c:v>3/13/1997</c:v>
                </c:pt>
                <c:pt idx="705">
                  <c:v>3/14/1997</c:v>
                </c:pt>
                <c:pt idx="706">
                  <c:v>3/17/1997</c:v>
                </c:pt>
                <c:pt idx="707">
                  <c:v>3/18/1997</c:v>
                </c:pt>
                <c:pt idx="708">
                  <c:v>3/19/1997</c:v>
                </c:pt>
                <c:pt idx="709">
                  <c:v>3/20/1997</c:v>
                </c:pt>
                <c:pt idx="710">
                  <c:v>3/21/1997</c:v>
                </c:pt>
                <c:pt idx="711">
                  <c:v>3/24/1997</c:v>
                </c:pt>
                <c:pt idx="712">
                  <c:v>3/25/1997</c:v>
                </c:pt>
                <c:pt idx="713">
                  <c:v>3/26/1997</c:v>
                </c:pt>
                <c:pt idx="714">
                  <c:v>3/27/1997</c:v>
                </c:pt>
                <c:pt idx="715">
                  <c:v>3/31/1997</c:v>
                </c:pt>
                <c:pt idx="716">
                  <c:v>4/1/1997</c:v>
                </c:pt>
                <c:pt idx="717">
                  <c:v>4/2/1997</c:v>
                </c:pt>
                <c:pt idx="718">
                  <c:v>4/3/1997</c:v>
                </c:pt>
                <c:pt idx="719">
                  <c:v>4/4/1997</c:v>
                </c:pt>
                <c:pt idx="720">
                  <c:v>4/7/1997</c:v>
                </c:pt>
                <c:pt idx="721">
                  <c:v>4/8/1997</c:v>
                </c:pt>
                <c:pt idx="722">
                  <c:v>4/9/1997</c:v>
                </c:pt>
                <c:pt idx="723">
                  <c:v>4/10/1997</c:v>
                </c:pt>
                <c:pt idx="724">
                  <c:v>4/11/1997</c:v>
                </c:pt>
                <c:pt idx="725">
                  <c:v>4/14/1997</c:v>
                </c:pt>
                <c:pt idx="726">
                  <c:v>4/15/1997</c:v>
                </c:pt>
                <c:pt idx="727">
                  <c:v>4/16/1997</c:v>
                </c:pt>
                <c:pt idx="728">
                  <c:v>4/17/1997</c:v>
                </c:pt>
                <c:pt idx="729">
                  <c:v>4/18/1997</c:v>
                </c:pt>
                <c:pt idx="730">
                  <c:v>4/21/1997</c:v>
                </c:pt>
                <c:pt idx="731">
                  <c:v>4/22/1997</c:v>
                </c:pt>
                <c:pt idx="732">
                  <c:v>4/23/1997</c:v>
                </c:pt>
                <c:pt idx="733">
                  <c:v>4/24/1997</c:v>
                </c:pt>
                <c:pt idx="734">
                  <c:v>4/25/1997</c:v>
                </c:pt>
                <c:pt idx="735">
                  <c:v>4/28/1997</c:v>
                </c:pt>
                <c:pt idx="736">
                  <c:v>4/29/1997</c:v>
                </c:pt>
                <c:pt idx="737">
                  <c:v>4/30/1997</c:v>
                </c:pt>
                <c:pt idx="738">
                  <c:v>5/1/1997</c:v>
                </c:pt>
                <c:pt idx="739">
                  <c:v>5/2/1997</c:v>
                </c:pt>
                <c:pt idx="740">
                  <c:v>5/5/1997</c:v>
                </c:pt>
                <c:pt idx="741">
                  <c:v>5/6/1997</c:v>
                </c:pt>
                <c:pt idx="742">
                  <c:v>5/7/1997</c:v>
                </c:pt>
                <c:pt idx="743">
                  <c:v>5/8/1997</c:v>
                </c:pt>
                <c:pt idx="744">
                  <c:v>5/9/1997</c:v>
                </c:pt>
                <c:pt idx="745">
                  <c:v>5/12/1997</c:v>
                </c:pt>
                <c:pt idx="746">
                  <c:v>5/13/1997</c:v>
                </c:pt>
                <c:pt idx="747">
                  <c:v>5/14/1997</c:v>
                </c:pt>
                <c:pt idx="748">
                  <c:v>5/15/1997</c:v>
                </c:pt>
                <c:pt idx="749">
                  <c:v>5/16/1997</c:v>
                </c:pt>
                <c:pt idx="750">
                  <c:v>5/19/1997</c:v>
                </c:pt>
                <c:pt idx="751">
                  <c:v>5/20/1997</c:v>
                </c:pt>
                <c:pt idx="752">
                  <c:v>5/21/1997</c:v>
                </c:pt>
                <c:pt idx="753">
                  <c:v>5/22/1997</c:v>
                </c:pt>
                <c:pt idx="754">
                  <c:v>5/23/1997</c:v>
                </c:pt>
                <c:pt idx="755">
                  <c:v>5/27/1997</c:v>
                </c:pt>
                <c:pt idx="756">
                  <c:v>5/28/1997</c:v>
                </c:pt>
                <c:pt idx="757">
                  <c:v>5/29/1997</c:v>
                </c:pt>
                <c:pt idx="758">
                  <c:v>5/30/1997</c:v>
                </c:pt>
                <c:pt idx="759">
                  <c:v>6/2/1997</c:v>
                </c:pt>
                <c:pt idx="760">
                  <c:v>6/3/1997</c:v>
                </c:pt>
                <c:pt idx="761">
                  <c:v>6/4/1997</c:v>
                </c:pt>
                <c:pt idx="762">
                  <c:v>6/5/1997</c:v>
                </c:pt>
                <c:pt idx="763">
                  <c:v>6/6/1997</c:v>
                </c:pt>
                <c:pt idx="764">
                  <c:v>6/9/1997</c:v>
                </c:pt>
                <c:pt idx="765">
                  <c:v>6/10/1997</c:v>
                </c:pt>
                <c:pt idx="766">
                  <c:v>6/11/1997</c:v>
                </c:pt>
                <c:pt idx="767">
                  <c:v>6/12/1997</c:v>
                </c:pt>
                <c:pt idx="768">
                  <c:v>6/13/1997</c:v>
                </c:pt>
                <c:pt idx="769">
                  <c:v>6/16/1997</c:v>
                </c:pt>
                <c:pt idx="770">
                  <c:v>6/17/1997</c:v>
                </c:pt>
                <c:pt idx="771">
                  <c:v>6/18/1997</c:v>
                </c:pt>
                <c:pt idx="772">
                  <c:v>6/19/1997</c:v>
                </c:pt>
                <c:pt idx="773">
                  <c:v>6/20/1997</c:v>
                </c:pt>
                <c:pt idx="774">
                  <c:v>6/23/1997</c:v>
                </c:pt>
                <c:pt idx="775">
                  <c:v>6/24/1997</c:v>
                </c:pt>
                <c:pt idx="776">
                  <c:v>6/25/1997</c:v>
                </c:pt>
                <c:pt idx="777">
                  <c:v>6/26/1997</c:v>
                </c:pt>
                <c:pt idx="778">
                  <c:v>6/27/1997</c:v>
                </c:pt>
                <c:pt idx="779">
                  <c:v>6/30/1997</c:v>
                </c:pt>
                <c:pt idx="780">
                  <c:v>7/1/1997</c:v>
                </c:pt>
                <c:pt idx="781">
                  <c:v>7/2/1997</c:v>
                </c:pt>
                <c:pt idx="782">
                  <c:v>7/3/1997</c:v>
                </c:pt>
                <c:pt idx="783">
                  <c:v>7/7/1997</c:v>
                </c:pt>
                <c:pt idx="784">
                  <c:v>7/8/1997</c:v>
                </c:pt>
                <c:pt idx="785">
                  <c:v>7/9/1997</c:v>
                </c:pt>
                <c:pt idx="786">
                  <c:v>7/10/1997</c:v>
                </c:pt>
                <c:pt idx="787">
                  <c:v>7/11/1997</c:v>
                </c:pt>
                <c:pt idx="788">
                  <c:v>7/14/1997</c:v>
                </c:pt>
                <c:pt idx="789">
                  <c:v>7/15/1997</c:v>
                </c:pt>
                <c:pt idx="790">
                  <c:v>7/16/1997</c:v>
                </c:pt>
                <c:pt idx="791">
                  <c:v>7/17/1997</c:v>
                </c:pt>
                <c:pt idx="792">
                  <c:v>7/18/1997</c:v>
                </c:pt>
                <c:pt idx="793">
                  <c:v>7/21/1997</c:v>
                </c:pt>
                <c:pt idx="794">
                  <c:v>7/22/1997</c:v>
                </c:pt>
                <c:pt idx="795">
                  <c:v>7/23/1997</c:v>
                </c:pt>
                <c:pt idx="796">
                  <c:v>7/24/1997</c:v>
                </c:pt>
                <c:pt idx="797">
                  <c:v>7/25/1997</c:v>
                </c:pt>
                <c:pt idx="798">
                  <c:v>7/28/1997</c:v>
                </c:pt>
                <c:pt idx="799">
                  <c:v>7/29/1997</c:v>
                </c:pt>
                <c:pt idx="800">
                  <c:v>7/30/1997</c:v>
                </c:pt>
                <c:pt idx="801">
                  <c:v>7/31/1997</c:v>
                </c:pt>
                <c:pt idx="802">
                  <c:v>8/1/1997</c:v>
                </c:pt>
                <c:pt idx="803">
                  <c:v>8/4/1997</c:v>
                </c:pt>
                <c:pt idx="804">
                  <c:v>8/5/1997</c:v>
                </c:pt>
                <c:pt idx="805">
                  <c:v>8/6/1997</c:v>
                </c:pt>
                <c:pt idx="806">
                  <c:v>8/7/1997</c:v>
                </c:pt>
                <c:pt idx="807">
                  <c:v>8/8/1997</c:v>
                </c:pt>
                <c:pt idx="808">
                  <c:v>8/11/1997</c:v>
                </c:pt>
                <c:pt idx="809">
                  <c:v>8/12/1997</c:v>
                </c:pt>
                <c:pt idx="810">
                  <c:v>8/13/1997</c:v>
                </c:pt>
                <c:pt idx="811">
                  <c:v>8/14/1997</c:v>
                </c:pt>
                <c:pt idx="812">
                  <c:v>8/15/1997</c:v>
                </c:pt>
                <c:pt idx="813">
                  <c:v>8/18/1997</c:v>
                </c:pt>
                <c:pt idx="814">
                  <c:v>8/19/1997</c:v>
                </c:pt>
                <c:pt idx="815">
                  <c:v>8/20/1997</c:v>
                </c:pt>
                <c:pt idx="816">
                  <c:v>8/21/1997</c:v>
                </c:pt>
                <c:pt idx="817">
                  <c:v>8/22/1997</c:v>
                </c:pt>
                <c:pt idx="818">
                  <c:v>8/25/1997</c:v>
                </c:pt>
                <c:pt idx="819">
                  <c:v>8/26/1997</c:v>
                </c:pt>
                <c:pt idx="820">
                  <c:v>8/27/1997</c:v>
                </c:pt>
                <c:pt idx="821">
                  <c:v>8/28/1997</c:v>
                </c:pt>
                <c:pt idx="822">
                  <c:v>8/29/1997</c:v>
                </c:pt>
                <c:pt idx="823">
                  <c:v>9/2/1997</c:v>
                </c:pt>
                <c:pt idx="824">
                  <c:v>9/3/1997</c:v>
                </c:pt>
                <c:pt idx="825">
                  <c:v>9/4/1997</c:v>
                </c:pt>
                <c:pt idx="826">
                  <c:v>9/5/1997</c:v>
                </c:pt>
                <c:pt idx="827">
                  <c:v>9/8/1997</c:v>
                </c:pt>
                <c:pt idx="828">
                  <c:v>9/9/1997</c:v>
                </c:pt>
                <c:pt idx="829">
                  <c:v>9/10/1997</c:v>
                </c:pt>
                <c:pt idx="830">
                  <c:v>9/11/1997</c:v>
                </c:pt>
                <c:pt idx="831">
                  <c:v>9/12/1997</c:v>
                </c:pt>
                <c:pt idx="832">
                  <c:v>9/15/1997</c:v>
                </c:pt>
                <c:pt idx="833">
                  <c:v>9/16/1997</c:v>
                </c:pt>
                <c:pt idx="834">
                  <c:v>9/17/1997</c:v>
                </c:pt>
                <c:pt idx="835">
                  <c:v>9/18/1997</c:v>
                </c:pt>
                <c:pt idx="836">
                  <c:v>9/19/1997</c:v>
                </c:pt>
                <c:pt idx="837">
                  <c:v>9/22/1997</c:v>
                </c:pt>
                <c:pt idx="838">
                  <c:v>9/23/1997</c:v>
                </c:pt>
                <c:pt idx="839">
                  <c:v>9/24/1997</c:v>
                </c:pt>
                <c:pt idx="840">
                  <c:v>9/25/1997</c:v>
                </c:pt>
                <c:pt idx="841">
                  <c:v>9/26/1997</c:v>
                </c:pt>
                <c:pt idx="842">
                  <c:v>9/29/1997</c:v>
                </c:pt>
                <c:pt idx="843">
                  <c:v>9/30/1997</c:v>
                </c:pt>
                <c:pt idx="844">
                  <c:v>10/1/1997</c:v>
                </c:pt>
                <c:pt idx="845">
                  <c:v>10/2/1997</c:v>
                </c:pt>
                <c:pt idx="846">
                  <c:v>10/3/1997</c:v>
                </c:pt>
                <c:pt idx="847">
                  <c:v>10/6/1997</c:v>
                </c:pt>
                <c:pt idx="848">
                  <c:v>10/7/1997</c:v>
                </c:pt>
                <c:pt idx="849">
                  <c:v>10/8/1997</c:v>
                </c:pt>
                <c:pt idx="850">
                  <c:v>10/9/1997</c:v>
                </c:pt>
                <c:pt idx="851">
                  <c:v>10/10/1997</c:v>
                </c:pt>
                <c:pt idx="852">
                  <c:v>10/13/1997</c:v>
                </c:pt>
                <c:pt idx="853">
                  <c:v>10/14/1997</c:v>
                </c:pt>
                <c:pt idx="854">
                  <c:v>10/15/1997</c:v>
                </c:pt>
                <c:pt idx="855">
                  <c:v>10/16/1997</c:v>
                </c:pt>
                <c:pt idx="856">
                  <c:v>10/17/1997</c:v>
                </c:pt>
                <c:pt idx="857">
                  <c:v>10/20/1997</c:v>
                </c:pt>
                <c:pt idx="858">
                  <c:v>10/21/1997</c:v>
                </c:pt>
                <c:pt idx="859">
                  <c:v>10/22/1997</c:v>
                </c:pt>
                <c:pt idx="860">
                  <c:v>10/23/1997</c:v>
                </c:pt>
                <c:pt idx="861">
                  <c:v>10/24/1997</c:v>
                </c:pt>
                <c:pt idx="862">
                  <c:v>10/27/1997</c:v>
                </c:pt>
                <c:pt idx="863">
                  <c:v>10/28/1997</c:v>
                </c:pt>
                <c:pt idx="864">
                  <c:v>10/29/1997</c:v>
                </c:pt>
                <c:pt idx="865">
                  <c:v>10/30/1997</c:v>
                </c:pt>
                <c:pt idx="866">
                  <c:v>10/31/1997</c:v>
                </c:pt>
                <c:pt idx="867">
                  <c:v>11/3/1997</c:v>
                </c:pt>
                <c:pt idx="868">
                  <c:v>11/4/1997</c:v>
                </c:pt>
                <c:pt idx="869">
                  <c:v>11/5/1997</c:v>
                </c:pt>
                <c:pt idx="870">
                  <c:v>11/6/1997</c:v>
                </c:pt>
                <c:pt idx="871">
                  <c:v>11/7/1997</c:v>
                </c:pt>
                <c:pt idx="872">
                  <c:v>11/10/1997</c:v>
                </c:pt>
                <c:pt idx="873">
                  <c:v>11/11/1997</c:v>
                </c:pt>
                <c:pt idx="874">
                  <c:v>11/12/1997</c:v>
                </c:pt>
                <c:pt idx="875">
                  <c:v>11/13/1997</c:v>
                </c:pt>
                <c:pt idx="876">
                  <c:v>11/14/1997</c:v>
                </c:pt>
                <c:pt idx="877">
                  <c:v>11/17/1997</c:v>
                </c:pt>
                <c:pt idx="878">
                  <c:v>11/18/1997</c:v>
                </c:pt>
                <c:pt idx="879">
                  <c:v>11/19/1997</c:v>
                </c:pt>
                <c:pt idx="880">
                  <c:v>11/20/1997</c:v>
                </c:pt>
                <c:pt idx="881">
                  <c:v>11/21/1997</c:v>
                </c:pt>
                <c:pt idx="882">
                  <c:v>11/24/1997</c:v>
                </c:pt>
                <c:pt idx="883">
                  <c:v>11/25/1997</c:v>
                </c:pt>
                <c:pt idx="884">
                  <c:v>11/26/1997</c:v>
                </c:pt>
                <c:pt idx="885">
                  <c:v>11/28/1997</c:v>
                </c:pt>
                <c:pt idx="886">
                  <c:v>12/1/1997</c:v>
                </c:pt>
                <c:pt idx="887">
                  <c:v>12/2/1997</c:v>
                </c:pt>
                <c:pt idx="888">
                  <c:v>12/3/1997</c:v>
                </c:pt>
                <c:pt idx="889">
                  <c:v>12/4/1997</c:v>
                </c:pt>
                <c:pt idx="890">
                  <c:v>12/5/1997</c:v>
                </c:pt>
                <c:pt idx="891">
                  <c:v>12/8/1997</c:v>
                </c:pt>
                <c:pt idx="892">
                  <c:v>12/9/1997</c:v>
                </c:pt>
                <c:pt idx="893">
                  <c:v>12/10/1997</c:v>
                </c:pt>
                <c:pt idx="894">
                  <c:v>12/11/1997</c:v>
                </c:pt>
                <c:pt idx="895">
                  <c:v>12/12/1997</c:v>
                </c:pt>
                <c:pt idx="896">
                  <c:v>12/15/1997</c:v>
                </c:pt>
                <c:pt idx="897">
                  <c:v>12/16/1997</c:v>
                </c:pt>
                <c:pt idx="898">
                  <c:v>12/17/1997</c:v>
                </c:pt>
                <c:pt idx="899">
                  <c:v>12/18/1997</c:v>
                </c:pt>
                <c:pt idx="900">
                  <c:v>12/19/1997</c:v>
                </c:pt>
                <c:pt idx="901">
                  <c:v>12/22/1997</c:v>
                </c:pt>
                <c:pt idx="902">
                  <c:v>12/23/1997</c:v>
                </c:pt>
                <c:pt idx="903">
                  <c:v>12/24/1997</c:v>
                </c:pt>
                <c:pt idx="904">
                  <c:v>12/26/1997</c:v>
                </c:pt>
                <c:pt idx="905">
                  <c:v>12/29/1997</c:v>
                </c:pt>
                <c:pt idx="906">
                  <c:v>12/30/1997</c:v>
                </c:pt>
                <c:pt idx="907">
                  <c:v>12/31/1997</c:v>
                </c:pt>
                <c:pt idx="908">
                  <c:v>1/2/1998</c:v>
                </c:pt>
                <c:pt idx="909">
                  <c:v>1/5/1998</c:v>
                </c:pt>
                <c:pt idx="910">
                  <c:v>1/6/1998</c:v>
                </c:pt>
                <c:pt idx="911">
                  <c:v>1/7/1998</c:v>
                </c:pt>
                <c:pt idx="912">
                  <c:v>1/8/1998</c:v>
                </c:pt>
                <c:pt idx="913">
                  <c:v>1/9/1998</c:v>
                </c:pt>
                <c:pt idx="914">
                  <c:v>1/12/1998</c:v>
                </c:pt>
                <c:pt idx="915">
                  <c:v>1/13/1998</c:v>
                </c:pt>
                <c:pt idx="916">
                  <c:v>1/14/1998</c:v>
                </c:pt>
                <c:pt idx="917">
                  <c:v>1/15/1998</c:v>
                </c:pt>
                <c:pt idx="918">
                  <c:v>1/16/1998</c:v>
                </c:pt>
                <c:pt idx="919">
                  <c:v>1/20/1998</c:v>
                </c:pt>
                <c:pt idx="920">
                  <c:v>1/21/1998</c:v>
                </c:pt>
                <c:pt idx="921">
                  <c:v>1/22/1998</c:v>
                </c:pt>
                <c:pt idx="922">
                  <c:v>1/23/1998</c:v>
                </c:pt>
                <c:pt idx="923">
                  <c:v>1/26/1998</c:v>
                </c:pt>
                <c:pt idx="924">
                  <c:v>1/27/1998</c:v>
                </c:pt>
                <c:pt idx="925">
                  <c:v>1/28/1998</c:v>
                </c:pt>
                <c:pt idx="926">
                  <c:v>1/29/1998</c:v>
                </c:pt>
                <c:pt idx="927">
                  <c:v>1/30/1998</c:v>
                </c:pt>
                <c:pt idx="928">
                  <c:v>2/2/1998</c:v>
                </c:pt>
                <c:pt idx="929">
                  <c:v>2/3/1998</c:v>
                </c:pt>
                <c:pt idx="930">
                  <c:v>2/4/1998</c:v>
                </c:pt>
                <c:pt idx="931">
                  <c:v>2/5/1998</c:v>
                </c:pt>
                <c:pt idx="932">
                  <c:v>2/6/1998</c:v>
                </c:pt>
                <c:pt idx="933">
                  <c:v>2/9/1998</c:v>
                </c:pt>
                <c:pt idx="934">
                  <c:v>2/10/1998</c:v>
                </c:pt>
                <c:pt idx="935">
                  <c:v>2/11/1998</c:v>
                </c:pt>
                <c:pt idx="936">
                  <c:v>2/12/1998</c:v>
                </c:pt>
                <c:pt idx="937">
                  <c:v>2/13/1998</c:v>
                </c:pt>
                <c:pt idx="938">
                  <c:v>2/17/1998</c:v>
                </c:pt>
                <c:pt idx="939">
                  <c:v>2/18/1998</c:v>
                </c:pt>
                <c:pt idx="940">
                  <c:v>2/19/1998</c:v>
                </c:pt>
                <c:pt idx="941">
                  <c:v>2/20/1998</c:v>
                </c:pt>
                <c:pt idx="942">
                  <c:v>2/23/1998</c:v>
                </c:pt>
                <c:pt idx="943">
                  <c:v>2/24/1998</c:v>
                </c:pt>
                <c:pt idx="944">
                  <c:v>2/25/1998</c:v>
                </c:pt>
                <c:pt idx="945">
                  <c:v>2/26/1998</c:v>
                </c:pt>
                <c:pt idx="946">
                  <c:v>2/27/1998</c:v>
                </c:pt>
                <c:pt idx="947">
                  <c:v>3/2/1998</c:v>
                </c:pt>
                <c:pt idx="948">
                  <c:v>3/3/1998</c:v>
                </c:pt>
                <c:pt idx="949">
                  <c:v>3/4/1998</c:v>
                </c:pt>
                <c:pt idx="950">
                  <c:v>3/5/1998</c:v>
                </c:pt>
                <c:pt idx="951">
                  <c:v>3/6/1998</c:v>
                </c:pt>
                <c:pt idx="952">
                  <c:v>3/9/1998</c:v>
                </c:pt>
                <c:pt idx="953">
                  <c:v>3/10/1998</c:v>
                </c:pt>
                <c:pt idx="954">
                  <c:v>3/11/1998</c:v>
                </c:pt>
                <c:pt idx="955">
                  <c:v>3/12/1998</c:v>
                </c:pt>
                <c:pt idx="956">
                  <c:v>3/13/1998</c:v>
                </c:pt>
                <c:pt idx="957">
                  <c:v>3/16/1998</c:v>
                </c:pt>
                <c:pt idx="958">
                  <c:v>3/17/1998</c:v>
                </c:pt>
                <c:pt idx="959">
                  <c:v>3/18/1998</c:v>
                </c:pt>
                <c:pt idx="960">
                  <c:v>3/19/1998</c:v>
                </c:pt>
                <c:pt idx="961">
                  <c:v>3/20/1998</c:v>
                </c:pt>
                <c:pt idx="962">
                  <c:v>3/23/1998</c:v>
                </c:pt>
                <c:pt idx="963">
                  <c:v>3/24/1998</c:v>
                </c:pt>
                <c:pt idx="964">
                  <c:v>3/25/1998</c:v>
                </c:pt>
                <c:pt idx="965">
                  <c:v>3/26/1998</c:v>
                </c:pt>
                <c:pt idx="966">
                  <c:v>3/27/1998</c:v>
                </c:pt>
                <c:pt idx="967">
                  <c:v>3/30/1998</c:v>
                </c:pt>
                <c:pt idx="968">
                  <c:v>3/31/1998</c:v>
                </c:pt>
                <c:pt idx="969">
                  <c:v>4/1/1998</c:v>
                </c:pt>
                <c:pt idx="970">
                  <c:v>4/2/1998</c:v>
                </c:pt>
                <c:pt idx="971">
                  <c:v>4/3/1998</c:v>
                </c:pt>
                <c:pt idx="972">
                  <c:v>4/6/1998</c:v>
                </c:pt>
                <c:pt idx="973">
                  <c:v>4/7/1998</c:v>
                </c:pt>
                <c:pt idx="974">
                  <c:v>4/8/1998</c:v>
                </c:pt>
                <c:pt idx="975">
                  <c:v>4/9/1998</c:v>
                </c:pt>
                <c:pt idx="976">
                  <c:v>4/13/1998</c:v>
                </c:pt>
                <c:pt idx="977">
                  <c:v>4/14/1998</c:v>
                </c:pt>
                <c:pt idx="978">
                  <c:v>4/15/1998</c:v>
                </c:pt>
                <c:pt idx="979">
                  <c:v>4/16/1998</c:v>
                </c:pt>
                <c:pt idx="980">
                  <c:v>4/17/1998</c:v>
                </c:pt>
                <c:pt idx="981">
                  <c:v>4/20/1998</c:v>
                </c:pt>
                <c:pt idx="982">
                  <c:v>4/21/1998</c:v>
                </c:pt>
                <c:pt idx="983">
                  <c:v>4/22/1998</c:v>
                </c:pt>
                <c:pt idx="984">
                  <c:v>4/23/1998</c:v>
                </c:pt>
                <c:pt idx="985">
                  <c:v>4/24/1998</c:v>
                </c:pt>
                <c:pt idx="986">
                  <c:v>4/27/1998</c:v>
                </c:pt>
                <c:pt idx="987">
                  <c:v>4/28/1998</c:v>
                </c:pt>
                <c:pt idx="988">
                  <c:v>4/29/1998</c:v>
                </c:pt>
                <c:pt idx="989">
                  <c:v>4/30/1998</c:v>
                </c:pt>
                <c:pt idx="990">
                  <c:v>5/1/1998</c:v>
                </c:pt>
                <c:pt idx="991">
                  <c:v>5/4/1998</c:v>
                </c:pt>
                <c:pt idx="992">
                  <c:v>5/5/1998</c:v>
                </c:pt>
                <c:pt idx="993">
                  <c:v>5/6/1998</c:v>
                </c:pt>
                <c:pt idx="994">
                  <c:v>5/7/1998</c:v>
                </c:pt>
                <c:pt idx="995">
                  <c:v>5/8/1998</c:v>
                </c:pt>
                <c:pt idx="996">
                  <c:v>5/11/1998</c:v>
                </c:pt>
                <c:pt idx="997">
                  <c:v>5/12/1998</c:v>
                </c:pt>
                <c:pt idx="998">
                  <c:v>5/13/1998</c:v>
                </c:pt>
                <c:pt idx="999">
                  <c:v>5/14/1998</c:v>
                </c:pt>
                <c:pt idx="1000">
                  <c:v>5/15/1998</c:v>
                </c:pt>
                <c:pt idx="1001">
                  <c:v>5/18/1998</c:v>
                </c:pt>
                <c:pt idx="1002">
                  <c:v>5/19/1998</c:v>
                </c:pt>
                <c:pt idx="1003">
                  <c:v>5/20/1998</c:v>
                </c:pt>
                <c:pt idx="1004">
                  <c:v>5/21/1998</c:v>
                </c:pt>
                <c:pt idx="1005">
                  <c:v>5/22/1998</c:v>
                </c:pt>
                <c:pt idx="1006">
                  <c:v>5/26/1998</c:v>
                </c:pt>
                <c:pt idx="1007">
                  <c:v>5/27/1998</c:v>
                </c:pt>
                <c:pt idx="1008">
                  <c:v>5/28/1998</c:v>
                </c:pt>
                <c:pt idx="1009">
                  <c:v>5/29/1998</c:v>
                </c:pt>
                <c:pt idx="1010">
                  <c:v>6/1/1998</c:v>
                </c:pt>
                <c:pt idx="1011">
                  <c:v>6/2/1998</c:v>
                </c:pt>
                <c:pt idx="1012">
                  <c:v>6/3/1998</c:v>
                </c:pt>
                <c:pt idx="1013">
                  <c:v>6/4/1998</c:v>
                </c:pt>
                <c:pt idx="1014">
                  <c:v>6/5/1998</c:v>
                </c:pt>
                <c:pt idx="1015">
                  <c:v>6/8/1998</c:v>
                </c:pt>
                <c:pt idx="1016">
                  <c:v>6/9/1998</c:v>
                </c:pt>
                <c:pt idx="1017">
                  <c:v>6/10/1998</c:v>
                </c:pt>
                <c:pt idx="1018">
                  <c:v>6/11/1998</c:v>
                </c:pt>
                <c:pt idx="1019">
                  <c:v>6/12/1998</c:v>
                </c:pt>
                <c:pt idx="1020">
                  <c:v>6/15/1998</c:v>
                </c:pt>
                <c:pt idx="1021">
                  <c:v>6/16/1998</c:v>
                </c:pt>
                <c:pt idx="1022">
                  <c:v>6/17/1998</c:v>
                </c:pt>
                <c:pt idx="1023">
                  <c:v>6/18/1998</c:v>
                </c:pt>
                <c:pt idx="1024">
                  <c:v>6/19/1998</c:v>
                </c:pt>
                <c:pt idx="1025">
                  <c:v>6/22/1998</c:v>
                </c:pt>
                <c:pt idx="1026">
                  <c:v>6/23/1998</c:v>
                </c:pt>
                <c:pt idx="1027">
                  <c:v>6/24/1998</c:v>
                </c:pt>
                <c:pt idx="1028">
                  <c:v>6/25/1998</c:v>
                </c:pt>
                <c:pt idx="1029">
                  <c:v>6/26/1998</c:v>
                </c:pt>
                <c:pt idx="1030">
                  <c:v>6/29/1998</c:v>
                </c:pt>
                <c:pt idx="1031">
                  <c:v>6/30/1998</c:v>
                </c:pt>
                <c:pt idx="1032">
                  <c:v>7/1/1998</c:v>
                </c:pt>
                <c:pt idx="1033">
                  <c:v>7/2/1998</c:v>
                </c:pt>
                <c:pt idx="1034">
                  <c:v>7/6/1998</c:v>
                </c:pt>
                <c:pt idx="1035">
                  <c:v>7/7/1998</c:v>
                </c:pt>
                <c:pt idx="1036">
                  <c:v>7/8/1998</c:v>
                </c:pt>
                <c:pt idx="1037">
                  <c:v>7/9/1998</c:v>
                </c:pt>
                <c:pt idx="1038">
                  <c:v>7/10/1998</c:v>
                </c:pt>
                <c:pt idx="1039">
                  <c:v>7/13/1998</c:v>
                </c:pt>
                <c:pt idx="1040">
                  <c:v>7/14/1998</c:v>
                </c:pt>
                <c:pt idx="1041">
                  <c:v>7/15/1998</c:v>
                </c:pt>
                <c:pt idx="1042">
                  <c:v>7/16/1998</c:v>
                </c:pt>
                <c:pt idx="1043">
                  <c:v>7/17/1998</c:v>
                </c:pt>
                <c:pt idx="1044">
                  <c:v>7/20/1998</c:v>
                </c:pt>
                <c:pt idx="1045">
                  <c:v>7/21/1998</c:v>
                </c:pt>
                <c:pt idx="1046">
                  <c:v>7/22/1998</c:v>
                </c:pt>
                <c:pt idx="1047">
                  <c:v>7/23/1998</c:v>
                </c:pt>
                <c:pt idx="1048">
                  <c:v>7/24/1998</c:v>
                </c:pt>
                <c:pt idx="1049">
                  <c:v>7/27/1998</c:v>
                </c:pt>
                <c:pt idx="1050">
                  <c:v>7/28/1998</c:v>
                </c:pt>
                <c:pt idx="1051">
                  <c:v>7/29/1998</c:v>
                </c:pt>
                <c:pt idx="1052">
                  <c:v>7/30/1998</c:v>
                </c:pt>
                <c:pt idx="1053">
                  <c:v>7/31/1998</c:v>
                </c:pt>
                <c:pt idx="1054">
                  <c:v>8/3/1998</c:v>
                </c:pt>
                <c:pt idx="1055">
                  <c:v>8/4/1998</c:v>
                </c:pt>
                <c:pt idx="1056">
                  <c:v>8/5/1998</c:v>
                </c:pt>
                <c:pt idx="1057">
                  <c:v>8/6/1998</c:v>
                </c:pt>
                <c:pt idx="1058">
                  <c:v>8/7/1998</c:v>
                </c:pt>
                <c:pt idx="1059">
                  <c:v>8/10/1998</c:v>
                </c:pt>
                <c:pt idx="1060">
                  <c:v>8/11/1998</c:v>
                </c:pt>
                <c:pt idx="1061">
                  <c:v>8/12/1998</c:v>
                </c:pt>
                <c:pt idx="1062">
                  <c:v>8/13/1998</c:v>
                </c:pt>
                <c:pt idx="1063">
                  <c:v>8/14/1998</c:v>
                </c:pt>
                <c:pt idx="1064">
                  <c:v>8/17/1998</c:v>
                </c:pt>
                <c:pt idx="1065">
                  <c:v>8/18/1998</c:v>
                </c:pt>
                <c:pt idx="1066">
                  <c:v>8/19/1998</c:v>
                </c:pt>
                <c:pt idx="1067">
                  <c:v>8/20/1998</c:v>
                </c:pt>
                <c:pt idx="1068">
                  <c:v>8/21/1998</c:v>
                </c:pt>
                <c:pt idx="1069">
                  <c:v>8/24/1998</c:v>
                </c:pt>
                <c:pt idx="1070">
                  <c:v>8/25/1998</c:v>
                </c:pt>
                <c:pt idx="1071">
                  <c:v>8/26/1998</c:v>
                </c:pt>
                <c:pt idx="1072">
                  <c:v>8/27/1998</c:v>
                </c:pt>
                <c:pt idx="1073">
                  <c:v>8/28/1998</c:v>
                </c:pt>
                <c:pt idx="1074">
                  <c:v>8/31/1998</c:v>
                </c:pt>
                <c:pt idx="1075">
                  <c:v>9/1/1998</c:v>
                </c:pt>
                <c:pt idx="1076">
                  <c:v>9/2/1998</c:v>
                </c:pt>
                <c:pt idx="1077">
                  <c:v>9/3/1998</c:v>
                </c:pt>
                <c:pt idx="1078">
                  <c:v>9/4/1998</c:v>
                </c:pt>
                <c:pt idx="1079">
                  <c:v>9/8/1998</c:v>
                </c:pt>
                <c:pt idx="1080">
                  <c:v>9/9/1998</c:v>
                </c:pt>
                <c:pt idx="1081">
                  <c:v>9/10/1998</c:v>
                </c:pt>
                <c:pt idx="1082">
                  <c:v>9/11/1998</c:v>
                </c:pt>
                <c:pt idx="1083">
                  <c:v>9/14/1998</c:v>
                </c:pt>
                <c:pt idx="1084">
                  <c:v>9/15/1998</c:v>
                </c:pt>
                <c:pt idx="1085">
                  <c:v>9/16/1998</c:v>
                </c:pt>
                <c:pt idx="1086">
                  <c:v>9/17/1998</c:v>
                </c:pt>
                <c:pt idx="1087">
                  <c:v>9/18/1998</c:v>
                </c:pt>
                <c:pt idx="1088">
                  <c:v>9/21/1998</c:v>
                </c:pt>
                <c:pt idx="1089">
                  <c:v>9/22/1998</c:v>
                </c:pt>
                <c:pt idx="1090">
                  <c:v>9/23/1998</c:v>
                </c:pt>
                <c:pt idx="1091">
                  <c:v>9/24/1998</c:v>
                </c:pt>
                <c:pt idx="1092">
                  <c:v>9/25/1998</c:v>
                </c:pt>
                <c:pt idx="1093">
                  <c:v>9/28/1998</c:v>
                </c:pt>
                <c:pt idx="1094">
                  <c:v>9/29/1998</c:v>
                </c:pt>
                <c:pt idx="1095">
                  <c:v>9/30/1998</c:v>
                </c:pt>
                <c:pt idx="1096">
                  <c:v>10/1/1998</c:v>
                </c:pt>
                <c:pt idx="1097">
                  <c:v>10/2/1998</c:v>
                </c:pt>
                <c:pt idx="1098">
                  <c:v>10/5/1998</c:v>
                </c:pt>
                <c:pt idx="1099">
                  <c:v>10/6/1998</c:v>
                </c:pt>
                <c:pt idx="1100">
                  <c:v>10/7/1998</c:v>
                </c:pt>
                <c:pt idx="1101">
                  <c:v>10/8/1998</c:v>
                </c:pt>
                <c:pt idx="1102">
                  <c:v>10/9/1998</c:v>
                </c:pt>
                <c:pt idx="1103">
                  <c:v>10/12/1998</c:v>
                </c:pt>
                <c:pt idx="1104">
                  <c:v>10/13/1998</c:v>
                </c:pt>
                <c:pt idx="1105">
                  <c:v>10/14/1998</c:v>
                </c:pt>
                <c:pt idx="1106">
                  <c:v>10/15/1998</c:v>
                </c:pt>
                <c:pt idx="1107">
                  <c:v>10/16/1998</c:v>
                </c:pt>
                <c:pt idx="1108">
                  <c:v>10/19/1998</c:v>
                </c:pt>
                <c:pt idx="1109">
                  <c:v>10/20/1998</c:v>
                </c:pt>
                <c:pt idx="1110">
                  <c:v>10/21/1998</c:v>
                </c:pt>
                <c:pt idx="1111">
                  <c:v>10/22/1998</c:v>
                </c:pt>
                <c:pt idx="1112">
                  <c:v>10/23/1998</c:v>
                </c:pt>
                <c:pt idx="1113">
                  <c:v>10/26/1998</c:v>
                </c:pt>
                <c:pt idx="1114">
                  <c:v>10/27/1998</c:v>
                </c:pt>
                <c:pt idx="1115">
                  <c:v>10/28/1998</c:v>
                </c:pt>
                <c:pt idx="1116">
                  <c:v>10/29/1998</c:v>
                </c:pt>
                <c:pt idx="1117">
                  <c:v>10/30/1998</c:v>
                </c:pt>
                <c:pt idx="1118">
                  <c:v>11/2/1998</c:v>
                </c:pt>
                <c:pt idx="1119">
                  <c:v>11/3/1998</c:v>
                </c:pt>
                <c:pt idx="1120">
                  <c:v>11/4/1998</c:v>
                </c:pt>
                <c:pt idx="1121">
                  <c:v>11/5/1998</c:v>
                </c:pt>
                <c:pt idx="1122">
                  <c:v>11/6/1998</c:v>
                </c:pt>
                <c:pt idx="1123">
                  <c:v>11/9/1998</c:v>
                </c:pt>
                <c:pt idx="1124">
                  <c:v>11/10/1998</c:v>
                </c:pt>
                <c:pt idx="1125">
                  <c:v>11/11/1998</c:v>
                </c:pt>
                <c:pt idx="1126">
                  <c:v>11/12/1998</c:v>
                </c:pt>
                <c:pt idx="1127">
                  <c:v>11/13/1998</c:v>
                </c:pt>
                <c:pt idx="1128">
                  <c:v>11/16/1998</c:v>
                </c:pt>
                <c:pt idx="1129">
                  <c:v>11/17/1998</c:v>
                </c:pt>
                <c:pt idx="1130">
                  <c:v>11/18/1998</c:v>
                </c:pt>
                <c:pt idx="1131">
                  <c:v>11/19/1998</c:v>
                </c:pt>
                <c:pt idx="1132">
                  <c:v>11/20/1998</c:v>
                </c:pt>
                <c:pt idx="1133">
                  <c:v>11/23/1998</c:v>
                </c:pt>
                <c:pt idx="1134">
                  <c:v>11/24/1998</c:v>
                </c:pt>
                <c:pt idx="1135">
                  <c:v>11/25/1998</c:v>
                </c:pt>
                <c:pt idx="1136">
                  <c:v>11/27/1998</c:v>
                </c:pt>
                <c:pt idx="1137">
                  <c:v>11/30/1998</c:v>
                </c:pt>
                <c:pt idx="1138">
                  <c:v>12/1/1998</c:v>
                </c:pt>
                <c:pt idx="1139">
                  <c:v>12/2/1998</c:v>
                </c:pt>
                <c:pt idx="1140">
                  <c:v>12/3/1998</c:v>
                </c:pt>
                <c:pt idx="1141">
                  <c:v>12/4/1998</c:v>
                </c:pt>
                <c:pt idx="1142">
                  <c:v>12/7/1998</c:v>
                </c:pt>
                <c:pt idx="1143">
                  <c:v>12/8/1998</c:v>
                </c:pt>
                <c:pt idx="1144">
                  <c:v>12/9/1998</c:v>
                </c:pt>
                <c:pt idx="1145">
                  <c:v>12/10/1998</c:v>
                </c:pt>
                <c:pt idx="1146">
                  <c:v>12/11/1998</c:v>
                </c:pt>
                <c:pt idx="1147">
                  <c:v>12/14/1998</c:v>
                </c:pt>
                <c:pt idx="1148">
                  <c:v>12/15/1998</c:v>
                </c:pt>
                <c:pt idx="1149">
                  <c:v>12/16/1998</c:v>
                </c:pt>
                <c:pt idx="1150">
                  <c:v>12/17/1998</c:v>
                </c:pt>
                <c:pt idx="1151">
                  <c:v>12/18/1998</c:v>
                </c:pt>
                <c:pt idx="1152">
                  <c:v>12/21/1998</c:v>
                </c:pt>
                <c:pt idx="1153">
                  <c:v>12/22/1998</c:v>
                </c:pt>
                <c:pt idx="1154">
                  <c:v>12/23/1998</c:v>
                </c:pt>
                <c:pt idx="1155">
                  <c:v>12/24/1998</c:v>
                </c:pt>
                <c:pt idx="1156">
                  <c:v>12/28/1998</c:v>
                </c:pt>
                <c:pt idx="1157">
                  <c:v>12/29/1998</c:v>
                </c:pt>
                <c:pt idx="1158">
                  <c:v>12/30/1998</c:v>
                </c:pt>
                <c:pt idx="1159">
                  <c:v>12/31/1998</c:v>
                </c:pt>
                <c:pt idx="1160">
                  <c:v>1/4/1999</c:v>
                </c:pt>
                <c:pt idx="1161">
                  <c:v>1/5/1999</c:v>
                </c:pt>
                <c:pt idx="1162">
                  <c:v>1/6/1999</c:v>
                </c:pt>
                <c:pt idx="1163">
                  <c:v>1/7/1999</c:v>
                </c:pt>
                <c:pt idx="1164">
                  <c:v>1/8/1999</c:v>
                </c:pt>
                <c:pt idx="1165">
                  <c:v>1/11/1999</c:v>
                </c:pt>
                <c:pt idx="1166">
                  <c:v>1/12/1999</c:v>
                </c:pt>
                <c:pt idx="1167">
                  <c:v>1/13/1999</c:v>
                </c:pt>
                <c:pt idx="1168">
                  <c:v>1/14/1999</c:v>
                </c:pt>
                <c:pt idx="1169">
                  <c:v>1/15/1999</c:v>
                </c:pt>
                <c:pt idx="1170">
                  <c:v>1/19/1999</c:v>
                </c:pt>
                <c:pt idx="1171">
                  <c:v>1/20/1999</c:v>
                </c:pt>
                <c:pt idx="1172">
                  <c:v>1/21/1999</c:v>
                </c:pt>
                <c:pt idx="1173">
                  <c:v>1/22/1999</c:v>
                </c:pt>
                <c:pt idx="1174">
                  <c:v>1/25/1999</c:v>
                </c:pt>
                <c:pt idx="1175">
                  <c:v>1/26/1999</c:v>
                </c:pt>
                <c:pt idx="1176">
                  <c:v>1/27/1999</c:v>
                </c:pt>
                <c:pt idx="1177">
                  <c:v>1/28/1999</c:v>
                </c:pt>
                <c:pt idx="1178">
                  <c:v>1/29/1999</c:v>
                </c:pt>
                <c:pt idx="1179">
                  <c:v>2/1/1999</c:v>
                </c:pt>
                <c:pt idx="1180">
                  <c:v>2/2/1999</c:v>
                </c:pt>
                <c:pt idx="1181">
                  <c:v>2/3/1999</c:v>
                </c:pt>
                <c:pt idx="1182">
                  <c:v>2/4/1999</c:v>
                </c:pt>
                <c:pt idx="1183">
                  <c:v>2/5/1999</c:v>
                </c:pt>
                <c:pt idx="1184">
                  <c:v>2/8/1999</c:v>
                </c:pt>
                <c:pt idx="1185">
                  <c:v>2/9/1999</c:v>
                </c:pt>
                <c:pt idx="1186">
                  <c:v>2/10/1999</c:v>
                </c:pt>
                <c:pt idx="1187">
                  <c:v>2/11/1999</c:v>
                </c:pt>
                <c:pt idx="1188">
                  <c:v>2/12/1999</c:v>
                </c:pt>
                <c:pt idx="1189">
                  <c:v>2/16/1999</c:v>
                </c:pt>
                <c:pt idx="1190">
                  <c:v>2/17/1999</c:v>
                </c:pt>
                <c:pt idx="1191">
                  <c:v>2/18/1999</c:v>
                </c:pt>
                <c:pt idx="1192">
                  <c:v>2/19/1999</c:v>
                </c:pt>
                <c:pt idx="1193">
                  <c:v>2/22/1999</c:v>
                </c:pt>
                <c:pt idx="1194">
                  <c:v>2/23/1999</c:v>
                </c:pt>
                <c:pt idx="1195">
                  <c:v>2/24/1999</c:v>
                </c:pt>
                <c:pt idx="1196">
                  <c:v>2/25/1999</c:v>
                </c:pt>
                <c:pt idx="1197">
                  <c:v>2/26/1999</c:v>
                </c:pt>
                <c:pt idx="1198">
                  <c:v>3/1/1999</c:v>
                </c:pt>
                <c:pt idx="1199">
                  <c:v>3/2/1999</c:v>
                </c:pt>
                <c:pt idx="1200">
                  <c:v>3/3/1999</c:v>
                </c:pt>
                <c:pt idx="1201">
                  <c:v>3/4/1999</c:v>
                </c:pt>
                <c:pt idx="1202">
                  <c:v>3/5/1999</c:v>
                </c:pt>
                <c:pt idx="1203">
                  <c:v>3/8/1999</c:v>
                </c:pt>
                <c:pt idx="1204">
                  <c:v>3/9/1999</c:v>
                </c:pt>
                <c:pt idx="1205">
                  <c:v>3/10/1999</c:v>
                </c:pt>
                <c:pt idx="1206">
                  <c:v>3/11/1999</c:v>
                </c:pt>
                <c:pt idx="1207">
                  <c:v>3/12/1999</c:v>
                </c:pt>
                <c:pt idx="1208">
                  <c:v>3/15/1999</c:v>
                </c:pt>
                <c:pt idx="1209">
                  <c:v>3/16/1999</c:v>
                </c:pt>
                <c:pt idx="1210">
                  <c:v>3/17/1999</c:v>
                </c:pt>
                <c:pt idx="1211">
                  <c:v>3/18/1999</c:v>
                </c:pt>
                <c:pt idx="1212">
                  <c:v>3/19/1999</c:v>
                </c:pt>
                <c:pt idx="1213">
                  <c:v>3/22/1999</c:v>
                </c:pt>
                <c:pt idx="1214">
                  <c:v>3/23/1999</c:v>
                </c:pt>
                <c:pt idx="1215">
                  <c:v>3/24/1999</c:v>
                </c:pt>
                <c:pt idx="1216">
                  <c:v>3/25/1999</c:v>
                </c:pt>
                <c:pt idx="1217">
                  <c:v>3/26/1999</c:v>
                </c:pt>
                <c:pt idx="1218">
                  <c:v>3/29/1999</c:v>
                </c:pt>
                <c:pt idx="1219">
                  <c:v>3/30/1999</c:v>
                </c:pt>
                <c:pt idx="1220">
                  <c:v>3/31/1999</c:v>
                </c:pt>
                <c:pt idx="1221">
                  <c:v>4/1/1999</c:v>
                </c:pt>
                <c:pt idx="1222">
                  <c:v>4/5/1999</c:v>
                </c:pt>
                <c:pt idx="1223">
                  <c:v>4/6/1999</c:v>
                </c:pt>
                <c:pt idx="1224">
                  <c:v>4/7/1999</c:v>
                </c:pt>
                <c:pt idx="1225">
                  <c:v>4/8/1999</c:v>
                </c:pt>
                <c:pt idx="1226">
                  <c:v>4/9/1999</c:v>
                </c:pt>
                <c:pt idx="1227">
                  <c:v>4/12/1999</c:v>
                </c:pt>
                <c:pt idx="1228">
                  <c:v>4/13/1999</c:v>
                </c:pt>
                <c:pt idx="1229">
                  <c:v>4/14/1999</c:v>
                </c:pt>
                <c:pt idx="1230">
                  <c:v>4/15/1999</c:v>
                </c:pt>
                <c:pt idx="1231">
                  <c:v>4/16/1999</c:v>
                </c:pt>
                <c:pt idx="1232">
                  <c:v>4/19/1999</c:v>
                </c:pt>
                <c:pt idx="1233">
                  <c:v>4/20/1999</c:v>
                </c:pt>
                <c:pt idx="1234">
                  <c:v>4/21/1999</c:v>
                </c:pt>
                <c:pt idx="1235">
                  <c:v>4/22/1999</c:v>
                </c:pt>
                <c:pt idx="1236">
                  <c:v>4/23/1999</c:v>
                </c:pt>
                <c:pt idx="1237">
                  <c:v>4/26/1999</c:v>
                </c:pt>
                <c:pt idx="1238">
                  <c:v>4/27/1999</c:v>
                </c:pt>
                <c:pt idx="1239">
                  <c:v>4/28/1999</c:v>
                </c:pt>
                <c:pt idx="1240">
                  <c:v>4/29/1999</c:v>
                </c:pt>
                <c:pt idx="1241">
                  <c:v>4/30/1999</c:v>
                </c:pt>
                <c:pt idx="1242">
                  <c:v>5/3/1999</c:v>
                </c:pt>
                <c:pt idx="1243">
                  <c:v>5/4/1999</c:v>
                </c:pt>
                <c:pt idx="1244">
                  <c:v>5/5/1999</c:v>
                </c:pt>
                <c:pt idx="1245">
                  <c:v>5/6/1999</c:v>
                </c:pt>
                <c:pt idx="1246">
                  <c:v>5/7/1999</c:v>
                </c:pt>
                <c:pt idx="1247">
                  <c:v>5/10/1999</c:v>
                </c:pt>
                <c:pt idx="1248">
                  <c:v>5/11/1999</c:v>
                </c:pt>
                <c:pt idx="1249">
                  <c:v>5/12/1999</c:v>
                </c:pt>
                <c:pt idx="1250">
                  <c:v>5/13/1999</c:v>
                </c:pt>
                <c:pt idx="1251">
                  <c:v>5/14/1999</c:v>
                </c:pt>
                <c:pt idx="1252">
                  <c:v>5/17/1999</c:v>
                </c:pt>
                <c:pt idx="1253">
                  <c:v>5/18/1999</c:v>
                </c:pt>
                <c:pt idx="1254">
                  <c:v>5/19/1999</c:v>
                </c:pt>
                <c:pt idx="1255">
                  <c:v>5/20/1999</c:v>
                </c:pt>
                <c:pt idx="1256">
                  <c:v>5/21/1999</c:v>
                </c:pt>
                <c:pt idx="1257">
                  <c:v>5/24/1999</c:v>
                </c:pt>
                <c:pt idx="1258">
                  <c:v>5/25/1999</c:v>
                </c:pt>
                <c:pt idx="1259">
                  <c:v>5/26/1999</c:v>
                </c:pt>
                <c:pt idx="1260">
                  <c:v>5/27/1999</c:v>
                </c:pt>
                <c:pt idx="1261">
                  <c:v>5/28/1999</c:v>
                </c:pt>
                <c:pt idx="1262">
                  <c:v>6/1/1999</c:v>
                </c:pt>
                <c:pt idx="1263">
                  <c:v>6/2/1999</c:v>
                </c:pt>
                <c:pt idx="1264">
                  <c:v>6/3/1999</c:v>
                </c:pt>
                <c:pt idx="1265">
                  <c:v>6/4/1999</c:v>
                </c:pt>
                <c:pt idx="1266">
                  <c:v>6/7/1999</c:v>
                </c:pt>
                <c:pt idx="1267">
                  <c:v>6/8/1999</c:v>
                </c:pt>
                <c:pt idx="1268">
                  <c:v>6/9/1999</c:v>
                </c:pt>
                <c:pt idx="1269">
                  <c:v>6/10/1999</c:v>
                </c:pt>
                <c:pt idx="1270">
                  <c:v>6/11/1999</c:v>
                </c:pt>
                <c:pt idx="1271">
                  <c:v>6/14/1999</c:v>
                </c:pt>
                <c:pt idx="1272">
                  <c:v>6/15/1999</c:v>
                </c:pt>
                <c:pt idx="1273">
                  <c:v>6/16/1999</c:v>
                </c:pt>
                <c:pt idx="1274">
                  <c:v>6/17/1999</c:v>
                </c:pt>
                <c:pt idx="1275">
                  <c:v>6/18/1999</c:v>
                </c:pt>
                <c:pt idx="1276">
                  <c:v>6/21/1999</c:v>
                </c:pt>
                <c:pt idx="1277">
                  <c:v>6/22/1999</c:v>
                </c:pt>
                <c:pt idx="1278">
                  <c:v>6/23/1999</c:v>
                </c:pt>
                <c:pt idx="1279">
                  <c:v>6/24/1999</c:v>
                </c:pt>
                <c:pt idx="1280">
                  <c:v>6/25/1999</c:v>
                </c:pt>
                <c:pt idx="1281">
                  <c:v>6/28/1999</c:v>
                </c:pt>
                <c:pt idx="1282">
                  <c:v>6/29/1999</c:v>
                </c:pt>
                <c:pt idx="1283">
                  <c:v>6/30/1999</c:v>
                </c:pt>
                <c:pt idx="1284">
                  <c:v>7/1/1999</c:v>
                </c:pt>
                <c:pt idx="1285">
                  <c:v>7/2/1999</c:v>
                </c:pt>
                <c:pt idx="1286">
                  <c:v>7/6/1999</c:v>
                </c:pt>
                <c:pt idx="1287">
                  <c:v>7/7/1999</c:v>
                </c:pt>
                <c:pt idx="1288">
                  <c:v>7/8/1999</c:v>
                </c:pt>
                <c:pt idx="1289">
                  <c:v>7/9/1999</c:v>
                </c:pt>
                <c:pt idx="1290">
                  <c:v>7/12/1999</c:v>
                </c:pt>
                <c:pt idx="1291">
                  <c:v>7/13/1999</c:v>
                </c:pt>
                <c:pt idx="1292">
                  <c:v>7/14/1999</c:v>
                </c:pt>
                <c:pt idx="1293">
                  <c:v>7/15/1999</c:v>
                </c:pt>
                <c:pt idx="1294">
                  <c:v>7/16/1999</c:v>
                </c:pt>
                <c:pt idx="1295">
                  <c:v>7/19/1999</c:v>
                </c:pt>
                <c:pt idx="1296">
                  <c:v>7/20/1999</c:v>
                </c:pt>
                <c:pt idx="1297">
                  <c:v>7/21/1999</c:v>
                </c:pt>
                <c:pt idx="1298">
                  <c:v>7/22/1999</c:v>
                </c:pt>
                <c:pt idx="1299">
                  <c:v>7/23/1999</c:v>
                </c:pt>
                <c:pt idx="1300">
                  <c:v>7/26/1999</c:v>
                </c:pt>
                <c:pt idx="1301">
                  <c:v>7/27/1999</c:v>
                </c:pt>
                <c:pt idx="1302">
                  <c:v>7/28/1999</c:v>
                </c:pt>
                <c:pt idx="1303">
                  <c:v>7/29/1999</c:v>
                </c:pt>
                <c:pt idx="1304">
                  <c:v>7/30/1999</c:v>
                </c:pt>
                <c:pt idx="1305">
                  <c:v>8/2/1999</c:v>
                </c:pt>
                <c:pt idx="1306">
                  <c:v>8/3/1999</c:v>
                </c:pt>
                <c:pt idx="1307">
                  <c:v>8/4/1999</c:v>
                </c:pt>
                <c:pt idx="1308">
                  <c:v>8/5/1999</c:v>
                </c:pt>
                <c:pt idx="1309">
                  <c:v>8/6/1999</c:v>
                </c:pt>
                <c:pt idx="1310">
                  <c:v>8/9/1999</c:v>
                </c:pt>
                <c:pt idx="1311">
                  <c:v>8/10/1999</c:v>
                </c:pt>
                <c:pt idx="1312">
                  <c:v>8/11/1999</c:v>
                </c:pt>
                <c:pt idx="1313">
                  <c:v>8/12/1999</c:v>
                </c:pt>
                <c:pt idx="1314">
                  <c:v>8/13/1999</c:v>
                </c:pt>
                <c:pt idx="1315">
                  <c:v>8/16/1999</c:v>
                </c:pt>
                <c:pt idx="1316">
                  <c:v>8/17/1999</c:v>
                </c:pt>
                <c:pt idx="1317">
                  <c:v>8/18/1999</c:v>
                </c:pt>
                <c:pt idx="1318">
                  <c:v>8/19/1999</c:v>
                </c:pt>
                <c:pt idx="1319">
                  <c:v>8/20/1999</c:v>
                </c:pt>
                <c:pt idx="1320">
                  <c:v>8/23/1999</c:v>
                </c:pt>
                <c:pt idx="1321">
                  <c:v>8/24/1999</c:v>
                </c:pt>
                <c:pt idx="1322">
                  <c:v>8/25/1999</c:v>
                </c:pt>
                <c:pt idx="1323">
                  <c:v>8/26/1999</c:v>
                </c:pt>
                <c:pt idx="1324">
                  <c:v>8/27/1999</c:v>
                </c:pt>
                <c:pt idx="1325">
                  <c:v>8/30/1999</c:v>
                </c:pt>
                <c:pt idx="1326">
                  <c:v>8/31/1999</c:v>
                </c:pt>
                <c:pt idx="1327">
                  <c:v>9/1/1999</c:v>
                </c:pt>
                <c:pt idx="1328">
                  <c:v>9/2/1999</c:v>
                </c:pt>
                <c:pt idx="1329">
                  <c:v>9/3/1999</c:v>
                </c:pt>
                <c:pt idx="1330">
                  <c:v>9/7/1999</c:v>
                </c:pt>
                <c:pt idx="1331">
                  <c:v>9/8/1999</c:v>
                </c:pt>
                <c:pt idx="1332">
                  <c:v>9/9/1999</c:v>
                </c:pt>
                <c:pt idx="1333">
                  <c:v>9/10/1999</c:v>
                </c:pt>
                <c:pt idx="1334">
                  <c:v>9/13/1999</c:v>
                </c:pt>
                <c:pt idx="1335">
                  <c:v>9/14/1999</c:v>
                </c:pt>
                <c:pt idx="1336">
                  <c:v>9/15/1999</c:v>
                </c:pt>
                <c:pt idx="1337">
                  <c:v>9/16/1999</c:v>
                </c:pt>
                <c:pt idx="1338">
                  <c:v>9/17/1999</c:v>
                </c:pt>
                <c:pt idx="1339">
                  <c:v>9/20/1999</c:v>
                </c:pt>
                <c:pt idx="1340">
                  <c:v>9/21/1999</c:v>
                </c:pt>
                <c:pt idx="1341">
                  <c:v>9/22/1999</c:v>
                </c:pt>
                <c:pt idx="1342">
                  <c:v>9/23/1999</c:v>
                </c:pt>
                <c:pt idx="1343">
                  <c:v>9/24/1999</c:v>
                </c:pt>
                <c:pt idx="1344">
                  <c:v>9/27/1999</c:v>
                </c:pt>
                <c:pt idx="1345">
                  <c:v>9/28/1999</c:v>
                </c:pt>
                <c:pt idx="1346">
                  <c:v>9/29/1999</c:v>
                </c:pt>
                <c:pt idx="1347">
                  <c:v>9/30/1999</c:v>
                </c:pt>
                <c:pt idx="1348">
                  <c:v>10/1/1999</c:v>
                </c:pt>
                <c:pt idx="1349">
                  <c:v>10/4/1999</c:v>
                </c:pt>
                <c:pt idx="1350">
                  <c:v>10/5/1999</c:v>
                </c:pt>
                <c:pt idx="1351">
                  <c:v>10/6/1999</c:v>
                </c:pt>
                <c:pt idx="1352">
                  <c:v>10/7/1999</c:v>
                </c:pt>
                <c:pt idx="1353">
                  <c:v>10/8/1999</c:v>
                </c:pt>
                <c:pt idx="1354">
                  <c:v>10/11/1999</c:v>
                </c:pt>
                <c:pt idx="1355">
                  <c:v>10/12/1999</c:v>
                </c:pt>
                <c:pt idx="1356">
                  <c:v>10/13/1999</c:v>
                </c:pt>
                <c:pt idx="1357">
                  <c:v>10/14/1999</c:v>
                </c:pt>
                <c:pt idx="1358">
                  <c:v>10/15/1999</c:v>
                </c:pt>
                <c:pt idx="1359">
                  <c:v>10/18/1999</c:v>
                </c:pt>
                <c:pt idx="1360">
                  <c:v>10/19/1999</c:v>
                </c:pt>
                <c:pt idx="1361">
                  <c:v>10/20/1999</c:v>
                </c:pt>
                <c:pt idx="1362">
                  <c:v>10/21/1999</c:v>
                </c:pt>
                <c:pt idx="1363">
                  <c:v>10/22/1999</c:v>
                </c:pt>
                <c:pt idx="1364">
                  <c:v>10/25/1999</c:v>
                </c:pt>
                <c:pt idx="1365">
                  <c:v>10/26/1999</c:v>
                </c:pt>
                <c:pt idx="1366">
                  <c:v>10/27/1999</c:v>
                </c:pt>
                <c:pt idx="1367">
                  <c:v>10/28/1999</c:v>
                </c:pt>
                <c:pt idx="1368">
                  <c:v>10/29/1999</c:v>
                </c:pt>
                <c:pt idx="1369">
                  <c:v>11/1/1999</c:v>
                </c:pt>
                <c:pt idx="1370">
                  <c:v>11/2/1999</c:v>
                </c:pt>
                <c:pt idx="1371">
                  <c:v>11/3/1999</c:v>
                </c:pt>
                <c:pt idx="1372">
                  <c:v>11/4/1999</c:v>
                </c:pt>
                <c:pt idx="1373">
                  <c:v>11/5/1999</c:v>
                </c:pt>
                <c:pt idx="1374">
                  <c:v>11/8/1999</c:v>
                </c:pt>
                <c:pt idx="1375">
                  <c:v>11/9/1999</c:v>
                </c:pt>
                <c:pt idx="1376">
                  <c:v>11/10/1999</c:v>
                </c:pt>
                <c:pt idx="1377">
                  <c:v>11/11/1999</c:v>
                </c:pt>
                <c:pt idx="1378">
                  <c:v>11/12/1999</c:v>
                </c:pt>
                <c:pt idx="1379">
                  <c:v>11/15/1999</c:v>
                </c:pt>
                <c:pt idx="1380">
                  <c:v>11/16/1999</c:v>
                </c:pt>
                <c:pt idx="1381">
                  <c:v>11/17/1999</c:v>
                </c:pt>
                <c:pt idx="1382">
                  <c:v>11/18/1999</c:v>
                </c:pt>
                <c:pt idx="1383">
                  <c:v>11/19/1999</c:v>
                </c:pt>
                <c:pt idx="1384">
                  <c:v>11/22/1999</c:v>
                </c:pt>
                <c:pt idx="1385">
                  <c:v>11/23/1999</c:v>
                </c:pt>
                <c:pt idx="1386">
                  <c:v>11/24/1999</c:v>
                </c:pt>
                <c:pt idx="1387">
                  <c:v>11/26/1999</c:v>
                </c:pt>
                <c:pt idx="1388">
                  <c:v>11/29/1999</c:v>
                </c:pt>
                <c:pt idx="1389">
                  <c:v>11/30/1999</c:v>
                </c:pt>
                <c:pt idx="1390">
                  <c:v>12/1/1999</c:v>
                </c:pt>
                <c:pt idx="1391">
                  <c:v>12/2/1999</c:v>
                </c:pt>
                <c:pt idx="1392">
                  <c:v>12/3/1999</c:v>
                </c:pt>
                <c:pt idx="1393">
                  <c:v>12/6/1999</c:v>
                </c:pt>
                <c:pt idx="1394">
                  <c:v>12/7/1999</c:v>
                </c:pt>
                <c:pt idx="1395">
                  <c:v>12/8/1999</c:v>
                </c:pt>
                <c:pt idx="1396">
                  <c:v>12/9/1999</c:v>
                </c:pt>
                <c:pt idx="1397">
                  <c:v>12/10/1999</c:v>
                </c:pt>
                <c:pt idx="1398">
                  <c:v>12/13/1999</c:v>
                </c:pt>
                <c:pt idx="1399">
                  <c:v>12/14/1999</c:v>
                </c:pt>
                <c:pt idx="1400">
                  <c:v>12/15/1999</c:v>
                </c:pt>
                <c:pt idx="1401">
                  <c:v>12/16/1999</c:v>
                </c:pt>
                <c:pt idx="1402">
                  <c:v>12/17/1999</c:v>
                </c:pt>
                <c:pt idx="1403">
                  <c:v>12/20/1999</c:v>
                </c:pt>
                <c:pt idx="1404">
                  <c:v>12/21/1999</c:v>
                </c:pt>
                <c:pt idx="1405">
                  <c:v>12/22/1999</c:v>
                </c:pt>
                <c:pt idx="1406">
                  <c:v>12/23/1999</c:v>
                </c:pt>
                <c:pt idx="1407">
                  <c:v>12/27/1999</c:v>
                </c:pt>
                <c:pt idx="1408">
                  <c:v>12/28/1999</c:v>
                </c:pt>
                <c:pt idx="1409">
                  <c:v>12/29/1999</c:v>
                </c:pt>
                <c:pt idx="1410">
                  <c:v>12/30/1999</c:v>
                </c:pt>
                <c:pt idx="1411">
                  <c:v>12/31/1999</c:v>
                </c:pt>
                <c:pt idx="1412">
                  <c:v>1/3/2000</c:v>
                </c:pt>
                <c:pt idx="1413">
                  <c:v>1/4/2000</c:v>
                </c:pt>
                <c:pt idx="1414">
                  <c:v>1/5/2000</c:v>
                </c:pt>
                <c:pt idx="1415">
                  <c:v>1/6/2000</c:v>
                </c:pt>
                <c:pt idx="1416">
                  <c:v>1/7/2000</c:v>
                </c:pt>
                <c:pt idx="1417">
                  <c:v>1/10/2000</c:v>
                </c:pt>
                <c:pt idx="1418">
                  <c:v>1/11/2000</c:v>
                </c:pt>
                <c:pt idx="1419">
                  <c:v>1/12/2000</c:v>
                </c:pt>
                <c:pt idx="1420">
                  <c:v>1/13/2000</c:v>
                </c:pt>
                <c:pt idx="1421">
                  <c:v>1/14/2000</c:v>
                </c:pt>
                <c:pt idx="1422">
                  <c:v>1/18/2000</c:v>
                </c:pt>
                <c:pt idx="1423">
                  <c:v>1/19/2000</c:v>
                </c:pt>
                <c:pt idx="1424">
                  <c:v>1/20/2000</c:v>
                </c:pt>
                <c:pt idx="1425">
                  <c:v>1/21/2000</c:v>
                </c:pt>
                <c:pt idx="1426">
                  <c:v>1/24/2000</c:v>
                </c:pt>
                <c:pt idx="1427">
                  <c:v>1/25/2000</c:v>
                </c:pt>
                <c:pt idx="1428">
                  <c:v>1/26/2000</c:v>
                </c:pt>
                <c:pt idx="1429">
                  <c:v>1/27/2000</c:v>
                </c:pt>
                <c:pt idx="1430">
                  <c:v>1/28/2000</c:v>
                </c:pt>
                <c:pt idx="1431">
                  <c:v>1/31/2000</c:v>
                </c:pt>
                <c:pt idx="1432">
                  <c:v>2/1/2000</c:v>
                </c:pt>
                <c:pt idx="1433">
                  <c:v>2/2/2000</c:v>
                </c:pt>
                <c:pt idx="1434">
                  <c:v>2/3/2000</c:v>
                </c:pt>
                <c:pt idx="1435">
                  <c:v>2/4/2000</c:v>
                </c:pt>
                <c:pt idx="1436">
                  <c:v>2/7/2000</c:v>
                </c:pt>
                <c:pt idx="1437">
                  <c:v>2/8/2000</c:v>
                </c:pt>
                <c:pt idx="1438">
                  <c:v>2/9/2000</c:v>
                </c:pt>
                <c:pt idx="1439">
                  <c:v>2/10/2000</c:v>
                </c:pt>
                <c:pt idx="1440">
                  <c:v>2/11/2000</c:v>
                </c:pt>
                <c:pt idx="1441">
                  <c:v>2/14/2000</c:v>
                </c:pt>
                <c:pt idx="1442">
                  <c:v>2/15/2000</c:v>
                </c:pt>
                <c:pt idx="1443">
                  <c:v>2/16/2000</c:v>
                </c:pt>
                <c:pt idx="1444">
                  <c:v>2/17/2000</c:v>
                </c:pt>
                <c:pt idx="1445">
                  <c:v>2/18/2000</c:v>
                </c:pt>
                <c:pt idx="1446">
                  <c:v>2/22/2000</c:v>
                </c:pt>
                <c:pt idx="1447">
                  <c:v>2/23/2000</c:v>
                </c:pt>
                <c:pt idx="1448">
                  <c:v>2/24/2000</c:v>
                </c:pt>
                <c:pt idx="1449">
                  <c:v>2/25/2000</c:v>
                </c:pt>
                <c:pt idx="1450">
                  <c:v>2/28/2000</c:v>
                </c:pt>
                <c:pt idx="1451">
                  <c:v>2/29/2000</c:v>
                </c:pt>
                <c:pt idx="1452">
                  <c:v>3/1/2000</c:v>
                </c:pt>
                <c:pt idx="1453">
                  <c:v>3/2/2000</c:v>
                </c:pt>
                <c:pt idx="1454">
                  <c:v>3/3/2000</c:v>
                </c:pt>
                <c:pt idx="1455">
                  <c:v>3/6/2000</c:v>
                </c:pt>
                <c:pt idx="1456">
                  <c:v>3/7/2000</c:v>
                </c:pt>
                <c:pt idx="1457">
                  <c:v>3/8/2000</c:v>
                </c:pt>
                <c:pt idx="1458">
                  <c:v>3/9/2000</c:v>
                </c:pt>
                <c:pt idx="1459">
                  <c:v>3/10/2000</c:v>
                </c:pt>
                <c:pt idx="1460">
                  <c:v>3/13/2000</c:v>
                </c:pt>
                <c:pt idx="1461">
                  <c:v>3/14/2000</c:v>
                </c:pt>
                <c:pt idx="1462">
                  <c:v>3/15/2000</c:v>
                </c:pt>
                <c:pt idx="1463">
                  <c:v>3/16/2000</c:v>
                </c:pt>
                <c:pt idx="1464">
                  <c:v>3/17/2000</c:v>
                </c:pt>
                <c:pt idx="1465">
                  <c:v>3/20/2000</c:v>
                </c:pt>
                <c:pt idx="1466">
                  <c:v>3/21/2000</c:v>
                </c:pt>
                <c:pt idx="1467">
                  <c:v>3/22/2000</c:v>
                </c:pt>
                <c:pt idx="1468">
                  <c:v>3/23/2000</c:v>
                </c:pt>
                <c:pt idx="1469">
                  <c:v>3/24/2000</c:v>
                </c:pt>
                <c:pt idx="1470">
                  <c:v>3/27/2000</c:v>
                </c:pt>
                <c:pt idx="1471">
                  <c:v>3/28/2000</c:v>
                </c:pt>
                <c:pt idx="1472">
                  <c:v>3/29/2000</c:v>
                </c:pt>
                <c:pt idx="1473">
                  <c:v>3/30/2000</c:v>
                </c:pt>
                <c:pt idx="1474">
                  <c:v>3/31/2000</c:v>
                </c:pt>
                <c:pt idx="1475">
                  <c:v>4/3/2000</c:v>
                </c:pt>
                <c:pt idx="1476">
                  <c:v>4/4/2000</c:v>
                </c:pt>
                <c:pt idx="1477">
                  <c:v>4/5/2000</c:v>
                </c:pt>
                <c:pt idx="1478">
                  <c:v>4/6/2000</c:v>
                </c:pt>
                <c:pt idx="1479">
                  <c:v>4/7/2000</c:v>
                </c:pt>
                <c:pt idx="1480">
                  <c:v>4/10/2000</c:v>
                </c:pt>
                <c:pt idx="1481">
                  <c:v>4/11/2000</c:v>
                </c:pt>
                <c:pt idx="1482">
                  <c:v>4/12/2000</c:v>
                </c:pt>
                <c:pt idx="1483">
                  <c:v>4/13/2000</c:v>
                </c:pt>
                <c:pt idx="1484">
                  <c:v>4/14/2000</c:v>
                </c:pt>
                <c:pt idx="1485">
                  <c:v>4/17/2000</c:v>
                </c:pt>
                <c:pt idx="1486">
                  <c:v>4/18/2000</c:v>
                </c:pt>
                <c:pt idx="1487">
                  <c:v>4/19/2000</c:v>
                </c:pt>
                <c:pt idx="1488">
                  <c:v>4/20/2000</c:v>
                </c:pt>
                <c:pt idx="1489">
                  <c:v>4/24/2000</c:v>
                </c:pt>
                <c:pt idx="1490">
                  <c:v>4/25/2000</c:v>
                </c:pt>
                <c:pt idx="1491">
                  <c:v>4/26/2000</c:v>
                </c:pt>
                <c:pt idx="1492">
                  <c:v>4/27/2000</c:v>
                </c:pt>
                <c:pt idx="1493">
                  <c:v>4/28/2000</c:v>
                </c:pt>
                <c:pt idx="1494">
                  <c:v>5/1/2000</c:v>
                </c:pt>
                <c:pt idx="1495">
                  <c:v>5/2/2000</c:v>
                </c:pt>
                <c:pt idx="1496">
                  <c:v>5/3/2000</c:v>
                </c:pt>
                <c:pt idx="1497">
                  <c:v>5/4/2000</c:v>
                </c:pt>
                <c:pt idx="1498">
                  <c:v>5/5/2000</c:v>
                </c:pt>
                <c:pt idx="1499">
                  <c:v>5/8/2000</c:v>
                </c:pt>
                <c:pt idx="1500">
                  <c:v>5/9/2000</c:v>
                </c:pt>
                <c:pt idx="1501">
                  <c:v>5/10/2000</c:v>
                </c:pt>
                <c:pt idx="1502">
                  <c:v>5/11/2000</c:v>
                </c:pt>
                <c:pt idx="1503">
                  <c:v>5/12/2000</c:v>
                </c:pt>
                <c:pt idx="1504">
                  <c:v>5/15/2000</c:v>
                </c:pt>
                <c:pt idx="1505">
                  <c:v>5/16/2000</c:v>
                </c:pt>
                <c:pt idx="1506">
                  <c:v>5/17/2000</c:v>
                </c:pt>
                <c:pt idx="1507">
                  <c:v>5/18/2000</c:v>
                </c:pt>
                <c:pt idx="1508">
                  <c:v>5/19/2000</c:v>
                </c:pt>
                <c:pt idx="1509">
                  <c:v>5/22/2000</c:v>
                </c:pt>
                <c:pt idx="1510">
                  <c:v>5/23/2000</c:v>
                </c:pt>
                <c:pt idx="1511">
                  <c:v>5/24/2000</c:v>
                </c:pt>
                <c:pt idx="1512">
                  <c:v>5/25/2000</c:v>
                </c:pt>
                <c:pt idx="1513">
                  <c:v>5/26/2000</c:v>
                </c:pt>
                <c:pt idx="1514">
                  <c:v>5/30/2000</c:v>
                </c:pt>
                <c:pt idx="1515">
                  <c:v>5/31/2000</c:v>
                </c:pt>
                <c:pt idx="1516">
                  <c:v>6/1/2000</c:v>
                </c:pt>
                <c:pt idx="1517">
                  <c:v>6/2/2000</c:v>
                </c:pt>
                <c:pt idx="1518">
                  <c:v>6/5/2000</c:v>
                </c:pt>
                <c:pt idx="1519">
                  <c:v>6/6/2000</c:v>
                </c:pt>
                <c:pt idx="1520">
                  <c:v>6/7/2000</c:v>
                </c:pt>
                <c:pt idx="1521">
                  <c:v>6/8/2000</c:v>
                </c:pt>
                <c:pt idx="1522">
                  <c:v>6/9/2000</c:v>
                </c:pt>
                <c:pt idx="1523">
                  <c:v>6/12/2000</c:v>
                </c:pt>
                <c:pt idx="1524">
                  <c:v>6/13/2000</c:v>
                </c:pt>
                <c:pt idx="1525">
                  <c:v>6/14/2000</c:v>
                </c:pt>
                <c:pt idx="1526">
                  <c:v>6/15/2000</c:v>
                </c:pt>
                <c:pt idx="1527">
                  <c:v>6/16/2000</c:v>
                </c:pt>
                <c:pt idx="1528">
                  <c:v>6/19/2000</c:v>
                </c:pt>
                <c:pt idx="1529">
                  <c:v>6/20/2000</c:v>
                </c:pt>
                <c:pt idx="1530">
                  <c:v>6/21/2000</c:v>
                </c:pt>
                <c:pt idx="1531">
                  <c:v>6/22/2000</c:v>
                </c:pt>
                <c:pt idx="1532">
                  <c:v>6/23/2000</c:v>
                </c:pt>
                <c:pt idx="1533">
                  <c:v>6/26/2000</c:v>
                </c:pt>
                <c:pt idx="1534">
                  <c:v>6/27/2000</c:v>
                </c:pt>
                <c:pt idx="1535">
                  <c:v>6/28/2000</c:v>
                </c:pt>
                <c:pt idx="1536">
                  <c:v>6/29/2000</c:v>
                </c:pt>
                <c:pt idx="1537">
                  <c:v>6/30/2000</c:v>
                </c:pt>
                <c:pt idx="1538">
                  <c:v>7/3/2000</c:v>
                </c:pt>
                <c:pt idx="1539">
                  <c:v>7/5/2000</c:v>
                </c:pt>
                <c:pt idx="1540">
                  <c:v>7/6/2000</c:v>
                </c:pt>
                <c:pt idx="1541">
                  <c:v>7/7/2000</c:v>
                </c:pt>
                <c:pt idx="1542">
                  <c:v>7/10/2000</c:v>
                </c:pt>
                <c:pt idx="1543">
                  <c:v>7/11/2000</c:v>
                </c:pt>
                <c:pt idx="1544">
                  <c:v>7/12/2000</c:v>
                </c:pt>
                <c:pt idx="1545">
                  <c:v>7/13/2000</c:v>
                </c:pt>
                <c:pt idx="1546">
                  <c:v>7/14/2000</c:v>
                </c:pt>
                <c:pt idx="1547">
                  <c:v>7/17/2000</c:v>
                </c:pt>
                <c:pt idx="1548">
                  <c:v>7/18/2000</c:v>
                </c:pt>
                <c:pt idx="1549">
                  <c:v>7/19/2000</c:v>
                </c:pt>
                <c:pt idx="1550">
                  <c:v>7/20/2000</c:v>
                </c:pt>
                <c:pt idx="1551">
                  <c:v>7/21/2000</c:v>
                </c:pt>
                <c:pt idx="1552">
                  <c:v>7/24/2000</c:v>
                </c:pt>
                <c:pt idx="1553">
                  <c:v>7/25/2000</c:v>
                </c:pt>
                <c:pt idx="1554">
                  <c:v>7/26/2000</c:v>
                </c:pt>
                <c:pt idx="1555">
                  <c:v>7/27/2000</c:v>
                </c:pt>
                <c:pt idx="1556">
                  <c:v>7/28/2000</c:v>
                </c:pt>
                <c:pt idx="1557">
                  <c:v>7/31/2000</c:v>
                </c:pt>
                <c:pt idx="1558">
                  <c:v>8/1/2000</c:v>
                </c:pt>
                <c:pt idx="1559">
                  <c:v>8/2/2000</c:v>
                </c:pt>
                <c:pt idx="1560">
                  <c:v>8/3/2000</c:v>
                </c:pt>
                <c:pt idx="1561">
                  <c:v>8/4/2000</c:v>
                </c:pt>
                <c:pt idx="1562">
                  <c:v>8/7/2000</c:v>
                </c:pt>
                <c:pt idx="1563">
                  <c:v>8/8/2000</c:v>
                </c:pt>
                <c:pt idx="1564">
                  <c:v>8/9/2000</c:v>
                </c:pt>
                <c:pt idx="1565">
                  <c:v>8/10/2000</c:v>
                </c:pt>
                <c:pt idx="1566">
                  <c:v>8/11/2000</c:v>
                </c:pt>
                <c:pt idx="1567">
                  <c:v>8/14/2000</c:v>
                </c:pt>
                <c:pt idx="1568">
                  <c:v>8/15/2000</c:v>
                </c:pt>
                <c:pt idx="1569">
                  <c:v>8/16/2000</c:v>
                </c:pt>
                <c:pt idx="1570">
                  <c:v>8/17/2000</c:v>
                </c:pt>
                <c:pt idx="1571">
                  <c:v>8/18/2000</c:v>
                </c:pt>
                <c:pt idx="1572">
                  <c:v>8/21/2000</c:v>
                </c:pt>
                <c:pt idx="1573">
                  <c:v>8/22/2000</c:v>
                </c:pt>
                <c:pt idx="1574">
                  <c:v>8/23/2000</c:v>
                </c:pt>
                <c:pt idx="1575">
                  <c:v>8/24/2000</c:v>
                </c:pt>
                <c:pt idx="1576">
                  <c:v>8/25/2000</c:v>
                </c:pt>
                <c:pt idx="1577">
                  <c:v>8/28/2000</c:v>
                </c:pt>
                <c:pt idx="1578">
                  <c:v>8/29/2000</c:v>
                </c:pt>
                <c:pt idx="1579">
                  <c:v>8/30/2000</c:v>
                </c:pt>
                <c:pt idx="1580">
                  <c:v>8/31/2000</c:v>
                </c:pt>
                <c:pt idx="1581">
                  <c:v>9/1/2000</c:v>
                </c:pt>
                <c:pt idx="1582">
                  <c:v>9/5/2000</c:v>
                </c:pt>
                <c:pt idx="1583">
                  <c:v>9/6/2000</c:v>
                </c:pt>
                <c:pt idx="1584">
                  <c:v>9/7/2000</c:v>
                </c:pt>
                <c:pt idx="1585">
                  <c:v>9/8/2000</c:v>
                </c:pt>
                <c:pt idx="1586">
                  <c:v>9/11/2000</c:v>
                </c:pt>
                <c:pt idx="1587">
                  <c:v>9/12/2000</c:v>
                </c:pt>
                <c:pt idx="1588">
                  <c:v>9/13/2000</c:v>
                </c:pt>
                <c:pt idx="1589">
                  <c:v>9/14/2000</c:v>
                </c:pt>
                <c:pt idx="1590">
                  <c:v>9/15/2000</c:v>
                </c:pt>
                <c:pt idx="1591">
                  <c:v>9/18/2000</c:v>
                </c:pt>
                <c:pt idx="1592">
                  <c:v>9/19/2000</c:v>
                </c:pt>
                <c:pt idx="1593">
                  <c:v>9/20/2000</c:v>
                </c:pt>
                <c:pt idx="1594">
                  <c:v>9/21/2000</c:v>
                </c:pt>
                <c:pt idx="1595">
                  <c:v>9/22/2000</c:v>
                </c:pt>
                <c:pt idx="1596">
                  <c:v>9/25/2000</c:v>
                </c:pt>
                <c:pt idx="1597">
                  <c:v>9/26/2000</c:v>
                </c:pt>
                <c:pt idx="1598">
                  <c:v>9/27/2000</c:v>
                </c:pt>
                <c:pt idx="1599">
                  <c:v>9/28/2000</c:v>
                </c:pt>
                <c:pt idx="1600">
                  <c:v>9/29/2000</c:v>
                </c:pt>
                <c:pt idx="1601">
                  <c:v>10/2/2000</c:v>
                </c:pt>
                <c:pt idx="1602">
                  <c:v>10/3/2000</c:v>
                </c:pt>
                <c:pt idx="1603">
                  <c:v>10/4/2000</c:v>
                </c:pt>
                <c:pt idx="1604">
                  <c:v>10/5/2000</c:v>
                </c:pt>
                <c:pt idx="1605">
                  <c:v>10/6/2000</c:v>
                </c:pt>
                <c:pt idx="1606">
                  <c:v>10/9/2000</c:v>
                </c:pt>
                <c:pt idx="1607">
                  <c:v>10/10/2000</c:v>
                </c:pt>
                <c:pt idx="1608">
                  <c:v>10/11/2000</c:v>
                </c:pt>
                <c:pt idx="1609">
                  <c:v>10/12/2000</c:v>
                </c:pt>
                <c:pt idx="1610">
                  <c:v>10/13/2000</c:v>
                </c:pt>
                <c:pt idx="1611">
                  <c:v>10/16/2000</c:v>
                </c:pt>
                <c:pt idx="1612">
                  <c:v>10/17/2000</c:v>
                </c:pt>
                <c:pt idx="1613">
                  <c:v>10/18/2000</c:v>
                </c:pt>
                <c:pt idx="1614">
                  <c:v>10/19/2000</c:v>
                </c:pt>
                <c:pt idx="1615">
                  <c:v>10/20/2000</c:v>
                </c:pt>
                <c:pt idx="1616">
                  <c:v>10/23/2000</c:v>
                </c:pt>
                <c:pt idx="1617">
                  <c:v>10/24/2000</c:v>
                </c:pt>
                <c:pt idx="1618">
                  <c:v>10/25/2000</c:v>
                </c:pt>
                <c:pt idx="1619">
                  <c:v>10/26/2000</c:v>
                </c:pt>
                <c:pt idx="1620">
                  <c:v>10/27/2000</c:v>
                </c:pt>
                <c:pt idx="1621">
                  <c:v>10/30/2000</c:v>
                </c:pt>
                <c:pt idx="1622">
                  <c:v>10/31/2000</c:v>
                </c:pt>
                <c:pt idx="1623">
                  <c:v>11/1/2000</c:v>
                </c:pt>
                <c:pt idx="1624">
                  <c:v>11/2/2000</c:v>
                </c:pt>
                <c:pt idx="1625">
                  <c:v>11/3/2000</c:v>
                </c:pt>
                <c:pt idx="1626">
                  <c:v>11/6/2000</c:v>
                </c:pt>
                <c:pt idx="1627">
                  <c:v>11/7/2000</c:v>
                </c:pt>
                <c:pt idx="1628">
                  <c:v>11/8/2000</c:v>
                </c:pt>
                <c:pt idx="1629">
                  <c:v>11/9/2000</c:v>
                </c:pt>
                <c:pt idx="1630">
                  <c:v>11/10/2000</c:v>
                </c:pt>
                <c:pt idx="1631">
                  <c:v>11/13/2000</c:v>
                </c:pt>
                <c:pt idx="1632">
                  <c:v>11/14/2000</c:v>
                </c:pt>
                <c:pt idx="1633">
                  <c:v>11/15/2000</c:v>
                </c:pt>
                <c:pt idx="1634">
                  <c:v>11/16/2000</c:v>
                </c:pt>
                <c:pt idx="1635">
                  <c:v>11/17/2000</c:v>
                </c:pt>
                <c:pt idx="1636">
                  <c:v>11/20/2000</c:v>
                </c:pt>
                <c:pt idx="1637">
                  <c:v>11/21/2000</c:v>
                </c:pt>
                <c:pt idx="1638">
                  <c:v>11/22/2000</c:v>
                </c:pt>
                <c:pt idx="1639">
                  <c:v>11/24/2000</c:v>
                </c:pt>
                <c:pt idx="1640">
                  <c:v>11/27/2000</c:v>
                </c:pt>
                <c:pt idx="1641">
                  <c:v>11/28/2000</c:v>
                </c:pt>
                <c:pt idx="1642">
                  <c:v>11/29/2000</c:v>
                </c:pt>
                <c:pt idx="1643">
                  <c:v>11/30/2000</c:v>
                </c:pt>
                <c:pt idx="1644">
                  <c:v>12/1/2000</c:v>
                </c:pt>
                <c:pt idx="1645">
                  <c:v>12/4/2000</c:v>
                </c:pt>
                <c:pt idx="1646">
                  <c:v>12/5/2000</c:v>
                </c:pt>
                <c:pt idx="1647">
                  <c:v>12/6/2000</c:v>
                </c:pt>
                <c:pt idx="1648">
                  <c:v>12/7/2000</c:v>
                </c:pt>
                <c:pt idx="1649">
                  <c:v>12/8/2000</c:v>
                </c:pt>
                <c:pt idx="1650">
                  <c:v>12/11/2000</c:v>
                </c:pt>
                <c:pt idx="1651">
                  <c:v>12/12/2000</c:v>
                </c:pt>
                <c:pt idx="1652">
                  <c:v>12/13/2000</c:v>
                </c:pt>
                <c:pt idx="1653">
                  <c:v>12/14/2000</c:v>
                </c:pt>
                <c:pt idx="1654">
                  <c:v>12/15/2000</c:v>
                </c:pt>
                <c:pt idx="1655">
                  <c:v>12/18/2000</c:v>
                </c:pt>
                <c:pt idx="1656">
                  <c:v>12/19/2000</c:v>
                </c:pt>
                <c:pt idx="1657">
                  <c:v>12/20/2000</c:v>
                </c:pt>
                <c:pt idx="1658">
                  <c:v>12/21/2000</c:v>
                </c:pt>
                <c:pt idx="1659">
                  <c:v>12/22/2000</c:v>
                </c:pt>
                <c:pt idx="1660">
                  <c:v>12/26/2000</c:v>
                </c:pt>
                <c:pt idx="1661">
                  <c:v>12/27/2000</c:v>
                </c:pt>
                <c:pt idx="1662">
                  <c:v>12/28/2000</c:v>
                </c:pt>
                <c:pt idx="1663">
                  <c:v>12/29/2000</c:v>
                </c:pt>
                <c:pt idx="1664">
                  <c:v>1/2/2001</c:v>
                </c:pt>
                <c:pt idx="1665">
                  <c:v>1/3/2001</c:v>
                </c:pt>
                <c:pt idx="1666">
                  <c:v>1/4/2001</c:v>
                </c:pt>
                <c:pt idx="1667">
                  <c:v>1/5/2001</c:v>
                </c:pt>
                <c:pt idx="1668">
                  <c:v>1/8/2001</c:v>
                </c:pt>
                <c:pt idx="1669">
                  <c:v>1/9/2001</c:v>
                </c:pt>
                <c:pt idx="1670">
                  <c:v>1/10/2001</c:v>
                </c:pt>
                <c:pt idx="1671">
                  <c:v>1/11/2001</c:v>
                </c:pt>
                <c:pt idx="1672">
                  <c:v>1/12/2001</c:v>
                </c:pt>
                <c:pt idx="1673">
                  <c:v>1/16/2001</c:v>
                </c:pt>
                <c:pt idx="1674">
                  <c:v>1/17/2001</c:v>
                </c:pt>
                <c:pt idx="1675">
                  <c:v>1/18/2001</c:v>
                </c:pt>
                <c:pt idx="1676">
                  <c:v>1/19/2001</c:v>
                </c:pt>
                <c:pt idx="1677">
                  <c:v>1/22/2001</c:v>
                </c:pt>
                <c:pt idx="1678">
                  <c:v>1/23/2001</c:v>
                </c:pt>
                <c:pt idx="1679">
                  <c:v>1/24/2001</c:v>
                </c:pt>
                <c:pt idx="1680">
                  <c:v>1/25/2001</c:v>
                </c:pt>
                <c:pt idx="1681">
                  <c:v>1/26/2001</c:v>
                </c:pt>
                <c:pt idx="1682">
                  <c:v>1/29/2001</c:v>
                </c:pt>
                <c:pt idx="1683">
                  <c:v>1/30/2001</c:v>
                </c:pt>
                <c:pt idx="1684">
                  <c:v>1/31/2001</c:v>
                </c:pt>
                <c:pt idx="1685">
                  <c:v>2/1/2001</c:v>
                </c:pt>
                <c:pt idx="1686">
                  <c:v>2/2/2001</c:v>
                </c:pt>
                <c:pt idx="1687">
                  <c:v>2/5/2001</c:v>
                </c:pt>
                <c:pt idx="1688">
                  <c:v>2/6/2001</c:v>
                </c:pt>
                <c:pt idx="1689">
                  <c:v>2/7/2001</c:v>
                </c:pt>
                <c:pt idx="1690">
                  <c:v>2/8/2001</c:v>
                </c:pt>
                <c:pt idx="1691">
                  <c:v>2/9/2001</c:v>
                </c:pt>
                <c:pt idx="1692">
                  <c:v>2/12/2001</c:v>
                </c:pt>
                <c:pt idx="1693">
                  <c:v>2/13/2001</c:v>
                </c:pt>
                <c:pt idx="1694">
                  <c:v>2/14/2001</c:v>
                </c:pt>
                <c:pt idx="1695">
                  <c:v>2/15/2001</c:v>
                </c:pt>
                <c:pt idx="1696">
                  <c:v>2/16/2001</c:v>
                </c:pt>
                <c:pt idx="1697">
                  <c:v>2/20/2001</c:v>
                </c:pt>
                <c:pt idx="1698">
                  <c:v>2/21/2001</c:v>
                </c:pt>
                <c:pt idx="1699">
                  <c:v>2/22/2001</c:v>
                </c:pt>
                <c:pt idx="1700">
                  <c:v>2/23/2001</c:v>
                </c:pt>
                <c:pt idx="1701">
                  <c:v>2/26/2001</c:v>
                </c:pt>
                <c:pt idx="1702">
                  <c:v>2/27/2001</c:v>
                </c:pt>
                <c:pt idx="1703">
                  <c:v>2/28/2001</c:v>
                </c:pt>
                <c:pt idx="1704">
                  <c:v>3/1/2001</c:v>
                </c:pt>
                <c:pt idx="1705">
                  <c:v>3/2/2001</c:v>
                </c:pt>
                <c:pt idx="1706">
                  <c:v>3/5/2001</c:v>
                </c:pt>
                <c:pt idx="1707">
                  <c:v>3/6/2001</c:v>
                </c:pt>
                <c:pt idx="1708">
                  <c:v>3/7/2001</c:v>
                </c:pt>
                <c:pt idx="1709">
                  <c:v>3/8/2001</c:v>
                </c:pt>
                <c:pt idx="1710">
                  <c:v>3/9/2001</c:v>
                </c:pt>
                <c:pt idx="1711">
                  <c:v>3/12/2001</c:v>
                </c:pt>
                <c:pt idx="1712">
                  <c:v>3/13/2001</c:v>
                </c:pt>
                <c:pt idx="1713">
                  <c:v>3/14/2001</c:v>
                </c:pt>
                <c:pt idx="1714">
                  <c:v>3/15/2001</c:v>
                </c:pt>
                <c:pt idx="1715">
                  <c:v>3/16/2001</c:v>
                </c:pt>
                <c:pt idx="1716">
                  <c:v>3/19/2001</c:v>
                </c:pt>
                <c:pt idx="1717">
                  <c:v>3/20/2001</c:v>
                </c:pt>
                <c:pt idx="1718">
                  <c:v>3/21/2001</c:v>
                </c:pt>
                <c:pt idx="1719">
                  <c:v>3/22/2001</c:v>
                </c:pt>
                <c:pt idx="1720">
                  <c:v>3/23/2001</c:v>
                </c:pt>
                <c:pt idx="1721">
                  <c:v>3/26/2001</c:v>
                </c:pt>
                <c:pt idx="1722">
                  <c:v>3/27/2001</c:v>
                </c:pt>
                <c:pt idx="1723">
                  <c:v>3/28/2001</c:v>
                </c:pt>
                <c:pt idx="1724">
                  <c:v>3/29/2001</c:v>
                </c:pt>
                <c:pt idx="1725">
                  <c:v>3/30/2001</c:v>
                </c:pt>
                <c:pt idx="1726">
                  <c:v>4/2/2001</c:v>
                </c:pt>
                <c:pt idx="1727">
                  <c:v>4/3/2001</c:v>
                </c:pt>
                <c:pt idx="1728">
                  <c:v>4/4/2001</c:v>
                </c:pt>
                <c:pt idx="1729">
                  <c:v>4/5/2001</c:v>
                </c:pt>
                <c:pt idx="1730">
                  <c:v>4/6/2001</c:v>
                </c:pt>
                <c:pt idx="1731">
                  <c:v>4/9/2001</c:v>
                </c:pt>
                <c:pt idx="1732">
                  <c:v>4/10/2001</c:v>
                </c:pt>
                <c:pt idx="1733">
                  <c:v>4/11/2001</c:v>
                </c:pt>
                <c:pt idx="1734">
                  <c:v>4/12/2001</c:v>
                </c:pt>
                <c:pt idx="1735">
                  <c:v>4/16/2001</c:v>
                </c:pt>
                <c:pt idx="1736">
                  <c:v>4/17/2001</c:v>
                </c:pt>
                <c:pt idx="1737">
                  <c:v>4/18/2001</c:v>
                </c:pt>
                <c:pt idx="1738">
                  <c:v>4/19/2001</c:v>
                </c:pt>
                <c:pt idx="1739">
                  <c:v>4/20/2001</c:v>
                </c:pt>
                <c:pt idx="1740">
                  <c:v>4/23/2001</c:v>
                </c:pt>
                <c:pt idx="1741">
                  <c:v>4/24/2001</c:v>
                </c:pt>
                <c:pt idx="1742">
                  <c:v>4/25/2001</c:v>
                </c:pt>
                <c:pt idx="1743">
                  <c:v>4/26/2001</c:v>
                </c:pt>
                <c:pt idx="1744">
                  <c:v>4/27/2001</c:v>
                </c:pt>
                <c:pt idx="1745">
                  <c:v>4/30/2001</c:v>
                </c:pt>
                <c:pt idx="1746">
                  <c:v>5/1/2001</c:v>
                </c:pt>
                <c:pt idx="1747">
                  <c:v>5/2/2001</c:v>
                </c:pt>
                <c:pt idx="1748">
                  <c:v>5/3/2001</c:v>
                </c:pt>
                <c:pt idx="1749">
                  <c:v>5/4/2001</c:v>
                </c:pt>
                <c:pt idx="1750">
                  <c:v>5/7/2001</c:v>
                </c:pt>
                <c:pt idx="1751">
                  <c:v>5/8/2001</c:v>
                </c:pt>
                <c:pt idx="1752">
                  <c:v>5/9/2001</c:v>
                </c:pt>
                <c:pt idx="1753">
                  <c:v>5/10/2001</c:v>
                </c:pt>
                <c:pt idx="1754">
                  <c:v>5/11/2001</c:v>
                </c:pt>
                <c:pt idx="1755">
                  <c:v>5/14/2001</c:v>
                </c:pt>
                <c:pt idx="1756">
                  <c:v>5/15/2001</c:v>
                </c:pt>
                <c:pt idx="1757">
                  <c:v>5/16/2001</c:v>
                </c:pt>
                <c:pt idx="1758">
                  <c:v>5/17/2001</c:v>
                </c:pt>
                <c:pt idx="1759">
                  <c:v>5/18/2001</c:v>
                </c:pt>
                <c:pt idx="1760">
                  <c:v>5/21/2001</c:v>
                </c:pt>
                <c:pt idx="1761">
                  <c:v>5/22/2001</c:v>
                </c:pt>
                <c:pt idx="1762">
                  <c:v>5/23/2001</c:v>
                </c:pt>
                <c:pt idx="1763">
                  <c:v>5/24/2001</c:v>
                </c:pt>
                <c:pt idx="1764">
                  <c:v>5/25/2001</c:v>
                </c:pt>
                <c:pt idx="1765">
                  <c:v>5/29/2001</c:v>
                </c:pt>
                <c:pt idx="1766">
                  <c:v>5/30/2001</c:v>
                </c:pt>
                <c:pt idx="1767">
                  <c:v>5/31/2001</c:v>
                </c:pt>
                <c:pt idx="1768">
                  <c:v>6/1/2001</c:v>
                </c:pt>
                <c:pt idx="1769">
                  <c:v>6/4/2001</c:v>
                </c:pt>
                <c:pt idx="1770">
                  <c:v>6/5/2001</c:v>
                </c:pt>
                <c:pt idx="1771">
                  <c:v>6/6/2001</c:v>
                </c:pt>
                <c:pt idx="1772">
                  <c:v>6/7/2001</c:v>
                </c:pt>
                <c:pt idx="1773">
                  <c:v>6/8/2001</c:v>
                </c:pt>
                <c:pt idx="1774">
                  <c:v>6/11/2001</c:v>
                </c:pt>
                <c:pt idx="1775">
                  <c:v>6/12/2001</c:v>
                </c:pt>
                <c:pt idx="1776">
                  <c:v>6/13/2001</c:v>
                </c:pt>
                <c:pt idx="1777">
                  <c:v>6/14/2001</c:v>
                </c:pt>
                <c:pt idx="1778">
                  <c:v>6/15/2001</c:v>
                </c:pt>
                <c:pt idx="1779">
                  <c:v>6/18/2001</c:v>
                </c:pt>
                <c:pt idx="1780">
                  <c:v>6/19/2001</c:v>
                </c:pt>
                <c:pt idx="1781">
                  <c:v>6/20/2001</c:v>
                </c:pt>
                <c:pt idx="1782">
                  <c:v>6/21/2001</c:v>
                </c:pt>
                <c:pt idx="1783">
                  <c:v>6/22/2001</c:v>
                </c:pt>
                <c:pt idx="1784">
                  <c:v>6/25/2001</c:v>
                </c:pt>
                <c:pt idx="1785">
                  <c:v>6/26/2001</c:v>
                </c:pt>
                <c:pt idx="1786">
                  <c:v>6/27/2001</c:v>
                </c:pt>
                <c:pt idx="1787">
                  <c:v>6/28/2001</c:v>
                </c:pt>
                <c:pt idx="1788">
                  <c:v>6/29/2001</c:v>
                </c:pt>
                <c:pt idx="1789">
                  <c:v>7/2/2001</c:v>
                </c:pt>
                <c:pt idx="1790">
                  <c:v>7/3/2001</c:v>
                </c:pt>
                <c:pt idx="1791">
                  <c:v>7/5/2001</c:v>
                </c:pt>
                <c:pt idx="1792">
                  <c:v>7/6/2001</c:v>
                </c:pt>
                <c:pt idx="1793">
                  <c:v>7/9/2001</c:v>
                </c:pt>
                <c:pt idx="1794">
                  <c:v>7/10/2001</c:v>
                </c:pt>
                <c:pt idx="1795">
                  <c:v>7/11/2001</c:v>
                </c:pt>
                <c:pt idx="1796">
                  <c:v>7/12/2001</c:v>
                </c:pt>
                <c:pt idx="1797">
                  <c:v>7/13/2001</c:v>
                </c:pt>
                <c:pt idx="1798">
                  <c:v>7/16/2001</c:v>
                </c:pt>
                <c:pt idx="1799">
                  <c:v>7/17/2001</c:v>
                </c:pt>
                <c:pt idx="1800">
                  <c:v>7/18/2001</c:v>
                </c:pt>
                <c:pt idx="1801">
                  <c:v>7/19/2001</c:v>
                </c:pt>
                <c:pt idx="1802">
                  <c:v>7/20/2001</c:v>
                </c:pt>
                <c:pt idx="1803">
                  <c:v>7/23/2001</c:v>
                </c:pt>
                <c:pt idx="1804">
                  <c:v>7/24/2001</c:v>
                </c:pt>
                <c:pt idx="1805">
                  <c:v>7/25/2001</c:v>
                </c:pt>
                <c:pt idx="1806">
                  <c:v>7/26/2001</c:v>
                </c:pt>
                <c:pt idx="1807">
                  <c:v>7/27/2001</c:v>
                </c:pt>
                <c:pt idx="1808">
                  <c:v>7/30/2001</c:v>
                </c:pt>
                <c:pt idx="1809">
                  <c:v>7/31/2001</c:v>
                </c:pt>
                <c:pt idx="1810">
                  <c:v>8/1/2001</c:v>
                </c:pt>
                <c:pt idx="1811">
                  <c:v>8/2/2001</c:v>
                </c:pt>
                <c:pt idx="1812">
                  <c:v>8/3/2001</c:v>
                </c:pt>
                <c:pt idx="1813">
                  <c:v>8/6/2001</c:v>
                </c:pt>
                <c:pt idx="1814">
                  <c:v>8/7/2001</c:v>
                </c:pt>
                <c:pt idx="1815">
                  <c:v>8/8/2001</c:v>
                </c:pt>
                <c:pt idx="1816">
                  <c:v>8/9/2001</c:v>
                </c:pt>
                <c:pt idx="1817">
                  <c:v>8/10/2001</c:v>
                </c:pt>
                <c:pt idx="1818">
                  <c:v>8/13/2001</c:v>
                </c:pt>
                <c:pt idx="1819">
                  <c:v>8/14/2001</c:v>
                </c:pt>
                <c:pt idx="1820">
                  <c:v>8/15/2001</c:v>
                </c:pt>
                <c:pt idx="1821">
                  <c:v>8/16/2001</c:v>
                </c:pt>
                <c:pt idx="1822">
                  <c:v>8/17/2001</c:v>
                </c:pt>
                <c:pt idx="1823">
                  <c:v>8/20/2001</c:v>
                </c:pt>
                <c:pt idx="1824">
                  <c:v>8/21/2001</c:v>
                </c:pt>
                <c:pt idx="1825">
                  <c:v>8/22/2001</c:v>
                </c:pt>
                <c:pt idx="1826">
                  <c:v>8/23/2001</c:v>
                </c:pt>
                <c:pt idx="1827">
                  <c:v>8/24/2001</c:v>
                </c:pt>
                <c:pt idx="1828">
                  <c:v>8/27/2001</c:v>
                </c:pt>
                <c:pt idx="1829">
                  <c:v>8/28/2001</c:v>
                </c:pt>
                <c:pt idx="1830">
                  <c:v>8/29/2001</c:v>
                </c:pt>
                <c:pt idx="1831">
                  <c:v>8/30/2001</c:v>
                </c:pt>
                <c:pt idx="1832">
                  <c:v>8/31/2001</c:v>
                </c:pt>
                <c:pt idx="1833">
                  <c:v>9/4/2001</c:v>
                </c:pt>
                <c:pt idx="1834">
                  <c:v>9/5/2001</c:v>
                </c:pt>
                <c:pt idx="1835">
                  <c:v>9/6/2001</c:v>
                </c:pt>
                <c:pt idx="1836">
                  <c:v>9/7/2001</c:v>
                </c:pt>
                <c:pt idx="1837">
                  <c:v>9/10/2001</c:v>
                </c:pt>
                <c:pt idx="1838">
                  <c:v>9/17/2001</c:v>
                </c:pt>
                <c:pt idx="1839">
                  <c:v>9/18/2001</c:v>
                </c:pt>
                <c:pt idx="1840">
                  <c:v>9/19/2001</c:v>
                </c:pt>
                <c:pt idx="1841">
                  <c:v>9/20/2001</c:v>
                </c:pt>
                <c:pt idx="1842">
                  <c:v>9/21/2001</c:v>
                </c:pt>
                <c:pt idx="1843">
                  <c:v>9/24/2001</c:v>
                </c:pt>
                <c:pt idx="1844">
                  <c:v>9/25/2001</c:v>
                </c:pt>
                <c:pt idx="1845">
                  <c:v>9/26/2001</c:v>
                </c:pt>
                <c:pt idx="1846">
                  <c:v>9/27/2001</c:v>
                </c:pt>
                <c:pt idx="1847">
                  <c:v>9/28/2001</c:v>
                </c:pt>
                <c:pt idx="1848">
                  <c:v>10/1/2001</c:v>
                </c:pt>
                <c:pt idx="1849">
                  <c:v>10/2/2001</c:v>
                </c:pt>
                <c:pt idx="1850">
                  <c:v>10/3/2001</c:v>
                </c:pt>
                <c:pt idx="1851">
                  <c:v>10/4/2001</c:v>
                </c:pt>
                <c:pt idx="1852">
                  <c:v>10/5/2001</c:v>
                </c:pt>
                <c:pt idx="1853">
                  <c:v>10/8/2001</c:v>
                </c:pt>
                <c:pt idx="1854">
                  <c:v>10/9/2001</c:v>
                </c:pt>
                <c:pt idx="1855">
                  <c:v>10/10/2001</c:v>
                </c:pt>
                <c:pt idx="1856">
                  <c:v>10/11/2001</c:v>
                </c:pt>
                <c:pt idx="1857">
                  <c:v>10/12/2001</c:v>
                </c:pt>
                <c:pt idx="1858">
                  <c:v>10/15/2001</c:v>
                </c:pt>
                <c:pt idx="1859">
                  <c:v>10/16/2001</c:v>
                </c:pt>
                <c:pt idx="1860">
                  <c:v>10/17/2001</c:v>
                </c:pt>
                <c:pt idx="1861">
                  <c:v>10/18/2001</c:v>
                </c:pt>
                <c:pt idx="1862">
                  <c:v>10/19/2001</c:v>
                </c:pt>
                <c:pt idx="1863">
                  <c:v>10/22/2001</c:v>
                </c:pt>
                <c:pt idx="1864">
                  <c:v>10/23/2001</c:v>
                </c:pt>
                <c:pt idx="1865">
                  <c:v>10/24/2001</c:v>
                </c:pt>
                <c:pt idx="1866">
                  <c:v>10/25/2001</c:v>
                </c:pt>
                <c:pt idx="1867">
                  <c:v>10/26/2001</c:v>
                </c:pt>
                <c:pt idx="1868">
                  <c:v>10/29/2001</c:v>
                </c:pt>
                <c:pt idx="1869">
                  <c:v>10/30/2001</c:v>
                </c:pt>
                <c:pt idx="1870">
                  <c:v>10/31/2001</c:v>
                </c:pt>
                <c:pt idx="1871">
                  <c:v>11/1/2001</c:v>
                </c:pt>
                <c:pt idx="1872">
                  <c:v>11/2/2001</c:v>
                </c:pt>
                <c:pt idx="1873">
                  <c:v>11/5/2001</c:v>
                </c:pt>
                <c:pt idx="1874">
                  <c:v>11/6/2001</c:v>
                </c:pt>
                <c:pt idx="1875">
                  <c:v>11/7/2001</c:v>
                </c:pt>
                <c:pt idx="1876">
                  <c:v>11/8/2001</c:v>
                </c:pt>
                <c:pt idx="1877">
                  <c:v>11/9/2001</c:v>
                </c:pt>
                <c:pt idx="1878">
                  <c:v>11/12/2001</c:v>
                </c:pt>
                <c:pt idx="1879">
                  <c:v>11/13/2001</c:v>
                </c:pt>
                <c:pt idx="1880">
                  <c:v>11/14/2001</c:v>
                </c:pt>
                <c:pt idx="1881">
                  <c:v>11/15/2001</c:v>
                </c:pt>
                <c:pt idx="1882">
                  <c:v>11/16/2001</c:v>
                </c:pt>
                <c:pt idx="1883">
                  <c:v>11/19/2001</c:v>
                </c:pt>
                <c:pt idx="1884">
                  <c:v>11/20/2001</c:v>
                </c:pt>
                <c:pt idx="1885">
                  <c:v>11/21/2001</c:v>
                </c:pt>
                <c:pt idx="1886">
                  <c:v>11/23/2001</c:v>
                </c:pt>
                <c:pt idx="1887">
                  <c:v>11/26/2001</c:v>
                </c:pt>
                <c:pt idx="1888">
                  <c:v>11/27/2001</c:v>
                </c:pt>
                <c:pt idx="1889">
                  <c:v>11/28/2001</c:v>
                </c:pt>
                <c:pt idx="1890">
                  <c:v>11/29/2001</c:v>
                </c:pt>
                <c:pt idx="1891">
                  <c:v>11/30/2001</c:v>
                </c:pt>
                <c:pt idx="1892">
                  <c:v>12/3/2001</c:v>
                </c:pt>
                <c:pt idx="1893">
                  <c:v>12/4/2001</c:v>
                </c:pt>
                <c:pt idx="1894">
                  <c:v>12/5/2001</c:v>
                </c:pt>
                <c:pt idx="1895">
                  <c:v>12/6/2001</c:v>
                </c:pt>
                <c:pt idx="1896">
                  <c:v>12/7/2001</c:v>
                </c:pt>
                <c:pt idx="1897">
                  <c:v>12/10/2001</c:v>
                </c:pt>
                <c:pt idx="1898">
                  <c:v>12/11/2001</c:v>
                </c:pt>
                <c:pt idx="1899">
                  <c:v>12/12/2001</c:v>
                </c:pt>
                <c:pt idx="1900">
                  <c:v>12/13/2001</c:v>
                </c:pt>
                <c:pt idx="1901">
                  <c:v>12/14/2001</c:v>
                </c:pt>
                <c:pt idx="1902">
                  <c:v>12/17/2001</c:v>
                </c:pt>
                <c:pt idx="1903">
                  <c:v>12/18/2001</c:v>
                </c:pt>
                <c:pt idx="1904">
                  <c:v>12/19/2001</c:v>
                </c:pt>
                <c:pt idx="1905">
                  <c:v>12/20/2001</c:v>
                </c:pt>
                <c:pt idx="1906">
                  <c:v>12/21/2001</c:v>
                </c:pt>
                <c:pt idx="1907">
                  <c:v>12/24/2001</c:v>
                </c:pt>
                <c:pt idx="1908">
                  <c:v>12/26/2001</c:v>
                </c:pt>
                <c:pt idx="1909">
                  <c:v>12/27/2001</c:v>
                </c:pt>
                <c:pt idx="1910">
                  <c:v>12/28/2001</c:v>
                </c:pt>
                <c:pt idx="1911">
                  <c:v>12/31/2001</c:v>
                </c:pt>
                <c:pt idx="1912">
                  <c:v>1/2/2002</c:v>
                </c:pt>
                <c:pt idx="1913">
                  <c:v>1/3/2002</c:v>
                </c:pt>
                <c:pt idx="1914">
                  <c:v>1/4/2002</c:v>
                </c:pt>
                <c:pt idx="1915">
                  <c:v>1/7/2002</c:v>
                </c:pt>
                <c:pt idx="1916">
                  <c:v>1/8/2002</c:v>
                </c:pt>
                <c:pt idx="1917">
                  <c:v>1/9/2002</c:v>
                </c:pt>
                <c:pt idx="1918">
                  <c:v>1/10/2002</c:v>
                </c:pt>
                <c:pt idx="1919">
                  <c:v>1/11/2002</c:v>
                </c:pt>
                <c:pt idx="1920">
                  <c:v>1/14/2002</c:v>
                </c:pt>
                <c:pt idx="1921">
                  <c:v>1/15/2002</c:v>
                </c:pt>
                <c:pt idx="1922">
                  <c:v>1/16/2002</c:v>
                </c:pt>
                <c:pt idx="1923">
                  <c:v>1/17/2002</c:v>
                </c:pt>
                <c:pt idx="1924">
                  <c:v>1/18/2002</c:v>
                </c:pt>
                <c:pt idx="1925">
                  <c:v>1/22/2002</c:v>
                </c:pt>
                <c:pt idx="1926">
                  <c:v>1/23/2002</c:v>
                </c:pt>
                <c:pt idx="1927">
                  <c:v>1/24/2002</c:v>
                </c:pt>
                <c:pt idx="1928">
                  <c:v>1/25/2002</c:v>
                </c:pt>
                <c:pt idx="1929">
                  <c:v>1/28/2002</c:v>
                </c:pt>
                <c:pt idx="1930">
                  <c:v>1/29/2002</c:v>
                </c:pt>
                <c:pt idx="1931">
                  <c:v>1/30/2002</c:v>
                </c:pt>
                <c:pt idx="1932">
                  <c:v>1/31/2002</c:v>
                </c:pt>
                <c:pt idx="1933">
                  <c:v>2/1/2002</c:v>
                </c:pt>
                <c:pt idx="1934">
                  <c:v>2/4/2002</c:v>
                </c:pt>
                <c:pt idx="1935">
                  <c:v>2/5/2002</c:v>
                </c:pt>
                <c:pt idx="1936">
                  <c:v>2/6/2002</c:v>
                </c:pt>
                <c:pt idx="1937">
                  <c:v>2/7/2002</c:v>
                </c:pt>
                <c:pt idx="1938">
                  <c:v>2/8/2002</c:v>
                </c:pt>
                <c:pt idx="1939">
                  <c:v>2/11/2002</c:v>
                </c:pt>
                <c:pt idx="1940">
                  <c:v>2/12/2002</c:v>
                </c:pt>
                <c:pt idx="1941">
                  <c:v>2/13/2002</c:v>
                </c:pt>
                <c:pt idx="1942">
                  <c:v>2/14/2002</c:v>
                </c:pt>
                <c:pt idx="1943">
                  <c:v>2/15/2002</c:v>
                </c:pt>
                <c:pt idx="1944">
                  <c:v>2/19/2002</c:v>
                </c:pt>
                <c:pt idx="1945">
                  <c:v>2/20/2002</c:v>
                </c:pt>
                <c:pt idx="1946">
                  <c:v>2/21/2002</c:v>
                </c:pt>
                <c:pt idx="1947">
                  <c:v>2/22/2002</c:v>
                </c:pt>
                <c:pt idx="1948">
                  <c:v>2/25/2002</c:v>
                </c:pt>
                <c:pt idx="1949">
                  <c:v>2/26/2002</c:v>
                </c:pt>
                <c:pt idx="1950">
                  <c:v>2/27/2002</c:v>
                </c:pt>
                <c:pt idx="1951">
                  <c:v>2/28/2002</c:v>
                </c:pt>
                <c:pt idx="1952">
                  <c:v>3/1/2002</c:v>
                </c:pt>
                <c:pt idx="1953">
                  <c:v>3/4/2002</c:v>
                </c:pt>
                <c:pt idx="1954">
                  <c:v>3/5/2002</c:v>
                </c:pt>
                <c:pt idx="1955">
                  <c:v>3/6/2002</c:v>
                </c:pt>
                <c:pt idx="1956">
                  <c:v>3/7/2002</c:v>
                </c:pt>
                <c:pt idx="1957">
                  <c:v>3/8/2002</c:v>
                </c:pt>
                <c:pt idx="1958">
                  <c:v>3/11/2002</c:v>
                </c:pt>
                <c:pt idx="1959">
                  <c:v>3/12/2002</c:v>
                </c:pt>
                <c:pt idx="1960">
                  <c:v>3/13/2002</c:v>
                </c:pt>
                <c:pt idx="1961">
                  <c:v>3/14/2002</c:v>
                </c:pt>
                <c:pt idx="1962">
                  <c:v>3/15/2002</c:v>
                </c:pt>
                <c:pt idx="1963">
                  <c:v>3/18/2002</c:v>
                </c:pt>
                <c:pt idx="1964">
                  <c:v>3/19/2002</c:v>
                </c:pt>
                <c:pt idx="1965">
                  <c:v>3/20/2002</c:v>
                </c:pt>
                <c:pt idx="1966">
                  <c:v>3/21/2002</c:v>
                </c:pt>
                <c:pt idx="1967">
                  <c:v>3/22/2002</c:v>
                </c:pt>
                <c:pt idx="1968">
                  <c:v>3/25/2002</c:v>
                </c:pt>
                <c:pt idx="1969">
                  <c:v>3/26/2002</c:v>
                </c:pt>
                <c:pt idx="1970">
                  <c:v>3/27/2002</c:v>
                </c:pt>
                <c:pt idx="1971">
                  <c:v>3/28/2002</c:v>
                </c:pt>
                <c:pt idx="1972">
                  <c:v>4/1/2002</c:v>
                </c:pt>
                <c:pt idx="1973">
                  <c:v>4/2/2002</c:v>
                </c:pt>
                <c:pt idx="1974">
                  <c:v>4/3/2002</c:v>
                </c:pt>
                <c:pt idx="1975">
                  <c:v>4/4/2002</c:v>
                </c:pt>
                <c:pt idx="1976">
                  <c:v>4/5/2002</c:v>
                </c:pt>
                <c:pt idx="1977">
                  <c:v>4/8/2002</c:v>
                </c:pt>
                <c:pt idx="1978">
                  <c:v>4/9/2002</c:v>
                </c:pt>
                <c:pt idx="1979">
                  <c:v>4/10/2002</c:v>
                </c:pt>
                <c:pt idx="1980">
                  <c:v>4/11/2002</c:v>
                </c:pt>
                <c:pt idx="1981">
                  <c:v>4/12/2002</c:v>
                </c:pt>
                <c:pt idx="1982">
                  <c:v>4/15/2002</c:v>
                </c:pt>
                <c:pt idx="1983">
                  <c:v>4/16/2002</c:v>
                </c:pt>
                <c:pt idx="1984">
                  <c:v>4/17/2002</c:v>
                </c:pt>
                <c:pt idx="1985">
                  <c:v>4/18/2002</c:v>
                </c:pt>
                <c:pt idx="1986">
                  <c:v>4/19/2002</c:v>
                </c:pt>
                <c:pt idx="1987">
                  <c:v>4/22/2002</c:v>
                </c:pt>
                <c:pt idx="1988">
                  <c:v>4/23/2002</c:v>
                </c:pt>
                <c:pt idx="1989">
                  <c:v>4/24/2002</c:v>
                </c:pt>
                <c:pt idx="1990">
                  <c:v>4/25/2002</c:v>
                </c:pt>
                <c:pt idx="1991">
                  <c:v>4/26/2002</c:v>
                </c:pt>
                <c:pt idx="1992">
                  <c:v>4/29/2002</c:v>
                </c:pt>
                <c:pt idx="1993">
                  <c:v>4/30/2002</c:v>
                </c:pt>
                <c:pt idx="1994">
                  <c:v>5/1/2002</c:v>
                </c:pt>
                <c:pt idx="1995">
                  <c:v>5/2/2002</c:v>
                </c:pt>
                <c:pt idx="1996">
                  <c:v>5/3/2002</c:v>
                </c:pt>
                <c:pt idx="1997">
                  <c:v>5/6/2002</c:v>
                </c:pt>
                <c:pt idx="1998">
                  <c:v>5/7/2002</c:v>
                </c:pt>
                <c:pt idx="1999">
                  <c:v>5/8/2002</c:v>
                </c:pt>
                <c:pt idx="2000">
                  <c:v>5/9/2002</c:v>
                </c:pt>
                <c:pt idx="2001">
                  <c:v>5/10/2002</c:v>
                </c:pt>
                <c:pt idx="2002">
                  <c:v>5/13/2002</c:v>
                </c:pt>
                <c:pt idx="2003">
                  <c:v>5/14/2002</c:v>
                </c:pt>
                <c:pt idx="2004">
                  <c:v>5/15/2002</c:v>
                </c:pt>
                <c:pt idx="2005">
                  <c:v>5/16/2002</c:v>
                </c:pt>
                <c:pt idx="2006">
                  <c:v>5/17/2002</c:v>
                </c:pt>
                <c:pt idx="2007">
                  <c:v>5/20/2002</c:v>
                </c:pt>
                <c:pt idx="2008">
                  <c:v>5/21/2002</c:v>
                </c:pt>
                <c:pt idx="2009">
                  <c:v>5/22/2002</c:v>
                </c:pt>
                <c:pt idx="2010">
                  <c:v>5/23/2002</c:v>
                </c:pt>
                <c:pt idx="2011">
                  <c:v>5/24/2002</c:v>
                </c:pt>
                <c:pt idx="2012">
                  <c:v>5/28/2002</c:v>
                </c:pt>
                <c:pt idx="2013">
                  <c:v>5/29/2002</c:v>
                </c:pt>
                <c:pt idx="2014">
                  <c:v>5/30/2002</c:v>
                </c:pt>
                <c:pt idx="2015">
                  <c:v>5/31/2002</c:v>
                </c:pt>
                <c:pt idx="2016">
                  <c:v>6/3/2002</c:v>
                </c:pt>
                <c:pt idx="2017">
                  <c:v>6/4/2002</c:v>
                </c:pt>
                <c:pt idx="2018">
                  <c:v>6/5/2002</c:v>
                </c:pt>
                <c:pt idx="2019">
                  <c:v>6/6/2002</c:v>
                </c:pt>
                <c:pt idx="2020">
                  <c:v>6/7/2002</c:v>
                </c:pt>
                <c:pt idx="2021">
                  <c:v>6/10/2002</c:v>
                </c:pt>
                <c:pt idx="2022">
                  <c:v>6/11/2002</c:v>
                </c:pt>
                <c:pt idx="2023">
                  <c:v>6/12/2002</c:v>
                </c:pt>
                <c:pt idx="2024">
                  <c:v>6/13/2002</c:v>
                </c:pt>
                <c:pt idx="2025">
                  <c:v>6/14/2002</c:v>
                </c:pt>
                <c:pt idx="2026">
                  <c:v>6/17/2002</c:v>
                </c:pt>
                <c:pt idx="2027">
                  <c:v>6/18/2002</c:v>
                </c:pt>
                <c:pt idx="2028">
                  <c:v>6/19/2002</c:v>
                </c:pt>
                <c:pt idx="2029">
                  <c:v>6/20/2002</c:v>
                </c:pt>
                <c:pt idx="2030">
                  <c:v>6/21/2002</c:v>
                </c:pt>
                <c:pt idx="2031">
                  <c:v>6/24/2002</c:v>
                </c:pt>
                <c:pt idx="2032">
                  <c:v>6/25/2002</c:v>
                </c:pt>
                <c:pt idx="2033">
                  <c:v>6/26/2002</c:v>
                </c:pt>
                <c:pt idx="2034">
                  <c:v>6/27/2002</c:v>
                </c:pt>
                <c:pt idx="2035">
                  <c:v>6/28/2002</c:v>
                </c:pt>
                <c:pt idx="2036">
                  <c:v>7/1/2002</c:v>
                </c:pt>
                <c:pt idx="2037">
                  <c:v>7/2/2002</c:v>
                </c:pt>
                <c:pt idx="2038">
                  <c:v>7/3/2002</c:v>
                </c:pt>
                <c:pt idx="2039">
                  <c:v>7/5/2002</c:v>
                </c:pt>
                <c:pt idx="2040">
                  <c:v>7/8/2002</c:v>
                </c:pt>
                <c:pt idx="2041">
                  <c:v>7/9/2002</c:v>
                </c:pt>
                <c:pt idx="2042">
                  <c:v>7/10/2002</c:v>
                </c:pt>
                <c:pt idx="2043">
                  <c:v>7/11/2002</c:v>
                </c:pt>
                <c:pt idx="2044">
                  <c:v>7/12/2002</c:v>
                </c:pt>
                <c:pt idx="2045">
                  <c:v>7/15/2002</c:v>
                </c:pt>
                <c:pt idx="2046">
                  <c:v>7/16/2002</c:v>
                </c:pt>
                <c:pt idx="2047">
                  <c:v>7/17/2002</c:v>
                </c:pt>
                <c:pt idx="2048">
                  <c:v>7/18/2002</c:v>
                </c:pt>
                <c:pt idx="2049">
                  <c:v>7/19/2002</c:v>
                </c:pt>
                <c:pt idx="2050">
                  <c:v>7/22/2002</c:v>
                </c:pt>
                <c:pt idx="2051">
                  <c:v>7/23/2002</c:v>
                </c:pt>
                <c:pt idx="2052">
                  <c:v>7/24/2002</c:v>
                </c:pt>
                <c:pt idx="2053">
                  <c:v>7/25/2002</c:v>
                </c:pt>
                <c:pt idx="2054">
                  <c:v>7/26/2002</c:v>
                </c:pt>
                <c:pt idx="2055">
                  <c:v>7/29/2002</c:v>
                </c:pt>
                <c:pt idx="2056">
                  <c:v>7/30/2002</c:v>
                </c:pt>
                <c:pt idx="2057">
                  <c:v>7/31/2002</c:v>
                </c:pt>
                <c:pt idx="2058">
                  <c:v>8/1/2002</c:v>
                </c:pt>
                <c:pt idx="2059">
                  <c:v>8/2/2002</c:v>
                </c:pt>
                <c:pt idx="2060">
                  <c:v>8/5/2002</c:v>
                </c:pt>
                <c:pt idx="2061">
                  <c:v>8/6/2002</c:v>
                </c:pt>
                <c:pt idx="2062">
                  <c:v>8/7/2002</c:v>
                </c:pt>
                <c:pt idx="2063">
                  <c:v>8/8/2002</c:v>
                </c:pt>
                <c:pt idx="2064">
                  <c:v>8/9/2002</c:v>
                </c:pt>
                <c:pt idx="2065">
                  <c:v>8/12/2002</c:v>
                </c:pt>
                <c:pt idx="2066">
                  <c:v>8/13/2002</c:v>
                </c:pt>
                <c:pt idx="2067">
                  <c:v>8/14/2002</c:v>
                </c:pt>
                <c:pt idx="2068">
                  <c:v>8/15/2002</c:v>
                </c:pt>
                <c:pt idx="2069">
                  <c:v>8/16/2002</c:v>
                </c:pt>
                <c:pt idx="2070">
                  <c:v>8/19/2002</c:v>
                </c:pt>
                <c:pt idx="2071">
                  <c:v>8/20/2002</c:v>
                </c:pt>
                <c:pt idx="2072">
                  <c:v>8/21/2002</c:v>
                </c:pt>
                <c:pt idx="2073">
                  <c:v>8/22/2002</c:v>
                </c:pt>
                <c:pt idx="2074">
                  <c:v>8/23/2002</c:v>
                </c:pt>
                <c:pt idx="2075">
                  <c:v>8/26/2002</c:v>
                </c:pt>
                <c:pt idx="2076">
                  <c:v>8/27/2002</c:v>
                </c:pt>
                <c:pt idx="2077">
                  <c:v>8/28/2002</c:v>
                </c:pt>
                <c:pt idx="2078">
                  <c:v>8/29/2002</c:v>
                </c:pt>
                <c:pt idx="2079">
                  <c:v>8/30/2002</c:v>
                </c:pt>
                <c:pt idx="2080">
                  <c:v>9/3/2002</c:v>
                </c:pt>
                <c:pt idx="2081">
                  <c:v>9/4/2002</c:v>
                </c:pt>
                <c:pt idx="2082">
                  <c:v>9/5/2002</c:v>
                </c:pt>
                <c:pt idx="2083">
                  <c:v>9/6/2002</c:v>
                </c:pt>
                <c:pt idx="2084">
                  <c:v>9/9/2002</c:v>
                </c:pt>
                <c:pt idx="2085">
                  <c:v>9/10/2002</c:v>
                </c:pt>
                <c:pt idx="2086">
                  <c:v>9/11/2002</c:v>
                </c:pt>
                <c:pt idx="2087">
                  <c:v>9/12/2002</c:v>
                </c:pt>
                <c:pt idx="2088">
                  <c:v>9/13/2002</c:v>
                </c:pt>
                <c:pt idx="2089">
                  <c:v>9/16/2002</c:v>
                </c:pt>
                <c:pt idx="2090">
                  <c:v>9/17/2002</c:v>
                </c:pt>
                <c:pt idx="2091">
                  <c:v>9/18/2002</c:v>
                </c:pt>
                <c:pt idx="2092">
                  <c:v>9/19/2002</c:v>
                </c:pt>
                <c:pt idx="2093">
                  <c:v>9/20/2002</c:v>
                </c:pt>
                <c:pt idx="2094">
                  <c:v>9/23/2002</c:v>
                </c:pt>
                <c:pt idx="2095">
                  <c:v>9/24/2002</c:v>
                </c:pt>
                <c:pt idx="2096">
                  <c:v>9/25/2002</c:v>
                </c:pt>
                <c:pt idx="2097">
                  <c:v>9/26/2002</c:v>
                </c:pt>
                <c:pt idx="2098">
                  <c:v>9/27/2002</c:v>
                </c:pt>
                <c:pt idx="2099">
                  <c:v>9/30/2002</c:v>
                </c:pt>
                <c:pt idx="2100">
                  <c:v>10/1/2002</c:v>
                </c:pt>
                <c:pt idx="2101">
                  <c:v>10/2/2002</c:v>
                </c:pt>
                <c:pt idx="2102">
                  <c:v>10/3/2002</c:v>
                </c:pt>
                <c:pt idx="2103">
                  <c:v>10/4/2002</c:v>
                </c:pt>
                <c:pt idx="2104">
                  <c:v>10/7/2002</c:v>
                </c:pt>
                <c:pt idx="2105">
                  <c:v>10/8/2002</c:v>
                </c:pt>
                <c:pt idx="2106">
                  <c:v>10/9/2002</c:v>
                </c:pt>
                <c:pt idx="2107">
                  <c:v>10/10/2002</c:v>
                </c:pt>
                <c:pt idx="2108">
                  <c:v>10/11/2002</c:v>
                </c:pt>
                <c:pt idx="2109">
                  <c:v>10/14/2002</c:v>
                </c:pt>
                <c:pt idx="2110">
                  <c:v>10/15/2002</c:v>
                </c:pt>
                <c:pt idx="2111">
                  <c:v>10/16/2002</c:v>
                </c:pt>
                <c:pt idx="2112">
                  <c:v>10/17/2002</c:v>
                </c:pt>
                <c:pt idx="2113">
                  <c:v>10/18/2002</c:v>
                </c:pt>
                <c:pt idx="2114">
                  <c:v>10/21/2002</c:v>
                </c:pt>
                <c:pt idx="2115">
                  <c:v>10/22/2002</c:v>
                </c:pt>
                <c:pt idx="2116">
                  <c:v>10/23/2002</c:v>
                </c:pt>
                <c:pt idx="2117">
                  <c:v>10/24/2002</c:v>
                </c:pt>
                <c:pt idx="2118">
                  <c:v>10/25/2002</c:v>
                </c:pt>
                <c:pt idx="2119">
                  <c:v>10/28/2002</c:v>
                </c:pt>
                <c:pt idx="2120">
                  <c:v>10/29/2002</c:v>
                </c:pt>
                <c:pt idx="2121">
                  <c:v>10/30/2002</c:v>
                </c:pt>
                <c:pt idx="2122">
                  <c:v>10/31/2002</c:v>
                </c:pt>
                <c:pt idx="2123">
                  <c:v>11/1/2002</c:v>
                </c:pt>
                <c:pt idx="2124">
                  <c:v>11/4/2002</c:v>
                </c:pt>
                <c:pt idx="2125">
                  <c:v>11/5/2002</c:v>
                </c:pt>
                <c:pt idx="2126">
                  <c:v>11/6/2002</c:v>
                </c:pt>
                <c:pt idx="2127">
                  <c:v>11/7/2002</c:v>
                </c:pt>
                <c:pt idx="2128">
                  <c:v>11/8/2002</c:v>
                </c:pt>
                <c:pt idx="2129">
                  <c:v>11/11/2002</c:v>
                </c:pt>
                <c:pt idx="2130">
                  <c:v>11/12/2002</c:v>
                </c:pt>
                <c:pt idx="2131">
                  <c:v>11/13/2002</c:v>
                </c:pt>
                <c:pt idx="2132">
                  <c:v>11/14/2002</c:v>
                </c:pt>
                <c:pt idx="2133">
                  <c:v>11/15/2002</c:v>
                </c:pt>
                <c:pt idx="2134">
                  <c:v>11/18/2002</c:v>
                </c:pt>
                <c:pt idx="2135">
                  <c:v>11/19/2002</c:v>
                </c:pt>
                <c:pt idx="2136">
                  <c:v>11/20/2002</c:v>
                </c:pt>
                <c:pt idx="2137">
                  <c:v>11/21/2002</c:v>
                </c:pt>
                <c:pt idx="2138">
                  <c:v>11/22/2002</c:v>
                </c:pt>
                <c:pt idx="2139">
                  <c:v>11/25/2002</c:v>
                </c:pt>
                <c:pt idx="2140">
                  <c:v>11/26/2002</c:v>
                </c:pt>
                <c:pt idx="2141">
                  <c:v>11/27/2002</c:v>
                </c:pt>
                <c:pt idx="2142">
                  <c:v>11/29/2002</c:v>
                </c:pt>
                <c:pt idx="2143">
                  <c:v>12/2/2002</c:v>
                </c:pt>
                <c:pt idx="2144">
                  <c:v>12/3/2002</c:v>
                </c:pt>
                <c:pt idx="2145">
                  <c:v>12/4/2002</c:v>
                </c:pt>
                <c:pt idx="2146">
                  <c:v>12/5/2002</c:v>
                </c:pt>
                <c:pt idx="2147">
                  <c:v>12/6/2002</c:v>
                </c:pt>
                <c:pt idx="2148">
                  <c:v>12/9/2002</c:v>
                </c:pt>
                <c:pt idx="2149">
                  <c:v>12/10/2002</c:v>
                </c:pt>
                <c:pt idx="2150">
                  <c:v>12/11/2002</c:v>
                </c:pt>
                <c:pt idx="2151">
                  <c:v>12/12/2002</c:v>
                </c:pt>
                <c:pt idx="2152">
                  <c:v>12/13/2002</c:v>
                </c:pt>
                <c:pt idx="2153">
                  <c:v>12/16/2002</c:v>
                </c:pt>
                <c:pt idx="2154">
                  <c:v>12/17/2002</c:v>
                </c:pt>
                <c:pt idx="2155">
                  <c:v>12/18/2002</c:v>
                </c:pt>
                <c:pt idx="2156">
                  <c:v>12/19/2002</c:v>
                </c:pt>
                <c:pt idx="2157">
                  <c:v>12/20/2002</c:v>
                </c:pt>
                <c:pt idx="2158">
                  <c:v>12/23/2002</c:v>
                </c:pt>
                <c:pt idx="2159">
                  <c:v>12/24/2002</c:v>
                </c:pt>
                <c:pt idx="2160">
                  <c:v>12/26/2002</c:v>
                </c:pt>
                <c:pt idx="2161">
                  <c:v>12/27/2002</c:v>
                </c:pt>
                <c:pt idx="2162">
                  <c:v>12/30/2002</c:v>
                </c:pt>
                <c:pt idx="2163">
                  <c:v>31/12/2002</c:v>
                </c:pt>
              </c:strCache>
            </c:strRef>
          </c:cat>
          <c:val>
            <c:numRef>
              <c:f>Sheet1!$B$2:$B$2165</c:f>
              <c:numCache>
                <c:formatCode>General</c:formatCode>
                <c:ptCount val="2164"/>
                <c:pt idx="0">
                  <c:v>735.52</c:v>
                </c:pt>
                <c:pt idx="1">
                  <c:v>739.5</c:v>
                </c:pt>
                <c:pt idx="2">
                  <c:v>742.38</c:v>
                </c:pt>
                <c:pt idx="3">
                  <c:v>743.43</c:v>
                </c:pt>
                <c:pt idx="4">
                  <c:v>739.29</c:v>
                </c:pt>
                <c:pt idx="5">
                  <c:v>729.79</c:v>
                </c:pt>
                <c:pt idx="6">
                  <c:v>728.87</c:v>
                </c:pt>
                <c:pt idx="7">
                  <c:v>734.25</c:v>
                </c:pt>
                <c:pt idx="8">
                  <c:v>731.7</c:v>
                </c:pt>
                <c:pt idx="9">
                  <c:v>735.98</c:v>
                </c:pt>
                <c:pt idx="10">
                  <c:v>735.84</c:v>
                </c:pt>
                <c:pt idx="11">
                  <c:v>734.97</c:v>
                </c:pt>
                <c:pt idx="12">
                  <c:v>729.35</c:v>
                </c:pt>
                <c:pt idx="13">
                  <c:v>718.85</c:v>
                </c:pt>
                <c:pt idx="14">
                  <c:v>708.79</c:v>
                </c:pt>
                <c:pt idx="15">
                  <c:v>712.74</c:v>
                </c:pt>
                <c:pt idx="16">
                  <c:v>700.86</c:v>
                </c:pt>
                <c:pt idx="17">
                  <c:v>693.79</c:v>
                </c:pt>
                <c:pt idx="18">
                  <c:v>702.68</c:v>
                </c:pt>
                <c:pt idx="19">
                  <c:v>702.05</c:v>
                </c:pt>
                <c:pt idx="20">
                  <c:v>704.01</c:v>
                </c:pt>
                <c:pt idx="21">
                  <c:v>705.96</c:v>
                </c:pt>
                <c:pt idx="22">
                  <c:v>706.85</c:v>
                </c:pt>
                <c:pt idx="23">
                  <c:v>703.59</c:v>
                </c:pt>
                <c:pt idx="24">
                  <c:v>701</c:v>
                </c:pt>
                <c:pt idx="25">
                  <c:v>706.53</c:v>
                </c:pt>
                <c:pt idx="26">
                  <c:v>707.47</c:v>
                </c:pt>
                <c:pt idx="27">
                  <c:v>706.83</c:v>
                </c:pt>
                <c:pt idx="28">
                  <c:v>709.59</c:v>
                </c:pt>
                <c:pt idx="29">
                  <c:v>719.35</c:v>
                </c:pt>
                <c:pt idx="30">
                  <c:v>721.56</c:v>
                </c:pt>
                <c:pt idx="31">
                  <c:v>721.36</c:v>
                </c:pt>
                <c:pt idx="32">
                  <c:v>722.62</c:v>
                </c:pt>
                <c:pt idx="33">
                  <c:v>719.32</c:v>
                </c:pt>
                <c:pt idx="34">
                  <c:v>712.77</c:v>
                </c:pt>
                <c:pt idx="35">
                  <c:v>715.03</c:v>
                </c:pt>
                <c:pt idx="36">
                  <c:v>716.68</c:v>
                </c:pt>
                <c:pt idx="37">
                  <c:v>716.88</c:v>
                </c:pt>
                <c:pt idx="38">
                  <c:v>715.65</c:v>
                </c:pt>
                <c:pt idx="39">
                  <c:v>712.13</c:v>
                </c:pt>
                <c:pt idx="40">
                  <c:v>712.43</c:v>
                </c:pt>
                <c:pt idx="41">
                  <c:v>722.16</c:v>
                </c:pt>
                <c:pt idx="42">
                  <c:v>724.87</c:v>
                </c:pt>
                <c:pt idx="43">
                  <c:v>724.8</c:v>
                </c:pt>
                <c:pt idx="44">
                  <c:v>723.7</c:v>
                </c:pt>
                <c:pt idx="45">
                  <c:v>720.18</c:v>
                </c:pt>
                <c:pt idx="46">
                  <c:v>718.66</c:v>
                </c:pt>
                <c:pt idx="47">
                  <c:v>720.47</c:v>
                </c:pt>
                <c:pt idx="48">
                  <c:v>722.61</c:v>
                </c:pt>
                <c:pt idx="49">
                  <c:v>728.21</c:v>
                </c:pt>
                <c:pt idx="50">
                  <c:v>728.2</c:v>
                </c:pt>
                <c:pt idx="51">
                  <c:v>731.61</c:v>
                </c:pt>
                <c:pt idx="52">
                  <c:v>732.89</c:v>
                </c:pt>
                <c:pt idx="53">
                  <c:v>735.51</c:v>
                </c:pt>
                <c:pt idx="54">
                  <c:v>742.66</c:v>
                </c:pt>
                <c:pt idx="55">
                  <c:v>742.17</c:v>
                </c:pt>
                <c:pt idx="56">
                  <c:v>742.42</c:v>
                </c:pt>
                <c:pt idx="57">
                  <c:v>742.29</c:v>
                </c:pt>
                <c:pt idx="58">
                  <c:v>747.98</c:v>
                </c:pt>
                <c:pt idx="59">
                  <c:v>751.72</c:v>
                </c:pt>
                <c:pt idx="60">
                  <c:v>754.8</c:v>
                </c:pt>
                <c:pt idx="61">
                  <c:v>762.94</c:v>
                </c:pt>
                <c:pt idx="62">
                  <c:v>763.21</c:v>
                </c:pt>
                <c:pt idx="63">
                  <c:v>766.46</c:v>
                </c:pt>
                <c:pt idx="64">
                  <c:v>765.62</c:v>
                </c:pt>
                <c:pt idx="65">
                  <c:v>758.95</c:v>
                </c:pt>
                <c:pt idx="66">
                  <c:v>759.23</c:v>
                </c:pt>
                <c:pt idx="67">
                  <c:v>759.48</c:v>
                </c:pt>
                <c:pt idx="68">
                  <c:v>764.28</c:v>
                </c:pt>
                <c:pt idx="69">
                  <c:v>769.3</c:v>
                </c:pt>
                <c:pt idx="70">
                  <c:v>763.73</c:v>
                </c:pt>
                <c:pt idx="71">
                  <c:v>760.01</c:v>
                </c:pt>
                <c:pt idx="72">
                  <c:v>765.83</c:v>
                </c:pt>
                <c:pt idx="73">
                  <c:v>768.61</c:v>
                </c:pt>
                <c:pt idx="74">
                  <c:v>778.66</c:v>
                </c:pt>
                <c:pt idx="75">
                  <c:v>777.91</c:v>
                </c:pt>
                <c:pt idx="76">
                  <c:v>776.72</c:v>
                </c:pt>
                <c:pt idx="77">
                  <c:v>766.74</c:v>
                </c:pt>
                <c:pt idx="78">
                  <c:v>760.7</c:v>
                </c:pt>
                <c:pt idx="79">
                  <c:v>760.44</c:v>
                </c:pt>
                <c:pt idx="80">
                  <c:v>757.45</c:v>
                </c:pt>
                <c:pt idx="81">
                  <c:v>755.63</c:v>
                </c:pt>
                <c:pt idx="82">
                  <c:v>755.37</c:v>
                </c:pt>
                <c:pt idx="83">
                  <c:v>760.01</c:v>
                </c:pt>
                <c:pt idx="84">
                  <c:v>759.35</c:v>
                </c:pt>
                <c:pt idx="85">
                  <c:v>764.29</c:v>
                </c:pt>
                <c:pt idx="86">
                  <c:v>760.91</c:v>
                </c:pt>
                <c:pt idx="87">
                  <c:v>747.31</c:v>
                </c:pt>
                <c:pt idx="88">
                  <c:v>746.28</c:v>
                </c:pt>
                <c:pt idx="89">
                  <c:v>744.19</c:v>
                </c:pt>
                <c:pt idx="90">
                  <c:v>749.96</c:v>
                </c:pt>
                <c:pt idx="91">
                  <c:v>756.81</c:v>
                </c:pt>
                <c:pt idx="92">
                  <c:v>765.58</c:v>
                </c:pt>
                <c:pt idx="93">
                  <c:v>767</c:v>
                </c:pt>
                <c:pt idx="94">
                  <c:v>767.89</c:v>
                </c:pt>
                <c:pt idx="95">
                  <c:v>767.08</c:v>
                </c:pt>
                <c:pt idx="96">
                  <c:v>765.78</c:v>
                </c:pt>
                <c:pt idx="97">
                  <c:v>764.81</c:v>
                </c:pt>
                <c:pt idx="98">
                  <c:v>770.62</c:v>
                </c:pt>
                <c:pt idx="99">
                  <c:v>768.24</c:v>
                </c:pt>
                <c:pt idx="100">
                  <c:v>765.38</c:v>
                </c:pt>
                <c:pt idx="101">
                  <c:v>761.21</c:v>
                </c:pt>
                <c:pt idx="102">
                  <c:v>758.26</c:v>
                </c:pt>
                <c:pt idx="103">
                  <c:v>763.24</c:v>
                </c:pt>
                <c:pt idx="104">
                  <c:v>767.46</c:v>
                </c:pt>
                <c:pt idx="105">
                  <c:v>776.15</c:v>
                </c:pt>
                <c:pt idx="106">
                  <c:v>777.49</c:v>
                </c:pt>
                <c:pt idx="107">
                  <c:v>772.19</c:v>
                </c:pt>
                <c:pt idx="108">
                  <c:v>771.82</c:v>
                </c:pt>
                <c:pt idx="109">
                  <c:v>772.1</c:v>
                </c:pt>
                <c:pt idx="110">
                  <c:v>766.08</c:v>
                </c:pt>
                <c:pt idx="111">
                  <c:v>762.31</c:v>
                </c:pt>
                <c:pt idx="112">
                  <c:v>767.54</c:v>
                </c:pt>
                <c:pt idx="113">
                  <c:v>767.25</c:v>
                </c:pt>
                <c:pt idx="114">
                  <c:v>764.39</c:v>
                </c:pt>
                <c:pt idx="115">
                  <c:v>762.12</c:v>
                </c:pt>
                <c:pt idx="116">
                  <c:v>768.14</c:v>
                </c:pt>
                <c:pt idx="117">
                  <c:v>769.02</c:v>
                </c:pt>
                <c:pt idx="118">
                  <c:v>769.64</c:v>
                </c:pt>
                <c:pt idx="119">
                  <c:v>765.85</c:v>
                </c:pt>
                <c:pt idx="120">
                  <c:v>764.67</c:v>
                </c:pt>
                <c:pt idx="121">
                  <c:v>757.74</c:v>
                </c:pt>
                <c:pt idx="122">
                  <c:v>741.21</c:v>
                </c:pt>
                <c:pt idx="123">
                  <c:v>736.7</c:v>
                </c:pt>
                <c:pt idx="124">
                  <c:v>742.52</c:v>
                </c:pt>
                <c:pt idx="125">
                  <c:v>745.73</c:v>
                </c:pt>
                <c:pt idx="126">
                  <c:v>751.48</c:v>
                </c:pt>
                <c:pt idx="127">
                  <c:v>750.32</c:v>
                </c:pt>
                <c:pt idx="128">
                  <c:v>741.19</c:v>
                </c:pt>
                <c:pt idx="129">
                  <c:v>745.02</c:v>
                </c:pt>
                <c:pt idx="130">
                  <c:v>745.71</c:v>
                </c:pt>
                <c:pt idx="131">
                  <c:v>741.23</c:v>
                </c:pt>
                <c:pt idx="132">
                  <c:v>734.27</c:v>
                </c:pt>
                <c:pt idx="133">
                  <c:v>719.12</c:v>
                </c:pt>
                <c:pt idx="134">
                  <c:v>719.05</c:v>
                </c:pt>
                <c:pt idx="135">
                  <c:v>719.12</c:v>
                </c:pt>
                <c:pt idx="136">
                  <c:v>719.48</c:v>
                </c:pt>
                <c:pt idx="137">
                  <c:v>725.67</c:v>
                </c:pt>
                <c:pt idx="138">
                  <c:v>730.68</c:v>
                </c:pt>
                <c:pt idx="139">
                  <c:v>729.07</c:v>
                </c:pt>
                <c:pt idx="140">
                  <c:v>727.89</c:v>
                </c:pt>
                <c:pt idx="141">
                  <c:v>728.51</c:v>
                </c:pt>
                <c:pt idx="142">
                  <c:v>737.12</c:v>
                </c:pt>
                <c:pt idx="143">
                  <c:v>739.34</c:v>
                </c:pt>
                <c:pt idx="144">
                  <c:v>742.19</c:v>
                </c:pt>
                <c:pt idx="145">
                  <c:v>746.19</c:v>
                </c:pt>
                <c:pt idx="146">
                  <c:v>742.46</c:v>
                </c:pt>
                <c:pt idx="147">
                  <c:v>749.52</c:v>
                </c:pt>
                <c:pt idx="148">
                  <c:v>751.96</c:v>
                </c:pt>
                <c:pt idx="149">
                  <c:v>743.58</c:v>
                </c:pt>
                <c:pt idx="150">
                  <c:v>745.83</c:v>
                </c:pt>
                <c:pt idx="151">
                  <c:v>745.66</c:v>
                </c:pt>
                <c:pt idx="152">
                  <c:v>749.69</c:v>
                </c:pt>
                <c:pt idx="153">
                  <c:v>752.09</c:v>
                </c:pt>
                <c:pt idx="154">
                  <c:v>756.52</c:v>
                </c:pt>
                <c:pt idx="155">
                  <c:v>755.73</c:v>
                </c:pt>
                <c:pt idx="156">
                  <c:v>756.51</c:v>
                </c:pt>
                <c:pt idx="157">
                  <c:v>762.16</c:v>
                </c:pt>
                <c:pt idx="158">
                  <c:v>768.18</c:v>
                </c:pt>
                <c:pt idx="159">
                  <c:v>772.14</c:v>
                </c:pt>
                <c:pt idx="160">
                  <c:v>772.38</c:v>
                </c:pt>
                <c:pt idx="161">
                  <c:v>768.55</c:v>
                </c:pt>
                <c:pt idx="162">
                  <c:v>762.05</c:v>
                </c:pt>
                <c:pt idx="163">
                  <c:v>759.52</c:v>
                </c:pt>
                <c:pt idx="164">
                  <c:v>763.2</c:v>
                </c:pt>
                <c:pt idx="165">
                  <c:v>760.98</c:v>
                </c:pt>
                <c:pt idx="166">
                  <c:v>757.56</c:v>
                </c:pt>
                <c:pt idx="167">
                  <c:v>758.91</c:v>
                </c:pt>
                <c:pt idx="168">
                  <c:v>751.83</c:v>
                </c:pt>
                <c:pt idx="169">
                  <c:v>755.2</c:v>
                </c:pt>
                <c:pt idx="170">
                  <c:v>758.31</c:v>
                </c:pt>
                <c:pt idx="171">
                  <c:v>763.63</c:v>
                </c:pt>
                <c:pt idx="172">
                  <c:v>772.03</c:v>
                </c:pt>
                <c:pt idx="173">
                  <c:v>778.83</c:v>
                </c:pt>
                <c:pt idx="174">
                  <c:v>778.97</c:v>
                </c:pt>
                <c:pt idx="175">
                  <c:v>783.78</c:v>
                </c:pt>
                <c:pt idx="176">
                  <c:v>785.44</c:v>
                </c:pt>
                <c:pt idx="177">
                  <c:v>790.43</c:v>
                </c:pt>
                <c:pt idx="178">
                  <c:v>789.42</c:v>
                </c:pt>
                <c:pt idx="179">
                  <c:v>790.62</c:v>
                </c:pt>
                <c:pt idx="180">
                  <c:v>795.63</c:v>
                </c:pt>
                <c:pt idx="181">
                  <c:v>793.31</c:v>
                </c:pt>
                <c:pt idx="182">
                  <c:v>786.96</c:v>
                </c:pt>
                <c:pt idx="183">
                  <c:v>784.61</c:v>
                </c:pt>
                <c:pt idx="184">
                  <c:v>787.9</c:v>
                </c:pt>
                <c:pt idx="185">
                  <c:v>791.35</c:v>
                </c:pt>
                <c:pt idx="186">
                  <c:v>791.08</c:v>
                </c:pt>
                <c:pt idx="187">
                  <c:v>784.49</c:v>
                </c:pt>
                <c:pt idx="188">
                  <c:v>793.74</c:v>
                </c:pt>
                <c:pt idx="189">
                  <c:v>791.87</c:v>
                </c:pt>
                <c:pt idx="190">
                  <c:v>793.68</c:v>
                </c:pt>
                <c:pt idx="191">
                  <c:v>798.79</c:v>
                </c:pt>
                <c:pt idx="192">
                  <c:v>797.78</c:v>
                </c:pt>
                <c:pt idx="193">
                  <c:v>791.33</c:v>
                </c:pt>
                <c:pt idx="194">
                  <c:v>795.81</c:v>
                </c:pt>
                <c:pt idx="195">
                  <c:v>796.24</c:v>
                </c:pt>
                <c:pt idx="196">
                  <c:v>802.22</c:v>
                </c:pt>
                <c:pt idx="197">
                  <c:v>802.31</c:v>
                </c:pt>
                <c:pt idx="198">
                  <c:v>808.24</c:v>
                </c:pt>
                <c:pt idx="199">
                  <c:v>807.38</c:v>
                </c:pt>
                <c:pt idx="200">
                  <c:v>809.33</c:v>
                </c:pt>
                <c:pt idx="201">
                  <c:v>808.33</c:v>
                </c:pt>
                <c:pt idx="202">
                  <c:v>810.49</c:v>
                </c:pt>
                <c:pt idx="203">
                  <c:v>809.78</c:v>
                </c:pt>
                <c:pt idx="204">
                  <c:v>809.1</c:v>
                </c:pt>
                <c:pt idx="205">
                  <c:v>811.38</c:v>
                </c:pt>
                <c:pt idx="206">
                  <c:v>818.67</c:v>
                </c:pt>
                <c:pt idx="207">
                  <c:v>822.63</c:v>
                </c:pt>
                <c:pt idx="208">
                  <c:v>826.14</c:v>
                </c:pt>
                <c:pt idx="209">
                  <c:v>819.16</c:v>
                </c:pt>
                <c:pt idx="210">
                  <c:v>816.86</c:v>
                </c:pt>
                <c:pt idx="211">
                  <c:v>817.21</c:v>
                </c:pt>
                <c:pt idx="212">
                  <c:v>818.05</c:v>
                </c:pt>
                <c:pt idx="213">
                  <c:v>813.72</c:v>
                </c:pt>
                <c:pt idx="214">
                  <c:v>816.32</c:v>
                </c:pt>
                <c:pt idx="215">
                  <c:v>813.79</c:v>
                </c:pt>
                <c:pt idx="216">
                  <c:v>814.69</c:v>
                </c:pt>
                <c:pt idx="217">
                  <c:v>821.26</c:v>
                </c:pt>
                <c:pt idx="218">
                  <c:v>824.83</c:v>
                </c:pt>
                <c:pt idx="219">
                  <c:v>828.53</c:v>
                </c:pt>
                <c:pt idx="220">
                  <c:v>832.64</c:v>
                </c:pt>
                <c:pt idx="221">
                  <c:v>830.82</c:v>
                </c:pt>
                <c:pt idx="222">
                  <c:v>825.74</c:v>
                </c:pt>
                <c:pt idx="223">
                  <c:v>816.55</c:v>
                </c:pt>
                <c:pt idx="224">
                  <c:v>819.01</c:v>
                </c:pt>
                <c:pt idx="225">
                  <c:v>823.44</c:v>
                </c:pt>
                <c:pt idx="226">
                  <c:v>828.91</c:v>
                </c:pt>
                <c:pt idx="227">
                  <c:v>831.29</c:v>
                </c:pt>
                <c:pt idx="228">
                  <c:v>836.91</c:v>
                </c:pt>
                <c:pt idx="229">
                  <c:v>840.95</c:v>
                </c:pt>
                <c:pt idx="230">
                  <c:v>843.98</c:v>
                </c:pt>
                <c:pt idx="231">
                  <c:v>841.63</c:v>
                </c:pt>
                <c:pt idx="232">
                  <c:v>841.79</c:v>
                </c:pt>
                <c:pt idx="233">
                  <c:v>850.26</c:v>
                </c:pt>
                <c:pt idx="234">
                  <c:v>846.75</c:v>
                </c:pt>
                <c:pt idx="235">
                  <c:v>843.54</c:v>
                </c:pt>
                <c:pt idx="236">
                  <c:v>849.29</c:v>
                </c:pt>
                <c:pt idx="237">
                  <c:v>848.18</c:v>
                </c:pt>
                <c:pt idx="238">
                  <c:v>847.62</c:v>
                </c:pt>
                <c:pt idx="239">
                  <c:v>853.83</c:v>
                </c:pt>
                <c:pt idx="240">
                  <c:v>858.94</c:v>
                </c:pt>
                <c:pt idx="241">
                  <c:v>863.06</c:v>
                </c:pt>
                <c:pt idx="242">
                  <c:v>868.25</c:v>
                </c:pt>
                <c:pt idx="243">
                  <c:v>871.93</c:v>
                </c:pt>
                <c:pt idx="244">
                  <c:v>864.06</c:v>
                </c:pt>
                <c:pt idx="245">
                  <c:v>864.32</c:v>
                </c:pt>
                <c:pt idx="246">
                  <c:v>871.18</c:v>
                </c:pt>
                <c:pt idx="247">
                  <c:v>879.64</c:v>
                </c:pt>
                <c:pt idx="248">
                  <c:v>877.99</c:v>
                </c:pt>
                <c:pt idx="249">
                  <c:v>877.32</c:v>
                </c:pt>
                <c:pt idx="250">
                  <c:v>871.87</c:v>
                </c:pt>
                <c:pt idx="251">
                  <c:v>858.7</c:v>
                </c:pt>
                <c:pt idx="252">
                  <c:v>864.58</c:v>
                </c:pt>
                <c:pt idx="253">
                  <c:v>868.82</c:v>
                </c:pt>
                <c:pt idx="254">
                  <c:v>872.97</c:v>
                </c:pt>
                <c:pt idx="255">
                  <c:v>882.85</c:v>
                </c:pt>
                <c:pt idx="256">
                  <c:v>879.4</c:v>
                </c:pt>
                <c:pt idx="257">
                  <c:v>881.58</c:v>
                </c:pt>
                <c:pt idx="258">
                  <c:v>886.13</c:v>
                </c:pt>
                <c:pt idx="259">
                  <c:v>884.38</c:v>
                </c:pt>
                <c:pt idx="260">
                  <c:v>887.98</c:v>
                </c:pt>
                <c:pt idx="261">
                  <c:v>894.23</c:v>
                </c:pt>
                <c:pt idx="262">
                  <c:v>895.72</c:v>
                </c:pt>
                <c:pt idx="263">
                  <c:v>902.68</c:v>
                </c:pt>
                <c:pt idx="264">
                  <c:v>908.64</c:v>
                </c:pt>
                <c:pt idx="265">
                  <c:v>922.09</c:v>
                </c:pt>
                <c:pt idx="266">
                  <c:v>929.84</c:v>
                </c:pt>
                <c:pt idx="267">
                  <c:v>929.19</c:v>
                </c:pt>
                <c:pt idx="268">
                  <c:v>940.09</c:v>
                </c:pt>
                <c:pt idx="269">
                  <c:v>938.95</c:v>
                </c:pt>
                <c:pt idx="270">
                  <c:v>926.98</c:v>
                </c:pt>
                <c:pt idx="271">
                  <c:v>919.56</c:v>
                </c:pt>
                <c:pt idx="272">
                  <c:v>920.52</c:v>
                </c:pt>
                <c:pt idx="273">
                  <c:v>926.81</c:v>
                </c:pt>
                <c:pt idx="274">
                  <c:v>933.45</c:v>
                </c:pt>
                <c:pt idx="275">
                  <c:v>934.53</c:v>
                </c:pt>
                <c:pt idx="276">
                  <c:v>941.82</c:v>
                </c:pt>
                <c:pt idx="277">
                  <c:v>952.93</c:v>
                </c:pt>
                <c:pt idx="278">
                  <c:v>969.75</c:v>
                </c:pt>
                <c:pt idx="279">
                  <c:v>976.63</c:v>
                </c:pt>
                <c:pt idx="280">
                  <c:v>970.22</c:v>
                </c:pt>
                <c:pt idx="281">
                  <c:v>988.63</c:v>
                </c:pt>
                <c:pt idx="282">
                  <c:v>994.15</c:v>
                </c:pt>
                <c:pt idx="283">
                  <c:v>999.33</c:v>
                </c:pt>
                <c:pt idx="284">
                  <c:v>1005.89</c:v>
                </c:pt>
                <c:pt idx="285">
                  <c:v>988.53</c:v>
                </c:pt>
                <c:pt idx="286">
                  <c:v>952.83</c:v>
                </c:pt>
                <c:pt idx="287">
                  <c:v>960.57</c:v>
                </c:pt>
                <c:pt idx="288">
                  <c:v>961.77</c:v>
                </c:pt>
                <c:pt idx="289">
                  <c:v>978.57</c:v>
                </c:pt>
                <c:pt idx="290">
                  <c:v>993.76</c:v>
                </c:pt>
                <c:pt idx="291">
                  <c:v>1000.17</c:v>
                </c:pt>
                <c:pt idx="292">
                  <c:v>1010.66</c:v>
                </c:pt>
                <c:pt idx="293">
                  <c:v>1005.28</c:v>
                </c:pt>
                <c:pt idx="294">
                  <c:v>1001.21</c:v>
                </c:pt>
                <c:pt idx="295">
                  <c:v>991.11</c:v>
                </c:pt>
                <c:pt idx="296">
                  <c:v>983.75</c:v>
                </c:pt>
                <c:pt idx="297">
                  <c:v>982.7</c:v>
                </c:pt>
                <c:pt idx="298">
                  <c:v>991.11</c:v>
                </c:pt>
                <c:pt idx="299">
                  <c:v>995.22</c:v>
                </c:pt>
                <c:pt idx="300">
                  <c:v>997.12</c:v>
                </c:pt>
                <c:pt idx="301">
                  <c:v>1005.04</c:v>
                </c:pt>
                <c:pt idx="302">
                  <c:v>1000.61</c:v>
                </c:pt>
                <c:pt idx="303">
                  <c:v>1004.11</c:v>
                </c:pt>
                <c:pt idx="304">
                  <c:v>1012.44</c:v>
                </c:pt>
                <c:pt idx="305">
                  <c:v>1012.37</c:v>
                </c:pt>
                <c:pt idx="306">
                  <c:v>1025.75</c:v>
                </c:pt>
                <c:pt idx="307">
                  <c:v>1029.25</c:v>
                </c:pt>
                <c:pt idx="308">
                  <c:v>1031.28</c:v>
                </c:pt>
                <c:pt idx="309">
                  <c:v>1019.7</c:v>
                </c:pt>
                <c:pt idx="310">
                  <c:v>1025.29</c:v>
                </c:pt>
                <c:pt idx="311">
                  <c:v>1028.19</c:v>
                </c:pt>
                <c:pt idx="312">
                  <c:v>1020.93</c:v>
                </c:pt>
                <c:pt idx="313">
                  <c:v>1019.98</c:v>
                </c:pt>
                <c:pt idx="314">
                  <c:v>1008.16</c:v>
                </c:pt>
                <c:pt idx="315">
                  <c:v>1003.65</c:v>
                </c:pt>
                <c:pt idx="316">
                  <c:v>1012.61</c:v>
                </c:pt>
                <c:pt idx="317">
                  <c:v>1020.11</c:v>
                </c:pt>
                <c:pt idx="318">
                  <c:v>1019.47</c:v>
                </c:pt>
                <c:pt idx="319">
                  <c:v>1039.3</c:v>
                </c:pt>
                <c:pt idx="320">
                  <c:v>1044.27</c:v>
                </c:pt>
                <c:pt idx="321">
                  <c:v>1051.08</c:v>
                </c:pt>
                <c:pt idx="322">
                  <c:v>1060.03</c:v>
                </c:pt>
                <c:pt idx="323">
                  <c:v>1066.56</c:v>
                </c:pt>
                <c:pt idx="324">
                  <c:v>1065</c:v>
                </c:pt>
                <c:pt idx="325">
                  <c:v>1067.4000000000001</c:v>
                </c:pt>
                <c:pt idx="326">
                  <c:v>1066.96</c:v>
                </c:pt>
                <c:pt idx="327">
                  <c:v>1051.0999999999999</c:v>
                </c:pt>
                <c:pt idx="328">
                  <c:v>1050.18</c:v>
                </c:pt>
                <c:pt idx="329">
                  <c:v>1060.31</c:v>
                </c:pt>
                <c:pt idx="330">
                  <c:v>1065.0899999999999</c:v>
                </c:pt>
                <c:pt idx="331">
                  <c:v>1058.51</c:v>
                </c:pt>
                <c:pt idx="332">
                  <c:v>1053.3900000000001</c:v>
                </c:pt>
                <c:pt idx="333">
                  <c:v>1046.1500000000001</c:v>
                </c:pt>
                <c:pt idx="334">
                  <c:v>1038.05</c:v>
                </c:pt>
                <c:pt idx="335">
                  <c:v>1026.54</c:v>
                </c:pt>
                <c:pt idx="336">
                  <c:v>1047.05</c:v>
                </c:pt>
                <c:pt idx="337">
                  <c:v>1043.54</c:v>
                </c:pt>
                <c:pt idx="338">
                  <c:v>1027.5899999999999</c:v>
                </c:pt>
                <c:pt idx="339">
                  <c:v>1020.45</c:v>
                </c:pt>
                <c:pt idx="340">
                  <c:v>1002.27</c:v>
                </c:pt>
                <c:pt idx="341">
                  <c:v>1014.2</c:v>
                </c:pt>
                <c:pt idx="342">
                  <c:v>1012.03</c:v>
                </c:pt>
                <c:pt idx="343">
                  <c:v>984.74</c:v>
                </c:pt>
                <c:pt idx="344">
                  <c:v>983.47</c:v>
                </c:pt>
                <c:pt idx="345">
                  <c:v>1001.57</c:v>
                </c:pt>
                <c:pt idx="346">
                  <c:v>1015.63</c:v>
                </c:pt>
                <c:pt idx="347">
                  <c:v>1018.37</c:v>
                </c:pt>
                <c:pt idx="348">
                  <c:v>1018.13</c:v>
                </c:pt>
                <c:pt idx="349">
                  <c:v>1035.44</c:v>
                </c:pt>
                <c:pt idx="350">
                  <c:v>1045.1300000000001</c:v>
                </c:pt>
                <c:pt idx="351">
                  <c:v>1046.97</c:v>
                </c:pt>
                <c:pt idx="352">
                  <c:v>1039.53</c:v>
                </c:pt>
                <c:pt idx="353">
                  <c:v>1036.92</c:v>
                </c:pt>
                <c:pt idx="354">
                  <c:v>1039.24</c:v>
                </c:pt>
                <c:pt idx="355">
                  <c:v>1026.47</c:v>
                </c:pt>
                <c:pt idx="356">
                  <c:v>1017.59</c:v>
                </c:pt>
                <c:pt idx="357">
                  <c:v>1025.55</c:v>
                </c:pt>
                <c:pt idx="358">
                  <c:v>1039.69</c:v>
                </c:pt>
                <c:pt idx="359">
                  <c:v>1036.06</c:v>
                </c:pt>
                <c:pt idx="360">
                  <c:v>1040.5</c:v>
                </c:pt>
                <c:pt idx="361">
                  <c:v>1057.32</c:v>
                </c:pt>
                <c:pt idx="362">
                  <c:v>1065.6600000000001</c:v>
                </c:pt>
                <c:pt idx="363">
                  <c:v>1062.1400000000001</c:v>
                </c:pt>
                <c:pt idx="364">
                  <c:v>1043.9000000000001</c:v>
                </c:pt>
                <c:pt idx="365">
                  <c:v>1047.94</c:v>
                </c:pt>
                <c:pt idx="366">
                  <c:v>1065.5999999999999</c:v>
                </c:pt>
                <c:pt idx="367">
                  <c:v>1063.8699999999999</c:v>
                </c:pt>
                <c:pt idx="368">
                  <c:v>1058.46</c:v>
                </c:pt>
                <c:pt idx="369">
                  <c:v>1040.6199999999999</c:v>
                </c:pt>
                <c:pt idx="370">
                  <c:v>1041.8499999999999</c:v>
                </c:pt>
                <c:pt idx="371">
                  <c:v>1044.48</c:v>
                </c:pt>
                <c:pt idx="372">
                  <c:v>1045.03</c:v>
                </c:pt>
                <c:pt idx="373">
                  <c:v>1029.47</c:v>
                </c:pt>
                <c:pt idx="374">
                  <c:v>1024.99</c:v>
                </c:pt>
                <c:pt idx="375">
                  <c:v>1021.24</c:v>
                </c:pt>
                <c:pt idx="376">
                  <c:v>1030.17</c:v>
                </c:pt>
                <c:pt idx="377">
                  <c:v>1029.32</c:v>
                </c:pt>
                <c:pt idx="378">
                  <c:v>1050.04</c:v>
                </c:pt>
                <c:pt idx="379">
                  <c:v>1057.57</c:v>
                </c:pt>
                <c:pt idx="380">
                  <c:v>1059.22</c:v>
                </c:pt>
                <c:pt idx="381">
                  <c:v>1055.3</c:v>
                </c:pt>
                <c:pt idx="382">
                  <c:v>1069.79</c:v>
                </c:pt>
                <c:pt idx="383">
                  <c:v>1065.8900000000001</c:v>
                </c:pt>
                <c:pt idx="384">
                  <c:v>1061.73</c:v>
                </c:pt>
                <c:pt idx="385">
                  <c:v>1053.17</c:v>
                </c:pt>
                <c:pt idx="386">
                  <c:v>1062.4100000000001</c:v>
                </c:pt>
                <c:pt idx="387">
                  <c:v>1061.49</c:v>
                </c:pt>
                <c:pt idx="388">
                  <c:v>1052.07</c:v>
                </c:pt>
                <c:pt idx="389">
                  <c:v>1056.54</c:v>
                </c:pt>
                <c:pt idx="390">
                  <c:v>1038.19</c:v>
                </c:pt>
                <c:pt idx="391">
                  <c:v>1030.47</c:v>
                </c:pt>
                <c:pt idx="392">
                  <c:v>1002.56</c:v>
                </c:pt>
                <c:pt idx="393">
                  <c:v>1026.4000000000001</c:v>
                </c:pt>
                <c:pt idx="394">
                  <c:v>1025.27</c:v>
                </c:pt>
                <c:pt idx="395">
                  <c:v>1040.6400000000001</c:v>
                </c:pt>
                <c:pt idx="396">
                  <c:v>1046.8900000000001</c:v>
                </c:pt>
                <c:pt idx="397">
                  <c:v>1049.3599999999999</c:v>
                </c:pt>
                <c:pt idx="398">
                  <c:v>1048.1300000000001</c:v>
                </c:pt>
                <c:pt idx="399">
                  <c:v>1042.22</c:v>
                </c:pt>
                <c:pt idx="400">
                  <c:v>1052.1400000000001</c:v>
                </c:pt>
                <c:pt idx="401">
                  <c:v>1058.6500000000001</c:v>
                </c:pt>
                <c:pt idx="402">
                  <c:v>1046.26</c:v>
                </c:pt>
                <c:pt idx="403">
                  <c:v>1029.81</c:v>
                </c:pt>
                <c:pt idx="404">
                  <c:v>1033.47</c:v>
                </c:pt>
                <c:pt idx="405">
                  <c:v>1032.3699999999999</c:v>
                </c:pt>
                <c:pt idx="406">
                  <c:v>998.82</c:v>
                </c:pt>
                <c:pt idx="407">
                  <c:v>990.21</c:v>
                </c:pt>
                <c:pt idx="408">
                  <c:v>1011.1</c:v>
                </c:pt>
                <c:pt idx="409">
                  <c:v>1008.23</c:v>
                </c:pt>
                <c:pt idx="410">
                  <c:v>988.57</c:v>
                </c:pt>
                <c:pt idx="411">
                  <c:v>995.87</c:v>
                </c:pt>
                <c:pt idx="412">
                  <c:v>998.3</c:v>
                </c:pt>
                <c:pt idx="413">
                  <c:v>1007.24</c:v>
                </c:pt>
                <c:pt idx="414">
                  <c:v>1018.45</c:v>
                </c:pt>
                <c:pt idx="415">
                  <c:v>1029.44</c:v>
                </c:pt>
                <c:pt idx="416">
                  <c:v>1028.03</c:v>
                </c:pt>
                <c:pt idx="417">
                  <c:v>1043.46</c:v>
                </c:pt>
                <c:pt idx="418">
                  <c:v>1035.96</c:v>
                </c:pt>
                <c:pt idx="419">
                  <c:v>1040.96</c:v>
                </c:pt>
                <c:pt idx="420">
                  <c:v>1042.5</c:v>
                </c:pt>
                <c:pt idx="421">
                  <c:v>1051.3</c:v>
                </c:pt>
                <c:pt idx="422">
                  <c:v>1059.79</c:v>
                </c:pt>
                <c:pt idx="423">
                  <c:v>1069.45</c:v>
                </c:pt>
                <c:pt idx="424">
                  <c:v>1072.1500000000001</c:v>
                </c:pt>
                <c:pt idx="425">
                  <c:v>1083.3599999999999</c:v>
                </c:pt>
                <c:pt idx="426">
                  <c:v>1089.0899999999999</c:v>
                </c:pt>
                <c:pt idx="427">
                  <c:v>1084.8800000000001</c:v>
                </c:pt>
                <c:pt idx="428">
                  <c:v>1093.17</c:v>
                </c:pt>
                <c:pt idx="429">
                  <c:v>1094.5899999999999</c:v>
                </c:pt>
                <c:pt idx="430">
                  <c:v>1095.3800000000001</c:v>
                </c:pt>
                <c:pt idx="431">
                  <c:v>1087.22</c:v>
                </c:pt>
                <c:pt idx="432">
                  <c:v>1088.03</c:v>
                </c:pt>
                <c:pt idx="433">
                  <c:v>1090.54</c:v>
                </c:pt>
                <c:pt idx="434">
                  <c:v>1090.71</c:v>
                </c:pt>
                <c:pt idx="435">
                  <c:v>1083.24</c:v>
                </c:pt>
                <c:pt idx="436">
                  <c:v>1096.8499999999999</c:v>
                </c:pt>
                <c:pt idx="437">
                  <c:v>1117.1099999999999</c:v>
                </c:pt>
                <c:pt idx="438">
                  <c:v>1117.79</c:v>
                </c:pt>
                <c:pt idx="439">
                  <c:v>1113.04</c:v>
                </c:pt>
                <c:pt idx="440">
                  <c:v>1106.1600000000001</c:v>
                </c:pt>
                <c:pt idx="441">
                  <c:v>1107.55</c:v>
                </c:pt>
                <c:pt idx="442">
                  <c:v>1100.05</c:v>
                </c:pt>
                <c:pt idx="443">
                  <c:v>1086.06</c:v>
                </c:pt>
                <c:pt idx="444">
                  <c:v>1084.8800000000001</c:v>
                </c:pt>
                <c:pt idx="445">
                  <c:v>1096.82</c:v>
                </c:pt>
                <c:pt idx="446">
                  <c:v>1091.82</c:v>
                </c:pt>
                <c:pt idx="447">
                  <c:v>1093.1199999999999</c:v>
                </c:pt>
                <c:pt idx="448">
                  <c:v>1063.73</c:v>
                </c:pt>
                <c:pt idx="449">
                  <c:v>1080.51</c:v>
                </c:pt>
                <c:pt idx="450">
                  <c:v>1073.05</c:v>
                </c:pt>
                <c:pt idx="451">
                  <c:v>1088.6400000000001</c:v>
                </c:pt>
                <c:pt idx="452">
                  <c:v>1091.07</c:v>
                </c:pt>
                <c:pt idx="453">
                  <c:v>1099.5899999999999</c:v>
                </c:pt>
                <c:pt idx="454">
                  <c:v>1114.42</c:v>
                </c:pt>
                <c:pt idx="455">
                  <c:v>1112.5</c:v>
                </c:pt>
                <c:pt idx="456">
                  <c:v>1101.83</c:v>
                </c:pt>
                <c:pt idx="457">
                  <c:v>1099.79</c:v>
                </c:pt>
                <c:pt idx="458">
                  <c:v>1102.23</c:v>
                </c:pt>
                <c:pt idx="459">
                  <c:v>1087.0899999999999</c:v>
                </c:pt>
                <c:pt idx="460">
                  <c:v>1088.33</c:v>
                </c:pt>
                <c:pt idx="461">
                  <c:v>1093.8800000000001</c:v>
                </c:pt>
                <c:pt idx="462">
                  <c:v>1094.8399999999999</c:v>
                </c:pt>
                <c:pt idx="463">
                  <c:v>1101.3800000000001</c:v>
                </c:pt>
                <c:pt idx="464">
                  <c:v>1106.57</c:v>
                </c:pt>
                <c:pt idx="465">
                  <c:v>1111.3</c:v>
                </c:pt>
                <c:pt idx="466">
                  <c:v>1115.8599999999999</c:v>
                </c:pt>
                <c:pt idx="467">
                  <c:v>1118.21</c:v>
                </c:pt>
                <c:pt idx="468">
                  <c:v>1105.6600000000001</c:v>
                </c:pt>
                <c:pt idx="469">
                  <c:v>1109.1500000000001</c:v>
                </c:pt>
                <c:pt idx="470">
                  <c:v>1105.29</c:v>
                </c:pt>
                <c:pt idx="471">
                  <c:v>1097.1400000000001</c:v>
                </c:pt>
                <c:pt idx="472">
                  <c:v>1100.94</c:v>
                </c:pt>
                <c:pt idx="473">
                  <c:v>1110.44</c:v>
                </c:pt>
                <c:pt idx="474">
                  <c:v>1124.9100000000001</c:v>
                </c:pt>
                <c:pt idx="475">
                  <c:v>1120.8699999999999</c:v>
                </c:pt>
                <c:pt idx="476">
                  <c:v>1136.3</c:v>
                </c:pt>
                <c:pt idx="477">
                  <c:v>1138.7</c:v>
                </c:pt>
                <c:pt idx="478">
                  <c:v>1153.5</c:v>
                </c:pt>
                <c:pt idx="479">
                  <c:v>1166.76</c:v>
                </c:pt>
                <c:pt idx="480">
                  <c:v>1176.83</c:v>
                </c:pt>
                <c:pt idx="481">
                  <c:v>1184.17</c:v>
                </c:pt>
                <c:pt idx="482">
                  <c:v>1186.8900000000001</c:v>
                </c:pt>
                <c:pt idx="483">
                  <c:v>1188.2</c:v>
                </c:pt>
                <c:pt idx="484">
                  <c:v>1190.52</c:v>
                </c:pt>
                <c:pt idx="485">
                  <c:v>1199.6600000000001</c:v>
                </c:pt>
                <c:pt idx="486">
                  <c:v>1178.26</c:v>
                </c:pt>
                <c:pt idx="487">
                  <c:v>1184.5999999999999</c:v>
                </c:pt>
                <c:pt idx="488">
                  <c:v>1186.3</c:v>
                </c:pt>
                <c:pt idx="489">
                  <c:v>1182.68</c:v>
                </c:pt>
                <c:pt idx="490">
                  <c:v>1183.27</c:v>
                </c:pt>
                <c:pt idx="491">
                  <c:v>1187.83</c:v>
                </c:pt>
                <c:pt idx="492">
                  <c:v>1202.76</c:v>
                </c:pt>
                <c:pt idx="493">
                  <c:v>1221.8699999999999</c:v>
                </c:pt>
                <c:pt idx="494">
                  <c:v>1234.48</c:v>
                </c:pt>
                <c:pt idx="495">
                  <c:v>1233.56</c:v>
                </c:pt>
                <c:pt idx="496">
                  <c:v>1239.28</c:v>
                </c:pt>
                <c:pt idx="497">
                  <c:v>1241.8800000000001</c:v>
                </c:pt>
                <c:pt idx="498">
                  <c:v>1248.1199999999999</c:v>
                </c:pt>
                <c:pt idx="499">
                  <c:v>1244.42</c:v>
                </c:pt>
                <c:pt idx="500">
                  <c:v>1247.3800000000001</c:v>
                </c:pt>
                <c:pt idx="501">
                  <c:v>1248.6500000000001</c:v>
                </c:pt>
                <c:pt idx="502">
                  <c:v>1247.81</c:v>
                </c:pt>
                <c:pt idx="503">
                  <c:v>1236.3</c:v>
                </c:pt>
                <c:pt idx="504">
                  <c:v>1225.6300000000001</c:v>
                </c:pt>
                <c:pt idx="505">
                  <c:v>1233.48</c:v>
                </c:pt>
                <c:pt idx="506">
                  <c:v>1243.44</c:v>
                </c:pt>
                <c:pt idx="507">
                  <c:v>1238.73</c:v>
                </c:pt>
                <c:pt idx="508">
                  <c:v>1243.68</c:v>
                </c:pt>
                <c:pt idx="509">
                  <c:v>1249.1400000000001</c:v>
                </c:pt>
                <c:pt idx="510">
                  <c:v>1232.54</c:v>
                </c:pt>
                <c:pt idx="511">
                  <c:v>1229.77</c:v>
                </c:pt>
                <c:pt idx="512">
                  <c:v>1230.04</c:v>
                </c:pt>
                <c:pt idx="513">
                  <c:v>1230.73</c:v>
                </c:pt>
                <c:pt idx="514">
                  <c:v>1235.47</c:v>
                </c:pt>
                <c:pt idx="515">
                  <c:v>1225.6500000000001</c:v>
                </c:pt>
                <c:pt idx="516">
                  <c:v>1213.19</c:v>
                </c:pt>
                <c:pt idx="517">
                  <c:v>1207.6400000000001</c:v>
                </c:pt>
                <c:pt idx="518">
                  <c:v>1183.07</c:v>
                </c:pt>
                <c:pt idx="519">
                  <c:v>1179.27</c:v>
                </c:pt>
                <c:pt idx="520">
                  <c:v>1167.3399999999999</c:v>
                </c:pt>
                <c:pt idx="521">
                  <c:v>1175.3399999999999</c:v>
                </c:pt>
                <c:pt idx="522">
                  <c:v>1182.9100000000001</c:v>
                </c:pt>
                <c:pt idx="523">
                  <c:v>1172.5899999999999</c:v>
                </c:pt>
                <c:pt idx="524">
                  <c:v>1153.28</c:v>
                </c:pt>
                <c:pt idx="525">
                  <c:v>1166.01</c:v>
                </c:pt>
                <c:pt idx="526">
                  <c:v>1185.02</c:v>
                </c:pt>
                <c:pt idx="527">
                  <c:v>1197.45</c:v>
                </c:pt>
                <c:pt idx="528">
                  <c:v>1191.1500000000001</c:v>
                </c:pt>
                <c:pt idx="529">
                  <c:v>1181.5999999999999</c:v>
                </c:pt>
                <c:pt idx="530">
                  <c:v>1158.3499999999999</c:v>
                </c:pt>
                <c:pt idx="531">
                  <c:v>1148.83</c:v>
                </c:pt>
                <c:pt idx="532">
                  <c:v>1153.5899999999999</c:v>
                </c:pt>
                <c:pt idx="533">
                  <c:v>1141.19</c:v>
                </c:pt>
                <c:pt idx="534">
                  <c:v>1106.3499999999999</c:v>
                </c:pt>
                <c:pt idx="535">
                  <c:v>1103.49</c:v>
                </c:pt>
                <c:pt idx="536">
                  <c:v>1060.3800000000001</c:v>
                </c:pt>
                <c:pt idx="537">
                  <c:v>1053.49</c:v>
                </c:pt>
                <c:pt idx="538">
                  <c:v>1086.6500000000001</c:v>
                </c:pt>
                <c:pt idx="539">
                  <c:v>1109.82</c:v>
                </c:pt>
                <c:pt idx="540">
                  <c:v>1097.68</c:v>
                </c:pt>
                <c:pt idx="541">
                  <c:v>1081.3900000000001</c:v>
                </c:pt>
                <c:pt idx="542">
                  <c:v>1049.05</c:v>
                </c:pt>
                <c:pt idx="543">
                  <c:v>1042.3599999999999</c:v>
                </c:pt>
                <c:pt idx="544">
                  <c:v>1062.3900000000001</c:v>
                </c:pt>
                <c:pt idx="545">
                  <c:v>1079.43</c:v>
                </c:pt>
                <c:pt idx="546">
                  <c:v>1066.43</c:v>
                </c:pt>
                <c:pt idx="547">
                  <c:v>1071.96</c:v>
                </c:pt>
                <c:pt idx="548">
                  <c:v>1080.5999999999999</c:v>
                </c:pt>
                <c:pt idx="549">
                  <c:v>1098.81</c:v>
                </c:pt>
                <c:pt idx="550">
                  <c:v>1124.92</c:v>
                </c:pt>
                <c:pt idx="551">
                  <c:v>1120.53</c:v>
                </c:pt>
                <c:pt idx="552">
                  <c:v>1128.8599999999999</c:v>
                </c:pt>
                <c:pt idx="553">
                  <c:v>1141.1099999999999</c:v>
                </c:pt>
                <c:pt idx="554">
                  <c:v>1137.51</c:v>
                </c:pt>
                <c:pt idx="555">
                  <c:v>1137.27</c:v>
                </c:pt>
                <c:pt idx="556">
                  <c:v>1138.27</c:v>
                </c:pt>
                <c:pt idx="557">
                  <c:v>1126.07</c:v>
                </c:pt>
                <c:pt idx="558">
                  <c:v>1133.51</c:v>
                </c:pt>
                <c:pt idx="559">
                  <c:v>1134.69</c:v>
                </c:pt>
                <c:pt idx="560">
                  <c:v>1133.6500000000001</c:v>
                </c:pt>
                <c:pt idx="561">
                  <c:v>1130.9100000000001</c:v>
                </c:pt>
                <c:pt idx="562">
                  <c:v>1124.67</c:v>
                </c:pt>
                <c:pt idx="563">
                  <c:v>1126.8599999999999</c:v>
                </c:pt>
                <c:pt idx="564">
                  <c:v>1143.9100000000001</c:v>
                </c:pt>
                <c:pt idx="565">
                  <c:v>1143.06</c:v>
                </c:pt>
                <c:pt idx="566">
                  <c:v>1139.22</c:v>
                </c:pt>
                <c:pt idx="567">
                  <c:v>1149.02</c:v>
                </c:pt>
                <c:pt idx="568">
                  <c:v>1153.8800000000001</c:v>
                </c:pt>
                <c:pt idx="569">
                  <c:v>1145.03</c:v>
                </c:pt>
                <c:pt idx="570">
                  <c:v>1141.5</c:v>
                </c:pt>
                <c:pt idx="571">
                  <c:v>1142.29</c:v>
                </c:pt>
                <c:pt idx="572">
                  <c:v>1143.82</c:v>
                </c:pt>
                <c:pt idx="573">
                  <c:v>1125.6600000000001</c:v>
                </c:pt>
                <c:pt idx="574">
                  <c:v>1139.3900000000001</c:v>
                </c:pt>
                <c:pt idx="575">
                  <c:v>1148.71</c:v>
                </c:pt>
                <c:pt idx="576">
                  <c:v>1149.43</c:v>
                </c:pt>
                <c:pt idx="577">
                  <c:v>1153.95</c:v>
                </c:pt>
                <c:pt idx="578">
                  <c:v>1165.81</c:v>
                </c:pt>
                <c:pt idx="579">
                  <c:v>1188.67</c:v>
                </c:pt>
                <c:pt idx="580">
                  <c:v>1193.96</c:v>
                </c:pt>
                <c:pt idx="581">
                  <c:v>1203.31</c:v>
                </c:pt>
                <c:pt idx="582">
                  <c:v>1205.71</c:v>
                </c:pt>
                <c:pt idx="583">
                  <c:v>1212.0899999999999</c:v>
                </c:pt>
                <c:pt idx="584">
                  <c:v>1219.69</c:v>
                </c:pt>
                <c:pt idx="585">
                  <c:v>1211.47</c:v>
                </c:pt>
                <c:pt idx="586">
                  <c:v>1215.27</c:v>
                </c:pt>
                <c:pt idx="587">
                  <c:v>1224.6600000000001</c:v>
                </c:pt>
                <c:pt idx="588">
                  <c:v>1227.98</c:v>
                </c:pt>
                <c:pt idx="589">
                  <c:v>1230.05</c:v>
                </c:pt>
                <c:pt idx="590">
                  <c:v>1226.9100000000001</c:v>
                </c:pt>
                <c:pt idx="591">
                  <c:v>1221.51</c:v>
                </c:pt>
                <c:pt idx="592">
                  <c:v>1236.1099999999999</c:v>
                </c:pt>
                <c:pt idx="593">
                  <c:v>1233.0899999999999</c:v>
                </c:pt>
                <c:pt idx="594">
                  <c:v>1247.56</c:v>
                </c:pt>
                <c:pt idx="595">
                  <c:v>1250.8699999999999</c:v>
                </c:pt>
                <c:pt idx="596">
                  <c:v>1240.1500000000001</c:v>
                </c:pt>
                <c:pt idx="597">
                  <c:v>1237.98</c:v>
                </c:pt>
                <c:pt idx="598">
                  <c:v>1236.97</c:v>
                </c:pt>
                <c:pt idx="599">
                  <c:v>1248.27</c:v>
                </c:pt>
                <c:pt idx="600">
                  <c:v>1256.3599999999999</c:v>
                </c:pt>
                <c:pt idx="601">
                  <c:v>1258.0999999999999</c:v>
                </c:pt>
                <c:pt idx="602">
                  <c:v>1250.99</c:v>
                </c:pt>
                <c:pt idx="603">
                  <c:v>1241.96</c:v>
                </c:pt>
                <c:pt idx="604">
                  <c:v>1242.48</c:v>
                </c:pt>
                <c:pt idx="605">
                  <c:v>1236.4100000000001</c:v>
                </c:pt>
                <c:pt idx="606">
                  <c:v>1220</c:v>
                </c:pt>
                <c:pt idx="607">
                  <c:v>1227.8800000000001</c:v>
                </c:pt>
                <c:pt idx="608">
                  <c:v>1227</c:v>
                </c:pt>
                <c:pt idx="609">
                  <c:v>1222.5999999999999</c:v>
                </c:pt>
                <c:pt idx="610">
                  <c:v>1215.8900000000001</c:v>
                </c:pt>
                <c:pt idx="611">
                  <c:v>1203.05</c:v>
                </c:pt>
                <c:pt idx="612">
                  <c:v>1206.23</c:v>
                </c:pt>
                <c:pt idx="613">
                  <c:v>1221.51</c:v>
                </c:pt>
                <c:pt idx="614">
                  <c:v>1221.78</c:v>
                </c:pt>
                <c:pt idx="615">
                  <c:v>1220.48</c:v>
                </c:pt>
                <c:pt idx="616">
                  <c:v>1229.07</c:v>
                </c:pt>
                <c:pt idx="617">
                  <c:v>1245.49</c:v>
                </c:pt>
                <c:pt idx="618">
                  <c:v>1254.1400000000001</c:v>
                </c:pt>
                <c:pt idx="619">
                  <c:v>1257.51</c:v>
                </c:pt>
                <c:pt idx="620">
                  <c:v>1262.67</c:v>
                </c:pt>
                <c:pt idx="621">
                  <c:v>1256.53</c:v>
                </c:pt>
                <c:pt idx="622">
                  <c:v>1260.72</c:v>
                </c:pt>
                <c:pt idx="623">
                  <c:v>1270.3599999999999</c:v>
                </c:pt>
                <c:pt idx="624">
                  <c:v>1261.8</c:v>
                </c:pt>
                <c:pt idx="625">
                  <c:v>1254.57</c:v>
                </c:pt>
                <c:pt idx="626">
                  <c:v>1262.6199999999999</c:v>
                </c:pt>
                <c:pt idx="627">
                  <c:v>1264.94</c:v>
                </c:pt>
                <c:pt idx="628">
                  <c:v>1258.08</c:v>
                </c:pt>
                <c:pt idx="629">
                  <c:v>1274.3599999999999</c:v>
                </c:pt>
                <c:pt idx="630">
                  <c:v>1280.3699999999999</c:v>
                </c:pt>
                <c:pt idx="631">
                  <c:v>1281.2</c:v>
                </c:pt>
                <c:pt idx="632">
                  <c:v>1287.32</c:v>
                </c:pt>
                <c:pt idx="633">
                  <c:v>1292.6099999999999</c:v>
                </c:pt>
                <c:pt idx="634">
                  <c:v>1299.82</c:v>
                </c:pt>
                <c:pt idx="635">
                  <c:v>1300.3699999999999</c:v>
                </c:pt>
                <c:pt idx="636">
                  <c:v>1297.02</c:v>
                </c:pt>
                <c:pt idx="637">
                  <c:v>1300.1199999999999</c:v>
                </c:pt>
                <c:pt idx="638">
                  <c:v>1287.68</c:v>
                </c:pt>
                <c:pt idx="639">
                  <c:v>1316.27</c:v>
                </c:pt>
                <c:pt idx="640">
                  <c:v>1312.55</c:v>
                </c:pt>
                <c:pt idx="641">
                  <c:v>1309.1199999999999</c:v>
                </c:pt>
                <c:pt idx="642">
                  <c:v>1298.33</c:v>
                </c:pt>
                <c:pt idx="643">
                  <c:v>1284.9100000000001</c:v>
                </c:pt>
                <c:pt idx="644">
                  <c:v>1260.98</c:v>
                </c:pt>
                <c:pt idx="645">
                  <c:v>1266.32</c:v>
                </c:pt>
                <c:pt idx="646">
                  <c:v>1285.3800000000001</c:v>
                </c:pt>
                <c:pt idx="647">
                  <c:v>1295.8599999999999</c:v>
                </c:pt>
                <c:pt idx="648">
                  <c:v>1288.56</c:v>
                </c:pt>
                <c:pt idx="649">
                  <c:v>1279.52</c:v>
                </c:pt>
                <c:pt idx="650">
                  <c:v>1287.6300000000001</c:v>
                </c:pt>
                <c:pt idx="651">
                  <c:v>1294.57</c:v>
                </c:pt>
                <c:pt idx="652">
                  <c:v>1291.3800000000001</c:v>
                </c:pt>
                <c:pt idx="653">
                  <c:v>1287.75</c:v>
                </c:pt>
                <c:pt idx="654">
                  <c:v>1291.03</c:v>
                </c:pt>
                <c:pt idx="655">
                  <c:v>1280.7</c:v>
                </c:pt>
                <c:pt idx="656">
                  <c:v>1310.68</c:v>
                </c:pt>
                <c:pt idx="657">
                  <c:v>1316.4</c:v>
                </c:pt>
                <c:pt idx="658">
                  <c:v>1327.73</c:v>
                </c:pt>
                <c:pt idx="659">
                  <c:v>1320.35</c:v>
                </c:pt>
                <c:pt idx="660">
                  <c:v>1326.2</c:v>
                </c:pt>
                <c:pt idx="661">
                  <c:v>1332.02</c:v>
                </c:pt>
                <c:pt idx="662">
                  <c:v>1330.91</c:v>
                </c:pt>
                <c:pt idx="663">
                  <c:v>1346.36</c:v>
                </c:pt>
                <c:pt idx="664">
                  <c:v>1333.53</c:v>
                </c:pt>
                <c:pt idx="665">
                  <c:v>1340.58</c:v>
                </c:pt>
                <c:pt idx="666">
                  <c:v>1349.04</c:v>
                </c:pt>
                <c:pt idx="667">
                  <c:v>1364.28</c:v>
                </c:pt>
                <c:pt idx="668">
                  <c:v>1376.97</c:v>
                </c:pt>
                <c:pt idx="669">
                  <c:v>1388.06</c:v>
                </c:pt>
                <c:pt idx="670">
                  <c:v>1378.37</c:v>
                </c:pt>
                <c:pt idx="671">
                  <c:v>1363.83</c:v>
                </c:pt>
                <c:pt idx="672">
                  <c:v>1352.81</c:v>
                </c:pt>
                <c:pt idx="673">
                  <c:v>1354.37</c:v>
                </c:pt>
                <c:pt idx="674">
                  <c:v>1355.17</c:v>
                </c:pt>
                <c:pt idx="675">
                  <c:v>1371.02</c:v>
                </c:pt>
                <c:pt idx="676">
                  <c:v>1379.85</c:v>
                </c:pt>
                <c:pt idx="677">
                  <c:v>1376.05</c:v>
                </c:pt>
                <c:pt idx="678">
                  <c:v>1373.75</c:v>
                </c:pt>
                <c:pt idx="679">
                  <c:v>1348.44</c:v>
                </c:pt>
                <c:pt idx="680">
                  <c:v>1346.4</c:v>
                </c:pt>
                <c:pt idx="681">
                  <c:v>1357.71</c:v>
                </c:pt>
                <c:pt idx="682">
                  <c:v>1335.34</c:v>
                </c:pt>
                <c:pt idx="683">
                  <c:v>1331.51</c:v>
                </c:pt>
                <c:pt idx="684">
                  <c:v>1358.96</c:v>
                </c:pt>
                <c:pt idx="685">
                  <c:v>1370.81</c:v>
                </c:pt>
                <c:pt idx="686">
                  <c:v>1367.19</c:v>
                </c:pt>
                <c:pt idx="687">
                  <c:v>1365.79</c:v>
                </c:pt>
                <c:pt idx="688">
                  <c:v>1365.58</c:v>
                </c:pt>
                <c:pt idx="689">
                  <c:v>1347.4</c:v>
                </c:pt>
                <c:pt idx="690">
                  <c:v>1334.32</c:v>
                </c:pt>
                <c:pt idx="691">
                  <c:v>1345.08</c:v>
                </c:pt>
                <c:pt idx="692">
                  <c:v>1347.69</c:v>
                </c:pt>
                <c:pt idx="693">
                  <c:v>1340.55</c:v>
                </c:pt>
                <c:pt idx="694">
                  <c:v>1312.66</c:v>
                </c:pt>
                <c:pt idx="695">
                  <c:v>1309</c:v>
                </c:pt>
                <c:pt idx="696">
                  <c:v>1311.18</c:v>
                </c:pt>
                <c:pt idx="697">
                  <c:v>1317.37</c:v>
                </c:pt>
                <c:pt idx="698">
                  <c:v>1329.09</c:v>
                </c:pt>
                <c:pt idx="699">
                  <c:v>1315.43</c:v>
                </c:pt>
                <c:pt idx="700">
                  <c:v>1311.8</c:v>
                </c:pt>
                <c:pt idx="701">
                  <c:v>1322.72</c:v>
                </c:pt>
                <c:pt idx="702">
                  <c:v>1316.76</c:v>
                </c:pt>
                <c:pt idx="703">
                  <c:v>1304.1300000000001</c:v>
                </c:pt>
                <c:pt idx="704">
                  <c:v>1293.28</c:v>
                </c:pt>
                <c:pt idx="705">
                  <c:v>1292.97</c:v>
                </c:pt>
                <c:pt idx="706">
                  <c:v>1279.43</c:v>
                </c:pt>
                <c:pt idx="707">
                  <c:v>1269.3399999999999</c:v>
                </c:pt>
                <c:pt idx="708">
                  <c:v>1249.29</c:v>
                </c:pt>
                <c:pt idx="709">
                  <c:v>1259.26</c:v>
                </c:pt>
                <c:pt idx="710">
                  <c:v>1254.07</c:v>
                </c:pt>
                <c:pt idx="711">
                  <c:v>1242.6400000000001</c:v>
                </c:pt>
                <c:pt idx="712">
                  <c:v>1248.06</c:v>
                </c:pt>
                <c:pt idx="713">
                  <c:v>1269.08</c:v>
                </c:pt>
                <c:pt idx="714">
                  <c:v>1249.51</c:v>
                </c:pt>
                <c:pt idx="715">
                  <c:v>1221.7</c:v>
                </c:pt>
                <c:pt idx="716">
                  <c:v>1216.93</c:v>
                </c:pt>
                <c:pt idx="717">
                  <c:v>1201</c:v>
                </c:pt>
                <c:pt idx="718">
                  <c:v>1213.76</c:v>
                </c:pt>
                <c:pt idx="719">
                  <c:v>1236.73</c:v>
                </c:pt>
                <c:pt idx="720">
                  <c:v>1251.3499999999999</c:v>
                </c:pt>
                <c:pt idx="721">
                  <c:v>1257.3699999999999</c:v>
                </c:pt>
                <c:pt idx="722">
                  <c:v>1249.43</c:v>
                </c:pt>
                <c:pt idx="723">
                  <c:v>1235.77</c:v>
                </c:pt>
                <c:pt idx="724">
                  <c:v>1206.9000000000001</c:v>
                </c:pt>
                <c:pt idx="725">
                  <c:v>1216.4100000000001</c:v>
                </c:pt>
                <c:pt idx="726">
                  <c:v>1212.8800000000001</c:v>
                </c:pt>
                <c:pt idx="727">
                  <c:v>1210.27</c:v>
                </c:pt>
                <c:pt idx="728">
                  <c:v>1217.07</c:v>
                </c:pt>
                <c:pt idx="729">
                  <c:v>1222.57</c:v>
                </c:pt>
                <c:pt idx="730">
                  <c:v>1203.95</c:v>
                </c:pt>
                <c:pt idx="731">
                  <c:v>1212.74</c:v>
                </c:pt>
                <c:pt idx="732">
                  <c:v>1227.1400000000001</c:v>
                </c:pt>
                <c:pt idx="733">
                  <c:v>1228.0999999999999</c:v>
                </c:pt>
                <c:pt idx="734">
                  <c:v>1209.29</c:v>
                </c:pt>
                <c:pt idx="735">
                  <c:v>1217.03</c:v>
                </c:pt>
                <c:pt idx="736">
                  <c:v>1242.6300000000001</c:v>
                </c:pt>
                <c:pt idx="737">
                  <c:v>1260.76</c:v>
                </c:pt>
                <c:pt idx="738">
                  <c:v>1270.5</c:v>
                </c:pt>
                <c:pt idx="739">
                  <c:v>1305.33</c:v>
                </c:pt>
                <c:pt idx="740">
                  <c:v>1339.24</c:v>
                </c:pt>
                <c:pt idx="741">
                  <c:v>1328.3</c:v>
                </c:pt>
                <c:pt idx="742">
                  <c:v>1322.91</c:v>
                </c:pt>
                <c:pt idx="743">
                  <c:v>1330.83</c:v>
                </c:pt>
                <c:pt idx="744">
                  <c:v>1335.05</c:v>
                </c:pt>
                <c:pt idx="745">
                  <c:v>1344.19</c:v>
                </c:pt>
                <c:pt idx="746">
                  <c:v>1333.59</c:v>
                </c:pt>
                <c:pt idx="747">
                  <c:v>1335.55</c:v>
                </c:pt>
                <c:pt idx="748">
                  <c:v>1353.58</c:v>
                </c:pt>
                <c:pt idx="749">
                  <c:v>1340.73</c:v>
                </c:pt>
                <c:pt idx="750">
                  <c:v>1341.24</c:v>
                </c:pt>
                <c:pt idx="751">
                  <c:v>1363.88</c:v>
                </c:pt>
                <c:pt idx="752">
                  <c:v>1373.75</c:v>
                </c:pt>
                <c:pt idx="753">
                  <c:v>1372.6</c:v>
                </c:pt>
                <c:pt idx="754">
                  <c:v>1389.72</c:v>
                </c:pt>
                <c:pt idx="755">
                  <c:v>1409.21</c:v>
                </c:pt>
                <c:pt idx="756">
                  <c:v>1410.18</c:v>
                </c:pt>
                <c:pt idx="757">
                  <c:v>1403.04</c:v>
                </c:pt>
                <c:pt idx="758">
                  <c:v>1400.32</c:v>
                </c:pt>
                <c:pt idx="759">
                  <c:v>1404.79</c:v>
                </c:pt>
                <c:pt idx="760">
                  <c:v>1384.91</c:v>
                </c:pt>
                <c:pt idx="761">
                  <c:v>1379.67</c:v>
                </c:pt>
                <c:pt idx="762">
                  <c:v>1390.05</c:v>
                </c:pt>
                <c:pt idx="763">
                  <c:v>1404.84</c:v>
                </c:pt>
                <c:pt idx="764">
                  <c:v>1412.04</c:v>
                </c:pt>
                <c:pt idx="765">
                  <c:v>1401.69</c:v>
                </c:pt>
                <c:pt idx="766">
                  <c:v>1407.85</c:v>
                </c:pt>
                <c:pt idx="767">
                  <c:v>1411.32</c:v>
                </c:pt>
                <c:pt idx="768">
                  <c:v>1423.03</c:v>
                </c:pt>
                <c:pt idx="769">
                  <c:v>1431.95</c:v>
                </c:pt>
                <c:pt idx="770">
                  <c:v>1443.11</c:v>
                </c:pt>
                <c:pt idx="771">
                  <c:v>1432.43</c:v>
                </c:pt>
                <c:pt idx="772">
                  <c:v>1447.14</c:v>
                </c:pt>
                <c:pt idx="773">
                  <c:v>1447.1</c:v>
                </c:pt>
                <c:pt idx="774">
                  <c:v>1434.32</c:v>
                </c:pt>
                <c:pt idx="775">
                  <c:v>1452.43</c:v>
                </c:pt>
                <c:pt idx="776">
                  <c:v>1446.24</c:v>
                </c:pt>
                <c:pt idx="777">
                  <c:v>1436.38</c:v>
                </c:pt>
                <c:pt idx="778">
                  <c:v>1438.15</c:v>
                </c:pt>
                <c:pt idx="779">
                  <c:v>1442.07</c:v>
                </c:pt>
                <c:pt idx="780">
                  <c:v>1438.25</c:v>
                </c:pt>
                <c:pt idx="781">
                  <c:v>1455.61</c:v>
                </c:pt>
                <c:pt idx="782">
                  <c:v>1467.61</c:v>
                </c:pt>
                <c:pt idx="783">
                  <c:v>1470.74</c:v>
                </c:pt>
                <c:pt idx="784">
                  <c:v>1485.1</c:v>
                </c:pt>
                <c:pt idx="785">
                  <c:v>1486.63</c:v>
                </c:pt>
                <c:pt idx="786">
                  <c:v>1490.93</c:v>
                </c:pt>
                <c:pt idx="787">
                  <c:v>1502.62</c:v>
                </c:pt>
                <c:pt idx="788">
                  <c:v>1523.88</c:v>
                </c:pt>
                <c:pt idx="789">
                  <c:v>1542.11</c:v>
                </c:pt>
                <c:pt idx="790">
                  <c:v>1580.63</c:v>
                </c:pt>
                <c:pt idx="791">
                  <c:v>1568.85</c:v>
                </c:pt>
                <c:pt idx="792">
                  <c:v>1547.99</c:v>
                </c:pt>
                <c:pt idx="793">
                  <c:v>1536.23</c:v>
                </c:pt>
                <c:pt idx="794">
                  <c:v>1563.86</c:v>
                </c:pt>
                <c:pt idx="795">
                  <c:v>1567.65</c:v>
                </c:pt>
                <c:pt idx="796">
                  <c:v>1569.13</c:v>
                </c:pt>
                <c:pt idx="797">
                  <c:v>1569.58</c:v>
                </c:pt>
                <c:pt idx="798">
                  <c:v>1563.53</c:v>
                </c:pt>
                <c:pt idx="799">
                  <c:v>1572.32</c:v>
                </c:pt>
                <c:pt idx="800">
                  <c:v>1588.05</c:v>
                </c:pt>
                <c:pt idx="801">
                  <c:v>1593.81</c:v>
                </c:pt>
                <c:pt idx="802">
                  <c:v>1594.33</c:v>
                </c:pt>
                <c:pt idx="803">
                  <c:v>1605.45</c:v>
                </c:pt>
                <c:pt idx="804">
                  <c:v>1621.53</c:v>
                </c:pt>
                <c:pt idx="805">
                  <c:v>1630.44</c:v>
                </c:pt>
                <c:pt idx="806">
                  <c:v>1624.18</c:v>
                </c:pt>
                <c:pt idx="807">
                  <c:v>1598.52</c:v>
                </c:pt>
                <c:pt idx="808">
                  <c:v>1586.74</c:v>
                </c:pt>
                <c:pt idx="809">
                  <c:v>1576.24</c:v>
                </c:pt>
                <c:pt idx="810">
                  <c:v>1583.4</c:v>
                </c:pt>
                <c:pt idx="811">
                  <c:v>1586.69</c:v>
                </c:pt>
                <c:pt idx="812">
                  <c:v>1562.03</c:v>
                </c:pt>
                <c:pt idx="813">
                  <c:v>1569.52</c:v>
                </c:pt>
                <c:pt idx="814">
                  <c:v>1600.71</c:v>
                </c:pt>
                <c:pt idx="815">
                  <c:v>1628.7</c:v>
                </c:pt>
                <c:pt idx="816">
                  <c:v>1607.36</c:v>
                </c:pt>
                <c:pt idx="817">
                  <c:v>1598.69</c:v>
                </c:pt>
                <c:pt idx="818">
                  <c:v>1601.57</c:v>
                </c:pt>
                <c:pt idx="819">
                  <c:v>1591.3</c:v>
                </c:pt>
                <c:pt idx="820">
                  <c:v>1595.54</c:v>
                </c:pt>
                <c:pt idx="821">
                  <c:v>1581.32</c:v>
                </c:pt>
                <c:pt idx="822">
                  <c:v>1587.32</c:v>
                </c:pt>
                <c:pt idx="823">
                  <c:v>1618.09</c:v>
                </c:pt>
                <c:pt idx="824">
                  <c:v>1618.24</c:v>
                </c:pt>
                <c:pt idx="825">
                  <c:v>1624.63</c:v>
                </c:pt>
                <c:pt idx="826">
                  <c:v>1635.77</c:v>
                </c:pt>
                <c:pt idx="827">
                  <c:v>1645.35</c:v>
                </c:pt>
                <c:pt idx="828">
                  <c:v>1656.22</c:v>
                </c:pt>
                <c:pt idx="829">
                  <c:v>1639.25</c:v>
                </c:pt>
                <c:pt idx="830">
                  <c:v>1639.86</c:v>
                </c:pt>
                <c:pt idx="831">
                  <c:v>1649.33</c:v>
                </c:pt>
                <c:pt idx="832">
                  <c:v>1634.92</c:v>
                </c:pt>
                <c:pt idx="833">
                  <c:v>1668.6</c:v>
                </c:pt>
                <c:pt idx="834">
                  <c:v>1666.47</c:v>
                </c:pt>
                <c:pt idx="835">
                  <c:v>1670.02</c:v>
                </c:pt>
                <c:pt idx="836">
                  <c:v>1680.36</c:v>
                </c:pt>
                <c:pt idx="837">
                  <c:v>1689.45</c:v>
                </c:pt>
                <c:pt idx="838">
                  <c:v>1697.36</c:v>
                </c:pt>
                <c:pt idx="839">
                  <c:v>1687.41</c:v>
                </c:pt>
                <c:pt idx="840">
                  <c:v>1678.89</c:v>
                </c:pt>
                <c:pt idx="841">
                  <c:v>1682.24</c:v>
                </c:pt>
                <c:pt idx="842">
                  <c:v>1694.98</c:v>
                </c:pt>
                <c:pt idx="843">
                  <c:v>1685.69</c:v>
                </c:pt>
                <c:pt idx="844">
                  <c:v>1690.3</c:v>
                </c:pt>
                <c:pt idx="845">
                  <c:v>1702.41</c:v>
                </c:pt>
                <c:pt idx="846">
                  <c:v>1715.87</c:v>
                </c:pt>
                <c:pt idx="847">
                  <c:v>1721.91</c:v>
                </c:pt>
                <c:pt idx="848">
                  <c:v>1737.27</c:v>
                </c:pt>
                <c:pt idx="849">
                  <c:v>1741.77</c:v>
                </c:pt>
                <c:pt idx="850">
                  <c:v>1745.85</c:v>
                </c:pt>
                <c:pt idx="851">
                  <c:v>1739.03</c:v>
                </c:pt>
                <c:pt idx="852">
                  <c:v>1742.12</c:v>
                </c:pt>
                <c:pt idx="853">
                  <c:v>1732.79</c:v>
                </c:pt>
                <c:pt idx="854">
                  <c:v>1723.37</c:v>
                </c:pt>
                <c:pt idx="855">
                  <c:v>1699.66</c:v>
                </c:pt>
                <c:pt idx="856">
                  <c:v>1666.85</c:v>
                </c:pt>
                <c:pt idx="857">
                  <c:v>1685.45</c:v>
                </c:pt>
                <c:pt idx="858">
                  <c:v>1712.54</c:v>
                </c:pt>
                <c:pt idx="859">
                  <c:v>1708.08</c:v>
                </c:pt>
                <c:pt idx="860">
                  <c:v>1671.25</c:v>
                </c:pt>
                <c:pt idx="861">
                  <c:v>1650.92</c:v>
                </c:pt>
                <c:pt idx="862">
                  <c:v>1535.09</c:v>
                </c:pt>
                <c:pt idx="863">
                  <c:v>1603.02</c:v>
                </c:pt>
                <c:pt idx="864">
                  <c:v>1602.75</c:v>
                </c:pt>
                <c:pt idx="865">
                  <c:v>1570.41</c:v>
                </c:pt>
                <c:pt idx="866">
                  <c:v>1593.61</c:v>
                </c:pt>
                <c:pt idx="867">
                  <c:v>1629.98</c:v>
                </c:pt>
                <c:pt idx="868">
                  <c:v>1631.15</c:v>
                </c:pt>
                <c:pt idx="869">
                  <c:v>1637.33</c:v>
                </c:pt>
                <c:pt idx="870">
                  <c:v>1623.44</c:v>
                </c:pt>
                <c:pt idx="871">
                  <c:v>1602.4</c:v>
                </c:pt>
                <c:pt idx="872">
                  <c:v>1590.72</c:v>
                </c:pt>
                <c:pt idx="873">
                  <c:v>1584.86</c:v>
                </c:pt>
                <c:pt idx="874">
                  <c:v>1541.72</c:v>
                </c:pt>
                <c:pt idx="875">
                  <c:v>1559.25</c:v>
                </c:pt>
                <c:pt idx="876">
                  <c:v>1583.51</c:v>
                </c:pt>
                <c:pt idx="877">
                  <c:v>1614.11</c:v>
                </c:pt>
                <c:pt idx="878">
                  <c:v>1600.44</c:v>
                </c:pt>
                <c:pt idx="879">
                  <c:v>1601.22</c:v>
                </c:pt>
                <c:pt idx="880">
                  <c:v>1626.56</c:v>
                </c:pt>
                <c:pt idx="881">
                  <c:v>1620.75</c:v>
                </c:pt>
                <c:pt idx="882">
                  <c:v>1586.99</c:v>
                </c:pt>
                <c:pt idx="883">
                  <c:v>1589.04</c:v>
                </c:pt>
                <c:pt idx="884">
                  <c:v>1594.5</c:v>
                </c:pt>
                <c:pt idx="885">
                  <c:v>1600.55</c:v>
                </c:pt>
                <c:pt idx="886">
                  <c:v>1630.72</c:v>
                </c:pt>
                <c:pt idx="887">
                  <c:v>1606.37</c:v>
                </c:pt>
                <c:pt idx="888">
                  <c:v>1615.13</c:v>
                </c:pt>
                <c:pt idx="889">
                  <c:v>1613.42</c:v>
                </c:pt>
                <c:pt idx="890">
                  <c:v>1633.9</c:v>
                </c:pt>
                <c:pt idx="891">
                  <c:v>1651.54</c:v>
                </c:pt>
                <c:pt idx="892">
                  <c:v>1620.55</c:v>
                </c:pt>
                <c:pt idx="893">
                  <c:v>1596.61</c:v>
                </c:pt>
                <c:pt idx="894">
                  <c:v>1558.54</c:v>
                </c:pt>
                <c:pt idx="895">
                  <c:v>1536.58</c:v>
                </c:pt>
                <c:pt idx="896">
                  <c:v>1536.56</c:v>
                </c:pt>
                <c:pt idx="897">
                  <c:v>1553</c:v>
                </c:pt>
                <c:pt idx="898">
                  <c:v>1547.38</c:v>
                </c:pt>
                <c:pt idx="899">
                  <c:v>1523.19</c:v>
                </c:pt>
                <c:pt idx="900">
                  <c:v>1524.74</c:v>
                </c:pt>
                <c:pt idx="901">
                  <c:v>1532.06</c:v>
                </c:pt>
                <c:pt idx="902">
                  <c:v>1509.91</c:v>
                </c:pt>
                <c:pt idx="903">
                  <c:v>1499.53</c:v>
                </c:pt>
                <c:pt idx="904">
                  <c:v>1511.38</c:v>
                </c:pt>
                <c:pt idx="905">
                  <c:v>1537.45</c:v>
                </c:pt>
                <c:pt idx="906">
                  <c:v>1565.03</c:v>
                </c:pt>
                <c:pt idx="907">
                  <c:v>1570.35</c:v>
                </c:pt>
                <c:pt idx="908">
                  <c:v>1581.53</c:v>
                </c:pt>
                <c:pt idx="909">
                  <c:v>1594.12</c:v>
                </c:pt>
                <c:pt idx="910">
                  <c:v>1580.14</c:v>
                </c:pt>
                <c:pt idx="911">
                  <c:v>1561.7</c:v>
                </c:pt>
                <c:pt idx="912">
                  <c:v>1555.54</c:v>
                </c:pt>
                <c:pt idx="913">
                  <c:v>1503.22</c:v>
                </c:pt>
                <c:pt idx="914">
                  <c:v>1507.58</c:v>
                </c:pt>
                <c:pt idx="915">
                  <c:v>1541.63</c:v>
                </c:pt>
                <c:pt idx="916">
                  <c:v>1548.76</c:v>
                </c:pt>
                <c:pt idx="917">
                  <c:v>1547.06</c:v>
                </c:pt>
                <c:pt idx="918">
                  <c:v>1562.88</c:v>
                </c:pt>
                <c:pt idx="919">
                  <c:v>1590.14</c:v>
                </c:pt>
                <c:pt idx="920">
                  <c:v>1587.92</c:v>
                </c:pt>
                <c:pt idx="921">
                  <c:v>1576.51</c:v>
                </c:pt>
                <c:pt idx="922">
                  <c:v>1575.93</c:v>
                </c:pt>
                <c:pt idx="923">
                  <c:v>1561.46</c:v>
                </c:pt>
                <c:pt idx="924">
                  <c:v>1578.9</c:v>
                </c:pt>
                <c:pt idx="925">
                  <c:v>1610.82</c:v>
                </c:pt>
                <c:pt idx="926">
                  <c:v>1619.49</c:v>
                </c:pt>
                <c:pt idx="927">
                  <c:v>1619.36</c:v>
                </c:pt>
                <c:pt idx="928">
                  <c:v>1652.89</c:v>
                </c:pt>
                <c:pt idx="929">
                  <c:v>1666.34</c:v>
                </c:pt>
                <c:pt idx="930">
                  <c:v>1680.44</c:v>
                </c:pt>
                <c:pt idx="931">
                  <c:v>1676.9</c:v>
                </c:pt>
                <c:pt idx="932">
                  <c:v>1694.35</c:v>
                </c:pt>
                <c:pt idx="933">
                  <c:v>1690.43</c:v>
                </c:pt>
                <c:pt idx="934">
                  <c:v>1709.04</c:v>
                </c:pt>
                <c:pt idx="935">
                  <c:v>1708.55</c:v>
                </c:pt>
                <c:pt idx="936">
                  <c:v>1714.34</c:v>
                </c:pt>
                <c:pt idx="937">
                  <c:v>1710.42</c:v>
                </c:pt>
                <c:pt idx="938">
                  <c:v>1703.43</c:v>
                </c:pt>
                <c:pt idx="939">
                  <c:v>1715.73</c:v>
                </c:pt>
                <c:pt idx="940">
                  <c:v>1727.01</c:v>
                </c:pt>
                <c:pt idx="941">
                  <c:v>1728.13</c:v>
                </c:pt>
                <c:pt idx="942">
                  <c:v>1751.76</c:v>
                </c:pt>
                <c:pt idx="943">
                  <c:v>1738.71</c:v>
                </c:pt>
                <c:pt idx="944">
                  <c:v>1766.48</c:v>
                </c:pt>
                <c:pt idx="945">
                  <c:v>1777.11</c:v>
                </c:pt>
                <c:pt idx="946">
                  <c:v>1770.51</c:v>
                </c:pt>
                <c:pt idx="947">
                  <c:v>1758.54</c:v>
                </c:pt>
                <c:pt idx="948">
                  <c:v>1757.14</c:v>
                </c:pt>
                <c:pt idx="949">
                  <c:v>1759.7</c:v>
                </c:pt>
                <c:pt idx="950">
                  <c:v>1711.92</c:v>
                </c:pt>
                <c:pt idx="951">
                  <c:v>1753.49</c:v>
                </c:pt>
                <c:pt idx="952">
                  <c:v>1725.16</c:v>
                </c:pt>
                <c:pt idx="953">
                  <c:v>1748.51</c:v>
                </c:pt>
                <c:pt idx="954">
                  <c:v>1756.85</c:v>
                </c:pt>
                <c:pt idx="955">
                  <c:v>1764.06</c:v>
                </c:pt>
                <c:pt idx="956">
                  <c:v>1771.66</c:v>
                </c:pt>
                <c:pt idx="957">
                  <c:v>1788.18</c:v>
                </c:pt>
                <c:pt idx="958">
                  <c:v>1779.3</c:v>
                </c:pt>
                <c:pt idx="959">
                  <c:v>1788.28</c:v>
                </c:pt>
                <c:pt idx="960">
                  <c:v>1799.98</c:v>
                </c:pt>
                <c:pt idx="961">
                  <c:v>1789.16</c:v>
                </c:pt>
                <c:pt idx="962">
                  <c:v>1792.51</c:v>
                </c:pt>
                <c:pt idx="963">
                  <c:v>1812.44</c:v>
                </c:pt>
                <c:pt idx="964">
                  <c:v>1824.51</c:v>
                </c:pt>
                <c:pt idx="965">
                  <c:v>1828.54</c:v>
                </c:pt>
                <c:pt idx="966">
                  <c:v>1823.62</c:v>
                </c:pt>
                <c:pt idx="967">
                  <c:v>1818.7</c:v>
                </c:pt>
                <c:pt idx="968">
                  <c:v>1835.68</c:v>
                </c:pt>
                <c:pt idx="969">
                  <c:v>1847.66</c:v>
                </c:pt>
                <c:pt idx="970">
                  <c:v>1852.96</c:v>
                </c:pt>
                <c:pt idx="971">
                  <c:v>1855.4</c:v>
                </c:pt>
                <c:pt idx="972">
                  <c:v>1829.14</c:v>
                </c:pt>
                <c:pt idx="973">
                  <c:v>1798.71</c:v>
                </c:pt>
                <c:pt idx="974">
                  <c:v>1807.01</c:v>
                </c:pt>
                <c:pt idx="975">
                  <c:v>1820.24</c:v>
                </c:pt>
                <c:pt idx="976">
                  <c:v>1824.95</c:v>
                </c:pt>
                <c:pt idx="977">
                  <c:v>1843.03</c:v>
                </c:pt>
                <c:pt idx="978">
                  <c:v>1863.26</c:v>
                </c:pt>
                <c:pt idx="979">
                  <c:v>1858.24</c:v>
                </c:pt>
                <c:pt idx="980">
                  <c:v>1866.6</c:v>
                </c:pt>
                <c:pt idx="981">
                  <c:v>1887.14</c:v>
                </c:pt>
                <c:pt idx="982">
                  <c:v>1903.87</c:v>
                </c:pt>
                <c:pt idx="983">
                  <c:v>1917.61</c:v>
                </c:pt>
                <c:pt idx="984">
                  <c:v>1881.4</c:v>
                </c:pt>
                <c:pt idx="985">
                  <c:v>1868.96</c:v>
                </c:pt>
                <c:pt idx="986">
                  <c:v>1820.31</c:v>
                </c:pt>
                <c:pt idx="987">
                  <c:v>1831.77</c:v>
                </c:pt>
                <c:pt idx="988">
                  <c:v>1851.64</c:v>
                </c:pt>
                <c:pt idx="989">
                  <c:v>1868.41</c:v>
                </c:pt>
                <c:pt idx="990">
                  <c:v>1873.44</c:v>
                </c:pt>
                <c:pt idx="991">
                  <c:v>1878.86</c:v>
                </c:pt>
                <c:pt idx="992">
                  <c:v>1864.91</c:v>
                </c:pt>
                <c:pt idx="993">
                  <c:v>1856.68</c:v>
                </c:pt>
                <c:pt idx="994">
                  <c:v>1835.14</c:v>
                </c:pt>
                <c:pt idx="995">
                  <c:v>1864.37</c:v>
                </c:pt>
                <c:pt idx="996">
                  <c:v>1848.07</c:v>
                </c:pt>
                <c:pt idx="997">
                  <c:v>1860.16</c:v>
                </c:pt>
                <c:pt idx="998">
                  <c:v>1866.18</c:v>
                </c:pt>
                <c:pt idx="999">
                  <c:v>1865.36</c:v>
                </c:pt>
                <c:pt idx="1000">
                  <c:v>1846.77</c:v>
                </c:pt>
                <c:pt idx="1001">
                  <c:v>1831.62</c:v>
                </c:pt>
                <c:pt idx="1002">
                  <c:v>1845.87</c:v>
                </c:pt>
                <c:pt idx="1003">
                  <c:v>1831.75</c:v>
                </c:pt>
                <c:pt idx="1004">
                  <c:v>1820.99</c:v>
                </c:pt>
                <c:pt idx="1005">
                  <c:v>1805</c:v>
                </c:pt>
                <c:pt idx="1006">
                  <c:v>1778.09</c:v>
                </c:pt>
                <c:pt idx="1007">
                  <c:v>1781.1</c:v>
                </c:pt>
                <c:pt idx="1008">
                  <c:v>1794.62</c:v>
                </c:pt>
                <c:pt idx="1009">
                  <c:v>1778.87</c:v>
                </c:pt>
                <c:pt idx="1010">
                  <c:v>1746.82</c:v>
                </c:pt>
                <c:pt idx="1011">
                  <c:v>1761.79</c:v>
                </c:pt>
                <c:pt idx="1012">
                  <c:v>1742.31</c:v>
                </c:pt>
                <c:pt idx="1013">
                  <c:v>1769.95</c:v>
                </c:pt>
                <c:pt idx="1014">
                  <c:v>1782.92</c:v>
                </c:pt>
                <c:pt idx="1015">
                  <c:v>1787.77</c:v>
                </c:pt>
                <c:pt idx="1016">
                  <c:v>1800.76</c:v>
                </c:pt>
                <c:pt idx="1017">
                  <c:v>1773.25</c:v>
                </c:pt>
                <c:pt idx="1018">
                  <c:v>1749.75</c:v>
                </c:pt>
                <c:pt idx="1019">
                  <c:v>1745.05</c:v>
                </c:pt>
                <c:pt idx="1020">
                  <c:v>1715.75</c:v>
                </c:pt>
                <c:pt idx="1021">
                  <c:v>1753.12</c:v>
                </c:pt>
                <c:pt idx="1022">
                  <c:v>1776.4</c:v>
                </c:pt>
                <c:pt idx="1023">
                  <c:v>1772.7</c:v>
                </c:pt>
                <c:pt idx="1024">
                  <c:v>1781.29</c:v>
                </c:pt>
                <c:pt idx="1025">
                  <c:v>1805.82</c:v>
                </c:pt>
                <c:pt idx="1026">
                  <c:v>1844.57</c:v>
                </c:pt>
                <c:pt idx="1027">
                  <c:v>1877.76</c:v>
                </c:pt>
                <c:pt idx="1028">
                  <c:v>1863.25</c:v>
                </c:pt>
                <c:pt idx="1029">
                  <c:v>1869.53</c:v>
                </c:pt>
                <c:pt idx="1030">
                  <c:v>1891.08</c:v>
                </c:pt>
                <c:pt idx="1031">
                  <c:v>1894.74</c:v>
                </c:pt>
                <c:pt idx="1032">
                  <c:v>1914.46</c:v>
                </c:pt>
                <c:pt idx="1033">
                  <c:v>1894</c:v>
                </c:pt>
                <c:pt idx="1034">
                  <c:v>1909.47</c:v>
                </c:pt>
                <c:pt idx="1035">
                  <c:v>1908.11</c:v>
                </c:pt>
                <c:pt idx="1036">
                  <c:v>1935.39</c:v>
                </c:pt>
                <c:pt idx="1037">
                  <c:v>1939.82</c:v>
                </c:pt>
                <c:pt idx="1038">
                  <c:v>1943.04</c:v>
                </c:pt>
                <c:pt idx="1039">
                  <c:v>1965.53</c:v>
                </c:pt>
                <c:pt idx="1040">
                  <c:v>1968.41</c:v>
                </c:pt>
                <c:pt idx="1041">
                  <c:v>1994.54</c:v>
                </c:pt>
                <c:pt idx="1042">
                  <c:v>2000.56</c:v>
                </c:pt>
                <c:pt idx="1043">
                  <c:v>2008.76</c:v>
                </c:pt>
                <c:pt idx="1044">
                  <c:v>2014.25</c:v>
                </c:pt>
                <c:pt idx="1045">
                  <c:v>1979.14</c:v>
                </c:pt>
                <c:pt idx="1046">
                  <c:v>1969.75</c:v>
                </c:pt>
                <c:pt idx="1047">
                  <c:v>1935.22</c:v>
                </c:pt>
                <c:pt idx="1048">
                  <c:v>1930.99</c:v>
                </c:pt>
                <c:pt idx="1049">
                  <c:v>1933.26</c:v>
                </c:pt>
                <c:pt idx="1050">
                  <c:v>1896.53</c:v>
                </c:pt>
                <c:pt idx="1051">
                  <c:v>1881.49</c:v>
                </c:pt>
                <c:pt idx="1052">
                  <c:v>1919.62</c:v>
                </c:pt>
                <c:pt idx="1053">
                  <c:v>1872.39</c:v>
                </c:pt>
                <c:pt idx="1054">
                  <c:v>1851.1</c:v>
                </c:pt>
                <c:pt idx="1055">
                  <c:v>1785.64</c:v>
                </c:pt>
                <c:pt idx="1056">
                  <c:v>1788.2</c:v>
                </c:pt>
                <c:pt idx="1057">
                  <c:v>1829.51</c:v>
                </c:pt>
                <c:pt idx="1058">
                  <c:v>1846.77</c:v>
                </c:pt>
                <c:pt idx="1059">
                  <c:v>1839.21</c:v>
                </c:pt>
                <c:pt idx="1060">
                  <c:v>1792.7</c:v>
                </c:pt>
                <c:pt idx="1061">
                  <c:v>1825.53</c:v>
                </c:pt>
                <c:pt idx="1062">
                  <c:v>1802.54</c:v>
                </c:pt>
                <c:pt idx="1063">
                  <c:v>1790.19</c:v>
                </c:pt>
                <c:pt idx="1064">
                  <c:v>1818.04</c:v>
                </c:pt>
                <c:pt idx="1065">
                  <c:v>1855.12</c:v>
                </c:pt>
                <c:pt idx="1066">
                  <c:v>1842.69</c:v>
                </c:pt>
                <c:pt idx="1067">
                  <c:v>1832.45</c:v>
                </c:pt>
                <c:pt idx="1068">
                  <c:v>1797.61</c:v>
                </c:pt>
                <c:pt idx="1069">
                  <c:v>1790.82</c:v>
                </c:pt>
                <c:pt idx="1070">
                  <c:v>1798.17</c:v>
                </c:pt>
                <c:pt idx="1071">
                  <c:v>1768.13</c:v>
                </c:pt>
                <c:pt idx="1072">
                  <c:v>1686.41</c:v>
                </c:pt>
                <c:pt idx="1073">
                  <c:v>1639.68</c:v>
                </c:pt>
                <c:pt idx="1074">
                  <c:v>1499.25</c:v>
                </c:pt>
                <c:pt idx="1075">
                  <c:v>1575.09</c:v>
                </c:pt>
                <c:pt idx="1076">
                  <c:v>1592.85</c:v>
                </c:pt>
                <c:pt idx="1077">
                  <c:v>1571.86</c:v>
                </c:pt>
                <c:pt idx="1078">
                  <c:v>1566.52</c:v>
                </c:pt>
                <c:pt idx="1079">
                  <c:v>1660.86</c:v>
                </c:pt>
                <c:pt idx="1080">
                  <c:v>1624.55</c:v>
                </c:pt>
                <c:pt idx="1081">
                  <c:v>1585.33</c:v>
                </c:pt>
                <c:pt idx="1082">
                  <c:v>1641.64</c:v>
                </c:pt>
                <c:pt idx="1083">
                  <c:v>1665.69</c:v>
                </c:pt>
                <c:pt idx="1084">
                  <c:v>1678.11</c:v>
                </c:pt>
                <c:pt idx="1085">
                  <c:v>1689.91</c:v>
                </c:pt>
                <c:pt idx="1086">
                  <c:v>1646.25</c:v>
                </c:pt>
                <c:pt idx="1087">
                  <c:v>1663.77</c:v>
                </c:pt>
                <c:pt idx="1088">
                  <c:v>1680.43</c:v>
                </c:pt>
                <c:pt idx="1089">
                  <c:v>1697.8</c:v>
                </c:pt>
                <c:pt idx="1090">
                  <c:v>1760.27</c:v>
                </c:pt>
                <c:pt idx="1091">
                  <c:v>1720.34</c:v>
                </c:pt>
                <c:pt idx="1092">
                  <c:v>1743.59</c:v>
                </c:pt>
                <c:pt idx="1093">
                  <c:v>1739.22</c:v>
                </c:pt>
                <c:pt idx="1094">
                  <c:v>1734.05</c:v>
                </c:pt>
                <c:pt idx="1095">
                  <c:v>1693.84</c:v>
                </c:pt>
                <c:pt idx="1096">
                  <c:v>1612.33</c:v>
                </c:pt>
                <c:pt idx="1097">
                  <c:v>1614.98</c:v>
                </c:pt>
                <c:pt idx="1098">
                  <c:v>1536.69</c:v>
                </c:pt>
                <c:pt idx="1099">
                  <c:v>1510.89</c:v>
                </c:pt>
                <c:pt idx="1100">
                  <c:v>1462.61</c:v>
                </c:pt>
                <c:pt idx="1101">
                  <c:v>1419.12</c:v>
                </c:pt>
                <c:pt idx="1102">
                  <c:v>1492.49</c:v>
                </c:pt>
                <c:pt idx="1103">
                  <c:v>1546.08</c:v>
                </c:pt>
                <c:pt idx="1104">
                  <c:v>1509.45</c:v>
                </c:pt>
                <c:pt idx="1105">
                  <c:v>1540.97</c:v>
                </c:pt>
                <c:pt idx="1106">
                  <c:v>1611.01</c:v>
                </c:pt>
                <c:pt idx="1107">
                  <c:v>1620.95</c:v>
                </c:pt>
                <c:pt idx="1108">
                  <c:v>1648.73</c:v>
                </c:pt>
                <c:pt idx="1109">
                  <c:v>1639.19</c:v>
                </c:pt>
                <c:pt idx="1110">
                  <c:v>1674.75</c:v>
                </c:pt>
                <c:pt idx="1111">
                  <c:v>1702.64</c:v>
                </c:pt>
                <c:pt idx="1112">
                  <c:v>1693.86</c:v>
                </c:pt>
                <c:pt idx="1113">
                  <c:v>1724.98</c:v>
                </c:pt>
                <c:pt idx="1114">
                  <c:v>1717.63</c:v>
                </c:pt>
                <c:pt idx="1115">
                  <c:v>1737.35</c:v>
                </c:pt>
                <c:pt idx="1116">
                  <c:v>1757.19</c:v>
                </c:pt>
                <c:pt idx="1117">
                  <c:v>1771.39</c:v>
                </c:pt>
                <c:pt idx="1118">
                  <c:v>1800.91</c:v>
                </c:pt>
                <c:pt idx="1119">
                  <c:v>1788.43</c:v>
                </c:pt>
                <c:pt idx="1120">
                  <c:v>1823.57</c:v>
                </c:pt>
                <c:pt idx="1121">
                  <c:v>1837.1</c:v>
                </c:pt>
                <c:pt idx="1122">
                  <c:v>1856.56</c:v>
                </c:pt>
                <c:pt idx="1123">
                  <c:v>1861.05</c:v>
                </c:pt>
                <c:pt idx="1124">
                  <c:v>1865.62</c:v>
                </c:pt>
                <c:pt idx="1125">
                  <c:v>1862.11</c:v>
                </c:pt>
                <c:pt idx="1126">
                  <c:v>1851.06</c:v>
                </c:pt>
                <c:pt idx="1127">
                  <c:v>1847.99</c:v>
                </c:pt>
                <c:pt idx="1128">
                  <c:v>1861.68</c:v>
                </c:pt>
                <c:pt idx="1129">
                  <c:v>1878.52</c:v>
                </c:pt>
                <c:pt idx="1130">
                  <c:v>1897.44</c:v>
                </c:pt>
                <c:pt idx="1131">
                  <c:v>1919.68</c:v>
                </c:pt>
                <c:pt idx="1132">
                  <c:v>1928.21</c:v>
                </c:pt>
                <c:pt idx="1133">
                  <c:v>1977.42</c:v>
                </c:pt>
                <c:pt idx="1134">
                  <c:v>1965.88</c:v>
                </c:pt>
                <c:pt idx="1135">
                  <c:v>1985.21</c:v>
                </c:pt>
                <c:pt idx="1136">
                  <c:v>2016.44</c:v>
                </c:pt>
                <c:pt idx="1137">
                  <c:v>1949.54</c:v>
                </c:pt>
                <c:pt idx="1138">
                  <c:v>2003.75</c:v>
                </c:pt>
                <c:pt idx="1139">
                  <c:v>1995.2</c:v>
                </c:pt>
                <c:pt idx="1140">
                  <c:v>1954.33</c:v>
                </c:pt>
                <c:pt idx="1141">
                  <c:v>2003.16</c:v>
                </c:pt>
                <c:pt idx="1142">
                  <c:v>2040.64</c:v>
                </c:pt>
                <c:pt idx="1143">
                  <c:v>2034.75</c:v>
                </c:pt>
                <c:pt idx="1144">
                  <c:v>2050.42</c:v>
                </c:pt>
                <c:pt idx="1145">
                  <c:v>2015.96</c:v>
                </c:pt>
                <c:pt idx="1146">
                  <c:v>2029.31</c:v>
                </c:pt>
                <c:pt idx="1147">
                  <c:v>1966.92</c:v>
                </c:pt>
                <c:pt idx="1148">
                  <c:v>2012.6</c:v>
                </c:pt>
                <c:pt idx="1149">
                  <c:v>2009.36</c:v>
                </c:pt>
                <c:pt idx="1150">
                  <c:v>2043.88</c:v>
                </c:pt>
                <c:pt idx="1151">
                  <c:v>2086.14</c:v>
                </c:pt>
                <c:pt idx="1152">
                  <c:v>2138.0300000000002</c:v>
                </c:pt>
                <c:pt idx="1153">
                  <c:v>2120.98</c:v>
                </c:pt>
                <c:pt idx="1154">
                  <c:v>2172.54</c:v>
                </c:pt>
                <c:pt idx="1155">
                  <c:v>2163.0300000000002</c:v>
                </c:pt>
                <c:pt idx="1156">
                  <c:v>2180.3000000000002</c:v>
                </c:pt>
                <c:pt idx="1157">
                  <c:v>2181.77</c:v>
                </c:pt>
                <c:pt idx="1158">
                  <c:v>2166.9499999999998</c:v>
                </c:pt>
                <c:pt idx="1159">
                  <c:v>2192.69</c:v>
                </c:pt>
                <c:pt idx="1160">
                  <c:v>2208.0500000000002</c:v>
                </c:pt>
                <c:pt idx="1161">
                  <c:v>2251.27</c:v>
                </c:pt>
                <c:pt idx="1162">
                  <c:v>2320.86</c:v>
                </c:pt>
                <c:pt idx="1163">
                  <c:v>2326.09</c:v>
                </c:pt>
                <c:pt idx="1164">
                  <c:v>2344.41</c:v>
                </c:pt>
                <c:pt idx="1165">
                  <c:v>2384.59</c:v>
                </c:pt>
                <c:pt idx="1166">
                  <c:v>2320.75</c:v>
                </c:pt>
                <c:pt idx="1167">
                  <c:v>2316.81</c:v>
                </c:pt>
                <c:pt idx="1168">
                  <c:v>2276.8200000000002</c:v>
                </c:pt>
                <c:pt idx="1169">
                  <c:v>2348.1999999999998</c:v>
                </c:pt>
                <c:pt idx="1170">
                  <c:v>2408.17</c:v>
                </c:pt>
                <c:pt idx="1171">
                  <c:v>2415.4899999999998</c:v>
                </c:pt>
                <c:pt idx="1172">
                  <c:v>2344.7199999999998</c:v>
                </c:pt>
                <c:pt idx="1173">
                  <c:v>2338.88</c:v>
                </c:pt>
                <c:pt idx="1174">
                  <c:v>2369.31</c:v>
                </c:pt>
                <c:pt idx="1175">
                  <c:v>2433.41</c:v>
                </c:pt>
                <c:pt idx="1176">
                  <c:v>2407.14</c:v>
                </c:pt>
                <c:pt idx="1177">
                  <c:v>2477.34</c:v>
                </c:pt>
                <c:pt idx="1178">
                  <c:v>2505.89</c:v>
                </c:pt>
                <c:pt idx="1179">
                  <c:v>2510.09</c:v>
                </c:pt>
                <c:pt idx="1180">
                  <c:v>2463.42</c:v>
                </c:pt>
                <c:pt idx="1181">
                  <c:v>2493.41</c:v>
                </c:pt>
                <c:pt idx="1182">
                  <c:v>2410.0700000000002</c:v>
                </c:pt>
                <c:pt idx="1183">
                  <c:v>2373.62</c:v>
                </c:pt>
                <c:pt idx="1184">
                  <c:v>2404.92</c:v>
                </c:pt>
                <c:pt idx="1185">
                  <c:v>2310.79</c:v>
                </c:pt>
                <c:pt idx="1186">
                  <c:v>2309.5</c:v>
                </c:pt>
                <c:pt idx="1187">
                  <c:v>2405.5500000000002</c:v>
                </c:pt>
                <c:pt idx="1188">
                  <c:v>2321.89</c:v>
                </c:pt>
                <c:pt idx="1189">
                  <c:v>2313.87</c:v>
                </c:pt>
                <c:pt idx="1190">
                  <c:v>2248.91</c:v>
                </c:pt>
                <c:pt idx="1191">
                  <c:v>2260.5500000000002</c:v>
                </c:pt>
                <c:pt idx="1192">
                  <c:v>2283.6</c:v>
                </c:pt>
                <c:pt idx="1193">
                  <c:v>2342.0100000000002</c:v>
                </c:pt>
                <c:pt idx="1194">
                  <c:v>2376.35</c:v>
                </c:pt>
                <c:pt idx="1195">
                  <c:v>2339.38</c:v>
                </c:pt>
                <c:pt idx="1196">
                  <c:v>2326.8200000000002</c:v>
                </c:pt>
                <c:pt idx="1197">
                  <c:v>2288.0300000000002</c:v>
                </c:pt>
                <c:pt idx="1198">
                  <c:v>2295.1799999999998</c:v>
                </c:pt>
                <c:pt idx="1199">
                  <c:v>2259.0300000000002</c:v>
                </c:pt>
                <c:pt idx="1200">
                  <c:v>2265.1999999999998</c:v>
                </c:pt>
                <c:pt idx="1201">
                  <c:v>2292.89</c:v>
                </c:pt>
                <c:pt idx="1202">
                  <c:v>2337.11</c:v>
                </c:pt>
                <c:pt idx="1203">
                  <c:v>2397.62</c:v>
                </c:pt>
                <c:pt idx="1204">
                  <c:v>2392.94</c:v>
                </c:pt>
                <c:pt idx="1205">
                  <c:v>2406</c:v>
                </c:pt>
                <c:pt idx="1206">
                  <c:v>2412.25</c:v>
                </c:pt>
                <c:pt idx="1207">
                  <c:v>2381.5300000000002</c:v>
                </c:pt>
                <c:pt idx="1208">
                  <c:v>2431.44</c:v>
                </c:pt>
                <c:pt idx="1209">
                  <c:v>2439.27</c:v>
                </c:pt>
                <c:pt idx="1210">
                  <c:v>2428.9699999999998</c:v>
                </c:pt>
                <c:pt idx="1211">
                  <c:v>2462.96</c:v>
                </c:pt>
                <c:pt idx="1212">
                  <c:v>2421.27</c:v>
                </c:pt>
                <c:pt idx="1213">
                  <c:v>2395.94</c:v>
                </c:pt>
                <c:pt idx="1214">
                  <c:v>2322.84</c:v>
                </c:pt>
                <c:pt idx="1215">
                  <c:v>2365.2800000000002</c:v>
                </c:pt>
                <c:pt idx="1216">
                  <c:v>2434.8000000000002</c:v>
                </c:pt>
                <c:pt idx="1217">
                  <c:v>2419.17</c:v>
                </c:pt>
                <c:pt idx="1218">
                  <c:v>2492.84</c:v>
                </c:pt>
                <c:pt idx="1219">
                  <c:v>2480.29</c:v>
                </c:pt>
                <c:pt idx="1220">
                  <c:v>2461.4</c:v>
                </c:pt>
                <c:pt idx="1221">
                  <c:v>2493.37</c:v>
                </c:pt>
                <c:pt idx="1222">
                  <c:v>2560.06</c:v>
                </c:pt>
                <c:pt idx="1223">
                  <c:v>2563.17</c:v>
                </c:pt>
                <c:pt idx="1224">
                  <c:v>2544.4299999999998</c:v>
                </c:pt>
                <c:pt idx="1225">
                  <c:v>2573.39</c:v>
                </c:pt>
                <c:pt idx="1226">
                  <c:v>2593.0500000000002</c:v>
                </c:pt>
                <c:pt idx="1227">
                  <c:v>2598.81</c:v>
                </c:pt>
                <c:pt idx="1228">
                  <c:v>2583.5</c:v>
                </c:pt>
                <c:pt idx="1229">
                  <c:v>2507.2800000000002</c:v>
                </c:pt>
                <c:pt idx="1230">
                  <c:v>2521.77</c:v>
                </c:pt>
                <c:pt idx="1231">
                  <c:v>2484.04</c:v>
                </c:pt>
                <c:pt idx="1232">
                  <c:v>2345.85</c:v>
                </c:pt>
                <c:pt idx="1233">
                  <c:v>2409.64</c:v>
                </c:pt>
                <c:pt idx="1234">
                  <c:v>2489.08</c:v>
                </c:pt>
                <c:pt idx="1235">
                  <c:v>2561.61</c:v>
                </c:pt>
                <c:pt idx="1236">
                  <c:v>2590.69</c:v>
                </c:pt>
                <c:pt idx="1237">
                  <c:v>2652.05</c:v>
                </c:pt>
                <c:pt idx="1238">
                  <c:v>2602.41</c:v>
                </c:pt>
                <c:pt idx="1239">
                  <c:v>2550.37</c:v>
                </c:pt>
                <c:pt idx="1240">
                  <c:v>2528.44</c:v>
                </c:pt>
                <c:pt idx="1241">
                  <c:v>2542.85</c:v>
                </c:pt>
                <c:pt idx="1242">
                  <c:v>2535.58</c:v>
                </c:pt>
                <c:pt idx="1243">
                  <c:v>2485.12</c:v>
                </c:pt>
                <c:pt idx="1244">
                  <c:v>2534.4499999999998</c:v>
                </c:pt>
                <c:pt idx="1245">
                  <c:v>2472.2800000000002</c:v>
                </c:pt>
                <c:pt idx="1246">
                  <c:v>2503.62</c:v>
                </c:pt>
                <c:pt idx="1247">
                  <c:v>2526.39</c:v>
                </c:pt>
                <c:pt idx="1248">
                  <c:v>2566.6799999999998</c:v>
                </c:pt>
                <c:pt idx="1249">
                  <c:v>2606.54</c:v>
                </c:pt>
                <c:pt idx="1250">
                  <c:v>2582</c:v>
                </c:pt>
                <c:pt idx="1251">
                  <c:v>2527.86</c:v>
                </c:pt>
                <c:pt idx="1252">
                  <c:v>2561.84</c:v>
                </c:pt>
                <c:pt idx="1253">
                  <c:v>2558.36</c:v>
                </c:pt>
                <c:pt idx="1254">
                  <c:v>2577.4</c:v>
                </c:pt>
                <c:pt idx="1255">
                  <c:v>2542.23</c:v>
                </c:pt>
                <c:pt idx="1256">
                  <c:v>2520.14</c:v>
                </c:pt>
                <c:pt idx="1257">
                  <c:v>2453.66</c:v>
                </c:pt>
                <c:pt idx="1258">
                  <c:v>2380.9</c:v>
                </c:pt>
                <c:pt idx="1259">
                  <c:v>2427.1799999999998</c:v>
                </c:pt>
                <c:pt idx="1260">
                  <c:v>2419.15</c:v>
                </c:pt>
                <c:pt idx="1261">
                  <c:v>2470.52</c:v>
                </c:pt>
                <c:pt idx="1262">
                  <c:v>2412.0300000000002</c:v>
                </c:pt>
                <c:pt idx="1263">
                  <c:v>2432.41</c:v>
                </c:pt>
                <c:pt idx="1264">
                  <c:v>2403.3200000000002</c:v>
                </c:pt>
                <c:pt idx="1265">
                  <c:v>2478.34</c:v>
                </c:pt>
                <c:pt idx="1266">
                  <c:v>2524.21</c:v>
                </c:pt>
                <c:pt idx="1267">
                  <c:v>2474.56</c:v>
                </c:pt>
                <c:pt idx="1268">
                  <c:v>2519.35</c:v>
                </c:pt>
                <c:pt idx="1269">
                  <c:v>2484.62</c:v>
                </c:pt>
                <c:pt idx="1270">
                  <c:v>2447.88</c:v>
                </c:pt>
                <c:pt idx="1271">
                  <c:v>2398.31</c:v>
                </c:pt>
                <c:pt idx="1272">
                  <c:v>2414.67</c:v>
                </c:pt>
                <c:pt idx="1273">
                  <c:v>2517.83</c:v>
                </c:pt>
                <c:pt idx="1274">
                  <c:v>2544.15</c:v>
                </c:pt>
                <c:pt idx="1275">
                  <c:v>2563.44</c:v>
                </c:pt>
                <c:pt idx="1276">
                  <c:v>2630.28</c:v>
                </c:pt>
                <c:pt idx="1277">
                  <c:v>2580.2600000000002</c:v>
                </c:pt>
                <c:pt idx="1278">
                  <c:v>2598.12</c:v>
                </c:pt>
                <c:pt idx="1279">
                  <c:v>2553.9899999999998</c:v>
                </c:pt>
                <c:pt idx="1280">
                  <c:v>2552.65</c:v>
                </c:pt>
                <c:pt idx="1281">
                  <c:v>2602.44</c:v>
                </c:pt>
                <c:pt idx="1282">
                  <c:v>2642.11</c:v>
                </c:pt>
                <c:pt idx="1283">
                  <c:v>2686.12</c:v>
                </c:pt>
                <c:pt idx="1284">
                  <c:v>2706.18</c:v>
                </c:pt>
                <c:pt idx="1285">
                  <c:v>2741.02</c:v>
                </c:pt>
                <c:pt idx="1286">
                  <c:v>2736.78</c:v>
                </c:pt>
                <c:pt idx="1287">
                  <c:v>2743.04</c:v>
                </c:pt>
                <c:pt idx="1288">
                  <c:v>2771.86</c:v>
                </c:pt>
                <c:pt idx="1289">
                  <c:v>2793.07</c:v>
                </c:pt>
                <c:pt idx="1290">
                  <c:v>2790.44</c:v>
                </c:pt>
                <c:pt idx="1291">
                  <c:v>2778.23</c:v>
                </c:pt>
                <c:pt idx="1292">
                  <c:v>2818.13</c:v>
                </c:pt>
                <c:pt idx="1293">
                  <c:v>2839.37</c:v>
                </c:pt>
                <c:pt idx="1294">
                  <c:v>2864.48</c:v>
                </c:pt>
                <c:pt idx="1295">
                  <c:v>2830.29</c:v>
                </c:pt>
                <c:pt idx="1296">
                  <c:v>2732.18</c:v>
                </c:pt>
                <c:pt idx="1297">
                  <c:v>2761.77</c:v>
                </c:pt>
                <c:pt idx="1298">
                  <c:v>2684.44</c:v>
                </c:pt>
                <c:pt idx="1299">
                  <c:v>2692.4</c:v>
                </c:pt>
                <c:pt idx="1300">
                  <c:v>2619.19</c:v>
                </c:pt>
                <c:pt idx="1301">
                  <c:v>2679.33</c:v>
                </c:pt>
                <c:pt idx="1302">
                  <c:v>2705.84</c:v>
                </c:pt>
                <c:pt idx="1303">
                  <c:v>2640.01</c:v>
                </c:pt>
                <c:pt idx="1304">
                  <c:v>2638.49</c:v>
                </c:pt>
                <c:pt idx="1305">
                  <c:v>2623.63</c:v>
                </c:pt>
                <c:pt idx="1306">
                  <c:v>2587.9899999999998</c:v>
                </c:pt>
                <c:pt idx="1307">
                  <c:v>2540</c:v>
                </c:pt>
                <c:pt idx="1308">
                  <c:v>2565.83</c:v>
                </c:pt>
                <c:pt idx="1309">
                  <c:v>2547.9699999999998</c:v>
                </c:pt>
                <c:pt idx="1310">
                  <c:v>2518.98</c:v>
                </c:pt>
                <c:pt idx="1311">
                  <c:v>2490.11</c:v>
                </c:pt>
                <c:pt idx="1312">
                  <c:v>2564.98</c:v>
                </c:pt>
                <c:pt idx="1313">
                  <c:v>2549.4899999999998</c:v>
                </c:pt>
                <c:pt idx="1314">
                  <c:v>2637.81</c:v>
                </c:pt>
                <c:pt idx="1315">
                  <c:v>2645.28</c:v>
                </c:pt>
                <c:pt idx="1316">
                  <c:v>2671.22</c:v>
                </c:pt>
                <c:pt idx="1317">
                  <c:v>2657.73</c:v>
                </c:pt>
                <c:pt idx="1318">
                  <c:v>2621.4299999999998</c:v>
                </c:pt>
                <c:pt idx="1319">
                  <c:v>2648.33</c:v>
                </c:pt>
                <c:pt idx="1320">
                  <c:v>2719.57</c:v>
                </c:pt>
                <c:pt idx="1321">
                  <c:v>2752.37</c:v>
                </c:pt>
                <c:pt idx="1322">
                  <c:v>2805.6</c:v>
                </c:pt>
                <c:pt idx="1323">
                  <c:v>2774.62</c:v>
                </c:pt>
                <c:pt idx="1324">
                  <c:v>2758.9</c:v>
                </c:pt>
                <c:pt idx="1325">
                  <c:v>2712.69</c:v>
                </c:pt>
                <c:pt idx="1326">
                  <c:v>2739.35</c:v>
                </c:pt>
                <c:pt idx="1327">
                  <c:v>2750.8</c:v>
                </c:pt>
                <c:pt idx="1328">
                  <c:v>2734.24</c:v>
                </c:pt>
                <c:pt idx="1329">
                  <c:v>2843.11</c:v>
                </c:pt>
                <c:pt idx="1330">
                  <c:v>2837.26</c:v>
                </c:pt>
                <c:pt idx="1331">
                  <c:v>2808.74</c:v>
                </c:pt>
                <c:pt idx="1332">
                  <c:v>2852.02</c:v>
                </c:pt>
                <c:pt idx="1333">
                  <c:v>2887.06</c:v>
                </c:pt>
                <c:pt idx="1334">
                  <c:v>2844.77</c:v>
                </c:pt>
                <c:pt idx="1335">
                  <c:v>2868.29</c:v>
                </c:pt>
                <c:pt idx="1336">
                  <c:v>2814.17</c:v>
                </c:pt>
                <c:pt idx="1337">
                  <c:v>2806.72</c:v>
                </c:pt>
                <c:pt idx="1338">
                  <c:v>2869.62</c:v>
                </c:pt>
                <c:pt idx="1339">
                  <c:v>2886.15</c:v>
                </c:pt>
                <c:pt idx="1340">
                  <c:v>2821.1</c:v>
                </c:pt>
                <c:pt idx="1341">
                  <c:v>2858.16</c:v>
                </c:pt>
                <c:pt idx="1342">
                  <c:v>2749.83</c:v>
                </c:pt>
                <c:pt idx="1343">
                  <c:v>2740.41</c:v>
                </c:pt>
                <c:pt idx="1344">
                  <c:v>2761.75</c:v>
                </c:pt>
                <c:pt idx="1345">
                  <c:v>2756.25</c:v>
                </c:pt>
                <c:pt idx="1346">
                  <c:v>2730.27</c:v>
                </c:pt>
                <c:pt idx="1347">
                  <c:v>2746.16</c:v>
                </c:pt>
                <c:pt idx="1348">
                  <c:v>2736.85</c:v>
                </c:pt>
                <c:pt idx="1349">
                  <c:v>2795.97</c:v>
                </c:pt>
                <c:pt idx="1350">
                  <c:v>2799.67</c:v>
                </c:pt>
                <c:pt idx="1351">
                  <c:v>2857.21</c:v>
                </c:pt>
                <c:pt idx="1352">
                  <c:v>2860.7</c:v>
                </c:pt>
                <c:pt idx="1353">
                  <c:v>2886.57</c:v>
                </c:pt>
                <c:pt idx="1354">
                  <c:v>2915.95</c:v>
                </c:pt>
                <c:pt idx="1355">
                  <c:v>2872.43</c:v>
                </c:pt>
                <c:pt idx="1356">
                  <c:v>2801.27</c:v>
                </c:pt>
                <c:pt idx="1357">
                  <c:v>2806.84</c:v>
                </c:pt>
                <c:pt idx="1358">
                  <c:v>2731.83</c:v>
                </c:pt>
                <c:pt idx="1359">
                  <c:v>2689.15</c:v>
                </c:pt>
                <c:pt idx="1360">
                  <c:v>2688.18</c:v>
                </c:pt>
                <c:pt idx="1361">
                  <c:v>2788.13</c:v>
                </c:pt>
                <c:pt idx="1362">
                  <c:v>2801.95</c:v>
                </c:pt>
                <c:pt idx="1363">
                  <c:v>2816.52</c:v>
                </c:pt>
                <c:pt idx="1364">
                  <c:v>2815.95</c:v>
                </c:pt>
                <c:pt idx="1365">
                  <c:v>2811.47</c:v>
                </c:pt>
                <c:pt idx="1366">
                  <c:v>2802.52</c:v>
                </c:pt>
                <c:pt idx="1367">
                  <c:v>2875.22</c:v>
                </c:pt>
                <c:pt idx="1368">
                  <c:v>2966.43</c:v>
                </c:pt>
                <c:pt idx="1369">
                  <c:v>2967.65</c:v>
                </c:pt>
                <c:pt idx="1370">
                  <c:v>2981.63</c:v>
                </c:pt>
                <c:pt idx="1371">
                  <c:v>3028.51</c:v>
                </c:pt>
                <c:pt idx="1372">
                  <c:v>3055.95</c:v>
                </c:pt>
                <c:pt idx="1373">
                  <c:v>3102.29</c:v>
                </c:pt>
                <c:pt idx="1374">
                  <c:v>3143.97</c:v>
                </c:pt>
                <c:pt idx="1375">
                  <c:v>3125.04</c:v>
                </c:pt>
                <c:pt idx="1376">
                  <c:v>3155.96</c:v>
                </c:pt>
                <c:pt idx="1377">
                  <c:v>3197.29</c:v>
                </c:pt>
                <c:pt idx="1378">
                  <c:v>3221.15</c:v>
                </c:pt>
                <c:pt idx="1379">
                  <c:v>3219.54</c:v>
                </c:pt>
                <c:pt idx="1380">
                  <c:v>3295.52</c:v>
                </c:pt>
                <c:pt idx="1381">
                  <c:v>3269.39</c:v>
                </c:pt>
                <c:pt idx="1382">
                  <c:v>3347.11</c:v>
                </c:pt>
                <c:pt idx="1383">
                  <c:v>3369.25</c:v>
                </c:pt>
                <c:pt idx="1384">
                  <c:v>3392.56</c:v>
                </c:pt>
                <c:pt idx="1385">
                  <c:v>3342.87</c:v>
                </c:pt>
                <c:pt idx="1386">
                  <c:v>3420.5</c:v>
                </c:pt>
                <c:pt idx="1387">
                  <c:v>3447.81</c:v>
                </c:pt>
                <c:pt idx="1388">
                  <c:v>3421.37</c:v>
                </c:pt>
                <c:pt idx="1389">
                  <c:v>3336.16</c:v>
                </c:pt>
                <c:pt idx="1390">
                  <c:v>3353.71</c:v>
                </c:pt>
                <c:pt idx="1391">
                  <c:v>3452.78</c:v>
                </c:pt>
                <c:pt idx="1392">
                  <c:v>3520.63</c:v>
                </c:pt>
                <c:pt idx="1393">
                  <c:v>3546.01</c:v>
                </c:pt>
                <c:pt idx="1394">
                  <c:v>3586.92</c:v>
                </c:pt>
                <c:pt idx="1395">
                  <c:v>3586.08</c:v>
                </c:pt>
                <c:pt idx="1396">
                  <c:v>3594.17</c:v>
                </c:pt>
                <c:pt idx="1397">
                  <c:v>3620.23</c:v>
                </c:pt>
                <c:pt idx="1398">
                  <c:v>3658.15</c:v>
                </c:pt>
                <c:pt idx="1399">
                  <c:v>3571.66</c:v>
                </c:pt>
                <c:pt idx="1400">
                  <c:v>3621.95</c:v>
                </c:pt>
                <c:pt idx="1401">
                  <c:v>3715.06</c:v>
                </c:pt>
                <c:pt idx="1402">
                  <c:v>3753.06</c:v>
                </c:pt>
                <c:pt idx="1403">
                  <c:v>3783.87</c:v>
                </c:pt>
                <c:pt idx="1404">
                  <c:v>3911.15</c:v>
                </c:pt>
                <c:pt idx="1405">
                  <c:v>3937.3</c:v>
                </c:pt>
                <c:pt idx="1406">
                  <c:v>3969.44</c:v>
                </c:pt>
                <c:pt idx="1407">
                  <c:v>3975.38</c:v>
                </c:pt>
                <c:pt idx="1408">
                  <c:v>3972.11</c:v>
                </c:pt>
                <c:pt idx="1409">
                  <c:v>4041.46</c:v>
                </c:pt>
                <c:pt idx="1410">
                  <c:v>4036.87</c:v>
                </c:pt>
                <c:pt idx="1411">
                  <c:v>4069.31</c:v>
                </c:pt>
                <c:pt idx="1412">
                  <c:v>4131.1499999999996</c:v>
                </c:pt>
                <c:pt idx="1413">
                  <c:v>3901.69</c:v>
                </c:pt>
                <c:pt idx="1414">
                  <c:v>3877.54</c:v>
                </c:pt>
                <c:pt idx="1415">
                  <c:v>3727.13</c:v>
                </c:pt>
                <c:pt idx="1416">
                  <c:v>3882.62</c:v>
                </c:pt>
                <c:pt idx="1417">
                  <c:v>4049.67</c:v>
                </c:pt>
                <c:pt idx="1418">
                  <c:v>3921.19</c:v>
                </c:pt>
                <c:pt idx="1419">
                  <c:v>3850.02</c:v>
                </c:pt>
                <c:pt idx="1420">
                  <c:v>3957.21</c:v>
                </c:pt>
                <c:pt idx="1421">
                  <c:v>4064.27</c:v>
                </c:pt>
                <c:pt idx="1422">
                  <c:v>4130.8100000000004</c:v>
                </c:pt>
                <c:pt idx="1423">
                  <c:v>4151.29</c:v>
                </c:pt>
                <c:pt idx="1424">
                  <c:v>4189.51</c:v>
                </c:pt>
                <c:pt idx="1425">
                  <c:v>4235.3999999999996</c:v>
                </c:pt>
                <c:pt idx="1426">
                  <c:v>4096.08</c:v>
                </c:pt>
                <c:pt idx="1427">
                  <c:v>4167.41</c:v>
                </c:pt>
                <c:pt idx="1428">
                  <c:v>4069.91</c:v>
                </c:pt>
                <c:pt idx="1429">
                  <c:v>4039.56</c:v>
                </c:pt>
                <c:pt idx="1430">
                  <c:v>3887.07</c:v>
                </c:pt>
                <c:pt idx="1431">
                  <c:v>3940.35</c:v>
                </c:pt>
                <c:pt idx="1432">
                  <c:v>4051.98</c:v>
                </c:pt>
                <c:pt idx="1433">
                  <c:v>4073.96</c:v>
                </c:pt>
                <c:pt idx="1434">
                  <c:v>4210.9799999999996</c:v>
                </c:pt>
                <c:pt idx="1435">
                  <c:v>4244.1400000000003</c:v>
                </c:pt>
                <c:pt idx="1436">
                  <c:v>4321.7700000000004</c:v>
                </c:pt>
                <c:pt idx="1437">
                  <c:v>4427.54</c:v>
                </c:pt>
                <c:pt idx="1438">
                  <c:v>4363.24</c:v>
                </c:pt>
                <c:pt idx="1439">
                  <c:v>4485.63</c:v>
                </c:pt>
                <c:pt idx="1440">
                  <c:v>4395.45</c:v>
                </c:pt>
                <c:pt idx="1441">
                  <c:v>4418.55</c:v>
                </c:pt>
                <c:pt idx="1442">
                  <c:v>4420.7700000000004</c:v>
                </c:pt>
                <c:pt idx="1443">
                  <c:v>4427.6499999999996</c:v>
                </c:pt>
                <c:pt idx="1444">
                  <c:v>4548.92</c:v>
                </c:pt>
                <c:pt idx="1445">
                  <c:v>4411.74</c:v>
                </c:pt>
                <c:pt idx="1446">
                  <c:v>4382.12</c:v>
                </c:pt>
                <c:pt idx="1447">
                  <c:v>4550.33</c:v>
                </c:pt>
                <c:pt idx="1448">
                  <c:v>4617.6499999999996</c:v>
                </c:pt>
                <c:pt idx="1449">
                  <c:v>4590.5</c:v>
                </c:pt>
                <c:pt idx="1450">
                  <c:v>4577.8500000000004</c:v>
                </c:pt>
                <c:pt idx="1451">
                  <c:v>4696.6899999999996</c:v>
                </c:pt>
                <c:pt idx="1452">
                  <c:v>4784.08</c:v>
                </c:pt>
                <c:pt idx="1453">
                  <c:v>4754.51</c:v>
                </c:pt>
                <c:pt idx="1454">
                  <c:v>4914.79</c:v>
                </c:pt>
                <c:pt idx="1455">
                  <c:v>4904.8500000000004</c:v>
                </c:pt>
                <c:pt idx="1456">
                  <c:v>4847.84</c:v>
                </c:pt>
                <c:pt idx="1457">
                  <c:v>4897.17</c:v>
                </c:pt>
                <c:pt idx="1458">
                  <c:v>5046.8599999999997</c:v>
                </c:pt>
                <c:pt idx="1459">
                  <c:v>5048.62</c:v>
                </c:pt>
                <c:pt idx="1460">
                  <c:v>4907.24</c:v>
                </c:pt>
                <c:pt idx="1461">
                  <c:v>4706.63</c:v>
                </c:pt>
                <c:pt idx="1462">
                  <c:v>4582.62</c:v>
                </c:pt>
                <c:pt idx="1463">
                  <c:v>4717.3900000000003</c:v>
                </c:pt>
                <c:pt idx="1464">
                  <c:v>4798.13</c:v>
                </c:pt>
                <c:pt idx="1465">
                  <c:v>4610</c:v>
                </c:pt>
                <c:pt idx="1466">
                  <c:v>4711.68</c:v>
                </c:pt>
                <c:pt idx="1467">
                  <c:v>4864.75</c:v>
                </c:pt>
                <c:pt idx="1468">
                  <c:v>4940.6099999999997</c:v>
                </c:pt>
                <c:pt idx="1469">
                  <c:v>4963.03</c:v>
                </c:pt>
                <c:pt idx="1470">
                  <c:v>4958.5600000000004</c:v>
                </c:pt>
                <c:pt idx="1471">
                  <c:v>4833.8900000000003</c:v>
                </c:pt>
                <c:pt idx="1472">
                  <c:v>4644.67</c:v>
                </c:pt>
                <c:pt idx="1473">
                  <c:v>4457.8900000000003</c:v>
                </c:pt>
                <c:pt idx="1474">
                  <c:v>4572.83</c:v>
                </c:pt>
                <c:pt idx="1475">
                  <c:v>4223.68</c:v>
                </c:pt>
                <c:pt idx="1476">
                  <c:v>4148.8900000000003</c:v>
                </c:pt>
                <c:pt idx="1477">
                  <c:v>4169.22</c:v>
                </c:pt>
                <c:pt idx="1478">
                  <c:v>4267.5600000000004</c:v>
                </c:pt>
                <c:pt idx="1479">
                  <c:v>4446.45</c:v>
                </c:pt>
                <c:pt idx="1480">
                  <c:v>4188.2</c:v>
                </c:pt>
                <c:pt idx="1481">
                  <c:v>4055.9</c:v>
                </c:pt>
                <c:pt idx="1482">
                  <c:v>3769.63</c:v>
                </c:pt>
                <c:pt idx="1483">
                  <c:v>3676.78</c:v>
                </c:pt>
                <c:pt idx="1484">
                  <c:v>3321.29</c:v>
                </c:pt>
                <c:pt idx="1485">
                  <c:v>3539.16</c:v>
                </c:pt>
                <c:pt idx="1486">
                  <c:v>3793.57</c:v>
                </c:pt>
                <c:pt idx="1487">
                  <c:v>3706.41</c:v>
                </c:pt>
                <c:pt idx="1488">
                  <c:v>3643.88</c:v>
                </c:pt>
                <c:pt idx="1489">
                  <c:v>3482.48</c:v>
                </c:pt>
                <c:pt idx="1490">
                  <c:v>3711.23</c:v>
                </c:pt>
                <c:pt idx="1491">
                  <c:v>3630.09</c:v>
                </c:pt>
                <c:pt idx="1492">
                  <c:v>3774.03</c:v>
                </c:pt>
                <c:pt idx="1493">
                  <c:v>3860.66</c:v>
                </c:pt>
                <c:pt idx="1494">
                  <c:v>3958.08</c:v>
                </c:pt>
                <c:pt idx="1495">
                  <c:v>3785.45</c:v>
                </c:pt>
                <c:pt idx="1496">
                  <c:v>3707.31</c:v>
                </c:pt>
                <c:pt idx="1497">
                  <c:v>3720.24</c:v>
                </c:pt>
                <c:pt idx="1498">
                  <c:v>3816.82</c:v>
                </c:pt>
                <c:pt idx="1499">
                  <c:v>3669.38</c:v>
                </c:pt>
                <c:pt idx="1500">
                  <c:v>3585.01</c:v>
                </c:pt>
                <c:pt idx="1501">
                  <c:v>3384.73</c:v>
                </c:pt>
                <c:pt idx="1502">
                  <c:v>3499.58</c:v>
                </c:pt>
                <c:pt idx="1503">
                  <c:v>3529.06</c:v>
                </c:pt>
                <c:pt idx="1504">
                  <c:v>3607.65</c:v>
                </c:pt>
                <c:pt idx="1505">
                  <c:v>3717.57</c:v>
                </c:pt>
                <c:pt idx="1506">
                  <c:v>3644.96</c:v>
                </c:pt>
                <c:pt idx="1507">
                  <c:v>3538.71</c:v>
                </c:pt>
                <c:pt idx="1508">
                  <c:v>3390.4</c:v>
                </c:pt>
                <c:pt idx="1509">
                  <c:v>3364.21</c:v>
                </c:pt>
                <c:pt idx="1510">
                  <c:v>3164.55</c:v>
                </c:pt>
                <c:pt idx="1511">
                  <c:v>3270.61</c:v>
                </c:pt>
                <c:pt idx="1512">
                  <c:v>3205.35</c:v>
                </c:pt>
                <c:pt idx="1513">
                  <c:v>3205.11</c:v>
                </c:pt>
                <c:pt idx="1514">
                  <c:v>3459.48</c:v>
                </c:pt>
                <c:pt idx="1515">
                  <c:v>3400.91</c:v>
                </c:pt>
                <c:pt idx="1516">
                  <c:v>3582.5</c:v>
                </c:pt>
                <c:pt idx="1517">
                  <c:v>3813.38</c:v>
                </c:pt>
                <c:pt idx="1518">
                  <c:v>3821.76</c:v>
                </c:pt>
                <c:pt idx="1519">
                  <c:v>3756.37</c:v>
                </c:pt>
                <c:pt idx="1520">
                  <c:v>3839.26</c:v>
                </c:pt>
                <c:pt idx="1521">
                  <c:v>3825.56</c:v>
                </c:pt>
                <c:pt idx="1522">
                  <c:v>3874.84</c:v>
                </c:pt>
                <c:pt idx="1523">
                  <c:v>3767.91</c:v>
                </c:pt>
                <c:pt idx="1524">
                  <c:v>3851.06</c:v>
                </c:pt>
                <c:pt idx="1525">
                  <c:v>3797.41</c:v>
                </c:pt>
                <c:pt idx="1526">
                  <c:v>3845.74</c:v>
                </c:pt>
                <c:pt idx="1527">
                  <c:v>3860.56</c:v>
                </c:pt>
                <c:pt idx="1528">
                  <c:v>3989.83</c:v>
                </c:pt>
                <c:pt idx="1529">
                  <c:v>4013.36</c:v>
                </c:pt>
                <c:pt idx="1530">
                  <c:v>4064.01</c:v>
                </c:pt>
                <c:pt idx="1531">
                  <c:v>3936.84</c:v>
                </c:pt>
                <c:pt idx="1532">
                  <c:v>3845.34</c:v>
                </c:pt>
                <c:pt idx="1533">
                  <c:v>3912.12</c:v>
                </c:pt>
                <c:pt idx="1534">
                  <c:v>3858.96</c:v>
                </c:pt>
                <c:pt idx="1535">
                  <c:v>3940.34</c:v>
                </c:pt>
                <c:pt idx="1536">
                  <c:v>3877.23</c:v>
                </c:pt>
                <c:pt idx="1537">
                  <c:v>3966.11</c:v>
                </c:pt>
                <c:pt idx="1538">
                  <c:v>3991.93</c:v>
                </c:pt>
                <c:pt idx="1539">
                  <c:v>3863.1</c:v>
                </c:pt>
                <c:pt idx="1540">
                  <c:v>3960.57</c:v>
                </c:pt>
                <c:pt idx="1541">
                  <c:v>4023.2</c:v>
                </c:pt>
                <c:pt idx="1542">
                  <c:v>3980.29</c:v>
                </c:pt>
                <c:pt idx="1543">
                  <c:v>3956.42</c:v>
                </c:pt>
                <c:pt idx="1544">
                  <c:v>4099.59</c:v>
                </c:pt>
                <c:pt idx="1545">
                  <c:v>4174.8599999999997</c:v>
                </c:pt>
                <c:pt idx="1546">
                  <c:v>4246.18</c:v>
                </c:pt>
                <c:pt idx="1547">
                  <c:v>4274.67</c:v>
                </c:pt>
                <c:pt idx="1548">
                  <c:v>4177.17</c:v>
                </c:pt>
                <c:pt idx="1549">
                  <c:v>4055.63</c:v>
                </c:pt>
                <c:pt idx="1550">
                  <c:v>4184.5600000000004</c:v>
                </c:pt>
                <c:pt idx="1551">
                  <c:v>4094.45</c:v>
                </c:pt>
                <c:pt idx="1552">
                  <c:v>3981.57</c:v>
                </c:pt>
                <c:pt idx="1553">
                  <c:v>4029.57</c:v>
                </c:pt>
                <c:pt idx="1554">
                  <c:v>3987.72</c:v>
                </c:pt>
                <c:pt idx="1555">
                  <c:v>3842.23</c:v>
                </c:pt>
                <c:pt idx="1556">
                  <c:v>3663</c:v>
                </c:pt>
                <c:pt idx="1557">
                  <c:v>3766.99</c:v>
                </c:pt>
                <c:pt idx="1558">
                  <c:v>3685.52</c:v>
                </c:pt>
                <c:pt idx="1559">
                  <c:v>3658.46</c:v>
                </c:pt>
                <c:pt idx="1560">
                  <c:v>3759.88</c:v>
                </c:pt>
                <c:pt idx="1561">
                  <c:v>3787.36</c:v>
                </c:pt>
                <c:pt idx="1562">
                  <c:v>3862.99</c:v>
                </c:pt>
                <c:pt idx="1563">
                  <c:v>3848.55</c:v>
                </c:pt>
                <c:pt idx="1564">
                  <c:v>3853.5</c:v>
                </c:pt>
                <c:pt idx="1565">
                  <c:v>3759.99</c:v>
                </c:pt>
                <c:pt idx="1566">
                  <c:v>3789.47</c:v>
                </c:pt>
                <c:pt idx="1567">
                  <c:v>3849.69</c:v>
                </c:pt>
                <c:pt idx="1568">
                  <c:v>3851.66</c:v>
                </c:pt>
                <c:pt idx="1569">
                  <c:v>3861.2</c:v>
                </c:pt>
                <c:pt idx="1570">
                  <c:v>3940.87</c:v>
                </c:pt>
                <c:pt idx="1571">
                  <c:v>3930.34</c:v>
                </c:pt>
                <c:pt idx="1572">
                  <c:v>3953.15</c:v>
                </c:pt>
                <c:pt idx="1573">
                  <c:v>3958.21</c:v>
                </c:pt>
                <c:pt idx="1574">
                  <c:v>4011.01</c:v>
                </c:pt>
                <c:pt idx="1575">
                  <c:v>4053.28</c:v>
                </c:pt>
                <c:pt idx="1576">
                  <c:v>4042.68</c:v>
                </c:pt>
                <c:pt idx="1577">
                  <c:v>4070.59</c:v>
                </c:pt>
                <c:pt idx="1578">
                  <c:v>4082.17</c:v>
                </c:pt>
                <c:pt idx="1579">
                  <c:v>4103.8100000000004</c:v>
                </c:pt>
                <c:pt idx="1580">
                  <c:v>4206.3500000000004</c:v>
                </c:pt>
                <c:pt idx="1581">
                  <c:v>4234.33</c:v>
                </c:pt>
                <c:pt idx="1582">
                  <c:v>4143.18</c:v>
                </c:pt>
                <c:pt idx="1583">
                  <c:v>4013.34</c:v>
                </c:pt>
                <c:pt idx="1584">
                  <c:v>4098.3500000000004</c:v>
                </c:pt>
                <c:pt idx="1585">
                  <c:v>3978.41</c:v>
                </c:pt>
                <c:pt idx="1586">
                  <c:v>3896.35</c:v>
                </c:pt>
                <c:pt idx="1587">
                  <c:v>3849.51</c:v>
                </c:pt>
                <c:pt idx="1588">
                  <c:v>3893.89</c:v>
                </c:pt>
                <c:pt idx="1589">
                  <c:v>3913.86</c:v>
                </c:pt>
                <c:pt idx="1590">
                  <c:v>3835.23</c:v>
                </c:pt>
                <c:pt idx="1591">
                  <c:v>3726.52</c:v>
                </c:pt>
                <c:pt idx="1592">
                  <c:v>3865.64</c:v>
                </c:pt>
                <c:pt idx="1593">
                  <c:v>3897.44</c:v>
                </c:pt>
                <c:pt idx="1594">
                  <c:v>3828.87</c:v>
                </c:pt>
                <c:pt idx="1595">
                  <c:v>3803.76</c:v>
                </c:pt>
                <c:pt idx="1596">
                  <c:v>3741.22</c:v>
                </c:pt>
                <c:pt idx="1597">
                  <c:v>3689.1</c:v>
                </c:pt>
                <c:pt idx="1598">
                  <c:v>3656.3</c:v>
                </c:pt>
                <c:pt idx="1599">
                  <c:v>3778.32</c:v>
                </c:pt>
                <c:pt idx="1600">
                  <c:v>3672.82</c:v>
                </c:pt>
                <c:pt idx="1601">
                  <c:v>3568.9</c:v>
                </c:pt>
                <c:pt idx="1602">
                  <c:v>3455.83</c:v>
                </c:pt>
                <c:pt idx="1603">
                  <c:v>3523.1</c:v>
                </c:pt>
                <c:pt idx="1604">
                  <c:v>3472.1</c:v>
                </c:pt>
                <c:pt idx="1605">
                  <c:v>3361.01</c:v>
                </c:pt>
                <c:pt idx="1606">
                  <c:v>3355.56</c:v>
                </c:pt>
                <c:pt idx="1607">
                  <c:v>3240.54</c:v>
                </c:pt>
                <c:pt idx="1608">
                  <c:v>3168.49</c:v>
                </c:pt>
                <c:pt idx="1609">
                  <c:v>3074.68</c:v>
                </c:pt>
                <c:pt idx="1610">
                  <c:v>3316.77</c:v>
                </c:pt>
                <c:pt idx="1611">
                  <c:v>3290.28</c:v>
                </c:pt>
                <c:pt idx="1612">
                  <c:v>3213.96</c:v>
                </c:pt>
                <c:pt idx="1613">
                  <c:v>3171.56</c:v>
                </c:pt>
                <c:pt idx="1614">
                  <c:v>3418.6</c:v>
                </c:pt>
                <c:pt idx="1615">
                  <c:v>3483.14</c:v>
                </c:pt>
                <c:pt idx="1616">
                  <c:v>3468.69</c:v>
                </c:pt>
                <c:pt idx="1617">
                  <c:v>3419.79</c:v>
                </c:pt>
                <c:pt idx="1618">
                  <c:v>3229.57</c:v>
                </c:pt>
                <c:pt idx="1619">
                  <c:v>3272.18</c:v>
                </c:pt>
                <c:pt idx="1620">
                  <c:v>3278.36</c:v>
                </c:pt>
                <c:pt idx="1621">
                  <c:v>3191.4</c:v>
                </c:pt>
                <c:pt idx="1622">
                  <c:v>3369.63</c:v>
                </c:pt>
                <c:pt idx="1623">
                  <c:v>3333.39</c:v>
                </c:pt>
                <c:pt idx="1624">
                  <c:v>3429.02</c:v>
                </c:pt>
                <c:pt idx="1625">
                  <c:v>3451.58</c:v>
                </c:pt>
                <c:pt idx="1626">
                  <c:v>3416.21</c:v>
                </c:pt>
                <c:pt idx="1627">
                  <c:v>3415.79</c:v>
                </c:pt>
                <c:pt idx="1628">
                  <c:v>3231.7</c:v>
                </c:pt>
                <c:pt idx="1629">
                  <c:v>3200.35</c:v>
                </c:pt>
                <c:pt idx="1630">
                  <c:v>3028.99</c:v>
                </c:pt>
                <c:pt idx="1631">
                  <c:v>2966.72</c:v>
                </c:pt>
                <c:pt idx="1632">
                  <c:v>3138.27</c:v>
                </c:pt>
                <c:pt idx="1633">
                  <c:v>3165.49</c:v>
                </c:pt>
                <c:pt idx="1634">
                  <c:v>3031.88</c:v>
                </c:pt>
                <c:pt idx="1635">
                  <c:v>3027.19</c:v>
                </c:pt>
                <c:pt idx="1636">
                  <c:v>2875.64</c:v>
                </c:pt>
                <c:pt idx="1637">
                  <c:v>2871.45</c:v>
                </c:pt>
                <c:pt idx="1638">
                  <c:v>2755.34</c:v>
                </c:pt>
                <c:pt idx="1639">
                  <c:v>2904.38</c:v>
                </c:pt>
                <c:pt idx="1640">
                  <c:v>2880.49</c:v>
                </c:pt>
                <c:pt idx="1641">
                  <c:v>2734.98</c:v>
                </c:pt>
                <c:pt idx="1642">
                  <c:v>2706.93</c:v>
                </c:pt>
                <c:pt idx="1643">
                  <c:v>2597.9299999999998</c:v>
                </c:pt>
                <c:pt idx="1644">
                  <c:v>2645.29</c:v>
                </c:pt>
                <c:pt idx="1645">
                  <c:v>2615.75</c:v>
                </c:pt>
                <c:pt idx="1646">
                  <c:v>2889.8</c:v>
                </c:pt>
                <c:pt idx="1647">
                  <c:v>2796.5</c:v>
                </c:pt>
                <c:pt idx="1648">
                  <c:v>2752.66</c:v>
                </c:pt>
                <c:pt idx="1649">
                  <c:v>2917.43</c:v>
                </c:pt>
                <c:pt idx="1650">
                  <c:v>3015.1</c:v>
                </c:pt>
                <c:pt idx="1651">
                  <c:v>2931.77</c:v>
                </c:pt>
                <c:pt idx="1652">
                  <c:v>2822.77</c:v>
                </c:pt>
                <c:pt idx="1653">
                  <c:v>2728.51</c:v>
                </c:pt>
                <c:pt idx="1654">
                  <c:v>2653.27</c:v>
                </c:pt>
                <c:pt idx="1655">
                  <c:v>2624.52</c:v>
                </c:pt>
                <c:pt idx="1656">
                  <c:v>2511.71</c:v>
                </c:pt>
                <c:pt idx="1657">
                  <c:v>2332.7800000000002</c:v>
                </c:pt>
                <c:pt idx="1658">
                  <c:v>2340.12</c:v>
                </c:pt>
                <c:pt idx="1659">
                  <c:v>2517.02</c:v>
                </c:pt>
                <c:pt idx="1660">
                  <c:v>2493.52</c:v>
                </c:pt>
                <c:pt idx="1661">
                  <c:v>2539.35</c:v>
                </c:pt>
                <c:pt idx="1662">
                  <c:v>2557.7600000000002</c:v>
                </c:pt>
                <c:pt idx="1663">
                  <c:v>2470.52</c:v>
                </c:pt>
                <c:pt idx="1664">
                  <c:v>2291.86</c:v>
                </c:pt>
                <c:pt idx="1665">
                  <c:v>2616.69</c:v>
                </c:pt>
                <c:pt idx="1666">
                  <c:v>2566.83</c:v>
                </c:pt>
                <c:pt idx="1667">
                  <c:v>2407.65</c:v>
                </c:pt>
                <c:pt idx="1668">
                  <c:v>2395.92</c:v>
                </c:pt>
                <c:pt idx="1669">
                  <c:v>2441.3000000000002</c:v>
                </c:pt>
                <c:pt idx="1670">
                  <c:v>2524.1799999999998</c:v>
                </c:pt>
                <c:pt idx="1671">
                  <c:v>2640.57</c:v>
                </c:pt>
                <c:pt idx="1672">
                  <c:v>2626.5</c:v>
                </c:pt>
                <c:pt idx="1673">
                  <c:v>2618.5500000000002</c:v>
                </c:pt>
                <c:pt idx="1674">
                  <c:v>2682.78</c:v>
                </c:pt>
                <c:pt idx="1675">
                  <c:v>2768.49</c:v>
                </c:pt>
                <c:pt idx="1676">
                  <c:v>2770.38</c:v>
                </c:pt>
                <c:pt idx="1677">
                  <c:v>2757.91</c:v>
                </c:pt>
                <c:pt idx="1678">
                  <c:v>2840.39</c:v>
                </c:pt>
                <c:pt idx="1679">
                  <c:v>2859.15</c:v>
                </c:pt>
                <c:pt idx="1680">
                  <c:v>2754.28</c:v>
                </c:pt>
                <c:pt idx="1681">
                  <c:v>2781.3</c:v>
                </c:pt>
                <c:pt idx="1682">
                  <c:v>2838.34</c:v>
                </c:pt>
                <c:pt idx="1683">
                  <c:v>2838.35</c:v>
                </c:pt>
                <c:pt idx="1684">
                  <c:v>2772.73</c:v>
                </c:pt>
                <c:pt idx="1685">
                  <c:v>2782.79</c:v>
                </c:pt>
                <c:pt idx="1686">
                  <c:v>2660.5</c:v>
                </c:pt>
                <c:pt idx="1687">
                  <c:v>2643.21</c:v>
                </c:pt>
                <c:pt idx="1688">
                  <c:v>2664.49</c:v>
                </c:pt>
                <c:pt idx="1689">
                  <c:v>2607.8200000000002</c:v>
                </c:pt>
                <c:pt idx="1690">
                  <c:v>2562.06</c:v>
                </c:pt>
                <c:pt idx="1691">
                  <c:v>2470.9699999999998</c:v>
                </c:pt>
                <c:pt idx="1692">
                  <c:v>2489.66</c:v>
                </c:pt>
                <c:pt idx="1693">
                  <c:v>2427.7199999999998</c:v>
                </c:pt>
                <c:pt idx="1694">
                  <c:v>2491.4</c:v>
                </c:pt>
                <c:pt idx="1695">
                  <c:v>2552.91</c:v>
                </c:pt>
                <c:pt idx="1696">
                  <c:v>2425.38</c:v>
                </c:pt>
                <c:pt idx="1697">
                  <c:v>2318.35</c:v>
                </c:pt>
                <c:pt idx="1698">
                  <c:v>2268.94</c:v>
                </c:pt>
                <c:pt idx="1699">
                  <c:v>2244.96</c:v>
                </c:pt>
                <c:pt idx="1700">
                  <c:v>2262.5100000000002</c:v>
                </c:pt>
                <c:pt idx="1701">
                  <c:v>2308.5</c:v>
                </c:pt>
                <c:pt idx="1702">
                  <c:v>2207.8200000000002</c:v>
                </c:pt>
                <c:pt idx="1703">
                  <c:v>2151.83</c:v>
                </c:pt>
                <c:pt idx="1704">
                  <c:v>2183.37</c:v>
                </c:pt>
                <c:pt idx="1705">
                  <c:v>2117.63</c:v>
                </c:pt>
                <c:pt idx="1706">
                  <c:v>2142.92</c:v>
                </c:pt>
                <c:pt idx="1707">
                  <c:v>2204.4299999999998</c:v>
                </c:pt>
                <c:pt idx="1708">
                  <c:v>2223.92</c:v>
                </c:pt>
                <c:pt idx="1709">
                  <c:v>2168.73</c:v>
                </c:pt>
                <c:pt idx="1710">
                  <c:v>2052.7800000000002</c:v>
                </c:pt>
                <c:pt idx="1711">
                  <c:v>1923.38</c:v>
                </c:pt>
                <c:pt idx="1712">
                  <c:v>2014.78</c:v>
                </c:pt>
                <c:pt idx="1713">
                  <c:v>1972.09</c:v>
                </c:pt>
                <c:pt idx="1714">
                  <c:v>1940.71</c:v>
                </c:pt>
                <c:pt idx="1715">
                  <c:v>1890.91</c:v>
                </c:pt>
                <c:pt idx="1716">
                  <c:v>1951.18</c:v>
                </c:pt>
                <c:pt idx="1717">
                  <c:v>1857.44</c:v>
                </c:pt>
                <c:pt idx="1718">
                  <c:v>1830.23</c:v>
                </c:pt>
                <c:pt idx="1719">
                  <c:v>1897.7</c:v>
                </c:pt>
                <c:pt idx="1720">
                  <c:v>1928.68</c:v>
                </c:pt>
                <c:pt idx="1721">
                  <c:v>1918.49</c:v>
                </c:pt>
                <c:pt idx="1722">
                  <c:v>1972.26</c:v>
                </c:pt>
                <c:pt idx="1723">
                  <c:v>1854.13</c:v>
                </c:pt>
                <c:pt idx="1724">
                  <c:v>1820.57</c:v>
                </c:pt>
                <c:pt idx="1725">
                  <c:v>1840.26</c:v>
                </c:pt>
                <c:pt idx="1726">
                  <c:v>1782.97</c:v>
                </c:pt>
                <c:pt idx="1727">
                  <c:v>1673</c:v>
                </c:pt>
                <c:pt idx="1728">
                  <c:v>1638.8</c:v>
                </c:pt>
                <c:pt idx="1729">
                  <c:v>1785</c:v>
                </c:pt>
                <c:pt idx="1730">
                  <c:v>1720.36</c:v>
                </c:pt>
                <c:pt idx="1731">
                  <c:v>1745.71</c:v>
                </c:pt>
                <c:pt idx="1732">
                  <c:v>1852.03</c:v>
                </c:pt>
                <c:pt idx="1733">
                  <c:v>1898.95</c:v>
                </c:pt>
                <c:pt idx="1734">
                  <c:v>1961.43</c:v>
                </c:pt>
                <c:pt idx="1735">
                  <c:v>1909.57</c:v>
                </c:pt>
                <c:pt idx="1736">
                  <c:v>1923.22</c:v>
                </c:pt>
                <c:pt idx="1737">
                  <c:v>2079.44</c:v>
                </c:pt>
                <c:pt idx="1738">
                  <c:v>2182.14</c:v>
                </c:pt>
                <c:pt idx="1739">
                  <c:v>2163.41</c:v>
                </c:pt>
                <c:pt idx="1740">
                  <c:v>2059.3200000000002</c:v>
                </c:pt>
                <c:pt idx="1741">
                  <c:v>2016.61</c:v>
                </c:pt>
                <c:pt idx="1742">
                  <c:v>2059.8000000000002</c:v>
                </c:pt>
                <c:pt idx="1743">
                  <c:v>2034.88</c:v>
                </c:pt>
                <c:pt idx="1744">
                  <c:v>2075.6799999999998</c:v>
                </c:pt>
                <c:pt idx="1745">
                  <c:v>2116.2399999999998</c:v>
                </c:pt>
                <c:pt idx="1746">
                  <c:v>2168.2399999999998</c:v>
                </c:pt>
                <c:pt idx="1747">
                  <c:v>2220.6</c:v>
                </c:pt>
                <c:pt idx="1748">
                  <c:v>2146.1999999999998</c:v>
                </c:pt>
                <c:pt idx="1749">
                  <c:v>2191.5300000000002</c:v>
                </c:pt>
                <c:pt idx="1750">
                  <c:v>2173.5700000000002</c:v>
                </c:pt>
                <c:pt idx="1751">
                  <c:v>2198.77</c:v>
                </c:pt>
                <c:pt idx="1752">
                  <c:v>2156.63</c:v>
                </c:pt>
                <c:pt idx="1753">
                  <c:v>2128.86</c:v>
                </c:pt>
                <c:pt idx="1754">
                  <c:v>2107.4299999999998</c:v>
                </c:pt>
                <c:pt idx="1755">
                  <c:v>2081.92</c:v>
                </c:pt>
                <c:pt idx="1756">
                  <c:v>2085.58</c:v>
                </c:pt>
                <c:pt idx="1757">
                  <c:v>2166.44</c:v>
                </c:pt>
                <c:pt idx="1758">
                  <c:v>2193.6799999999998</c:v>
                </c:pt>
                <c:pt idx="1759">
                  <c:v>2198.88</c:v>
                </c:pt>
                <c:pt idx="1760">
                  <c:v>2305.59</c:v>
                </c:pt>
                <c:pt idx="1761">
                  <c:v>2313.85</c:v>
                </c:pt>
                <c:pt idx="1762">
                  <c:v>2243.48</c:v>
                </c:pt>
                <c:pt idx="1763">
                  <c:v>2282.02</c:v>
                </c:pt>
                <c:pt idx="1764">
                  <c:v>2251.0300000000002</c:v>
                </c:pt>
                <c:pt idx="1765">
                  <c:v>2175.54</c:v>
                </c:pt>
                <c:pt idx="1766">
                  <c:v>2084.5</c:v>
                </c:pt>
                <c:pt idx="1767">
                  <c:v>2110.4899999999998</c:v>
                </c:pt>
                <c:pt idx="1768">
                  <c:v>2149.44</c:v>
                </c:pt>
                <c:pt idx="1769">
                  <c:v>2155.9299999999998</c:v>
                </c:pt>
                <c:pt idx="1770">
                  <c:v>2233.66</c:v>
                </c:pt>
                <c:pt idx="1771">
                  <c:v>2217.73</c:v>
                </c:pt>
                <c:pt idx="1772">
                  <c:v>2264</c:v>
                </c:pt>
                <c:pt idx="1773">
                  <c:v>2215.1</c:v>
                </c:pt>
                <c:pt idx="1774">
                  <c:v>2170.7800000000002</c:v>
                </c:pt>
                <c:pt idx="1775">
                  <c:v>2169.9499999999998</c:v>
                </c:pt>
                <c:pt idx="1776">
                  <c:v>2121.66</c:v>
                </c:pt>
                <c:pt idx="1777">
                  <c:v>2044.07</c:v>
                </c:pt>
                <c:pt idx="1778">
                  <c:v>2028.43</c:v>
                </c:pt>
                <c:pt idx="1779">
                  <c:v>1988.63</c:v>
                </c:pt>
                <c:pt idx="1780">
                  <c:v>1992.66</c:v>
                </c:pt>
                <c:pt idx="1781">
                  <c:v>2031.24</c:v>
                </c:pt>
                <c:pt idx="1782">
                  <c:v>2058.7600000000002</c:v>
                </c:pt>
                <c:pt idx="1783">
                  <c:v>2034.84</c:v>
                </c:pt>
                <c:pt idx="1784">
                  <c:v>2050.87</c:v>
                </c:pt>
                <c:pt idx="1785">
                  <c:v>2064.62</c:v>
                </c:pt>
                <c:pt idx="1786">
                  <c:v>2074.7399999999998</c:v>
                </c:pt>
                <c:pt idx="1787">
                  <c:v>2125.46</c:v>
                </c:pt>
                <c:pt idx="1788">
                  <c:v>2161.2399999999998</c:v>
                </c:pt>
                <c:pt idx="1789">
                  <c:v>2148.7199999999998</c:v>
                </c:pt>
                <c:pt idx="1790">
                  <c:v>2140.8000000000002</c:v>
                </c:pt>
                <c:pt idx="1791">
                  <c:v>2080.11</c:v>
                </c:pt>
                <c:pt idx="1792">
                  <c:v>2004.16</c:v>
                </c:pt>
                <c:pt idx="1793">
                  <c:v>2026.71</c:v>
                </c:pt>
                <c:pt idx="1794">
                  <c:v>1962.79</c:v>
                </c:pt>
                <c:pt idx="1795">
                  <c:v>1972.04</c:v>
                </c:pt>
                <c:pt idx="1796">
                  <c:v>2075.7399999999998</c:v>
                </c:pt>
                <c:pt idx="1797">
                  <c:v>2084.79</c:v>
                </c:pt>
                <c:pt idx="1798">
                  <c:v>2029.12</c:v>
                </c:pt>
                <c:pt idx="1799">
                  <c:v>2067.3200000000002</c:v>
                </c:pt>
                <c:pt idx="1800">
                  <c:v>2016.17</c:v>
                </c:pt>
                <c:pt idx="1801">
                  <c:v>2046.59</c:v>
                </c:pt>
                <c:pt idx="1802">
                  <c:v>2029.37</c:v>
                </c:pt>
                <c:pt idx="1803">
                  <c:v>1988.56</c:v>
                </c:pt>
                <c:pt idx="1804">
                  <c:v>1959.24</c:v>
                </c:pt>
                <c:pt idx="1805">
                  <c:v>1984.32</c:v>
                </c:pt>
                <c:pt idx="1806">
                  <c:v>2022.96</c:v>
                </c:pt>
                <c:pt idx="1807">
                  <c:v>2029.07</c:v>
                </c:pt>
                <c:pt idx="1808">
                  <c:v>2017.84</c:v>
                </c:pt>
                <c:pt idx="1809">
                  <c:v>2027.13</c:v>
                </c:pt>
                <c:pt idx="1810">
                  <c:v>2068.38</c:v>
                </c:pt>
                <c:pt idx="1811">
                  <c:v>2087.38</c:v>
                </c:pt>
                <c:pt idx="1812">
                  <c:v>2066.33</c:v>
                </c:pt>
                <c:pt idx="1813">
                  <c:v>2034.26</c:v>
                </c:pt>
                <c:pt idx="1814">
                  <c:v>2027.79</c:v>
                </c:pt>
                <c:pt idx="1815">
                  <c:v>1966.36</c:v>
                </c:pt>
                <c:pt idx="1816">
                  <c:v>1963.32</c:v>
                </c:pt>
                <c:pt idx="1817">
                  <c:v>1956.47</c:v>
                </c:pt>
                <c:pt idx="1818">
                  <c:v>1982.25</c:v>
                </c:pt>
                <c:pt idx="1819">
                  <c:v>1964.53</c:v>
                </c:pt>
                <c:pt idx="1820">
                  <c:v>1918.89</c:v>
                </c:pt>
                <c:pt idx="1821">
                  <c:v>1930.32</c:v>
                </c:pt>
                <c:pt idx="1822">
                  <c:v>1867.01</c:v>
                </c:pt>
                <c:pt idx="1823">
                  <c:v>1881.35</c:v>
                </c:pt>
                <c:pt idx="1824">
                  <c:v>1831.3</c:v>
                </c:pt>
                <c:pt idx="1825">
                  <c:v>1860.01</c:v>
                </c:pt>
                <c:pt idx="1826">
                  <c:v>1842.97</c:v>
                </c:pt>
                <c:pt idx="1827">
                  <c:v>1916.8</c:v>
                </c:pt>
                <c:pt idx="1828">
                  <c:v>1912.41</c:v>
                </c:pt>
                <c:pt idx="1829">
                  <c:v>1864.98</c:v>
                </c:pt>
                <c:pt idx="1830">
                  <c:v>1843.17</c:v>
                </c:pt>
                <c:pt idx="1831">
                  <c:v>1791.68</c:v>
                </c:pt>
                <c:pt idx="1832">
                  <c:v>1805.43</c:v>
                </c:pt>
                <c:pt idx="1833">
                  <c:v>1770.78</c:v>
                </c:pt>
                <c:pt idx="1834">
                  <c:v>1759.01</c:v>
                </c:pt>
                <c:pt idx="1835">
                  <c:v>1705.64</c:v>
                </c:pt>
                <c:pt idx="1836">
                  <c:v>1687.7</c:v>
                </c:pt>
                <c:pt idx="1837">
                  <c:v>1695.38</c:v>
                </c:pt>
                <c:pt idx="1838">
                  <c:v>1579.55</c:v>
                </c:pt>
                <c:pt idx="1839">
                  <c:v>1555.08</c:v>
                </c:pt>
                <c:pt idx="1840">
                  <c:v>1527.8</c:v>
                </c:pt>
                <c:pt idx="1841">
                  <c:v>1470.93</c:v>
                </c:pt>
                <c:pt idx="1842">
                  <c:v>1423.19</c:v>
                </c:pt>
                <c:pt idx="1843">
                  <c:v>1499.4</c:v>
                </c:pt>
                <c:pt idx="1844">
                  <c:v>1501.64</c:v>
                </c:pt>
                <c:pt idx="1845">
                  <c:v>1464.04</c:v>
                </c:pt>
                <c:pt idx="1846">
                  <c:v>1460.71</c:v>
                </c:pt>
                <c:pt idx="1847">
                  <c:v>1498.8</c:v>
                </c:pt>
                <c:pt idx="1848">
                  <c:v>1480.46</c:v>
                </c:pt>
                <c:pt idx="1849">
                  <c:v>1492.33</c:v>
                </c:pt>
                <c:pt idx="1850">
                  <c:v>1580.81</c:v>
                </c:pt>
                <c:pt idx="1851">
                  <c:v>1597.31</c:v>
                </c:pt>
                <c:pt idx="1852">
                  <c:v>1605.3</c:v>
                </c:pt>
                <c:pt idx="1853">
                  <c:v>1605.95</c:v>
                </c:pt>
                <c:pt idx="1854">
                  <c:v>1570.19</c:v>
                </c:pt>
                <c:pt idx="1855">
                  <c:v>1626.26</c:v>
                </c:pt>
                <c:pt idx="1856">
                  <c:v>1701.47</c:v>
                </c:pt>
                <c:pt idx="1857">
                  <c:v>1703.4</c:v>
                </c:pt>
                <c:pt idx="1858">
                  <c:v>1696.31</c:v>
                </c:pt>
                <c:pt idx="1859">
                  <c:v>1722.07</c:v>
                </c:pt>
                <c:pt idx="1860">
                  <c:v>1646.34</c:v>
                </c:pt>
                <c:pt idx="1861">
                  <c:v>1652.72</c:v>
                </c:pt>
                <c:pt idx="1862">
                  <c:v>1671.31</c:v>
                </c:pt>
                <c:pt idx="1863">
                  <c:v>1708.08</c:v>
                </c:pt>
                <c:pt idx="1864">
                  <c:v>1704.44</c:v>
                </c:pt>
                <c:pt idx="1865">
                  <c:v>1731.54</c:v>
                </c:pt>
                <c:pt idx="1866">
                  <c:v>1775.47</c:v>
                </c:pt>
                <c:pt idx="1867">
                  <c:v>1768.96</c:v>
                </c:pt>
                <c:pt idx="1868">
                  <c:v>1699.52</c:v>
                </c:pt>
                <c:pt idx="1869">
                  <c:v>1667.41</c:v>
                </c:pt>
                <c:pt idx="1870">
                  <c:v>1690.2</c:v>
                </c:pt>
                <c:pt idx="1871">
                  <c:v>1746.3</c:v>
                </c:pt>
                <c:pt idx="1872">
                  <c:v>1745.73</c:v>
                </c:pt>
                <c:pt idx="1873">
                  <c:v>1793.65</c:v>
                </c:pt>
                <c:pt idx="1874">
                  <c:v>1835.08</c:v>
                </c:pt>
                <c:pt idx="1875">
                  <c:v>1837.53</c:v>
                </c:pt>
                <c:pt idx="1876">
                  <c:v>1827.77</c:v>
                </c:pt>
                <c:pt idx="1877">
                  <c:v>1828.48</c:v>
                </c:pt>
                <c:pt idx="1878">
                  <c:v>1840.13</c:v>
                </c:pt>
                <c:pt idx="1879">
                  <c:v>1892.11</c:v>
                </c:pt>
                <c:pt idx="1880">
                  <c:v>1903.19</c:v>
                </c:pt>
                <c:pt idx="1881">
                  <c:v>1900.57</c:v>
                </c:pt>
                <c:pt idx="1882">
                  <c:v>1898.58</c:v>
                </c:pt>
                <c:pt idx="1883">
                  <c:v>1934.42</c:v>
                </c:pt>
                <c:pt idx="1884">
                  <c:v>1880.51</c:v>
                </c:pt>
                <c:pt idx="1885">
                  <c:v>1875.05</c:v>
                </c:pt>
                <c:pt idx="1886">
                  <c:v>1903.2</c:v>
                </c:pt>
                <c:pt idx="1887">
                  <c:v>1941.23</c:v>
                </c:pt>
                <c:pt idx="1888">
                  <c:v>1935.97</c:v>
                </c:pt>
                <c:pt idx="1889">
                  <c:v>1887.97</c:v>
                </c:pt>
                <c:pt idx="1890">
                  <c:v>1933.26</c:v>
                </c:pt>
                <c:pt idx="1891">
                  <c:v>1930.58</c:v>
                </c:pt>
                <c:pt idx="1892">
                  <c:v>1904.9</c:v>
                </c:pt>
                <c:pt idx="1893">
                  <c:v>1963.1</c:v>
                </c:pt>
                <c:pt idx="1894">
                  <c:v>2046.84</c:v>
                </c:pt>
                <c:pt idx="1895">
                  <c:v>2054.27</c:v>
                </c:pt>
                <c:pt idx="1896">
                  <c:v>2021.26</c:v>
                </c:pt>
                <c:pt idx="1897">
                  <c:v>1992.12</c:v>
                </c:pt>
                <c:pt idx="1898">
                  <c:v>2001.93</c:v>
                </c:pt>
                <c:pt idx="1899">
                  <c:v>2011.38</c:v>
                </c:pt>
                <c:pt idx="1900">
                  <c:v>1946.51</c:v>
                </c:pt>
                <c:pt idx="1901">
                  <c:v>1953.17</c:v>
                </c:pt>
                <c:pt idx="1902">
                  <c:v>1987.45</c:v>
                </c:pt>
                <c:pt idx="1903">
                  <c:v>2004.76</c:v>
                </c:pt>
                <c:pt idx="1904">
                  <c:v>1982.89</c:v>
                </c:pt>
                <c:pt idx="1905">
                  <c:v>1918.54</c:v>
                </c:pt>
                <c:pt idx="1906">
                  <c:v>1945.83</c:v>
                </c:pt>
                <c:pt idx="1907">
                  <c:v>1944.48</c:v>
                </c:pt>
                <c:pt idx="1908">
                  <c:v>1960.7</c:v>
                </c:pt>
                <c:pt idx="1909">
                  <c:v>1976.42</c:v>
                </c:pt>
                <c:pt idx="1910">
                  <c:v>1987.26</c:v>
                </c:pt>
                <c:pt idx="1911">
                  <c:v>1950.4</c:v>
                </c:pt>
                <c:pt idx="1912">
                  <c:v>1979.25</c:v>
                </c:pt>
                <c:pt idx="1913">
                  <c:v>2044.27</c:v>
                </c:pt>
                <c:pt idx="1914">
                  <c:v>2059.38</c:v>
                </c:pt>
                <c:pt idx="1915">
                  <c:v>2037.1</c:v>
                </c:pt>
                <c:pt idx="1916">
                  <c:v>2055.7399999999998</c:v>
                </c:pt>
                <c:pt idx="1917">
                  <c:v>2044.89</c:v>
                </c:pt>
                <c:pt idx="1918">
                  <c:v>2047.24</c:v>
                </c:pt>
                <c:pt idx="1919">
                  <c:v>2022.46</c:v>
                </c:pt>
                <c:pt idx="1920">
                  <c:v>1990.74</c:v>
                </c:pt>
                <c:pt idx="1921">
                  <c:v>2000.91</c:v>
                </c:pt>
                <c:pt idx="1922">
                  <c:v>1944.44</c:v>
                </c:pt>
                <c:pt idx="1923">
                  <c:v>1985.82</c:v>
                </c:pt>
                <c:pt idx="1924">
                  <c:v>1930.34</c:v>
                </c:pt>
                <c:pt idx="1925">
                  <c:v>1882.57</c:v>
                </c:pt>
                <c:pt idx="1926">
                  <c:v>1922.38</c:v>
                </c:pt>
                <c:pt idx="1927">
                  <c:v>1942.58</c:v>
                </c:pt>
                <c:pt idx="1928">
                  <c:v>1937.7</c:v>
                </c:pt>
                <c:pt idx="1929">
                  <c:v>1943.91</c:v>
                </c:pt>
                <c:pt idx="1930">
                  <c:v>1892.99</c:v>
                </c:pt>
                <c:pt idx="1931">
                  <c:v>1913.44</c:v>
                </c:pt>
                <c:pt idx="1932">
                  <c:v>1934.03</c:v>
                </c:pt>
                <c:pt idx="1933">
                  <c:v>1911.24</c:v>
                </c:pt>
                <c:pt idx="1934">
                  <c:v>1855.53</c:v>
                </c:pt>
                <c:pt idx="1935">
                  <c:v>1838.52</c:v>
                </c:pt>
                <c:pt idx="1936">
                  <c:v>1812.71</c:v>
                </c:pt>
                <c:pt idx="1937">
                  <c:v>1782.11</c:v>
                </c:pt>
                <c:pt idx="1938">
                  <c:v>1818.88</c:v>
                </c:pt>
                <c:pt idx="1939">
                  <c:v>1846.66</c:v>
                </c:pt>
                <c:pt idx="1940">
                  <c:v>1834.21</c:v>
                </c:pt>
                <c:pt idx="1941">
                  <c:v>1859.16</c:v>
                </c:pt>
                <c:pt idx="1942">
                  <c:v>1843.37</c:v>
                </c:pt>
                <c:pt idx="1943">
                  <c:v>1805.2</c:v>
                </c:pt>
                <c:pt idx="1944">
                  <c:v>1750.61</c:v>
                </c:pt>
                <c:pt idx="1945">
                  <c:v>1775.57</c:v>
                </c:pt>
                <c:pt idx="1946">
                  <c:v>1716.24</c:v>
                </c:pt>
                <c:pt idx="1947">
                  <c:v>1724.54</c:v>
                </c:pt>
                <c:pt idx="1948">
                  <c:v>1769.88</c:v>
                </c:pt>
                <c:pt idx="1949">
                  <c:v>1766.86</c:v>
                </c:pt>
                <c:pt idx="1950">
                  <c:v>1751.88</c:v>
                </c:pt>
                <c:pt idx="1951">
                  <c:v>1731.49</c:v>
                </c:pt>
                <c:pt idx="1952">
                  <c:v>1802.74</c:v>
                </c:pt>
                <c:pt idx="1953">
                  <c:v>1859.32</c:v>
                </c:pt>
                <c:pt idx="1954">
                  <c:v>1866.29</c:v>
                </c:pt>
                <c:pt idx="1955">
                  <c:v>1890.4</c:v>
                </c:pt>
                <c:pt idx="1956">
                  <c:v>1881.63</c:v>
                </c:pt>
                <c:pt idx="1957">
                  <c:v>1929.67</c:v>
                </c:pt>
                <c:pt idx="1958">
                  <c:v>1929.49</c:v>
                </c:pt>
                <c:pt idx="1959">
                  <c:v>1897.12</c:v>
                </c:pt>
                <c:pt idx="1960">
                  <c:v>1862.03</c:v>
                </c:pt>
                <c:pt idx="1961">
                  <c:v>1854.14</c:v>
                </c:pt>
                <c:pt idx="1962">
                  <c:v>1868.3</c:v>
                </c:pt>
                <c:pt idx="1963">
                  <c:v>1877.06</c:v>
                </c:pt>
                <c:pt idx="1964">
                  <c:v>1880.87</c:v>
                </c:pt>
                <c:pt idx="1965">
                  <c:v>1832.87</c:v>
                </c:pt>
                <c:pt idx="1966">
                  <c:v>1868.83</c:v>
                </c:pt>
                <c:pt idx="1967">
                  <c:v>1851.39</c:v>
                </c:pt>
                <c:pt idx="1968">
                  <c:v>1812.49</c:v>
                </c:pt>
                <c:pt idx="1969">
                  <c:v>1824.17</c:v>
                </c:pt>
                <c:pt idx="1970">
                  <c:v>1826.75</c:v>
                </c:pt>
                <c:pt idx="1971">
                  <c:v>1845.35</c:v>
                </c:pt>
                <c:pt idx="1972">
                  <c:v>1862.62</c:v>
                </c:pt>
                <c:pt idx="1973">
                  <c:v>1804.4</c:v>
                </c:pt>
                <c:pt idx="1974">
                  <c:v>1784.35</c:v>
                </c:pt>
                <c:pt idx="1975">
                  <c:v>1789.75</c:v>
                </c:pt>
                <c:pt idx="1976">
                  <c:v>1770.03</c:v>
                </c:pt>
                <c:pt idx="1977">
                  <c:v>1785.87</c:v>
                </c:pt>
                <c:pt idx="1978">
                  <c:v>1742.57</c:v>
                </c:pt>
                <c:pt idx="1979">
                  <c:v>1767.07</c:v>
                </c:pt>
                <c:pt idx="1980">
                  <c:v>1725.24</c:v>
                </c:pt>
                <c:pt idx="1981">
                  <c:v>1756.19</c:v>
                </c:pt>
                <c:pt idx="1982">
                  <c:v>1753.78</c:v>
                </c:pt>
                <c:pt idx="1983">
                  <c:v>1816.79</c:v>
                </c:pt>
                <c:pt idx="1984">
                  <c:v>1810.67</c:v>
                </c:pt>
                <c:pt idx="1985">
                  <c:v>1802.43</c:v>
                </c:pt>
                <c:pt idx="1986">
                  <c:v>1796.83</c:v>
                </c:pt>
                <c:pt idx="1987">
                  <c:v>1758.68</c:v>
                </c:pt>
                <c:pt idx="1988">
                  <c:v>1730.29</c:v>
                </c:pt>
                <c:pt idx="1989">
                  <c:v>1713.34</c:v>
                </c:pt>
                <c:pt idx="1990">
                  <c:v>1713.7</c:v>
                </c:pt>
                <c:pt idx="1991">
                  <c:v>1663.89</c:v>
                </c:pt>
                <c:pt idx="1992">
                  <c:v>1656.93</c:v>
                </c:pt>
                <c:pt idx="1993">
                  <c:v>1688.23</c:v>
                </c:pt>
                <c:pt idx="1994">
                  <c:v>1677.53</c:v>
                </c:pt>
                <c:pt idx="1995">
                  <c:v>1644.82</c:v>
                </c:pt>
                <c:pt idx="1996">
                  <c:v>1613.03</c:v>
                </c:pt>
                <c:pt idx="1997">
                  <c:v>1578.48</c:v>
                </c:pt>
                <c:pt idx="1998">
                  <c:v>1573.82</c:v>
                </c:pt>
                <c:pt idx="1999">
                  <c:v>1696.29</c:v>
                </c:pt>
                <c:pt idx="2000">
                  <c:v>1650.49</c:v>
                </c:pt>
                <c:pt idx="2001">
                  <c:v>1600.85</c:v>
                </c:pt>
                <c:pt idx="2002">
                  <c:v>1652.54</c:v>
                </c:pt>
                <c:pt idx="2003">
                  <c:v>1719.05</c:v>
                </c:pt>
                <c:pt idx="2004">
                  <c:v>1725.56</c:v>
                </c:pt>
                <c:pt idx="2005">
                  <c:v>1730.44</c:v>
                </c:pt>
                <c:pt idx="2006">
                  <c:v>1741.39</c:v>
                </c:pt>
                <c:pt idx="2007">
                  <c:v>1701.59</c:v>
                </c:pt>
                <c:pt idx="2008">
                  <c:v>1664.18</c:v>
                </c:pt>
                <c:pt idx="2009">
                  <c:v>1673.45</c:v>
                </c:pt>
                <c:pt idx="2010">
                  <c:v>1697.63</c:v>
                </c:pt>
                <c:pt idx="2011">
                  <c:v>1661.49</c:v>
                </c:pt>
                <c:pt idx="2012">
                  <c:v>1652.17</c:v>
                </c:pt>
                <c:pt idx="2013">
                  <c:v>1624.39</c:v>
                </c:pt>
                <c:pt idx="2014">
                  <c:v>1631.92</c:v>
                </c:pt>
                <c:pt idx="2015">
                  <c:v>1615.73</c:v>
                </c:pt>
                <c:pt idx="2016">
                  <c:v>1562.56</c:v>
                </c:pt>
                <c:pt idx="2017">
                  <c:v>1578.12</c:v>
                </c:pt>
                <c:pt idx="2018">
                  <c:v>1595.26</c:v>
                </c:pt>
                <c:pt idx="2019">
                  <c:v>1554.88</c:v>
                </c:pt>
                <c:pt idx="2020">
                  <c:v>1535.48</c:v>
                </c:pt>
                <c:pt idx="2021">
                  <c:v>1530.69</c:v>
                </c:pt>
                <c:pt idx="2022">
                  <c:v>1497.18</c:v>
                </c:pt>
                <c:pt idx="2023">
                  <c:v>1519.12</c:v>
                </c:pt>
                <c:pt idx="2024">
                  <c:v>1496.86</c:v>
                </c:pt>
                <c:pt idx="2025">
                  <c:v>1504.74</c:v>
                </c:pt>
                <c:pt idx="2026">
                  <c:v>1553.29</c:v>
                </c:pt>
                <c:pt idx="2027">
                  <c:v>1542.96</c:v>
                </c:pt>
                <c:pt idx="2028">
                  <c:v>1496.83</c:v>
                </c:pt>
                <c:pt idx="2029">
                  <c:v>1464.75</c:v>
                </c:pt>
                <c:pt idx="2030">
                  <c:v>1440.96</c:v>
                </c:pt>
                <c:pt idx="2031">
                  <c:v>1460.34</c:v>
                </c:pt>
                <c:pt idx="2032">
                  <c:v>1423.99</c:v>
                </c:pt>
                <c:pt idx="2033">
                  <c:v>1429.33</c:v>
                </c:pt>
                <c:pt idx="2034">
                  <c:v>1459.2</c:v>
                </c:pt>
                <c:pt idx="2035">
                  <c:v>1463.21</c:v>
                </c:pt>
                <c:pt idx="2036">
                  <c:v>1403.8</c:v>
                </c:pt>
                <c:pt idx="2037">
                  <c:v>1357.82</c:v>
                </c:pt>
                <c:pt idx="2038">
                  <c:v>1380.17</c:v>
                </c:pt>
                <c:pt idx="2039">
                  <c:v>1448.36</c:v>
                </c:pt>
                <c:pt idx="2040">
                  <c:v>1405.61</c:v>
                </c:pt>
                <c:pt idx="2041">
                  <c:v>1381.12</c:v>
                </c:pt>
                <c:pt idx="2042">
                  <c:v>1346.01</c:v>
                </c:pt>
                <c:pt idx="2043">
                  <c:v>1374.43</c:v>
                </c:pt>
                <c:pt idx="2044">
                  <c:v>1373.5</c:v>
                </c:pt>
                <c:pt idx="2045">
                  <c:v>1382.62</c:v>
                </c:pt>
                <c:pt idx="2046">
                  <c:v>1375.26</c:v>
                </c:pt>
                <c:pt idx="2047">
                  <c:v>1397.25</c:v>
                </c:pt>
                <c:pt idx="2048">
                  <c:v>1356.95</c:v>
                </c:pt>
                <c:pt idx="2049">
                  <c:v>1319.15</c:v>
                </c:pt>
                <c:pt idx="2050">
                  <c:v>1282.6500000000001</c:v>
                </c:pt>
                <c:pt idx="2051">
                  <c:v>1229.05</c:v>
                </c:pt>
                <c:pt idx="2052">
                  <c:v>1290.23</c:v>
                </c:pt>
                <c:pt idx="2053">
                  <c:v>1240.08</c:v>
                </c:pt>
                <c:pt idx="2054">
                  <c:v>1262.1199999999999</c:v>
                </c:pt>
                <c:pt idx="2055">
                  <c:v>1335.25</c:v>
                </c:pt>
                <c:pt idx="2056">
                  <c:v>1344.19</c:v>
                </c:pt>
                <c:pt idx="2057">
                  <c:v>1328.26</c:v>
                </c:pt>
                <c:pt idx="2058">
                  <c:v>1280</c:v>
                </c:pt>
                <c:pt idx="2059">
                  <c:v>1247.92</c:v>
                </c:pt>
                <c:pt idx="2060">
                  <c:v>1206.01</c:v>
                </c:pt>
                <c:pt idx="2061">
                  <c:v>1259.55</c:v>
                </c:pt>
                <c:pt idx="2062">
                  <c:v>1280.9000000000001</c:v>
                </c:pt>
                <c:pt idx="2063">
                  <c:v>1316.52</c:v>
                </c:pt>
                <c:pt idx="2064">
                  <c:v>1306.1199999999999</c:v>
                </c:pt>
                <c:pt idx="2065">
                  <c:v>1306.8399999999999</c:v>
                </c:pt>
                <c:pt idx="2066">
                  <c:v>1269.28</c:v>
                </c:pt>
                <c:pt idx="2067">
                  <c:v>1334.3</c:v>
                </c:pt>
                <c:pt idx="2068">
                  <c:v>1345.01</c:v>
                </c:pt>
                <c:pt idx="2069">
                  <c:v>1361.01</c:v>
                </c:pt>
                <c:pt idx="2070">
                  <c:v>1394.54</c:v>
                </c:pt>
                <c:pt idx="2071">
                  <c:v>1376.59</c:v>
                </c:pt>
                <c:pt idx="2072">
                  <c:v>1409.25</c:v>
                </c:pt>
                <c:pt idx="2073">
                  <c:v>1422.95</c:v>
                </c:pt>
                <c:pt idx="2074">
                  <c:v>1380.62</c:v>
                </c:pt>
                <c:pt idx="2075">
                  <c:v>1391.74</c:v>
                </c:pt>
                <c:pt idx="2076">
                  <c:v>1347.78</c:v>
                </c:pt>
                <c:pt idx="2077">
                  <c:v>1314.38</c:v>
                </c:pt>
                <c:pt idx="2078">
                  <c:v>1335.77</c:v>
                </c:pt>
                <c:pt idx="2079">
                  <c:v>1314.85</c:v>
                </c:pt>
                <c:pt idx="2080">
                  <c:v>1263.8399999999999</c:v>
                </c:pt>
                <c:pt idx="2081">
                  <c:v>1292.31</c:v>
                </c:pt>
                <c:pt idx="2082">
                  <c:v>1251</c:v>
                </c:pt>
                <c:pt idx="2083">
                  <c:v>1295.3</c:v>
                </c:pt>
                <c:pt idx="2084">
                  <c:v>1304.5999999999999</c:v>
                </c:pt>
                <c:pt idx="2085">
                  <c:v>1320.09</c:v>
                </c:pt>
                <c:pt idx="2086">
                  <c:v>1315.45</c:v>
                </c:pt>
                <c:pt idx="2087">
                  <c:v>1279.68</c:v>
                </c:pt>
                <c:pt idx="2088">
                  <c:v>1291.4000000000001</c:v>
                </c:pt>
                <c:pt idx="2089">
                  <c:v>1275.8800000000001</c:v>
                </c:pt>
                <c:pt idx="2090">
                  <c:v>1259.94</c:v>
                </c:pt>
                <c:pt idx="2091">
                  <c:v>1252.1300000000001</c:v>
                </c:pt>
                <c:pt idx="2092">
                  <c:v>1216.45</c:v>
                </c:pt>
                <c:pt idx="2093">
                  <c:v>1221.0899999999999</c:v>
                </c:pt>
                <c:pt idx="2094">
                  <c:v>1184.93</c:v>
                </c:pt>
                <c:pt idx="2095">
                  <c:v>1182.17</c:v>
                </c:pt>
                <c:pt idx="2096">
                  <c:v>1222.29</c:v>
                </c:pt>
                <c:pt idx="2097">
                  <c:v>1221.6099999999999</c:v>
                </c:pt>
                <c:pt idx="2098">
                  <c:v>1199.1600000000001</c:v>
                </c:pt>
                <c:pt idx="2099">
                  <c:v>1172.06</c:v>
                </c:pt>
                <c:pt idx="2100">
                  <c:v>1213.72</c:v>
                </c:pt>
                <c:pt idx="2101">
                  <c:v>1187.3</c:v>
                </c:pt>
                <c:pt idx="2102">
                  <c:v>1165.56</c:v>
                </c:pt>
                <c:pt idx="2103">
                  <c:v>1139.9000000000001</c:v>
                </c:pt>
                <c:pt idx="2104">
                  <c:v>1119.4000000000001</c:v>
                </c:pt>
                <c:pt idx="2105">
                  <c:v>1129.21</c:v>
                </c:pt>
                <c:pt idx="2106">
                  <c:v>1114.1099999999999</c:v>
                </c:pt>
                <c:pt idx="2107">
                  <c:v>1163.3699999999999</c:v>
                </c:pt>
                <c:pt idx="2108">
                  <c:v>1210.47</c:v>
                </c:pt>
                <c:pt idx="2109">
                  <c:v>1220.53</c:v>
                </c:pt>
                <c:pt idx="2110">
                  <c:v>1282.44</c:v>
                </c:pt>
                <c:pt idx="2111">
                  <c:v>1232.42</c:v>
                </c:pt>
                <c:pt idx="2112">
                  <c:v>1272.29</c:v>
                </c:pt>
                <c:pt idx="2113">
                  <c:v>1287.8599999999999</c:v>
                </c:pt>
                <c:pt idx="2114">
                  <c:v>1309.67</c:v>
                </c:pt>
                <c:pt idx="2115">
                  <c:v>1292.8</c:v>
                </c:pt>
                <c:pt idx="2116">
                  <c:v>1320.23</c:v>
                </c:pt>
                <c:pt idx="2117">
                  <c:v>1298.71</c:v>
                </c:pt>
                <c:pt idx="2118">
                  <c:v>1331.13</c:v>
                </c:pt>
                <c:pt idx="2119">
                  <c:v>1315.83</c:v>
                </c:pt>
                <c:pt idx="2120">
                  <c:v>1300.54</c:v>
                </c:pt>
                <c:pt idx="2121">
                  <c:v>1326.73</c:v>
                </c:pt>
                <c:pt idx="2122">
                  <c:v>1329.75</c:v>
                </c:pt>
                <c:pt idx="2123">
                  <c:v>1360.7</c:v>
                </c:pt>
                <c:pt idx="2124">
                  <c:v>1396.54</c:v>
                </c:pt>
                <c:pt idx="2125">
                  <c:v>1401.17</c:v>
                </c:pt>
                <c:pt idx="2126">
                  <c:v>1418.99</c:v>
                </c:pt>
                <c:pt idx="2127">
                  <c:v>1376.71</c:v>
                </c:pt>
                <c:pt idx="2128">
                  <c:v>1359.28</c:v>
                </c:pt>
                <c:pt idx="2129">
                  <c:v>1319.19</c:v>
                </c:pt>
                <c:pt idx="2130">
                  <c:v>1349.56</c:v>
                </c:pt>
                <c:pt idx="2131">
                  <c:v>1361.34</c:v>
                </c:pt>
                <c:pt idx="2132">
                  <c:v>1411.52</c:v>
                </c:pt>
                <c:pt idx="2133">
                  <c:v>1411.14</c:v>
                </c:pt>
                <c:pt idx="2134">
                  <c:v>1393.69</c:v>
                </c:pt>
                <c:pt idx="2135">
                  <c:v>1374.51</c:v>
                </c:pt>
                <c:pt idx="2136">
                  <c:v>1419.35</c:v>
                </c:pt>
                <c:pt idx="2137">
                  <c:v>1467.55</c:v>
                </c:pt>
                <c:pt idx="2138">
                  <c:v>1468.74</c:v>
                </c:pt>
                <c:pt idx="2139">
                  <c:v>1481.9</c:v>
                </c:pt>
                <c:pt idx="2140">
                  <c:v>1444.43</c:v>
                </c:pt>
                <c:pt idx="2141">
                  <c:v>1487.94</c:v>
                </c:pt>
                <c:pt idx="2142">
                  <c:v>1478.78</c:v>
                </c:pt>
                <c:pt idx="2143">
                  <c:v>1484.78</c:v>
                </c:pt>
                <c:pt idx="2144">
                  <c:v>1448.96</c:v>
                </c:pt>
                <c:pt idx="2145">
                  <c:v>1430.35</c:v>
                </c:pt>
                <c:pt idx="2146">
                  <c:v>1410.75</c:v>
                </c:pt>
                <c:pt idx="2147">
                  <c:v>1422.44</c:v>
                </c:pt>
                <c:pt idx="2148">
                  <c:v>1367.14</c:v>
                </c:pt>
                <c:pt idx="2149">
                  <c:v>1390.76</c:v>
                </c:pt>
                <c:pt idx="2150">
                  <c:v>1396.59</c:v>
                </c:pt>
                <c:pt idx="2151">
                  <c:v>1399.55</c:v>
                </c:pt>
                <c:pt idx="2152">
                  <c:v>1362.42</c:v>
                </c:pt>
                <c:pt idx="2153">
                  <c:v>1400.33</c:v>
                </c:pt>
                <c:pt idx="2154">
                  <c:v>1392.05</c:v>
                </c:pt>
                <c:pt idx="2155">
                  <c:v>1361.51</c:v>
                </c:pt>
                <c:pt idx="2156">
                  <c:v>1354.1</c:v>
                </c:pt>
                <c:pt idx="2157">
                  <c:v>1363.05</c:v>
                </c:pt>
                <c:pt idx="2158">
                  <c:v>1381.69</c:v>
                </c:pt>
                <c:pt idx="2159">
                  <c:v>1372.47</c:v>
                </c:pt>
                <c:pt idx="2160">
                  <c:v>1367.89</c:v>
                </c:pt>
                <c:pt idx="2161">
                  <c:v>1348.31</c:v>
                </c:pt>
                <c:pt idx="2162">
                  <c:v>1339.54</c:v>
                </c:pt>
                <c:pt idx="2163">
                  <c:v>1335.51</c:v>
                </c:pt>
              </c:numCache>
            </c:numRef>
          </c:val>
          <c:smooth val="0"/>
          <c:extLst>
            <c:ext xmlns:c16="http://schemas.microsoft.com/office/drawing/2014/chart" uri="{C3380CC4-5D6E-409C-BE32-E72D297353CC}">
              <c16:uniqueId val="{00000000-8778-40A9-98F6-3A33A1F05F10}"/>
            </c:ext>
          </c:extLst>
        </c:ser>
        <c:dLbls>
          <c:showLegendKey val="0"/>
          <c:showVal val="0"/>
          <c:showCatName val="0"/>
          <c:showSerName val="0"/>
          <c:showPercent val="0"/>
          <c:showBubbleSize val="0"/>
        </c:dLbls>
        <c:smooth val="0"/>
        <c:axId val="345237152"/>
        <c:axId val="345235840"/>
      </c:lineChart>
      <c:catAx>
        <c:axId val="345237152"/>
        <c:scaling>
          <c:orientation val="minMax"/>
        </c:scaling>
        <c:delete val="1"/>
        <c:axPos val="b"/>
        <c:numFmt formatCode="General" sourceLinked="1"/>
        <c:majorTickMark val="none"/>
        <c:minorTickMark val="none"/>
        <c:tickLblPos val="nextTo"/>
        <c:crossAx val="345235840"/>
        <c:crosses val="autoZero"/>
        <c:auto val="1"/>
        <c:lblAlgn val="ctr"/>
        <c:lblOffset val="100"/>
        <c:noMultiLvlLbl val="0"/>
      </c:catAx>
      <c:valAx>
        <c:axId val="34523584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4523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D208727-4039-48FF-A733-A8EDB8AF5C51}" type="datetimeFigureOut">
              <a:rPr lang="de-CH" smtClean="0"/>
              <a:t>02.11.2018</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2C21BA-DF49-4D43-8274-8F25BB699FB0}" type="slidenum">
              <a:rPr lang="de-CH" smtClean="0"/>
              <a:t>‹#›</a:t>
            </a:fld>
            <a:endParaRPr lang="de-CH"/>
          </a:p>
        </p:txBody>
      </p:sp>
    </p:spTree>
    <p:extLst>
      <p:ext uri="{BB962C8B-B14F-4D97-AF65-F5344CB8AC3E}">
        <p14:creationId xmlns:p14="http://schemas.microsoft.com/office/powerpoint/2010/main" val="50614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9101129-F208-41ED-812E-404FD7095D71}" type="datetimeFigureOut">
              <a:rPr lang="de-CH" smtClean="0"/>
              <a:t>02.11.2018</a:t>
            </a:fld>
            <a:endParaRPr lang="de-CH"/>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CE6B015-4644-4454-81FD-E096206DE238}" type="slidenum">
              <a:rPr lang="de-CH" smtClean="0"/>
              <a:t>‹#›</a:t>
            </a:fld>
            <a:endParaRPr lang="de-CH"/>
          </a:p>
        </p:txBody>
      </p:sp>
    </p:spTree>
    <p:extLst>
      <p:ext uri="{BB962C8B-B14F-4D97-AF65-F5344CB8AC3E}">
        <p14:creationId xmlns:p14="http://schemas.microsoft.com/office/powerpoint/2010/main" val="419597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7CE6B015-4644-4454-81FD-E096206DE238}" type="slidenum">
              <a:rPr lang="de-CH" smtClean="0"/>
              <a:t>1</a:t>
            </a:fld>
            <a:endParaRPr lang="de-CH"/>
          </a:p>
        </p:txBody>
      </p:sp>
    </p:spTree>
    <p:extLst>
      <p:ext uri="{BB962C8B-B14F-4D97-AF65-F5344CB8AC3E}">
        <p14:creationId xmlns:p14="http://schemas.microsoft.com/office/powerpoint/2010/main" val="154333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6B015-4644-4454-81FD-E096206DE238}"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57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7CE6B015-4644-4454-81FD-E096206DE238}" type="slidenum">
              <a:rPr lang="de-CH" smtClean="0"/>
              <a:t>5</a:t>
            </a:fld>
            <a:endParaRPr lang="de-CH"/>
          </a:p>
        </p:txBody>
      </p:sp>
    </p:spTree>
    <p:extLst>
      <p:ext uri="{BB962C8B-B14F-4D97-AF65-F5344CB8AC3E}">
        <p14:creationId xmlns:p14="http://schemas.microsoft.com/office/powerpoint/2010/main" val="188812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7CE6B015-4644-4454-81FD-E096206DE238}" type="slidenum">
              <a:rPr lang="de-CH" smtClean="0"/>
              <a:t>8</a:t>
            </a:fld>
            <a:endParaRPr lang="de-CH"/>
          </a:p>
        </p:txBody>
      </p:sp>
    </p:spTree>
    <p:extLst>
      <p:ext uri="{BB962C8B-B14F-4D97-AF65-F5344CB8AC3E}">
        <p14:creationId xmlns:p14="http://schemas.microsoft.com/office/powerpoint/2010/main" val="44845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6B015-4644-4454-81FD-E096206DE238}" type="slidenum">
              <a:rPr lang="de-CH" smtClean="0"/>
              <a:t>10</a:t>
            </a:fld>
            <a:endParaRPr lang="de-CH"/>
          </a:p>
        </p:txBody>
      </p:sp>
    </p:spTree>
    <p:extLst>
      <p:ext uri="{BB962C8B-B14F-4D97-AF65-F5344CB8AC3E}">
        <p14:creationId xmlns:p14="http://schemas.microsoft.com/office/powerpoint/2010/main" val="94695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88EE3507-AA24-4A90-A99F-D9A3260CA17C}" type="slidenum">
              <a:rPr lang="en-GB" smtClean="0"/>
              <a:t>13</a:t>
            </a:fld>
            <a:endParaRPr lang="en-GB"/>
          </a:p>
        </p:txBody>
      </p:sp>
    </p:spTree>
    <p:extLst>
      <p:ext uri="{BB962C8B-B14F-4D97-AF65-F5344CB8AC3E}">
        <p14:creationId xmlns:p14="http://schemas.microsoft.com/office/powerpoint/2010/main" val="243754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6B015-4644-4454-81FD-E096206DE238}"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956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7CE6B015-4644-4454-81FD-E096206DE238}" type="slidenum">
              <a:rPr lang="de-CH" smtClean="0"/>
              <a:t>21</a:t>
            </a:fld>
            <a:endParaRPr lang="de-CH"/>
          </a:p>
        </p:txBody>
      </p:sp>
    </p:spTree>
    <p:extLst>
      <p:ext uri="{BB962C8B-B14F-4D97-AF65-F5344CB8AC3E}">
        <p14:creationId xmlns:p14="http://schemas.microsoft.com/office/powerpoint/2010/main" val="350085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7CE6B015-4644-4454-81FD-E096206DE238}" type="slidenum">
              <a:rPr lang="de-CH" smtClean="0"/>
              <a:t>22</a:t>
            </a:fld>
            <a:endParaRPr lang="de-CH"/>
          </a:p>
        </p:txBody>
      </p:sp>
    </p:spTree>
    <p:extLst>
      <p:ext uri="{BB962C8B-B14F-4D97-AF65-F5344CB8AC3E}">
        <p14:creationId xmlns:p14="http://schemas.microsoft.com/office/powerpoint/2010/main" val="339048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1" name="Rechteck 10"/>
          <p:cNvSpPr/>
          <p:nvPr userDrawn="1"/>
        </p:nvSpPr>
        <p:spPr>
          <a:xfrm>
            <a:off x="7380312" y="4587974"/>
            <a:ext cx="172819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ctrTitle"/>
          </p:nvPr>
        </p:nvSpPr>
        <p:spPr>
          <a:xfrm>
            <a:off x="180000" y="360000"/>
            <a:ext cx="2015698" cy="843598"/>
          </a:xfrm>
        </p:spPr>
        <p:txBody>
          <a:bodyPr anchor="b"/>
          <a:lstStyle>
            <a:lvl1pPr>
              <a:defRPr b="1" i="0">
                <a:solidFill>
                  <a:srgbClr val="153E6E"/>
                </a:solidFill>
                <a:latin typeface="Open Sans"/>
                <a:ea typeface="Open Sans Semibold" panose="020B0706030804020204" pitchFamily="34" charset="0"/>
                <a:cs typeface="Open Sans"/>
              </a:defRPr>
            </a:lvl1pPr>
          </a:lstStyle>
          <a:p>
            <a:r>
              <a:rPr lang="de-DE" dirty="0"/>
              <a:t>Titelmasterformat durch Klicken bearbeiten</a:t>
            </a:r>
            <a:endParaRPr lang="de-CH" dirty="0"/>
          </a:p>
        </p:txBody>
      </p:sp>
      <p:sp>
        <p:nvSpPr>
          <p:cNvPr id="3" name="Untertitel 2"/>
          <p:cNvSpPr>
            <a:spLocks noGrp="1"/>
          </p:cNvSpPr>
          <p:nvPr>
            <p:ph type="subTitle" idx="1" hasCustomPrompt="1"/>
          </p:nvPr>
        </p:nvSpPr>
        <p:spPr>
          <a:xfrm>
            <a:off x="179512" y="1131590"/>
            <a:ext cx="2016224" cy="1656184"/>
          </a:xfrm>
        </p:spPr>
        <p:txBody>
          <a:bodyPr/>
          <a:lstStyle>
            <a:lvl1pPr marL="0" indent="0" algn="l">
              <a:buNone/>
              <a:defRPr sz="1000">
                <a:solidFill>
                  <a:srgbClr val="153E6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CH" dirty="0"/>
          </a:p>
        </p:txBody>
      </p:sp>
      <p:sp>
        <p:nvSpPr>
          <p:cNvPr id="14" name="Datumsplatzhalter 3"/>
          <p:cNvSpPr>
            <a:spLocks noGrp="1"/>
          </p:cNvSpPr>
          <p:nvPr>
            <p:ph type="dt" sz="half" idx="2"/>
          </p:nvPr>
        </p:nvSpPr>
        <p:spPr>
          <a:xfrm>
            <a:off x="7564727" y="4525029"/>
            <a:ext cx="822661" cy="184666"/>
          </a:xfrm>
          <a:prstGeom prst="rect">
            <a:avLst/>
          </a:prstGeom>
          <a:noFill/>
        </p:spPr>
        <p:txBody>
          <a:bodyPr wrap="none" rtlCol="0" anchor="ctr">
            <a:spAutoFit/>
          </a:bodyPr>
          <a:lstStyle>
            <a:lvl1pPr>
              <a:defRPr lang="de-CH" sz="600" spc="200" baseline="0" smtClean="0">
                <a:solidFill>
                  <a:schemeClr val="tx2"/>
                </a:solidFill>
              </a:defRPr>
            </a:lvl1pPr>
          </a:lstStyle>
          <a:p>
            <a:pPr algn="r"/>
            <a:endParaRPr lang="de-CH" dirty="0"/>
          </a:p>
        </p:txBody>
      </p:sp>
      <p:sp>
        <p:nvSpPr>
          <p:cNvPr id="15" name="Fußzeilenplatzhalter 4"/>
          <p:cNvSpPr>
            <a:spLocks noGrp="1"/>
          </p:cNvSpPr>
          <p:nvPr>
            <p:ph type="ftr" sz="quarter" idx="3"/>
          </p:nvPr>
        </p:nvSpPr>
        <p:spPr>
          <a:xfrm>
            <a:off x="2195736" y="4680225"/>
            <a:ext cx="5328592" cy="243608"/>
          </a:xfrm>
          <a:prstGeom prst="rect">
            <a:avLst/>
          </a:prstGeom>
        </p:spPr>
        <p:txBody>
          <a:bodyPr vert="horz" lIns="91440" tIns="45720" rIns="91440" bIns="45720" rtlCol="0" anchor="ctr"/>
          <a:lstStyle>
            <a:lvl1pPr algn="l">
              <a:defRPr lang="de-CH" sz="600" kern="1200" spc="200" baseline="0">
                <a:solidFill>
                  <a:schemeClr val="tx2"/>
                </a:solidFill>
                <a:latin typeface="+mn-lt"/>
                <a:ea typeface="+mn-ea"/>
                <a:cs typeface="+mn-cs"/>
              </a:defRPr>
            </a:lvl1pPr>
          </a:lstStyle>
          <a:p>
            <a:endParaRPr lang="de-CH" dirty="0"/>
          </a:p>
        </p:txBody>
      </p:sp>
      <p:sp>
        <p:nvSpPr>
          <p:cNvPr id="16" name="Foliennummernplatzhalter 5"/>
          <p:cNvSpPr>
            <a:spLocks noGrp="1"/>
          </p:cNvSpPr>
          <p:nvPr>
            <p:ph type="sldNum" sz="quarter" idx="4"/>
          </p:nvPr>
        </p:nvSpPr>
        <p:spPr>
          <a:xfrm>
            <a:off x="8443805" y="4525029"/>
            <a:ext cx="479618" cy="184666"/>
          </a:xfrm>
          <a:prstGeom prst="rect">
            <a:avLst/>
          </a:prstGeom>
          <a:noFill/>
        </p:spPr>
        <p:txBody>
          <a:bodyPr wrap="none" rtlCol="0" anchor="ctr">
            <a:spAutoFit/>
          </a:bodyPr>
          <a:lstStyle>
            <a:lvl1pPr algn="r">
              <a:defRPr lang="de-CH" sz="600" spc="200" baseline="0" smtClean="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C58DAA5-C7C9-4339-A36E-18A1EE3787A1}" type="slidenum">
              <a:rPr lang="de-CH" smtClean="0"/>
              <a:pPr/>
              <a:t>‹#›</a:t>
            </a:fld>
            <a:endParaRPr lang="de-CH" dirty="0"/>
          </a:p>
        </p:txBody>
      </p:sp>
      <p:sp>
        <p:nvSpPr>
          <p:cNvPr id="17" name="Textfeld 11"/>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tx2"/>
                </a:solidFill>
              </a:rPr>
              <a:t>WWW.CRYPTOFINANCE.CH</a:t>
            </a:r>
          </a:p>
        </p:txBody>
      </p:sp>
    </p:spTree>
    <p:extLst>
      <p:ext uri="{BB962C8B-B14F-4D97-AF65-F5344CB8AC3E}">
        <p14:creationId xmlns:p14="http://schemas.microsoft.com/office/powerpoint/2010/main" val="68081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 Blau">
    <p:spTree>
      <p:nvGrpSpPr>
        <p:cNvPr id="1" name=""/>
        <p:cNvGrpSpPr/>
        <p:nvPr/>
      </p:nvGrpSpPr>
      <p:grpSpPr>
        <a:xfrm>
          <a:off x="0" y="0"/>
          <a:ext cx="0" cy="0"/>
          <a:chOff x="0" y="0"/>
          <a:chExt cx="0" cy="0"/>
        </a:xfrm>
      </p:grpSpPr>
      <p:sp>
        <p:nvSpPr>
          <p:cNvPr id="8" name="Rechteck 7"/>
          <p:cNvSpPr/>
          <p:nvPr userDrawn="1"/>
        </p:nvSpPr>
        <p:spPr>
          <a:xfrm>
            <a:off x="0" y="0"/>
            <a:ext cx="9144000" cy="5143500"/>
          </a:xfrm>
          <a:prstGeom prst="rect">
            <a:avLst/>
          </a:prstGeom>
          <a:solidFill>
            <a:srgbClr val="15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p:txBody>
          <a:bodyPr/>
          <a:lstStyle>
            <a:lvl1pPr>
              <a:defRPr b="1" i="0">
                <a:solidFill>
                  <a:schemeClr val="bg1"/>
                </a:solidFill>
                <a:latin typeface="Open Sans"/>
                <a:cs typeface="Open Sans"/>
              </a:defRPr>
            </a:lvl1pPr>
          </a:lstStyle>
          <a:p>
            <a:r>
              <a:rPr lang="de-DE" dirty="0"/>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9" name="Textfeld 8"/>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0" name="Picture 9">
            <a:extLst>
              <a:ext uri="{FF2B5EF4-FFF2-40B4-BE49-F238E27FC236}">
                <a16:creationId xmlns:a16="http://schemas.microsoft.com/office/drawing/2014/main" id="{5F45190E-90AF-427B-8F72-94F47F94D034}"/>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Tree>
    <p:extLst>
      <p:ext uri="{BB962C8B-B14F-4D97-AF65-F5344CB8AC3E}">
        <p14:creationId xmlns:p14="http://schemas.microsoft.com/office/powerpoint/2010/main" val="125672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600217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1520" y="267494"/>
            <a:ext cx="5486400" cy="425054"/>
          </a:xfrm>
        </p:spPr>
        <p:txBody>
          <a:bodyPr anchor="b">
            <a:normAutofit/>
          </a:bodyPr>
          <a:lstStyle>
            <a:lvl1pPr algn="l">
              <a:defRPr sz="1600" b="1" i="0">
                <a:latin typeface="Open Sans"/>
                <a:cs typeface="Open Sans"/>
              </a:defRPr>
            </a:lvl1pPr>
          </a:lstStyle>
          <a:p>
            <a:r>
              <a:rPr lang="de-DE" dirty="0"/>
              <a:t>Titelmasterformat durch Klicken bearbeiten</a:t>
            </a:r>
            <a:endParaRPr lang="de-CH" dirty="0"/>
          </a:p>
        </p:txBody>
      </p:sp>
      <p:sp>
        <p:nvSpPr>
          <p:cNvPr id="3" name="Bildplatzhalter 2"/>
          <p:cNvSpPr>
            <a:spLocks noGrp="1"/>
          </p:cNvSpPr>
          <p:nvPr>
            <p:ph type="pic" idx="1"/>
          </p:nvPr>
        </p:nvSpPr>
        <p:spPr>
          <a:xfrm>
            <a:off x="3347864" y="267494"/>
            <a:ext cx="4378437" cy="4378437"/>
          </a:xfrm>
          <a:prstGeom prst="ellipse">
            <a:avLst/>
          </a:prstGeom>
          <a:ln w="38100">
            <a:solidFill>
              <a:srgbClr val="D2A784"/>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hasCustomPrompt="1"/>
          </p:nvPr>
        </p:nvSpPr>
        <p:spPr>
          <a:xfrm>
            <a:off x="251520" y="627534"/>
            <a:ext cx="5486400" cy="603647"/>
          </a:xfrm>
        </p:spPr>
        <p:txBody>
          <a:bodyPr vert="horz" lIns="91440" tIns="45720" rIns="91440" bIns="45720" rtlCol="0" anchor="t">
            <a:normAutofit/>
          </a:bodyPr>
          <a:lstStyle>
            <a:lvl1pPr>
              <a:defRPr lang="de-DE" sz="1000" dirty="0" smtClean="0">
                <a:solidFill>
                  <a:srgbClr val="000000"/>
                </a:solidFill>
              </a:defRPr>
            </a:lvl1pPr>
          </a:lstStyle>
          <a:p>
            <a:pPr marL="0" lvl="0" indent="0">
              <a:buNone/>
            </a:pPr>
            <a:r>
              <a:rPr lang="de-DE" dirty="0"/>
              <a:t>TEXTMASTERFORMAT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127484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 Blau">
    <p:spTree>
      <p:nvGrpSpPr>
        <p:cNvPr id="1" name=""/>
        <p:cNvGrpSpPr/>
        <p:nvPr/>
      </p:nvGrpSpPr>
      <p:grpSpPr>
        <a:xfrm>
          <a:off x="0" y="0"/>
          <a:ext cx="0" cy="0"/>
          <a:chOff x="0" y="0"/>
          <a:chExt cx="0" cy="0"/>
        </a:xfrm>
      </p:grpSpPr>
      <p:sp>
        <p:nvSpPr>
          <p:cNvPr id="8" name="Rechteck 7"/>
          <p:cNvSpPr/>
          <p:nvPr userDrawn="1"/>
        </p:nvSpPr>
        <p:spPr>
          <a:xfrm>
            <a:off x="0" y="0"/>
            <a:ext cx="9144000" cy="5143500"/>
          </a:xfrm>
          <a:prstGeom prst="rect">
            <a:avLst/>
          </a:prstGeom>
          <a:solidFill>
            <a:srgbClr val="15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a:xfrm>
            <a:off x="251520" y="267494"/>
            <a:ext cx="5486400" cy="425054"/>
          </a:xfrm>
        </p:spPr>
        <p:txBody>
          <a:bodyPr anchor="b">
            <a:normAutofit/>
          </a:bodyPr>
          <a:lstStyle>
            <a:lvl1pPr algn="l">
              <a:defRPr sz="1600" b="1" i="0">
                <a:solidFill>
                  <a:schemeClr val="bg1"/>
                </a:solidFill>
                <a:latin typeface="Open Sans"/>
                <a:cs typeface="Open Sans"/>
              </a:defRPr>
            </a:lvl1pPr>
          </a:lstStyle>
          <a:p>
            <a:r>
              <a:rPr lang="de-DE" dirty="0"/>
              <a:t>Titelmasterformat durch Klicken bearbeiten</a:t>
            </a:r>
            <a:endParaRPr lang="de-CH" dirty="0"/>
          </a:p>
        </p:txBody>
      </p:sp>
      <p:sp>
        <p:nvSpPr>
          <p:cNvPr id="3" name="Bildplatzhalter 2"/>
          <p:cNvSpPr>
            <a:spLocks noGrp="1"/>
          </p:cNvSpPr>
          <p:nvPr>
            <p:ph type="pic" idx="1"/>
          </p:nvPr>
        </p:nvSpPr>
        <p:spPr>
          <a:xfrm>
            <a:off x="3347864" y="267494"/>
            <a:ext cx="4378437" cy="4378437"/>
          </a:xfrm>
          <a:prstGeom prst="ellipse">
            <a:avLst/>
          </a:prstGeom>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hasCustomPrompt="1"/>
          </p:nvPr>
        </p:nvSpPr>
        <p:spPr>
          <a:xfrm>
            <a:off x="251520" y="627534"/>
            <a:ext cx="5486400" cy="603647"/>
          </a:xfrm>
        </p:spPr>
        <p:txBody>
          <a:bodyPr vert="horz" lIns="91440" tIns="45720" rIns="91440" bIns="45720" rtlCol="0" anchor="t">
            <a:normAutofit/>
          </a:bodyPr>
          <a:lstStyle>
            <a:lvl1pPr>
              <a:defRPr lang="de-DE" sz="1000" dirty="0" smtClean="0">
                <a:solidFill>
                  <a:schemeClr val="bg1"/>
                </a:solidFill>
              </a:defRPr>
            </a:lvl1pPr>
          </a:lstStyle>
          <a:p>
            <a:pPr marL="0" lvl="0" indent="0">
              <a:buNone/>
            </a:pPr>
            <a:r>
              <a:rPr lang="de-DE" dirty="0"/>
              <a:t>TEXTMASTERFORMAT BEARBEITEN</a:t>
            </a:r>
          </a:p>
        </p:txBody>
      </p:sp>
      <p:sp>
        <p:nvSpPr>
          <p:cNvPr id="5" name="Datumsplatzhalter 4"/>
          <p:cNvSpPr>
            <a:spLocks noGrp="1"/>
          </p:cNvSpPr>
          <p:nvPr>
            <p:ph type="dt" sz="half" idx="10"/>
          </p:nvPr>
        </p:nvSpPr>
        <p:spPr/>
        <p:txBody>
          <a:bodyPr/>
          <a:lstStyle>
            <a:lvl1pPr>
              <a:defRPr>
                <a:solidFill>
                  <a:schemeClr val="bg1"/>
                </a:solidFill>
              </a:defRPr>
            </a:lvl1pPr>
          </a:lstStyle>
          <a:p>
            <a:endParaRPr lang="de-CH" dirty="0"/>
          </a:p>
        </p:txBody>
      </p:sp>
      <p:sp>
        <p:nvSpPr>
          <p:cNvPr id="6" name="Fußzeilenplatzhalter 5"/>
          <p:cNvSpPr>
            <a:spLocks noGrp="1"/>
          </p:cNvSpPr>
          <p:nvPr>
            <p:ph type="ftr" sz="quarter" idx="11"/>
          </p:nvPr>
        </p:nvSpPr>
        <p:spPr/>
        <p:txBody>
          <a:bodyPr/>
          <a:lstStyle>
            <a:lvl1pPr>
              <a:defRPr>
                <a:solidFill>
                  <a:schemeClr val="bg1"/>
                </a:solidFill>
              </a:defRPr>
            </a:lvl1pPr>
          </a:lstStyle>
          <a:p>
            <a:endParaRPr lang="de-CH" dirty="0"/>
          </a:p>
        </p:txBody>
      </p:sp>
      <p:sp>
        <p:nvSpPr>
          <p:cNvPr id="7" name="Foliennummernplatzhalter 6"/>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10" name="Textfeld 9"/>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1" name="Picture 10">
            <a:extLst>
              <a:ext uri="{FF2B5EF4-FFF2-40B4-BE49-F238E27FC236}">
                <a16:creationId xmlns:a16="http://schemas.microsoft.com/office/drawing/2014/main" id="{672B9BA5-48E1-49A1-87BF-AABC995C49A6}"/>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Tree>
    <p:extLst>
      <p:ext uri="{BB962C8B-B14F-4D97-AF65-F5344CB8AC3E}">
        <p14:creationId xmlns:p14="http://schemas.microsoft.com/office/powerpoint/2010/main" val="159052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2">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19200" y="0"/>
            <a:ext cx="9563200" cy="5092030"/>
          </a:xfrm>
          <a:prstGeom prst="rect">
            <a:avLst/>
          </a:prstGeom>
          <a:ln w="38100">
            <a:noFill/>
          </a:ln>
        </p:spPr>
        <p:txBody>
          <a:bodyPr lIns="4500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2" name="Titel 1"/>
          <p:cNvSpPr>
            <a:spLocks noGrp="1"/>
          </p:cNvSpPr>
          <p:nvPr>
            <p:ph type="title"/>
          </p:nvPr>
        </p:nvSpPr>
        <p:spPr>
          <a:xfrm>
            <a:off x="0" y="195486"/>
            <a:ext cx="5364088" cy="401442"/>
          </a:xfrm>
          <a:solidFill>
            <a:srgbClr val="153E6E"/>
          </a:solidFill>
        </p:spPr>
        <p:txBody>
          <a:bodyPr wrap="square" lIns="360000" tIns="108000" anchor="b">
            <a:spAutoFit/>
          </a:bodyPr>
          <a:lstStyle>
            <a:lvl1pPr algn="l">
              <a:defRPr sz="1600" b="0" i="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de-DE" dirty="0"/>
              <a:t>Titelmasterformat durch Klicken bearbeiten</a:t>
            </a:r>
            <a:endParaRPr lang="de-CH" dirty="0"/>
          </a:p>
        </p:txBody>
      </p:sp>
      <p:sp>
        <p:nvSpPr>
          <p:cNvPr id="4" name="Textplatzhalter 3"/>
          <p:cNvSpPr>
            <a:spLocks noGrp="1"/>
          </p:cNvSpPr>
          <p:nvPr>
            <p:ph type="body" sz="half" idx="2" hasCustomPrompt="1"/>
          </p:nvPr>
        </p:nvSpPr>
        <p:spPr>
          <a:xfrm>
            <a:off x="0" y="576692"/>
            <a:ext cx="5364088" cy="341170"/>
          </a:xfrm>
          <a:solidFill>
            <a:srgbClr val="153E6E"/>
          </a:solidFill>
        </p:spPr>
        <p:txBody>
          <a:bodyPr vert="horz" wrap="square" lIns="360000" tIns="45720" rIns="91440" bIns="108000" rtlCol="0" anchor="t">
            <a:spAutoFit/>
          </a:bodyPr>
          <a:lstStyle>
            <a:lvl1pPr marL="342900" indent="-342900">
              <a:buNone/>
              <a:defRPr lang="de-DE" sz="1000" dirty="0" smtClean="0">
                <a:solidFill>
                  <a:schemeClr val="bg1"/>
                </a:solidFill>
              </a:defRPr>
            </a:lvl1pPr>
          </a:lstStyle>
          <a:p>
            <a:pPr marL="0" lvl="0" indent="0"/>
            <a:r>
              <a:rPr lang="de-DE" dirty="0"/>
              <a:t>TEXTMASTERFORMAT BEARBEITEN</a:t>
            </a:r>
          </a:p>
        </p:txBody>
      </p:sp>
    </p:spTree>
    <p:extLst>
      <p:ext uri="{BB962C8B-B14F-4D97-AF65-F5344CB8AC3E}">
        <p14:creationId xmlns:p14="http://schemas.microsoft.com/office/powerpoint/2010/main" val="3864949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3">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normAutofit/>
          </a:bodyPr>
          <a:lstStyle>
            <a:lvl1pPr algn="l">
              <a:defRPr sz="1600" b="0"/>
            </a:lvl1pPr>
          </a:lstStyle>
          <a:p>
            <a:r>
              <a:rPr lang="de-DE" dirty="0"/>
              <a:t>Titelmasterformat durch Klicken bearbeiten</a:t>
            </a:r>
            <a:endParaRPr lang="de-CH" dirty="0"/>
          </a:p>
        </p:txBody>
      </p:sp>
      <p:sp>
        <p:nvSpPr>
          <p:cNvPr id="3" name="Bildplatzhalter 2"/>
          <p:cNvSpPr>
            <a:spLocks noGrp="1"/>
          </p:cNvSpPr>
          <p:nvPr>
            <p:ph type="pic" idx="1"/>
          </p:nvPr>
        </p:nvSpPr>
        <p:spPr>
          <a:xfrm>
            <a:off x="1821904" y="33950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hasCustomPrompt="1"/>
          </p:nvPr>
        </p:nvSpPr>
        <p:spPr>
          <a:xfrm>
            <a:off x="1792288" y="4025503"/>
            <a:ext cx="5486400" cy="603647"/>
          </a:xfrm>
        </p:spPr>
        <p:txBody>
          <a:bodyPr vert="horz" lIns="91440" tIns="45720" rIns="91440" bIns="45720" rtlCol="0" anchor="t">
            <a:normAutofit/>
          </a:bodyPr>
          <a:lstStyle>
            <a:lvl1pPr>
              <a:defRPr lang="de-DE" sz="1000" dirty="0" smtClean="0">
                <a:solidFill>
                  <a:srgbClr val="000000"/>
                </a:solidFill>
              </a:defRPr>
            </a:lvl1pPr>
          </a:lstStyle>
          <a:p>
            <a:pPr marL="0" lvl="0" indent="0">
              <a:buNone/>
            </a:pPr>
            <a:r>
              <a:rPr lang="de-DE" dirty="0"/>
              <a:t>TEXTMASTERFORMAT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4C58DAA5-C7C9-4339-A36E-18A1EE3787A1}" type="slidenum">
              <a:rPr lang="de-CH" smtClean="0"/>
              <a:t>‹#›</a:t>
            </a:fld>
            <a:endParaRPr lang="de-CH" dirty="0"/>
          </a:p>
        </p:txBody>
      </p:sp>
      <p:sp>
        <p:nvSpPr>
          <p:cNvPr id="8" name="Rechteck 7"/>
          <p:cNvSpPr/>
          <p:nvPr userDrawn="1"/>
        </p:nvSpPr>
        <p:spPr>
          <a:xfrm>
            <a:off x="1835696" y="3426469"/>
            <a:ext cx="5472608"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986756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8" name="Rechteck 7"/>
          <p:cNvSpPr/>
          <p:nvPr userDrawn="1"/>
        </p:nvSpPr>
        <p:spPr>
          <a:xfrm>
            <a:off x="0" y="0"/>
            <a:ext cx="9144000" cy="5143500"/>
          </a:xfrm>
          <a:prstGeom prst="rect">
            <a:avLst/>
          </a:prstGeom>
          <a:solidFill>
            <a:srgbClr val="15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p:txBody>
          <a:bodyPr/>
          <a:lstStyle>
            <a:lvl1pPr>
              <a:defRPr b="1" i="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de-DE" dirty="0"/>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9" name="Textfeld 8"/>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4" name="Picture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Tree>
    <p:extLst>
      <p:ext uri="{BB962C8B-B14F-4D97-AF65-F5344CB8AC3E}">
        <p14:creationId xmlns:p14="http://schemas.microsoft.com/office/powerpoint/2010/main" val="522017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4" name="Textfeld 3"/>
          <p:cNvSpPr txBox="1"/>
          <p:nvPr userDrawn="1"/>
        </p:nvSpPr>
        <p:spPr>
          <a:xfrm>
            <a:off x="179512" y="354018"/>
            <a:ext cx="3672408" cy="1569660"/>
          </a:xfrm>
          <a:prstGeom prst="rect">
            <a:avLst/>
          </a:prstGeom>
        </p:spPr>
        <p:txBody>
          <a:bodyPr vert="horz" lIns="91440" tIns="45720" rIns="91440" bIns="45720" rtlCol="0" anchor="t">
            <a:normAutofit/>
          </a:bodyPr>
          <a:lstStyle>
            <a:lvl1pPr>
              <a:spcBef>
                <a:spcPct val="0"/>
              </a:spcBef>
              <a:buNone/>
              <a:defRPr sz="1600" b="0" baseline="0">
                <a:solidFill>
                  <a:schemeClr val="accent1"/>
                </a:solidFill>
                <a:latin typeface="+mj-lt"/>
                <a:ea typeface="Open Sans Semibold" panose="020B0706030804020204" pitchFamily="34" charset="0"/>
                <a:cs typeface="Open Sans Semibold" panose="020B0706030804020204" pitchFamily="34" charset="0"/>
              </a:defRPr>
            </a:lvl1pPr>
          </a:lstStyle>
          <a:p>
            <a:pPr lvl="0"/>
            <a:r>
              <a:rPr lang="de-DE" sz="2500" dirty="0">
                <a:solidFill>
                  <a:srgbClr val="153E6E"/>
                </a:solidFill>
              </a:rPr>
              <a:t>YOUR</a:t>
            </a:r>
            <a:r>
              <a:rPr lang="de-DE" sz="2500" baseline="0" dirty="0">
                <a:solidFill>
                  <a:srgbClr val="153E6E"/>
                </a:solidFill>
              </a:rPr>
              <a:t> </a:t>
            </a:r>
            <a:r>
              <a:rPr lang="de-DE" sz="2500" b="1" i="0" baseline="0" dirty="0">
                <a:solidFill>
                  <a:srgbClr val="153E6E"/>
                </a:solidFill>
                <a:latin typeface="Open Sans"/>
                <a:cs typeface="Open Sans"/>
              </a:rPr>
              <a:t>GATEWAY</a:t>
            </a:r>
            <a:r>
              <a:rPr lang="de-DE" sz="2500" baseline="0" dirty="0">
                <a:solidFill>
                  <a:srgbClr val="153E6E"/>
                </a:solidFill>
              </a:rPr>
              <a:t> TO THE </a:t>
            </a:r>
            <a:r>
              <a:rPr lang="de-DE" sz="2500" b="1" i="0" baseline="0" dirty="0">
                <a:solidFill>
                  <a:srgbClr val="153E6E"/>
                </a:solidFill>
                <a:latin typeface="Open Sans"/>
                <a:cs typeface="Open Sans"/>
              </a:rPr>
              <a:t>CRYPTO WORLD</a:t>
            </a:r>
            <a:r>
              <a:rPr lang="de-DE" sz="2500" dirty="0">
                <a:solidFill>
                  <a:srgbClr val="153E6E"/>
                </a:solidFill>
              </a:rPr>
              <a:t>.</a:t>
            </a:r>
            <a:endParaRPr lang="de-CH" sz="2500" dirty="0">
              <a:solidFill>
                <a:srgbClr val="153E6E"/>
              </a:solidFill>
            </a:endParaRPr>
          </a:p>
        </p:txBody>
      </p:sp>
      <p:sp>
        <p:nvSpPr>
          <p:cNvPr id="11" name="Rechteck 10"/>
          <p:cNvSpPr/>
          <p:nvPr userDrawn="1"/>
        </p:nvSpPr>
        <p:spPr>
          <a:xfrm>
            <a:off x="7380312" y="4587974"/>
            <a:ext cx="172819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Box 3"/>
          <p:cNvSpPr txBox="1"/>
          <p:nvPr userDrawn="1"/>
        </p:nvSpPr>
        <p:spPr>
          <a:xfrm>
            <a:off x="457200" y="2589447"/>
            <a:ext cx="1981200" cy="1615827"/>
          </a:xfrm>
          <a:prstGeom prst="rect">
            <a:avLst/>
          </a:prstGeom>
          <a:noFill/>
        </p:spPr>
        <p:txBody>
          <a:bodyPr wrap="square" rtlCol="0">
            <a:spAutoFit/>
          </a:bodyPr>
          <a:lstStyle/>
          <a:p>
            <a:r>
              <a:rPr lang="de-DE" sz="900" b="1" i="0" dirty="0">
                <a:solidFill>
                  <a:srgbClr val="153E6E"/>
                </a:solidFill>
                <a:latin typeface="Open Sans"/>
                <a:ea typeface="Open Sans Semibold" panose="020B0706030804020204" pitchFamily="34" charset="0"/>
                <a:cs typeface="Open Sans"/>
              </a:rPr>
              <a:t>CRYPTO FINANCE</a:t>
            </a:r>
            <a:r>
              <a:rPr lang="de-DE" sz="900" b="1" i="0" baseline="0" dirty="0">
                <a:solidFill>
                  <a:srgbClr val="153E6E"/>
                </a:solidFill>
                <a:latin typeface="Open Sans"/>
                <a:ea typeface="Open Sans Semibold" pitchFamily="34" charset="0"/>
                <a:cs typeface="Open Sans"/>
              </a:rPr>
              <a:t> AG</a:t>
            </a:r>
            <a:br>
              <a:rPr lang="de-DE" sz="900" b="1" i="0" baseline="0" dirty="0">
                <a:solidFill>
                  <a:srgbClr val="153E6E"/>
                </a:solidFill>
                <a:latin typeface="Open Sans"/>
                <a:ea typeface="Open Sans Semibold" pitchFamily="34" charset="0"/>
                <a:cs typeface="Open Sans"/>
              </a:rPr>
            </a:br>
            <a:r>
              <a:rPr lang="de-DE" sz="900" baseline="0" dirty="0">
                <a:solidFill>
                  <a:srgbClr val="153E6E"/>
                </a:solidFill>
                <a:latin typeface="+mn-lt"/>
                <a:ea typeface="Open Sans Semibold" pitchFamily="34" charset="0"/>
                <a:cs typeface="Open Sans Semibold" pitchFamily="34" charset="0"/>
              </a:rPr>
              <a:t>Bahnhofplatz</a:t>
            </a:r>
          </a:p>
          <a:p>
            <a:r>
              <a:rPr lang="de-DE" sz="900" dirty="0">
                <a:solidFill>
                  <a:srgbClr val="153E6E"/>
                </a:solidFill>
                <a:latin typeface="Open Sans Light" pitchFamily="34" charset="0"/>
                <a:ea typeface="Open Sans Light" pitchFamily="34" charset="0"/>
                <a:cs typeface="Open Sans Light" pitchFamily="34" charset="0"/>
              </a:rPr>
              <a:t>CH-6300 Zug</a:t>
            </a:r>
          </a:p>
          <a:p>
            <a:endParaRPr lang="de-DE" sz="900" dirty="0">
              <a:solidFill>
                <a:srgbClr val="153E6E"/>
              </a:solidFill>
              <a:latin typeface="Open Sans Light" pitchFamily="34" charset="0"/>
              <a:ea typeface="Open Sans Light" pitchFamily="34" charset="0"/>
              <a:cs typeface="Open Sans Light" pitchFamily="34" charset="0"/>
            </a:endParaRPr>
          </a:p>
          <a:p>
            <a:r>
              <a:rPr lang="de-DE" sz="900" dirty="0">
                <a:solidFill>
                  <a:srgbClr val="153E6E"/>
                </a:solidFill>
                <a:latin typeface="Open Sans Light" pitchFamily="34" charset="0"/>
                <a:ea typeface="Open Sans Light" pitchFamily="34" charset="0"/>
                <a:cs typeface="Open Sans Light" pitchFamily="34" charset="0"/>
              </a:rPr>
              <a:t>+41 (0)41 545 88 22</a:t>
            </a:r>
          </a:p>
          <a:p>
            <a:endParaRPr lang="de-DE" sz="900" dirty="0">
              <a:solidFill>
                <a:srgbClr val="153E6E"/>
              </a:solidFill>
              <a:latin typeface="Open Sans Light" pitchFamily="34" charset="0"/>
              <a:ea typeface="Open Sans Light" pitchFamily="34" charset="0"/>
              <a:cs typeface="Open Sans Light" pitchFamily="34" charset="0"/>
            </a:endParaRPr>
          </a:p>
          <a:p>
            <a:r>
              <a:rPr lang="de-DE" sz="900" dirty="0" err="1">
                <a:solidFill>
                  <a:srgbClr val="153E6E"/>
                </a:solidFill>
                <a:latin typeface="Open Sans Light" pitchFamily="34" charset="0"/>
                <a:ea typeface="Open Sans Light" pitchFamily="34" charset="0"/>
                <a:cs typeface="Open Sans Light" pitchFamily="34" charset="0"/>
              </a:rPr>
              <a:t>info@cryptofinance.ch</a:t>
            </a:r>
            <a:endParaRPr lang="de-DE" sz="900" dirty="0">
              <a:solidFill>
                <a:srgbClr val="153E6E"/>
              </a:solidFill>
              <a:latin typeface="Open Sans Light" pitchFamily="34" charset="0"/>
              <a:ea typeface="Open Sans Light" pitchFamily="34" charset="0"/>
              <a:cs typeface="Open Sans Light" pitchFamily="34" charset="0"/>
            </a:endParaRPr>
          </a:p>
          <a:p>
            <a:endParaRPr lang="de-DE" sz="900" dirty="0">
              <a:solidFill>
                <a:srgbClr val="153E6E"/>
              </a:solidFill>
              <a:latin typeface="Open Sans Light" pitchFamily="34" charset="0"/>
              <a:ea typeface="Open Sans Light" pitchFamily="34" charset="0"/>
              <a:cs typeface="Open Sans Light" pitchFamily="34" charset="0"/>
            </a:endParaRPr>
          </a:p>
          <a:p>
            <a:r>
              <a:rPr lang="de-DE" sz="900" dirty="0" err="1">
                <a:solidFill>
                  <a:srgbClr val="153E6E"/>
                </a:solidFill>
                <a:latin typeface="Open Sans Light" pitchFamily="34" charset="0"/>
                <a:ea typeface="Open Sans Light" pitchFamily="34" charset="0"/>
                <a:cs typeface="Open Sans Light" pitchFamily="34" charset="0"/>
              </a:rPr>
              <a:t>www.cryptofinance.ch</a:t>
            </a:r>
            <a:endParaRPr lang="de-DE" sz="900" dirty="0">
              <a:solidFill>
                <a:srgbClr val="153E6E"/>
              </a:solidFill>
              <a:latin typeface="Open Sans Light" pitchFamily="34" charset="0"/>
              <a:ea typeface="Open Sans Light" pitchFamily="34" charset="0"/>
              <a:cs typeface="Open Sans Light" pitchFamily="34" charset="0"/>
            </a:endParaRPr>
          </a:p>
          <a:p>
            <a:endParaRPr lang="de-DE" sz="900" dirty="0">
              <a:solidFill>
                <a:srgbClr val="153E6E"/>
              </a:solidFill>
              <a:latin typeface="Open Sans Light" pitchFamily="34" charset="0"/>
              <a:ea typeface="Open Sans Light" pitchFamily="34" charset="0"/>
              <a:cs typeface="Open Sans Light" pitchFamily="34" charset="0"/>
            </a:endParaRPr>
          </a:p>
          <a:p>
            <a:r>
              <a:rPr lang="de-DE" sz="900" dirty="0">
                <a:solidFill>
                  <a:srgbClr val="153E6E"/>
                </a:solidFill>
                <a:latin typeface="Open Sans Light" pitchFamily="34" charset="0"/>
                <a:ea typeface="Open Sans Light" pitchFamily="34" charset="0"/>
                <a:cs typeface="Open Sans Light" pitchFamily="34" charset="0"/>
              </a:rPr>
              <a:t>@</a:t>
            </a:r>
            <a:r>
              <a:rPr lang="de-DE" sz="900" dirty="0" err="1">
                <a:solidFill>
                  <a:srgbClr val="153E6E"/>
                </a:solidFill>
                <a:latin typeface="Open Sans Light" pitchFamily="34" charset="0"/>
                <a:ea typeface="Open Sans Light" pitchFamily="34" charset="0"/>
                <a:cs typeface="Open Sans Light" pitchFamily="34" charset="0"/>
              </a:rPr>
              <a:t>cryptofinanceag</a:t>
            </a:r>
            <a:endParaRPr lang="en-US" sz="900" dirty="0">
              <a:solidFill>
                <a:srgbClr val="153E6E"/>
              </a:solidFill>
              <a:latin typeface="Open Sans Light" pitchFamily="34" charset="0"/>
              <a:ea typeface="Open Sans Light" pitchFamily="34" charset="0"/>
              <a:cs typeface="Open Sans Light" pitchFamily="34" charset="0"/>
            </a:endParaRPr>
          </a:p>
        </p:txBody>
      </p:sp>
      <p:cxnSp>
        <p:nvCxnSpPr>
          <p:cNvPr id="19" name="Straight Connector 13"/>
          <p:cNvCxnSpPr/>
          <p:nvPr userDrawn="1"/>
        </p:nvCxnSpPr>
        <p:spPr>
          <a:xfrm>
            <a:off x="333019" y="3401566"/>
            <a:ext cx="1724381" cy="0"/>
          </a:xfrm>
          <a:prstGeom prst="line">
            <a:avLst/>
          </a:prstGeom>
          <a:ln w="6350">
            <a:solidFill>
              <a:srgbClr val="D2A784"/>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4"/>
          <p:cNvCxnSpPr/>
          <p:nvPr userDrawn="1"/>
        </p:nvCxnSpPr>
        <p:spPr>
          <a:xfrm>
            <a:off x="333019" y="3668266"/>
            <a:ext cx="1724381" cy="0"/>
          </a:xfrm>
          <a:prstGeom prst="line">
            <a:avLst/>
          </a:prstGeom>
          <a:ln w="6350">
            <a:solidFill>
              <a:srgbClr val="D2A784"/>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15"/>
          <p:cNvCxnSpPr/>
          <p:nvPr userDrawn="1"/>
        </p:nvCxnSpPr>
        <p:spPr>
          <a:xfrm>
            <a:off x="333019" y="3934966"/>
            <a:ext cx="1724381" cy="0"/>
          </a:xfrm>
          <a:prstGeom prst="line">
            <a:avLst/>
          </a:prstGeom>
          <a:ln w="6350">
            <a:solidFill>
              <a:srgbClr val="D2A784"/>
            </a:solidFill>
            <a:prstDash val="sysDot"/>
          </a:ln>
        </p:spPr>
        <p:style>
          <a:lnRef idx="1">
            <a:schemeClr val="accent1"/>
          </a:lnRef>
          <a:fillRef idx="0">
            <a:schemeClr val="accent1"/>
          </a:fillRef>
          <a:effectRef idx="0">
            <a:schemeClr val="accent1"/>
          </a:effectRef>
          <a:fontRef idx="minor">
            <a:schemeClr val="tx1"/>
          </a:fontRef>
        </p:style>
      </p:cxnSp>
      <p:sp>
        <p:nvSpPr>
          <p:cNvPr id="22" name="Datumsplatzhalter 4"/>
          <p:cNvSpPr>
            <a:spLocks noGrp="1"/>
          </p:cNvSpPr>
          <p:nvPr>
            <p:ph type="dt" sz="half" idx="10"/>
          </p:nvPr>
        </p:nvSpPr>
        <p:spPr>
          <a:xfrm>
            <a:off x="7564727" y="4525029"/>
            <a:ext cx="822661" cy="184666"/>
          </a:xfrm>
        </p:spPr>
        <p:txBody>
          <a:bodyPr/>
          <a:lstStyle/>
          <a:p>
            <a:endParaRPr lang="de-CH"/>
          </a:p>
        </p:txBody>
      </p:sp>
      <p:sp>
        <p:nvSpPr>
          <p:cNvPr id="23" name="Fußzeilenplatzhalter 5"/>
          <p:cNvSpPr>
            <a:spLocks noGrp="1"/>
          </p:cNvSpPr>
          <p:nvPr>
            <p:ph type="ftr" sz="quarter" idx="11"/>
          </p:nvPr>
        </p:nvSpPr>
        <p:spPr>
          <a:xfrm>
            <a:off x="2195736" y="4680225"/>
            <a:ext cx="5328592" cy="243608"/>
          </a:xfrm>
        </p:spPr>
        <p:txBody>
          <a:bodyPr/>
          <a:lstStyle/>
          <a:p>
            <a:endParaRPr lang="de-CH"/>
          </a:p>
        </p:txBody>
      </p:sp>
      <p:sp>
        <p:nvSpPr>
          <p:cNvPr id="24" name="Foliennummernplatzhalter 6"/>
          <p:cNvSpPr>
            <a:spLocks noGrp="1"/>
          </p:cNvSpPr>
          <p:nvPr>
            <p:ph type="sldNum" sz="quarter" idx="12"/>
          </p:nvPr>
        </p:nvSpPr>
        <p:spPr>
          <a:xfrm>
            <a:off x="8443805" y="4525029"/>
            <a:ext cx="479618" cy="184666"/>
          </a:xfrm>
        </p:spPr>
        <p:txBody>
          <a:bodyPr/>
          <a:lstStyle/>
          <a:p>
            <a:fld id="{4C58DAA5-C7C9-4339-A36E-18A1EE3787A1}" type="slidenum">
              <a:rPr lang="de-CH" smtClean="0"/>
              <a:t>‹#›</a:t>
            </a:fld>
            <a:endParaRPr lang="de-CH"/>
          </a:p>
        </p:txBody>
      </p:sp>
      <p:sp>
        <p:nvSpPr>
          <p:cNvPr id="29" name="Textfeld 11"/>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tx2"/>
                </a:solidFill>
              </a:rPr>
              <a:t>WWW.CRYPTOFINANCE.CH</a:t>
            </a:r>
          </a:p>
        </p:txBody>
      </p:sp>
      <p:pic>
        <p:nvPicPr>
          <p:cNvPr id="7" name="Picture 6">
            <a:extLst>
              <a:ext uri="{FF2B5EF4-FFF2-40B4-BE49-F238E27FC236}">
                <a16:creationId xmlns:a16="http://schemas.microsoft.com/office/drawing/2014/main" id="{7111BEB9-2F3F-4FE5-A7AF-91FBC90E2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877" y="3473075"/>
            <a:ext cx="163190" cy="111423"/>
          </a:xfrm>
          <a:prstGeom prst="rect">
            <a:avLst/>
          </a:prstGeom>
        </p:spPr>
      </p:pic>
      <p:pic>
        <p:nvPicPr>
          <p:cNvPr id="10" name="Picture 9">
            <a:extLst>
              <a:ext uri="{FF2B5EF4-FFF2-40B4-BE49-F238E27FC236}">
                <a16:creationId xmlns:a16="http://schemas.microsoft.com/office/drawing/2014/main" id="{04B2FED4-0A05-452D-8C63-EDE7BF7C12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845" y="3197313"/>
            <a:ext cx="165256" cy="132745"/>
          </a:xfrm>
          <a:prstGeom prst="rect">
            <a:avLst/>
          </a:prstGeom>
        </p:spPr>
      </p:pic>
      <p:pic>
        <p:nvPicPr>
          <p:cNvPr id="13" name="Picture 12">
            <a:extLst>
              <a:ext uri="{FF2B5EF4-FFF2-40B4-BE49-F238E27FC236}">
                <a16:creationId xmlns:a16="http://schemas.microsoft.com/office/drawing/2014/main" id="{32498A1A-589F-4882-BB46-AD4856E8A8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8516" y="3996815"/>
            <a:ext cx="185913" cy="138247"/>
          </a:xfrm>
          <a:prstGeom prst="rect">
            <a:avLst/>
          </a:prstGeom>
        </p:spPr>
      </p:pic>
      <p:pic>
        <p:nvPicPr>
          <p:cNvPr id="15" name="Picture 14">
            <a:extLst>
              <a:ext uri="{FF2B5EF4-FFF2-40B4-BE49-F238E27FC236}">
                <a16:creationId xmlns:a16="http://schemas.microsoft.com/office/drawing/2014/main" id="{6E831549-2054-442E-96A1-12503C94FA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0910" y="3721144"/>
            <a:ext cx="161124" cy="160945"/>
          </a:xfrm>
          <a:prstGeom prst="rect">
            <a:avLst/>
          </a:prstGeom>
        </p:spPr>
      </p:pic>
    </p:spTree>
    <p:extLst>
      <p:ext uri="{BB962C8B-B14F-4D97-AF65-F5344CB8AC3E}">
        <p14:creationId xmlns:p14="http://schemas.microsoft.com/office/powerpoint/2010/main" val="2827442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Zitat">
    <p:spTree>
      <p:nvGrpSpPr>
        <p:cNvPr id="1" name=""/>
        <p:cNvGrpSpPr/>
        <p:nvPr/>
      </p:nvGrpSpPr>
      <p:grpSpPr>
        <a:xfrm>
          <a:off x="0" y="0"/>
          <a:ext cx="0" cy="0"/>
          <a:chOff x="0" y="0"/>
          <a:chExt cx="0" cy="0"/>
        </a:xfrm>
      </p:grpSpPr>
      <p:pic>
        <p:nvPicPr>
          <p:cNvPr id="3" name="Picture 2" descr="shutterstock_39906922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584"/>
            <a:ext cx="9144000" cy="5154083"/>
          </a:xfrm>
          <a:prstGeom prst="rect">
            <a:avLst/>
          </a:prstGeom>
        </p:spPr>
      </p:pic>
      <p:sp>
        <p:nvSpPr>
          <p:cNvPr id="4" name="Datumsplatzhalter 3"/>
          <p:cNvSpPr>
            <a:spLocks noGrp="1"/>
          </p:cNvSpPr>
          <p:nvPr>
            <p:ph type="dt" sz="half" idx="10"/>
          </p:nvPr>
        </p:nvSpPr>
        <p:spPr/>
        <p:txBody>
          <a:bodyPr/>
          <a:lstStyle>
            <a:lvl1pPr>
              <a:defRPr>
                <a:solidFill>
                  <a:schemeClr val="bg1"/>
                </a:solidFill>
              </a:defRPr>
            </a:lvl1pPr>
          </a:lstStyle>
          <a:p>
            <a:fld id="{9E9C3333-4802-44B4-AE6B-76AB756278B6}" type="datetime1">
              <a:rPr lang="de-DE" smtClean="0"/>
              <a:t>02.11.2018</a:t>
            </a:fld>
            <a:endParaRPr lang="de-CH"/>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a:p>
        </p:txBody>
      </p:sp>
      <p:sp>
        <p:nvSpPr>
          <p:cNvPr id="9" name="Textfeld 8"/>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1" name="Picture 10">
            <a:extLst>
              <a:ext uri="{FF2B5EF4-FFF2-40B4-BE49-F238E27FC236}">
                <a16:creationId xmlns:a16="http://schemas.microsoft.com/office/drawing/2014/main" id="{CB758CAF-AADC-422A-A3FA-33A1EDB3E7CD}"/>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
        <p:nvSpPr>
          <p:cNvPr id="10" name="Titel 1">
            <a:extLst>
              <a:ext uri="{FF2B5EF4-FFF2-40B4-BE49-F238E27FC236}">
                <a16:creationId xmlns:a16="http://schemas.microsoft.com/office/drawing/2014/main" id="{7A32D5B9-643F-4BE8-8DDD-A0E93EF61339}"/>
              </a:ext>
            </a:extLst>
          </p:cNvPr>
          <p:cNvSpPr>
            <a:spLocks noGrp="1"/>
          </p:cNvSpPr>
          <p:nvPr>
            <p:ph type="ctrTitle"/>
          </p:nvPr>
        </p:nvSpPr>
        <p:spPr>
          <a:xfrm>
            <a:off x="180000" y="360000"/>
            <a:ext cx="2015698" cy="843598"/>
          </a:xfrm>
        </p:spPr>
        <p:txBody>
          <a:bodyPr anchor="b"/>
          <a:lstStyle>
            <a:lvl1pPr>
              <a:defRPr b="1" i="0">
                <a:solidFill>
                  <a:schemeClr val="bg1"/>
                </a:solidFill>
                <a:latin typeface="Open Sans"/>
                <a:ea typeface="Open Sans Semibold" panose="020B0706030804020204" pitchFamily="34" charset="0"/>
                <a:cs typeface="Open Sans"/>
              </a:defRPr>
            </a:lvl1pPr>
          </a:lstStyle>
          <a:p>
            <a:r>
              <a:rPr lang="de-DE" dirty="0"/>
              <a:t>Titelmasterformat durch Klicken bearbeiten</a:t>
            </a:r>
            <a:endParaRPr lang="de-CH" dirty="0"/>
          </a:p>
        </p:txBody>
      </p:sp>
      <p:sp>
        <p:nvSpPr>
          <p:cNvPr id="12" name="Untertitel 2">
            <a:extLst>
              <a:ext uri="{FF2B5EF4-FFF2-40B4-BE49-F238E27FC236}">
                <a16:creationId xmlns:a16="http://schemas.microsoft.com/office/drawing/2014/main" id="{8B2A0E71-6510-4D45-B3AF-29F072D11E11}"/>
              </a:ext>
            </a:extLst>
          </p:cNvPr>
          <p:cNvSpPr>
            <a:spLocks noGrp="1"/>
          </p:cNvSpPr>
          <p:nvPr>
            <p:ph type="subTitle" idx="1" hasCustomPrompt="1"/>
          </p:nvPr>
        </p:nvSpPr>
        <p:spPr>
          <a:xfrm>
            <a:off x="179512" y="1131590"/>
            <a:ext cx="2016224" cy="1656184"/>
          </a:xfrm>
        </p:spPr>
        <p:txBody>
          <a:bodyPr/>
          <a:lstStyle>
            <a:lvl1pPr marL="0" indent="0" algn="l">
              <a:buNone/>
              <a:defRPr sz="1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CH" dirty="0"/>
          </a:p>
        </p:txBody>
      </p:sp>
    </p:spTree>
    <p:extLst>
      <p:ext uri="{BB962C8B-B14F-4D97-AF65-F5344CB8AC3E}">
        <p14:creationId xmlns:p14="http://schemas.microsoft.com/office/powerpoint/2010/main" val="1161334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Nur Titel - Blau">
    <p:spTree>
      <p:nvGrpSpPr>
        <p:cNvPr id="1" name=""/>
        <p:cNvGrpSpPr/>
        <p:nvPr/>
      </p:nvGrpSpPr>
      <p:grpSpPr>
        <a:xfrm>
          <a:off x="0" y="0"/>
          <a:ext cx="0" cy="0"/>
          <a:chOff x="0" y="0"/>
          <a:chExt cx="0" cy="0"/>
        </a:xfrm>
      </p:grpSpPr>
      <p:sp>
        <p:nvSpPr>
          <p:cNvPr id="8" name="Rechteck 7"/>
          <p:cNvSpPr/>
          <p:nvPr userDrawn="1"/>
        </p:nvSpPr>
        <p:spPr>
          <a:xfrm>
            <a:off x="0" y="0"/>
            <a:ext cx="4572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a:xfrm>
            <a:off x="251520" y="360000"/>
            <a:ext cx="3816424" cy="1779702"/>
          </a:xfrm>
        </p:spPr>
        <p:txBody>
          <a:bodyPr/>
          <a:lstStyle>
            <a:lvl1pPr>
              <a:defRPr b="1" i="0">
                <a:solidFill>
                  <a:schemeClr val="bg1"/>
                </a:solidFill>
                <a:latin typeface="Open Sans"/>
                <a:cs typeface="Open Sans"/>
              </a:defRPr>
            </a:lvl1pPr>
          </a:lstStyle>
          <a:p>
            <a:r>
              <a:rPr lang="de-DE" dirty="0"/>
              <a:t>Titelmasterformat durch Klicken bearbeiten</a:t>
            </a:r>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pic>
        <p:nvPicPr>
          <p:cNvPr id="10" name="Picture 9">
            <a:extLst>
              <a:ext uri="{FF2B5EF4-FFF2-40B4-BE49-F238E27FC236}">
                <a16:creationId xmlns:a16="http://schemas.microsoft.com/office/drawing/2014/main" id="{5F45190E-90AF-427B-8F72-94F47F94D034}"/>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2" y="4593788"/>
            <a:ext cx="1436571" cy="359171"/>
          </a:xfrm>
          <a:prstGeom prst="rect">
            <a:avLst/>
          </a:prstGeom>
        </p:spPr>
      </p:pic>
      <p:sp>
        <p:nvSpPr>
          <p:cNvPr id="11" name="Datumsplatzhalter 2">
            <a:extLst>
              <a:ext uri="{FF2B5EF4-FFF2-40B4-BE49-F238E27FC236}">
                <a16:creationId xmlns:a16="http://schemas.microsoft.com/office/drawing/2014/main" id="{E82D2308-2541-4160-87D0-55868A7CF30B}"/>
              </a:ext>
            </a:extLst>
          </p:cNvPr>
          <p:cNvSpPr>
            <a:spLocks noGrp="1"/>
          </p:cNvSpPr>
          <p:nvPr>
            <p:ph type="dt" sz="half" idx="10"/>
          </p:nvPr>
        </p:nvSpPr>
        <p:spPr>
          <a:xfrm>
            <a:off x="5781154" y="4709695"/>
            <a:ext cx="822661" cy="184666"/>
          </a:xfrm>
        </p:spPr>
        <p:txBody>
          <a:bodyPr/>
          <a:lstStyle/>
          <a:p>
            <a:endParaRPr lang="de-CH" dirty="0"/>
          </a:p>
        </p:txBody>
      </p:sp>
      <p:sp>
        <p:nvSpPr>
          <p:cNvPr id="12" name="Foliennummernplatzhalter 4">
            <a:extLst>
              <a:ext uri="{FF2B5EF4-FFF2-40B4-BE49-F238E27FC236}">
                <a16:creationId xmlns:a16="http://schemas.microsoft.com/office/drawing/2014/main" id="{5ADDADE4-173E-47D9-A504-51EB5AEBE517}"/>
              </a:ext>
            </a:extLst>
          </p:cNvPr>
          <p:cNvSpPr>
            <a:spLocks noGrp="1"/>
          </p:cNvSpPr>
          <p:nvPr>
            <p:ph type="sldNum" sz="quarter" idx="12"/>
          </p:nvPr>
        </p:nvSpPr>
        <p:spPr>
          <a:xfrm>
            <a:off x="6660232" y="4709695"/>
            <a:ext cx="479618" cy="184666"/>
          </a:xfrm>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349363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0000" y="1262162"/>
            <a:ext cx="7772400" cy="1021556"/>
          </a:xfrm>
        </p:spPr>
        <p:txBody>
          <a:bodyPr anchor="t">
            <a:normAutofit/>
          </a:bodyPr>
          <a:lstStyle>
            <a:lvl1pPr algn="l">
              <a:defRPr sz="1600" b="1" i="0" cap="none">
                <a:solidFill>
                  <a:srgbClr val="153E6E"/>
                </a:solidFill>
                <a:latin typeface="Open Sans"/>
                <a:cs typeface="Open Sans"/>
              </a:defRPr>
            </a:lvl1pPr>
          </a:lstStyle>
          <a:p>
            <a:r>
              <a:rPr lang="de-DE" dirty="0"/>
              <a:t>Titelmasterformat durch klicken bearbeiten</a:t>
            </a:r>
            <a:endParaRPr lang="de-CH" dirty="0"/>
          </a:p>
        </p:txBody>
      </p:sp>
      <p:sp>
        <p:nvSpPr>
          <p:cNvPr id="3" name="Textplatzhalter 2"/>
          <p:cNvSpPr>
            <a:spLocks noGrp="1"/>
          </p:cNvSpPr>
          <p:nvPr>
            <p:ph type="body" idx="1" hasCustomPrompt="1"/>
          </p:nvPr>
        </p:nvSpPr>
        <p:spPr>
          <a:xfrm>
            <a:off x="179512" y="195486"/>
            <a:ext cx="7772400" cy="1125140"/>
          </a:xfrm>
        </p:spPr>
        <p:txBody>
          <a:bodyPr anchor="b">
            <a:normAutofit/>
          </a:bodyPr>
          <a:lstStyle>
            <a:lvl1pPr marL="0" indent="0">
              <a:buNone/>
              <a:defRPr sz="1000">
                <a:solidFill>
                  <a:srgbClr val="153E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2558736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99163"/>
            <a:ext cx="7886700" cy="994172"/>
          </a:xfrm>
        </p:spPr>
        <p:txBody>
          <a:bodyPr lIns="0"/>
          <a:lstStyle>
            <a:lvl1pPr marL="0" marR="0" indent="0" algn="l" defTabSz="342900" rtl="0" eaLnBrk="1" fontAlgn="auto" latinLnBrk="0" hangingPunct="1">
              <a:lnSpc>
                <a:spcPct val="100000"/>
              </a:lnSpc>
              <a:spcBef>
                <a:spcPts val="0"/>
              </a:spcBef>
              <a:spcAft>
                <a:spcPts val="0"/>
              </a:spcAft>
              <a:buClrTx/>
              <a:buSzTx/>
              <a:buFontTx/>
              <a:buNone/>
              <a:tabLst/>
              <a:defRPr>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de-CH" sz="22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Title</a:t>
            </a:r>
            <a:endParaRPr kumimoji="0" lang="en-GB" sz="22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9" name="Slide Number Placeholder 4">
            <a:extLst>
              <a:ext uri="{FF2B5EF4-FFF2-40B4-BE49-F238E27FC236}">
                <a16:creationId xmlns:a16="http://schemas.microsoft.com/office/drawing/2014/main" id="{27D5C1B8-C8D6-479D-961A-EA87D00D0A02}"/>
              </a:ext>
            </a:extLst>
          </p:cNvPr>
          <p:cNvSpPr txBox="1">
            <a:spLocks/>
          </p:cNvSpPr>
          <p:nvPr userDrawn="1"/>
        </p:nvSpPr>
        <p:spPr>
          <a:xfrm>
            <a:off x="6457949" y="4727019"/>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12FDE2-C8D8-43E3-9E64-32B266A18EC4}" type="slidenum">
              <a:rPr lang="de-CH" sz="900" smtClean="0"/>
              <a:t>‹#›</a:t>
            </a:fld>
            <a:endParaRPr lang="en-GB" sz="900" dirty="0"/>
          </a:p>
        </p:txBody>
      </p:sp>
      <p:cxnSp>
        <p:nvCxnSpPr>
          <p:cNvPr id="10" name="Gerader Verbinder 9">
            <a:extLst>
              <a:ext uri="{FF2B5EF4-FFF2-40B4-BE49-F238E27FC236}">
                <a16:creationId xmlns:a16="http://schemas.microsoft.com/office/drawing/2014/main" id="{AA9F244B-B88D-4D5C-9832-1CFB333CA68B}"/>
              </a:ext>
            </a:extLst>
          </p:cNvPr>
          <p:cNvCxnSpPr>
            <a:cxnSpLocks/>
          </p:cNvCxnSpPr>
          <p:nvPr userDrawn="1"/>
        </p:nvCxnSpPr>
        <p:spPr>
          <a:xfrm>
            <a:off x="628651" y="4655507"/>
            <a:ext cx="7886699" cy="0"/>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D4F7B0F0-7DA1-467C-B000-8812CB483AED}"/>
              </a:ext>
            </a:extLst>
          </p:cNvPr>
          <p:cNvSpPr txBox="1">
            <a:spLocks/>
          </p:cNvSpPr>
          <p:nvPr userDrawn="1"/>
        </p:nvSpPr>
        <p:spPr>
          <a:xfrm>
            <a:off x="628650" y="4726591"/>
            <a:ext cx="3086100"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CH" sz="900" dirty="0"/>
              <a:t>Jan </a:t>
            </a:r>
            <a:r>
              <a:rPr lang="de-CH" sz="900" dirty="0" err="1"/>
              <a:t>Brzezek</a:t>
            </a:r>
            <a:endParaRPr lang="en-GB" sz="900" dirty="0"/>
          </a:p>
        </p:txBody>
      </p:sp>
      <p:sp>
        <p:nvSpPr>
          <p:cNvPr id="12" name="Footer Placeholder 3">
            <a:extLst>
              <a:ext uri="{FF2B5EF4-FFF2-40B4-BE49-F238E27FC236}">
                <a16:creationId xmlns:a16="http://schemas.microsoft.com/office/drawing/2014/main" id="{22063D4B-DE09-4572-B5F1-FDD58FD36FA7}"/>
              </a:ext>
            </a:extLst>
          </p:cNvPr>
          <p:cNvSpPr txBox="1">
            <a:spLocks/>
          </p:cNvSpPr>
          <p:nvPr userDrawn="1"/>
        </p:nvSpPr>
        <p:spPr>
          <a:xfrm>
            <a:off x="3028950" y="4732734"/>
            <a:ext cx="3086100"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CH" sz="900" b="1" dirty="0"/>
              <a:t>CryptoSpace Moscow</a:t>
            </a:r>
            <a:endParaRPr lang="en-GB" sz="900" b="1" dirty="0"/>
          </a:p>
        </p:txBody>
      </p:sp>
    </p:spTree>
    <p:extLst>
      <p:ext uri="{BB962C8B-B14F-4D97-AF65-F5344CB8AC3E}">
        <p14:creationId xmlns:p14="http://schemas.microsoft.com/office/powerpoint/2010/main" val="2435975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1" name="Rechteck 10"/>
          <p:cNvSpPr/>
          <p:nvPr userDrawn="1"/>
        </p:nvSpPr>
        <p:spPr>
          <a:xfrm>
            <a:off x="7380312" y="4587974"/>
            <a:ext cx="172819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ctrTitle"/>
          </p:nvPr>
        </p:nvSpPr>
        <p:spPr>
          <a:xfrm>
            <a:off x="180000" y="360000"/>
            <a:ext cx="2015698" cy="843598"/>
          </a:xfrm>
        </p:spPr>
        <p:txBody>
          <a:bodyPr anchor="b"/>
          <a:lstStyle>
            <a:lvl1pPr>
              <a:defRPr b="1" i="0">
                <a:solidFill>
                  <a:srgbClr val="153E6E"/>
                </a:solidFill>
                <a:latin typeface="Open Sans"/>
                <a:ea typeface="Open Sans Semibold" panose="020B0706030804020204" pitchFamily="34" charset="0"/>
                <a:cs typeface="Open Sans"/>
              </a:defRPr>
            </a:lvl1pPr>
          </a:lstStyle>
          <a:p>
            <a:r>
              <a:rPr lang="de-DE" dirty="0"/>
              <a:t>Titelmasterformat durch Klicken bearbeiten</a:t>
            </a:r>
            <a:endParaRPr lang="de-CH" dirty="0"/>
          </a:p>
        </p:txBody>
      </p:sp>
      <p:sp>
        <p:nvSpPr>
          <p:cNvPr id="3" name="Untertitel 2"/>
          <p:cNvSpPr>
            <a:spLocks noGrp="1"/>
          </p:cNvSpPr>
          <p:nvPr>
            <p:ph type="subTitle" idx="1" hasCustomPrompt="1"/>
          </p:nvPr>
        </p:nvSpPr>
        <p:spPr>
          <a:xfrm>
            <a:off x="179512" y="1131590"/>
            <a:ext cx="2016224" cy="1656184"/>
          </a:xfrm>
        </p:spPr>
        <p:txBody>
          <a:bodyPr/>
          <a:lstStyle>
            <a:lvl1pPr marL="0" indent="0" algn="l">
              <a:buNone/>
              <a:defRPr sz="1000">
                <a:solidFill>
                  <a:srgbClr val="153E6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CH" dirty="0"/>
          </a:p>
        </p:txBody>
      </p:sp>
      <p:sp>
        <p:nvSpPr>
          <p:cNvPr id="14" name="Datumsplatzhalter 3"/>
          <p:cNvSpPr>
            <a:spLocks noGrp="1"/>
          </p:cNvSpPr>
          <p:nvPr>
            <p:ph type="dt" sz="half" idx="2"/>
          </p:nvPr>
        </p:nvSpPr>
        <p:spPr>
          <a:xfrm>
            <a:off x="7564727" y="4525029"/>
            <a:ext cx="822661" cy="184666"/>
          </a:xfrm>
          <a:prstGeom prst="rect">
            <a:avLst/>
          </a:prstGeom>
          <a:noFill/>
        </p:spPr>
        <p:txBody>
          <a:bodyPr wrap="none" rtlCol="0" anchor="ctr">
            <a:spAutoFit/>
          </a:bodyPr>
          <a:lstStyle>
            <a:lvl1pPr>
              <a:defRPr lang="de-CH" sz="600" spc="200" baseline="0" smtClean="0">
                <a:solidFill>
                  <a:schemeClr val="tx2"/>
                </a:solidFill>
              </a:defRPr>
            </a:lvl1pPr>
          </a:lstStyle>
          <a:p>
            <a:pPr algn="r"/>
            <a:endParaRPr lang="de-CH" dirty="0"/>
          </a:p>
        </p:txBody>
      </p:sp>
      <p:sp>
        <p:nvSpPr>
          <p:cNvPr id="15" name="Fußzeilenplatzhalter 4"/>
          <p:cNvSpPr>
            <a:spLocks noGrp="1"/>
          </p:cNvSpPr>
          <p:nvPr>
            <p:ph type="ftr" sz="quarter" idx="3"/>
          </p:nvPr>
        </p:nvSpPr>
        <p:spPr>
          <a:xfrm>
            <a:off x="2195736" y="4680225"/>
            <a:ext cx="5328592" cy="243608"/>
          </a:xfrm>
          <a:prstGeom prst="rect">
            <a:avLst/>
          </a:prstGeom>
        </p:spPr>
        <p:txBody>
          <a:bodyPr vert="horz" lIns="91440" tIns="45720" rIns="91440" bIns="45720" rtlCol="0" anchor="ctr"/>
          <a:lstStyle>
            <a:lvl1pPr algn="l">
              <a:defRPr lang="de-CH" sz="600" kern="1200" spc="200" baseline="0">
                <a:solidFill>
                  <a:schemeClr val="tx2"/>
                </a:solidFill>
                <a:latin typeface="+mn-lt"/>
                <a:ea typeface="+mn-ea"/>
                <a:cs typeface="+mn-cs"/>
              </a:defRPr>
            </a:lvl1pPr>
          </a:lstStyle>
          <a:p>
            <a:endParaRPr lang="de-CH" dirty="0"/>
          </a:p>
        </p:txBody>
      </p:sp>
      <p:sp>
        <p:nvSpPr>
          <p:cNvPr id="16" name="Foliennummernplatzhalter 5"/>
          <p:cNvSpPr>
            <a:spLocks noGrp="1"/>
          </p:cNvSpPr>
          <p:nvPr>
            <p:ph type="sldNum" sz="quarter" idx="4"/>
          </p:nvPr>
        </p:nvSpPr>
        <p:spPr>
          <a:xfrm>
            <a:off x="8443805" y="4525029"/>
            <a:ext cx="479618" cy="184666"/>
          </a:xfrm>
          <a:prstGeom prst="rect">
            <a:avLst/>
          </a:prstGeom>
          <a:noFill/>
        </p:spPr>
        <p:txBody>
          <a:bodyPr wrap="none" rtlCol="0" anchor="ctr">
            <a:spAutoFit/>
          </a:bodyPr>
          <a:lstStyle>
            <a:lvl1pPr algn="r">
              <a:defRPr lang="de-CH" sz="600" spc="200" baseline="0" smtClean="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C58DAA5-C7C9-4339-A36E-18A1EE3787A1}" type="slidenum">
              <a:rPr lang="de-CH" smtClean="0"/>
              <a:pPr/>
              <a:t>‹#›</a:t>
            </a:fld>
            <a:endParaRPr lang="de-CH" dirty="0"/>
          </a:p>
        </p:txBody>
      </p:sp>
      <p:sp>
        <p:nvSpPr>
          <p:cNvPr id="17" name="Textfeld 11"/>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tx2"/>
                </a:solidFill>
              </a:rPr>
              <a:t>WWW.CRYPTOFINANCE.CH</a:t>
            </a:r>
          </a:p>
        </p:txBody>
      </p:sp>
    </p:spTree>
    <p:extLst>
      <p:ext uri="{BB962C8B-B14F-4D97-AF65-F5344CB8AC3E}">
        <p14:creationId xmlns:p14="http://schemas.microsoft.com/office/powerpoint/2010/main" val="3885318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0000" y="1262162"/>
            <a:ext cx="7772400" cy="1021556"/>
          </a:xfrm>
        </p:spPr>
        <p:txBody>
          <a:bodyPr anchor="t">
            <a:normAutofit/>
          </a:bodyPr>
          <a:lstStyle>
            <a:lvl1pPr algn="l">
              <a:defRPr sz="1600" b="1" i="0" cap="none">
                <a:solidFill>
                  <a:srgbClr val="153E6E"/>
                </a:solidFill>
                <a:latin typeface="Open Sans"/>
                <a:cs typeface="Open Sans"/>
              </a:defRPr>
            </a:lvl1pPr>
          </a:lstStyle>
          <a:p>
            <a:r>
              <a:rPr lang="de-DE" dirty="0"/>
              <a:t>Titelmasterformat durch klicken bearbeiten</a:t>
            </a:r>
            <a:endParaRPr lang="de-CH" dirty="0"/>
          </a:p>
        </p:txBody>
      </p:sp>
      <p:sp>
        <p:nvSpPr>
          <p:cNvPr id="3" name="Textplatzhalter 2"/>
          <p:cNvSpPr>
            <a:spLocks noGrp="1"/>
          </p:cNvSpPr>
          <p:nvPr>
            <p:ph type="body" idx="1" hasCustomPrompt="1"/>
          </p:nvPr>
        </p:nvSpPr>
        <p:spPr>
          <a:xfrm>
            <a:off x="179512" y="195486"/>
            <a:ext cx="7772400" cy="1125140"/>
          </a:xfrm>
        </p:spPr>
        <p:txBody>
          <a:bodyPr anchor="b">
            <a:normAutofit/>
          </a:bodyPr>
          <a:lstStyle>
            <a:lvl1pPr marL="0" indent="0">
              <a:buNone/>
              <a:defRPr sz="1000">
                <a:solidFill>
                  <a:srgbClr val="153E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2601826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Inhaltsplatzhalter 2"/>
          <p:cNvSpPr>
            <a:spLocks noGrp="1"/>
          </p:cNvSpPr>
          <p:nvPr>
            <p:ph idx="1"/>
          </p:nvPr>
        </p:nvSpPr>
        <p:spPr>
          <a:xfrm>
            <a:off x="539552" y="1059582"/>
            <a:ext cx="8352928" cy="3178448"/>
          </a:xfrm>
        </p:spPr>
        <p:txBody>
          <a:bodyPr>
            <a:normAutofit/>
          </a:bodyPr>
          <a:lstStyle>
            <a:lvl1pPr marL="176213" indent="-176213">
              <a:lnSpc>
                <a:spcPct val="125000"/>
              </a:lnSpc>
              <a:tabLst/>
              <a:defRPr sz="1200"/>
            </a:lvl1pPr>
            <a:lvl2pPr marL="625475" indent="-168275">
              <a:lnSpc>
                <a:spcPct val="125000"/>
              </a:lnSpc>
              <a:defRPr sz="1200"/>
            </a:lvl2pPr>
            <a:lvl3pPr marL="1073150" indent="-158750">
              <a:lnSpc>
                <a:spcPct val="125000"/>
              </a:lnSpc>
              <a:defRPr sz="1200"/>
            </a:lvl3pPr>
            <a:lvl4pPr marL="1522413" indent="-150813">
              <a:lnSpc>
                <a:spcPct val="125000"/>
              </a:lnSpc>
              <a:defRPr sz="1200"/>
            </a:lvl4pPr>
            <a:lvl5pPr marL="1970088" indent="-141288">
              <a:lnSpc>
                <a:spcPct val="125000"/>
              </a:lnSpc>
              <a:tabLst/>
              <a:defRPr sz="12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a:xfrm>
            <a:off x="7623717" y="4525029"/>
            <a:ext cx="822661" cy="184666"/>
          </a:xfrm>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1774544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 Blau">
    <p:spTree>
      <p:nvGrpSpPr>
        <p:cNvPr id="1" name=""/>
        <p:cNvGrpSpPr/>
        <p:nvPr/>
      </p:nvGrpSpPr>
      <p:grpSpPr>
        <a:xfrm>
          <a:off x="0" y="0"/>
          <a:ext cx="0" cy="0"/>
          <a:chOff x="0" y="0"/>
          <a:chExt cx="0" cy="0"/>
        </a:xfrm>
      </p:grpSpPr>
      <p:sp>
        <p:nvSpPr>
          <p:cNvPr id="8" name="Rechteck 7"/>
          <p:cNvSpPr/>
          <p:nvPr userDrawn="1"/>
        </p:nvSpPr>
        <p:spPr>
          <a:xfrm>
            <a:off x="0" y="0"/>
            <a:ext cx="9144000" cy="5143500"/>
          </a:xfrm>
          <a:prstGeom prst="rect">
            <a:avLst/>
          </a:prstGeom>
          <a:solidFill>
            <a:srgbClr val="15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p:txBody>
          <a:bodyPr/>
          <a:lstStyle>
            <a:lvl1pPr>
              <a:defRPr b="1" i="0">
                <a:solidFill>
                  <a:schemeClr val="bg1"/>
                </a:solidFill>
                <a:latin typeface="Open Sans"/>
                <a:cs typeface="Open Sans"/>
              </a:defRPr>
            </a:lvl1pPr>
          </a:lstStyle>
          <a:p>
            <a:r>
              <a:rPr lang="de-DE" dirty="0"/>
              <a:t>Titelmasterformat durch Klicken bearbeiten</a:t>
            </a:r>
            <a:endParaRPr lang="de-CH" dirty="0"/>
          </a:p>
        </p:txBody>
      </p:sp>
      <p:sp>
        <p:nvSpPr>
          <p:cNvPr id="3" name="Inhaltsplatzhalter 2"/>
          <p:cNvSpPr>
            <a:spLocks noGrp="1"/>
          </p:cNvSpPr>
          <p:nvPr>
            <p:ph idx="1"/>
          </p:nvPr>
        </p:nvSpPr>
        <p:spPr/>
        <p:txBody>
          <a:bodyPr>
            <a:normAutofit/>
          </a:bodyPr>
          <a:lstStyle>
            <a:lvl1pPr>
              <a:lnSpc>
                <a:spcPct val="125000"/>
              </a:lnSpc>
              <a:buClr>
                <a:schemeClr val="bg1"/>
              </a:buClr>
              <a:defRPr sz="1200">
                <a:solidFill>
                  <a:schemeClr val="bg1"/>
                </a:solidFill>
              </a:defRPr>
            </a:lvl1pPr>
            <a:lvl2pPr>
              <a:lnSpc>
                <a:spcPct val="125000"/>
              </a:lnSpc>
              <a:buClr>
                <a:schemeClr val="bg1"/>
              </a:buClr>
              <a:defRPr sz="1200">
                <a:solidFill>
                  <a:schemeClr val="bg1"/>
                </a:solidFill>
              </a:defRPr>
            </a:lvl2pPr>
            <a:lvl3pPr>
              <a:lnSpc>
                <a:spcPct val="125000"/>
              </a:lnSpc>
              <a:buClr>
                <a:schemeClr val="bg1"/>
              </a:buClr>
              <a:defRPr sz="1200">
                <a:solidFill>
                  <a:schemeClr val="bg1"/>
                </a:solidFill>
              </a:defRPr>
            </a:lvl3pPr>
            <a:lvl4pPr>
              <a:lnSpc>
                <a:spcPct val="125000"/>
              </a:lnSpc>
              <a:buClr>
                <a:schemeClr val="bg1"/>
              </a:buClr>
              <a:defRPr sz="1200">
                <a:solidFill>
                  <a:schemeClr val="bg1"/>
                </a:solidFill>
              </a:defRPr>
            </a:lvl4pPr>
            <a:lvl5pPr>
              <a:lnSpc>
                <a:spcPct val="125000"/>
              </a:lnSpc>
              <a:buClr>
                <a:schemeClr val="bg1"/>
              </a:buClr>
              <a:defRPr sz="1200">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9" name="Textfeld 8"/>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0" name="Picture 9">
            <a:extLst>
              <a:ext uri="{FF2B5EF4-FFF2-40B4-BE49-F238E27FC236}">
                <a16:creationId xmlns:a16="http://schemas.microsoft.com/office/drawing/2014/main" id="{BF48EB54-329A-46BA-B974-26758FD772C6}"/>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25242" y="4593788"/>
            <a:ext cx="1436571" cy="359171"/>
          </a:xfrm>
          <a:prstGeom prst="rect">
            <a:avLst/>
          </a:prstGeom>
        </p:spPr>
      </p:pic>
    </p:spTree>
    <p:extLst>
      <p:ext uri="{BB962C8B-B14F-4D97-AF65-F5344CB8AC3E}">
        <p14:creationId xmlns:p14="http://schemas.microsoft.com/office/powerpoint/2010/main" val="2630602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457200" y="1200151"/>
            <a:ext cx="4038600" cy="3394472"/>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648200" y="1200151"/>
            <a:ext cx="4038600" cy="3394472"/>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3036117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Textplatzhalter 2"/>
          <p:cNvSpPr>
            <a:spLocks noGrp="1"/>
          </p:cNvSpPr>
          <p:nvPr>
            <p:ph type="body" idx="1"/>
          </p:nvPr>
        </p:nvSpPr>
        <p:spPr>
          <a:xfrm>
            <a:off x="457200" y="1151335"/>
            <a:ext cx="4040188" cy="479822"/>
          </a:xfrm>
        </p:spPr>
        <p:txBody>
          <a:bodyPr anchor="b"/>
          <a:lstStyle>
            <a:lvl1pPr marL="0" indent="0">
              <a:buNone/>
              <a:defRPr sz="1400" b="0">
                <a:solidFill>
                  <a:srgbClr val="153E6E"/>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1631156"/>
            <a:ext cx="4040188"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400" b="0">
                <a:solidFill>
                  <a:srgbClr val="153E6E"/>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Inhaltsplatzhalter 5"/>
          <p:cNvSpPr>
            <a:spLocks noGrp="1"/>
          </p:cNvSpPr>
          <p:nvPr>
            <p:ph sz="quarter" idx="4"/>
          </p:nvPr>
        </p:nvSpPr>
        <p:spPr>
          <a:xfrm>
            <a:off x="4645026" y="1631156"/>
            <a:ext cx="4041775"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3894593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4C58DAA5-C7C9-4339-A36E-18A1EE3787A1}" type="slidenum">
              <a:rPr lang="de-CH" smtClean="0"/>
              <a:t>‹#›</a:t>
            </a:fld>
            <a:endParaRPr lang="de-CH" dirty="0"/>
          </a:p>
        </p:txBody>
      </p:sp>
      <p:sp>
        <p:nvSpPr>
          <p:cNvPr id="6" name="Textplatzhalter 3">
            <a:extLst>
              <a:ext uri="{FF2B5EF4-FFF2-40B4-BE49-F238E27FC236}">
                <a16:creationId xmlns:a16="http://schemas.microsoft.com/office/drawing/2014/main" id="{32DEEB14-4092-4072-A442-C9496368A4F0}"/>
              </a:ext>
            </a:extLst>
          </p:cNvPr>
          <p:cNvSpPr>
            <a:spLocks noGrp="1"/>
          </p:cNvSpPr>
          <p:nvPr>
            <p:ph type="body" sz="half" idx="2" hasCustomPrompt="1"/>
          </p:nvPr>
        </p:nvSpPr>
        <p:spPr>
          <a:xfrm>
            <a:off x="251520" y="915566"/>
            <a:ext cx="5486400" cy="603647"/>
          </a:xfrm>
        </p:spPr>
        <p:txBody>
          <a:bodyPr vert="horz" lIns="91440" tIns="45720" rIns="91440" bIns="45720" rtlCol="0" anchor="t">
            <a:normAutofit/>
          </a:bodyPr>
          <a:lstStyle>
            <a:lvl1pPr>
              <a:defRPr lang="de-DE" sz="1000" dirty="0" smtClean="0">
                <a:solidFill>
                  <a:schemeClr val="tx1">
                    <a:lumMod val="65000"/>
                    <a:lumOff val="35000"/>
                  </a:schemeClr>
                </a:solidFill>
              </a:defRPr>
            </a:lvl1pPr>
          </a:lstStyle>
          <a:p>
            <a:pPr marL="0" lvl="0" indent="0">
              <a:buNone/>
            </a:pPr>
            <a:r>
              <a:rPr lang="de-DE" dirty="0"/>
              <a:t>TEXTMASTERFORMAT BEARBEITEN</a:t>
            </a:r>
          </a:p>
        </p:txBody>
      </p:sp>
    </p:spTree>
    <p:extLst>
      <p:ext uri="{BB962C8B-B14F-4D97-AF65-F5344CB8AC3E}">
        <p14:creationId xmlns:p14="http://schemas.microsoft.com/office/powerpoint/2010/main" val="257343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3605046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3_Nur Titel">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15F07B4-3BF2-4FE1-B8E3-C4444BCC7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Rectangle 6">
            <a:extLst>
              <a:ext uri="{FF2B5EF4-FFF2-40B4-BE49-F238E27FC236}">
                <a16:creationId xmlns:a16="http://schemas.microsoft.com/office/drawing/2014/main" id="{6581999F-F00A-478C-BA82-896B97A6E8A5}"/>
              </a:ext>
            </a:extLst>
          </p:cNvPr>
          <p:cNvSpPr/>
          <p:nvPr userDrawn="1"/>
        </p:nvSpPr>
        <p:spPr>
          <a:xfrm>
            <a:off x="-1210" y="0"/>
            <a:ext cx="4572000" cy="5143500"/>
          </a:xfrm>
          <a:prstGeom prst="rect">
            <a:avLst/>
          </a:prstGeom>
          <a:solidFill>
            <a:srgbClr val="153E6E">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84C5FF2A-28DF-4219-B0C2-603B864E63EB}"/>
              </a:ext>
            </a:extLst>
          </p:cNvPr>
          <p:cNvSpPr/>
          <p:nvPr userDrawn="1"/>
        </p:nvSpPr>
        <p:spPr>
          <a:xfrm>
            <a:off x="4572000" y="0"/>
            <a:ext cx="4572000" cy="5143500"/>
          </a:xfrm>
          <a:prstGeom prst="rect">
            <a:avLst/>
          </a:prstGeom>
          <a:solidFill>
            <a:srgbClr val="D2A78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Datumsplatzhalter 2"/>
          <p:cNvSpPr>
            <a:spLocks noGrp="1"/>
          </p:cNvSpPr>
          <p:nvPr>
            <p:ph type="dt" sz="half" idx="10"/>
          </p:nvPr>
        </p:nvSpPr>
        <p:spPr>
          <a:xfrm>
            <a:off x="5781154" y="4709695"/>
            <a:ext cx="184731" cy="184666"/>
          </a:xfrm>
        </p:spPr>
        <p:txBody>
          <a:bodyPr/>
          <a:lstStyle>
            <a:lvl1pPr>
              <a:defRPr>
                <a:solidFill>
                  <a:schemeClr val="bg1"/>
                </a:solidFill>
              </a:defRPr>
            </a:lvl1pPr>
          </a:lstStyle>
          <a:p>
            <a:endParaRPr lang="de-CH" dirty="0"/>
          </a:p>
        </p:txBody>
      </p:sp>
      <p:sp>
        <p:nvSpPr>
          <p:cNvPr id="4" name="Fußzeilenplatzhalter 3"/>
          <p:cNvSpPr>
            <a:spLocks noGrp="1"/>
          </p:cNvSpPr>
          <p:nvPr>
            <p:ph type="ftr" sz="quarter" idx="11"/>
          </p:nvPr>
        </p:nvSpPr>
        <p:spPr/>
        <p:txBody>
          <a:bodyPr/>
          <a:lstStyle>
            <a:lvl1pPr>
              <a:defRPr>
                <a:solidFill>
                  <a:schemeClr val="bg1"/>
                </a:solidFill>
              </a:defRPr>
            </a:lvl1pPr>
          </a:lstStyle>
          <a:p>
            <a:endParaRPr lang="de-CH" dirty="0"/>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8" name="Textfeld 8">
            <a:extLst>
              <a:ext uri="{FF2B5EF4-FFF2-40B4-BE49-F238E27FC236}">
                <a16:creationId xmlns:a16="http://schemas.microsoft.com/office/drawing/2014/main" id="{6755FB60-0AAF-473F-8FC0-D262C7E20067}"/>
              </a:ext>
            </a:extLst>
          </p:cNvPr>
          <p:cNvSpPr txBox="1"/>
          <p:nvPr userDrawn="1"/>
        </p:nvSpPr>
        <p:spPr>
          <a:xfrm>
            <a:off x="7320620" y="4709695"/>
            <a:ext cx="1628972"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1" name="Picture 9">
            <a:extLst>
              <a:ext uri="{FF2B5EF4-FFF2-40B4-BE49-F238E27FC236}">
                <a16:creationId xmlns:a16="http://schemas.microsoft.com/office/drawing/2014/main" id="{B63A1FF3-7B7C-4693-B736-AE35B9B759F0}"/>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2" y="4593788"/>
            <a:ext cx="1436571" cy="359171"/>
          </a:xfrm>
          <a:prstGeom prst="rect">
            <a:avLst/>
          </a:prstGeom>
        </p:spPr>
      </p:pic>
    </p:spTree>
    <p:extLst>
      <p:ext uri="{BB962C8B-B14F-4D97-AF65-F5344CB8AC3E}">
        <p14:creationId xmlns:p14="http://schemas.microsoft.com/office/powerpoint/2010/main" val="363122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Inhaltsplatzhalter 2"/>
          <p:cNvSpPr>
            <a:spLocks noGrp="1"/>
          </p:cNvSpPr>
          <p:nvPr>
            <p:ph idx="1"/>
          </p:nvPr>
        </p:nvSpPr>
        <p:spPr>
          <a:xfrm>
            <a:off x="539552" y="1059582"/>
            <a:ext cx="8352928" cy="3178448"/>
          </a:xfrm>
        </p:spPr>
        <p:txBody>
          <a:bodyPr>
            <a:normAutofit/>
          </a:bodyPr>
          <a:lstStyle>
            <a:lvl1pPr marL="176213" indent="-176213">
              <a:lnSpc>
                <a:spcPct val="125000"/>
              </a:lnSpc>
              <a:tabLst/>
              <a:defRPr sz="1200"/>
            </a:lvl1pPr>
            <a:lvl2pPr marL="625475" indent="-168275">
              <a:lnSpc>
                <a:spcPct val="125000"/>
              </a:lnSpc>
              <a:defRPr sz="1200"/>
            </a:lvl2pPr>
            <a:lvl3pPr marL="1073150" indent="-158750">
              <a:lnSpc>
                <a:spcPct val="125000"/>
              </a:lnSpc>
              <a:defRPr sz="1200"/>
            </a:lvl3pPr>
            <a:lvl4pPr marL="1522413" indent="-150813">
              <a:lnSpc>
                <a:spcPct val="125000"/>
              </a:lnSpc>
              <a:defRPr sz="1200"/>
            </a:lvl4pPr>
            <a:lvl5pPr marL="1970088" indent="-141288">
              <a:lnSpc>
                <a:spcPct val="125000"/>
              </a:lnSpc>
              <a:tabLst/>
              <a:defRPr sz="12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a:xfrm>
            <a:off x="7623717" y="4525029"/>
            <a:ext cx="822661" cy="184666"/>
          </a:xfrm>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2477364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4_Nur Titel">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15F07B4-3BF2-4FE1-B8E3-C4444BCC7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Rectangle 6">
            <a:extLst>
              <a:ext uri="{FF2B5EF4-FFF2-40B4-BE49-F238E27FC236}">
                <a16:creationId xmlns:a16="http://schemas.microsoft.com/office/drawing/2014/main" id="{6581999F-F00A-478C-BA82-896B97A6E8A5}"/>
              </a:ext>
            </a:extLst>
          </p:cNvPr>
          <p:cNvSpPr/>
          <p:nvPr userDrawn="1"/>
        </p:nvSpPr>
        <p:spPr>
          <a:xfrm>
            <a:off x="-1210" y="0"/>
            <a:ext cx="9145210" cy="5143500"/>
          </a:xfrm>
          <a:prstGeom prst="rect">
            <a:avLst/>
          </a:prstGeom>
          <a:solidFill>
            <a:srgbClr val="153E6E">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Datumsplatzhalter 2"/>
          <p:cNvSpPr>
            <a:spLocks noGrp="1"/>
          </p:cNvSpPr>
          <p:nvPr>
            <p:ph type="dt" sz="half" idx="10"/>
          </p:nvPr>
        </p:nvSpPr>
        <p:spPr>
          <a:xfrm>
            <a:off x="5781154" y="4709695"/>
            <a:ext cx="184731" cy="184666"/>
          </a:xfrm>
        </p:spPr>
        <p:txBody>
          <a:bodyPr/>
          <a:lstStyle>
            <a:lvl1pPr>
              <a:defRPr>
                <a:solidFill>
                  <a:schemeClr val="bg1"/>
                </a:solidFill>
              </a:defRPr>
            </a:lvl1pPr>
          </a:lstStyle>
          <a:p>
            <a:endParaRPr lang="de-CH" dirty="0"/>
          </a:p>
        </p:txBody>
      </p:sp>
      <p:sp>
        <p:nvSpPr>
          <p:cNvPr id="4" name="Fußzeilenplatzhalter 3"/>
          <p:cNvSpPr>
            <a:spLocks noGrp="1"/>
          </p:cNvSpPr>
          <p:nvPr>
            <p:ph type="ftr" sz="quarter" idx="11"/>
          </p:nvPr>
        </p:nvSpPr>
        <p:spPr/>
        <p:txBody>
          <a:bodyPr/>
          <a:lstStyle>
            <a:lvl1pPr>
              <a:defRPr>
                <a:solidFill>
                  <a:schemeClr val="bg1"/>
                </a:solidFill>
              </a:defRPr>
            </a:lvl1pPr>
          </a:lstStyle>
          <a:p>
            <a:endParaRPr lang="de-CH" dirty="0"/>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8" name="Textfeld 8">
            <a:extLst>
              <a:ext uri="{FF2B5EF4-FFF2-40B4-BE49-F238E27FC236}">
                <a16:creationId xmlns:a16="http://schemas.microsoft.com/office/drawing/2014/main" id="{6755FB60-0AAF-473F-8FC0-D262C7E20067}"/>
              </a:ext>
            </a:extLst>
          </p:cNvPr>
          <p:cNvSpPr txBox="1"/>
          <p:nvPr userDrawn="1"/>
        </p:nvSpPr>
        <p:spPr>
          <a:xfrm>
            <a:off x="7320620" y="4709695"/>
            <a:ext cx="1628972"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1" name="Picture 9">
            <a:extLst>
              <a:ext uri="{FF2B5EF4-FFF2-40B4-BE49-F238E27FC236}">
                <a16:creationId xmlns:a16="http://schemas.microsoft.com/office/drawing/2014/main" id="{B63A1FF3-7B7C-4693-B736-AE35B9B759F0}"/>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Tree>
    <p:extLst>
      <p:ext uri="{BB962C8B-B14F-4D97-AF65-F5344CB8AC3E}">
        <p14:creationId xmlns:p14="http://schemas.microsoft.com/office/powerpoint/2010/main" val="424033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5_Nur Titel">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15F07B4-3BF2-4FE1-B8E3-C4444BCC7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84C5FF2A-28DF-4219-B0C2-603B864E63EB}"/>
              </a:ext>
            </a:extLst>
          </p:cNvPr>
          <p:cNvSpPr/>
          <p:nvPr userDrawn="1"/>
        </p:nvSpPr>
        <p:spPr>
          <a:xfrm>
            <a:off x="0" y="0"/>
            <a:ext cx="9144000" cy="5143500"/>
          </a:xfrm>
          <a:prstGeom prst="rect">
            <a:avLst/>
          </a:prstGeom>
          <a:solidFill>
            <a:srgbClr val="D2A78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Datumsplatzhalter 2"/>
          <p:cNvSpPr>
            <a:spLocks noGrp="1"/>
          </p:cNvSpPr>
          <p:nvPr>
            <p:ph type="dt" sz="half" idx="10"/>
          </p:nvPr>
        </p:nvSpPr>
        <p:spPr>
          <a:xfrm>
            <a:off x="5781154" y="4709695"/>
            <a:ext cx="184731" cy="184666"/>
          </a:xfrm>
        </p:spPr>
        <p:txBody>
          <a:bodyPr/>
          <a:lstStyle>
            <a:lvl1pPr>
              <a:defRPr>
                <a:solidFill>
                  <a:schemeClr val="bg1"/>
                </a:solidFill>
              </a:defRPr>
            </a:lvl1pPr>
          </a:lstStyle>
          <a:p>
            <a:endParaRPr lang="de-CH" dirty="0"/>
          </a:p>
        </p:txBody>
      </p:sp>
      <p:sp>
        <p:nvSpPr>
          <p:cNvPr id="4" name="Fußzeilenplatzhalter 3"/>
          <p:cNvSpPr>
            <a:spLocks noGrp="1"/>
          </p:cNvSpPr>
          <p:nvPr>
            <p:ph type="ftr" sz="quarter" idx="11"/>
          </p:nvPr>
        </p:nvSpPr>
        <p:spPr/>
        <p:txBody>
          <a:bodyPr/>
          <a:lstStyle>
            <a:lvl1pPr>
              <a:defRPr>
                <a:solidFill>
                  <a:schemeClr val="bg1"/>
                </a:solidFill>
              </a:defRPr>
            </a:lvl1pPr>
          </a:lstStyle>
          <a:p>
            <a:endParaRPr lang="de-CH" dirty="0"/>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8" name="Textfeld 8">
            <a:extLst>
              <a:ext uri="{FF2B5EF4-FFF2-40B4-BE49-F238E27FC236}">
                <a16:creationId xmlns:a16="http://schemas.microsoft.com/office/drawing/2014/main" id="{6755FB60-0AAF-473F-8FC0-D262C7E20067}"/>
              </a:ext>
            </a:extLst>
          </p:cNvPr>
          <p:cNvSpPr txBox="1"/>
          <p:nvPr userDrawn="1"/>
        </p:nvSpPr>
        <p:spPr>
          <a:xfrm>
            <a:off x="7320620" y="4709695"/>
            <a:ext cx="1628972"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2" name="Picture 11">
            <a:extLst>
              <a:ext uri="{FF2B5EF4-FFF2-40B4-BE49-F238E27FC236}">
                <a16:creationId xmlns:a16="http://schemas.microsoft.com/office/drawing/2014/main" id="{EE7BCB1E-9466-4FD9-8693-13AACEA0BCBE}"/>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4" y="4593788"/>
            <a:ext cx="1436567" cy="359171"/>
          </a:xfrm>
          <a:prstGeom prst="rect">
            <a:avLst/>
          </a:prstGeom>
        </p:spPr>
      </p:pic>
    </p:spTree>
    <p:extLst>
      <p:ext uri="{BB962C8B-B14F-4D97-AF65-F5344CB8AC3E}">
        <p14:creationId xmlns:p14="http://schemas.microsoft.com/office/powerpoint/2010/main" val="3018663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6_Nur Titel">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15F07B4-3BF2-4FE1-B8E3-C4444BCC7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el 1"/>
          <p:cNvSpPr>
            <a:spLocks noGrp="1"/>
          </p:cNvSpPr>
          <p:nvPr>
            <p:ph type="title"/>
          </p:nvPr>
        </p:nvSpPr>
        <p:spPr/>
        <p:txBody>
          <a:bodyPr/>
          <a:lstStyle>
            <a:lvl1pPr>
              <a:defRPr b="1" i="0">
                <a:solidFill>
                  <a:schemeClr val="bg1"/>
                </a:solidFill>
                <a:latin typeface="Open Sans"/>
                <a:cs typeface="Open Sans"/>
              </a:defRPr>
            </a:lvl1pPr>
          </a:lstStyle>
          <a:p>
            <a:r>
              <a:rPr lang="de-DE" dirty="0"/>
              <a:t>Titelmasterformat durch Klicken bearbeiten</a:t>
            </a:r>
            <a:endParaRPr lang="de-CH" dirty="0"/>
          </a:p>
        </p:txBody>
      </p:sp>
      <p:sp>
        <p:nvSpPr>
          <p:cNvPr id="3" name="Datumsplatzhalter 2"/>
          <p:cNvSpPr>
            <a:spLocks noGrp="1"/>
          </p:cNvSpPr>
          <p:nvPr>
            <p:ph type="dt" sz="half" idx="10"/>
          </p:nvPr>
        </p:nvSpPr>
        <p:spPr>
          <a:xfrm>
            <a:off x="5781154" y="4709695"/>
            <a:ext cx="184731" cy="184666"/>
          </a:xfrm>
        </p:spPr>
        <p:txBody>
          <a:bodyPr/>
          <a:lstStyle>
            <a:lvl1pPr>
              <a:defRPr>
                <a:solidFill>
                  <a:schemeClr val="bg1"/>
                </a:solidFill>
              </a:defRPr>
            </a:lvl1pPr>
          </a:lstStyle>
          <a:p>
            <a:endParaRPr lang="de-CH" dirty="0"/>
          </a:p>
        </p:txBody>
      </p:sp>
      <p:sp>
        <p:nvSpPr>
          <p:cNvPr id="4" name="Fußzeilenplatzhalter 3"/>
          <p:cNvSpPr>
            <a:spLocks noGrp="1"/>
          </p:cNvSpPr>
          <p:nvPr>
            <p:ph type="ftr" sz="quarter" idx="11"/>
          </p:nvPr>
        </p:nvSpPr>
        <p:spPr/>
        <p:txBody>
          <a:bodyPr/>
          <a:lstStyle>
            <a:lvl1pPr>
              <a:defRPr>
                <a:solidFill>
                  <a:schemeClr val="bg1"/>
                </a:solidFill>
              </a:defRPr>
            </a:lvl1pPr>
          </a:lstStyle>
          <a:p>
            <a:endParaRPr lang="de-CH" dirty="0"/>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8" name="Textfeld 8">
            <a:extLst>
              <a:ext uri="{FF2B5EF4-FFF2-40B4-BE49-F238E27FC236}">
                <a16:creationId xmlns:a16="http://schemas.microsoft.com/office/drawing/2014/main" id="{6755FB60-0AAF-473F-8FC0-D262C7E20067}"/>
              </a:ext>
            </a:extLst>
          </p:cNvPr>
          <p:cNvSpPr txBox="1"/>
          <p:nvPr userDrawn="1"/>
        </p:nvSpPr>
        <p:spPr>
          <a:xfrm>
            <a:off x="7320620" y="4709695"/>
            <a:ext cx="1628972"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1" name="Picture 9">
            <a:extLst>
              <a:ext uri="{FF2B5EF4-FFF2-40B4-BE49-F238E27FC236}">
                <a16:creationId xmlns:a16="http://schemas.microsoft.com/office/drawing/2014/main" id="{B63A1FF3-7B7C-4693-B736-AE35B9B759F0}"/>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2" y="4593788"/>
            <a:ext cx="1436571" cy="359171"/>
          </a:xfrm>
          <a:prstGeom prst="rect">
            <a:avLst/>
          </a:prstGeom>
        </p:spPr>
      </p:pic>
    </p:spTree>
    <p:extLst>
      <p:ext uri="{BB962C8B-B14F-4D97-AF65-F5344CB8AC3E}">
        <p14:creationId xmlns:p14="http://schemas.microsoft.com/office/powerpoint/2010/main" val="1446213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4C58DAA5-C7C9-4339-A36E-18A1EE3787A1}" type="slidenum">
              <a:rPr lang="de-CH" smtClean="0"/>
              <a:t>‹#›</a:t>
            </a:fld>
            <a:endParaRPr lang="de-CH" dirty="0"/>
          </a:p>
        </p:txBody>
      </p:sp>
      <p:sp>
        <p:nvSpPr>
          <p:cNvPr id="6" name="Textplatzhalter 3">
            <a:extLst>
              <a:ext uri="{FF2B5EF4-FFF2-40B4-BE49-F238E27FC236}">
                <a16:creationId xmlns:a16="http://schemas.microsoft.com/office/drawing/2014/main" id="{16881846-5C39-4FCC-98DB-D3E753623A7C}"/>
              </a:ext>
            </a:extLst>
          </p:cNvPr>
          <p:cNvSpPr>
            <a:spLocks noGrp="1"/>
          </p:cNvSpPr>
          <p:nvPr>
            <p:ph type="body" sz="half" idx="2" hasCustomPrompt="1"/>
          </p:nvPr>
        </p:nvSpPr>
        <p:spPr>
          <a:xfrm>
            <a:off x="251520" y="915566"/>
            <a:ext cx="3960440" cy="3240360"/>
          </a:xfrm>
        </p:spPr>
        <p:txBody>
          <a:bodyPr vert="horz" lIns="91440" tIns="45720" rIns="91440" bIns="45720" rtlCol="0" anchor="t">
            <a:normAutofit/>
          </a:bodyPr>
          <a:lstStyle>
            <a:lvl1pPr>
              <a:defRPr lang="de-DE" sz="1000" dirty="0" smtClean="0">
                <a:solidFill>
                  <a:schemeClr val="tx1">
                    <a:lumMod val="65000"/>
                    <a:lumOff val="35000"/>
                  </a:schemeClr>
                </a:solidFill>
              </a:defRPr>
            </a:lvl1pPr>
          </a:lstStyle>
          <a:p>
            <a:pPr marL="0" lvl="0" indent="0">
              <a:buNone/>
            </a:pPr>
            <a:r>
              <a:rPr lang="de-DE" dirty="0"/>
              <a:t>TEXTMASTERFORMAT BEARBEITEN</a:t>
            </a:r>
          </a:p>
        </p:txBody>
      </p:sp>
      <p:sp>
        <p:nvSpPr>
          <p:cNvPr id="7" name="Textplatzhalter 3">
            <a:extLst>
              <a:ext uri="{FF2B5EF4-FFF2-40B4-BE49-F238E27FC236}">
                <a16:creationId xmlns:a16="http://schemas.microsoft.com/office/drawing/2014/main" id="{79787D16-B5C3-4FDC-901F-21FE5F277F38}"/>
              </a:ext>
            </a:extLst>
          </p:cNvPr>
          <p:cNvSpPr>
            <a:spLocks noGrp="1"/>
          </p:cNvSpPr>
          <p:nvPr>
            <p:ph type="body" sz="half" idx="13" hasCustomPrompt="1"/>
          </p:nvPr>
        </p:nvSpPr>
        <p:spPr>
          <a:xfrm>
            <a:off x="4919821" y="915566"/>
            <a:ext cx="3960440" cy="3240360"/>
          </a:xfrm>
        </p:spPr>
        <p:txBody>
          <a:bodyPr vert="horz" lIns="91440" tIns="45720" rIns="91440" bIns="45720" rtlCol="0" anchor="t">
            <a:normAutofit/>
          </a:bodyPr>
          <a:lstStyle>
            <a:lvl1pPr>
              <a:defRPr lang="de-DE" sz="1000" dirty="0" smtClean="0">
                <a:solidFill>
                  <a:schemeClr val="tx1">
                    <a:lumMod val="65000"/>
                    <a:lumOff val="35000"/>
                  </a:schemeClr>
                </a:solidFill>
              </a:defRPr>
            </a:lvl1pPr>
          </a:lstStyle>
          <a:p>
            <a:pPr marL="0" lvl="0" indent="0">
              <a:buNone/>
            </a:pPr>
            <a:r>
              <a:rPr lang="de-DE" dirty="0"/>
              <a:t>TEXTMASTERFORMAT BEARBEITEN</a:t>
            </a:r>
          </a:p>
        </p:txBody>
      </p:sp>
    </p:spTree>
    <p:extLst>
      <p:ext uri="{BB962C8B-B14F-4D97-AF65-F5344CB8AC3E}">
        <p14:creationId xmlns:p14="http://schemas.microsoft.com/office/powerpoint/2010/main" val="956108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r Titel - Blau">
    <p:spTree>
      <p:nvGrpSpPr>
        <p:cNvPr id="1" name=""/>
        <p:cNvGrpSpPr/>
        <p:nvPr/>
      </p:nvGrpSpPr>
      <p:grpSpPr>
        <a:xfrm>
          <a:off x="0" y="0"/>
          <a:ext cx="0" cy="0"/>
          <a:chOff x="0" y="0"/>
          <a:chExt cx="0" cy="0"/>
        </a:xfrm>
      </p:grpSpPr>
      <p:sp>
        <p:nvSpPr>
          <p:cNvPr id="8" name="Rechteck 7"/>
          <p:cNvSpPr/>
          <p:nvPr userDrawn="1"/>
        </p:nvSpPr>
        <p:spPr>
          <a:xfrm>
            <a:off x="0" y="0"/>
            <a:ext cx="9144000" cy="5143500"/>
          </a:xfrm>
          <a:prstGeom prst="rect">
            <a:avLst/>
          </a:prstGeom>
          <a:solidFill>
            <a:srgbClr val="15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p:txBody>
          <a:bodyPr/>
          <a:lstStyle>
            <a:lvl1pPr>
              <a:defRPr b="1" i="0">
                <a:solidFill>
                  <a:schemeClr val="bg1"/>
                </a:solidFill>
                <a:latin typeface="Open Sans"/>
                <a:cs typeface="Open Sans"/>
              </a:defRPr>
            </a:lvl1pPr>
          </a:lstStyle>
          <a:p>
            <a:r>
              <a:rPr lang="de-DE" dirty="0"/>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9" name="Textfeld 8"/>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0" name="Picture 9">
            <a:extLst>
              <a:ext uri="{FF2B5EF4-FFF2-40B4-BE49-F238E27FC236}">
                <a16:creationId xmlns:a16="http://schemas.microsoft.com/office/drawing/2014/main" id="{5F45190E-90AF-427B-8F72-94F47F94D034}"/>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Tree>
    <p:extLst>
      <p:ext uri="{BB962C8B-B14F-4D97-AF65-F5344CB8AC3E}">
        <p14:creationId xmlns:p14="http://schemas.microsoft.com/office/powerpoint/2010/main" val="2045488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Nur Titel - Blau">
    <p:spTree>
      <p:nvGrpSpPr>
        <p:cNvPr id="1" name=""/>
        <p:cNvGrpSpPr/>
        <p:nvPr/>
      </p:nvGrpSpPr>
      <p:grpSpPr>
        <a:xfrm>
          <a:off x="0" y="0"/>
          <a:ext cx="0" cy="0"/>
          <a:chOff x="0" y="0"/>
          <a:chExt cx="0" cy="0"/>
        </a:xfrm>
      </p:grpSpPr>
      <p:sp>
        <p:nvSpPr>
          <p:cNvPr id="8" name="Rechteck 7"/>
          <p:cNvSpPr/>
          <p:nvPr userDrawn="1"/>
        </p:nvSpPr>
        <p:spPr>
          <a:xfrm>
            <a:off x="0" y="0"/>
            <a:ext cx="4572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a:xfrm>
            <a:off x="251520" y="360000"/>
            <a:ext cx="3816424" cy="1779702"/>
          </a:xfrm>
        </p:spPr>
        <p:txBody>
          <a:bodyPr/>
          <a:lstStyle>
            <a:lvl1pPr>
              <a:defRPr b="1" i="0">
                <a:solidFill>
                  <a:schemeClr val="bg1"/>
                </a:solidFill>
                <a:latin typeface="Open Sans"/>
                <a:cs typeface="Open Sans"/>
              </a:defRPr>
            </a:lvl1pPr>
          </a:lstStyle>
          <a:p>
            <a:r>
              <a:rPr lang="de-DE" dirty="0"/>
              <a:t>Titelmasterformat durch Klicken bearbeiten</a:t>
            </a:r>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pic>
        <p:nvPicPr>
          <p:cNvPr id="10" name="Picture 9">
            <a:extLst>
              <a:ext uri="{FF2B5EF4-FFF2-40B4-BE49-F238E27FC236}">
                <a16:creationId xmlns:a16="http://schemas.microsoft.com/office/drawing/2014/main" id="{5F45190E-90AF-427B-8F72-94F47F94D034}"/>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
        <p:nvSpPr>
          <p:cNvPr id="11" name="Datumsplatzhalter 2">
            <a:extLst>
              <a:ext uri="{FF2B5EF4-FFF2-40B4-BE49-F238E27FC236}">
                <a16:creationId xmlns:a16="http://schemas.microsoft.com/office/drawing/2014/main" id="{E82D2308-2541-4160-87D0-55868A7CF30B}"/>
              </a:ext>
            </a:extLst>
          </p:cNvPr>
          <p:cNvSpPr>
            <a:spLocks noGrp="1"/>
          </p:cNvSpPr>
          <p:nvPr>
            <p:ph type="dt" sz="half" idx="10"/>
          </p:nvPr>
        </p:nvSpPr>
        <p:spPr>
          <a:xfrm>
            <a:off x="5781154" y="4709695"/>
            <a:ext cx="822661" cy="184666"/>
          </a:xfrm>
        </p:spPr>
        <p:txBody>
          <a:bodyPr/>
          <a:lstStyle/>
          <a:p>
            <a:endParaRPr lang="de-CH" dirty="0"/>
          </a:p>
        </p:txBody>
      </p:sp>
      <p:sp>
        <p:nvSpPr>
          <p:cNvPr id="12" name="Foliennummernplatzhalter 4">
            <a:extLst>
              <a:ext uri="{FF2B5EF4-FFF2-40B4-BE49-F238E27FC236}">
                <a16:creationId xmlns:a16="http://schemas.microsoft.com/office/drawing/2014/main" id="{5ADDADE4-173E-47D9-A504-51EB5AEBE517}"/>
              </a:ext>
            </a:extLst>
          </p:cNvPr>
          <p:cNvSpPr>
            <a:spLocks noGrp="1"/>
          </p:cNvSpPr>
          <p:nvPr>
            <p:ph type="sldNum" sz="quarter" idx="12"/>
          </p:nvPr>
        </p:nvSpPr>
        <p:spPr>
          <a:xfrm>
            <a:off x="6660232" y="4709695"/>
            <a:ext cx="479618" cy="184666"/>
          </a:xfrm>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3421512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Nur Titel - Blau">
    <p:spTree>
      <p:nvGrpSpPr>
        <p:cNvPr id="1" name=""/>
        <p:cNvGrpSpPr/>
        <p:nvPr/>
      </p:nvGrpSpPr>
      <p:grpSpPr>
        <a:xfrm>
          <a:off x="0" y="0"/>
          <a:ext cx="0" cy="0"/>
          <a:chOff x="0" y="0"/>
          <a:chExt cx="0" cy="0"/>
        </a:xfrm>
      </p:grpSpPr>
      <p:sp>
        <p:nvSpPr>
          <p:cNvPr id="8" name="Rechteck 7"/>
          <p:cNvSpPr/>
          <p:nvPr userDrawn="1"/>
        </p:nvSpPr>
        <p:spPr>
          <a:xfrm>
            <a:off x="0" y="0"/>
            <a:ext cx="4572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a:xfrm>
            <a:off x="251520" y="360000"/>
            <a:ext cx="3816424" cy="1779702"/>
          </a:xfrm>
        </p:spPr>
        <p:txBody>
          <a:bodyPr/>
          <a:lstStyle>
            <a:lvl1pPr>
              <a:defRPr b="1" i="0">
                <a:solidFill>
                  <a:schemeClr val="bg1"/>
                </a:solidFill>
                <a:latin typeface="Open Sans"/>
                <a:cs typeface="Open Sans"/>
              </a:defRPr>
            </a:lvl1pPr>
          </a:lstStyle>
          <a:p>
            <a:r>
              <a:rPr lang="de-DE" dirty="0"/>
              <a:t>Titelmasterformat durch Klicken bearbeiten</a:t>
            </a:r>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pic>
        <p:nvPicPr>
          <p:cNvPr id="10" name="Picture 9">
            <a:extLst>
              <a:ext uri="{FF2B5EF4-FFF2-40B4-BE49-F238E27FC236}">
                <a16:creationId xmlns:a16="http://schemas.microsoft.com/office/drawing/2014/main" id="{5F45190E-90AF-427B-8F72-94F47F94D034}"/>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4" y="4593788"/>
            <a:ext cx="1436567" cy="359171"/>
          </a:xfrm>
          <a:prstGeom prst="rect">
            <a:avLst/>
          </a:prstGeom>
        </p:spPr>
      </p:pic>
      <p:sp>
        <p:nvSpPr>
          <p:cNvPr id="11" name="Datumsplatzhalter 2">
            <a:extLst>
              <a:ext uri="{FF2B5EF4-FFF2-40B4-BE49-F238E27FC236}">
                <a16:creationId xmlns:a16="http://schemas.microsoft.com/office/drawing/2014/main" id="{E82D2308-2541-4160-87D0-55868A7CF30B}"/>
              </a:ext>
            </a:extLst>
          </p:cNvPr>
          <p:cNvSpPr>
            <a:spLocks noGrp="1"/>
          </p:cNvSpPr>
          <p:nvPr>
            <p:ph type="dt" sz="half" idx="10"/>
          </p:nvPr>
        </p:nvSpPr>
        <p:spPr>
          <a:xfrm>
            <a:off x="5781154" y="4709695"/>
            <a:ext cx="822661" cy="184666"/>
          </a:xfrm>
        </p:spPr>
        <p:txBody>
          <a:bodyPr/>
          <a:lstStyle/>
          <a:p>
            <a:endParaRPr lang="de-CH" dirty="0"/>
          </a:p>
        </p:txBody>
      </p:sp>
      <p:sp>
        <p:nvSpPr>
          <p:cNvPr id="12" name="Foliennummernplatzhalter 4">
            <a:extLst>
              <a:ext uri="{FF2B5EF4-FFF2-40B4-BE49-F238E27FC236}">
                <a16:creationId xmlns:a16="http://schemas.microsoft.com/office/drawing/2014/main" id="{5ADDADE4-173E-47D9-A504-51EB5AEBE517}"/>
              </a:ext>
            </a:extLst>
          </p:cNvPr>
          <p:cNvSpPr>
            <a:spLocks noGrp="1"/>
          </p:cNvSpPr>
          <p:nvPr>
            <p:ph type="sldNum" sz="quarter" idx="12"/>
          </p:nvPr>
        </p:nvSpPr>
        <p:spPr>
          <a:xfrm>
            <a:off x="6660232" y="4709695"/>
            <a:ext cx="479618" cy="184666"/>
          </a:xfrm>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1610097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1197995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1520" y="267494"/>
            <a:ext cx="5486400" cy="425054"/>
          </a:xfrm>
        </p:spPr>
        <p:txBody>
          <a:bodyPr anchor="b">
            <a:normAutofit/>
          </a:bodyPr>
          <a:lstStyle>
            <a:lvl1pPr algn="l">
              <a:defRPr sz="1600" b="1" i="0">
                <a:latin typeface="Open Sans"/>
                <a:cs typeface="Open Sans"/>
              </a:defRPr>
            </a:lvl1pPr>
          </a:lstStyle>
          <a:p>
            <a:r>
              <a:rPr lang="de-DE" dirty="0"/>
              <a:t>Titelmasterformat durch Klicken bearbeiten</a:t>
            </a:r>
            <a:endParaRPr lang="de-CH" dirty="0"/>
          </a:p>
        </p:txBody>
      </p:sp>
      <p:sp>
        <p:nvSpPr>
          <p:cNvPr id="3" name="Bildplatzhalter 2"/>
          <p:cNvSpPr>
            <a:spLocks noGrp="1"/>
          </p:cNvSpPr>
          <p:nvPr>
            <p:ph type="pic" idx="1"/>
          </p:nvPr>
        </p:nvSpPr>
        <p:spPr>
          <a:xfrm>
            <a:off x="3347864" y="267494"/>
            <a:ext cx="4378437" cy="4378437"/>
          </a:xfrm>
          <a:prstGeom prst="ellipse">
            <a:avLst/>
          </a:prstGeom>
          <a:ln w="38100">
            <a:solidFill>
              <a:srgbClr val="D2A784"/>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hasCustomPrompt="1"/>
          </p:nvPr>
        </p:nvSpPr>
        <p:spPr>
          <a:xfrm>
            <a:off x="251520" y="627534"/>
            <a:ext cx="5486400" cy="603647"/>
          </a:xfrm>
        </p:spPr>
        <p:txBody>
          <a:bodyPr vert="horz" lIns="91440" tIns="45720" rIns="91440" bIns="45720" rtlCol="0" anchor="t">
            <a:normAutofit/>
          </a:bodyPr>
          <a:lstStyle>
            <a:lvl1pPr>
              <a:defRPr lang="de-DE" sz="1000" dirty="0" smtClean="0">
                <a:solidFill>
                  <a:srgbClr val="000000"/>
                </a:solidFill>
              </a:defRPr>
            </a:lvl1pPr>
          </a:lstStyle>
          <a:p>
            <a:pPr marL="0" lvl="0" indent="0">
              <a:buNone/>
            </a:pPr>
            <a:r>
              <a:rPr lang="de-DE" dirty="0"/>
              <a:t>TEXTMASTERFORMAT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1244949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 - Blau">
    <p:spTree>
      <p:nvGrpSpPr>
        <p:cNvPr id="1" name=""/>
        <p:cNvGrpSpPr/>
        <p:nvPr/>
      </p:nvGrpSpPr>
      <p:grpSpPr>
        <a:xfrm>
          <a:off x="0" y="0"/>
          <a:ext cx="0" cy="0"/>
          <a:chOff x="0" y="0"/>
          <a:chExt cx="0" cy="0"/>
        </a:xfrm>
      </p:grpSpPr>
      <p:sp>
        <p:nvSpPr>
          <p:cNvPr id="8" name="Rechteck 7"/>
          <p:cNvSpPr/>
          <p:nvPr userDrawn="1"/>
        </p:nvSpPr>
        <p:spPr>
          <a:xfrm>
            <a:off x="0" y="0"/>
            <a:ext cx="9144000" cy="5143500"/>
          </a:xfrm>
          <a:prstGeom prst="rect">
            <a:avLst/>
          </a:prstGeom>
          <a:solidFill>
            <a:srgbClr val="15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a:xfrm>
            <a:off x="251520" y="267494"/>
            <a:ext cx="5486400" cy="425054"/>
          </a:xfrm>
        </p:spPr>
        <p:txBody>
          <a:bodyPr anchor="b">
            <a:normAutofit/>
          </a:bodyPr>
          <a:lstStyle>
            <a:lvl1pPr algn="l">
              <a:defRPr sz="1600" b="1" i="0">
                <a:solidFill>
                  <a:schemeClr val="bg1"/>
                </a:solidFill>
                <a:latin typeface="Open Sans"/>
                <a:cs typeface="Open Sans"/>
              </a:defRPr>
            </a:lvl1pPr>
          </a:lstStyle>
          <a:p>
            <a:r>
              <a:rPr lang="de-DE" dirty="0"/>
              <a:t>Titelmasterformat durch Klicken bearbeiten</a:t>
            </a:r>
            <a:endParaRPr lang="de-CH" dirty="0"/>
          </a:p>
        </p:txBody>
      </p:sp>
      <p:sp>
        <p:nvSpPr>
          <p:cNvPr id="3" name="Bildplatzhalter 2"/>
          <p:cNvSpPr>
            <a:spLocks noGrp="1"/>
          </p:cNvSpPr>
          <p:nvPr>
            <p:ph type="pic" idx="1"/>
          </p:nvPr>
        </p:nvSpPr>
        <p:spPr>
          <a:xfrm>
            <a:off x="3347864" y="267494"/>
            <a:ext cx="4378437" cy="4378437"/>
          </a:xfrm>
          <a:prstGeom prst="ellipse">
            <a:avLst/>
          </a:prstGeom>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hasCustomPrompt="1"/>
          </p:nvPr>
        </p:nvSpPr>
        <p:spPr>
          <a:xfrm>
            <a:off x="251520" y="627534"/>
            <a:ext cx="5486400" cy="603647"/>
          </a:xfrm>
        </p:spPr>
        <p:txBody>
          <a:bodyPr vert="horz" lIns="91440" tIns="45720" rIns="91440" bIns="45720" rtlCol="0" anchor="t">
            <a:normAutofit/>
          </a:bodyPr>
          <a:lstStyle>
            <a:lvl1pPr>
              <a:defRPr lang="de-DE" sz="1000" dirty="0" smtClean="0">
                <a:solidFill>
                  <a:schemeClr val="bg1"/>
                </a:solidFill>
              </a:defRPr>
            </a:lvl1pPr>
          </a:lstStyle>
          <a:p>
            <a:pPr marL="0" lvl="0" indent="0">
              <a:buNone/>
            </a:pPr>
            <a:r>
              <a:rPr lang="de-DE" dirty="0"/>
              <a:t>TEXTMASTERFORMAT BEARBEITEN</a:t>
            </a:r>
          </a:p>
        </p:txBody>
      </p:sp>
      <p:sp>
        <p:nvSpPr>
          <p:cNvPr id="5" name="Datumsplatzhalter 4"/>
          <p:cNvSpPr>
            <a:spLocks noGrp="1"/>
          </p:cNvSpPr>
          <p:nvPr>
            <p:ph type="dt" sz="half" idx="10"/>
          </p:nvPr>
        </p:nvSpPr>
        <p:spPr/>
        <p:txBody>
          <a:bodyPr/>
          <a:lstStyle>
            <a:lvl1pPr>
              <a:defRPr>
                <a:solidFill>
                  <a:schemeClr val="bg1"/>
                </a:solidFill>
              </a:defRPr>
            </a:lvl1pPr>
          </a:lstStyle>
          <a:p>
            <a:endParaRPr lang="de-CH" dirty="0"/>
          </a:p>
        </p:txBody>
      </p:sp>
      <p:sp>
        <p:nvSpPr>
          <p:cNvPr id="6" name="Fußzeilenplatzhalter 5"/>
          <p:cNvSpPr>
            <a:spLocks noGrp="1"/>
          </p:cNvSpPr>
          <p:nvPr>
            <p:ph type="ftr" sz="quarter" idx="11"/>
          </p:nvPr>
        </p:nvSpPr>
        <p:spPr/>
        <p:txBody>
          <a:bodyPr/>
          <a:lstStyle>
            <a:lvl1pPr>
              <a:defRPr>
                <a:solidFill>
                  <a:schemeClr val="bg1"/>
                </a:solidFill>
              </a:defRPr>
            </a:lvl1pPr>
          </a:lstStyle>
          <a:p>
            <a:endParaRPr lang="de-CH" dirty="0"/>
          </a:p>
        </p:txBody>
      </p:sp>
      <p:sp>
        <p:nvSpPr>
          <p:cNvPr id="7" name="Foliennummernplatzhalter 6"/>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10" name="Textfeld 9"/>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1" name="Picture 10">
            <a:extLst>
              <a:ext uri="{FF2B5EF4-FFF2-40B4-BE49-F238E27FC236}">
                <a16:creationId xmlns:a16="http://schemas.microsoft.com/office/drawing/2014/main" id="{672B9BA5-48E1-49A1-87BF-AABC995C49A6}"/>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Tree>
    <p:extLst>
      <p:ext uri="{BB962C8B-B14F-4D97-AF65-F5344CB8AC3E}">
        <p14:creationId xmlns:p14="http://schemas.microsoft.com/office/powerpoint/2010/main" val="175242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 Blau">
    <p:spTree>
      <p:nvGrpSpPr>
        <p:cNvPr id="1" name=""/>
        <p:cNvGrpSpPr/>
        <p:nvPr/>
      </p:nvGrpSpPr>
      <p:grpSpPr>
        <a:xfrm>
          <a:off x="0" y="0"/>
          <a:ext cx="0" cy="0"/>
          <a:chOff x="0" y="0"/>
          <a:chExt cx="0" cy="0"/>
        </a:xfrm>
      </p:grpSpPr>
      <p:sp>
        <p:nvSpPr>
          <p:cNvPr id="8" name="Rechteck 7"/>
          <p:cNvSpPr/>
          <p:nvPr userDrawn="1"/>
        </p:nvSpPr>
        <p:spPr>
          <a:xfrm>
            <a:off x="0" y="0"/>
            <a:ext cx="9144000" cy="5143500"/>
          </a:xfrm>
          <a:prstGeom prst="rect">
            <a:avLst/>
          </a:prstGeom>
          <a:solidFill>
            <a:srgbClr val="15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p:txBody>
          <a:bodyPr/>
          <a:lstStyle>
            <a:lvl1pPr>
              <a:defRPr b="1" i="0">
                <a:solidFill>
                  <a:schemeClr val="bg1"/>
                </a:solidFill>
                <a:latin typeface="Open Sans"/>
                <a:cs typeface="Open Sans"/>
              </a:defRPr>
            </a:lvl1pPr>
          </a:lstStyle>
          <a:p>
            <a:r>
              <a:rPr lang="de-DE" dirty="0"/>
              <a:t>Titelmasterformat durch Klicken bearbeiten</a:t>
            </a:r>
            <a:endParaRPr lang="de-CH" dirty="0"/>
          </a:p>
        </p:txBody>
      </p:sp>
      <p:sp>
        <p:nvSpPr>
          <p:cNvPr id="3" name="Inhaltsplatzhalter 2"/>
          <p:cNvSpPr>
            <a:spLocks noGrp="1"/>
          </p:cNvSpPr>
          <p:nvPr>
            <p:ph idx="1"/>
          </p:nvPr>
        </p:nvSpPr>
        <p:spPr/>
        <p:txBody>
          <a:bodyPr>
            <a:normAutofit/>
          </a:bodyPr>
          <a:lstStyle>
            <a:lvl1pPr>
              <a:lnSpc>
                <a:spcPct val="125000"/>
              </a:lnSpc>
              <a:buClr>
                <a:schemeClr val="bg1"/>
              </a:buClr>
              <a:defRPr sz="1200">
                <a:solidFill>
                  <a:schemeClr val="bg1"/>
                </a:solidFill>
              </a:defRPr>
            </a:lvl1pPr>
            <a:lvl2pPr>
              <a:lnSpc>
                <a:spcPct val="125000"/>
              </a:lnSpc>
              <a:buClr>
                <a:schemeClr val="bg1"/>
              </a:buClr>
              <a:defRPr sz="1200">
                <a:solidFill>
                  <a:schemeClr val="bg1"/>
                </a:solidFill>
              </a:defRPr>
            </a:lvl2pPr>
            <a:lvl3pPr>
              <a:lnSpc>
                <a:spcPct val="125000"/>
              </a:lnSpc>
              <a:buClr>
                <a:schemeClr val="bg1"/>
              </a:buClr>
              <a:defRPr sz="1200">
                <a:solidFill>
                  <a:schemeClr val="bg1"/>
                </a:solidFill>
              </a:defRPr>
            </a:lvl3pPr>
            <a:lvl4pPr>
              <a:lnSpc>
                <a:spcPct val="125000"/>
              </a:lnSpc>
              <a:buClr>
                <a:schemeClr val="bg1"/>
              </a:buClr>
              <a:defRPr sz="1200">
                <a:solidFill>
                  <a:schemeClr val="bg1"/>
                </a:solidFill>
              </a:defRPr>
            </a:lvl4pPr>
            <a:lvl5pPr>
              <a:lnSpc>
                <a:spcPct val="125000"/>
              </a:lnSpc>
              <a:buClr>
                <a:schemeClr val="bg1"/>
              </a:buClr>
              <a:defRPr sz="1200">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9" name="Textfeld 8"/>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0" name="Picture 9">
            <a:extLst>
              <a:ext uri="{FF2B5EF4-FFF2-40B4-BE49-F238E27FC236}">
                <a16:creationId xmlns:a16="http://schemas.microsoft.com/office/drawing/2014/main" id="{BF48EB54-329A-46BA-B974-26758FD772C6}"/>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Tree>
    <p:extLst>
      <p:ext uri="{BB962C8B-B14F-4D97-AF65-F5344CB8AC3E}">
        <p14:creationId xmlns:p14="http://schemas.microsoft.com/office/powerpoint/2010/main" val="3895770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2">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19200" y="0"/>
            <a:ext cx="9563200" cy="5092030"/>
          </a:xfrm>
          <a:prstGeom prst="rect">
            <a:avLst/>
          </a:prstGeom>
          <a:ln w="38100">
            <a:noFill/>
          </a:ln>
        </p:spPr>
        <p:txBody>
          <a:bodyPr lIns="4500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2" name="Titel 1"/>
          <p:cNvSpPr>
            <a:spLocks noGrp="1"/>
          </p:cNvSpPr>
          <p:nvPr>
            <p:ph type="title"/>
          </p:nvPr>
        </p:nvSpPr>
        <p:spPr>
          <a:xfrm>
            <a:off x="0" y="195486"/>
            <a:ext cx="5364088" cy="401442"/>
          </a:xfrm>
          <a:solidFill>
            <a:srgbClr val="153E6E"/>
          </a:solidFill>
        </p:spPr>
        <p:txBody>
          <a:bodyPr wrap="square" lIns="360000" tIns="108000" anchor="b">
            <a:spAutoFit/>
          </a:bodyPr>
          <a:lstStyle>
            <a:lvl1pPr algn="l">
              <a:defRPr sz="1600" b="0" i="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de-DE" dirty="0"/>
              <a:t>Titelmasterformat durch Klicken bearbeiten</a:t>
            </a:r>
            <a:endParaRPr lang="de-CH" dirty="0"/>
          </a:p>
        </p:txBody>
      </p:sp>
      <p:sp>
        <p:nvSpPr>
          <p:cNvPr id="4" name="Textplatzhalter 3"/>
          <p:cNvSpPr>
            <a:spLocks noGrp="1"/>
          </p:cNvSpPr>
          <p:nvPr>
            <p:ph type="body" sz="half" idx="2" hasCustomPrompt="1"/>
          </p:nvPr>
        </p:nvSpPr>
        <p:spPr>
          <a:xfrm>
            <a:off x="0" y="576692"/>
            <a:ext cx="5364088" cy="341170"/>
          </a:xfrm>
          <a:solidFill>
            <a:srgbClr val="153E6E"/>
          </a:solidFill>
        </p:spPr>
        <p:txBody>
          <a:bodyPr vert="horz" wrap="square" lIns="360000" tIns="45720" rIns="91440" bIns="108000" rtlCol="0" anchor="t">
            <a:spAutoFit/>
          </a:bodyPr>
          <a:lstStyle>
            <a:lvl1pPr marL="342900" indent="-342900">
              <a:buNone/>
              <a:defRPr lang="de-DE" sz="1000" dirty="0" smtClean="0">
                <a:solidFill>
                  <a:schemeClr val="bg1"/>
                </a:solidFill>
              </a:defRPr>
            </a:lvl1pPr>
          </a:lstStyle>
          <a:p>
            <a:pPr marL="0" lvl="0" indent="0"/>
            <a:r>
              <a:rPr lang="de-DE" dirty="0"/>
              <a:t>TEXTMASTERFORMAT BEARBEITEN</a:t>
            </a:r>
          </a:p>
        </p:txBody>
      </p:sp>
    </p:spTree>
    <p:extLst>
      <p:ext uri="{BB962C8B-B14F-4D97-AF65-F5344CB8AC3E}">
        <p14:creationId xmlns:p14="http://schemas.microsoft.com/office/powerpoint/2010/main" val="3924784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3">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normAutofit/>
          </a:bodyPr>
          <a:lstStyle>
            <a:lvl1pPr algn="l">
              <a:defRPr sz="1600" b="0"/>
            </a:lvl1pPr>
          </a:lstStyle>
          <a:p>
            <a:r>
              <a:rPr lang="de-DE" dirty="0"/>
              <a:t>Titelmasterformat durch Klicken bearbeiten</a:t>
            </a:r>
            <a:endParaRPr lang="de-CH" dirty="0"/>
          </a:p>
        </p:txBody>
      </p:sp>
      <p:sp>
        <p:nvSpPr>
          <p:cNvPr id="3" name="Bildplatzhalter 2"/>
          <p:cNvSpPr>
            <a:spLocks noGrp="1"/>
          </p:cNvSpPr>
          <p:nvPr>
            <p:ph type="pic" idx="1"/>
          </p:nvPr>
        </p:nvSpPr>
        <p:spPr>
          <a:xfrm>
            <a:off x="1821904" y="33950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hasCustomPrompt="1"/>
          </p:nvPr>
        </p:nvSpPr>
        <p:spPr>
          <a:xfrm>
            <a:off x="1792288" y="4025503"/>
            <a:ext cx="5486400" cy="603647"/>
          </a:xfrm>
        </p:spPr>
        <p:txBody>
          <a:bodyPr vert="horz" lIns="91440" tIns="45720" rIns="91440" bIns="45720" rtlCol="0" anchor="t">
            <a:normAutofit/>
          </a:bodyPr>
          <a:lstStyle>
            <a:lvl1pPr>
              <a:defRPr lang="de-DE" sz="1000" dirty="0" smtClean="0">
                <a:solidFill>
                  <a:srgbClr val="000000"/>
                </a:solidFill>
              </a:defRPr>
            </a:lvl1pPr>
          </a:lstStyle>
          <a:p>
            <a:pPr marL="0" lvl="0" indent="0">
              <a:buNone/>
            </a:pPr>
            <a:r>
              <a:rPr lang="de-DE" dirty="0"/>
              <a:t>TEXTMASTERFORMAT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4C58DAA5-C7C9-4339-A36E-18A1EE3787A1}" type="slidenum">
              <a:rPr lang="de-CH" smtClean="0"/>
              <a:t>‹#›</a:t>
            </a:fld>
            <a:endParaRPr lang="de-CH" dirty="0"/>
          </a:p>
        </p:txBody>
      </p:sp>
      <p:sp>
        <p:nvSpPr>
          <p:cNvPr id="8" name="Rechteck 7"/>
          <p:cNvSpPr/>
          <p:nvPr userDrawn="1"/>
        </p:nvSpPr>
        <p:spPr>
          <a:xfrm>
            <a:off x="1835696" y="3426469"/>
            <a:ext cx="5472608"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868466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8" name="Rechteck 7"/>
          <p:cNvSpPr/>
          <p:nvPr userDrawn="1"/>
        </p:nvSpPr>
        <p:spPr>
          <a:xfrm>
            <a:off x="0" y="0"/>
            <a:ext cx="9144000" cy="5143500"/>
          </a:xfrm>
          <a:prstGeom prst="rect">
            <a:avLst/>
          </a:prstGeom>
          <a:solidFill>
            <a:srgbClr val="15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p:txBody>
          <a:bodyPr/>
          <a:lstStyle>
            <a:lvl1pPr>
              <a:defRPr b="1" i="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de-DE" dirty="0"/>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9" name="Textfeld 8"/>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4" name="Picture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Tree>
    <p:extLst>
      <p:ext uri="{BB962C8B-B14F-4D97-AF65-F5344CB8AC3E}">
        <p14:creationId xmlns:p14="http://schemas.microsoft.com/office/powerpoint/2010/main" val="34845759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Zitat">
    <p:spTree>
      <p:nvGrpSpPr>
        <p:cNvPr id="1" name=""/>
        <p:cNvGrpSpPr/>
        <p:nvPr/>
      </p:nvGrpSpPr>
      <p:grpSpPr>
        <a:xfrm>
          <a:off x="0" y="0"/>
          <a:ext cx="0" cy="0"/>
          <a:chOff x="0" y="0"/>
          <a:chExt cx="0" cy="0"/>
        </a:xfrm>
      </p:grpSpPr>
      <p:pic>
        <p:nvPicPr>
          <p:cNvPr id="10" name="Picture 9" descr="shutterstock_399069226.jpg">
            <a:extLst>
              <a:ext uri="{FF2B5EF4-FFF2-40B4-BE49-F238E27FC236}">
                <a16:creationId xmlns:a16="http://schemas.microsoft.com/office/drawing/2014/main" id="{A88FB378-A0D7-4C0A-B123-2DFB214C81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584"/>
            <a:ext cx="9144000" cy="5154083"/>
          </a:xfrm>
          <a:prstGeom prst="rect">
            <a:avLst/>
          </a:prstGeom>
        </p:spPr>
      </p:pic>
      <p:sp>
        <p:nvSpPr>
          <p:cNvPr id="8" name="Rechteck 7"/>
          <p:cNvSpPr/>
          <p:nvPr userDrawn="1"/>
        </p:nvSpPr>
        <p:spPr>
          <a:xfrm>
            <a:off x="0" y="0"/>
            <a:ext cx="9144000" cy="5143500"/>
          </a:xfrm>
          <a:prstGeom prst="rect">
            <a:avLst/>
          </a:prstGeom>
          <a:solidFill>
            <a:srgbClr val="153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p:txBody>
          <a:bodyPr/>
          <a:lstStyle>
            <a:lvl1pPr>
              <a:defRPr b="1" i="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de-DE" dirty="0"/>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9" name="Textfeld 8"/>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4" name="Picture 13"/>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Tree>
    <p:extLst>
      <p:ext uri="{BB962C8B-B14F-4D97-AF65-F5344CB8AC3E}">
        <p14:creationId xmlns:p14="http://schemas.microsoft.com/office/powerpoint/2010/main" val="2942140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Zita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8FB378-A0D7-4C0A-B123-2DFB214C8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3"/>
            <a:ext cx="9144000" cy="5143500"/>
          </a:xfrm>
          <a:prstGeom prst="rect">
            <a:avLst/>
          </a:prstGeom>
        </p:spPr>
      </p:pic>
      <p:sp>
        <p:nvSpPr>
          <p:cNvPr id="2" name="Titel 1"/>
          <p:cNvSpPr>
            <a:spLocks noGrp="1"/>
          </p:cNvSpPr>
          <p:nvPr>
            <p:ph type="title"/>
          </p:nvPr>
        </p:nvSpPr>
        <p:spPr/>
        <p:txBody>
          <a:bodyPr/>
          <a:lstStyle>
            <a:lvl1pPr>
              <a:defRPr b="1" i="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de-DE" dirty="0"/>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9" name="Textfeld 8"/>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4" name="Picture 13"/>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Tree>
    <p:extLst>
      <p:ext uri="{BB962C8B-B14F-4D97-AF65-F5344CB8AC3E}">
        <p14:creationId xmlns:p14="http://schemas.microsoft.com/office/powerpoint/2010/main" val="1167383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Zita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8FB378-A0D7-4C0A-B123-2DFB214C8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3"/>
            <a:ext cx="9144000" cy="5143500"/>
          </a:xfrm>
          <a:prstGeom prst="rect">
            <a:avLst/>
          </a:prstGeom>
        </p:spPr>
      </p:pic>
      <p:sp>
        <p:nvSpPr>
          <p:cNvPr id="2" name="Titel 1"/>
          <p:cNvSpPr>
            <a:spLocks noGrp="1"/>
          </p:cNvSpPr>
          <p:nvPr>
            <p:ph type="title"/>
          </p:nvPr>
        </p:nvSpPr>
        <p:spPr/>
        <p:txBody>
          <a:bodyPr/>
          <a:lstStyle>
            <a:lvl1pPr>
              <a:defRPr b="1" i="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de-DE" dirty="0"/>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endParaRPr lang="de-CH" dirty="0"/>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dirty="0"/>
          </a:p>
        </p:txBody>
      </p:sp>
      <p:sp>
        <p:nvSpPr>
          <p:cNvPr id="9" name="Textfeld 8"/>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2" name="Picture 11">
            <a:extLst>
              <a:ext uri="{FF2B5EF4-FFF2-40B4-BE49-F238E27FC236}">
                <a16:creationId xmlns:a16="http://schemas.microsoft.com/office/drawing/2014/main" id="{A552D67A-F364-42CD-A95C-974B9CC34D9A}"/>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4" y="4593788"/>
            <a:ext cx="1436567" cy="359171"/>
          </a:xfrm>
          <a:prstGeom prst="rect">
            <a:avLst/>
          </a:prstGeom>
        </p:spPr>
      </p:pic>
    </p:spTree>
    <p:extLst>
      <p:ext uri="{BB962C8B-B14F-4D97-AF65-F5344CB8AC3E}">
        <p14:creationId xmlns:p14="http://schemas.microsoft.com/office/powerpoint/2010/main" val="4087799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4" name="Textfeld 3"/>
          <p:cNvSpPr txBox="1"/>
          <p:nvPr userDrawn="1"/>
        </p:nvSpPr>
        <p:spPr>
          <a:xfrm>
            <a:off x="179512" y="354018"/>
            <a:ext cx="3672408" cy="1569660"/>
          </a:xfrm>
          <a:prstGeom prst="rect">
            <a:avLst/>
          </a:prstGeom>
        </p:spPr>
        <p:txBody>
          <a:bodyPr vert="horz" lIns="91440" tIns="45720" rIns="91440" bIns="45720" rtlCol="0" anchor="t">
            <a:normAutofit/>
          </a:bodyPr>
          <a:lstStyle>
            <a:lvl1pPr>
              <a:spcBef>
                <a:spcPct val="0"/>
              </a:spcBef>
              <a:buNone/>
              <a:defRPr sz="1600" b="0" baseline="0">
                <a:solidFill>
                  <a:schemeClr val="accent1"/>
                </a:solidFill>
                <a:latin typeface="+mj-lt"/>
                <a:ea typeface="Open Sans Semibold" panose="020B0706030804020204" pitchFamily="34" charset="0"/>
                <a:cs typeface="Open Sans Semibold" panose="020B0706030804020204" pitchFamily="34" charset="0"/>
              </a:defRPr>
            </a:lvl1pPr>
          </a:lstStyle>
          <a:p>
            <a:pPr lvl="0"/>
            <a:r>
              <a:rPr lang="de-DE" sz="2500" dirty="0">
                <a:solidFill>
                  <a:srgbClr val="153E6E"/>
                </a:solidFill>
              </a:rPr>
              <a:t>YOUR</a:t>
            </a:r>
            <a:r>
              <a:rPr lang="de-DE" sz="2500" baseline="0" dirty="0">
                <a:solidFill>
                  <a:srgbClr val="153E6E"/>
                </a:solidFill>
              </a:rPr>
              <a:t> </a:t>
            </a:r>
            <a:r>
              <a:rPr lang="de-DE" sz="2500" b="1" i="0" baseline="0" dirty="0">
                <a:solidFill>
                  <a:srgbClr val="153E6E"/>
                </a:solidFill>
                <a:latin typeface="Open Sans"/>
                <a:cs typeface="Open Sans"/>
              </a:rPr>
              <a:t>GATEWAY</a:t>
            </a:r>
            <a:r>
              <a:rPr lang="de-DE" sz="2500" baseline="0" dirty="0">
                <a:solidFill>
                  <a:srgbClr val="153E6E"/>
                </a:solidFill>
              </a:rPr>
              <a:t> TO THE </a:t>
            </a:r>
            <a:r>
              <a:rPr lang="de-DE" sz="2500" b="1" i="0" baseline="0" dirty="0">
                <a:solidFill>
                  <a:srgbClr val="153E6E"/>
                </a:solidFill>
                <a:latin typeface="Open Sans"/>
                <a:cs typeface="Open Sans"/>
              </a:rPr>
              <a:t>CRYPTO WORLD</a:t>
            </a:r>
            <a:r>
              <a:rPr lang="de-DE" sz="2500" dirty="0">
                <a:solidFill>
                  <a:srgbClr val="153E6E"/>
                </a:solidFill>
              </a:rPr>
              <a:t>.</a:t>
            </a:r>
            <a:endParaRPr lang="de-CH" sz="2500" dirty="0">
              <a:solidFill>
                <a:srgbClr val="153E6E"/>
              </a:solidFill>
            </a:endParaRPr>
          </a:p>
        </p:txBody>
      </p:sp>
      <p:sp>
        <p:nvSpPr>
          <p:cNvPr id="11" name="Rechteck 10"/>
          <p:cNvSpPr/>
          <p:nvPr userDrawn="1"/>
        </p:nvSpPr>
        <p:spPr>
          <a:xfrm>
            <a:off x="7380312" y="4587974"/>
            <a:ext cx="172819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Box 3"/>
          <p:cNvSpPr txBox="1"/>
          <p:nvPr userDrawn="1"/>
        </p:nvSpPr>
        <p:spPr>
          <a:xfrm>
            <a:off x="457200" y="2589447"/>
            <a:ext cx="1981200" cy="1615827"/>
          </a:xfrm>
          <a:prstGeom prst="rect">
            <a:avLst/>
          </a:prstGeom>
          <a:noFill/>
        </p:spPr>
        <p:txBody>
          <a:bodyPr wrap="square" rtlCol="0">
            <a:spAutoFit/>
          </a:bodyPr>
          <a:lstStyle/>
          <a:p>
            <a:r>
              <a:rPr lang="de-DE" sz="900" b="1" i="0" dirty="0">
                <a:solidFill>
                  <a:srgbClr val="153E6E"/>
                </a:solidFill>
                <a:latin typeface="Open Sans"/>
                <a:ea typeface="Open Sans Semibold" panose="020B0706030804020204" pitchFamily="34" charset="0"/>
                <a:cs typeface="Open Sans"/>
              </a:rPr>
              <a:t>CRYPTO FINANCE</a:t>
            </a:r>
            <a:r>
              <a:rPr lang="de-DE" sz="900" b="1" i="0" baseline="0" dirty="0">
                <a:solidFill>
                  <a:srgbClr val="153E6E"/>
                </a:solidFill>
                <a:latin typeface="Open Sans"/>
                <a:ea typeface="Open Sans Semibold" pitchFamily="34" charset="0"/>
                <a:cs typeface="Open Sans"/>
              </a:rPr>
              <a:t> AG</a:t>
            </a:r>
            <a:br>
              <a:rPr lang="de-DE" sz="900" b="1" i="0" baseline="0" dirty="0">
                <a:solidFill>
                  <a:srgbClr val="153E6E"/>
                </a:solidFill>
                <a:latin typeface="Open Sans"/>
                <a:ea typeface="Open Sans Semibold" pitchFamily="34" charset="0"/>
                <a:cs typeface="Open Sans"/>
              </a:rPr>
            </a:br>
            <a:r>
              <a:rPr lang="de-DE" sz="900" baseline="0" dirty="0">
                <a:solidFill>
                  <a:srgbClr val="153E6E"/>
                </a:solidFill>
                <a:latin typeface="+mn-lt"/>
                <a:ea typeface="Open Sans Semibold" pitchFamily="34" charset="0"/>
                <a:cs typeface="Open Sans Semibold" pitchFamily="34" charset="0"/>
              </a:rPr>
              <a:t>Bahnhofplatz</a:t>
            </a:r>
            <a:endParaRPr lang="de-DE" sz="900" dirty="0">
              <a:solidFill>
                <a:srgbClr val="153E6E"/>
              </a:solidFill>
              <a:latin typeface="+mn-lt"/>
              <a:ea typeface="Open Sans Semibold" pitchFamily="34" charset="0"/>
              <a:cs typeface="Open Sans Semibold" pitchFamily="34" charset="0"/>
            </a:endParaRPr>
          </a:p>
          <a:p>
            <a:r>
              <a:rPr lang="de-DE" sz="900" dirty="0">
                <a:solidFill>
                  <a:srgbClr val="153E6E"/>
                </a:solidFill>
                <a:latin typeface="Open Sans Light" pitchFamily="34" charset="0"/>
                <a:ea typeface="Open Sans Light" pitchFamily="34" charset="0"/>
                <a:cs typeface="Open Sans Light" pitchFamily="34" charset="0"/>
              </a:rPr>
              <a:t>CH-6300 Zug</a:t>
            </a:r>
          </a:p>
          <a:p>
            <a:endParaRPr lang="de-DE" sz="900" dirty="0">
              <a:solidFill>
                <a:srgbClr val="153E6E"/>
              </a:solidFill>
              <a:latin typeface="Open Sans Light" pitchFamily="34" charset="0"/>
              <a:ea typeface="Open Sans Light" pitchFamily="34" charset="0"/>
              <a:cs typeface="Open Sans Light" pitchFamily="34" charset="0"/>
            </a:endParaRPr>
          </a:p>
          <a:p>
            <a:r>
              <a:rPr lang="de-DE" sz="900" dirty="0">
                <a:solidFill>
                  <a:srgbClr val="153E6E"/>
                </a:solidFill>
                <a:latin typeface="Open Sans Light" pitchFamily="34" charset="0"/>
                <a:ea typeface="Open Sans Light" pitchFamily="34" charset="0"/>
                <a:cs typeface="Open Sans Light" pitchFamily="34" charset="0"/>
              </a:rPr>
              <a:t>+41 (0)41 545 88 22</a:t>
            </a:r>
          </a:p>
          <a:p>
            <a:endParaRPr lang="de-DE" sz="900" dirty="0">
              <a:solidFill>
                <a:srgbClr val="153E6E"/>
              </a:solidFill>
              <a:latin typeface="Open Sans Light" pitchFamily="34" charset="0"/>
              <a:ea typeface="Open Sans Light" pitchFamily="34" charset="0"/>
              <a:cs typeface="Open Sans Light" pitchFamily="34" charset="0"/>
            </a:endParaRPr>
          </a:p>
          <a:p>
            <a:r>
              <a:rPr lang="de-DE" sz="900" dirty="0" err="1">
                <a:solidFill>
                  <a:srgbClr val="153E6E"/>
                </a:solidFill>
                <a:latin typeface="Open Sans Light" pitchFamily="34" charset="0"/>
                <a:ea typeface="Open Sans Light" pitchFamily="34" charset="0"/>
                <a:cs typeface="Open Sans Light" pitchFamily="34" charset="0"/>
              </a:rPr>
              <a:t>info@cryptofinance.ch</a:t>
            </a:r>
            <a:endParaRPr lang="de-DE" sz="900" dirty="0">
              <a:solidFill>
                <a:srgbClr val="153E6E"/>
              </a:solidFill>
              <a:latin typeface="Open Sans Light" pitchFamily="34" charset="0"/>
              <a:ea typeface="Open Sans Light" pitchFamily="34" charset="0"/>
              <a:cs typeface="Open Sans Light" pitchFamily="34" charset="0"/>
            </a:endParaRPr>
          </a:p>
          <a:p>
            <a:endParaRPr lang="de-DE" sz="900" dirty="0">
              <a:solidFill>
                <a:srgbClr val="153E6E"/>
              </a:solidFill>
              <a:latin typeface="Open Sans Light" pitchFamily="34" charset="0"/>
              <a:ea typeface="Open Sans Light" pitchFamily="34" charset="0"/>
              <a:cs typeface="Open Sans Light" pitchFamily="34" charset="0"/>
            </a:endParaRPr>
          </a:p>
          <a:p>
            <a:r>
              <a:rPr lang="de-DE" sz="900" dirty="0" err="1">
                <a:solidFill>
                  <a:srgbClr val="153E6E"/>
                </a:solidFill>
                <a:latin typeface="Open Sans Light" pitchFamily="34" charset="0"/>
                <a:ea typeface="Open Sans Light" pitchFamily="34" charset="0"/>
                <a:cs typeface="Open Sans Light" pitchFamily="34" charset="0"/>
              </a:rPr>
              <a:t>www.cryptofinance.ch</a:t>
            </a:r>
            <a:endParaRPr lang="de-DE" sz="900" dirty="0">
              <a:solidFill>
                <a:srgbClr val="153E6E"/>
              </a:solidFill>
              <a:latin typeface="Open Sans Light" pitchFamily="34" charset="0"/>
              <a:ea typeface="Open Sans Light" pitchFamily="34" charset="0"/>
              <a:cs typeface="Open Sans Light" pitchFamily="34" charset="0"/>
            </a:endParaRPr>
          </a:p>
          <a:p>
            <a:endParaRPr lang="de-DE" sz="900" dirty="0">
              <a:solidFill>
                <a:srgbClr val="153E6E"/>
              </a:solidFill>
              <a:latin typeface="Open Sans Light" pitchFamily="34" charset="0"/>
              <a:ea typeface="Open Sans Light" pitchFamily="34" charset="0"/>
              <a:cs typeface="Open Sans Light" pitchFamily="34" charset="0"/>
            </a:endParaRPr>
          </a:p>
          <a:p>
            <a:r>
              <a:rPr lang="de-DE" sz="900" dirty="0">
                <a:solidFill>
                  <a:srgbClr val="153E6E"/>
                </a:solidFill>
                <a:latin typeface="Open Sans Light" pitchFamily="34" charset="0"/>
                <a:ea typeface="Open Sans Light" pitchFamily="34" charset="0"/>
                <a:cs typeface="Open Sans Light" pitchFamily="34" charset="0"/>
              </a:rPr>
              <a:t>@</a:t>
            </a:r>
            <a:r>
              <a:rPr lang="de-DE" sz="900" dirty="0" err="1">
                <a:solidFill>
                  <a:srgbClr val="153E6E"/>
                </a:solidFill>
                <a:latin typeface="Open Sans Light" pitchFamily="34" charset="0"/>
                <a:ea typeface="Open Sans Light" pitchFamily="34" charset="0"/>
                <a:cs typeface="Open Sans Light" pitchFamily="34" charset="0"/>
              </a:rPr>
              <a:t>cryptofinanceag</a:t>
            </a:r>
            <a:endParaRPr lang="en-US" sz="900" dirty="0">
              <a:solidFill>
                <a:srgbClr val="153E6E"/>
              </a:solidFill>
              <a:latin typeface="Open Sans Light" pitchFamily="34" charset="0"/>
              <a:ea typeface="Open Sans Light" pitchFamily="34" charset="0"/>
              <a:cs typeface="Open Sans Light" pitchFamily="34" charset="0"/>
            </a:endParaRPr>
          </a:p>
        </p:txBody>
      </p:sp>
      <p:cxnSp>
        <p:nvCxnSpPr>
          <p:cNvPr id="19" name="Straight Connector 13"/>
          <p:cNvCxnSpPr/>
          <p:nvPr userDrawn="1"/>
        </p:nvCxnSpPr>
        <p:spPr>
          <a:xfrm>
            <a:off x="333019" y="3401566"/>
            <a:ext cx="1724381" cy="0"/>
          </a:xfrm>
          <a:prstGeom prst="line">
            <a:avLst/>
          </a:prstGeom>
          <a:ln w="6350">
            <a:solidFill>
              <a:srgbClr val="D2A784"/>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4"/>
          <p:cNvCxnSpPr/>
          <p:nvPr userDrawn="1"/>
        </p:nvCxnSpPr>
        <p:spPr>
          <a:xfrm>
            <a:off x="333019" y="3668266"/>
            <a:ext cx="1724381" cy="0"/>
          </a:xfrm>
          <a:prstGeom prst="line">
            <a:avLst/>
          </a:prstGeom>
          <a:ln w="6350">
            <a:solidFill>
              <a:srgbClr val="D2A784"/>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15"/>
          <p:cNvCxnSpPr/>
          <p:nvPr userDrawn="1"/>
        </p:nvCxnSpPr>
        <p:spPr>
          <a:xfrm>
            <a:off x="333019" y="3934966"/>
            <a:ext cx="1724381" cy="0"/>
          </a:xfrm>
          <a:prstGeom prst="line">
            <a:avLst/>
          </a:prstGeom>
          <a:ln w="6350">
            <a:solidFill>
              <a:srgbClr val="D2A784"/>
            </a:solidFill>
            <a:prstDash val="sysDot"/>
          </a:ln>
        </p:spPr>
        <p:style>
          <a:lnRef idx="1">
            <a:schemeClr val="accent1"/>
          </a:lnRef>
          <a:fillRef idx="0">
            <a:schemeClr val="accent1"/>
          </a:fillRef>
          <a:effectRef idx="0">
            <a:schemeClr val="accent1"/>
          </a:effectRef>
          <a:fontRef idx="minor">
            <a:schemeClr val="tx1"/>
          </a:fontRef>
        </p:style>
      </p:cxnSp>
      <p:sp>
        <p:nvSpPr>
          <p:cNvPr id="22" name="Datumsplatzhalter 4"/>
          <p:cNvSpPr>
            <a:spLocks noGrp="1"/>
          </p:cNvSpPr>
          <p:nvPr>
            <p:ph type="dt" sz="half" idx="10"/>
          </p:nvPr>
        </p:nvSpPr>
        <p:spPr>
          <a:xfrm>
            <a:off x="7564727" y="4525029"/>
            <a:ext cx="822661" cy="184666"/>
          </a:xfrm>
        </p:spPr>
        <p:txBody>
          <a:bodyPr/>
          <a:lstStyle/>
          <a:p>
            <a:endParaRPr lang="de-CH"/>
          </a:p>
        </p:txBody>
      </p:sp>
      <p:sp>
        <p:nvSpPr>
          <p:cNvPr id="23" name="Fußzeilenplatzhalter 5"/>
          <p:cNvSpPr>
            <a:spLocks noGrp="1"/>
          </p:cNvSpPr>
          <p:nvPr>
            <p:ph type="ftr" sz="quarter" idx="11"/>
          </p:nvPr>
        </p:nvSpPr>
        <p:spPr>
          <a:xfrm>
            <a:off x="2195736" y="4680225"/>
            <a:ext cx="5328592" cy="243608"/>
          </a:xfrm>
        </p:spPr>
        <p:txBody>
          <a:bodyPr/>
          <a:lstStyle/>
          <a:p>
            <a:endParaRPr lang="de-CH"/>
          </a:p>
        </p:txBody>
      </p:sp>
      <p:sp>
        <p:nvSpPr>
          <p:cNvPr id="24" name="Foliennummernplatzhalter 6"/>
          <p:cNvSpPr>
            <a:spLocks noGrp="1"/>
          </p:cNvSpPr>
          <p:nvPr>
            <p:ph type="sldNum" sz="quarter" idx="12"/>
          </p:nvPr>
        </p:nvSpPr>
        <p:spPr>
          <a:xfrm>
            <a:off x="8443805" y="4525029"/>
            <a:ext cx="479618" cy="184666"/>
          </a:xfrm>
        </p:spPr>
        <p:txBody>
          <a:bodyPr/>
          <a:lstStyle/>
          <a:p>
            <a:fld id="{4C58DAA5-C7C9-4339-A36E-18A1EE3787A1}" type="slidenum">
              <a:rPr lang="de-CH" smtClean="0"/>
              <a:t>‹#›</a:t>
            </a:fld>
            <a:endParaRPr lang="de-CH"/>
          </a:p>
        </p:txBody>
      </p:sp>
      <p:sp>
        <p:nvSpPr>
          <p:cNvPr id="29" name="Textfeld 11"/>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tx2"/>
                </a:solidFill>
              </a:rPr>
              <a:t>WWW.CRYPTOFINANCE.CH</a:t>
            </a:r>
          </a:p>
        </p:txBody>
      </p:sp>
      <p:pic>
        <p:nvPicPr>
          <p:cNvPr id="7" name="Picture 6">
            <a:extLst>
              <a:ext uri="{FF2B5EF4-FFF2-40B4-BE49-F238E27FC236}">
                <a16:creationId xmlns:a16="http://schemas.microsoft.com/office/drawing/2014/main" id="{7111BEB9-2F3F-4FE5-A7AF-91FBC90E2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877" y="3473075"/>
            <a:ext cx="163190" cy="111423"/>
          </a:xfrm>
          <a:prstGeom prst="rect">
            <a:avLst/>
          </a:prstGeom>
        </p:spPr>
      </p:pic>
      <p:pic>
        <p:nvPicPr>
          <p:cNvPr id="10" name="Picture 9">
            <a:extLst>
              <a:ext uri="{FF2B5EF4-FFF2-40B4-BE49-F238E27FC236}">
                <a16:creationId xmlns:a16="http://schemas.microsoft.com/office/drawing/2014/main" id="{04B2FED4-0A05-452D-8C63-EDE7BF7C12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845" y="3197313"/>
            <a:ext cx="165256" cy="132745"/>
          </a:xfrm>
          <a:prstGeom prst="rect">
            <a:avLst/>
          </a:prstGeom>
        </p:spPr>
      </p:pic>
      <p:pic>
        <p:nvPicPr>
          <p:cNvPr id="13" name="Picture 12">
            <a:extLst>
              <a:ext uri="{FF2B5EF4-FFF2-40B4-BE49-F238E27FC236}">
                <a16:creationId xmlns:a16="http://schemas.microsoft.com/office/drawing/2014/main" id="{32498A1A-589F-4882-BB46-AD4856E8A8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8516" y="3996815"/>
            <a:ext cx="185913" cy="138247"/>
          </a:xfrm>
          <a:prstGeom prst="rect">
            <a:avLst/>
          </a:prstGeom>
        </p:spPr>
      </p:pic>
      <p:pic>
        <p:nvPicPr>
          <p:cNvPr id="15" name="Picture 14">
            <a:extLst>
              <a:ext uri="{FF2B5EF4-FFF2-40B4-BE49-F238E27FC236}">
                <a16:creationId xmlns:a16="http://schemas.microsoft.com/office/drawing/2014/main" id="{6E831549-2054-442E-96A1-12503C94FA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0910" y="3721144"/>
            <a:ext cx="161124" cy="160945"/>
          </a:xfrm>
          <a:prstGeom prst="rect">
            <a:avLst/>
          </a:prstGeom>
        </p:spPr>
      </p:pic>
    </p:spTree>
    <p:extLst>
      <p:ext uri="{BB962C8B-B14F-4D97-AF65-F5344CB8AC3E}">
        <p14:creationId xmlns:p14="http://schemas.microsoft.com/office/powerpoint/2010/main" val="3395130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Zitat">
    <p:spTree>
      <p:nvGrpSpPr>
        <p:cNvPr id="1" name=""/>
        <p:cNvGrpSpPr/>
        <p:nvPr/>
      </p:nvGrpSpPr>
      <p:grpSpPr>
        <a:xfrm>
          <a:off x="0" y="0"/>
          <a:ext cx="0" cy="0"/>
          <a:chOff x="0" y="0"/>
          <a:chExt cx="0" cy="0"/>
        </a:xfrm>
      </p:grpSpPr>
      <p:pic>
        <p:nvPicPr>
          <p:cNvPr id="3" name="Picture 2" descr="shutterstock_39906922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584"/>
            <a:ext cx="9144000" cy="5154083"/>
          </a:xfrm>
          <a:prstGeom prst="rect">
            <a:avLst/>
          </a:prstGeom>
        </p:spPr>
      </p:pic>
      <p:sp>
        <p:nvSpPr>
          <p:cNvPr id="2" name="Titel 1"/>
          <p:cNvSpPr>
            <a:spLocks noGrp="1"/>
          </p:cNvSpPr>
          <p:nvPr>
            <p:ph type="title"/>
          </p:nvPr>
        </p:nvSpPr>
        <p:spPr/>
        <p:txBody>
          <a:bodyPr/>
          <a:lstStyle>
            <a:lvl1pPr>
              <a:defRPr b="1" i="0">
                <a:solidFill>
                  <a:schemeClr val="bg1"/>
                </a:solidFill>
                <a:latin typeface="Open Sans"/>
                <a:cs typeface="Open Sans"/>
              </a:defRPr>
            </a:lvl1pPr>
          </a:lstStyle>
          <a:p>
            <a:r>
              <a:rPr lang="de-DE" dirty="0"/>
              <a:t>Titelmasterformat durch Klicken bearbeiten</a:t>
            </a:r>
            <a:endParaRPr lang="de-CH" dirty="0"/>
          </a:p>
        </p:txBody>
      </p:sp>
      <p:sp>
        <p:nvSpPr>
          <p:cNvPr id="4" name="Datumsplatzhalter 3"/>
          <p:cNvSpPr>
            <a:spLocks noGrp="1"/>
          </p:cNvSpPr>
          <p:nvPr>
            <p:ph type="dt" sz="half" idx="10"/>
          </p:nvPr>
        </p:nvSpPr>
        <p:spPr/>
        <p:txBody>
          <a:bodyPr/>
          <a:lstStyle>
            <a:lvl1pPr>
              <a:defRPr>
                <a:solidFill>
                  <a:schemeClr val="bg1"/>
                </a:solidFill>
              </a:defRPr>
            </a:lvl1pPr>
          </a:lstStyle>
          <a:p>
            <a:fld id="{9E9C3333-4802-44B4-AE6B-76AB756278B6}" type="datetime1">
              <a:rPr lang="de-DE" smtClean="0"/>
              <a:t>02.11.2018</a:t>
            </a:fld>
            <a:endParaRPr lang="de-CH"/>
          </a:p>
        </p:txBody>
      </p:sp>
      <p:sp>
        <p:nvSpPr>
          <p:cNvPr id="5" name="Fußzeilenplatzhalter 4"/>
          <p:cNvSpPr>
            <a:spLocks noGrp="1"/>
          </p:cNvSpPr>
          <p:nvPr>
            <p:ph type="ftr" sz="quarter" idx="11"/>
          </p:nvPr>
        </p:nvSpPr>
        <p:spPr/>
        <p:txBody>
          <a:bodyPr/>
          <a:lstStyle>
            <a:lvl1pPr>
              <a:defRPr>
                <a:solidFill>
                  <a:schemeClr val="bg1"/>
                </a:solidFill>
              </a:defRPr>
            </a:lvl1pPr>
          </a:lstStyle>
          <a:p>
            <a:endParaRPr lang="de-CH"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4C58DAA5-C7C9-4339-A36E-18A1EE3787A1}" type="slidenum">
              <a:rPr lang="de-CH" smtClean="0"/>
              <a:pPr/>
              <a:t>‹#›</a:t>
            </a:fld>
            <a:endParaRPr lang="de-CH"/>
          </a:p>
        </p:txBody>
      </p:sp>
      <p:sp>
        <p:nvSpPr>
          <p:cNvPr id="9" name="Textfeld 8"/>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bg1"/>
                </a:solidFill>
              </a:rPr>
              <a:t>WWW.CRYPTOFINANCE.CH</a:t>
            </a:r>
          </a:p>
        </p:txBody>
      </p:sp>
      <p:pic>
        <p:nvPicPr>
          <p:cNvPr id="11" name="Picture 10">
            <a:extLst>
              <a:ext uri="{FF2B5EF4-FFF2-40B4-BE49-F238E27FC236}">
                <a16:creationId xmlns:a16="http://schemas.microsoft.com/office/drawing/2014/main" id="{CB758CAF-AADC-422A-A3FA-33A1EDB3E7CD}"/>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25242" y="4593788"/>
            <a:ext cx="1436571" cy="359172"/>
          </a:xfrm>
          <a:prstGeom prst="rect">
            <a:avLst/>
          </a:prstGeom>
        </p:spPr>
      </p:pic>
    </p:spTree>
    <p:extLst>
      <p:ext uri="{BB962C8B-B14F-4D97-AF65-F5344CB8AC3E}">
        <p14:creationId xmlns:p14="http://schemas.microsoft.com/office/powerpoint/2010/main" val="216510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457200" y="1200151"/>
            <a:ext cx="4038600" cy="3394472"/>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648200" y="1200151"/>
            <a:ext cx="4038600" cy="3394472"/>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330775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Textplatzhalter 2"/>
          <p:cNvSpPr>
            <a:spLocks noGrp="1"/>
          </p:cNvSpPr>
          <p:nvPr>
            <p:ph type="body" idx="1"/>
          </p:nvPr>
        </p:nvSpPr>
        <p:spPr>
          <a:xfrm>
            <a:off x="457200" y="1151335"/>
            <a:ext cx="4040188" cy="479822"/>
          </a:xfrm>
        </p:spPr>
        <p:txBody>
          <a:bodyPr anchor="b"/>
          <a:lstStyle>
            <a:lvl1pPr marL="0" indent="0">
              <a:buNone/>
              <a:defRPr sz="1400" b="0">
                <a:solidFill>
                  <a:srgbClr val="153E6E"/>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1631156"/>
            <a:ext cx="4040188"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1400" b="0">
                <a:solidFill>
                  <a:srgbClr val="153E6E"/>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Inhaltsplatzhalter 5"/>
          <p:cNvSpPr>
            <a:spLocks noGrp="1"/>
          </p:cNvSpPr>
          <p:nvPr>
            <p:ph sz="quarter" idx="4"/>
          </p:nvPr>
        </p:nvSpPr>
        <p:spPr>
          <a:xfrm>
            <a:off x="4645026" y="1631156"/>
            <a:ext cx="4041775"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65795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4C58DAA5-C7C9-4339-A36E-18A1EE3787A1}" type="slidenum">
              <a:rPr lang="de-CH" smtClean="0"/>
              <a:t>‹#›</a:t>
            </a:fld>
            <a:endParaRPr lang="de-CH" dirty="0"/>
          </a:p>
        </p:txBody>
      </p:sp>
      <p:sp>
        <p:nvSpPr>
          <p:cNvPr id="6" name="Textplatzhalter 3">
            <a:extLst>
              <a:ext uri="{FF2B5EF4-FFF2-40B4-BE49-F238E27FC236}">
                <a16:creationId xmlns:a16="http://schemas.microsoft.com/office/drawing/2014/main" id="{32DEEB14-4092-4072-A442-C9496368A4F0}"/>
              </a:ext>
            </a:extLst>
          </p:cNvPr>
          <p:cNvSpPr>
            <a:spLocks noGrp="1"/>
          </p:cNvSpPr>
          <p:nvPr>
            <p:ph type="body" sz="half" idx="2" hasCustomPrompt="1"/>
          </p:nvPr>
        </p:nvSpPr>
        <p:spPr>
          <a:xfrm>
            <a:off x="251520" y="915566"/>
            <a:ext cx="5486400" cy="603647"/>
          </a:xfrm>
        </p:spPr>
        <p:txBody>
          <a:bodyPr vert="horz" lIns="91440" tIns="45720" rIns="91440" bIns="45720" rtlCol="0" anchor="t">
            <a:normAutofit/>
          </a:bodyPr>
          <a:lstStyle>
            <a:lvl1pPr>
              <a:defRPr lang="de-DE" sz="1000" dirty="0" smtClean="0">
                <a:solidFill>
                  <a:schemeClr val="tx1">
                    <a:lumMod val="65000"/>
                    <a:lumOff val="35000"/>
                  </a:schemeClr>
                </a:solidFill>
              </a:defRPr>
            </a:lvl1pPr>
          </a:lstStyle>
          <a:p>
            <a:pPr marL="0" lvl="0" indent="0">
              <a:buNone/>
            </a:pPr>
            <a:r>
              <a:rPr lang="de-DE" dirty="0"/>
              <a:t>TEXTMASTERFORMAT BEARBEITEN</a:t>
            </a:r>
          </a:p>
        </p:txBody>
      </p:sp>
    </p:spTree>
    <p:extLst>
      <p:ext uri="{BB962C8B-B14F-4D97-AF65-F5344CB8AC3E}">
        <p14:creationId xmlns:p14="http://schemas.microsoft.com/office/powerpoint/2010/main" val="76976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4C58DAA5-C7C9-4339-A36E-18A1EE3787A1}" type="slidenum">
              <a:rPr lang="de-CH" smtClean="0"/>
              <a:t>‹#›</a:t>
            </a:fld>
            <a:endParaRPr lang="de-CH" dirty="0"/>
          </a:p>
        </p:txBody>
      </p:sp>
    </p:spTree>
    <p:extLst>
      <p:ext uri="{BB962C8B-B14F-4D97-AF65-F5344CB8AC3E}">
        <p14:creationId xmlns:p14="http://schemas.microsoft.com/office/powerpoint/2010/main" val="20997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latin typeface="Open Sans"/>
                <a:cs typeface="Open Sans"/>
              </a:defRPr>
            </a:lvl1pPr>
          </a:lstStyle>
          <a:p>
            <a:r>
              <a:rPr lang="de-DE" dirty="0"/>
              <a:t>Titelmasterformat durch Klicken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4C58DAA5-C7C9-4339-A36E-18A1EE3787A1}" type="slidenum">
              <a:rPr lang="de-CH" smtClean="0"/>
              <a:t>‹#›</a:t>
            </a:fld>
            <a:endParaRPr lang="de-CH" dirty="0"/>
          </a:p>
        </p:txBody>
      </p:sp>
      <p:sp>
        <p:nvSpPr>
          <p:cNvPr id="6" name="Textplatzhalter 3">
            <a:extLst>
              <a:ext uri="{FF2B5EF4-FFF2-40B4-BE49-F238E27FC236}">
                <a16:creationId xmlns:a16="http://schemas.microsoft.com/office/drawing/2014/main" id="{16881846-5C39-4FCC-98DB-D3E753623A7C}"/>
              </a:ext>
            </a:extLst>
          </p:cNvPr>
          <p:cNvSpPr>
            <a:spLocks noGrp="1"/>
          </p:cNvSpPr>
          <p:nvPr>
            <p:ph type="body" sz="half" idx="2" hasCustomPrompt="1"/>
          </p:nvPr>
        </p:nvSpPr>
        <p:spPr>
          <a:xfrm>
            <a:off x="251520" y="915566"/>
            <a:ext cx="3960440" cy="3240360"/>
          </a:xfrm>
        </p:spPr>
        <p:txBody>
          <a:bodyPr vert="horz" lIns="91440" tIns="45720" rIns="91440" bIns="45720" rtlCol="0" anchor="t">
            <a:normAutofit/>
          </a:bodyPr>
          <a:lstStyle>
            <a:lvl1pPr>
              <a:defRPr lang="de-DE" sz="1000" dirty="0" smtClean="0">
                <a:solidFill>
                  <a:schemeClr val="tx1">
                    <a:lumMod val="65000"/>
                    <a:lumOff val="35000"/>
                  </a:schemeClr>
                </a:solidFill>
              </a:defRPr>
            </a:lvl1pPr>
          </a:lstStyle>
          <a:p>
            <a:pPr marL="0" lvl="0" indent="0">
              <a:buNone/>
            </a:pPr>
            <a:r>
              <a:rPr lang="de-DE" dirty="0"/>
              <a:t>TEXTMASTERFORMAT BEARBEITEN</a:t>
            </a:r>
          </a:p>
        </p:txBody>
      </p:sp>
      <p:sp>
        <p:nvSpPr>
          <p:cNvPr id="7" name="Textplatzhalter 3">
            <a:extLst>
              <a:ext uri="{FF2B5EF4-FFF2-40B4-BE49-F238E27FC236}">
                <a16:creationId xmlns:a16="http://schemas.microsoft.com/office/drawing/2014/main" id="{79787D16-B5C3-4FDC-901F-21FE5F277F38}"/>
              </a:ext>
            </a:extLst>
          </p:cNvPr>
          <p:cNvSpPr>
            <a:spLocks noGrp="1"/>
          </p:cNvSpPr>
          <p:nvPr>
            <p:ph type="body" sz="half" idx="13" hasCustomPrompt="1"/>
          </p:nvPr>
        </p:nvSpPr>
        <p:spPr>
          <a:xfrm>
            <a:off x="4919821" y="915566"/>
            <a:ext cx="3960440" cy="3240360"/>
          </a:xfrm>
        </p:spPr>
        <p:txBody>
          <a:bodyPr vert="horz" lIns="91440" tIns="45720" rIns="91440" bIns="45720" rtlCol="0" anchor="t">
            <a:normAutofit/>
          </a:bodyPr>
          <a:lstStyle>
            <a:lvl1pPr>
              <a:defRPr lang="de-DE" sz="1000" dirty="0" smtClean="0">
                <a:solidFill>
                  <a:schemeClr val="tx1">
                    <a:lumMod val="65000"/>
                    <a:lumOff val="35000"/>
                  </a:schemeClr>
                </a:solidFill>
              </a:defRPr>
            </a:lvl1pPr>
          </a:lstStyle>
          <a:p>
            <a:pPr marL="0" lvl="0" indent="0">
              <a:buNone/>
            </a:pPr>
            <a:r>
              <a:rPr lang="de-DE" dirty="0"/>
              <a:t>TEXTMASTERFORMAT BEARBEITEN</a:t>
            </a:r>
          </a:p>
        </p:txBody>
      </p:sp>
    </p:spTree>
    <p:extLst>
      <p:ext uri="{BB962C8B-B14F-4D97-AF65-F5344CB8AC3E}">
        <p14:creationId xmlns:p14="http://schemas.microsoft.com/office/powerpoint/2010/main" val="60276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image" Target="../media/image1.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325242" y="4594437"/>
            <a:ext cx="1436731" cy="359212"/>
          </a:xfrm>
          <a:prstGeom prst="rect">
            <a:avLst/>
          </a:prstGeom>
        </p:spPr>
      </p:pic>
      <p:sp>
        <p:nvSpPr>
          <p:cNvPr id="2" name="Titelplatzhalter 1"/>
          <p:cNvSpPr>
            <a:spLocks noGrp="1"/>
          </p:cNvSpPr>
          <p:nvPr>
            <p:ph type="title"/>
          </p:nvPr>
        </p:nvSpPr>
        <p:spPr>
          <a:xfrm>
            <a:off x="251520" y="360000"/>
            <a:ext cx="8639750" cy="411550"/>
          </a:xfrm>
          <a:prstGeom prst="rect">
            <a:avLst/>
          </a:prstGeom>
        </p:spPr>
        <p:txBody>
          <a:bodyPr vert="horz" lIns="91440" tIns="45720" rIns="91440" bIns="45720" rtlCol="0" anchor="t">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536" y="1059582"/>
            <a:ext cx="8496944" cy="317844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5781154" y="4709695"/>
            <a:ext cx="822661" cy="184666"/>
          </a:xfrm>
          <a:prstGeom prst="rect">
            <a:avLst/>
          </a:prstGeom>
          <a:noFill/>
        </p:spPr>
        <p:txBody>
          <a:bodyPr wrap="none" rtlCol="0" anchor="ctr">
            <a:spAutoFit/>
          </a:bodyPr>
          <a:lstStyle>
            <a:lvl1pPr>
              <a:defRPr lang="de-CH" sz="600" spc="200" baseline="0" smtClean="0">
                <a:solidFill>
                  <a:schemeClr val="tx2"/>
                </a:solidFill>
              </a:defRPr>
            </a:lvl1pPr>
          </a:lstStyle>
          <a:p>
            <a:pPr algn="r"/>
            <a:endParaRPr lang="de-CH" dirty="0"/>
          </a:p>
        </p:txBody>
      </p:sp>
      <p:sp>
        <p:nvSpPr>
          <p:cNvPr id="5" name="Fußzeilenplatzhalter 4"/>
          <p:cNvSpPr>
            <a:spLocks noGrp="1"/>
          </p:cNvSpPr>
          <p:nvPr>
            <p:ph type="ftr" sz="quarter" idx="3"/>
          </p:nvPr>
        </p:nvSpPr>
        <p:spPr>
          <a:xfrm>
            <a:off x="2195736" y="4680225"/>
            <a:ext cx="3384376" cy="243608"/>
          </a:xfrm>
          <a:prstGeom prst="rect">
            <a:avLst/>
          </a:prstGeom>
        </p:spPr>
        <p:txBody>
          <a:bodyPr vert="horz" lIns="91440" tIns="45720" rIns="91440" bIns="45720" rtlCol="0" anchor="ctr"/>
          <a:lstStyle>
            <a:lvl1pPr algn="l">
              <a:defRPr lang="de-CH" sz="600" kern="1200" spc="200" baseline="0">
                <a:solidFill>
                  <a:schemeClr val="tx2"/>
                </a:solidFill>
                <a:latin typeface="+mn-lt"/>
                <a:ea typeface="+mn-ea"/>
                <a:cs typeface="+mn-cs"/>
              </a:defRPr>
            </a:lvl1pPr>
          </a:lstStyle>
          <a:p>
            <a:endParaRPr lang="de-CH" dirty="0"/>
          </a:p>
        </p:txBody>
      </p:sp>
      <p:sp>
        <p:nvSpPr>
          <p:cNvPr id="6" name="Foliennummernplatzhalter 5"/>
          <p:cNvSpPr>
            <a:spLocks noGrp="1"/>
          </p:cNvSpPr>
          <p:nvPr>
            <p:ph type="sldNum" sz="quarter" idx="4"/>
          </p:nvPr>
        </p:nvSpPr>
        <p:spPr>
          <a:xfrm>
            <a:off x="6660232" y="4709695"/>
            <a:ext cx="479618" cy="184666"/>
          </a:xfrm>
          <a:prstGeom prst="rect">
            <a:avLst/>
          </a:prstGeom>
          <a:noFill/>
        </p:spPr>
        <p:txBody>
          <a:bodyPr wrap="none" rtlCol="0" anchor="ctr">
            <a:spAutoFit/>
          </a:bodyPr>
          <a:lstStyle>
            <a:lvl1pPr algn="r">
              <a:defRPr lang="de-CH" sz="600" spc="200" baseline="0" smtClean="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C58DAA5-C7C9-4339-A36E-18A1EE3787A1}" type="slidenum">
              <a:rPr lang="de-CH" smtClean="0"/>
              <a:pPr/>
              <a:t>‹#›</a:t>
            </a:fld>
            <a:endParaRPr lang="de-CH" dirty="0"/>
          </a:p>
        </p:txBody>
      </p:sp>
      <p:sp>
        <p:nvSpPr>
          <p:cNvPr id="12" name="Textfeld 11"/>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tx2"/>
                </a:solidFill>
              </a:rPr>
              <a:t>WWW.CRYPTOFINANCE.CH</a:t>
            </a:r>
          </a:p>
        </p:txBody>
      </p:sp>
    </p:spTree>
    <p:extLst>
      <p:ext uri="{BB962C8B-B14F-4D97-AF65-F5344CB8AC3E}">
        <p14:creationId xmlns:p14="http://schemas.microsoft.com/office/powerpoint/2010/main" val="15788797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2" r:id="rId5"/>
    <p:sldLayoutId id="2147483653" r:id="rId6"/>
    <p:sldLayoutId id="2147483654" r:id="rId7"/>
    <p:sldLayoutId id="2147483677" r:id="rId8"/>
    <p:sldLayoutId id="2147483678" r:id="rId9"/>
    <p:sldLayoutId id="2147483661" r:id="rId10"/>
    <p:sldLayoutId id="2147483655" r:id="rId11"/>
    <p:sldLayoutId id="2147483657" r:id="rId12"/>
    <p:sldLayoutId id="2147483663" r:id="rId13"/>
    <p:sldLayoutId id="2147483664" r:id="rId14"/>
    <p:sldLayoutId id="2147483662" r:id="rId15"/>
    <p:sldLayoutId id="2147483666" r:id="rId16"/>
    <p:sldLayoutId id="2147483665" r:id="rId17"/>
    <p:sldLayoutId id="2147483680" r:id="rId18"/>
    <p:sldLayoutId id="2147483708" r:id="rId19"/>
    <p:sldLayoutId id="2147483709" r:id="rId20"/>
  </p:sldLayoutIdLst>
  <p:hf hdr="0" ftr="0" dt="0"/>
  <p:txStyles>
    <p:titleStyle>
      <a:lvl1pPr algn="l" defTabSz="914400" rtl="0" eaLnBrk="1" latinLnBrk="0" hangingPunct="1">
        <a:spcBef>
          <a:spcPct val="0"/>
        </a:spcBef>
        <a:buNone/>
        <a:defRPr sz="1600" b="1" i="0" kern="1200">
          <a:solidFill>
            <a:srgbClr val="153E6E"/>
          </a:solidFill>
          <a:latin typeface="Open Sans"/>
          <a:ea typeface="+mj-ea"/>
          <a:cs typeface="Open Sans"/>
        </a:defRPr>
      </a:lvl1pPr>
    </p:titleStyle>
    <p:bodyStyle>
      <a:lvl1pPr marL="342900" indent="-342900" algn="l" defTabSz="914400" rtl="0" eaLnBrk="1" latinLnBrk="0" hangingPunct="1">
        <a:lnSpc>
          <a:spcPct val="125000"/>
        </a:lnSpc>
        <a:spcBef>
          <a:spcPct val="20000"/>
        </a:spcBef>
        <a:buClr>
          <a:srgbClr val="D7AE95"/>
        </a:buClr>
        <a:buFont typeface="Arial" panose="020B0604020202020204" pitchFamily="34" charset="0"/>
        <a:buChar char="•"/>
        <a:defRPr sz="1200" kern="1200">
          <a:solidFill>
            <a:schemeClr val="tx1">
              <a:lumMod val="65000"/>
              <a:lumOff val="35000"/>
            </a:schemeClr>
          </a:solidFill>
          <a:latin typeface="+mn-lt"/>
          <a:ea typeface="+mn-ea"/>
          <a:cs typeface="+mn-cs"/>
        </a:defRPr>
      </a:lvl1pPr>
      <a:lvl2pPr marL="742950" indent="-285750" algn="l" defTabSz="914400" rtl="0" eaLnBrk="1" latinLnBrk="0" hangingPunct="1">
        <a:lnSpc>
          <a:spcPct val="125000"/>
        </a:lnSpc>
        <a:spcBef>
          <a:spcPct val="20000"/>
        </a:spcBef>
        <a:buClr>
          <a:srgbClr val="D7AE95"/>
        </a:buClr>
        <a:buFont typeface="Arial" panose="020B0604020202020204" pitchFamily="34" charset="0"/>
        <a:buChar char="–"/>
        <a:defRPr sz="12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25000"/>
        </a:lnSpc>
        <a:spcBef>
          <a:spcPct val="20000"/>
        </a:spcBef>
        <a:buClr>
          <a:srgbClr val="D7AE95"/>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25000"/>
        </a:lnSpc>
        <a:spcBef>
          <a:spcPct val="20000"/>
        </a:spcBef>
        <a:buClr>
          <a:srgbClr val="D7AE95"/>
        </a:buClr>
        <a:buFont typeface="Arial" panose="020B0604020202020204"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25000"/>
        </a:lnSpc>
        <a:spcBef>
          <a:spcPct val="20000"/>
        </a:spcBef>
        <a:buClr>
          <a:srgbClr val="D7AE95"/>
        </a:buClr>
        <a:buFont typeface="Arial" panose="020B0604020202020204"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25242" y="4594437"/>
            <a:ext cx="1436731" cy="359212"/>
          </a:xfrm>
          <a:prstGeom prst="rect">
            <a:avLst/>
          </a:prstGeom>
        </p:spPr>
      </p:pic>
      <p:sp>
        <p:nvSpPr>
          <p:cNvPr id="2" name="Titelplatzhalter 1"/>
          <p:cNvSpPr>
            <a:spLocks noGrp="1"/>
          </p:cNvSpPr>
          <p:nvPr>
            <p:ph type="title"/>
          </p:nvPr>
        </p:nvSpPr>
        <p:spPr>
          <a:xfrm>
            <a:off x="251520" y="360000"/>
            <a:ext cx="8639750" cy="411550"/>
          </a:xfrm>
          <a:prstGeom prst="rect">
            <a:avLst/>
          </a:prstGeom>
        </p:spPr>
        <p:txBody>
          <a:bodyPr vert="horz" lIns="91440" tIns="45720" rIns="91440" bIns="45720" rtlCol="0" anchor="t">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95536" y="1059582"/>
            <a:ext cx="8496944" cy="317844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5781154" y="4709695"/>
            <a:ext cx="822661" cy="184666"/>
          </a:xfrm>
          <a:prstGeom prst="rect">
            <a:avLst/>
          </a:prstGeom>
          <a:noFill/>
        </p:spPr>
        <p:txBody>
          <a:bodyPr wrap="none" rtlCol="0" anchor="ctr">
            <a:spAutoFit/>
          </a:bodyPr>
          <a:lstStyle>
            <a:lvl1pPr>
              <a:defRPr lang="de-CH" sz="600" spc="200" baseline="0" smtClean="0">
                <a:solidFill>
                  <a:schemeClr val="tx2"/>
                </a:solidFill>
              </a:defRPr>
            </a:lvl1pPr>
          </a:lstStyle>
          <a:p>
            <a:pPr algn="r"/>
            <a:endParaRPr lang="de-CH" dirty="0"/>
          </a:p>
        </p:txBody>
      </p:sp>
      <p:sp>
        <p:nvSpPr>
          <p:cNvPr id="5" name="Fußzeilenplatzhalter 4"/>
          <p:cNvSpPr>
            <a:spLocks noGrp="1"/>
          </p:cNvSpPr>
          <p:nvPr>
            <p:ph type="ftr" sz="quarter" idx="3"/>
          </p:nvPr>
        </p:nvSpPr>
        <p:spPr>
          <a:xfrm>
            <a:off x="2195736" y="4680225"/>
            <a:ext cx="3384376" cy="243608"/>
          </a:xfrm>
          <a:prstGeom prst="rect">
            <a:avLst/>
          </a:prstGeom>
        </p:spPr>
        <p:txBody>
          <a:bodyPr vert="horz" lIns="91440" tIns="45720" rIns="91440" bIns="45720" rtlCol="0" anchor="ctr"/>
          <a:lstStyle>
            <a:lvl1pPr algn="l">
              <a:defRPr lang="de-CH" sz="600" kern="1200" spc="200" baseline="0">
                <a:solidFill>
                  <a:schemeClr val="tx2"/>
                </a:solidFill>
                <a:latin typeface="+mn-lt"/>
                <a:ea typeface="+mn-ea"/>
                <a:cs typeface="+mn-cs"/>
              </a:defRPr>
            </a:lvl1pPr>
          </a:lstStyle>
          <a:p>
            <a:endParaRPr lang="de-CH" dirty="0"/>
          </a:p>
        </p:txBody>
      </p:sp>
      <p:sp>
        <p:nvSpPr>
          <p:cNvPr id="6" name="Foliennummernplatzhalter 5"/>
          <p:cNvSpPr>
            <a:spLocks noGrp="1"/>
          </p:cNvSpPr>
          <p:nvPr>
            <p:ph type="sldNum" sz="quarter" idx="4"/>
          </p:nvPr>
        </p:nvSpPr>
        <p:spPr>
          <a:xfrm>
            <a:off x="6660232" y="4709695"/>
            <a:ext cx="479618" cy="184666"/>
          </a:xfrm>
          <a:prstGeom prst="rect">
            <a:avLst/>
          </a:prstGeom>
          <a:noFill/>
        </p:spPr>
        <p:txBody>
          <a:bodyPr wrap="none" rtlCol="0" anchor="ctr">
            <a:spAutoFit/>
          </a:bodyPr>
          <a:lstStyle>
            <a:lvl1pPr algn="r">
              <a:defRPr lang="de-CH" sz="600" spc="200" baseline="0" smtClean="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C58DAA5-C7C9-4339-A36E-18A1EE3787A1}" type="slidenum">
              <a:rPr lang="de-CH" smtClean="0"/>
              <a:pPr/>
              <a:t>‹#›</a:t>
            </a:fld>
            <a:endParaRPr lang="de-CH" dirty="0"/>
          </a:p>
        </p:txBody>
      </p:sp>
      <p:sp>
        <p:nvSpPr>
          <p:cNvPr id="12" name="Textfeld 11"/>
          <p:cNvSpPr txBox="1"/>
          <p:nvPr userDrawn="1"/>
        </p:nvSpPr>
        <p:spPr>
          <a:xfrm>
            <a:off x="7835623" y="4709695"/>
            <a:ext cx="1113969" cy="184666"/>
          </a:xfrm>
          <a:prstGeom prst="rect">
            <a:avLst/>
          </a:prstGeom>
          <a:noFill/>
        </p:spPr>
        <p:txBody>
          <a:bodyPr wrap="none" rtlCol="0" anchor="ctr">
            <a:spAutoFit/>
          </a:bodyPr>
          <a:lstStyle/>
          <a:p>
            <a:pPr algn="r"/>
            <a:r>
              <a:rPr lang="de-CH" sz="600" spc="200" baseline="0" dirty="0">
                <a:solidFill>
                  <a:schemeClr val="tx2"/>
                </a:solidFill>
              </a:rPr>
              <a:t>WWW.CRYPTOFINANCE.CH</a:t>
            </a:r>
          </a:p>
        </p:txBody>
      </p:sp>
    </p:spTree>
    <p:extLst>
      <p:ext uri="{BB962C8B-B14F-4D97-AF65-F5344CB8AC3E}">
        <p14:creationId xmlns:p14="http://schemas.microsoft.com/office/powerpoint/2010/main" val="26882774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710"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Lst>
  <p:hf hdr="0" ftr="0" dt="0"/>
  <p:txStyles>
    <p:titleStyle>
      <a:lvl1pPr algn="l" defTabSz="914400" rtl="0" eaLnBrk="1" latinLnBrk="0" hangingPunct="1">
        <a:spcBef>
          <a:spcPct val="0"/>
        </a:spcBef>
        <a:buNone/>
        <a:defRPr sz="1600" b="1" i="0" kern="1200">
          <a:solidFill>
            <a:srgbClr val="153E6E"/>
          </a:solidFill>
          <a:latin typeface="Open Sans"/>
          <a:ea typeface="+mj-ea"/>
          <a:cs typeface="Open Sans"/>
        </a:defRPr>
      </a:lvl1pPr>
    </p:titleStyle>
    <p:bodyStyle>
      <a:lvl1pPr marL="342900" indent="-342900" algn="l" defTabSz="914400" rtl="0" eaLnBrk="1" latinLnBrk="0" hangingPunct="1">
        <a:lnSpc>
          <a:spcPct val="125000"/>
        </a:lnSpc>
        <a:spcBef>
          <a:spcPct val="20000"/>
        </a:spcBef>
        <a:buClr>
          <a:srgbClr val="D7AE95"/>
        </a:buClr>
        <a:buFont typeface="Arial" panose="020B0604020202020204" pitchFamily="34" charset="0"/>
        <a:buChar char="•"/>
        <a:defRPr sz="1200" kern="1200">
          <a:solidFill>
            <a:schemeClr val="tx1">
              <a:lumMod val="65000"/>
              <a:lumOff val="35000"/>
            </a:schemeClr>
          </a:solidFill>
          <a:latin typeface="+mn-lt"/>
          <a:ea typeface="+mn-ea"/>
          <a:cs typeface="+mn-cs"/>
        </a:defRPr>
      </a:lvl1pPr>
      <a:lvl2pPr marL="742950" indent="-285750" algn="l" defTabSz="914400" rtl="0" eaLnBrk="1" latinLnBrk="0" hangingPunct="1">
        <a:lnSpc>
          <a:spcPct val="125000"/>
        </a:lnSpc>
        <a:spcBef>
          <a:spcPct val="20000"/>
        </a:spcBef>
        <a:buClr>
          <a:srgbClr val="D7AE95"/>
        </a:buClr>
        <a:buFont typeface="Arial" panose="020B0604020202020204" pitchFamily="34" charset="0"/>
        <a:buChar char="–"/>
        <a:defRPr sz="12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25000"/>
        </a:lnSpc>
        <a:spcBef>
          <a:spcPct val="20000"/>
        </a:spcBef>
        <a:buClr>
          <a:srgbClr val="D7AE95"/>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25000"/>
        </a:lnSpc>
        <a:spcBef>
          <a:spcPct val="20000"/>
        </a:spcBef>
        <a:buClr>
          <a:srgbClr val="D7AE95"/>
        </a:buClr>
        <a:buFont typeface="Arial" panose="020B0604020202020204"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25000"/>
        </a:lnSpc>
        <a:spcBef>
          <a:spcPct val="20000"/>
        </a:spcBef>
        <a:buClr>
          <a:srgbClr val="D7AE95"/>
        </a:buClr>
        <a:buFont typeface="Arial" panose="020B0604020202020204"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15.emf"/><Relationship Id="rId2"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jpeg"/><Relationship Id="rId4" Type="http://schemas.openxmlformats.org/officeDocument/2006/relationships/image" Target="../media/image79.png"/><Relationship Id="rId9" Type="http://schemas.openxmlformats.org/officeDocument/2006/relationships/image" Target="../media/image84.png"/></Relationships>
</file>

<file path=ppt/slides/_rels/slide1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xml"/><Relationship Id="rId4" Type="http://schemas.openxmlformats.org/officeDocument/2006/relationships/image" Target="../media/image9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8" Type="http://schemas.openxmlformats.org/officeDocument/2006/relationships/hyperlink" Target="https://www.six-group.com/exchanges/downloads/indexinfo/online/customer_indices/crypto_market_index_10/crypto_market_index_10_rules_en.pdf" TargetMode="External"/><Relationship Id="rId13" Type="http://schemas.openxmlformats.org/officeDocument/2006/relationships/image" Target="../media/image97.png"/><Relationship Id="rId3" Type="http://schemas.openxmlformats.org/officeDocument/2006/relationships/image" Target="../media/image93.png"/><Relationship Id="rId7" Type="http://schemas.openxmlformats.org/officeDocument/2006/relationships/slide" Target="slide20.xml"/><Relationship Id="rId12" Type="http://schemas.openxmlformats.org/officeDocument/2006/relationships/image" Target="../media/image92.emf"/><Relationship Id="rId2" Type="http://schemas.openxmlformats.org/officeDocument/2006/relationships/slideLayout" Target="../slideLayouts/slideLayout28.xml"/><Relationship Id="rId1" Type="http://schemas.openxmlformats.org/officeDocument/2006/relationships/vmlDrawing" Target="../drawings/vmlDrawing2.vml"/><Relationship Id="rId6" Type="http://schemas.openxmlformats.org/officeDocument/2006/relationships/image" Target="../media/image96.png"/><Relationship Id="rId11" Type="http://schemas.openxmlformats.org/officeDocument/2006/relationships/oleObject" Target="file:///\\cesprod166.cesonius.intern\groups$\CryptoFund\Operations\04_Investor%20Materials\InvestorMaterialMasterWorkbook.xlsm!PresentationDefaults!%5bInvestorMaterialMasterWorkbook.xlsm%5dPresentationDefaults%20Chart%2013" TargetMode="External"/><Relationship Id="rId5" Type="http://schemas.openxmlformats.org/officeDocument/2006/relationships/image" Target="../media/image95.png"/><Relationship Id="rId10" Type="http://schemas.openxmlformats.org/officeDocument/2006/relationships/hyperlink" Target="https://www.managedfuturesinvesting.com/size-and-access-matter-when-it-comes-to-managed-futures/managed-futures-aum-1988-2018" TargetMode="External"/><Relationship Id="rId4" Type="http://schemas.openxmlformats.org/officeDocument/2006/relationships/image" Target="../media/image94.png"/><Relationship Id="rId9" Type="http://schemas.openxmlformats.org/officeDocument/2006/relationships/hyperlink" Target="https://www.barclayhedge.com/solutions/assets-under-management/cta-assets-under-management"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04.emf"/><Relationship Id="rId7" Type="http://schemas.openxmlformats.org/officeDocument/2006/relationships/image" Target="../media/image108.emf"/><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107.emf"/><Relationship Id="rId11" Type="http://schemas.openxmlformats.org/officeDocument/2006/relationships/image" Target="../media/image111.emf"/><Relationship Id="rId5" Type="http://schemas.openxmlformats.org/officeDocument/2006/relationships/image" Target="../media/image106.emf"/><Relationship Id="rId10" Type="http://schemas.openxmlformats.org/officeDocument/2006/relationships/image" Target="../media/image110.emf"/><Relationship Id="rId4" Type="http://schemas.openxmlformats.org/officeDocument/2006/relationships/image" Target="../media/image105.emf"/><Relationship Id="rId9" Type="http://schemas.openxmlformats.org/officeDocument/2006/relationships/image" Target="../media/image109.emf"/></Relationships>
</file>

<file path=ppt/slides/_rels/slide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emf"/><Relationship Id="rId7" Type="http://schemas.openxmlformats.org/officeDocument/2006/relationships/image" Target="../media/image20.jpg"/><Relationship Id="rId2" Type="http://schemas.openxmlformats.org/officeDocument/2006/relationships/image" Target="../media/image15.emf"/><Relationship Id="rId1" Type="http://schemas.openxmlformats.org/officeDocument/2006/relationships/slideLayout" Target="../slideLayouts/slideLayout28.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8.emf"/><Relationship Id="rId10" Type="http://schemas.openxmlformats.org/officeDocument/2006/relationships/image" Target="../media/image23.jpg"/><Relationship Id="rId4" Type="http://schemas.openxmlformats.org/officeDocument/2006/relationships/image" Target="../media/image17.emf"/><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3" Type="http://schemas.openxmlformats.org/officeDocument/2006/relationships/image" Target="../media/image42.svg"/><Relationship Id="rId18" Type="http://schemas.openxmlformats.org/officeDocument/2006/relationships/image" Target="../media/image37.png"/><Relationship Id="rId26" Type="http://schemas.openxmlformats.org/officeDocument/2006/relationships/image" Target="../media/image41.png"/><Relationship Id="rId39" Type="http://schemas.openxmlformats.org/officeDocument/2006/relationships/image" Target="../media/image68.svg"/><Relationship Id="rId21" Type="http://schemas.openxmlformats.org/officeDocument/2006/relationships/image" Target="../media/image50.svg"/><Relationship Id="rId34" Type="http://schemas.openxmlformats.org/officeDocument/2006/relationships/image" Target="../media/image45.png"/><Relationship Id="rId42" Type="http://schemas.openxmlformats.org/officeDocument/2006/relationships/image" Target="../media/image49.png"/><Relationship Id="rId47" Type="http://schemas.openxmlformats.org/officeDocument/2006/relationships/image" Target="../media/image76.svg"/><Relationship Id="rId50" Type="http://schemas.openxmlformats.org/officeDocument/2006/relationships/image" Target="../media/image53.png"/><Relationship Id="rId55" Type="http://schemas.openxmlformats.org/officeDocument/2006/relationships/image" Target="../media/image84.svg"/><Relationship Id="rId63" Type="http://schemas.openxmlformats.org/officeDocument/2006/relationships/image" Target="../media/image92.svg"/><Relationship Id="rId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36.png"/><Relationship Id="rId20" Type="http://schemas.openxmlformats.org/officeDocument/2006/relationships/image" Target="../media/image38.png"/><Relationship Id="rId29" Type="http://schemas.openxmlformats.org/officeDocument/2006/relationships/image" Target="../media/image58.svg"/><Relationship Id="rId41" Type="http://schemas.openxmlformats.org/officeDocument/2006/relationships/image" Target="../media/image70.svg"/><Relationship Id="rId54" Type="http://schemas.openxmlformats.org/officeDocument/2006/relationships/image" Target="../media/image55.png"/><Relationship Id="rId6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0.png"/><Relationship Id="rId32" Type="http://schemas.openxmlformats.org/officeDocument/2006/relationships/image" Target="../media/image44.png"/><Relationship Id="rId37" Type="http://schemas.openxmlformats.org/officeDocument/2006/relationships/image" Target="../media/image66.svg"/><Relationship Id="rId40" Type="http://schemas.openxmlformats.org/officeDocument/2006/relationships/image" Target="../media/image48.png"/><Relationship Id="rId45" Type="http://schemas.openxmlformats.org/officeDocument/2006/relationships/image" Target="../media/image74.svg"/><Relationship Id="rId53" Type="http://schemas.openxmlformats.org/officeDocument/2006/relationships/image" Target="../media/image82.svg"/><Relationship Id="rId58" Type="http://schemas.openxmlformats.org/officeDocument/2006/relationships/image" Target="../media/image57.png"/><Relationship Id="rId5" Type="http://schemas.openxmlformats.org/officeDocument/2006/relationships/image" Target="../media/image27.png"/><Relationship Id="rId15" Type="http://schemas.openxmlformats.org/officeDocument/2006/relationships/image" Target="../media/image44.svg"/><Relationship Id="rId23" Type="http://schemas.openxmlformats.org/officeDocument/2006/relationships/image" Target="../media/image52.svg"/><Relationship Id="rId28" Type="http://schemas.openxmlformats.org/officeDocument/2006/relationships/image" Target="../media/image42.png"/><Relationship Id="rId36" Type="http://schemas.openxmlformats.org/officeDocument/2006/relationships/image" Target="../media/image46.png"/><Relationship Id="rId49" Type="http://schemas.openxmlformats.org/officeDocument/2006/relationships/image" Target="../media/image78.svg"/><Relationship Id="rId57" Type="http://schemas.openxmlformats.org/officeDocument/2006/relationships/image" Target="../media/image86.svg"/><Relationship Id="rId61" Type="http://schemas.openxmlformats.org/officeDocument/2006/relationships/image" Target="../media/image90.svg"/><Relationship Id="rId10" Type="http://schemas.openxmlformats.org/officeDocument/2006/relationships/image" Target="../media/image32.png"/><Relationship Id="rId19" Type="http://schemas.openxmlformats.org/officeDocument/2006/relationships/image" Target="../media/image48.svg"/><Relationship Id="rId31" Type="http://schemas.openxmlformats.org/officeDocument/2006/relationships/image" Target="../media/image60.svg"/><Relationship Id="rId44" Type="http://schemas.openxmlformats.org/officeDocument/2006/relationships/image" Target="../media/image50.png"/><Relationship Id="rId52" Type="http://schemas.openxmlformats.org/officeDocument/2006/relationships/image" Target="../media/image54.png"/><Relationship Id="rId60" Type="http://schemas.openxmlformats.org/officeDocument/2006/relationships/image" Target="../media/image58.png"/><Relationship Id="rId65" Type="http://schemas.openxmlformats.org/officeDocument/2006/relationships/image" Target="../media/image94.sv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5.png"/><Relationship Id="rId22" Type="http://schemas.openxmlformats.org/officeDocument/2006/relationships/image" Target="../media/image39.png"/><Relationship Id="rId27" Type="http://schemas.openxmlformats.org/officeDocument/2006/relationships/image" Target="../media/image56.svg"/><Relationship Id="rId30" Type="http://schemas.openxmlformats.org/officeDocument/2006/relationships/image" Target="../media/image43.png"/><Relationship Id="rId35" Type="http://schemas.openxmlformats.org/officeDocument/2006/relationships/image" Target="../media/image64.svg"/><Relationship Id="rId43" Type="http://schemas.openxmlformats.org/officeDocument/2006/relationships/image" Target="../media/image72.svg"/><Relationship Id="rId48" Type="http://schemas.openxmlformats.org/officeDocument/2006/relationships/image" Target="../media/image52.png"/><Relationship Id="rId56" Type="http://schemas.openxmlformats.org/officeDocument/2006/relationships/image" Target="../media/image56.png"/><Relationship Id="rId64" Type="http://schemas.openxmlformats.org/officeDocument/2006/relationships/image" Target="../media/image60.png"/><Relationship Id="rId8" Type="http://schemas.openxmlformats.org/officeDocument/2006/relationships/image" Target="../media/image30.png"/><Relationship Id="rId51" Type="http://schemas.openxmlformats.org/officeDocument/2006/relationships/image" Target="../media/image80.svg"/><Relationship Id="rId3" Type="http://schemas.openxmlformats.org/officeDocument/2006/relationships/image" Target="../media/image25.jpeg"/><Relationship Id="rId12" Type="http://schemas.openxmlformats.org/officeDocument/2006/relationships/image" Target="../media/image34.png"/><Relationship Id="rId17" Type="http://schemas.openxmlformats.org/officeDocument/2006/relationships/image" Target="../media/image46.svg"/><Relationship Id="rId25" Type="http://schemas.openxmlformats.org/officeDocument/2006/relationships/image" Target="../media/image54.svg"/><Relationship Id="rId33" Type="http://schemas.openxmlformats.org/officeDocument/2006/relationships/image" Target="../media/image62.svg"/><Relationship Id="rId38" Type="http://schemas.openxmlformats.org/officeDocument/2006/relationships/image" Target="../media/image47.png"/><Relationship Id="rId46" Type="http://schemas.openxmlformats.org/officeDocument/2006/relationships/image" Target="../media/image51.png"/><Relationship Id="rId59" Type="http://schemas.openxmlformats.org/officeDocument/2006/relationships/image" Target="../media/image88.svg"/></Relationships>
</file>

<file path=ppt/slides/_rels/slide6.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file:///O:\Public\10%20Presentations\CoinMarketCapTable.xlsm!Graph%20DATA!%5bCoinMarketCapTable.xlsm%5dGraph%20DATA%20Chart%201" TargetMode="External"/><Relationship Id="rId7" Type="http://schemas.openxmlformats.org/officeDocument/2006/relationships/oleObject" Target="file:///\\cesprod166.cesonius.intern\public$\10%20Presentations\CoinMarketCapTable.xlsm!DATA!R2C12" TargetMode="External"/><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62.emf"/><Relationship Id="rId5" Type="http://schemas.openxmlformats.org/officeDocument/2006/relationships/oleObject" Target="file:///O:\Public\10%20Presentations\CoinMarketCapTable.xlsm!Graph%20DATA!%5bCoinMarketCapTable.xlsm%5dGraph%20DATA%20Chart%202" TargetMode="External"/><Relationship Id="rId4" Type="http://schemas.openxmlformats.org/officeDocument/2006/relationships/image" Target="../media/image61.emf"/></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C58DAA5-C7C9-4339-A36E-18A1EE3787A1}" type="slidenum">
              <a:rPr lang="de-CH" smtClean="0"/>
              <a:pPr/>
              <a:t>1</a:t>
            </a:fld>
            <a:endParaRPr lang="de-CH" dirty="0"/>
          </a:p>
        </p:txBody>
      </p:sp>
      <p:sp>
        <p:nvSpPr>
          <p:cNvPr id="4" name="Titel 1"/>
          <p:cNvSpPr txBox="1">
            <a:spLocks/>
          </p:cNvSpPr>
          <p:nvPr/>
        </p:nvSpPr>
        <p:spPr>
          <a:xfrm>
            <a:off x="252008" y="380318"/>
            <a:ext cx="8496456" cy="4135648"/>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1600" b="1" i="0" kern="1200">
                <a:solidFill>
                  <a:schemeClr val="bg1"/>
                </a:solidFill>
                <a:latin typeface="Open Sans"/>
                <a:ea typeface="+mj-ea"/>
                <a:cs typeface="Open Sans"/>
              </a:defRPr>
            </a:lvl1pPr>
          </a:lstStyle>
          <a:p>
            <a:r>
              <a:rPr lang="en-GB" sz="2200" b="0" dirty="0" smtClean="0">
                <a:latin typeface="Open Sans Semibold" panose="020B0706030804020204" pitchFamily="34" charset="0"/>
              </a:rPr>
              <a:t>ACTSR Conference – Blockchain et </a:t>
            </a:r>
            <a:r>
              <a:rPr lang="en-GB" sz="2200" b="0" dirty="0" err="1" smtClean="0">
                <a:latin typeface="Open Sans Semibold" panose="020B0706030804020204" pitchFamily="34" charset="0"/>
              </a:rPr>
              <a:t>trésorerie</a:t>
            </a:r>
            <a:endParaRPr lang="en-GB" sz="2200" b="0" dirty="0" smtClean="0">
              <a:latin typeface="Open Sans Semibold" panose="020B0706030804020204" pitchFamily="34" charset="0"/>
            </a:endParaRPr>
          </a:p>
          <a:p>
            <a:endParaRPr lang="en-GB" sz="1400" b="0" dirty="0" smtClean="0">
              <a:latin typeface="Open Sans Semibold" panose="020B0706030804020204" pitchFamily="34" charset="0"/>
            </a:endParaRPr>
          </a:p>
          <a:p>
            <a:r>
              <a:rPr lang="en-GB" sz="1400" b="0" dirty="0" smtClean="0">
                <a:latin typeface="Open Sans Semibold" panose="020B0706030804020204" pitchFamily="34" charset="0"/>
              </a:rPr>
              <a:t>Geneva, 3. November 2018</a:t>
            </a:r>
            <a:r>
              <a:rPr lang="en-GB" sz="2400" b="0" dirty="0">
                <a:latin typeface="Open Sans Semibold" panose="020B0706030804020204" pitchFamily="34" charset="0"/>
              </a:rPr>
              <a:t/>
            </a:r>
            <a:br>
              <a:rPr lang="en-GB" sz="2400" b="0" dirty="0">
                <a:latin typeface="Open Sans Semibold" panose="020B0706030804020204" pitchFamily="34" charset="0"/>
              </a:rPr>
            </a:br>
            <a:r>
              <a:rPr lang="en-GB" sz="2400" b="0" dirty="0">
                <a:latin typeface="Open Sans Semibold" panose="020B0706030804020204" pitchFamily="34" charset="0"/>
              </a:rPr>
              <a:t/>
            </a:r>
            <a:br>
              <a:rPr lang="en-GB" sz="2400" b="0" dirty="0">
                <a:latin typeface="Open Sans Semibold" panose="020B0706030804020204" pitchFamily="34" charset="0"/>
              </a:rPr>
            </a:br>
            <a:r>
              <a:rPr lang="en-GB" sz="2400" b="0" dirty="0">
                <a:latin typeface="Open Sans Semibold" panose="020B0706030804020204" pitchFamily="34" charset="0"/>
              </a:rPr>
              <a:t/>
            </a:r>
            <a:br>
              <a:rPr lang="en-GB" sz="2400" b="0" dirty="0">
                <a:latin typeface="Open Sans Semibold" panose="020B0706030804020204" pitchFamily="34" charset="0"/>
              </a:rPr>
            </a:br>
            <a:endParaRPr lang="en-GB" sz="2400" b="0" dirty="0">
              <a:latin typeface="Open Sans Semibold" panose="020B0706030804020204" pitchFamily="34" charset="0"/>
            </a:endParaRPr>
          </a:p>
          <a:p>
            <a:endParaRPr lang="en-GB" sz="2400" dirty="0">
              <a:latin typeface="Open Sans Semibold" panose="020B0706030804020204" pitchFamily="34" charset="0"/>
            </a:endParaRPr>
          </a:p>
          <a:p>
            <a:endParaRPr lang="en-GB" sz="2400" dirty="0">
              <a:latin typeface="Open Sans Semibold" panose="020B0706030804020204" pitchFamily="34" charset="0"/>
            </a:endParaRPr>
          </a:p>
          <a:p>
            <a:endParaRPr lang="en-GB" sz="1400" dirty="0">
              <a:latin typeface="Open Sans Semibold" panose="020B0706030804020204" pitchFamily="34" charset="0"/>
            </a:endParaRPr>
          </a:p>
          <a:p>
            <a:endParaRPr lang="en-GB" sz="1400" dirty="0">
              <a:latin typeface="Open Sans Semibold" panose="020B0706030804020204" pitchFamily="34" charset="0"/>
            </a:endParaRPr>
          </a:p>
          <a:p>
            <a:r>
              <a:rPr lang="en-US" sz="4300" dirty="0" smtClean="0"/>
              <a:t>Crypto Assets–</a:t>
            </a:r>
            <a:endParaRPr lang="en-US" sz="4300" dirty="0" smtClean="0"/>
          </a:p>
          <a:p>
            <a:endParaRPr lang="en-US" sz="800" dirty="0" smtClean="0"/>
          </a:p>
          <a:p>
            <a:r>
              <a:rPr lang="en-US" sz="2200" dirty="0" smtClean="0"/>
              <a:t>Opportunities and challenges </a:t>
            </a:r>
            <a:r>
              <a:rPr lang="en-US" sz="2200" dirty="0"/>
              <a:t>for institutional </a:t>
            </a:r>
            <a:r>
              <a:rPr lang="en-US" sz="2200" dirty="0" smtClean="0"/>
              <a:t>investors</a:t>
            </a:r>
            <a:r>
              <a:rPr lang="en-GB" sz="2400" b="0" dirty="0" smtClean="0">
                <a:latin typeface="Open Sans Semibold" panose="020B0706030804020204" pitchFamily="34" charset="0"/>
              </a:rPr>
              <a:t/>
            </a:r>
            <a:br>
              <a:rPr lang="en-GB" sz="2400" b="0" dirty="0" smtClean="0">
                <a:latin typeface="Open Sans Semibold" panose="020B0706030804020204" pitchFamily="34" charset="0"/>
              </a:rPr>
            </a:br>
            <a:r>
              <a:rPr lang="en-GB" sz="2000" b="0" dirty="0" smtClean="0">
                <a:latin typeface="Open Sans Semibold" panose="020B0706030804020204" pitchFamily="34" charset="0"/>
              </a:rPr>
              <a:t/>
            </a:r>
            <a:br>
              <a:rPr lang="en-GB" sz="2000" b="0" dirty="0" smtClean="0">
                <a:latin typeface="Open Sans Semibold" panose="020B0706030804020204" pitchFamily="34" charset="0"/>
              </a:rPr>
            </a:br>
            <a:r>
              <a:rPr lang="en-GB" sz="1400" b="0" dirty="0" smtClean="0">
                <a:latin typeface="Open Sans Semibold" panose="020B0706030804020204" pitchFamily="34" charset="0"/>
              </a:rPr>
              <a:t>Jan Brzezek</a:t>
            </a:r>
            <a:br>
              <a:rPr lang="en-GB" sz="1400" b="0" dirty="0" smtClean="0">
                <a:latin typeface="Open Sans Semibold" panose="020B0706030804020204" pitchFamily="34" charset="0"/>
              </a:rPr>
            </a:br>
            <a:r>
              <a:rPr lang="en-GB" sz="1400" b="0" dirty="0" smtClean="0">
                <a:latin typeface="Open Sans Semibold" panose="020B0706030804020204" pitchFamily="34" charset="0"/>
              </a:rPr>
              <a:t>CEO &amp; Co-Founder</a:t>
            </a:r>
            <a:endParaRPr lang="en-GB" sz="1400" b="0" dirty="0">
              <a:latin typeface="Open Sans Semibold" panose="020B0706030804020204" pitchFamily="34" charset="0"/>
            </a:endParaRPr>
          </a:p>
        </p:txBody>
      </p:sp>
    </p:spTree>
    <p:extLst>
      <p:ext uri="{BB962C8B-B14F-4D97-AF65-F5344CB8AC3E}">
        <p14:creationId xmlns:p14="http://schemas.microsoft.com/office/powerpoint/2010/main" val="483774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4DEF5-BDB4-4F17-87F8-245198F1916E}"/>
              </a:ext>
            </a:extLst>
          </p:cNvPr>
          <p:cNvSpPr>
            <a:spLocks noGrp="1"/>
          </p:cNvSpPr>
          <p:nvPr>
            <p:ph type="title"/>
          </p:nvPr>
        </p:nvSpPr>
        <p:spPr/>
        <p:txBody>
          <a:bodyPr/>
          <a:lstStyle/>
          <a:p>
            <a:r>
              <a:rPr lang="en-IN" dirty="0"/>
              <a:t>CHALLENGES OF CRYPTO ASSETS</a:t>
            </a:r>
          </a:p>
        </p:txBody>
      </p:sp>
      <p:sp>
        <p:nvSpPr>
          <p:cNvPr id="3" name="Slide Number Placeholder 2">
            <a:extLst>
              <a:ext uri="{FF2B5EF4-FFF2-40B4-BE49-F238E27FC236}">
                <a16:creationId xmlns:a16="http://schemas.microsoft.com/office/drawing/2014/main" id="{A55F36E5-6388-4D67-B221-FFA722FD8724}"/>
              </a:ext>
            </a:extLst>
          </p:cNvPr>
          <p:cNvSpPr>
            <a:spLocks noGrp="1"/>
          </p:cNvSpPr>
          <p:nvPr>
            <p:ph type="sldNum" sz="quarter" idx="12"/>
          </p:nvPr>
        </p:nvSpPr>
        <p:spPr/>
        <p:txBody>
          <a:bodyPr/>
          <a:lstStyle/>
          <a:p>
            <a:fld id="{4C58DAA5-C7C9-4339-A36E-18A1EE3787A1}" type="slidenum">
              <a:rPr lang="de-CH" smtClean="0"/>
              <a:pPr/>
              <a:t>10</a:t>
            </a:fld>
            <a:endParaRPr lang="de-CH" dirty="0"/>
          </a:p>
        </p:txBody>
      </p:sp>
    </p:spTree>
    <p:extLst>
      <p:ext uri="{BB962C8B-B14F-4D97-AF65-F5344CB8AC3E}">
        <p14:creationId xmlns:p14="http://schemas.microsoft.com/office/powerpoint/2010/main" val="1627810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pen Sans bold"/>
                <a:cs typeface="Open Sans bold"/>
              </a:rPr>
              <a:t>ACCESS</a:t>
            </a:r>
            <a:endParaRPr lang="de-CH" dirty="0"/>
          </a:p>
        </p:txBody>
      </p:sp>
      <p:sp>
        <p:nvSpPr>
          <p:cNvPr id="5" name="Slide Number Placeholder 4"/>
          <p:cNvSpPr>
            <a:spLocks noGrp="1"/>
          </p:cNvSpPr>
          <p:nvPr>
            <p:ph type="sldNum" sz="quarter" idx="12"/>
          </p:nvPr>
        </p:nvSpPr>
        <p:spPr/>
        <p:txBody>
          <a:bodyPr/>
          <a:lstStyle/>
          <a:p>
            <a:fld id="{4C58DAA5-C7C9-4339-A36E-18A1EE3787A1}" type="slidenum">
              <a:rPr lang="de-CH" smtClean="0"/>
              <a:t>11</a:t>
            </a:fld>
            <a:endParaRPr lang="de-CH" dirty="0"/>
          </a:p>
        </p:txBody>
      </p:sp>
      <p:sp>
        <p:nvSpPr>
          <p:cNvPr id="17" name="Text Placeholder 16"/>
          <p:cNvSpPr>
            <a:spLocks noGrp="1"/>
          </p:cNvSpPr>
          <p:nvPr>
            <p:ph type="body" sz="half" idx="2"/>
          </p:nvPr>
        </p:nvSpPr>
        <p:spPr>
          <a:xfrm>
            <a:off x="251520" y="887983"/>
            <a:ext cx="5486400" cy="603647"/>
          </a:xfrm>
        </p:spPr>
        <p:txBody>
          <a:bodyPr/>
          <a:lstStyle/>
          <a:p>
            <a:pPr marL="0" indent="0">
              <a:buNone/>
            </a:pPr>
            <a:r>
              <a:rPr lang="de-CH" dirty="0"/>
              <a:t>Banks</a:t>
            </a:r>
          </a:p>
        </p:txBody>
      </p:sp>
      <p:pic>
        <p:nvPicPr>
          <p:cNvPr id="16388" name="Picture 4" descr="Image result for UBS Paradeplatz"/>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835825" y="771750"/>
            <a:ext cx="5472350" cy="36000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245878" y="2421539"/>
            <a:ext cx="6627294" cy="373541"/>
            <a:chOff x="1245878" y="2421539"/>
            <a:chExt cx="6627294" cy="373541"/>
          </a:xfrm>
        </p:grpSpPr>
        <p:sp>
          <p:nvSpPr>
            <p:cNvPr id="13" name="Rectangle 12"/>
            <p:cNvSpPr/>
            <p:nvPr/>
          </p:nvSpPr>
          <p:spPr>
            <a:xfrm rot="19652346">
              <a:off x="1249172" y="2421539"/>
              <a:ext cx="6624000" cy="360040"/>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CH"/>
            </a:p>
          </p:txBody>
        </p:sp>
        <p:sp>
          <p:nvSpPr>
            <p:cNvPr id="16" name="Rectangle 15"/>
            <p:cNvSpPr/>
            <p:nvPr/>
          </p:nvSpPr>
          <p:spPr>
            <a:xfrm rot="2022146">
              <a:off x="1245878" y="2435040"/>
              <a:ext cx="6624000" cy="360040"/>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4593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pen Sans bold"/>
                <a:cs typeface="Open Sans bold"/>
              </a:rPr>
              <a:t>ACCESS</a:t>
            </a:r>
            <a:endParaRPr lang="de-CH" dirty="0"/>
          </a:p>
        </p:txBody>
      </p:sp>
      <p:sp>
        <p:nvSpPr>
          <p:cNvPr id="5" name="Slide Number Placeholder 4"/>
          <p:cNvSpPr>
            <a:spLocks noGrp="1"/>
          </p:cNvSpPr>
          <p:nvPr>
            <p:ph type="sldNum" sz="quarter" idx="12"/>
          </p:nvPr>
        </p:nvSpPr>
        <p:spPr/>
        <p:txBody>
          <a:bodyPr/>
          <a:lstStyle/>
          <a:p>
            <a:fld id="{4C58DAA5-C7C9-4339-A36E-18A1EE3787A1}" type="slidenum">
              <a:rPr lang="de-CH" smtClean="0"/>
              <a:t>12</a:t>
            </a:fld>
            <a:endParaRPr lang="de-CH" dirty="0"/>
          </a:p>
        </p:txBody>
      </p:sp>
      <p:pic>
        <p:nvPicPr>
          <p:cNvPr id="4" name="Picture 3"/>
          <p:cNvPicPr>
            <a:picLocks noChangeAspect="1"/>
          </p:cNvPicPr>
          <p:nvPr/>
        </p:nvPicPr>
        <p:blipFill>
          <a:blip r:embed="rId2"/>
          <a:stretch>
            <a:fillRect/>
          </a:stretch>
        </p:blipFill>
        <p:spPr>
          <a:xfrm>
            <a:off x="2195736" y="907378"/>
            <a:ext cx="6563884" cy="3204000"/>
          </a:xfrm>
          <a:prstGeom prst="rect">
            <a:avLst/>
          </a:prstGeom>
        </p:spPr>
      </p:pic>
      <p:sp>
        <p:nvSpPr>
          <p:cNvPr id="7" name="TextBox 6"/>
          <p:cNvSpPr txBox="1"/>
          <p:nvPr/>
        </p:nvSpPr>
        <p:spPr>
          <a:xfrm>
            <a:off x="251520" y="907378"/>
            <a:ext cx="1800200" cy="3416320"/>
          </a:xfrm>
          <a:prstGeom prst="rect">
            <a:avLst/>
          </a:prstGeom>
          <a:noFill/>
        </p:spPr>
        <p:txBody>
          <a:bodyPr wrap="square" rtlCol="0">
            <a:spAutoFit/>
          </a:bodyPr>
          <a:lstStyle/>
          <a:p>
            <a:r>
              <a:rPr lang="en-US" sz="1200" dirty="0">
                <a:solidFill>
                  <a:schemeClr val="tx1">
                    <a:lumMod val="65000"/>
                    <a:lumOff val="35000"/>
                  </a:schemeClr>
                </a:solidFill>
              </a:rPr>
              <a:t>This year, in the first quarter of 2018, </a:t>
            </a:r>
            <a:r>
              <a:rPr lang="en-US" sz="1200" b="1" dirty="0">
                <a:solidFill>
                  <a:schemeClr val="tx1">
                    <a:lumMod val="65000"/>
                    <a:lumOff val="35000"/>
                  </a:schemeClr>
                </a:solidFill>
              </a:rPr>
              <a:t>Deutsche Bank</a:t>
            </a:r>
            <a:r>
              <a:rPr lang="en-US" sz="1200" dirty="0">
                <a:solidFill>
                  <a:schemeClr val="tx1">
                    <a:lumMod val="65000"/>
                    <a:lumOff val="35000"/>
                  </a:schemeClr>
                </a:solidFill>
              </a:rPr>
              <a:t>, Germany’s biggest bank and one of Europe’s leading financial institutions, recorded a profit of </a:t>
            </a:r>
            <a:r>
              <a:rPr lang="en-US" sz="1200" b="1" dirty="0">
                <a:solidFill>
                  <a:schemeClr val="tx1">
                    <a:lumMod val="65000"/>
                    <a:lumOff val="35000"/>
                  </a:schemeClr>
                </a:solidFill>
              </a:rPr>
              <a:t>$146 million</a:t>
            </a:r>
            <a:r>
              <a:rPr lang="en-US" sz="1200" dirty="0">
                <a:solidFill>
                  <a:schemeClr val="tx1">
                    <a:lumMod val="65000"/>
                    <a:lumOff val="35000"/>
                  </a:schemeClr>
                </a:solidFill>
              </a:rPr>
              <a:t>. </a:t>
            </a:r>
            <a:r>
              <a:rPr lang="en-US" sz="1200" b="1" dirty="0" err="1">
                <a:solidFill>
                  <a:schemeClr val="tx1">
                    <a:lumMod val="65000"/>
                    <a:lumOff val="35000"/>
                  </a:schemeClr>
                </a:solidFill>
              </a:rPr>
              <a:t>Binance</a:t>
            </a:r>
            <a:r>
              <a:rPr lang="en-US" sz="1200" dirty="0">
                <a:solidFill>
                  <a:schemeClr val="tx1">
                    <a:lumMod val="65000"/>
                    <a:lumOff val="35000"/>
                  </a:schemeClr>
                </a:solidFill>
              </a:rPr>
              <a:t>, the world’s biggest cryptocurrency exchange, recorded a profit of </a:t>
            </a:r>
            <a:r>
              <a:rPr lang="en-US" sz="1200" b="1" dirty="0">
                <a:solidFill>
                  <a:schemeClr val="tx1">
                    <a:lumMod val="65000"/>
                    <a:lumOff val="35000"/>
                  </a:schemeClr>
                </a:solidFill>
              </a:rPr>
              <a:t>$200 million</a:t>
            </a:r>
            <a:r>
              <a:rPr lang="en-US" sz="1200" dirty="0" smtClean="0">
                <a:solidFill>
                  <a:schemeClr val="tx1">
                    <a:lumMod val="65000"/>
                    <a:lumOff val="35000"/>
                  </a:schemeClr>
                </a:solidFill>
              </a:rPr>
              <a:t>.</a:t>
            </a:r>
          </a:p>
          <a:p>
            <a:endParaRPr lang="en-US" sz="1200" dirty="0" smtClean="0">
              <a:solidFill>
                <a:schemeClr val="tx1">
                  <a:lumMod val="65000"/>
                  <a:lumOff val="35000"/>
                </a:schemeClr>
              </a:solidFill>
            </a:endParaRPr>
          </a:p>
          <a:p>
            <a:r>
              <a:rPr lang="en-US" sz="1200" dirty="0" smtClean="0">
                <a:solidFill>
                  <a:schemeClr val="tx1">
                    <a:lumMod val="65000"/>
                    <a:lumOff val="35000"/>
                  </a:schemeClr>
                </a:solidFill>
              </a:rPr>
              <a:t>A </a:t>
            </a:r>
            <a:r>
              <a:rPr lang="en-US" sz="1200" dirty="0">
                <a:solidFill>
                  <a:schemeClr val="tx1">
                    <a:lumMod val="65000"/>
                    <a:lumOff val="35000"/>
                  </a:schemeClr>
                </a:solidFill>
              </a:rPr>
              <a:t>startup with </a:t>
            </a:r>
            <a:r>
              <a:rPr lang="en-US" sz="1200" b="1" dirty="0">
                <a:solidFill>
                  <a:schemeClr val="tx1">
                    <a:lumMod val="65000"/>
                    <a:lumOff val="35000"/>
                  </a:schemeClr>
                </a:solidFill>
              </a:rPr>
              <a:t>200</a:t>
            </a:r>
            <a:r>
              <a:rPr lang="en-US" sz="1200" dirty="0">
                <a:solidFill>
                  <a:schemeClr val="tx1">
                    <a:lumMod val="65000"/>
                    <a:lumOff val="35000"/>
                  </a:schemeClr>
                </a:solidFill>
              </a:rPr>
              <a:t> employees beat out a banking giant with </a:t>
            </a:r>
            <a:r>
              <a:rPr lang="en-US" sz="1200" b="1" dirty="0">
                <a:solidFill>
                  <a:schemeClr val="tx1">
                    <a:lumMod val="65000"/>
                    <a:lumOff val="35000"/>
                  </a:schemeClr>
                </a:solidFill>
              </a:rPr>
              <a:t>100,000</a:t>
            </a:r>
            <a:r>
              <a:rPr lang="en-US" sz="1200" dirty="0">
                <a:solidFill>
                  <a:schemeClr val="tx1">
                    <a:lumMod val="65000"/>
                    <a:lumOff val="35000"/>
                  </a:schemeClr>
                </a:solidFill>
              </a:rPr>
              <a:t> employees.</a:t>
            </a:r>
            <a:endParaRPr lang="de-CH" sz="1200" dirty="0">
              <a:solidFill>
                <a:schemeClr val="tx1">
                  <a:lumMod val="65000"/>
                  <a:lumOff val="35000"/>
                </a:schemeClr>
              </a:solidFill>
            </a:endParaRPr>
          </a:p>
        </p:txBody>
      </p:sp>
    </p:spTree>
    <p:extLst>
      <p:ext uri="{BB962C8B-B14F-4D97-AF65-F5344CB8AC3E}">
        <p14:creationId xmlns:p14="http://schemas.microsoft.com/office/powerpoint/2010/main" val="3660165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generated with very high confidence">
            <a:extLst>
              <a:ext uri="{FF2B5EF4-FFF2-40B4-BE49-F238E27FC236}">
                <a16:creationId xmlns:a16="http://schemas.microsoft.com/office/drawing/2014/main" id="{C89A987A-241E-4262-946E-BF3A47CA5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31" y="2749379"/>
            <a:ext cx="3124152" cy="1352894"/>
          </a:xfrm>
          <a:prstGeom prst="rect">
            <a:avLst/>
          </a:prstGeom>
        </p:spPr>
      </p:pic>
      <p:pic>
        <p:nvPicPr>
          <p:cNvPr id="11" name="Picture 10" descr="A screenshot of a cell phone&#10;&#10;Description generated with very high confidence">
            <a:extLst>
              <a:ext uri="{FF2B5EF4-FFF2-40B4-BE49-F238E27FC236}">
                <a16:creationId xmlns:a16="http://schemas.microsoft.com/office/drawing/2014/main" id="{E9F7C8EC-CDE8-48F2-A4F0-5DED3BB67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785" y="2736950"/>
            <a:ext cx="2958590" cy="390556"/>
          </a:xfrm>
          <a:prstGeom prst="rect">
            <a:avLst/>
          </a:prstGeom>
        </p:spPr>
      </p:pic>
      <p:pic>
        <p:nvPicPr>
          <p:cNvPr id="13" name="Picture 12" descr="A screenshot of a cell phone&#10;&#10;Description generated with high confidence">
            <a:extLst>
              <a:ext uri="{FF2B5EF4-FFF2-40B4-BE49-F238E27FC236}">
                <a16:creationId xmlns:a16="http://schemas.microsoft.com/office/drawing/2014/main" id="{BCF7DD81-6455-4FDE-BF2B-88EB9A981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6785" y="2290165"/>
            <a:ext cx="2958579" cy="334472"/>
          </a:xfrm>
          <a:prstGeom prst="rect">
            <a:avLst/>
          </a:prstGeom>
        </p:spPr>
      </p:pic>
      <p:pic>
        <p:nvPicPr>
          <p:cNvPr id="15" name="Picture 14">
            <a:extLst>
              <a:ext uri="{FF2B5EF4-FFF2-40B4-BE49-F238E27FC236}">
                <a16:creationId xmlns:a16="http://schemas.microsoft.com/office/drawing/2014/main" id="{E7429B29-8CA8-4710-8AC8-B3645E39AF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6771" y="3239819"/>
            <a:ext cx="2958590" cy="396112"/>
          </a:xfrm>
          <a:prstGeom prst="rect">
            <a:avLst/>
          </a:prstGeom>
        </p:spPr>
      </p:pic>
      <p:pic>
        <p:nvPicPr>
          <p:cNvPr id="17" name="Picture 16" descr="A picture containing indoor&#10;&#10;Description generated with high confidence">
            <a:extLst>
              <a:ext uri="{FF2B5EF4-FFF2-40B4-BE49-F238E27FC236}">
                <a16:creationId xmlns:a16="http://schemas.microsoft.com/office/drawing/2014/main" id="{A98D5DAD-4542-4127-84D2-D1C48EFBF0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6785" y="843558"/>
            <a:ext cx="2958583" cy="665490"/>
          </a:xfrm>
          <a:prstGeom prst="rect">
            <a:avLst/>
          </a:prstGeom>
        </p:spPr>
      </p:pic>
      <p:pic>
        <p:nvPicPr>
          <p:cNvPr id="19" name="Picture 18" descr="A screenshot of a cell phone&#10;&#10;Description generated with high confidence">
            <a:extLst>
              <a:ext uri="{FF2B5EF4-FFF2-40B4-BE49-F238E27FC236}">
                <a16:creationId xmlns:a16="http://schemas.microsoft.com/office/drawing/2014/main" id="{CF3CEB0D-A90E-4983-8224-43E0B2F6BB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785" y="1621361"/>
            <a:ext cx="2958590" cy="556491"/>
          </a:xfrm>
          <a:prstGeom prst="rect">
            <a:avLst/>
          </a:prstGeom>
        </p:spPr>
      </p:pic>
      <p:pic>
        <p:nvPicPr>
          <p:cNvPr id="43" name="Picture 42" descr="A screenshot of a cell phone&#10;&#10;Description generated with high confidence">
            <a:extLst>
              <a:ext uri="{FF2B5EF4-FFF2-40B4-BE49-F238E27FC236}">
                <a16:creationId xmlns:a16="http://schemas.microsoft.com/office/drawing/2014/main" id="{E190E60C-9AB1-4DF5-99E7-B22849F5A4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831" y="1390924"/>
            <a:ext cx="3124152" cy="651533"/>
          </a:xfrm>
          <a:prstGeom prst="rect">
            <a:avLst/>
          </a:prstGeom>
        </p:spPr>
      </p:pic>
      <p:pic>
        <p:nvPicPr>
          <p:cNvPr id="45" name="Picture 44">
            <a:extLst>
              <a:ext uri="{FF2B5EF4-FFF2-40B4-BE49-F238E27FC236}">
                <a16:creationId xmlns:a16="http://schemas.microsoft.com/office/drawing/2014/main" id="{C9F2620C-1233-4DAC-800E-84B65C2FF0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8831" y="843558"/>
            <a:ext cx="3124151" cy="396776"/>
          </a:xfrm>
          <a:prstGeom prst="rect">
            <a:avLst/>
          </a:prstGeom>
        </p:spPr>
      </p:pic>
      <p:pic>
        <p:nvPicPr>
          <p:cNvPr id="47" name="Picture 46" descr="A screenshot of a cell phone&#10;&#10;Description generated with high confidence">
            <a:extLst>
              <a:ext uri="{FF2B5EF4-FFF2-40B4-BE49-F238E27FC236}">
                <a16:creationId xmlns:a16="http://schemas.microsoft.com/office/drawing/2014/main" id="{98FF8F46-D211-4308-A904-C4A6602694C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8831" y="2193047"/>
            <a:ext cx="3124149" cy="405743"/>
          </a:xfrm>
          <a:prstGeom prst="rect">
            <a:avLst/>
          </a:prstGeom>
        </p:spPr>
      </p:pic>
      <p:pic>
        <p:nvPicPr>
          <p:cNvPr id="53" name="Picture 52">
            <a:extLst>
              <a:ext uri="{FF2B5EF4-FFF2-40B4-BE49-F238E27FC236}">
                <a16:creationId xmlns:a16="http://schemas.microsoft.com/office/drawing/2014/main" id="{7A00A276-EC1B-4467-B0EB-CBCD828110E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26771" y="3748244"/>
            <a:ext cx="2958605" cy="354029"/>
          </a:xfrm>
          <a:prstGeom prst="rect">
            <a:avLst/>
          </a:prstGeom>
        </p:spPr>
      </p:pic>
      <p:cxnSp>
        <p:nvCxnSpPr>
          <p:cNvPr id="60" name="Straight Connector 59">
            <a:extLst>
              <a:ext uri="{FF2B5EF4-FFF2-40B4-BE49-F238E27FC236}">
                <a16:creationId xmlns:a16="http://schemas.microsoft.com/office/drawing/2014/main" id="{41FA51D2-7164-4878-9D87-7E72AF895354}"/>
              </a:ext>
            </a:extLst>
          </p:cNvPr>
          <p:cNvCxnSpPr>
            <a:cxnSpLocks/>
          </p:cNvCxnSpPr>
          <p:nvPr/>
        </p:nvCxnSpPr>
        <p:spPr>
          <a:xfrm>
            <a:off x="4572000" y="843558"/>
            <a:ext cx="0" cy="3257155"/>
          </a:xfrm>
          <a:prstGeom prst="line">
            <a:avLst/>
          </a:prstGeom>
          <a:ln w="9525" cap="flat" cmpd="sng" algn="ctr">
            <a:solidFill>
              <a:srgbClr val="D2A78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itle 2"/>
          <p:cNvSpPr>
            <a:spLocks noGrp="1"/>
          </p:cNvSpPr>
          <p:nvPr>
            <p:ph type="title"/>
          </p:nvPr>
        </p:nvSpPr>
        <p:spPr/>
        <p:txBody>
          <a:bodyPr/>
          <a:lstStyle/>
          <a:p>
            <a:r>
              <a:rPr lang="de-CH" dirty="0"/>
              <a:t>UNSTABLE CRYPTO EXCHANGES</a:t>
            </a:r>
          </a:p>
        </p:txBody>
      </p:sp>
      <p:sp>
        <p:nvSpPr>
          <p:cNvPr id="5" name="TextBox 4"/>
          <p:cNvSpPr txBox="1"/>
          <p:nvPr/>
        </p:nvSpPr>
        <p:spPr>
          <a:xfrm>
            <a:off x="1907704" y="4299942"/>
            <a:ext cx="6768752" cy="369332"/>
          </a:xfrm>
          <a:prstGeom prst="rect">
            <a:avLst/>
          </a:prstGeom>
          <a:noFill/>
        </p:spPr>
        <p:txBody>
          <a:bodyPr wrap="square" rtlCol="0">
            <a:spAutoFit/>
          </a:bodyPr>
          <a:lstStyle/>
          <a:p>
            <a:r>
              <a:rPr lang="en-US" dirty="0">
                <a:solidFill>
                  <a:schemeClr val="bg1"/>
                </a:solidFill>
              </a:rPr>
              <a:t>However, some added more than 100’000 </a:t>
            </a:r>
            <a:r>
              <a:rPr lang="en-US" dirty="0" smtClean="0">
                <a:solidFill>
                  <a:schemeClr val="bg1"/>
                </a:solidFill>
              </a:rPr>
              <a:t>new investors </a:t>
            </a:r>
            <a:r>
              <a:rPr lang="en-US" dirty="0">
                <a:solidFill>
                  <a:schemeClr val="bg1"/>
                </a:solidFill>
              </a:rPr>
              <a:t>daily.</a:t>
            </a:r>
            <a:endParaRPr lang="de-CH" dirty="0">
              <a:solidFill>
                <a:schemeClr val="bg1"/>
              </a:solidFill>
            </a:endParaRPr>
          </a:p>
        </p:txBody>
      </p:sp>
    </p:spTree>
    <p:extLst>
      <p:ext uri="{BB962C8B-B14F-4D97-AF65-F5344CB8AC3E}">
        <p14:creationId xmlns:p14="http://schemas.microsoft.com/office/powerpoint/2010/main" val="2769351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REGULATIONS</a:t>
            </a:r>
          </a:p>
        </p:txBody>
      </p:sp>
      <p:sp>
        <p:nvSpPr>
          <p:cNvPr id="3" name="Text Placeholder 2"/>
          <p:cNvSpPr>
            <a:spLocks noGrp="1"/>
          </p:cNvSpPr>
          <p:nvPr>
            <p:ph type="body" idx="1"/>
          </p:nvPr>
        </p:nvSpPr>
        <p:spPr>
          <a:xfrm>
            <a:off x="457200" y="915567"/>
            <a:ext cx="4040188" cy="479822"/>
          </a:xfrm>
        </p:spPr>
        <p:txBody>
          <a:bodyPr/>
          <a:lstStyle/>
          <a:p>
            <a:r>
              <a:rPr lang="de-CH" dirty="0"/>
              <a:t>Traditional Asset Class</a:t>
            </a:r>
          </a:p>
        </p:txBody>
      </p:sp>
      <p:sp>
        <p:nvSpPr>
          <p:cNvPr id="4" name="Content Placeholder 3"/>
          <p:cNvSpPr>
            <a:spLocks noGrp="1"/>
          </p:cNvSpPr>
          <p:nvPr>
            <p:ph sz="half" idx="2"/>
          </p:nvPr>
        </p:nvSpPr>
        <p:spPr/>
        <p:txBody>
          <a:bodyPr/>
          <a:lstStyle/>
          <a:p>
            <a:r>
              <a:rPr lang="en-US" dirty="0"/>
              <a:t>Dodd–Frank Wall Street Reform and Consumer Protection Act (DFA)</a:t>
            </a:r>
          </a:p>
          <a:p>
            <a:r>
              <a:rPr lang="de-CH" dirty="0"/>
              <a:t>European </a:t>
            </a:r>
            <a:r>
              <a:rPr lang="de-CH" dirty="0" err="1"/>
              <a:t>Markets</a:t>
            </a:r>
            <a:r>
              <a:rPr lang="de-CH" dirty="0"/>
              <a:t> </a:t>
            </a:r>
            <a:r>
              <a:rPr lang="de-CH" dirty="0" err="1"/>
              <a:t>and</a:t>
            </a:r>
            <a:r>
              <a:rPr lang="de-CH" dirty="0"/>
              <a:t> Infrastructure Regulation (EMIR) </a:t>
            </a:r>
          </a:p>
          <a:p>
            <a:r>
              <a:rPr lang="de-CH" dirty="0" err="1"/>
              <a:t>Markets</a:t>
            </a:r>
            <a:r>
              <a:rPr lang="de-CH" dirty="0"/>
              <a:t> in Financial Instruments </a:t>
            </a:r>
            <a:r>
              <a:rPr lang="de-CH" dirty="0" err="1"/>
              <a:t>Directive</a:t>
            </a:r>
            <a:r>
              <a:rPr lang="de-CH" dirty="0"/>
              <a:t> (</a:t>
            </a:r>
            <a:r>
              <a:rPr lang="de-CH" dirty="0" err="1"/>
              <a:t>MiFID</a:t>
            </a:r>
            <a:r>
              <a:rPr lang="de-CH" dirty="0"/>
              <a:t>)</a:t>
            </a:r>
          </a:p>
          <a:p>
            <a:r>
              <a:rPr lang="de-CH" dirty="0"/>
              <a:t>Payment Services </a:t>
            </a:r>
            <a:r>
              <a:rPr lang="de-CH" dirty="0" err="1"/>
              <a:t>Directive</a:t>
            </a:r>
            <a:r>
              <a:rPr lang="de-CH" dirty="0"/>
              <a:t> (PSD2)</a:t>
            </a:r>
          </a:p>
          <a:p>
            <a:r>
              <a:rPr lang="en-US" dirty="0"/>
              <a:t>General Data Protection Regulation (GDPR)</a:t>
            </a:r>
            <a:endParaRPr lang="de-CH" dirty="0"/>
          </a:p>
        </p:txBody>
      </p:sp>
      <p:sp>
        <p:nvSpPr>
          <p:cNvPr id="5" name="Text Placeholder 4"/>
          <p:cNvSpPr>
            <a:spLocks noGrp="1"/>
          </p:cNvSpPr>
          <p:nvPr>
            <p:ph type="body" sz="quarter" idx="3"/>
          </p:nvPr>
        </p:nvSpPr>
        <p:spPr>
          <a:xfrm>
            <a:off x="4645026" y="915566"/>
            <a:ext cx="4041775" cy="479822"/>
          </a:xfrm>
        </p:spPr>
        <p:txBody>
          <a:bodyPr/>
          <a:lstStyle/>
          <a:p>
            <a:r>
              <a:rPr lang="de-CH" dirty="0" err="1"/>
              <a:t>Crypto</a:t>
            </a:r>
            <a:r>
              <a:rPr lang="de-CH" dirty="0"/>
              <a:t> Asset Class</a:t>
            </a:r>
          </a:p>
        </p:txBody>
      </p:sp>
      <p:sp>
        <p:nvSpPr>
          <p:cNvPr id="7" name="Slide Number Placeholder 6"/>
          <p:cNvSpPr>
            <a:spLocks noGrp="1"/>
          </p:cNvSpPr>
          <p:nvPr>
            <p:ph type="sldNum" sz="quarter" idx="12"/>
          </p:nvPr>
        </p:nvSpPr>
        <p:spPr/>
        <p:txBody>
          <a:bodyPr/>
          <a:lstStyle/>
          <a:p>
            <a:fld id="{4C58DAA5-C7C9-4339-A36E-18A1EE3787A1}" type="slidenum">
              <a:rPr lang="de-CH" smtClean="0"/>
              <a:t>14</a:t>
            </a:fld>
            <a:endParaRPr lang="de-CH" dirty="0"/>
          </a:p>
        </p:txBody>
      </p:sp>
      <p:sp>
        <p:nvSpPr>
          <p:cNvPr id="9" name="Content Placeholder 8"/>
          <p:cNvSpPr>
            <a:spLocks noGrp="1"/>
          </p:cNvSpPr>
          <p:nvPr>
            <p:ph sz="quarter" idx="4"/>
          </p:nvPr>
        </p:nvSpPr>
        <p:spPr/>
        <p:txBody>
          <a:bodyPr/>
          <a:lstStyle/>
          <a:p>
            <a:r>
              <a:rPr lang="de-CH" dirty="0"/>
              <a:t>(KYC / AML)</a:t>
            </a:r>
          </a:p>
          <a:p>
            <a:r>
              <a:rPr lang="de-CH" dirty="0"/>
              <a:t>?</a:t>
            </a:r>
          </a:p>
          <a:p>
            <a:r>
              <a:rPr lang="de-CH" dirty="0"/>
              <a:t>?</a:t>
            </a:r>
          </a:p>
          <a:p>
            <a:r>
              <a:rPr lang="de-CH" dirty="0"/>
              <a:t>?</a:t>
            </a:r>
          </a:p>
          <a:p>
            <a:r>
              <a:rPr lang="de-CH" dirty="0"/>
              <a:t>?</a:t>
            </a:r>
          </a:p>
        </p:txBody>
      </p:sp>
      <p:cxnSp>
        <p:nvCxnSpPr>
          <p:cNvPr id="10" name="Straight Connector 9">
            <a:extLst>
              <a:ext uri="{FF2B5EF4-FFF2-40B4-BE49-F238E27FC236}">
                <a16:creationId xmlns:a16="http://schemas.microsoft.com/office/drawing/2014/main" id="{9D7F6E54-3114-4645-A38D-4F8A53856EEB}"/>
              </a:ext>
            </a:extLst>
          </p:cNvPr>
          <p:cNvCxnSpPr/>
          <p:nvPr/>
        </p:nvCxnSpPr>
        <p:spPr>
          <a:xfrm>
            <a:off x="4716016" y="1923678"/>
            <a:ext cx="3816424"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85C823E-AB7B-4BC5-8B19-75DB8B29B190}"/>
              </a:ext>
            </a:extLst>
          </p:cNvPr>
          <p:cNvCxnSpPr/>
          <p:nvPr/>
        </p:nvCxnSpPr>
        <p:spPr>
          <a:xfrm>
            <a:off x="539552" y="2165102"/>
            <a:ext cx="3816424"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D01D2D-4C8C-4FF2-AC4F-A15922A6983B}"/>
              </a:ext>
            </a:extLst>
          </p:cNvPr>
          <p:cNvCxnSpPr/>
          <p:nvPr/>
        </p:nvCxnSpPr>
        <p:spPr>
          <a:xfrm>
            <a:off x="539552" y="2643758"/>
            <a:ext cx="3816424"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1D444D-CD7E-499B-BFBE-BFB1C452C749}"/>
              </a:ext>
            </a:extLst>
          </p:cNvPr>
          <p:cNvCxnSpPr/>
          <p:nvPr/>
        </p:nvCxnSpPr>
        <p:spPr>
          <a:xfrm>
            <a:off x="539552" y="2931790"/>
            <a:ext cx="3816424"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D6B016-0493-47C1-9C79-D2F23820436A}"/>
              </a:ext>
            </a:extLst>
          </p:cNvPr>
          <p:cNvCxnSpPr/>
          <p:nvPr/>
        </p:nvCxnSpPr>
        <p:spPr>
          <a:xfrm>
            <a:off x="539552" y="3194422"/>
            <a:ext cx="3816424"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690E5B-1876-4779-9370-06A2D8C87DE6}"/>
              </a:ext>
            </a:extLst>
          </p:cNvPr>
          <p:cNvCxnSpPr/>
          <p:nvPr/>
        </p:nvCxnSpPr>
        <p:spPr>
          <a:xfrm>
            <a:off x="4716016" y="2187707"/>
            <a:ext cx="3816424"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E815CC-A776-42F8-A4D4-139C245C5F69}"/>
              </a:ext>
            </a:extLst>
          </p:cNvPr>
          <p:cNvCxnSpPr/>
          <p:nvPr/>
        </p:nvCxnSpPr>
        <p:spPr>
          <a:xfrm>
            <a:off x="4716016" y="2451736"/>
            <a:ext cx="3816424"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462A1F-F339-4AA0-B504-C34E982D6388}"/>
              </a:ext>
            </a:extLst>
          </p:cNvPr>
          <p:cNvCxnSpPr/>
          <p:nvPr/>
        </p:nvCxnSpPr>
        <p:spPr>
          <a:xfrm>
            <a:off x="4716016" y="2715766"/>
            <a:ext cx="3816424"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F7AD632-4828-485E-AA69-F8ECFFA5FF10}"/>
              </a:ext>
            </a:extLst>
          </p:cNvPr>
          <p:cNvCxnSpPr>
            <a:cxnSpLocks/>
          </p:cNvCxnSpPr>
          <p:nvPr/>
        </p:nvCxnSpPr>
        <p:spPr>
          <a:xfrm>
            <a:off x="6444208" y="1255862"/>
            <a:ext cx="2088232" cy="0"/>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EB30F5-F471-498E-8267-0CE45DDF0256}"/>
              </a:ext>
            </a:extLst>
          </p:cNvPr>
          <p:cNvCxnSpPr>
            <a:cxnSpLocks/>
          </p:cNvCxnSpPr>
          <p:nvPr/>
        </p:nvCxnSpPr>
        <p:spPr>
          <a:xfrm>
            <a:off x="2555776" y="1255862"/>
            <a:ext cx="1800200" cy="0"/>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070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74CDA20-0CAF-4125-A03B-2D18C1F8775D}"/>
              </a:ext>
            </a:extLst>
          </p:cNvPr>
          <p:cNvSpPr/>
          <p:nvPr/>
        </p:nvSpPr>
        <p:spPr>
          <a:xfrm>
            <a:off x="481585" y="3288913"/>
            <a:ext cx="3888432" cy="7841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CBF4D316-E48C-4380-8ED2-D946577EEB3B}"/>
              </a:ext>
            </a:extLst>
          </p:cNvPr>
          <p:cNvSpPr/>
          <p:nvPr/>
        </p:nvSpPr>
        <p:spPr>
          <a:xfrm>
            <a:off x="481585" y="1707654"/>
            <a:ext cx="3888432" cy="7841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BE0D68E2-E75A-406A-A112-FDA9C924E445}"/>
              </a:ext>
            </a:extLst>
          </p:cNvPr>
          <p:cNvSpPr/>
          <p:nvPr/>
        </p:nvSpPr>
        <p:spPr>
          <a:xfrm>
            <a:off x="4716016" y="3288913"/>
            <a:ext cx="3888432" cy="7841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B965201F-F43D-4684-A60C-BC35EA98979C}"/>
              </a:ext>
            </a:extLst>
          </p:cNvPr>
          <p:cNvSpPr/>
          <p:nvPr/>
        </p:nvSpPr>
        <p:spPr>
          <a:xfrm>
            <a:off x="4716016" y="1712739"/>
            <a:ext cx="3888432" cy="7841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r>
              <a:rPr lang="de-CH" dirty="0"/>
              <a:t>CUSTODY</a:t>
            </a:r>
          </a:p>
        </p:txBody>
      </p:sp>
      <p:sp>
        <p:nvSpPr>
          <p:cNvPr id="3" name="Text Placeholder 2"/>
          <p:cNvSpPr>
            <a:spLocks noGrp="1"/>
          </p:cNvSpPr>
          <p:nvPr>
            <p:ph type="body" idx="1"/>
          </p:nvPr>
        </p:nvSpPr>
        <p:spPr>
          <a:xfrm>
            <a:off x="457200" y="915566"/>
            <a:ext cx="4040188" cy="479822"/>
          </a:xfrm>
        </p:spPr>
        <p:txBody>
          <a:bodyPr/>
          <a:lstStyle/>
          <a:p>
            <a:r>
              <a:rPr lang="de-CH" dirty="0"/>
              <a:t>Traditional Custody</a:t>
            </a:r>
          </a:p>
        </p:txBody>
      </p:sp>
      <p:sp>
        <p:nvSpPr>
          <p:cNvPr id="5" name="Text Placeholder 4"/>
          <p:cNvSpPr>
            <a:spLocks noGrp="1"/>
          </p:cNvSpPr>
          <p:nvPr>
            <p:ph type="body" sz="quarter" idx="3"/>
          </p:nvPr>
        </p:nvSpPr>
        <p:spPr>
          <a:xfrm>
            <a:off x="4645026" y="915566"/>
            <a:ext cx="4041775" cy="479822"/>
          </a:xfrm>
        </p:spPr>
        <p:txBody>
          <a:bodyPr/>
          <a:lstStyle/>
          <a:p>
            <a:r>
              <a:rPr lang="de-CH" dirty="0"/>
              <a:t>Crypto Custody</a:t>
            </a:r>
          </a:p>
        </p:txBody>
      </p:sp>
      <p:sp>
        <p:nvSpPr>
          <p:cNvPr id="7" name="Slide Number Placeholder 6"/>
          <p:cNvSpPr>
            <a:spLocks noGrp="1"/>
          </p:cNvSpPr>
          <p:nvPr>
            <p:ph type="sldNum" sz="quarter" idx="12"/>
          </p:nvPr>
        </p:nvSpPr>
        <p:spPr/>
        <p:txBody>
          <a:bodyPr/>
          <a:lstStyle/>
          <a:p>
            <a:fld id="{4C58DAA5-C7C9-4339-A36E-18A1EE3787A1}" type="slidenum">
              <a:rPr lang="de-CH" smtClean="0"/>
              <a:t>15</a:t>
            </a:fld>
            <a:endParaRPr lang="de-CH" dirty="0"/>
          </a:p>
        </p:txBody>
      </p:sp>
      <p:pic>
        <p:nvPicPr>
          <p:cNvPr id="17410" name="Picture 2" descr="Image result for Logo BNY mell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521" y="1973305"/>
            <a:ext cx="1995162" cy="25286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Logo JP Morgan Ch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21" y="2805988"/>
            <a:ext cx="1995162" cy="222897"/>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Logo State Street and Tru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521" y="3376141"/>
            <a:ext cx="1862915" cy="529653"/>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 result for Logo ledger hardware wallet"/>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4928456" y="1973305"/>
            <a:ext cx="1011696" cy="272327"/>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Image result for Logo trezor wall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8456" y="3491730"/>
            <a:ext cx="1262607" cy="378536"/>
          </a:xfrm>
          <a:prstGeom prst="rect">
            <a:avLst/>
          </a:prstGeom>
          <a:noFill/>
          <a:extLst>
            <a:ext uri="{909E8E84-426E-40DD-AFC4-6F175D3DCCD1}">
              <a14:hiddenFill xmlns:a14="http://schemas.microsoft.com/office/drawing/2010/main">
                <a:solidFill>
                  <a:srgbClr val="FFFFFF"/>
                </a:solidFill>
              </a14:hiddenFill>
            </a:ext>
          </a:extLst>
        </p:spPr>
      </p:pic>
      <p:pic>
        <p:nvPicPr>
          <p:cNvPr id="17424" name="Picture 16" descr="Image result for Logo trezor wall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4760" y="3364004"/>
            <a:ext cx="952935" cy="619780"/>
          </a:xfrm>
          <a:prstGeom prst="rect">
            <a:avLst/>
          </a:prstGeom>
          <a:noFill/>
          <a:extLst>
            <a:ext uri="{909E8E84-426E-40DD-AFC4-6F175D3DCCD1}">
              <a14:hiddenFill xmlns:a14="http://schemas.microsoft.com/office/drawing/2010/main">
                <a:solidFill>
                  <a:srgbClr val="FFFFFF"/>
                </a:solidFill>
              </a14:hiddenFill>
            </a:ext>
          </a:extLst>
        </p:spPr>
      </p:pic>
      <p:pic>
        <p:nvPicPr>
          <p:cNvPr id="17426" name="Picture 18" descr="Image result for Logo Ledger wall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5097" y="1847978"/>
            <a:ext cx="972263" cy="599562"/>
          </a:xfrm>
          <a:prstGeom prst="rect">
            <a:avLst/>
          </a:prstGeom>
          <a:noFill/>
          <a:extLst>
            <a:ext uri="{909E8E84-426E-40DD-AFC4-6F175D3DCCD1}">
              <a14:hiddenFill xmlns:a14="http://schemas.microsoft.com/office/drawing/2010/main">
                <a:solidFill>
                  <a:srgbClr val="FFFFFF"/>
                </a:solidFill>
              </a14:hiddenFill>
            </a:ext>
          </a:extLst>
        </p:spPr>
      </p:pic>
      <p:pic>
        <p:nvPicPr>
          <p:cNvPr id="17432" name="Picture 24" descr="Image result for Logo Shiftdevices bitbox"/>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7184" y="2626902"/>
            <a:ext cx="1760010" cy="581068"/>
          </a:xfrm>
          <a:prstGeom prst="rect">
            <a:avLst/>
          </a:prstGeom>
          <a:noFill/>
          <a:extLst>
            <a:ext uri="{909E8E84-426E-40DD-AFC4-6F175D3DCCD1}">
              <a14:hiddenFill xmlns:a14="http://schemas.microsoft.com/office/drawing/2010/main">
                <a:solidFill>
                  <a:srgbClr val="FFFFFF"/>
                </a:solidFill>
              </a14:hiddenFill>
            </a:ext>
          </a:extLst>
        </p:spPr>
      </p:pic>
      <p:pic>
        <p:nvPicPr>
          <p:cNvPr id="17434" name="Picture 26" descr="Image result for Shift Devices bitbox"/>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5374" y="2693216"/>
            <a:ext cx="960041" cy="44844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9DFD7106-4071-4FAB-8BA7-9C8DD1A8086B}"/>
              </a:ext>
            </a:extLst>
          </p:cNvPr>
          <p:cNvCxnSpPr>
            <a:cxnSpLocks/>
          </p:cNvCxnSpPr>
          <p:nvPr/>
        </p:nvCxnSpPr>
        <p:spPr>
          <a:xfrm>
            <a:off x="6156176" y="1255861"/>
            <a:ext cx="2376264" cy="0"/>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801D9B-A7AD-4859-A2BC-CF14A2B2764D}"/>
              </a:ext>
            </a:extLst>
          </p:cNvPr>
          <p:cNvCxnSpPr>
            <a:cxnSpLocks/>
          </p:cNvCxnSpPr>
          <p:nvPr/>
        </p:nvCxnSpPr>
        <p:spPr>
          <a:xfrm>
            <a:off x="2339752" y="1255861"/>
            <a:ext cx="2016224" cy="0"/>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563378" y="1790558"/>
            <a:ext cx="4430314" cy="2190479"/>
            <a:chOff x="4563378" y="1790558"/>
            <a:chExt cx="4430314" cy="2190479"/>
          </a:xfrm>
        </p:grpSpPr>
        <p:pic>
          <p:nvPicPr>
            <p:cNvPr id="27" name="Picture 26"/>
            <p:cNvPicPr>
              <a:picLocks noChangeAspect="1"/>
            </p:cNvPicPr>
            <p:nvPr/>
          </p:nvPicPr>
          <p:blipFill>
            <a:blip r:embed="rId11"/>
            <a:stretch>
              <a:fillRect/>
            </a:stretch>
          </p:blipFill>
          <p:spPr>
            <a:xfrm>
              <a:off x="4563378" y="1823376"/>
              <a:ext cx="4430314" cy="2157661"/>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4962" y="1790558"/>
              <a:ext cx="1515757" cy="360000"/>
            </a:xfrm>
            <a:prstGeom prst="rect">
              <a:avLst/>
            </a:prstGeom>
          </p:spPr>
        </p:pic>
      </p:grpSp>
    </p:spTree>
    <p:extLst>
      <p:ext uri="{BB962C8B-B14F-4D97-AF65-F5344CB8AC3E}">
        <p14:creationId xmlns:p14="http://schemas.microsoft.com/office/powerpoint/2010/main" val="1589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0000"/>
            <a:ext cx="8639750" cy="411550"/>
          </a:xfrm>
        </p:spPr>
        <p:txBody>
          <a:bodyPr/>
          <a:lstStyle/>
          <a:p>
            <a:r>
              <a:rPr lang="de-CH" dirty="0"/>
              <a:t>MARKET PARTICIPANTS</a:t>
            </a:r>
          </a:p>
        </p:txBody>
      </p:sp>
      <p:sp>
        <p:nvSpPr>
          <p:cNvPr id="3" name="Text Placeholder 2"/>
          <p:cNvSpPr>
            <a:spLocks noGrp="1"/>
          </p:cNvSpPr>
          <p:nvPr>
            <p:ph type="body" idx="1"/>
          </p:nvPr>
        </p:nvSpPr>
        <p:spPr>
          <a:xfrm>
            <a:off x="457200" y="915566"/>
            <a:ext cx="4040188" cy="479822"/>
          </a:xfrm>
        </p:spPr>
        <p:txBody>
          <a:bodyPr/>
          <a:lstStyle/>
          <a:p>
            <a:r>
              <a:rPr lang="de-CH" dirty="0"/>
              <a:t>Institutional Investors</a:t>
            </a:r>
          </a:p>
        </p:txBody>
      </p:sp>
      <p:sp>
        <p:nvSpPr>
          <p:cNvPr id="5" name="Text Placeholder 4"/>
          <p:cNvSpPr>
            <a:spLocks noGrp="1"/>
          </p:cNvSpPr>
          <p:nvPr>
            <p:ph type="body" sz="quarter" idx="3"/>
          </p:nvPr>
        </p:nvSpPr>
        <p:spPr>
          <a:xfrm>
            <a:off x="4645026" y="915566"/>
            <a:ext cx="4041775" cy="479822"/>
          </a:xfrm>
        </p:spPr>
        <p:txBody>
          <a:bodyPr/>
          <a:lstStyle/>
          <a:p>
            <a:r>
              <a:rPr lang="de-CH" dirty="0"/>
              <a:t>Retail Investors</a:t>
            </a:r>
          </a:p>
        </p:txBody>
      </p:sp>
      <p:sp>
        <p:nvSpPr>
          <p:cNvPr id="7" name="Slide Number Placeholder 6"/>
          <p:cNvSpPr>
            <a:spLocks noGrp="1"/>
          </p:cNvSpPr>
          <p:nvPr>
            <p:ph type="sldNum" sz="quarter" idx="12"/>
          </p:nvPr>
        </p:nvSpPr>
        <p:spPr>
          <a:xfrm>
            <a:off x="6660232" y="4637687"/>
            <a:ext cx="479618" cy="184666"/>
          </a:xfrm>
        </p:spPr>
        <p:txBody>
          <a:bodyPr/>
          <a:lstStyle/>
          <a:p>
            <a:fld id="{4C58DAA5-C7C9-4339-A36E-18A1EE3787A1}" type="slidenum">
              <a:rPr lang="de-CH" smtClean="0"/>
              <a:t>16</a:t>
            </a:fld>
            <a:endParaRPr lang="de-CH" dirty="0"/>
          </a:p>
        </p:txBody>
      </p:sp>
      <p:pic>
        <p:nvPicPr>
          <p:cNvPr id="21508" name="Picture 4"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8441" y="1558355"/>
            <a:ext cx="3797706" cy="296386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Image result for Crypto investor buy sell cartoon"/>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58999" y="1558355"/>
            <a:ext cx="3213826" cy="296386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C1556C8C-23CF-4EEF-A777-5439A97F75A1}"/>
              </a:ext>
            </a:extLst>
          </p:cNvPr>
          <p:cNvCxnSpPr>
            <a:cxnSpLocks/>
          </p:cNvCxnSpPr>
          <p:nvPr/>
        </p:nvCxnSpPr>
        <p:spPr>
          <a:xfrm>
            <a:off x="6156176" y="1255861"/>
            <a:ext cx="2376264" cy="0"/>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243FA30-9895-495F-A62F-938E960E3C33}"/>
              </a:ext>
            </a:extLst>
          </p:cNvPr>
          <p:cNvCxnSpPr>
            <a:cxnSpLocks/>
          </p:cNvCxnSpPr>
          <p:nvPr/>
        </p:nvCxnSpPr>
        <p:spPr>
          <a:xfrm>
            <a:off x="2483768" y="1255861"/>
            <a:ext cx="1872208" cy="0"/>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743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Do </a:t>
            </a:r>
            <a:r>
              <a:rPr lang="de-CH" dirty="0" err="1" smtClean="0"/>
              <a:t>you</a:t>
            </a:r>
            <a:r>
              <a:rPr lang="de-CH" dirty="0" smtClean="0"/>
              <a:t> </a:t>
            </a:r>
            <a:r>
              <a:rPr lang="de-CH" dirty="0" err="1" smtClean="0"/>
              <a:t>want</a:t>
            </a:r>
            <a:r>
              <a:rPr lang="de-CH" dirty="0" smtClean="0"/>
              <a:t> </a:t>
            </a:r>
            <a:r>
              <a:rPr lang="de-CH" dirty="0" err="1" smtClean="0"/>
              <a:t>to</a:t>
            </a:r>
            <a:r>
              <a:rPr lang="de-CH" dirty="0" smtClean="0"/>
              <a:t> </a:t>
            </a:r>
            <a:r>
              <a:rPr lang="de-CH" dirty="0" err="1" smtClean="0"/>
              <a:t>dive</a:t>
            </a:r>
            <a:r>
              <a:rPr lang="de-CH" dirty="0" smtClean="0"/>
              <a:t> </a:t>
            </a:r>
            <a:r>
              <a:rPr lang="de-CH" dirty="0" err="1" smtClean="0"/>
              <a:t>further</a:t>
            </a:r>
            <a:r>
              <a:rPr lang="de-CH" dirty="0" smtClean="0"/>
              <a:t> </a:t>
            </a:r>
            <a:r>
              <a:rPr lang="de-CH" dirty="0" err="1" smtClean="0"/>
              <a:t>into</a:t>
            </a:r>
            <a:r>
              <a:rPr lang="de-CH" dirty="0" smtClean="0"/>
              <a:t> </a:t>
            </a:r>
            <a:r>
              <a:rPr lang="de-CH" dirty="0" err="1" smtClean="0"/>
              <a:t>this</a:t>
            </a:r>
            <a:r>
              <a:rPr lang="de-CH" dirty="0" smtClean="0"/>
              <a:t> </a:t>
            </a:r>
            <a:r>
              <a:rPr lang="de-CH" dirty="0" err="1" smtClean="0"/>
              <a:t>technology</a:t>
            </a:r>
            <a:r>
              <a:rPr lang="de-CH" dirty="0" smtClean="0"/>
              <a:t>?</a:t>
            </a:r>
            <a:endParaRPr lang="de-CH" dirty="0"/>
          </a:p>
        </p:txBody>
      </p:sp>
      <p:pic>
        <p:nvPicPr>
          <p:cNvPr id="7" name="Content Placeholder 6"/>
          <p:cNvPicPr>
            <a:picLocks noGrp="1" noChangeAspect="1"/>
          </p:cNvPicPr>
          <p:nvPr>
            <p:ph sz="half" idx="2"/>
          </p:nvPr>
        </p:nvPicPr>
        <p:blipFill>
          <a:blip r:embed="rId2"/>
          <a:stretch>
            <a:fillRect/>
          </a:stretch>
        </p:blipFill>
        <p:spPr>
          <a:xfrm>
            <a:off x="4316108" y="1016876"/>
            <a:ext cx="3960000" cy="1586600"/>
          </a:xfrm>
          <a:prstGeom prst="rect">
            <a:avLst/>
          </a:prstGeom>
        </p:spPr>
      </p:pic>
      <p:sp>
        <p:nvSpPr>
          <p:cNvPr id="5" name="Slide Number Placeholder 4"/>
          <p:cNvSpPr>
            <a:spLocks noGrp="1"/>
          </p:cNvSpPr>
          <p:nvPr>
            <p:ph type="sldNum" sz="quarter" idx="12"/>
          </p:nvPr>
        </p:nvSpPr>
        <p:spPr/>
        <p:txBody>
          <a:bodyPr/>
          <a:lstStyle/>
          <a:p>
            <a:fld id="{4C58DAA5-C7C9-4339-A36E-18A1EE3787A1}" type="slidenum">
              <a:rPr lang="de-CH" smtClean="0"/>
              <a:t>17</a:t>
            </a:fld>
            <a:endParaRPr lang="de-CH" dirty="0"/>
          </a:p>
        </p:txBody>
      </p:sp>
      <p:pic>
        <p:nvPicPr>
          <p:cNvPr id="6" name="Content Placeholder 5"/>
          <p:cNvPicPr>
            <a:picLocks noGrp="1" noChangeAspect="1"/>
          </p:cNvPicPr>
          <p:nvPr>
            <p:ph sz="half" idx="1"/>
          </p:nvPr>
        </p:nvPicPr>
        <p:blipFill>
          <a:blip r:embed="rId3"/>
          <a:stretch>
            <a:fillRect/>
          </a:stretch>
        </p:blipFill>
        <p:spPr>
          <a:xfrm>
            <a:off x="938125" y="941420"/>
            <a:ext cx="2412565" cy="3394075"/>
          </a:xfrm>
          <a:prstGeom prst="rect">
            <a:avLst/>
          </a:prstGeom>
        </p:spPr>
      </p:pic>
      <p:pic>
        <p:nvPicPr>
          <p:cNvPr id="8" name="Picture 7"/>
          <p:cNvPicPr>
            <a:picLocks noChangeAspect="1"/>
          </p:cNvPicPr>
          <p:nvPr/>
        </p:nvPicPr>
        <p:blipFill>
          <a:blip r:embed="rId4"/>
          <a:stretch>
            <a:fillRect/>
          </a:stretch>
        </p:blipFill>
        <p:spPr>
          <a:xfrm>
            <a:off x="4316108" y="2686486"/>
            <a:ext cx="3960000" cy="1649009"/>
          </a:xfrm>
          <a:prstGeom prst="rect">
            <a:avLst/>
          </a:prstGeom>
        </p:spPr>
      </p:pic>
      <p:sp>
        <p:nvSpPr>
          <p:cNvPr id="9" name="TextBox 8"/>
          <p:cNvSpPr txBox="1"/>
          <p:nvPr/>
        </p:nvSpPr>
        <p:spPr>
          <a:xfrm rot="19793984">
            <a:off x="6877838" y="3826463"/>
            <a:ext cx="1944216" cy="369332"/>
          </a:xfrm>
          <a:prstGeom prst="rect">
            <a:avLst/>
          </a:prstGeom>
          <a:solidFill>
            <a:srgbClr val="FF0000"/>
          </a:solidFill>
        </p:spPr>
        <p:txBody>
          <a:bodyPr wrap="square" rtlCol="0">
            <a:spAutoFit/>
          </a:bodyPr>
          <a:lstStyle/>
          <a:p>
            <a:pPr algn="ctr"/>
            <a:r>
              <a:rPr lang="de-CH" b="1" dirty="0" smtClean="0"/>
              <a:t>Bitcoins </a:t>
            </a:r>
            <a:r>
              <a:rPr lang="de-CH" b="1" dirty="0" err="1" smtClean="0"/>
              <a:t>for</a:t>
            </a:r>
            <a:r>
              <a:rPr lang="de-CH" b="1" dirty="0" smtClean="0"/>
              <a:t> </a:t>
            </a:r>
            <a:r>
              <a:rPr lang="de-CH" b="1" dirty="0" err="1" smtClean="0"/>
              <a:t>free</a:t>
            </a:r>
            <a:endParaRPr lang="de-CH" b="1" dirty="0"/>
          </a:p>
        </p:txBody>
      </p:sp>
    </p:spTree>
    <p:extLst>
      <p:ext uri="{BB962C8B-B14F-4D97-AF65-F5344CB8AC3E}">
        <p14:creationId xmlns:p14="http://schemas.microsoft.com/office/powerpoint/2010/main" val="1053050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74">
            <a:extLst>
              <a:ext uri="{FF2B5EF4-FFF2-40B4-BE49-F238E27FC236}">
                <a16:creationId xmlns:a16="http://schemas.microsoft.com/office/drawing/2014/main" id="{4DAAC97E-DDEA-4664-AC43-2F9AEA82CFF2}"/>
              </a:ext>
            </a:extLst>
          </p:cNvPr>
          <p:cNvCxnSpPr>
            <a:cxnSpLocks/>
          </p:cNvCxnSpPr>
          <p:nvPr/>
        </p:nvCxnSpPr>
        <p:spPr>
          <a:xfrm>
            <a:off x="3923928" y="3363838"/>
            <a:ext cx="4608512" cy="0"/>
          </a:xfrm>
          <a:prstGeom prst="line">
            <a:avLst/>
          </a:prstGeom>
          <a:ln w="38100">
            <a:solidFill>
              <a:srgbClr val="D2A78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975FE16-EC79-46A8-BB78-789708B7F9E8}"/>
              </a:ext>
            </a:extLst>
          </p:cNvPr>
          <p:cNvSpPr txBox="1"/>
          <p:nvPr/>
        </p:nvSpPr>
        <p:spPr>
          <a:xfrm>
            <a:off x="5292080" y="1347614"/>
            <a:ext cx="3240360" cy="1872208"/>
          </a:xfrm>
          <a:prstGeom prst="rect">
            <a:avLst/>
          </a:prstGeom>
          <a:noFill/>
        </p:spPr>
        <p:txBody>
          <a:bodyPr wrap="square" lIns="0" r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153E6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DO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153E6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YOU</a:t>
            </a:r>
            <a:r>
              <a:rPr lang="en-US" sz="4000" b="1" dirty="0">
                <a:solidFill>
                  <a:srgbClr val="153E6E"/>
                </a:solidFill>
                <a:latin typeface="Open Sans Bold" panose="020B0806030504020204" pitchFamily="34" charset="0"/>
                <a:ea typeface="Open Sans Bold" panose="020B0806030504020204" pitchFamily="34" charset="0"/>
                <a:cs typeface="Open Sans Bold" panose="020B0806030504020204" pitchFamily="34" charset="0"/>
              </a:rPr>
              <a:t> </a:t>
            </a:r>
            <a:r>
              <a:rPr kumimoji="0" lang="en-US" sz="4000" b="1" i="0" u="none" strike="noStrike" kern="1200" cap="none" spc="0" normalizeH="0" baseline="0" noProof="0" dirty="0" smtClean="0">
                <a:ln>
                  <a:noFill/>
                </a:ln>
                <a:solidFill>
                  <a:srgbClr val="153E6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HAVE</a:t>
            </a:r>
            <a:endParaRPr kumimoji="0" lang="en-US" sz="4000" b="1" i="0" u="none" strike="noStrike" kern="1200" cap="none" spc="0" normalizeH="0" baseline="0" noProof="0" dirty="0">
              <a:ln>
                <a:noFill/>
              </a:ln>
              <a:solidFill>
                <a:srgbClr val="153E6E"/>
              </a:solidFill>
              <a:effectLst/>
              <a:uLnTx/>
              <a:uFillTx/>
              <a:latin typeface="Open Sans Bold" panose="020B0806030504020204" pitchFamily="34" charset="0"/>
              <a:ea typeface="Open Sans Bold" panose="020B0806030504020204" pitchFamily="34" charset="0"/>
              <a:cs typeface="Open Sans Bold" panose="020B08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53E6E"/>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QUESTIONS?</a:t>
            </a:r>
          </a:p>
        </p:txBody>
      </p:sp>
      <p:sp>
        <p:nvSpPr>
          <p:cNvPr id="5" name="TextBox 4">
            <a:extLst>
              <a:ext uri="{FF2B5EF4-FFF2-40B4-BE49-F238E27FC236}">
                <a16:creationId xmlns:a16="http://schemas.microsoft.com/office/drawing/2014/main" id="{CC6F479F-013B-4805-B4EC-3ED124ACF30A}"/>
              </a:ext>
            </a:extLst>
          </p:cNvPr>
          <p:cNvSpPr txBox="1"/>
          <p:nvPr/>
        </p:nvSpPr>
        <p:spPr>
          <a:xfrm>
            <a:off x="3923928" y="3507854"/>
            <a:ext cx="4608512" cy="1008112"/>
          </a:xfrm>
          <a:prstGeom prst="rect">
            <a:avLst/>
          </a:prstGeom>
          <a:noFill/>
        </p:spPr>
        <p:txBody>
          <a:bodyPr wrap="square" lIns="0" rIns="0" rtlCol="0" anchor="t">
            <a:no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3E6E"/>
                </a:solidFill>
                <a:effectLst/>
                <a:uLnTx/>
                <a:uFillTx/>
                <a:latin typeface="Open Sans Light"/>
                <a:ea typeface="+mn-ea"/>
                <a:cs typeface="Calibri" panose="020F0502020204030204" pitchFamily="34" charset="0"/>
              </a:rPr>
              <a:t>Intrigued or would like to gain a deeper understanding regarding this emerging asset class, please feel free to reach us directly at the email displayed. You can also sign up for our newsletter on our webpage and follow us on social media for the latest news. </a:t>
            </a:r>
          </a:p>
        </p:txBody>
      </p:sp>
    </p:spTree>
    <p:extLst>
      <p:ext uri="{BB962C8B-B14F-4D97-AF65-F5344CB8AC3E}">
        <p14:creationId xmlns:p14="http://schemas.microsoft.com/office/powerpoint/2010/main" val="302883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APPENDIX</a:t>
            </a:r>
          </a:p>
        </p:txBody>
      </p:sp>
      <p:sp>
        <p:nvSpPr>
          <p:cNvPr id="3" name="Slide Number Placeholder 2"/>
          <p:cNvSpPr>
            <a:spLocks noGrp="1"/>
          </p:cNvSpPr>
          <p:nvPr>
            <p:ph type="sldNum" sz="quarter" idx="12"/>
          </p:nvPr>
        </p:nvSpPr>
        <p:spPr/>
        <p:txBody>
          <a:bodyPr/>
          <a:lstStyle/>
          <a:p>
            <a:fld id="{4C58DAA5-C7C9-4339-A36E-18A1EE3787A1}" type="slidenum">
              <a:rPr lang="de-CH" smtClean="0"/>
              <a:t>19</a:t>
            </a:fld>
            <a:endParaRPr lang="de-CH" dirty="0"/>
          </a:p>
        </p:txBody>
      </p:sp>
      <p:sp>
        <p:nvSpPr>
          <p:cNvPr id="4" name="Text Placeholder 3"/>
          <p:cNvSpPr>
            <a:spLocks noGrp="1"/>
          </p:cNvSpPr>
          <p:nvPr>
            <p:ph type="body" sz="half" idx="2"/>
          </p:nvPr>
        </p:nvSpPr>
        <p:spPr/>
        <p:txBody>
          <a:bodyPr/>
          <a:lstStyle/>
          <a:p>
            <a:endParaRPr lang="de-CH"/>
          </a:p>
        </p:txBody>
      </p:sp>
    </p:spTree>
    <p:extLst>
      <p:ext uri="{BB962C8B-B14F-4D97-AF65-F5344CB8AC3E}">
        <p14:creationId xmlns:p14="http://schemas.microsoft.com/office/powerpoint/2010/main" val="1082209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solidFill>
                  <a:schemeClr val="bg1"/>
                </a:solidFill>
              </a:rPr>
              <a:t>Introduction</a:t>
            </a:r>
            <a:r>
              <a:rPr lang="de-CH" dirty="0">
                <a:solidFill>
                  <a:schemeClr val="bg1"/>
                </a:solidFill>
              </a:rPr>
              <a:t> Jan Brzezek</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8DAA5-C7C9-4339-A36E-18A1EE3787A1}" type="slidenum">
              <a:rPr kumimoji="0" lang="de-CH" sz="600" b="0" i="0" u="none" strike="noStrike" kern="1200" cap="none" spc="200" normalizeH="0" baseline="0" noProof="0" smtClean="0">
                <a:ln>
                  <a:noFill/>
                </a:ln>
                <a:solidFill>
                  <a:prstClr val="white"/>
                </a:solidFill>
                <a:effectLst/>
                <a:uLnTx/>
                <a:uFillTx/>
                <a:latin typeface="Open Sans Semibold" panose="020B07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CH" sz="600" b="0" i="0" u="none" strike="noStrike" kern="1200" cap="none" spc="200" normalizeH="0" baseline="0" noProof="0" dirty="0">
              <a:ln>
                <a:noFill/>
              </a:ln>
              <a:solidFill>
                <a:prstClr val="white"/>
              </a:solidFill>
              <a:effectLst/>
              <a:uLnTx/>
              <a:uFillTx/>
              <a:latin typeface="Open Sans Semibold" panose="020B0706030804020204" pitchFamily="34" charset="0"/>
            </a:endParaRPr>
          </a:p>
        </p:txBody>
      </p:sp>
      <p:sp>
        <p:nvSpPr>
          <p:cNvPr id="5" name="Rectangle 4"/>
          <p:cNvSpPr/>
          <p:nvPr/>
        </p:nvSpPr>
        <p:spPr>
          <a:xfrm>
            <a:off x="287524" y="1281035"/>
            <a:ext cx="8460940" cy="2339102"/>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600"/>
              </a:spcAft>
              <a:buClr>
                <a:srgbClr val="D2A784"/>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Open Sans Light"/>
                <a:ea typeface="+mn-ea"/>
                <a:cs typeface="+mn-cs"/>
              </a:rPr>
              <a:t>Various positions at UBS Asset Management, Wealth Management &amp; Investment Bank</a:t>
            </a:r>
          </a:p>
          <a:p>
            <a:pPr marL="285750" marR="0" lvl="0" indent="-285750" algn="l" defTabSz="914400" rtl="0" eaLnBrk="1" fontAlgn="auto" latinLnBrk="0" hangingPunct="1">
              <a:lnSpc>
                <a:spcPct val="150000"/>
              </a:lnSpc>
              <a:spcBef>
                <a:spcPts val="0"/>
              </a:spcBef>
              <a:spcAft>
                <a:spcPts val="600"/>
              </a:spcAft>
              <a:buClr>
                <a:srgbClr val="D2A784"/>
              </a:buClr>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white"/>
                </a:solidFill>
                <a:effectLst/>
                <a:uLnTx/>
                <a:uFillTx/>
                <a:latin typeface="Open Sans Light"/>
                <a:ea typeface="+mn-ea"/>
                <a:cs typeface="+mn-cs"/>
              </a:rPr>
              <a:t>Group </a:t>
            </a:r>
            <a:r>
              <a:rPr kumimoji="0" lang="en-US" sz="1400" b="0" i="0" u="none" strike="noStrike" kern="1200" cap="none" spc="0" normalizeH="0" baseline="0" noProof="0" dirty="0">
                <a:ln>
                  <a:noFill/>
                </a:ln>
                <a:solidFill>
                  <a:prstClr val="white"/>
                </a:solidFill>
                <a:effectLst/>
                <a:uLnTx/>
                <a:uFillTx/>
                <a:latin typeface="Open Sans Light"/>
                <a:ea typeface="+mn-ea"/>
                <a:cs typeface="+mn-cs"/>
              </a:rPr>
              <a:t>Innovation Expert at UBS</a:t>
            </a:r>
          </a:p>
          <a:p>
            <a:pPr marL="285750" marR="0" lvl="0" indent="-285750" algn="l" defTabSz="914400" rtl="0" eaLnBrk="1" fontAlgn="auto" latinLnBrk="0" hangingPunct="1">
              <a:lnSpc>
                <a:spcPct val="150000"/>
              </a:lnSpc>
              <a:spcBef>
                <a:spcPts val="0"/>
              </a:spcBef>
              <a:spcAft>
                <a:spcPts val="600"/>
              </a:spcAft>
              <a:buClr>
                <a:srgbClr val="D2A784"/>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Open Sans Light"/>
                <a:ea typeface="+mn-ea"/>
                <a:cs typeface="+mn-cs"/>
              </a:rPr>
              <a:t>Worked on the impact of new technologies on the UBS business model</a:t>
            </a:r>
          </a:p>
          <a:p>
            <a:pPr marL="285750" marR="0" lvl="0" indent="-285750" algn="l" defTabSz="914400" rtl="0" eaLnBrk="1" fontAlgn="auto" latinLnBrk="0" hangingPunct="1">
              <a:lnSpc>
                <a:spcPct val="150000"/>
              </a:lnSpc>
              <a:spcBef>
                <a:spcPts val="0"/>
              </a:spcBef>
              <a:spcAft>
                <a:spcPts val="600"/>
              </a:spcAft>
              <a:buClr>
                <a:srgbClr val="D2A784"/>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Open Sans Light"/>
                <a:ea typeface="+mn-ea"/>
                <a:cs typeface="+mn-cs"/>
              </a:rPr>
              <a:t>Several years in derivatives and fixed income sales and trading for UBS in Zurich, Singapore, and Hong Kong</a:t>
            </a:r>
          </a:p>
          <a:p>
            <a:pPr marL="285750" marR="0" lvl="0" indent="-285750" algn="l" defTabSz="914400" rtl="0" eaLnBrk="1" fontAlgn="auto" latinLnBrk="0" hangingPunct="1">
              <a:lnSpc>
                <a:spcPct val="150000"/>
              </a:lnSpc>
              <a:spcBef>
                <a:spcPts val="0"/>
              </a:spcBef>
              <a:spcAft>
                <a:spcPts val="600"/>
              </a:spcAft>
              <a:buClr>
                <a:srgbClr val="D2A784"/>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Open Sans Light"/>
                <a:ea typeface="+mn-ea"/>
                <a:cs typeface="+mn-cs"/>
              </a:rPr>
              <a:t>Derivatives expert at the SIX Swiss Exchange</a:t>
            </a:r>
          </a:p>
        </p:txBody>
      </p:sp>
      <p:cxnSp>
        <p:nvCxnSpPr>
          <p:cNvPr id="6" name="Straight Connector 5">
            <a:extLst>
              <a:ext uri="{FF2B5EF4-FFF2-40B4-BE49-F238E27FC236}">
                <a16:creationId xmlns:a16="http://schemas.microsoft.com/office/drawing/2014/main" id="{D67F39C9-8CAB-4CA6-9EBD-39395E98FBC3}"/>
              </a:ext>
            </a:extLst>
          </p:cNvPr>
          <p:cNvCxnSpPr/>
          <p:nvPr/>
        </p:nvCxnSpPr>
        <p:spPr>
          <a:xfrm>
            <a:off x="395536" y="1707654"/>
            <a:ext cx="8352928" cy="0"/>
          </a:xfrm>
          <a:prstGeom prst="line">
            <a:avLst/>
          </a:prstGeom>
          <a:ln>
            <a:solidFill>
              <a:srgbClr val="D2A78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B2BC765-8DDE-46F1-ABB0-B8BD41203242}"/>
              </a:ext>
            </a:extLst>
          </p:cNvPr>
          <p:cNvCxnSpPr/>
          <p:nvPr/>
        </p:nvCxnSpPr>
        <p:spPr>
          <a:xfrm>
            <a:off x="395536" y="2110206"/>
            <a:ext cx="8352928" cy="0"/>
          </a:xfrm>
          <a:prstGeom prst="line">
            <a:avLst/>
          </a:prstGeom>
          <a:ln>
            <a:solidFill>
              <a:srgbClr val="D2A78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8B3FC1-5C1B-4987-80E2-4DD6E4DD96BA}"/>
              </a:ext>
            </a:extLst>
          </p:cNvPr>
          <p:cNvCxnSpPr/>
          <p:nvPr/>
        </p:nvCxnSpPr>
        <p:spPr>
          <a:xfrm>
            <a:off x="395536" y="2513944"/>
            <a:ext cx="8352928" cy="0"/>
          </a:xfrm>
          <a:prstGeom prst="line">
            <a:avLst/>
          </a:prstGeom>
          <a:ln>
            <a:solidFill>
              <a:srgbClr val="D2A78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A2F9FC-FD80-4F54-8B9D-DD98752F6DC5}"/>
              </a:ext>
            </a:extLst>
          </p:cNvPr>
          <p:cNvCxnSpPr/>
          <p:nvPr/>
        </p:nvCxnSpPr>
        <p:spPr>
          <a:xfrm>
            <a:off x="395536" y="3219822"/>
            <a:ext cx="8352928" cy="0"/>
          </a:xfrm>
          <a:prstGeom prst="line">
            <a:avLst/>
          </a:prstGeom>
          <a:ln>
            <a:solidFill>
              <a:srgbClr val="D2A7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128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4678643" y="2889287"/>
            <a:ext cx="4206240" cy="1498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4770" y="1370231"/>
            <a:ext cx="4114800" cy="1325880"/>
          </a:xfrm>
          <a:prstGeom prst="rect">
            <a:avLst/>
          </a:prstGeom>
          <a:noFill/>
          <a:ln w="0">
            <a:solidFill>
              <a:srgbClr val="D7A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5786" y="1182911"/>
            <a:ext cx="1188720" cy="369332"/>
          </a:xfrm>
          <a:prstGeom prst="rect">
            <a:avLst/>
          </a:prstGeom>
          <a:solidFill>
            <a:schemeClr val="bg1"/>
          </a:solidFill>
        </p:spPr>
        <p:txBody>
          <a:bodyPr wrap="none" lIns="18288" rIns="18288" rtlCol="0" anchor="ctr">
            <a:noAutofit/>
          </a:bodyPr>
          <a:lstStyle/>
          <a:p>
            <a:pPr algn="ctr"/>
            <a:r>
              <a:rPr lang="en-US" sz="8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PASSIVE PRODUCTS</a:t>
            </a:r>
            <a:endPar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p:cNvSpPr/>
          <p:nvPr/>
        </p:nvSpPr>
        <p:spPr>
          <a:xfrm>
            <a:off x="4707657" y="1370231"/>
            <a:ext cx="4114800" cy="1325880"/>
          </a:xfrm>
          <a:prstGeom prst="rect">
            <a:avLst/>
          </a:prstGeom>
          <a:noFill/>
          <a:ln w="0">
            <a:solidFill>
              <a:srgbClr val="D7A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22857" y="1182911"/>
            <a:ext cx="1188720" cy="369332"/>
          </a:xfrm>
          <a:prstGeom prst="rect">
            <a:avLst/>
          </a:prstGeom>
          <a:solidFill>
            <a:schemeClr val="bg1"/>
          </a:solidFill>
        </p:spPr>
        <p:txBody>
          <a:bodyPr wrap="none" lIns="18288" rIns="18288" rtlCol="0" anchor="ctr">
            <a:noAutofit/>
          </a:bodyPr>
          <a:lstStyle/>
          <a:p>
            <a:pPr algn="ctr"/>
            <a:r>
              <a:rPr lang="en-US" sz="8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ACTIVE PRODUCT</a:t>
            </a:r>
            <a:endPar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314770" y="1370229"/>
            <a:ext cx="4114800" cy="914400"/>
          </a:xfrm>
          <a:prstGeom prst="rect">
            <a:avLst/>
          </a:prstGeom>
        </p:spPr>
        <p:txBody>
          <a:bodyPr wrap="square" lIns="137160" tIns="91440" rIns="137160">
            <a:noAutofit/>
          </a:bodyPr>
          <a:lstStyle/>
          <a:p>
            <a:pPr algn="just"/>
            <a:r>
              <a:rPr lang="en-US" sz="800" dirty="0">
                <a:solidFill>
                  <a:schemeClr val="tx1">
                    <a:lumMod val="65000"/>
                    <a:lumOff val="35000"/>
                  </a:schemeClr>
                </a:solidFill>
              </a:rPr>
              <a:t>The passive vehicles </a:t>
            </a: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track the performance of the Crypto Market Index </a:t>
            </a:r>
            <a:r>
              <a:rPr lang="en-US" sz="8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10</a:t>
            </a:r>
            <a:r>
              <a:rPr lang="en-US" sz="800" dirty="0">
                <a:solidFill>
                  <a:schemeClr val="tx1">
                    <a:lumMod val="65000"/>
                    <a:lumOff val="35000"/>
                  </a:schemeClr>
                </a:solidFill>
              </a:rPr>
              <a:t> </a:t>
            </a:r>
            <a:r>
              <a:rPr lang="en-US" sz="800" baseline="30000" dirty="0">
                <a:solidFill>
                  <a:schemeClr val="tx1">
                    <a:lumMod val="65000"/>
                    <a:lumOff val="35000"/>
                  </a:schemeClr>
                </a:solidFill>
              </a:rPr>
              <a:t>(2)</a:t>
            </a:r>
            <a:r>
              <a:rPr lang="en-US" sz="8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 </a:t>
            </a:r>
            <a:r>
              <a:rPr lang="en-US" sz="800" dirty="0">
                <a:solidFill>
                  <a:schemeClr val="tx1">
                    <a:lumMod val="65000"/>
                    <a:lumOff val="35000"/>
                  </a:schemeClr>
                </a:solidFill>
              </a:rPr>
              <a:t>(the “Index</a:t>
            </a:r>
            <a:r>
              <a:rPr lang="en-US" sz="800" dirty="0" smtClean="0">
                <a:solidFill>
                  <a:schemeClr val="tx1">
                    <a:lumMod val="65000"/>
                    <a:lumOff val="35000"/>
                  </a:schemeClr>
                </a:solidFill>
              </a:rPr>
              <a:t>” or the “CMI10”), </a:t>
            </a:r>
            <a:r>
              <a:rPr lang="en-US" sz="800" dirty="0">
                <a:solidFill>
                  <a:schemeClr val="tx1">
                    <a:lumMod val="65000"/>
                    <a:lumOff val="35000"/>
                  </a:schemeClr>
                </a:solidFill>
              </a:rPr>
              <a:t>which is calculated and maintained by the SIX Swiss Exchange AG. In line with the Index, the Funds are </a:t>
            </a: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rebalanced quarterly </a:t>
            </a:r>
            <a:r>
              <a:rPr lang="en-US" sz="800" dirty="0">
                <a:solidFill>
                  <a:schemeClr val="tx1">
                    <a:lumMod val="65000"/>
                    <a:lumOff val="35000"/>
                  </a:schemeClr>
                </a:solidFill>
              </a:rPr>
              <a:t>and contain </a:t>
            </a: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up to </a:t>
            </a:r>
            <a:r>
              <a:rPr lang="en-US" sz="8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10 crypto assets based on a rulebook process available online at SIX</a:t>
            </a:r>
            <a:r>
              <a:rPr lang="en-US" sz="800" dirty="0" smtClean="0">
                <a:solidFill>
                  <a:schemeClr val="tx1">
                    <a:lumMod val="65000"/>
                    <a:lumOff val="35000"/>
                  </a:schemeClr>
                </a:solidFill>
              </a:rPr>
              <a:t>.</a:t>
            </a:r>
            <a:r>
              <a:rPr lang="en-US" sz="800" b="1" dirty="0" smtClean="0">
                <a:solidFill>
                  <a:schemeClr val="tx1">
                    <a:lumMod val="65000"/>
                    <a:lumOff val="35000"/>
                  </a:schemeClr>
                </a:solidFill>
              </a:rPr>
              <a:t> </a:t>
            </a:r>
            <a:r>
              <a:rPr lang="en-US" sz="800" dirty="0">
                <a:solidFill>
                  <a:schemeClr val="tx1">
                    <a:lumMod val="65000"/>
                    <a:lumOff val="35000"/>
                  </a:schemeClr>
                </a:solidFill>
              </a:rPr>
              <a:t>The assets are weighted according to their market capitalization</a:t>
            </a:r>
            <a:r>
              <a:rPr lang="en-US" sz="800" dirty="0" smtClean="0">
                <a:solidFill>
                  <a:schemeClr val="tx1">
                    <a:lumMod val="65000"/>
                    <a:lumOff val="35000"/>
                  </a:schemeClr>
                </a:solidFill>
              </a:rPr>
              <a:t>.</a:t>
            </a:r>
            <a:endParaRPr lang="en-US" sz="800" dirty="0"/>
          </a:p>
        </p:txBody>
      </p:sp>
      <p:sp>
        <p:nvSpPr>
          <p:cNvPr id="30" name="Rectangle 29"/>
          <p:cNvSpPr/>
          <p:nvPr/>
        </p:nvSpPr>
        <p:spPr>
          <a:xfrm>
            <a:off x="4707657" y="1370231"/>
            <a:ext cx="4114800" cy="914400"/>
          </a:xfrm>
          <a:prstGeom prst="rect">
            <a:avLst/>
          </a:prstGeom>
        </p:spPr>
        <p:txBody>
          <a:bodyPr wrap="square" lIns="137160" tIns="91440" rIns="137160">
            <a:noAutofit/>
          </a:bodyPr>
          <a:lstStyle/>
          <a:p>
            <a:pPr algn="just"/>
            <a:r>
              <a:rPr lang="en-GB" sz="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The Fund pursues a </a:t>
            </a:r>
            <a:r>
              <a:rPr lang="en-GB"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systematic, quantitative approach </a:t>
            </a:r>
            <a:r>
              <a:rPr lang="en-GB" sz="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based on market prices of crypto assets</a:t>
            </a:r>
            <a:r>
              <a:rPr lang="en-GB" sz="8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Investment decisions are made by means of generic, </a:t>
            </a:r>
            <a:r>
              <a:rPr lang="en-GB"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algorithmic filter analysis</a:t>
            </a:r>
            <a:r>
              <a:rPr lang="en-GB" sz="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which </a:t>
            </a:r>
            <a:r>
              <a:rPr lang="en-GB"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reduces the volatility of daily prices</a:t>
            </a:r>
            <a:r>
              <a:rPr lang="en-GB" sz="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The trend following strategies are </a:t>
            </a:r>
            <a:r>
              <a:rPr lang="en-US" sz="8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stabilized </a:t>
            </a:r>
            <a:r>
              <a:rPr lang="en-US" sz="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by further quantitative </a:t>
            </a:r>
            <a:r>
              <a:rPr lang="en-US" sz="8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methods</a:t>
            </a:r>
            <a:r>
              <a:rPr lang="en-US" sz="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The model includes a variety of different technical methods, such as trend following and mean </a:t>
            </a:r>
            <a:r>
              <a:rPr lang="en-US" sz="8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reversion.</a:t>
            </a:r>
            <a:endParaRPr lang="en-US" sz="800" dirty="0">
              <a:solidFill>
                <a:schemeClr val="tx1">
                  <a:lumMod val="65000"/>
                  <a:lumOff val="35000"/>
                </a:schemeClr>
              </a:solidFill>
            </a:endParaRPr>
          </a:p>
        </p:txBody>
      </p:sp>
      <p:grpSp>
        <p:nvGrpSpPr>
          <p:cNvPr id="59" name="Group 58"/>
          <p:cNvGrpSpPr/>
          <p:nvPr/>
        </p:nvGrpSpPr>
        <p:grpSpPr>
          <a:xfrm>
            <a:off x="668695" y="2185839"/>
            <a:ext cx="3406951" cy="411480"/>
            <a:chOff x="605445" y="2304539"/>
            <a:chExt cx="3406951" cy="411480"/>
          </a:xfrm>
        </p:grpSpPr>
        <p:sp>
          <p:nvSpPr>
            <p:cNvPr id="33" name="TextBox 32">
              <a:extLst>
                <a:ext uri="{FF2B5EF4-FFF2-40B4-BE49-F238E27FC236}">
                  <a16:creationId xmlns:a16="http://schemas.microsoft.com/office/drawing/2014/main" id="{C463379B-299B-46DC-877F-3951EC20FA42}"/>
                </a:ext>
              </a:extLst>
            </p:cNvPr>
            <p:cNvSpPr txBox="1">
              <a:spLocks/>
            </p:cNvSpPr>
            <p:nvPr/>
          </p:nvSpPr>
          <p:spPr>
            <a:xfrm>
              <a:off x="1051205" y="2402557"/>
              <a:ext cx="1097280" cy="215444"/>
            </a:xfrm>
            <a:prstGeom prst="rect">
              <a:avLst/>
            </a:prstGeom>
            <a:noFill/>
          </p:spPr>
          <p:txBody>
            <a:bodyPr wrap="square" lIns="0" tIns="0" rIns="0" bIns="0" rtlCol="0">
              <a:spAutoFit/>
            </a:bodyPr>
            <a:lstStyle/>
            <a:p>
              <a:pPr algn="ctr"/>
              <a:r>
                <a:rPr lang="en-US" sz="700" dirty="0">
                  <a:solidFill>
                    <a:schemeClr val="tx1">
                      <a:lumMod val="65000"/>
                      <a:lumOff val="35000"/>
                    </a:schemeClr>
                  </a:solidFill>
                </a:rPr>
                <a:t>Become the prevailing market benchmark</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45" y="2304539"/>
              <a:ext cx="411480" cy="411480"/>
            </a:xfrm>
            <a:prstGeom prst="rect">
              <a:avLst/>
            </a:prstGeom>
          </p:spPr>
        </p:pic>
        <p:sp>
          <p:nvSpPr>
            <p:cNvPr id="16" name="Rectangle 15"/>
            <p:cNvSpPr/>
            <p:nvPr/>
          </p:nvSpPr>
          <p:spPr>
            <a:xfrm>
              <a:off x="2915116" y="2402557"/>
              <a:ext cx="1097280" cy="215444"/>
            </a:xfrm>
            <a:prstGeom prst="rect">
              <a:avLst/>
            </a:prstGeom>
          </p:spPr>
          <p:txBody>
            <a:bodyPr lIns="0" tIns="0" rIns="0" bIns="0" anchor="ctr">
              <a:spAutoFit/>
            </a:bodyPr>
            <a:lstStyle/>
            <a:p>
              <a:pPr algn="ctr">
                <a:lnSpc>
                  <a:spcPct val="100000"/>
                </a:lnSpc>
                <a:spcBef>
                  <a:spcPts val="0"/>
                </a:spcBef>
              </a:pPr>
              <a:r>
                <a:rPr lang="en-US" sz="700" dirty="0" smtClean="0">
                  <a:solidFill>
                    <a:schemeClr val="tx1">
                      <a:lumMod val="65000"/>
                      <a:lumOff val="35000"/>
                    </a:schemeClr>
                  </a:solidFill>
                  <a:cs typeface="Segoe UI Light" panose="020B0502040204020203" pitchFamily="34" charset="0"/>
                </a:rPr>
                <a:t>Investable vehicle </a:t>
              </a:r>
              <a:r>
                <a:rPr lang="en-US" sz="700" dirty="0">
                  <a:solidFill>
                    <a:schemeClr val="tx1">
                      <a:lumMod val="65000"/>
                      <a:lumOff val="35000"/>
                    </a:schemeClr>
                  </a:solidFill>
                  <a:cs typeface="Segoe UI Light" panose="020B0502040204020203" pitchFamily="34" charset="0"/>
                </a:rPr>
                <a:t>for this asset </a:t>
              </a:r>
              <a:r>
                <a:rPr lang="en-US" sz="700" dirty="0" smtClean="0">
                  <a:solidFill>
                    <a:schemeClr val="tx1">
                      <a:lumMod val="65000"/>
                      <a:lumOff val="35000"/>
                    </a:schemeClr>
                  </a:solidFill>
                  <a:cs typeface="Segoe UI Light" panose="020B0502040204020203" pitchFamily="34" charset="0"/>
                </a:rPr>
                <a:t>class</a:t>
              </a:r>
              <a:endParaRPr lang="en-US" sz="700" dirty="0">
                <a:solidFill>
                  <a:schemeClr val="tx1">
                    <a:lumMod val="65000"/>
                    <a:lumOff val="35000"/>
                  </a:schemeClr>
                </a:solidFill>
                <a:cs typeface="Segoe UI Light" panose="020B0502040204020203"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9356" y="2304539"/>
              <a:ext cx="411480" cy="411480"/>
            </a:xfrm>
            <a:prstGeom prst="rect">
              <a:avLst/>
            </a:prstGeom>
          </p:spPr>
        </p:pic>
      </p:grpSp>
      <p:grpSp>
        <p:nvGrpSpPr>
          <p:cNvPr id="56" name="Group 55"/>
          <p:cNvGrpSpPr/>
          <p:nvPr/>
        </p:nvGrpSpPr>
        <p:grpSpPr>
          <a:xfrm>
            <a:off x="5061582" y="2162979"/>
            <a:ext cx="3406951" cy="457200"/>
            <a:chOff x="5037187" y="2107170"/>
            <a:chExt cx="3406951" cy="457200"/>
          </a:xfrm>
        </p:grpSpPr>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1098" y="2107170"/>
              <a:ext cx="457200" cy="457200"/>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187" y="2116873"/>
              <a:ext cx="411480" cy="411480"/>
            </a:xfrm>
            <a:prstGeom prst="rect">
              <a:avLst/>
            </a:prstGeom>
          </p:spPr>
        </p:pic>
        <p:sp>
          <p:nvSpPr>
            <p:cNvPr id="53" name="TextBox 52">
              <a:extLst>
                <a:ext uri="{FF2B5EF4-FFF2-40B4-BE49-F238E27FC236}">
                  <a16:creationId xmlns:a16="http://schemas.microsoft.com/office/drawing/2014/main" id="{C463379B-299B-46DC-877F-3951EC20FA42}"/>
                </a:ext>
              </a:extLst>
            </p:cNvPr>
            <p:cNvSpPr txBox="1">
              <a:spLocks/>
            </p:cNvSpPr>
            <p:nvPr/>
          </p:nvSpPr>
          <p:spPr>
            <a:xfrm>
              <a:off x="5482947" y="2107170"/>
              <a:ext cx="1097280" cy="430887"/>
            </a:xfrm>
            <a:prstGeom prst="rect">
              <a:avLst/>
            </a:prstGeom>
            <a:noFill/>
          </p:spPr>
          <p:txBody>
            <a:bodyPr wrap="square" lIns="0" tIns="0" rIns="0" bIns="0" rtlCol="0">
              <a:spAutoFit/>
            </a:bodyPr>
            <a:lstStyle/>
            <a:p>
              <a:pPr algn="ctr"/>
              <a:r>
                <a:rPr lang="en-US" sz="700" dirty="0" smtClean="0">
                  <a:solidFill>
                    <a:schemeClr val="tx1">
                      <a:lumMod val="65000"/>
                      <a:lumOff val="35000"/>
                    </a:schemeClr>
                  </a:solidFill>
                </a:rPr>
                <a:t>Maximize </a:t>
              </a:r>
              <a:r>
                <a:rPr lang="en-US" sz="700" dirty="0">
                  <a:solidFill>
                    <a:schemeClr val="tx1">
                      <a:lumMod val="65000"/>
                      <a:lumOff val="35000"/>
                    </a:schemeClr>
                  </a:solidFill>
                </a:rPr>
                <a:t>returns, regardless of the overall market performance of crypto assets</a:t>
              </a:r>
            </a:p>
          </p:txBody>
        </p:sp>
        <p:sp>
          <p:nvSpPr>
            <p:cNvPr id="51" name="Rectangle 50"/>
            <p:cNvSpPr/>
            <p:nvPr/>
          </p:nvSpPr>
          <p:spPr>
            <a:xfrm>
              <a:off x="7346858" y="2161031"/>
              <a:ext cx="1097280" cy="323165"/>
            </a:xfrm>
            <a:prstGeom prst="rect">
              <a:avLst/>
            </a:prstGeom>
          </p:spPr>
          <p:txBody>
            <a:bodyPr lIns="0" tIns="0" rIns="0" bIns="0" anchor="ctr">
              <a:spAutoFit/>
            </a:bodyPr>
            <a:lstStyle/>
            <a:p>
              <a:pPr algn="ctr">
                <a:lnSpc>
                  <a:spcPct val="100000"/>
                </a:lnSpc>
                <a:spcBef>
                  <a:spcPts val="0"/>
                </a:spcBef>
              </a:pPr>
              <a:r>
                <a:rPr lang="en-US" sz="700" dirty="0" smtClean="0">
                  <a:solidFill>
                    <a:schemeClr val="tx1">
                      <a:lumMod val="65000"/>
                      <a:lumOff val="35000"/>
                    </a:schemeClr>
                  </a:solidFill>
                  <a:cs typeface="Segoe UI Light" panose="020B0502040204020203" pitchFamily="34" charset="0"/>
                </a:rPr>
                <a:t>Fully automated algorithm without subjective inputs from portfolio managers</a:t>
              </a:r>
              <a:endParaRPr lang="en-US" sz="700" dirty="0">
                <a:solidFill>
                  <a:schemeClr val="tx1">
                    <a:lumMod val="65000"/>
                    <a:lumOff val="35000"/>
                  </a:schemeClr>
                </a:solidFill>
                <a:cs typeface="Segoe UI Light" panose="020B0502040204020203" pitchFamily="34" charset="0"/>
              </a:endParaRPr>
            </a:p>
          </p:txBody>
        </p:sp>
      </p:grpSp>
      <p:sp>
        <p:nvSpPr>
          <p:cNvPr id="2" name="Titel 1">
            <a:extLst>
              <a:ext uri="{FF2B5EF4-FFF2-40B4-BE49-F238E27FC236}">
                <a16:creationId xmlns:a16="http://schemas.microsoft.com/office/drawing/2014/main" id="{7D3AC242-8862-4D52-8F56-3939BC7789EC}"/>
              </a:ext>
            </a:extLst>
          </p:cNvPr>
          <p:cNvSpPr>
            <a:spLocks noGrp="1"/>
          </p:cNvSpPr>
          <p:nvPr>
            <p:ph type="title"/>
          </p:nvPr>
        </p:nvSpPr>
        <p:spPr/>
        <p:txBody>
          <a:bodyPr lIns="64008">
            <a:noAutofit/>
          </a:bodyPr>
          <a:lstStyle/>
          <a:p>
            <a:r>
              <a:rPr lang="en-US" dirty="0" smtClean="0"/>
              <a:t>YOUR CRYPTO INVESTMENT MANAGER</a:t>
            </a:r>
            <a:endParaRPr lang="de-CH" sz="1500" b="0" dirty="0">
              <a:latin typeface="+mj-lt"/>
            </a:endParaRPr>
          </a:p>
        </p:txBody>
      </p:sp>
      <p:sp>
        <p:nvSpPr>
          <p:cNvPr id="90" name="Slide Number Placeholder 2">
            <a:extLst>
              <a:ext uri="{FF2B5EF4-FFF2-40B4-BE49-F238E27FC236}">
                <a16:creationId xmlns:a16="http://schemas.microsoft.com/office/drawing/2014/main" id="{94BF997E-9D01-46F7-A06D-AF98320D3A03}"/>
              </a:ext>
            </a:extLst>
          </p:cNvPr>
          <p:cNvSpPr txBox="1">
            <a:spLocks/>
          </p:cNvSpPr>
          <p:nvPr/>
        </p:nvSpPr>
        <p:spPr>
          <a:xfrm>
            <a:off x="6886254" y="4709695"/>
            <a:ext cx="253596" cy="184666"/>
          </a:xfrm>
          <a:prstGeom prst="rect">
            <a:avLst/>
          </a:prstGeom>
          <a:noFill/>
        </p:spPr>
        <p:txBody>
          <a:bodyPr wrap="none" rtlCol="0" anchor="ctr">
            <a:spAutoFit/>
          </a:bodyPr>
          <a:lstStyle>
            <a:defPPr>
              <a:defRPr lang="de-DE"/>
            </a:defPPr>
            <a:lvl1pPr marL="0" algn="r" defTabSz="914400" rtl="0" eaLnBrk="1" latinLnBrk="0" hangingPunct="1">
              <a:defRPr lang="de-CH" sz="600" kern="1200" spc="200" baseline="0" smtClean="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44A006-B454-4822-96BB-5C06ECE704AE}" type="slidenum">
              <a:rPr lang="de-CH" smtClean="0">
                <a:latin typeface="+mj-lt"/>
              </a:rPr>
              <a:t>20</a:t>
            </a:fld>
            <a:endParaRPr lang="de-CH" dirty="0">
              <a:latin typeface="+mj-lt"/>
            </a:endParaRPr>
          </a:p>
        </p:txBody>
      </p:sp>
      <p:sp>
        <p:nvSpPr>
          <p:cNvPr id="48" name="Textfeld 133">
            <a:extLst>
              <a:ext uri="{FF2B5EF4-FFF2-40B4-BE49-F238E27FC236}">
                <a16:creationId xmlns:a16="http://schemas.microsoft.com/office/drawing/2014/main" id="{20C334FA-E1C9-47CB-BC41-616264F92932}"/>
              </a:ext>
            </a:extLst>
          </p:cNvPr>
          <p:cNvSpPr txBox="1"/>
          <p:nvPr/>
        </p:nvSpPr>
        <p:spPr>
          <a:xfrm>
            <a:off x="251520" y="4358980"/>
            <a:ext cx="8641080" cy="200055"/>
          </a:xfrm>
          <a:prstGeom prst="rect">
            <a:avLst/>
          </a:prstGeom>
          <a:noFill/>
        </p:spPr>
        <p:txBody>
          <a:bodyPr wrap="square" lIns="164592" rtlCol="0">
            <a:noAutofit/>
          </a:bodyPr>
          <a:lstStyle/>
          <a:p>
            <a:pPr algn="just">
              <a:lnSpc>
                <a:spcPct val="100000"/>
              </a:lnSpc>
              <a:spcBef>
                <a:spcPts val="0"/>
              </a:spcBef>
            </a:pPr>
            <a:r>
              <a:rPr lang="en-US" sz="600" b="1" dirty="0" smtClean="0">
                <a:solidFill>
                  <a:schemeClr val="bg1">
                    <a:lumMod val="50000"/>
                  </a:schemeClr>
                </a:solidFill>
                <a:cs typeface="Segoe UI Light" panose="020B0502040204020203" pitchFamily="34" charset="0"/>
              </a:rPr>
              <a:t>Notes</a:t>
            </a:r>
            <a:r>
              <a:rPr lang="en-US" sz="600" dirty="0" smtClean="0">
                <a:solidFill>
                  <a:schemeClr val="bg1">
                    <a:lumMod val="50000"/>
                  </a:schemeClr>
                </a:solidFill>
                <a:cs typeface="Segoe UI Light" panose="020B0502040204020203" pitchFamily="34" charset="0"/>
              </a:rPr>
              <a:t>: (1) “Crypto Asset Market Overview” </a:t>
            </a:r>
            <a:r>
              <a:rPr lang="en-US" sz="600" dirty="0" smtClean="0">
                <a:solidFill>
                  <a:schemeClr val="bg1">
                    <a:lumMod val="50000"/>
                  </a:schemeClr>
                </a:solidFill>
                <a:cs typeface="Segoe UI Light" panose="020B0502040204020203" pitchFamily="34" charset="0"/>
                <a:hlinkClick r:id="rId7" action="ppaction://hlinksldjump"/>
              </a:rPr>
              <a:t>slide</a:t>
            </a:r>
            <a:r>
              <a:rPr lang="en-US" sz="600" dirty="0" smtClean="0">
                <a:solidFill>
                  <a:schemeClr val="bg1">
                    <a:lumMod val="50000"/>
                  </a:schemeClr>
                </a:solidFill>
                <a:cs typeface="Segoe UI Light" panose="020B0502040204020203" pitchFamily="34" charset="0"/>
              </a:rPr>
              <a:t>; (</a:t>
            </a:r>
            <a:r>
              <a:rPr lang="en-US" sz="600" dirty="0">
                <a:solidFill>
                  <a:schemeClr val="bg1">
                    <a:lumMod val="50000"/>
                  </a:schemeClr>
                </a:solidFill>
                <a:cs typeface="Segoe UI Light" panose="020B0502040204020203" pitchFamily="34" charset="0"/>
              </a:rPr>
              <a:t>2) The objective of the Crypto Market Index 10 </a:t>
            </a:r>
            <a:r>
              <a:rPr lang="en-US" sz="600" dirty="0" smtClean="0">
                <a:solidFill>
                  <a:schemeClr val="bg1">
                    <a:lumMod val="50000"/>
                  </a:schemeClr>
                </a:solidFill>
                <a:cs typeface="Segoe UI Light" panose="020B0502040204020203" pitchFamily="34" charset="0"/>
              </a:rPr>
              <a:t>is </a:t>
            </a:r>
            <a:r>
              <a:rPr lang="en-US" sz="600" dirty="0">
                <a:solidFill>
                  <a:schemeClr val="bg1">
                    <a:lumMod val="50000"/>
                  </a:schemeClr>
                </a:solidFill>
                <a:cs typeface="Segoe UI Light" panose="020B0502040204020203" pitchFamily="34" charset="0"/>
              </a:rPr>
              <a:t>to reliably measure the performance of </a:t>
            </a:r>
            <a:r>
              <a:rPr lang="en-US" sz="600" dirty="0" smtClean="0">
                <a:solidFill>
                  <a:schemeClr val="bg1">
                    <a:lumMod val="50000"/>
                  </a:schemeClr>
                </a:solidFill>
                <a:cs typeface="Segoe UI Light" panose="020B0502040204020203" pitchFamily="34" charset="0"/>
              </a:rPr>
              <a:t>up to 10 crypto assets based on a rulebook selection process available at the SIX Swiss Exchange website (</a:t>
            </a:r>
            <a:r>
              <a:rPr lang="en-US" sz="600" dirty="0" smtClean="0">
                <a:solidFill>
                  <a:schemeClr val="bg1">
                    <a:lumMod val="50000"/>
                  </a:schemeClr>
                </a:solidFill>
                <a:cs typeface="Segoe UI Light" panose="020B0502040204020203" pitchFamily="34" charset="0"/>
                <a:hlinkClick r:id="rId8"/>
              </a:rPr>
              <a:t>open PDF</a:t>
            </a:r>
            <a:r>
              <a:rPr lang="en-US" sz="600" dirty="0" smtClean="0">
                <a:solidFill>
                  <a:schemeClr val="bg1">
                    <a:lumMod val="50000"/>
                  </a:schemeClr>
                </a:solidFill>
                <a:cs typeface="Segoe UI Light" panose="020B0502040204020203" pitchFamily="34" charset="0"/>
              </a:rPr>
              <a:t>); </a:t>
            </a:r>
            <a:r>
              <a:rPr lang="en-US" sz="600" dirty="0">
                <a:solidFill>
                  <a:schemeClr val="bg1">
                    <a:lumMod val="50000"/>
                  </a:schemeClr>
                </a:solidFill>
                <a:cs typeface="Segoe UI Light" panose="020B0502040204020203" pitchFamily="34" charset="0"/>
              </a:rPr>
              <a:t>(3) </a:t>
            </a:r>
            <a:r>
              <a:rPr lang="en-US" sz="600" dirty="0" smtClean="0">
                <a:solidFill>
                  <a:schemeClr val="bg1">
                    <a:lumMod val="50000"/>
                  </a:schemeClr>
                </a:solidFill>
                <a:cs typeface="Segoe UI Light" panose="020B0502040204020203" pitchFamily="34" charset="0"/>
                <a:hlinkClick r:id="rId9"/>
              </a:rPr>
              <a:t>CTA Industry Assets Under Management</a:t>
            </a:r>
            <a:r>
              <a:rPr lang="en-US" sz="600" dirty="0" smtClean="0">
                <a:solidFill>
                  <a:schemeClr val="bg1">
                    <a:lumMod val="50000"/>
                  </a:schemeClr>
                </a:solidFill>
                <a:cs typeface="Segoe UI Light" panose="020B0502040204020203" pitchFamily="34" charset="0"/>
              </a:rPr>
              <a:t>; </a:t>
            </a:r>
            <a:r>
              <a:rPr lang="en-US" sz="600" dirty="0">
                <a:solidFill>
                  <a:schemeClr val="bg1">
                    <a:lumMod val="50000"/>
                  </a:schemeClr>
                </a:solidFill>
                <a:cs typeface="Segoe UI Light" panose="020B0502040204020203" pitchFamily="34" charset="0"/>
              </a:rPr>
              <a:t>and (4) </a:t>
            </a:r>
            <a:r>
              <a:rPr lang="en-US" sz="600" dirty="0" smtClean="0">
                <a:solidFill>
                  <a:schemeClr val="bg1">
                    <a:lumMod val="50000"/>
                  </a:schemeClr>
                </a:solidFill>
                <a:cs typeface="Segoe UI Light" panose="020B0502040204020203" pitchFamily="34" charset="0"/>
                <a:hlinkClick r:id="rId10"/>
              </a:rPr>
              <a:t>Managed Futures </a:t>
            </a:r>
            <a:r>
              <a:rPr lang="en-US" sz="600" dirty="0" err="1" smtClean="0">
                <a:solidFill>
                  <a:schemeClr val="bg1">
                    <a:lumMod val="50000"/>
                  </a:schemeClr>
                </a:solidFill>
                <a:cs typeface="Segoe UI Light" panose="020B0502040204020203" pitchFamily="34" charset="0"/>
                <a:hlinkClick r:id="rId10"/>
              </a:rPr>
              <a:t>AUM</a:t>
            </a:r>
            <a:r>
              <a:rPr lang="en-US" sz="600" dirty="0" smtClean="0">
                <a:solidFill>
                  <a:schemeClr val="bg1">
                    <a:lumMod val="50000"/>
                  </a:schemeClr>
                </a:solidFill>
                <a:cs typeface="Segoe UI Light" panose="020B0502040204020203" pitchFamily="34" charset="0"/>
                <a:hlinkClick r:id="rId10"/>
              </a:rPr>
              <a:t> 1988-2018</a:t>
            </a:r>
            <a:r>
              <a:rPr lang="en-US" sz="600" dirty="0" smtClean="0">
                <a:solidFill>
                  <a:schemeClr val="bg1">
                    <a:lumMod val="50000"/>
                  </a:schemeClr>
                </a:solidFill>
                <a:cs typeface="Segoe UI Light" panose="020B0502040204020203" pitchFamily="34" charset="0"/>
              </a:rPr>
              <a:t>.</a:t>
            </a:r>
            <a:endParaRPr lang="en-US" sz="600" dirty="0">
              <a:solidFill>
                <a:schemeClr val="bg1">
                  <a:lumMod val="50000"/>
                </a:schemeClr>
              </a:solidFill>
              <a:cs typeface="Segoe UI Light" panose="020B0502040204020203" pitchFamily="34" charset="0"/>
            </a:endParaRPr>
          </a:p>
        </p:txBody>
      </p:sp>
      <p:graphicFrame>
        <p:nvGraphicFramePr>
          <p:cNvPr id="10" name="Object 9"/>
          <p:cNvGraphicFramePr>
            <a:graphicFrameLocks noChangeAspect="1"/>
          </p:cNvGraphicFramePr>
          <p:nvPr>
            <p:extLst/>
          </p:nvPr>
        </p:nvGraphicFramePr>
        <p:xfrm>
          <a:off x="298450" y="2930525"/>
          <a:ext cx="3994150" cy="1368425"/>
        </p:xfrm>
        <a:graphic>
          <a:graphicData uri="http://schemas.openxmlformats.org/presentationml/2006/ole">
            <mc:AlternateContent xmlns:mc="http://schemas.openxmlformats.org/markup-compatibility/2006">
              <mc:Choice xmlns:v="urn:schemas-microsoft-com:vml" Requires="v">
                <p:oleObj spid="_x0000_s19461" name="Arbeitsblatt mit Makros" r:id="rId11" imgW="7210330" imgH="2466880" progId="Excel.SheetMacroEnabled.12">
                  <p:link updateAutomatic="1"/>
                </p:oleObj>
              </mc:Choice>
              <mc:Fallback>
                <p:oleObj name="Arbeitsblatt mit Makros" r:id="rId11" imgW="7210330" imgH="2466880" progId="Excel.SheetMacroEnabled.12">
                  <p:link updateAutomatic="1"/>
                  <p:pic>
                    <p:nvPicPr>
                      <p:cNvPr id="10" name="Object 9"/>
                      <p:cNvPicPr/>
                      <p:nvPr/>
                    </p:nvPicPr>
                    <p:blipFill>
                      <a:blip r:embed="rId12"/>
                      <a:stretch>
                        <a:fillRect/>
                      </a:stretch>
                    </p:blipFill>
                    <p:spPr>
                      <a:xfrm>
                        <a:off x="298450" y="2930525"/>
                        <a:ext cx="3994150" cy="1368425"/>
                      </a:xfrm>
                      <a:prstGeom prst="rect">
                        <a:avLst/>
                      </a:prstGeom>
                    </p:spPr>
                  </p:pic>
                </p:oleObj>
              </mc:Fallback>
            </mc:AlternateContent>
          </a:graphicData>
        </a:graphic>
      </p:graphicFrame>
      <p:sp>
        <p:nvSpPr>
          <p:cNvPr id="27" name="Text Placeholder 3">
            <a:extLst>
              <a:ext uri="{FF2B5EF4-FFF2-40B4-BE49-F238E27FC236}">
                <a16:creationId xmlns:a16="http://schemas.microsoft.com/office/drawing/2014/main" id="{67BA299E-399B-4947-B988-07E27D1E99A2}"/>
              </a:ext>
            </a:extLst>
          </p:cNvPr>
          <p:cNvSpPr txBox="1">
            <a:spLocks/>
          </p:cNvSpPr>
          <p:nvPr/>
        </p:nvSpPr>
        <p:spPr>
          <a:xfrm>
            <a:off x="251520" y="2776723"/>
            <a:ext cx="2501198" cy="349839"/>
          </a:xfrm>
          <a:prstGeom prst="rect">
            <a:avLst/>
          </a:prstGeom>
        </p:spPr>
        <p:txBody>
          <a:bodyPr vert="horz" wrap="none" lIns="64008"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Latest Indicative CMI10 Constituent Weights </a:t>
            </a:r>
            <a:r>
              <a:rPr lang="en-US" sz="800" baseline="30000"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(3)</a:t>
            </a:r>
            <a:endParaRPr lang="en-US" sz="800" baseline="30000" dirty="0">
              <a:solidFill>
                <a:srgbClr val="153E6E"/>
              </a:solidFill>
              <a:latin typeface="Open Sans" panose="020B0606030504020204" pitchFamily="34" charset="0"/>
              <a:ea typeface="Open Sans" panose="020B0606030504020204" pitchFamily="34" charset="0"/>
              <a:cs typeface="Open Sans" panose="020B0606030504020204" pitchFamily="34" charset="0"/>
            </a:endParaRPr>
          </a:p>
          <a:p>
            <a:endParaRPr lang="en-US" sz="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2429ECC7-CF38-4589-8251-5720BA141C71}"/>
              </a:ext>
            </a:extLst>
          </p:cNvPr>
          <p:cNvSpPr/>
          <p:nvPr/>
        </p:nvSpPr>
        <p:spPr>
          <a:xfrm>
            <a:off x="0" y="679110"/>
            <a:ext cx="9144000"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Crypto Fund AG </a:t>
            </a:r>
            <a:r>
              <a:rPr lang="en-US" sz="1000" dirty="0">
                <a:solidFill>
                  <a:schemeClr val="tx1">
                    <a:lumMod val="65000"/>
                    <a:lumOff val="35000"/>
                  </a:schemeClr>
                </a:solidFill>
              </a:rPr>
              <a:t>offers </a:t>
            </a:r>
            <a:r>
              <a:rPr lang="en-US" sz="10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passive and active investment vehicles </a:t>
            </a:r>
            <a:r>
              <a:rPr lang="en-US" sz="1000" dirty="0">
                <a:solidFill>
                  <a:schemeClr val="tx1">
                    <a:lumMod val="65000"/>
                    <a:lumOff val="35000"/>
                  </a:schemeClr>
                </a:solidFill>
              </a:rPr>
              <a:t>available for </a:t>
            </a:r>
            <a:r>
              <a:rPr lang="en-US" sz="10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institutional </a:t>
            </a:r>
            <a:r>
              <a:rPr lang="en-US" sz="10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and </a:t>
            </a:r>
            <a:r>
              <a:rPr lang="en-US" sz="10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qualified </a:t>
            </a:r>
            <a:r>
              <a:rPr lang="en-US" sz="10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investors </a:t>
            </a:r>
            <a:endParaRPr lang="de-CH" sz="1000" b="1" dirty="0">
              <a:solidFill>
                <a:srgbClr val="153E6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251520" y="958766"/>
            <a:ext cx="8641080" cy="338554"/>
          </a:xfrm>
          <a:prstGeom prst="rect">
            <a:avLst/>
          </a:prstGeom>
        </p:spPr>
        <p:txBody>
          <a:bodyPr lIns="64008" rIns="64008">
            <a:spAutoFit/>
          </a:bodyPr>
          <a:lstStyle/>
          <a:p>
            <a:pPr algn="just">
              <a:spcAft>
                <a:spcPts val="600"/>
              </a:spcAft>
              <a:buClr>
                <a:schemeClr val="accent2"/>
              </a:buClr>
            </a:pPr>
            <a:r>
              <a:rPr lang="en-US" sz="800" dirty="0">
                <a:solidFill>
                  <a:schemeClr val="tx1">
                    <a:lumMod val="65000"/>
                    <a:lumOff val="35000"/>
                  </a:schemeClr>
                </a:solidFill>
              </a:rPr>
              <a:t>The Funds add diversification to a financial portfolio due to the fact that the broad crypto asset market is largely decoupled, and exhibits </a:t>
            </a: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low correlations </a:t>
            </a:r>
            <a:r>
              <a:rPr lang="en-US" sz="800" baseline="30000" dirty="0">
                <a:solidFill>
                  <a:srgbClr val="153E6E"/>
                </a:solidFill>
                <a:latin typeface="Open Sans" panose="020B0606030504020204" pitchFamily="34" charset="0"/>
                <a:ea typeface="Open Sans" panose="020B0606030504020204" pitchFamily="34" charset="0"/>
                <a:cs typeface="Open Sans" panose="020B0606030504020204" pitchFamily="34" charset="0"/>
              </a:rPr>
              <a:t>(1)</a:t>
            </a:r>
            <a:r>
              <a:rPr lang="en-US" sz="800" dirty="0">
                <a:solidFill>
                  <a:srgbClr val="153E6E"/>
                </a:solidFill>
                <a:latin typeface="Open Sans" panose="020B0606030504020204" pitchFamily="34" charset="0"/>
                <a:ea typeface="Open Sans" panose="020B0606030504020204" pitchFamily="34" charset="0"/>
                <a:cs typeface="Open Sans" panose="020B0606030504020204" pitchFamily="34" charset="0"/>
              </a:rPr>
              <a:t> </a:t>
            </a:r>
            <a:r>
              <a:rPr lang="en-US" sz="800" dirty="0">
                <a:solidFill>
                  <a:schemeClr val="tx1">
                    <a:lumMod val="65000"/>
                    <a:lumOff val="35000"/>
                  </a:schemeClr>
                </a:solidFill>
              </a:rPr>
              <a:t>compared to traditional asset classes such as equities, fixed income, currencies and gold.</a:t>
            </a:r>
          </a:p>
        </p:txBody>
      </p:sp>
      <p:sp>
        <p:nvSpPr>
          <p:cNvPr id="31" name="Text Placeholder 3">
            <a:extLst>
              <a:ext uri="{FF2B5EF4-FFF2-40B4-BE49-F238E27FC236}">
                <a16:creationId xmlns:a16="http://schemas.microsoft.com/office/drawing/2014/main" id="{67BA299E-399B-4947-B988-07E27D1E99A2}"/>
              </a:ext>
            </a:extLst>
          </p:cNvPr>
          <p:cNvSpPr txBox="1">
            <a:spLocks/>
          </p:cNvSpPr>
          <p:nvPr/>
        </p:nvSpPr>
        <p:spPr>
          <a:xfrm>
            <a:off x="4637634" y="2776723"/>
            <a:ext cx="2052357" cy="349839"/>
          </a:xfrm>
          <a:prstGeom prst="rect">
            <a:avLst/>
          </a:prstGeom>
        </p:spPr>
        <p:txBody>
          <a:bodyPr vert="horz" wrap="none" lIns="64008"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CTA Market Size &amp; Fund Attractiveness</a:t>
            </a:r>
            <a:endParaRPr lang="en-US" sz="800" baseline="30000" dirty="0">
              <a:solidFill>
                <a:srgbClr val="153E6E"/>
              </a:solidFill>
              <a:latin typeface="Open Sans" panose="020B0606030504020204" pitchFamily="34" charset="0"/>
              <a:ea typeface="Open Sans" panose="020B0606030504020204" pitchFamily="34" charset="0"/>
              <a:cs typeface="Open Sans" panose="020B0606030504020204" pitchFamily="34" charset="0"/>
            </a:endParaRPr>
          </a:p>
          <a:p>
            <a:endParaRPr lang="en-US" sz="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9" name="Straight Connector 48"/>
          <p:cNvCxnSpPr>
            <a:cxnSpLocks/>
          </p:cNvCxnSpPr>
          <p:nvPr/>
        </p:nvCxnSpPr>
        <p:spPr>
          <a:xfrm>
            <a:off x="4846653" y="4163259"/>
            <a:ext cx="1035297" cy="0"/>
          </a:xfrm>
          <a:prstGeom prst="line">
            <a:avLst/>
          </a:prstGeom>
          <a:ln w="25400">
            <a:solidFill>
              <a:srgbClr val="153E6E"/>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846653" y="3164870"/>
            <a:ext cx="435413" cy="998389"/>
            <a:chOff x="4846653" y="3027781"/>
            <a:chExt cx="435413" cy="998389"/>
          </a:xfrm>
        </p:grpSpPr>
        <p:sp>
          <p:nvSpPr>
            <p:cNvPr id="50" name="Flowchart: Off-page Connector 49">
              <a:extLst>
                <a:ext uri="{FF2B5EF4-FFF2-40B4-BE49-F238E27FC236}">
                  <a16:creationId xmlns:a16="http://schemas.microsoft.com/office/drawing/2014/main" id="{82C34642-A714-4373-8999-7299E72C4017}"/>
                </a:ext>
              </a:extLst>
            </p:cNvPr>
            <p:cNvSpPr/>
            <p:nvPr/>
          </p:nvSpPr>
          <p:spPr>
            <a:xfrm>
              <a:off x="4846653" y="3027781"/>
              <a:ext cx="435413" cy="998389"/>
            </a:xfrm>
            <a:prstGeom prst="flowChartOffpageConnector">
              <a:avLst/>
            </a:prstGeom>
            <a:solidFill>
              <a:srgbClr val="D2A78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TextBox 54">
              <a:extLst>
                <a:ext uri="{FF2B5EF4-FFF2-40B4-BE49-F238E27FC236}">
                  <a16:creationId xmlns:a16="http://schemas.microsoft.com/office/drawing/2014/main" id="{83782679-C58C-48C7-920C-D416E2A3F16B}"/>
                </a:ext>
              </a:extLst>
            </p:cNvPr>
            <p:cNvSpPr txBox="1"/>
            <p:nvPr/>
          </p:nvSpPr>
          <p:spPr>
            <a:xfrm flipH="1">
              <a:off x="4947447" y="3782929"/>
              <a:ext cx="225743" cy="155100"/>
            </a:xfrm>
            <a:prstGeom prst="rect">
              <a:avLst/>
            </a:prstGeom>
            <a:noFill/>
          </p:spPr>
          <p:txBody>
            <a:bodyPr wrap="none" lIns="0" rIns="0" rtlCol="0" anchor="ctr">
              <a:noAutofit/>
            </a:bodyPr>
            <a:lstStyle/>
            <a:p>
              <a:pPr algn="ctr"/>
              <a:r>
                <a:rPr lang="en-US" sz="1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a:t>
              </a:r>
              <a:endParaRPr lang="en-US" sz="7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3" name="Group 42"/>
          <p:cNvGrpSpPr/>
          <p:nvPr/>
        </p:nvGrpSpPr>
        <p:grpSpPr>
          <a:xfrm>
            <a:off x="5446537" y="3164870"/>
            <a:ext cx="435413" cy="998389"/>
            <a:chOff x="5446537" y="3027781"/>
            <a:chExt cx="435413" cy="998389"/>
          </a:xfrm>
        </p:grpSpPr>
        <p:sp>
          <p:nvSpPr>
            <p:cNvPr id="52" name="Flowchart: Off-page Connector 51">
              <a:extLst>
                <a:ext uri="{FF2B5EF4-FFF2-40B4-BE49-F238E27FC236}">
                  <a16:creationId xmlns:a16="http://schemas.microsoft.com/office/drawing/2014/main" id="{1FAF075E-121B-40A4-9967-904043CC85CE}"/>
                </a:ext>
              </a:extLst>
            </p:cNvPr>
            <p:cNvSpPr/>
            <p:nvPr/>
          </p:nvSpPr>
          <p:spPr>
            <a:xfrm>
              <a:off x="5446537" y="3027781"/>
              <a:ext cx="435413" cy="998389"/>
            </a:xfrm>
            <a:prstGeom prst="flowChartOffpageConnector">
              <a:avLst/>
            </a:prstGeom>
            <a:solidFill>
              <a:srgbClr val="D2A78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065F3737-938A-4821-A5E1-3D42744FDE83}"/>
                </a:ext>
              </a:extLst>
            </p:cNvPr>
            <p:cNvSpPr txBox="1"/>
            <p:nvPr/>
          </p:nvSpPr>
          <p:spPr>
            <a:xfrm flipH="1">
              <a:off x="5557521" y="3449425"/>
              <a:ext cx="225743" cy="155100"/>
            </a:xfrm>
            <a:prstGeom prst="rect">
              <a:avLst/>
            </a:prstGeom>
            <a:noFill/>
          </p:spPr>
          <p:txBody>
            <a:bodyPr wrap="none" lIns="0" rIns="0" rtlCol="0" anchor="ctr">
              <a:noAutofit/>
            </a:bodyPr>
            <a:lstStyle/>
            <a:p>
              <a:pPr algn="ctr"/>
              <a:r>
                <a:rPr lang="en-US" sz="1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355</a:t>
              </a:r>
              <a:endParaRPr lang="en-US" sz="7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0" name="TextBox 59">
            <a:extLst>
              <a:ext uri="{FF2B5EF4-FFF2-40B4-BE49-F238E27FC236}">
                <a16:creationId xmlns:a16="http://schemas.microsoft.com/office/drawing/2014/main" id="{4062BB60-7E14-492C-AE44-9FBF3A1FF9C3}"/>
              </a:ext>
            </a:extLst>
          </p:cNvPr>
          <p:cNvSpPr txBox="1"/>
          <p:nvPr/>
        </p:nvSpPr>
        <p:spPr>
          <a:xfrm flipH="1">
            <a:off x="4951488" y="4209923"/>
            <a:ext cx="225743" cy="155100"/>
          </a:xfrm>
          <a:prstGeom prst="rect">
            <a:avLst/>
          </a:prstGeom>
          <a:noFill/>
        </p:spPr>
        <p:txBody>
          <a:bodyPr wrap="none" lIns="0" rIns="0" rtlCol="0" anchor="ctr">
            <a:noAutofit/>
          </a:bodyPr>
          <a:lstStyle/>
          <a:p>
            <a:pPr algn="ctr"/>
            <a:r>
              <a:rPr lang="en-US" sz="7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1988</a:t>
            </a:r>
            <a:endParaRPr lang="en-US" sz="7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0B2D365D-582B-456F-A175-12408F35582C}"/>
              </a:ext>
            </a:extLst>
          </p:cNvPr>
          <p:cNvSpPr txBox="1"/>
          <p:nvPr/>
        </p:nvSpPr>
        <p:spPr>
          <a:xfrm flipH="1">
            <a:off x="5551372" y="4209923"/>
            <a:ext cx="225743" cy="155100"/>
          </a:xfrm>
          <a:prstGeom prst="rect">
            <a:avLst/>
          </a:prstGeom>
          <a:noFill/>
        </p:spPr>
        <p:txBody>
          <a:bodyPr wrap="none" lIns="0" rIns="0" rtlCol="0" anchor="ctr">
            <a:noAutofit/>
          </a:bodyPr>
          <a:lstStyle/>
          <a:p>
            <a:pPr algn="ctr"/>
            <a:r>
              <a:rPr lang="en-US" sz="7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2017</a:t>
            </a:r>
            <a:endParaRPr lang="en-US" sz="7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45"/>
          <p:cNvSpPr/>
          <p:nvPr/>
        </p:nvSpPr>
        <p:spPr>
          <a:xfrm>
            <a:off x="4700730" y="3114244"/>
            <a:ext cx="9144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600" dirty="0" smtClean="0">
                <a:solidFill>
                  <a:schemeClr val="tx1">
                    <a:lumMod val="65000"/>
                    <a:lumOff val="35000"/>
                  </a:schemeClr>
                </a:solidFill>
              </a:rPr>
              <a:t>In billions US$</a:t>
            </a:r>
            <a:endParaRPr lang="en-US" sz="600" dirty="0">
              <a:solidFill>
                <a:schemeClr val="tx1">
                  <a:lumMod val="65000"/>
                  <a:lumOff val="35000"/>
                </a:schemeClr>
              </a:solidFill>
            </a:endParaRPr>
          </a:p>
        </p:txBody>
      </p:sp>
      <p:sp>
        <p:nvSpPr>
          <p:cNvPr id="47" name="Rectangle 46"/>
          <p:cNvSpPr/>
          <p:nvPr/>
        </p:nvSpPr>
        <p:spPr>
          <a:xfrm>
            <a:off x="4822857" y="3149033"/>
            <a:ext cx="524993" cy="682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637634" y="2968799"/>
            <a:ext cx="1188720" cy="120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64008" tIns="0" rIns="0" bIns="0" rtlCol="0" anchor="ctr"/>
          <a:lstStyle/>
          <a:p>
            <a:r>
              <a:rPr lang="en-US" sz="800"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CTA INDUSTRY        </a:t>
            </a:r>
            <a:r>
              <a:rPr lang="en-US" sz="800" dirty="0" err="1" smtClean="0">
                <a:solidFill>
                  <a:srgbClr val="153E6E"/>
                </a:solidFill>
                <a:latin typeface="Open Sans" panose="020B0606030504020204" pitchFamily="34" charset="0"/>
                <a:ea typeface="Open Sans" panose="020B0606030504020204" pitchFamily="34" charset="0"/>
                <a:cs typeface="Open Sans" panose="020B0606030504020204" pitchFamily="34" charset="0"/>
              </a:rPr>
              <a:t>AuM</a:t>
            </a:r>
            <a:r>
              <a:rPr lang="en-US" sz="800"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 </a:t>
            </a:r>
            <a:r>
              <a:rPr lang="en-US" sz="800" baseline="300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(3)(4)</a:t>
            </a:r>
            <a:endParaRPr lang="en-US" sz="800" baseline="30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Rectangle 65"/>
          <p:cNvSpPr/>
          <p:nvPr/>
        </p:nvSpPr>
        <p:spPr>
          <a:xfrm>
            <a:off x="5402679" y="3148647"/>
            <a:ext cx="524993" cy="45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5905058" y="2889287"/>
            <a:ext cx="263498" cy="1499616"/>
            <a:chOff x="5854290" y="2889287"/>
            <a:chExt cx="263498" cy="1499616"/>
          </a:xfrm>
        </p:grpSpPr>
        <p:sp>
          <p:nvSpPr>
            <p:cNvPr id="65" name="Rectangle 64"/>
            <p:cNvSpPr/>
            <p:nvPr/>
          </p:nvSpPr>
          <p:spPr>
            <a:xfrm>
              <a:off x="5947246" y="2889287"/>
              <a:ext cx="91440" cy="1499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5854290" y="3547655"/>
              <a:ext cx="263498" cy="182881"/>
              <a:chOff x="5978027" y="3320146"/>
              <a:chExt cx="263498" cy="182881"/>
            </a:xfrm>
          </p:grpSpPr>
          <p:sp>
            <p:nvSpPr>
              <p:cNvPr id="68" name="Isosceles Triangle 67"/>
              <p:cNvSpPr/>
              <p:nvPr/>
            </p:nvSpPr>
            <p:spPr>
              <a:xfrm rot="13514378">
                <a:off x="6058645" y="3320146"/>
                <a:ext cx="182880" cy="182880"/>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042FBEB4-A81C-4669-A5E6-EAD790E9004F}"/>
                  </a:ext>
                </a:extLst>
              </p:cNvPr>
              <p:cNvSpPr/>
              <p:nvPr/>
            </p:nvSpPr>
            <p:spPr>
              <a:xfrm rot="13514378">
                <a:off x="5978027" y="3320147"/>
                <a:ext cx="182880" cy="182880"/>
              </a:xfrm>
              <a:prstGeom prst="triangl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p:cNvGrpSpPr/>
          <p:nvPr/>
        </p:nvGrpSpPr>
        <p:grpSpPr>
          <a:xfrm>
            <a:off x="7394971" y="2889287"/>
            <a:ext cx="263498" cy="1499616"/>
            <a:chOff x="5854290" y="2889287"/>
            <a:chExt cx="263498" cy="1499616"/>
          </a:xfrm>
        </p:grpSpPr>
        <p:sp>
          <p:nvSpPr>
            <p:cNvPr id="73" name="Rectangle 72"/>
            <p:cNvSpPr/>
            <p:nvPr/>
          </p:nvSpPr>
          <p:spPr>
            <a:xfrm>
              <a:off x="5947246" y="2889287"/>
              <a:ext cx="91440" cy="1499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5854290" y="3547655"/>
              <a:ext cx="263498" cy="182881"/>
              <a:chOff x="5978027" y="3320146"/>
              <a:chExt cx="263498" cy="182881"/>
            </a:xfrm>
          </p:grpSpPr>
          <p:sp>
            <p:nvSpPr>
              <p:cNvPr id="75" name="Isosceles Triangle 74"/>
              <p:cNvSpPr/>
              <p:nvPr/>
            </p:nvSpPr>
            <p:spPr>
              <a:xfrm rot="13514378">
                <a:off x="6058645" y="3320146"/>
                <a:ext cx="182880" cy="182880"/>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042FBEB4-A81C-4669-A5E6-EAD790E9004F}"/>
                  </a:ext>
                </a:extLst>
              </p:cNvPr>
              <p:cNvSpPr/>
              <p:nvPr/>
            </p:nvSpPr>
            <p:spPr>
              <a:xfrm rot="13514378">
                <a:off x="5978027" y="3320147"/>
                <a:ext cx="182880" cy="182880"/>
              </a:xfrm>
              <a:prstGeom prst="triangl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p:cNvGrpSpPr/>
          <p:nvPr/>
        </p:nvGrpSpPr>
        <p:grpSpPr>
          <a:xfrm>
            <a:off x="7636974" y="3009986"/>
            <a:ext cx="1188720" cy="1229224"/>
            <a:chOff x="7677316" y="3003798"/>
            <a:chExt cx="1188720" cy="1229224"/>
          </a:xfrm>
        </p:grpSpPr>
        <p:sp>
          <p:nvSpPr>
            <p:cNvPr id="29" name="Rectangle 28"/>
            <p:cNvSpPr/>
            <p:nvPr/>
          </p:nvSpPr>
          <p:spPr>
            <a:xfrm>
              <a:off x="7677316" y="3740579"/>
              <a:ext cx="1188720" cy="492443"/>
            </a:xfrm>
            <a:prstGeom prst="rect">
              <a:avLst/>
            </a:prstGeom>
          </p:spPr>
          <p:txBody>
            <a:bodyPr lIns="0" tIns="0" rIns="0" bIns="0" anchor="ctr">
              <a:spAutoFit/>
            </a:bodyPr>
            <a:lstStyle/>
            <a:p>
              <a:pPr algn="ctr"/>
              <a:r>
                <a:rPr lang="en-US" sz="800" dirty="0" smtClean="0">
                  <a:solidFill>
                    <a:schemeClr val="tx1">
                      <a:lumMod val="65000"/>
                      <a:lumOff val="35000"/>
                    </a:schemeClr>
                  </a:solidFill>
                  <a:latin typeface="+mj-lt"/>
                </a:rPr>
                <a:t>Be </a:t>
              </a:r>
              <a:r>
                <a:rPr lang="en-US" sz="800" dirty="0">
                  <a:solidFill>
                    <a:schemeClr val="tx1">
                      <a:lumMod val="65000"/>
                      <a:lumOff val="35000"/>
                    </a:schemeClr>
                  </a:solidFill>
                  <a:latin typeface="+mj-lt"/>
                </a:rPr>
                <a:t>exposed </a:t>
              </a:r>
              <a:r>
                <a:rPr lang="en-US" sz="800" dirty="0" smtClean="0">
                  <a:solidFill>
                    <a:schemeClr val="tx1">
                      <a:lumMod val="65000"/>
                      <a:lumOff val="35000"/>
                    </a:schemeClr>
                  </a:solidFill>
                  <a:latin typeface="+mj-lt"/>
                </a:rPr>
                <a:t>to an </a:t>
              </a:r>
              <a:r>
                <a:rPr lang="en-US" sz="800" dirty="0">
                  <a:solidFill>
                    <a:schemeClr val="tx1">
                      <a:lumMod val="65000"/>
                      <a:lumOff val="35000"/>
                    </a:schemeClr>
                  </a:solidFill>
                  <a:latin typeface="+mj-lt"/>
                </a:rPr>
                <a:t>investment manager that seeks a superior risk-adjusted </a:t>
              </a:r>
              <a:r>
                <a:rPr lang="en-US" sz="800" dirty="0" smtClean="0">
                  <a:solidFill>
                    <a:schemeClr val="tx1">
                      <a:lumMod val="65000"/>
                      <a:lumOff val="35000"/>
                    </a:schemeClr>
                  </a:solidFill>
                  <a:latin typeface="+mj-lt"/>
                </a:rPr>
                <a:t>performance.</a:t>
              </a:r>
              <a:endParaRPr lang="en-US" sz="800" dirty="0">
                <a:solidFill>
                  <a:schemeClr val="tx1">
                    <a:lumMod val="65000"/>
                    <a:lumOff val="35000"/>
                  </a:schemeClr>
                </a:solidFill>
                <a:latin typeface="+mj-lt"/>
              </a:endParaRPr>
            </a:p>
          </p:txBody>
        </p:sp>
        <p:pic>
          <p:nvPicPr>
            <p:cNvPr id="81" name="Picture 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51636" y="3003798"/>
              <a:ext cx="640080" cy="640080"/>
            </a:xfrm>
            <a:prstGeom prst="rect">
              <a:avLst/>
            </a:prstGeom>
          </p:spPr>
        </p:pic>
      </p:grpSp>
      <p:sp>
        <p:nvSpPr>
          <p:cNvPr id="84" name="Rectangle 83"/>
          <p:cNvSpPr/>
          <p:nvPr/>
        </p:nvSpPr>
        <p:spPr>
          <a:xfrm>
            <a:off x="6187403" y="2961539"/>
            <a:ext cx="1188720" cy="1354217"/>
          </a:xfrm>
          <a:prstGeom prst="rect">
            <a:avLst/>
          </a:prstGeom>
        </p:spPr>
        <p:txBody>
          <a:bodyPr lIns="0" tIns="0" rIns="0" bIns="0" anchor="ctr">
            <a:spAutoFit/>
          </a:bodyPr>
          <a:lstStyle/>
          <a:p>
            <a:pPr algn="ctr"/>
            <a:r>
              <a:rPr lang="en-US" sz="800" dirty="0" smtClean="0">
                <a:solidFill>
                  <a:schemeClr val="tx1">
                    <a:lumMod val="65000"/>
                    <a:lumOff val="35000"/>
                  </a:schemeClr>
                </a:solidFill>
                <a:latin typeface="+mj-lt"/>
              </a:rPr>
              <a:t>Considering the maturity level of the crypto asset space, this </a:t>
            </a:r>
            <a:r>
              <a:rPr lang="en-US" sz="8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emerging asset class is affected by market inefficiencies</a:t>
            </a:r>
            <a:r>
              <a:rPr lang="en-US" sz="800" dirty="0" smtClean="0">
                <a:solidFill>
                  <a:schemeClr val="tx1">
                    <a:lumMod val="65000"/>
                    <a:lumOff val="35000"/>
                  </a:schemeClr>
                </a:solidFill>
                <a:latin typeface="+mj-lt"/>
              </a:rPr>
              <a:t>.</a:t>
            </a:r>
          </a:p>
          <a:p>
            <a:pPr algn="ctr"/>
            <a:endParaRPr lang="en-US" sz="800" dirty="0">
              <a:solidFill>
                <a:schemeClr val="tx1">
                  <a:lumMod val="65000"/>
                  <a:lumOff val="35000"/>
                </a:schemeClr>
              </a:solidFill>
              <a:latin typeface="+mj-lt"/>
            </a:endParaRPr>
          </a:p>
          <a:p>
            <a:pPr algn="ctr"/>
            <a:r>
              <a:rPr lang="en-US" sz="8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Crypto Fund AG takes profit from such inefficiencies</a:t>
            </a:r>
            <a:r>
              <a:rPr lang="en-US" sz="800" dirty="0" smtClean="0">
                <a:solidFill>
                  <a:schemeClr val="tx1">
                    <a:lumMod val="65000"/>
                    <a:lumOff val="35000"/>
                  </a:schemeClr>
                </a:solidFill>
                <a:latin typeface="+mj-lt"/>
              </a:rPr>
              <a:t> with an active product.</a:t>
            </a:r>
            <a:endParaRPr lang="en-US" sz="800" dirty="0">
              <a:solidFill>
                <a:schemeClr val="tx1">
                  <a:lumMod val="65000"/>
                  <a:lumOff val="35000"/>
                </a:schemeClr>
              </a:solidFill>
              <a:latin typeface="+mj-lt"/>
            </a:endParaRPr>
          </a:p>
        </p:txBody>
      </p:sp>
      <p:sp>
        <p:nvSpPr>
          <p:cNvPr id="54" name="AutoShape 13"/>
          <p:cNvSpPr>
            <a:spLocks noChangeArrowheads="1"/>
          </p:cNvSpPr>
          <p:nvPr/>
        </p:nvSpPr>
        <p:spPr bwMode="auto">
          <a:xfrm>
            <a:off x="6240956" y="164297"/>
            <a:ext cx="798090" cy="135293"/>
          </a:xfrm>
          <a:prstGeom prst="homePlate">
            <a:avLst>
              <a:gd name="adj" fmla="val 22997"/>
            </a:avLst>
          </a:prstGeom>
          <a:solidFill>
            <a:srgbClr val="153E6E"/>
          </a:solidFill>
          <a:ln w="6350">
            <a:noFill/>
            <a:miter lim="800000"/>
            <a:headEnd/>
            <a:tailEnd/>
          </a:ln>
        </p:spPr>
        <p:txBody>
          <a:bodyPr lIns="0" tIns="0" rIns="0" bIns="0" anchor="ctr" anchorCtr="0"/>
          <a:lstStyle/>
          <a:p>
            <a:pPr algn="ctr" defTabSz="185683">
              <a:buClr>
                <a:srgbClr val="FFFFFF"/>
              </a:buClr>
              <a:buSzPct val="60000"/>
              <a:tabLst>
                <a:tab pos="0" algn="l"/>
              </a:tabLst>
            </a:pPr>
            <a:r>
              <a:rPr lang="en-US" sz="5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EYInterstate" pitchFamily="2" charset="0"/>
              </a:rPr>
              <a:t>PRODUCT</a:t>
            </a:r>
          </a:p>
        </p:txBody>
      </p:sp>
      <p:sp>
        <p:nvSpPr>
          <p:cNvPr id="58" name="Chevron 57"/>
          <p:cNvSpPr/>
          <p:nvPr/>
        </p:nvSpPr>
        <p:spPr>
          <a:xfrm>
            <a:off x="7889434" y="164752"/>
            <a:ext cx="798090" cy="134838"/>
          </a:xfrm>
          <a:prstGeom prst="chevron">
            <a:avLst>
              <a:gd name="adj" fmla="val 20320"/>
            </a:avLst>
          </a:prstGeom>
          <a:solidFill>
            <a:schemeClr val="bg1">
              <a:lumMod val="85000"/>
            </a:schemeClr>
          </a:solidFill>
          <a:ln w="6350">
            <a:noFill/>
            <a:miter lim="800000"/>
            <a:headEnd/>
            <a:tailEnd/>
          </a:ln>
        </p:spPr>
        <p:txBody>
          <a:bodyPr lIns="45712" tIns="45712" rIns="45712" bIns="45712" anchor="ctr" anchorCtr="1"/>
          <a:lstStyle/>
          <a:p>
            <a:pPr defTabSz="185683">
              <a:buClr>
                <a:srgbClr val="FFFFFF"/>
              </a:buClr>
              <a:buSzPct val="60000"/>
            </a:pPr>
            <a:r>
              <a:rPr lang="en-US" sz="500" b="1" dirty="0">
                <a:solidFill>
                  <a:schemeClr val="bg1">
                    <a:lumMod val="85000"/>
                  </a:schemeClr>
                </a:solidFill>
                <a:latin typeface="+mj-lt"/>
                <a:cs typeface="Arial" pitchFamily="34" charset="0"/>
                <a:sym typeface="EYInterstate" pitchFamily="2" charset="0"/>
              </a:rPr>
              <a:t>INFRASTRUCTURE</a:t>
            </a:r>
          </a:p>
        </p:txBody>
      </p:sp>
      <p:sp>
        <p:nvSpPr>
          <p:cNvPr id="62" name="Chevron 61"/>
          <p:cNvSpPr/>
          <p:nvPr/>
        </p:nvSpPr>
        <p:spPr>
          <a:xfrm>
            <a:off x="7058085" y="164297"/>
            <a:ext cx="798090" cy="135293"/>
          </a:xfrm>
          <a:prstGeom prst="chevron">
            <a:avLst>
              <a:gd name="adj" fmla="val 20320"/>
            </a:avLst>
          </a:prstGeom>
          <a:solidFill>
            <a:schemeClr val="bg1">
              <a:lumMod val="85000"/>
            </a:schemeClr>
          </a:solidFill>
          <a:ln w="6350">
            <a:noFill/>
            <a:miter lim="800000"/>
            <a:headEnd/>
            <a:tailEnd/>
          </a:ln>
        </p:spPr>
        <p:txBody>
          <a:bodyPr lIns="0" tIns="0" rIns="0" bIns="0" anchor="ctr" anchorCtr="1"/>
          <a:lstStyle/>
          <a:p>
            <a:pPr algn="ctr" defTabSz="185683">
              <a:buClr>
                <a:srgbClr val="FFFFFF"/>
              </a:buClr>
              <a:buSzPct val="60000"/>
              <a:tabLst>
                <a:tab pos="0" algn="l"/>
              </a:tabLst>
            </a:pPr>
            <a:r>
              <a:rPr lang="en-US" sz="500" b="1" dirty="0">
                <a:solidFill>
                  <a:schemeClr val="bg1">
                    <a:lumMod val="85000"/>
                  </a:schemeClr>
                </a:solidFill>
                <a:latin typeface="+mj-lt"/>
                <a:cs typeface="Arial" pitchFamily="34" charset="0"/>
                <a:sym typeface="EYInterstate" pitchFamily="2" charset="0"/>
              </a:rPr>
              <a:t>SERVICE </a:t>
            </a:r>
          </a:p>
        </p:txBody>
      </p:sp>
    </p:spTree>
    <p:extLst>
      <p:ext uri="{BB962C8B-B14F-4D97-AF65-F5344CB8AC3E}">
        <p14:creationId xmlns:p14="http://schemas.microsoft.com/office/powerpoint/2010/main" val="1617323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58DAA5-C7C9-4339-A36E-18A1EE3787A1}" type="slidenum">
              <a:rPr lang="de-CH" smtClean="0"/>
              <a:t>21</a:t>
            </a:fld>
            <a:endParaRPr lang="de-CH" dirty="0"/>
          </a:p>
        </p:txBody>
      </p:sp>
      <p:sp>
        <p:nvSpPr>
          <p:cNvPr id="3" name="Titel 1">
            <a:extLst>
              <a:ext uri="{FF2B5EF4-FFF2-40B4-BE49-F238E27FC236}">
                <a16:creationId xmlns:a16="http://schemas.microsoft.com/office/drawing/2014/main" id="{7D3AC242-8862-4D52-8F56-3939BC7789EC}"/>
              </a:ext>
            </a:extLst>
          </p:cNvPr>
          <p:cNvSpPr txBox="1">
            <a:spLocks/>
          </p:cNvSpPr>
          <p:nvPr/>
        </p:nvSpPr>
        <p:spPr>
          <a:xfrm>
            <a:off x="251520" y="360000"/>
            <a:ext cx="8639750" cy="411550"/>
          </a:xfrm>
          <a:prstGeom prst="rect">
            <a:avLst/>
          </a:prstGeom>
        </p:spPr>
        <p:txBody>
          <a:bodyPr lIns="64008">
            <a:noAutofit/>
          </a:bodyPr>
          <a:lstStyle>
            <a:lvl1pPr algn="l" defTabSz="914400" rtl="0" eaLnBrk="1" latinLnBrk="0" hangingPunct="1">
              <a:spcBef>
                <a:spcPct val="0"/>
              </a:spcBef>
              <a:buNone/>
              <a:defRPr sz="1600" b="1" i="0" kern="1200">
                <a:solidFill>
                  <a:srgbClr val="153E6E"/>
                </a:solidFill>
                <a:latin typeface="Open Sans"/>
                <a:ea typeface="+mj-ea"/>
                <a:cs typeface="Open Sans"/>
              </a:defRPr>
            </a:lvl1pPr>
          </a:lstStyle>
          <a:p>
            <a:r>
              <a:rPr lang="en-US" smtClean="0"/>
              <a:t>CRYPTO BROKER AG</a:t>
            </a:r>
            <a:br>
              <a:rPr lang="en-US" smtClean="0"/>
            </a:br>
            <a:r>
              <a:rPr lang="en-US" b="0" smtClean="0">
                <a:latin typeface="+mj-lt"/>
              </a:rPr>
              <a:t>YOUR CRYPTO ASSET TRADING &amp; LIQUIDITY PROVIDER</a:t>
            </a:r>
            <a:endParaRPr lang="en-US" b="0" dirty="0">
              <a:latin typeface="+mj-lt"/>
            </a:endParaRPr>
          </a:p>
        </p:txBody>
      </p:sp>
      <p:sp>
        <p:nvSpPr>
          <p:cNvPr id="4" name="Rechteck 6">
            <a:extLst>
              <a:ext uri="{FF2B5EF4-FFF2-40B4-BE49-F238E27FC236}">
                <a16:creationId xmlns:a16="http://schemas.microsoft.com/office/drawing/2014/main" id="{34F93F52-411F-463A-AFED-9C657BC30254}"/>
              </a:ext>
            </a:extLst>
          </p:cNvPr>
          <p:cNvSpPr/>
          <p:nvPr/>
        </p:nvSpPr>
        <p:spPr>
          <a:xfrm>
            <a:off x="360828" y="1046565"/>
            <a:ext cx="4037419" cy="150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lvl="0" algn="just" defTabSz="1072866">
              <a:spcAft>
                <a:spcPts val="600"/>
              </a:spcAft>
            </a:pP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Crypto Broker AG </a:t>
            </a:r>
            <a:r>
              <a:rPr lang="en-US" sz="800" dirty="0">
                <a:solidFill>
                  <a:prstClr val="black">
                    <a:lumMod val="65000"/>
                    <a:lumOff val="35000"/>
                  </a:prstClr>
                </a:solidFill>
              </a:rPr>
              <a:t>is a </a:t>
            </a:r>
            <a:r>
              <a:rPr lang="en-US" sz="800" b="1" dirty="0">
                <a:solidFill>
                  <a:srgbClr val="153E6E"/>
                </a:solidFill>
                <a:latin typeface="Open Sans "/>
              </a:rPr>
              <a:t>VQF regulated </a:t>
            </a:r>
            <a:r>
              <a:rPr lang="en-US" sz="800" dirty="0">
                <a:solidFill>
                  <a:prstClr val="black">
                    <a:lumMod val="65000"/>
                    <a:lumOff val="35000"/>
                  </a:prstClr>
                </a:solidFill>
              </a:rPr>
              <a:t>financial intermediary offering qualified investors a </a:t>
            </a:r>
            <a:r>
              <a:rPr lang="en-US" sz="800" b="1" dirty="0">
                <a:solidFill>
                  <a:srgbClr val="153E6E"/>
                </a:solidFill>
                <a:latin typeface="Open Sans "/>
              </a:rPr>
              <a:t>professional access </a:t>
            </a:r>
            <a:r>
              <a:rPr lang="en-US" sz="800" dirty="0">
                <a:solidFill>
                  <a:prstClr val="black">
                    <a:lumMod val="65000"/>
                    <a:lumOff val="35000"/>
                  </a:prstClr>
                </a:solidFill>
              </a:rPr>
              <a:t>to the crypto asset market. The trading infrastructure was developed and is maintained by a specialized team of </a:t>
            </a:r>
            <a:r>
              <a:rPr lang="en-US" sz="800" b="1" dirty="0">
                <a:solidFill>
                  <a:srgbClr val="153E6E"/>
                </a:solidFill>
                <a:latin typeface="Open Sans "/>
              </a:rPr>
              <a:t>trading, crypto and IT experts</a:t>
            </a:r>
            <a:r>
              <a:rPr lang="en-US" sz="800" dirty="0">
                <a:solidFill>
                  <a:srgbClr val="153E6E"/>
                </a:solidFill>
                <a:latin typeface="Open Sans "/>
              </a:rPr>
              <a:t>. </a:t>
            </a:r>
            <a:r>
              <a:rPr lang="en-US" sz="800" dirty="0">
                <a:solidFill>
                  <a:prstClr val="black">
                    <a:lumMod val="65000"/>
                    <a:lumOff val="35000"/>
                  </a:prstClr>
                </a:solidFill>
              </a:rPr>
              <a:t>The core-banking platform provides access to the </a:t>
            </a:r>
            <a:r>
              <a:rPr lang="en-US" sz="800" b="1" dirty="0">
                <a:solidFill>
                  <a:srgbClr val="153E6E"/>
                </a:solidFill>
                <a:latin typeface="Open Sans "/>
              </a:rPr>
              <a:t>worlds’ leading exchanges </a:t>
            </a:r>
            <a:r>
              <a:rPr lang="en-US" sz="800" dirty="0">
                <a:solidFill>
                  <a:prstClr val="black">
                    <a:lumMod val="65000"/>
                    <a:lumOff val="35000"/>
                  </a:prstClr>
                </a:solidFill>
              </a:rPr>
              <a:t>via a smart-algorithmic order management system.</a:t>
            </a:r>
          </a:p>
          <a:p>
            <a:pPr lvl="0" algn="just" defTabSz="1072866">
              <a:spcAft>
                <a:spcPts val="600"/>
              </a:spcAft>
            </a:pPr>
            <a:r>
              <a:rPr lang="en-US" sz="800" dirty="0">
                <a:solidFill>
                  <a:prstClr val="black">
                    <a:lumMod val="65000"/>
                    <a:lumOff val="35000"/>
                  </a:prstClr>
                </a:solidFill>
              </a:rPr>
              <a:t>Client orders can be placed via approved </a:t>
            </a:r>
            <a:r>
              <a:rPr lang="en-US" sz="800" b="1" dirty="0">
                <a:solidFill>
                  <a:srgbClr val="153E6E"/>
                </a:solidFill>
                <a:latin typeface="Open Sans "/>
              </a:rPr>
              <a:t>online channels, phone </a:t>
            </a:r>
            <a:r>
              <a:rPr lang="en-US" sz="800" dirty="0">
                <a:solidFill>
                  <a:prstClr val="black">
                    <a:lumMod val="65000"/>
                    <a:lumOff val="35000"/>
                  </a:prstClr>
                </a:solidFill>
              </a:rPr>
              <a:t>or via the </a:t>
            </a:r>
            <a:r>
              <a:rPr lang="en-US" sz="800" b="1" dirty="0">
                <a:solidFill>
                  <a:srgbClr val="153E6E"/>
                </a:solidFill>
                <a:latin typeface="Open Sans "/>
              </a:rPr>
              <a:t>automated</a:t>
            </a:r>
            <a:r>
              <a:rPr lang="en-US" sz="800" dirty="0">
                <a:solidFill>
                  <a:prstClr val="black">
                    <a:lumMod val="65000"/>
                    <a:lumOff val="35000"/>
                  </a:prstClr>
                </a:solidFill>
              </a:rPr>
              <a:t> </a:t>
            </a:r>
            <a:r>
              <a:rPr lang="en-US" sz="800" b="1" dirty="0">
                <a:solidFill>
                  <a:srgbClr val="153E6E"/>
                </a:solidFill>
                <a:latin typeface="Open Sans "/>
              </a:rPr>
              <a:t>order routing platform CAT </a:t>
            </a:r>
            <a:r>
              <a:rPr lang="en-US" sz="800" dirty="0">
                <a:solidFill>
                  <a:prstClr val="black">
                    <a:lumMod val="65000"/>
                    <a:lumOff val="35000"/>
                  </a:prstClr>
                </a:solidFill>
              </a:rPr>
              <a:t>(Crypto Asset Trader) providing in-time RFQ (request for quote) pricing. Automatic generation of </a:t>
            </a:r>
            <a:r>
              <a:rPr lang="en-US" sz="800" b="1" dirty="0">
                <a:solidFill>
                  <a:srgbClr val="153E6E"/>
                </a:solidFill>
                <a:latin typeface="Open Sans "/>
              </a:rPr>
              <a:t>tailor-made</a:t>
            </a:r>
            <a:r>
              <a:rPr lang="en-US" sz="800" dirty="0">
                <a:solidFill>
                  <a:prstClr val="black">
                    <a:lumMod val="65000"/>
                    <a:lumOff val="35000"/>
                  </a:prstClr>
                </a:solidFill>
              </a:rPr>
              <a:t> balance and trade reports are provided, based on client needs.</a:t>
            </a:r>
            <a:endParaRPr lang="de-CH" sz="800" dirty="0">
              <a:solidFill>
                <a:prstClr val="black">
                  <a:lumMod val="65000"/>
                  <a:lumOff val="35000"/>
                </a:prstClr>
              </a:solidFill>
            </a:endParaRPr>
          </a:p>
          <a:p>
            <a:pPr lvl="0" algn="just" defTabSz="1072866"/>
            <a:r>
              <a:rPr lang="en-US" sz="800" dirty="0">
                <a:solidFill>
                  <a:prstClr val="black">
                    <a:lumMod val="65000"/>
                    <a:lumOff val="35000"/>
                  </a:prstClr>
                </a:solidFill>
              </a:rPr>
              <a:t>The purchased crypto assets can be either </a:t>
            </a:r>
            <a:r>
              <a:rPr lang="en-US" sz="800" b="1" dirty="0">
                <a:solidFill>
                  <a:srgbClr val="153E6E"/>
                </a:solidFill>
                <a:latin typeface="Open Sans "/>
              </a:rPr>
              <a:t>stored securely </a:t>
            </a:r>
            <a:r>
              <a:rPr lang="en-US" sz="800" dirty="0">
                <a:solidFill>
                  <a:prstClr val="black">
                    <a:lumMod val="65000"/>
                    <a:lumOff val="35000"/>
                  </a:prstClr>
                </a:solidFill>
              </a:rPr>
              <a:t>with Crypto Broker AG, or send immediately to the client’s wallet of choice.</a:t>
            </a:r>
          </a:p>
        </p:txBody>
      </p:sp>
      <p:sp>
        <p:nvSpPr>
          <p:cNvPr id="5" name="Rectangle 4"/>
          <p:cNvSpPr/>
          <p:nvPr/>
        </p:nvSpPr>
        <p:spPr>
          <a:xfrm>
            <a:off x="4499992" y="862506"/>
            <a:ext cx="297422" cy="246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747" y="4100468"/>
            <a:ext cx="181536" cy="36307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728" y="3266745"/>
            <a:ext cx="404105" cy="356696"/>
          </a:xfrm>
          <a:prstGeom prst="rect">
            <a:avLst/>
          </a:prstGeom>
        </p:spPr>
      </p:pic>
      <p:grpSp>
        <p:nvGrpSpPr>
          <p:cNvPr id="8" name="Group 7"/>
          <p:cNvGrpSpPr/>
          <p:nvPr/>
        </p:nvGrpSpPr>
        <p:grpSpPr>
          <a:xfrm>
            <a:off x="724435" y="3202021"/>
            <a:ext cx="2448000" cy="486144"/>
            <a:chOff x="872458" y="2872380"/>
            <a:chExt cx="2448000" cy="486144"/>
          </a:xfrm>
        </p:grpSpPr>
        <p:sp>
          <p:nvSpPr>
            <p:cNvPr id="9" name="TextBox 8">
              <a:extLst>
                <a:ext uri="{FF2B5EF4-FFF2-40B4-BE49-F238E27FC236}">
                  <a16:creationId xmlns:a16="http://schemas.microsoft.com/office/drawing/2014/main" id="{611A0F50-EF49-4369-B320-B8C5161D90C5}"/>
                </a:ext>
              </a:extLst>
            </p:cNvPr>
            <p:cNvSpPr txBox="1"/>
            <p:nvPr/>
          </p:nvSpPr>
          <p:spPr>
            <a:xfrm>
              <a:off x="872459" y="2872380"/>
              <a:ext cx="1226611" cy="215444"/>
            </a:xfrm>
            <a:prstGeom prst="rect">
              <a:avLst/>
            </a:prstGeom>
            <a:noFill/>
          </p:spPr>
          <p:txBody>
            <a:bodyPr wrap="square" rtlCol="0">
              <a:spAutoFit/>
            </a:bodyPr>
            <a:lstStyle/>
            <a:p>
              <a:pPr>
                <a:spcAft>
                  <a:spcPts val="200"/>
                </a:spcAft>
                <a:buClr>
                  <a:schemeClr val="accent2"/>
                </a:buClr>
              </a:pP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Daily Liquidity</a:t>
              </a:r>
            </a:p>
          </p:txBody>
        </p:sp>
        <p:sp>
          <p:nvSpPr>
            <p:cNvPr id="10" name="TextBox 9">
              <a:extLst>
                <a:ext uri="{FF2B5EF4-FFF2-40B4-BE49-F238E27FC236}">
                  <a16:creationId xmlns:a16="http://schemas.microsoft.com/office/drawing/2014/main" id="{8641CF37-CC60-4E05-86FD-11DD06669719}"/>
                </a:ext>
              </a:extLst>
            </p:cNvPr>
            <p:cNvSpPr txBox="1">
              <a:spLocks noChangeAspect="1"/>
            </p:cNvSpPr>
            <p:nvPr/>
          </p:nvSpPr>
          <p:spPr>
            <a:xfrm>
              <a:off x="872458" y="3050747"/>
              <a:ext cx="2448000" cy="307777"/>
            </a:xfrm>
            <a:prstGeom prst="rect">
              <a:avLst/>
            </a:prstGeom>
            <a:noFill/>
          </p:spPr>
          <p:txBody>
            <a:bodyPr wrap="square" rtlCol="0">
              <a:spAutoFit/>
            </a:bodyPr>
            <a:lstStyle/>
            <a:p>
              <a:pPr algn="just"/>
              <a:r>
                <a:rPr lang="en-US" sz="700" dirty="0">
                  <a:solidFill>
                    <a:schemeClr val="tx1">
                      <a:lumMod val="65000"/>
                      <a:lumOff val="35000"/>
                    </a:schemeClr>
                  </a:solidFill>
                  <a:ea typeface="Open Sans bold" panose="020B0806030504020204" pitchFamily="34" charset="0"/>
                  <a:cs typeface="Open Sans bold" panose="020B0806030504020204" pitchFamily="34" charset="0"/>
                </a:rPr>
                <a:t>Crypto Broker AG is highly liquid and provides in-time order execution.</a:t>
              </a:r>
            </a:p>
          </p:txBody>
        </p:sp>
      </p:grpSp>
      <p:grpSp>
        <p:nvGrpSpPr>
          <p:cNvPr id="11" name="Group 10"/>
          <p:cNvGrpSpPr/>
          <p:nvPr/>
        </p:nvGrpSpPr>
        <p:grpSpPr>
          <a:xfrm>
            <a:off x="724435" y="3926224"/>
            <a:ext cx="2448000" cy="697464"/>
            <a:chOff x="872457" y="3684795"/>
            <a:chExt cx="2448000" cy="697464"/>
          </a:xfrm>
        </p:grpSpPr>
        <p:sp>
          <p:nvSpPr>
            <p:cNvPr id="12" name="TextBox 11">
              <a:extLst>
                <a:ext uri="{FF2B5EF4-FFF2-40B4-BE49-F238E27FC236}">
                  <a16:creationId xmlns:a16="http://schemas.microsoft.com/office/drawing/2014/main" id="{E06E8D80-C5BA-48D5-8DDC-151FD51C2B98}"/>
                </a:ext>
              </a:extLst>
            </p:cNvPr>
            <p:cNvSpPr txBox="1"/>
            <p:nvPr/>
          </p:nvSpPr>
          <p:spPr>
            <a:xfrm>
              <a:off x="872459" y="3684795"/>
              <a:ext cx="2011680" cy="215444"/>
            </a:xfrm>
            <a:prstGeom prst="rect">
              <a:avLst/>
            </a:prstGeom>
            <a:noFill/>
          </p:spPr>
          <p:txBody>
            <a:bodyPr wrap="square" rtlCol="0">
              <a:spAutoFit/>
            </a:bodyPr>
            <a:lstStyle/>
            <a:p>
              <a:r>
                <a:rPr lang="en-US" sz="8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Technology</a:t>
              </a:r>
              <a:endParaRPr lang="en-US" sz="800" dirty="0">
                <a:solidFill>
                  <a:schemeClr val="tx1">
                    <a:lumMod val="65000"/>
                    <a:lumOff val="35000"/>
                  </a:schemeClr>
                </a:solidFill>
                <a:latin typeface="+mj-lt"/>
                <a:ea typeface="Open Sans bold" panose="020B0806030504020204" pitchFamily="34" charset="0"/>
                <a:cs typeface="Open Sans bold" panose="020B0806030504020204" pitchFamily="34" charset="0"/>
              </a:endParaRPr>
            </a:p>
          </p:txBody>
        </p:sp>
        <p:sp>
          <p:nvSpPr>
            <p:cNvPr id="13" name="TextBox 12">
              <a:extLst>
                <a:ext uri="{FF2B5EF4-FFF2-40B4-BE49-F238E27FC236}">
                  <a16:creationId xmlns:a16="http://schemas.microsoft.com/office/drawing/2014/main" id="{04FC7896-DADB-4BBD-B3A8-91512AA290BA}"/>
                </a:ext>
              </a:extLst>
            </p:cNvPr>
            <p:cNvSpPr txBox="1">
              <a:spLocks noChangeAspect="1"/>
            </p:cNvSpPr>
            <p:nvPr/>
          </p:nvSpPr>
          <p:spPr>
            <a:xfrm>
              <a:off x="872457" y="3859039"/>
              <a:ext cx="2448000" cy="523220"/>
            </a:xfrm>
            <a:prstGeom prst="rect">
              <a:avLst/>
            </a:prstGeom>
            <a:noFill/>
          </p:spPr>
          <p:txBody>
            <a:bodyPr wrap="square" rtlCol="0">
              <a:spAutoFit/>
            </a:bodyPr>
            <a:lstStyle/>
            <a:p>
              <a:pPr algn="just">
                <a:spcAft>
                  <a:spcPts val="200"/>
                </a:spcAft>
                <a:buClr>
                  <a:schemeClr val="accent2"/>
                </a:buClr>
              </a:pPr>
              <a:r>
                <a:rPr lang="en-US" sz="700" dirty="0">
                  <a:solidFill>
                    <a:schemeClr val="tx1">
                      <a:lumMod val="65000"/>
                      <a:lumOff val="35000"/>
                    </a:schemeClr>
                  </a:solidFill>
                </a:rPr>
                <a:t>The highly developed trading infrastructure provides efficient access to the worlds’ leading crypto asset exchanges managed by an experienced trading and banking team. </a:t>
              </a:r>
            </a:p>
          </p:txBody>
        </p:sp>
      </p:gr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4439" y="3264899"/>
            <a:ext cx="284153" cy="36038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061" y="4100468"/>
            <a:ext cx="315673" cy="307756"/>
          </a:xfrm>
          <a:prstGeom prst="rect">
            <a:avLst/>
          </a:prstGeom>
        </p:spPr>
      </p:pic>
      <p:grpSp>
        <p:nvGrpSpPr>
          <p:cNvPr id="16" name="Group 15"/>
          <p:cNvGrpSpPr/>
          <p:nvPr/>
        </p:nvGrpSpPr>
        <p:grpSpPr>
          <a:xfrm>
            <a:off x="3544874" y="3202021"/>
            <a:ext cx="2448000" cy="486144"/>
            <a:chOff x="872458" y="2872380"/>
            <a:chExt cx="2448000" cy="486144"/>
          </a:xfrm>
        </p:grpSpPr>
        <p:sp>
          <p:nvSpPr>
            <p:cNvPr id="17" name="TextBox 16">
              <a:extLst>
                <a:ext uri="{FF2B5EF4-FFF2-40B4-BE49-F238E27FC236}">
                  <a16:creationId xmlns:a16="http://schemas.microsoft.com/office/drawing/2014/main" id="{611A0F50-EF49-4369-B320-B8C5161D90C5}"/>
                </a:ext>
              </a:extLst>
            </p:cNvPr>
            <p:cNvSpPr txBox="1"/>
            <p:nvPr/>
          </p:nvSpPr>
          <p:spPr>
            <a:xfrm>
              <a:off x="872459" y="2872380"/>
              <a:ext cx="1226611" cy="215444"/>
            </a:xfrm>
            <a:prstGeom prst="rect">
              <a:avLst/>
            </a:prstGeom>
            <a:noFill/>
          </p:spPr>
          <p:txBody>
            <a:bodyPr wrap="square" rtlCol="0">
              <a:spAutoFit/>
            </a:bodyPr>
            <a:lstStyle/>
            <a:p>
              <a:pPr>
                <a:spcAft>
                  <a:spcPts val="200"/>
                </a:spcAft>
                <a:buClr>
                  <a:schemeClr val="accent2"/>
                </a:buClr>
              </a:pP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Transparency</a:t>
              </a:r>
            </a:p>
          </p:txBody>
        </p:sp>
        <p:sp>
          <p:nvSpPr>
            <p:cNvPr id="18" name="TextBox 17">
              <a:extLst>
                <a:ext uri="{FF2B5EF4-FFF2-40B4-BE49-F238E27FC236}">
                  <a16:creationId xmlns:a16="http://schemas.microsoft.com/office/drawing/2014/main" id="{8641CF37-CC60-4E05-86FD-11DD06669719}"/>
                </a:ext>
              </a:extLst>
            </p:cNvPr>
            <p:cNvSpPr txBox="1">
              <a:spLocks noChangeAspect="1"/>
            </p:cNvSpPr>
            <p:nvPr/>
          </p:nvSpPr>
          <p:spPr>
            <a:xfrm>
              <a:off x="872458" y="3050747"/>
              <a:ext cx="2448000" cy="307777"/>
            </a:xfrm>
            <a:prstGeom prst="rect">
              <a:avLst/>
            </a:prstGeom>
            <a:noFill/>
          </p:spPr>
          <p:txBody>
            <a:bodyPr wrap="square" rtlCol="0">
              <a:spAutoFit/>
            </a:bodyPr>
            <a:lstStyle/>
            <a:p>
              <a:pPr algn="just"/>
              <a:r>
                <a:rPr lang="en-US" sz="700" dirty="0">
                  <a:solidFill>
                    <a:schemeClr val="tx1">
                      <a:lumMod val="65000"/>
                      <a:lumOff val="35000"/>
                    </a:schemeClr>
                  </a:solidFill>
                  <a:ea typeface="Open Sans bold" panose="020B0806030504020204" pitchFamily="34" charset="0"/>
                  <a:cs typeface="Open Sans bold" panose="020B0806030504020204" pitchFamily="34" charset="0"/>
                </a:rPr>
                <a:t>Every fee, including exchange and brokerage fees, is disclosed, providing a maximum degree of transparency.</a:t>
              </a:r>
            </a:p>
          </p:txBody>
        </p:sp>
      </p:grpSp>
      <p:grpSp>
        <p:nvGrpSpPr>
          <p:cNvPr id="19" name="Group 18"/>
          <p:cNvGrpSpPr/>
          <p:nvPr/>
        </p:nvGrpSpPr>
        <p:grpSpPr>
          <a:xfrm>
            <a:off x="3544874" y="3926224"/>
            <a:ext cx="2448000" cy="589742"/>
            <a:chOff x="872457" y="3684795"/>
            <a:chExt cx="2448000" cy="589742"/>
          </a:xfrm>
        </p:grpSpPr>
        <p:sp>
          <p:nvSpPr>
            <p:cNvPr id="20" name="TextBox 19">
              <a:extLst>
                <a:ext uri="{FF2B5EF4-FFF2-40B4-BE49-F238E27FC236}">
                  <a16:creationId xmlns:a16="http://schemas.microsoft.com/office/drawing/2014/main" id="{E06E8D80-C5BA-48D5-8DDC-151FD51C2B98}"/>
                </a:ext>
              </a:extLst>
            </p:cNvPr>
            <p:cNvSpPr txBox="1"/>
            <p:nvPr/>
          </p:nvSpPr>
          <p:spPr>
            <a:xfrm>
              <a:off x="872459" y="3684795"/>
              <a:ext cx="2011680" cy="215444"/>
            </a:xfrm>
            <a:prstGeom prst="rect">
              <a:avLst/>
            </a:prstGeom>
            <a:noFill/>
          </p:spPr>
          <p:txBody>
            <a:bodyPr wrap="square" rtlCol="0">
              <a:spAutoFit/>
            </a:bodyPr>
            <a:lstStyle/>
            <a:p>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Self-regulated Manager</a:t>
              </a:r>
            </a:p>
          </p:txBody>
        </p:sp>
        <p:sp>
          <p:nvSpPr>
            <p:cNvPr id="21" name="TextBox 20">
              <a:extLst>
                <a:ext uri="{FF2B5EF4-FFF2-40B4-BE49-F238E27FC236}">
                  <a16:creationId xmlns:a16="http://schemas.microsoft.com/office/drawing/2014/main" id="{04FC7896-DADB-4BBD-B3A8-91512AA290BA}"/>
                </a:ext>
              </a:extLst>
            </p:cNvPr>
            <p:cNvSpPr txBox="1">
              <a:spLocks noChangeAspect="1"/>
            </p:cNvSpPr>
            <p:nvPr/>
          </p:nvSpPr>
          <p:spPr>
            <a:xfrm>
              <a:off x="872457" y="3859039"/>
              <a:ext cx="2448000" cy="415498"/>
            </a:xfrm>
            <a:prstGeom prst="rect">
              <a:avLst/>
            </a:prstGeom>
            <a:noFill/>
          </p:spPr>
          <p:txBody>
            <a:bodyPr wrap="square" rtlCol="0">
              <a:spAutoFit/>
            </a:bodyPr>
            <a:lstStyle/>
            <a:p>
              <a:pPr algn="just">
                <a:spcAft>
                  <a:spcPts val="200"/>
                </a:spcAft>
                <a:buClr>
                  <a:schemeClr val="accent2"/>
                </a:buClr>
              </a:pPr>
              <a:r>
                <a:rPr lang="en-US" sz="700" dirty="0">
                  <a:solidFill>
                    <a:schemeClr val="tx1">
                      <a:lumMod val="65000"/>
                      <a:lumOff val="35000"/>
                    </a:schemeClr>
                  </a:solidFill>
                </a:rPr>
                <a:t>Crypto Broker AG is a member of the VQF – a self-regulatory organization (SRO) in Switzerland, ensuring KYC and AML compliance.</a:t>
              </a:r>
            </a:p>
          </p:txBody>
        </p:sp>
      </p:gr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4750" y="4048502"/>
            <a:ext cx="380112" cy="378000"/>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74750" y="3304201"/>
            <a:ext cx="389504" cy="389504"/>
          </a:xfrm>
          <a:prstGeom prst="rect">
            <a:avLst/>
          </a:prstGeom>
        </p:spPr>
      </p:pic>
      <p:grpSp>
        <p:nvGrpSpPr>
          <p:cNvPr id="24" name="Group 23"/>
          <p:cNvGrpSpPr/>
          <p:nvPr/>
        </p:nvGrpSpPr>
        <p:grpSpPr>
          <a:xfrm>
            <a:off x="6430888" y="3202021"/>
            <a:ext cx="2448000" cy="593865"/>
            <a:chOff x="872458" y="2872380"/>
            <a:chExt cx="2448000" cy="593865"/>
          </a:xfrm>
        </p:grpSpPr>
        <p:sp>
          <p:nvSpPr>
            <p:cNvPr id="25" name="TextBox 24">
              <a:extLst>
                <a:ext uri="{FF2B5EF4-FFF2-40B4-BE49-F238E27FC236}">
                  <a16:creationId xmlns:a16="http://schemas.microsoft.com/office/drawing/2014/main" id="{611A0F50-EF49-4369-B320-B8C5161D90C5}"/>
                </a:ext>
              </a:extLst>
            </p:cNvPr>
            <p:cNvSpPr txBox="1"/>
            <p:nvPr/>
          </p:nvSpPr>
          <p:spPr>
            <a:xfrm>
              <a:off x="872459" y="2872380"/>
              <a:ext cx="1226611" cy="215444"/>
            </a:xfrm>
            <a:prstGeom prst="rect">
              <a:avLst/>
            </a:prstGeom>
            <a:noFill/>
          </p:spPr>
          <p:txBody>
            <a:bodyPr wrap="square" rtlCol="0">
              <a:spAutoFit/>
            </a:bodyPr>
            <a:lstStyle/>
            <a:p>
              <a:pPr>
                <a:spcAft>
                  <a:spcPts val="200"/>
                </a:spcAft>
                <a:buClr>
                  <a:schemeClr val="accent2"/>
                </a:buClr>
              </a:pP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Convenience</a:t>
              </a:r>
            </a:p>
          </p:txBody>
        </p:sp>
        <p:sp>
          <p:nvSpPr>
            <p:cNvPr id="26" name="TextBox 25">
              <a:extLst>
                <a:ext uri="{FF2B5EF4-FFF2-40B4-BE49-F238E27FC236}">
                  <a16:creationId xmlns:a16="http://schemas.microsoft.com/office/drawing/2014/main" id="{8641CF37-CC60-4E05-86FD-11DD06669719}"/>
                </a:ext>
              </a:extLst>
            </p:cNvPr>
            <p:cNvSpPr txBox="1">
              <a:spLocks noChangeAspect="1"/>
            </p:cNvSpPr>
            <p:nvPr/>
          </p:nvSpPr>
          <p:spPr>
            <a:xfrm>
              <a:off x="872458" y="3050747"/>
              <a:ext cx="2448000" cy="415498"/>
            </a:xfrm>
            <a:prstGeom prst="rect">
              <a:avLst/>
            </a:prstGeom>
            <a:noFill/>
          </p:spPr>
          <p:txBody>
            <a:bodyPr wrap="square" rtlCol="0">
              <a:spAutoFit/>
            </a:bodyPr>
            <a:lstStyle/>
            <a:p>
              <a:pPr algn="just"/>
              <a:r>
                <a:rPr lang="en-US" sz="700" dirty="0">
                  <a:solidFill>
                    <a:schemeClr val="tx1">
                      <a:lumMod val="65000"/>
                      <a:lumOff val="35000"/>
                    </a:schemeClr>
                  </a:solidFill>
                  <a:ea typeface="Open Sans bold" panose="020B0806030504020204" pitchFamily="34" charset="0"/>
                  <a:cs typeface="Open Sans bold" panose="020B0806030504020204" pitchFamily="34" charset="0"/>
                </a:rPr>
                <a:t>Using an aggregator simplifies investments into crypto assets. No onboarding for investors on several exchanges is needed.</a:t>
              </a:r>
            </a:p>
          </p:txBody>
        </p:sp>
      </p:grpSp>
      <p:grpSp>
        <p:nvGrpSpPr>
          <p:cNvPr id="27" name="Group 26"/>
          <p:cNvGrpSpPr/>
          <p:nvPr/>
        </p:nvGrpSpPr>
        <p:grpSpPr>
          <a:xfrm>
            <a:off x="6430888" y="3926224"/>
            <a:ext cx="2448000" cy="482021"/>
            <a:chOff x="872457" y="3684795"/>
            <a:chExt cx="2448000" cy="482021"/>
          </a:xfrm>
        </p:grpSpPr>
        <p:sp>
          <p:nvSpPr>
            <p:cNvPr id="28" name="TextBox 27">
              <a:extLst>
                <a:ext uri="{FF2B5EF4-FFF2-40B4-BE49-F238E27FC236}">
                  <a16:creationId xmlns:a16="http://schemas.microsoft.com/office/drawing/2014/main" id="{E06E8D80-C5BA-48D5-8DDC-151FD51C2B98}"/>
                </a:ext>
              </a:extLst>
            </p:cNvPr>
            <p:cNvSpPr txBox="1"/>
            <p:nvPr/>
          </p:nvSpPr>
          <p:spPr>
            <a:xfrm>
              <a:off x="872459" y="3684795"/>
              <a:ext cx="2011680" cy="215444"/>
            </a:xfrm>
            <a:prstGeom prst="rect">
              <a:avLst/>
            </a:prstGeom>
            <a:noFill/>
          </p:spPr>
          <p:txBody>
            <a:bodyPr wrap="square" rtlCol="0">
              <a:spAutoFit/>
            </a:bodyPr>
            <a:lstStyle/>
            <a:p>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Reliability</a:t>
              </a:r>
            </a:p>
          </p:txBody>
        </p:sp>
        <p:sp>
          <p:nvSpPr>
            <p:cNvPr id="29" name="TextBox 28">
              <a:extLst>
                <a:ext uri="{FF2B5EF4-FFF2-40B4-BE49-F238E27FC236}">
                  <a16:creationId xmlns:a16="http://schemas.microsoft.com/office/drawing/2014/main" id="{04FC7896-DADB-4BBD-B3A8-91512AA290BA}"/>
                </a:ext>
              </a:extLst>
            </p:cNvPr>
            <p:cNvSpPr txBox="1">
              <a:spLocks noChangeAspect="1"/>
            </p:cNvSpPr>
            <p:nvPr/>
          </p:nvSpPr>
          <p:spPr>
            <a:xfrm>
              <a:off x="872457" y="3859039"/>
              <a:ext cx="2448000" cy="307777"/>
            </a:xfrm>
            <a:prstGeom prst="rect">
              <a:avLst/>
            </a:prstGeom>
            <a:noFill/>
          </p:spPr>
          <p:txBody>
            <a:bodyPr wrap="square" rtlCol="0">
              <a:spAutoFit/>
            </a:bodyPr>
            <a:lstStyle/>
            <a:p>
              <a:pPr algn="just">
                <a:spcAft>
                  <a:spcPts val="200"/>
                </a:spcAft>
                <a:buClr>
                  <a:schemeClr val="accent2"/>
                </a:buClr>
              </a:pPr>
              <a:r>
                <a:rPr lang="en-US" sz="700" dirty="0">
                  <a:solidFill>
                    <a:schemeClr val="tx1">
                      <a:lumMod val="65000"/>
                      <a:lumOff val="35000"/>
                    </a:schemeClr>
                  </a:solidFill>
                </a:rPr>
                <a:t>Crypto Broker AG offers best execution principals aligned to MIFID II standards. </a:t>
              </a:r>
            </a:p>
          </p:txBody>
        </p:sp>
      </p:grpSp>
      <p:sp>
        <p:nvSpPr>
          <p:cNvPr id="30" name="AutoShape 13"/>
          <p:cNvSpPr>
            <a:spLocks noChangeArrowheads="1"/>
          </p:cNvSpPr>
          <p:nvPr/>
        </p:nvSpPr>
        <p:spPr bwMode="auto">
          <a:xfrm>
            <a:off x="6240956" y="164297"/>
            <a:ext cx="798090" cy="135293"/>
          </a:xfrm>
          <a:prstGeom prst="homePlate">
            <a:avLst>
              <a:gd name="adj" fmla="val 22997"/>
            </a:avLst>
          </a:prstGeom>
          <a:solidFill>
            <a:schemeClr val="bg1">
              <a:lumMod val="85000"/>
            </a:schemeClr>
          </a:solidFill>
          <a:ln w="6350">
            <a:noFill/>
            <a:miter lim="800000"/>
            <a:headEnd/>
            <a:tailEnd/>
          </a:ln>
        </p:spPr>
        <p:txBody>
          <a:bodyPr lIns="0" tIns="0" rIns="0" bIns="0" anchor="ctr" anchorCtr="1"/>
          <a:lstStyle/>
          <a:p>
            <a:pPr algn="ctr" defTabSz="185683">
              <a:buClr>
                <a:srgbClr val="FFFFFF"/>
              </a:buClr>
              <a:buSzPct val="60000"/>
              <a:tabLst>
                <a:tab pos="0" algn="l"/>
              </a:tabLst>
            </a:pPr>
            <a:r>
              <a:rPr lang="en-US" sz="500" b="1" dirty="0">
                <a:solidFill>
                  <a:schemeClr val="bg1">
                    <a:lumMod val="85000"/>
                  </a:schemeClr>
                </a:solidFill>
                <a:latin typeface="+mj-lt"/>
                <a:cs typeface="Arial" pitchFamily="34" charset="0"/>
                <a:sym typeface="EYInterstate" pitchFamily="2" charset="0"/>
              </a:rPr>
              <a:t>PRODUCT</a:t>
            </a:r>
          </a:p>
        </p:txBody>
      </p:sp>
      <p:sp>
        <p:nvSpPr>
          <p:cNvPr id="31" name="Chevron 30"/>
          <p:cNvSpPr/>
          <p:nvPr/>
        </p:nvSpPr>
        <p:spPr>
          <a:xfrm>
            <a:off x="7889434" y="164752"/>
            <a:ext cx="798090" cy="134838"/>
          </a:xfrm>
          <a:prstGeom prst="chevron">
            <a:avLst>
              <a:gd name="adj" fmla="val 20320"/>
            </a:avLst>
          </a:prstGeom>
          <a:solidFill>
            <a:schemeClr val="bg1">
              <a:lumMod val="85000"/>
            </a:schemeClr>
          </a:solidFill>
          <a:ln w="6350">
            <a:noFill/>
            <a:miter lim="800000"/>
            <a:headEnd/>
            <a:tailEnd/>
          </a:ln>
        </p:spPr>
        <p:txBody>
          <a:bodyPr lIns="0" tIns="0" rIns="0" bIns="0" anchor="ctr" anchorCtr="1"/>
          <a:lstStyle/>
          <a:p>
            <a:pPr algn="ctr" defTabSz="185683">
              <a:buClr>
                <a:srgbClr val="FFFFFF"/>
              </a:buClr>
              <a:buSzPct val="60000"/>
              <a:tabLst>
                <a:tab pos="0" algn="l"/>
              </a:tabLst>
            </a:pPr>
            <a:r>
              <a:rPr lang="en-US" sz="500" b="1" dirty="0">
                <a:solidFill>
                  <a:schemeClr val="bg1">
                    <a:lumMod val="85000"/>
                  </a:schemeClr>
                </a:solidFill>
                <a:latin typeface="+mj-lt"/>
                <a:cs typeface="Arial" pitchFamily="34" charset="0"/>
                <a:sym typeface="EYInterstate" pitchFamily="2" charset="0"/>
              </a:rPr>
              <a:t>INFRASTRUCTURE</a:t>
            </a:r>
          </a:p>
        </p:txBody>
      </p:sp>
      <p:sp>
        <p:nvSpPr>
          <p:cNvPr id="32" name="Chevron 31"/>
          <p:cNvSpPr/>
          <p:nvPr/>
        </p:nvSpPr>
        <p:spPr>
          <a:xfrm>
            <a:off x="7058085" y="164297"/>
            <a:ext cx="798090" cy="135293"/>
          </a:xfrm>
          <a:prstGeom prst="chevron">
            <a:avLst>
              <a:gd name="adj" fmla="val 20320"/>
            </a:avLst>
          </a:prstGeom>
          <a:solidFill>
            <a:srgbClr val="153E6E"/>
          </a:solidFill>
          <a:ln w="6350">
            <a:noFill/>
            <a:miter lim="800000"/>
            <a:headEnd/>
            <a:tailEnd/>
          </a:ln>
        </p:spPr>
        <p:txBody>
          <a:bodyPr lIns="0" tIns="0" rIns="0" bIns="0" anchor="ctr" anchorCtr="1"/>
          <a:lstStyle/>
          <a:p>
            <a:pPr algn="ctr" defTabSz="185683">
              <a:buClr>
                <a:srgbClr val="FFFFFF"/>
              </a:buClr>
              <a:buSzPct val="60000"/>
              <a:tabLst>
                <a:tab pos="0" algn="l"/>
              </a:tabLst>
            </a:pPr>
            <a:r>
              <a:rPr lang="en-US" sz="5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EYInterstate" pitchFamily="2" charset="0"/>
              </a:rPr>
              <a:t>SERVICE </a:t>
            </a:r>
          </a:p>
        </p:txBody>
      </p:sp>
      <p:sp>
        <p:nvSpPr>
          <p:cNvPr id="33" name="Rectangle 32">
            <a:extLst>
              <a:ext uri="{FF2B5EF4-FFF2-40B4-BE49-F238E27FC236}">
                <a16:creationId xmlns:a16="http://schemas.microsoft.com/office/drawing/2014/main" id="{362EFCE2-B601-4CB6-A735-F56FF9CFC0C1}"/>
              </a:ext>
            </a:extLst>
          </p:cNvPr>
          <p:cNvSpPr/>
          <p:nvPr/>
        </p:nvSpPr>
        <p:spPr>
          <a:xfrm>
            <a:off x="5750771" y="1196001"/>
            <a:ext cx="1558254" cy="1109351"/>
          </a:xfrm>
          <a:prstGeom prst="rect">
            <a:avLst/>
          </a:prstGeom>
          <a:solidFill>
            <a:srgbClr val="15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bject 13">
            <a:extLst>
              <a:ext uri="{FF2B5EF4-FFF2-40B4-BE49-F238E27FC236}">
                <a16:creationId xmlns:a16="http://schemas.microsoft.com/office/drawing/2014/main" id="{1E2840DE-5F7F-42B6-991C-F3E11DB0636C}"/>
              </a:ext>
            </a:extLst>
          </p:cNvPr>
          <p:cNvSpPr txBox="1"/>
          <p:nvPr/>
        </p:nvSpPr>
        <p:spPr>
          <a:xfrm>
            <a:off x="6547863" y="1777378"/>
            <a:ext cx="694219" cy="227686"/>
          </a:xfrm>
          <a:prstGeom prst="rect">
            <a:avLst/>
          </a:prstGeom>
          <a:solidFill>
            <a:srgbClr val="153E6E"/>
          </a:solidFill>
          <a:ln w="12700">
            <a:solidFill>
              <a:srgbClr val="D2A784"/>
            </a:solidFill>
          </a:ln>
        </p:spPr>
        <p:txBody>
          <a:bodyPr vert="horz" wrap="square" lIns="0" tIns="115570" rIns="0" bIns="0" rtlCol="0">
            <a:spAutoFit/>
          </a:bodyPr>
          <a:lstStyle/>
          <a:p>
            <a:pPr marL="628650">
              <a:lnSpc>
                <a:spcPct val="100000"/>
              </a:lnSpc>
              <a:spcBef>
                <a:spcPts val="910"/>
              </a:spcBef>
            </a:pPr>
            <a:endParaRPr sz="1350" dirty="0">
              <a:latin typeface="Proxima Nova Lt"/>
              <a:cs typeface="Proxima Nova Lt"/>
            </a:endParaRPr>
          </a:p>
        </p:txBody>
      </p:sp>
      <p:sp>
        <p:nvSpPr>
          <p:cNvPr id="35" name="object 13">
            <a:extLst>
              <a:ext uri="{FF2B5EF4-FFF2-40B4-BE49-F238E27FC236}">
                <a16:creationId xmlns:a16="http://schemas.microsoft.com/office/drawing/2014/main" id="{76D75309-ADBA-4945-AC1D-8DF8CB0B69CA}"/>
              </a:ext>
            </a:extLst>
          </p:cNvPr>
          <p:cNvSpPr txBox="1"/>
          <p:nvPr/>
        </p:nvSpPr>
        <p:spPr>
          <a:xfrm>
            <a:off x="5826971" y="1279033"/>
            <a:ext cx="1412029" cy="148400"/>
          </a:xfrm>
          <a:prstGeom prst="rect">
            <a:avLst/>
          </a:prstGeom>
          <a:solidFill>
            <a:srgbClr val="D6AB87"/>
          </a:solidFill>
        </p:spPr>
        <p:txBody>
          <a:bodyPr vert="horz" wrap="square" lIns="0" tIns="115570" rIns="0" bIns="0" rtlCol="0">
            <a:spAutoFit/>
          </a:bodyPr>
          <a:lstStyle/>
          <a:p>
            <a:pPr marL="628650">
              <a:lnSpc>
                <a:spcPct val="100000"/>
              </a:lnSpc>
              <a:spcBef>
                <a:spcPts val="910"/>
              </a:spcBef>
            </a:pPr>
            <a:endParaRPr sz="1350" dirty="0">
              <a:latin typeface="Proxima Nova Lt"/>
              <a:cs typeface="Proxima Nova Lt"/>
            </a:endParaRPr>
          </a:p>
        </p:txBody>
      </p:sp>
      <p:sp>
        <p:nvSpPr>
          <p:cNvPr id="36" name="TextBox 35">
            <a:extLst>
              <a:ext uri="{FF2B5EF4-FFF2-40B4-BE49-F238E27FC236}">
                <a16:creationId xmlns:a16="http://schemas.microsoft.com/office/drawing/2014/main" id="{EA728B34-EFF8-453F-AE95-9DF8ECBE04CE}"/>
              </a:ext>
            </a:extLst>
          </p:cNvPr>
          <p:cNvSpPr txBox="1"/>
          <p:nvPr/>
        </p:nvSpPr>
        <p:spPr>
          <a:xfrm>
            <a:off x="5690220" y="947127"/>
            <a:ext cx="1618867" cy="230832"/>
          </a:xfrm>
          <a:prstGeom prst="rect">
            <a:avLst/>
          </a:prstGeom>
          <a:noFill/>
        </p:spPr>
        <p:txBody>
          <a:bodyPr wrap="square" rtlCol="0">
            <a:spAutoFit/>
          </a:bodyPr>
          <a:lstStyle/>
          <a:p>
            <a:pPr algn="ctr">
              <a:spcAft>
                <a:spcPts val="217"/>
              </a:spcAft>
              <a:buClr>
                <a:schemeClr val="accent2"/>
              </a:buClr>
            </a:pPr>
            <a:r>
              <a:rPr lang="en-US" sz="9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PRIME BROKERAGE</a:t>
            </a:r>
          </a:p>
        </p:txBody>
      </p:sp>
      <p:grpSp>
        <p:nvGrpSpPr>
          <p:cNvPr id="37" name="Group 36">
            <a:extLst>
              <a:ext uri="{FF2B5EF4-FFF2-40B4-BE49-F238E27FC236}">
                <a16:creationId xmlns:a16="http://schemas.microsoft.com/office/drawing/2014/main" id="{E18F1831-1A42-4AF8-8FD1-9D5AF8A4258D}"/>
              </a:ext>
            </a:extLst>
          </p:cNvPr>
          <p:cNvGrpSpPr/>
          <p:nvPr/>
        </p:nvGrpSpPr>
        <p:grpSpPr>
          <a:xfrm>
            <a:off x="7638484" y="1250813"/>
            <a:ext cx="1168975" cy="1773609"/>
            <a:chOff x="7724550" y="1250813"/>
            <a:chExt cx="1050435" cy="1773609"/>
          </a:xfrm>
        </p:grpSpPr>
        <p:sp>
          <p:nvSpPr>
            <p:cNvPr id="38" name="object 3">
              <a:extLst>
                <a:ext uri="{FF2B5EF4-FFF2-40B4-BE49-F238E27FC236}">
                  <a16:creationId xmlns:a16="http://schemas.microsoft.com/office/drawing/2014/main" id="{7FC9DE62-09D3-4805-B47B-B9249BEEAAC1}"/>
                </a:ext>
              </a:extLst>
            </p:cNvPr>
            <p:cNvSpPr txBox="1"/>
            <p:nvPr/>
          </p:nvSpPr>
          <p:spPr>
            <a:xfrm>
              <a:off x="7724550" y="1250813"/>
              <a:ext cx="1050435" cy="160941"/>
            </a:xfrm>
            <a:prstGeom prst="rect">
              <a:avLst/>
            </a:prstGeom>
            <a:solidFill>
              <a:srgbClr val="193E6D"/>
            </a:solidFill>
          </p:spPr>
          <p:txBody>
            <a:bodyPr vert="horz" wrap="square" lIns="0" tIns="67945" rIns="0" bIns="0" rtlCol="0">
              <a:spAutoFit/>
            </a:bodyPr>
            <a:lstStyle/>
            <a:p>
              <a:pPr algn="ctr"/>
              <a:r>
                <a:rPr lang="en-US" sz="900" b="1" baseline="300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Bitstamp</a:t>
              </a:r>
              <a:endParaRPr lang="en-US" sz="9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9" name="object 3">
              <a:extLst>
                <a:ext uri="{FF2B5EF4-FFF2-40B4-BE49-F238E27FC236}">
                  <a16:creationId xmlns:a16="http://schemas.microsoft.com/office/drawing/2014/main" id="{CDA9D5E8-1637-4D5C-B02E-8D70227888A5}"/>
                </a:ext>
              </a:extLst>
            </p:cNvPr>
            <p:cNvSpPr txBox="1"/>
            <p:nvPr/>
          </p:nvSpPr>
          <p:spPr>
            <a:xfrm>
              <a:off x="7724550" y="1429998"/>
              <a:ext cx="1050435" cy="160941"/>
            </a:xfrm>
            <a:prstGeom prst="rect">
              <a:avLst/>
            </a:prstGeom>
            <a:solidFill>
              <a:srgbClr val="193E6D"/>
            </a:solidFill>
          </p:spPr>
          <p:txBody>
            <a:bodyPr vert="horz" wrap="square" lIns="0" tIns="67945" rIns="0" bIns="0" rtlCol="0">
              <a:spAutoFit/>
            </a:bodyPr>
            <a:lstStyle/>
            <a:p>
              <a:pPr algn="ctr"/>
              <a:r>
                <a:rPr lang="en-US" sz="900" b="1" baseline="300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Bitfinex</a:t>
              </a:r>
              <a:endParaRPr lang="en-US" sz="9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0" name="object 3">
              <a:extLst>
                <a:ext uri="{FF2B5EF4-FFF2-40B4-BE49-F238E27FC236}">
                  <a16:creationId xmlns:a16="http://schemas.microsoft.com/office/drawing/2014/main" id="{A1B82D4E-CDBB-455E-9E33-F0B810DE25B7}"/>
                </a:ext>
              </a:extLst>
            </p:cNvPr>
            <p:cNvSpPr txBox="1"/>
            <p:nvPr/>
          </p:nvSpPr>
          <p:spPr>
            <a:xfrm>
              <a:off x="7724550" y="1609183"/>
              <a:ext cx="1050435" cy="160941"/>
            </a:xfrm>
            <a:prstGeom prst="rect">
              <a:avLst/>
            </a:prstGeom>
            <a:solidFill>
              <a:srgbClr val="193E6D"/>
            </a:solidFill>
          </p:spPr>
          <p:txBody>
            <a:bodyPr vert="horz" wrap="square" lIns="0" tIns="67945" rIns="0" bIns="0" rtlCol="0">
              <a:spAutoFit/>
            </a:bodyPr>
            <a:lstStyle/>
            <a:p>
              <a:pPr algn="ctr"/>
              <a:r>
                <a:rPr lang="en-US" sz="9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Kraken</a:t>
              </a:r>
            </a:p>
          </p:txBody>
        </p:sp>
        <p:sp>
          <p:nvSpPr>
            <p:cNvPr id="41" name="object 3">
              <a:extLst>
                <a:ext uri="{FF2B5EF4-FFF2-40B4-BE49-F238E27FC236}">
                  <a16:creationId xmlns:a16="http://schemas.microsoft.com/office/drawing/2014/main" id="{5D3C4365-C62B-4130-A46B-FE50C92B19CD}"/>
                </a:ext>
              </a:extLst>
            </p:cNvPr>
            <p:cNvSpPr txBox="1"/>
            <p:nvPr/>
          </p:nvSpPr>
          <p:spPr>
            <a:xfrm>
              <a:off x="7724550" y="1788368"/>
              <a:ext cx="1050435" cy="160941"/>
            </a:xfrm>
            <a:prstGeom prst="rect">
              <a:avLst/>
            </a:prstGeom>
            <a:solidFill>
              <a:srgbClr val="193E6D"/>
            </a:solidFill>
          </p:spPr>
          <p:txBody>
            <a:bodyPr vert="horz" wrap="square" lIns="0" tIns="67945" rIns="0" bIns="0" rtlCol="0">
              <a:spAutoFit/>
            </a:bodyPr>
            <a:lstStyle/>
            <a:p>
              <a:pPr algn="ctr"/>
              <a:r>
                <a:rPr lang="en-US" sz="900" b="1" baseline="300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Quoinex</a:t>
              </a:r>
              <a:endParaRPr lang="en-US" sz="9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2" name="object 3">
              <a:extLst>
                <a:ext uri="{FF2B5EF4-FFF2-40B4-BE49-F238E27FC236}">
                  <a16:creationId xmlns:a16="http://schemas.microsoft.com/office/drawing/2014/main" id="{48A1BE74-5D87-42E5-9DDE-6F7DD6FB5ED8}"/>
                </a:ext>
              </a:extLst>
            </p:cNvPr>
            <p:cNvSpPr txBox="1"/>
            <p:nvPr/>
          </p:nvSpPr>
          <p:spPr>
            <a:xfrm>
              <a:off x="7724550" y="1967553"/>
              <a:ext cx="1050435" cy="160941"/>
            </a:xfrm>
            <a:prstGeom prst="rect">
              <a:avLst/>
            </a:prstGeom>
            <a:solidFill>
              <a:srgbClr val="193E6D"/>
            </a:solidFill>
          </p:spPr>
          <p:txBody>
            <a:bodyPr vert="horz" wrap="square" lIns="0" tIns="67945" rIns="0" bIns="0" rtlCol="0">
              <a:spAutoFit/>
            </a:bodyPr>
            <a:lstStyle/>
            <a:p>
              <a:pPr algn="ctr"/>
              <a:r>
                <a:rPr lang="en-US" sz="900" b="1" baseline="300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Bitflyer</a:t>
              </a:r>
              <a:endParaRPr lang="en-US" sz="9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3" name="object 3">
              <a:extLst>
                <a:ext uri="{FF2B5EF4-FFF2-40B4-BE49-F238E27FC236}">
                  <a16:creationId xmlns:a16="http://schemas.microsoft.com/office/drawing/2014/main" id="{D2DA5423-C2D0-4848-8EF0-D187A5D63076}"/>
                </a:ext>
              </a:extLst>
            </p:cNvPr>
            <p:cNvSpPr txBox="1"/>
            <p:nvPr/>
          </p:nvSpPr>
          <p:spPr>
            <a:xfrm>
              <a:off x="7724550" y="2146738"/>
              <a:ext cx="1050435" cy="160941"/>
            </a:xfrm>
            <a:prstGeom prst="rect">
              <a:avLst/>
            </a:prstGeom>
            <a:solidFill>
              <a:srgbClr val="193E6D"/>
            </a:solidFill>
          </p:spPr>
          <p:txBody>
            <a:bodyPr vert="horz" wrap="square" lIns="0" tIns="67945" rIns="0" bIns="0" rtlCol="0">
              <a:spAutoFit/>
            </a:bodyPr>
            <a:lstStyle/>
            <a:p>
              <a:pPr algn="ctr"/>
              <a:r>
                <a:rPr lang="en-US" sz="900" b="1" baseline="300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Coinfloor</a:t>
              </a:r>
              <a:endParaRPr lang="en-US" sz="9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4" name="object 3">
              <a:extLst>
                <a:ext uri="{FF2B5EF4-FFF2-40B4-BE49-F238E27FC236}">
                  <a16:creationId xmlns:a16="http://schemas.microsoft.com/office/drawing/2014/main" id="{7F357D3D-F963-4D2F-AA87-5A86EAD9EA00}"/>
                </a:ext>
              </a:extLst>
            </p:cNvPr>
            <p:cNvSpPr txBox="1"/>
            <p:nvPr/>
          </p:nvSpPr>
          <p:spPr>
            <a:xfrm>
              <a:off x="7724550" y="2325923"/>
              <a:ext cx="1050435" cy="160941"/>
            </a:xfrm>
            <a:prstGeom prst="rect">
              <a:avLst/>
            </a:prstGeom>
            <a:solidFill>
              <a:srgbClr val="193E6D"/>
            </a:solidFill>
          </p:spPr>
          <p:txBody>
            <a:bodyPr vert="horz" wrap="square" lIns="0" tIns="67945" rIns="0" bIns="0" rtlCol="0">
              <a:spAutoFit/>
            </a:bodyPr>
            <a:lstStyle/>
            <a:p>
              <a:pPr algn="ctr"/>
              <a:r>
                <a:rPr lang="en-US" sz="900" b="1" baseline="300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Binance</a:t>
              </a:r>
              <a:r>
                <a:rPr lang="en-US" sz="9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p>
          </p:txBody>
        </p:sp>
        <p:sp>
          <p:nvSpPr>
            <p:cNvPr id="45" name="object 3">
              <a:extLst>
                <a:ext uri="{FF2B5EF4-FFF2-40B4-BE49-F238E27FC236}">
                  <a16:creationId xmlns:a16="http://schemas.microsoft.com/office/drawing/2014/main" id="{EFEC19D5-5043-4024-92E1-F74111461A5D}"/>
                </a:ext>
              </a:extLst>
            </p:cNvPr>
            <p:cNvSpPr txBox="1"/>
            <p:nvPr/>
          </p:nvSpPr>
          <p:spPr>
            <a:xfrm>
              <a:off x="7724550" y="2505108"/>
              <a:ext cx="1050435" cy="160941"/>
            </a:xfrm>
            <a:prstGeom prst="rect">
              <a:avLst/>
            </a:prstGeom>
            <a:solidFill>
              <a:srgbClr val="193E6D"/>
            </a:solidFill>
          </p:spPr>
          <p:txBody>
            <a:bodyPr vert="horz" wrap="square" lIns="0" tIns="67945" rIns="0" bIns="0" rtlCol="0">
              <a:spAutoFit/>
            </a:bodyPr>
            <a:lstStyle/>
            <a:p>
              <a:pPr algn="ctr"/>
              <a:r>
                <a:rPr lang="en-US" sz="9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Coinbase Pro  </a:t>
              </a:r>
            </a:p>
          </p:txBody>
        </p:sp>
        <p:sp>
          <p:nvSpPr>
            <p:cNvPr id="46" name="object 3">
              <a:extLst>
                <a:ext uri="{FF2B5EF4-FFF2-40B4-BE49-F238E27FC236}">
                  <a16:creationId xmlns:a16="http://schemas.microsoft.com/office/drawing/2014/main" id="{0A721C58-3AC0-4658-9B16-396593C08D4B}"/>
                </a:ext>
              </a:extLst>
            </p:cNvPr>
            <p:cNvSpPr txBox="1"/>
            <p:nvPr/>
          </p:nvSpPr>
          <p:spPr>
            <a:xfrm>
              <a:off x="7724550" y="2684293"/>
              <a:ext cx="1050435" cy="160941"/>
            </a:xfrm>
            <a:prstGeom prst="rect">
              <a:avLst/>
            </a:prstGeom>
            <a:solidFill>
              <a:srgbClr val="193E6D"/>
            </a:solidFill>
          </p:spPr>
          <p:txBody>
            <a:bodyPr vert="horz" wrap="square" lIns="0" tIns="67945" rIns="0" bIns="0" rtlCol="0">
              <a:spAutoFit/>
            </a:bodyPr>
            <a:lstStyle/>
            <a:p>
              <a:pPr algn="ctr"/>
              <a:r>
                <a:rPr lang="en-US" sz="9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OKEX  </a:t>
              </a:r>
            </a:p>
          </p:txBody>
        </p:sp>
        <p:sp>
          <p:nvSpPr>
            <p:cNvPr id="47" name="object 3">
              <a:extLst>
                <a:ext uri="{FF2B5EF4-FFF2-40B4-BE49-F238E27FC236}">
                  <a16:creationId xmlns:a16="http://schemas.microsoft.com/office/drawing/2014/main" id="{C1F06D91-7BAE-45D6-88AD-B2858CC24629}"/>
                </a:ext>
              </a:extLst>
            </p:cNvPr>
            <p:cNvSpPr txBox="1"/>
            <p:nvPr/>
          </p:nvSpPr>
          <p:spPr>
            <a:xfrm>
              <a:off x="7724550" y="2863481"/>
              <a:ext cx="1050435" cy="160941"/>
            </a:xfrm>
            <a:prstGeom prst="rect">
              <a:avLst/>
            </a:prstGeom>
            <a:solidFill>
              <a:srgbClr val="193E6D"/>
            </a:solidFill>
          </p:spPr>
          <p:txBody>
            <a:bodyPr vert="horz" wrap="square" lIns="0" tIns="67945" rIns="0" bIns="0" rtlCol="0">
              <a:spAutoFit/>
            </a:bodyPr>
            <a:lstStyle/>
            <a:p>
              <a:pPr algn="ctr"/>
              <a:r>
                <a:rPr lang="en-US" sz="900" b="1" baseline="300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Zaif</a:t>
              </a:r>
              <a:r>
                <a:rPr lang="en-US" sz="900" b="1"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t>
              </a:r>
            </a:p>
          </p:txBody>
        </p:sp>
      </p:grpSp>
      <p:sp>
        <p:nvSpPr>
          <p:cNvPr id="48" name="object 14">
            <a:extLst>
              <a:ext uri="{FF2B5EF4-FFF2-40B4-BE49-F238E27FC236}">
                <a16:creationId xmlns:a16="http://schemas.microsoft.com/office/drawing/2014/main" id="{46B8AF11-4A4C-4DFE-B939-28B1DAE61D64}"/>
              </a:ext>
            </a:extLst>
          </p:cNvPr>
          <p:cNvSpPr txBox="1"/>
          <p:nvPr/>
        </p:nvSpPr>
        <p:spPr>
          <a:xfrm>
            <a:off x="5750833" y="2520354"/>
            <a:ext cx="1558254" cy="128789"/>
          </a:xfrm>
          <a:prstGeom prst="rect">
            <a:avLst/>
          </a:prstGeom>
          <a:solidFill>
            <a:srgbClr val="D6AB87"/>
          </a:solidFill>
        </p:spPr>
        <p:txBody>
          <a:bodyPr vert="horz" wrap="square" lIns="0" tIns="114935" rIns="0" bIns="0" rtlCol="0">
            <a:spAutoFit/>
          </a:bodyPr>
          <a:lstStyle/>
          <a:p>
            <a:pPr algn="ctr">
              <a:lnSpc>
                <a:spcPct val="100000"/>
              </a:lnSpc>
              <a:spcBef>
                <a:spcPts val="905"/>
              </a:spcBef>
            </a:pPr>
            <a:endParaRPr sz="1350" dirty="0">
              <a:latin typeface="Proxima Nova Lt"/>
              <a:cs typeface="Proxima Nova Lt"/>
            </a:endParaRPr>
          </a:p>
        </p:txBody>
      </p:sp>
      <p:sp>
        <p:nvSpPr>
          <p:cNvPr id="49" name="object 14">
            <a:extLst>
              <a:ext uri="{FF2B5EF4-FFF2-40B4-BE49-F238E27FC236}">
                <a16:creationId xmlns:a16="http://schemas.microsoft.com/office/drawing/2014/main" id="{F1DB397F-A8F8-4330-AD0C-D525DB9ED459}"/>
              </a:ext>
            </a:extLst>
          </p:cNvPr>
          <p:cNvSpPr txBox="1"/>
          <p:nvPr/>
        </p:nvSpPr>
        <p:spPr>
          <a:xfrm>
            <a:off x="5750833" y="2701436"/>
            <a:ext cx="1558254" cy="128789"/>
          </a:xfrm>
          <a:prstGeom prst="rect">
            <a:avLst/>
          </a:prstGeom>
          <a:solidFill>
            <a:srgbClr val="D6AB87"/>
          </a:solidFill>
        </p:spPr>
        <p:txBody>
          <a:bodyPr vert="horz" wrap="square" lIns="0" tIns="114935" rIns="0" bIns="0" rtlCol="0">
            <a:spAutoFit/>
          </a:bodyPr>
          <a:lstStyle/>
          <a:p>
            <a:pPr algn="ctr">
              <a:lnSpc>
                <a:spcPct val="100000"/>
              </a:lnSpc>
              <a:spcBef>
                <a:spcPts val="905"/>
              </a:spcBef>
            </a:pPr>
            <a:endParaRPr sz="1350" dirty="0">
              <a:latin typeface="Proxima Nova Lt"/>
              <a:cs typeface="Proxima Nova Lt"/>
            </a:endParaRPr>
          </a:p>
        </p:txBody>
      </p:sp>
      <p:sp>
        <p:nvSpPr>
          <p:cNvPr id="50" name="object 14">
            <a:extLst>
              <a:ext uri="{FF2B5EF4-FFF2-40B4-BE49-F238E27FC236}">
                <a16:creationId xmlns:a16="http://schemas.microsoft.com/office/drawing/2014/main" id="{B83094A0-5595-451D-AB0D-416B6AFFD32F}"/>
              </a:ext>
            </a:extLst>
          </p:cNvPr>
          <p:cNvSpPr txBox="1"/>
          <p:nvPr/>
        </p:nvSpPr>
        <p:spPr>
          <a:xfrm>
            <a:off x="5750833" y="2889695"/>
            <a:ext cx="1558254" cy="128789"/>
          </a:xfrm>
          <a:prstGeom prst="rect">
            <a:avLst/>
          </a:prstGeom>
          <a:solidFill>
            <a:srgbClr val="D6AB87"/>
          </a:solidFill>
        </p:spPr>
        <p:txBody>
          <a:bodyPr vert="horz" wrap="square" lIns="0" tIns="114935" rIns="0" bIns="0" rtlCol="0">
            <a:spAutoFit/>
          </a:bodyPr>
          <a:lstStyle/>
          <a:p>
            <a:pPr algn="ctr">
              <a:lnSpc>
                <a:spcPct val="100000"/>
              </a:lnSpc>
              <a:spcBef>
                <a:spcPts val="905"/>
              </a:spcBef>
            </a:pPr>
            <a:endParaRPr sz="1350" dirty="0">
              <a:latin typeface="Proxima Nova Lt"/>
              <a:cs typeface="Proxima Nova Lt"/>
            </a:endParaRPr>
          </a:p>
        </p:txBody>
      </p:sp>
      <p:sp>
        <p:nvSpPr>
          <p:cNvPr id="51" name="TextBox 50">
            <a:extLst>
              <a:ext uri="{FF2B5EF4-FFF2-40B4-BE49-F238E27FC236}">
                <a16:creationId xmlns:a16="http://schemas.microsoft.com/office/drawing/2014/main" id="{5A4B3D8A-C716-45C0-9154-FFBADD70B97E}"/>
              </a:ext>
            </a:extLst>
          </p:cNvPr>
          <p:cNvSpPr txBox="1"/>
          <p:nvPr/>
        </p:nvSpPr>
        <p:spPr>
          <a:xfrm>
            <a:off x="6117781" y="1300193"/>
            <a:ext cx="827723" cy="184666"/>
          </a:xfrm>
          <a:prstGeom prst="rect">
            <a:avLst/>
          </a:prstGeom>
          <a:noFill/>
        </p:spPr>
        <p:txBody>
          <a:bodyPr wrap="square" rtlCol="0">
            <a:spAutoFit/>
          </a:bodyPr>
          <a:lstStyle/>
          <a:p>
            <a:pPr algn="ctr"/>
            <a:r>
              <a:rPr lang="en-US" sz="900" b="1" baseline="30000" dirty="0">
                <a:solidFill>
                  <a:srgbClr val="153E6E"/>
                </a:solidFill>
              </a:rPr>
              <a:t>Core Banking</a:t>
            </a:r>
          </a:p>
        </p:txBody>
      </p:sp>
      <p:sp>
        <p:nvSpPr>
          <p:cNvPr id="52" name="object 13">
            <a:extLst>
              <a:ext uri="{FF2B5EF4-FFF2-40B4-BE49-F238E27FC236}">
                <a16:creationId xmlns:a16="http://schemas.microsoft.com/office/drawing/2014/main" id="{962A92E4-0B8F-4015-AF64-BE40B2E0761D}"/>
              </a:ext>
            </a:extLst>
          </p:cNvPr>
          <p:cNvSpPr txBox="1"/>
          <p:nvPr/>
        </p:nvSpPr>
        <p:spPr>
          <a:xfrm>
            <a:off x="5826971" y="1500982"/>
            <a:ext cx="661953" cy="210480"/>
          </a:xfrm>
          <a:prstGeom prst="rect">
            <a:avLst/>
          </a:prstGeom>
          <a:solidFill>
            <a:srgbClr val="153E6E"/>
          </a:solidFill>
          <a:ln w="12700">
            <a:solidFill>
              <a:srgbClr val="D2A784"/>
            </a:solidFill>
          </a:ln>
        </p:spPr>
        <p:txBody>
          <a:bodyPr vert="horz" wrap="square" lIns="0" tIns="115570" rIns="0" bIns="0" rtlCol="0">
            <a:spAutoFit/>
          </a:bodyPr>
          <a:lstStyle/>
          <a:p>
            <a:pPr marL="628650">
              <a:lnSpc>
                <a:spcPct val="100000"/>
              </a:lnSpc>
              <a:spcBef>
                <a:spcPts val="910"/>
              </a:spcBef>
            </a:pPr>
            <a:endParaRPr sz="1350" dirty="0">
              <a:latin typeface="Proxima Nova Lt"/>
              <a:cs typeface="Proxima Nova Lt"/>
            </a:endParaRPr>
          </a:p>
        </p:txBody>
      </p:sp>
      <p:sp>
        <p:nvSpPr>
          <p:cNvPr id="53" name="TextBox 52">
            <a:extLst>
              <a:ext uri="{FF2B5EF4-FFF2-40B4-BE49-F238E27FC236}">
                <a16:creationId xmlns:a16="http://schemas.microsoft.com/office/drawing/2014/main" id="{B66E243C-0FED-4127-BA58-DB97F1AC1C2D}"/>
              </a:ext>
            </a:extLst>
          </p:cNvPr>
          <p:cNvSpPr txBox="1"/>
          <p:nvPr/>
        </p:nvSpPr>
        <p:spPr>
          <a:xfrm>
            <a:off x="5750771" y="1552284"/>
            <a:ext cx="809334" cy="184666"/>
          </a:xfrm>
          <a:prstGeom prst="rect">
            <a:avLst/>
          </a:prstGeom>
          <a:noFill/>
        </p:spPr>
        <p:txBody>
          <a:bodyPr wrap="square" rtlCol="0">
            <a:spAutoFit/>
          </a:bodyPr>
          <a:lstStyle/>
          <a:p>
            <a:pPr algn="ctr"/>
            <a:r>
              <a:rPr lang="en-US" sz="900" b="1" baseline="30000" dirty="0">
                <a:solidFill>
                  <a:schemeClr val="bg1"/>
                </a:solidFill>
              </a:rPr>
              <a:t>Order Capturing</a:t>
            </a:r>
          </a:p>
        </p:txBody>
      </p:sp>
      <p:grpSp>
        <p:nvGrpSpPr>
          <p:cNvPr id="54" name="Group 53">
            <a:extLst>
              <a:ext uri="{FF2B5EF4-FFF2-40B4-BE49-F238E27FC236}">
                <a16:creationId xmlns:a16="http://schemas.microsoft.com/office/drawing/2014/main" id="{42E98946-0D89-411E-8FB8-9E393E16FC4E}"/>
              </a:ext>
            </a:extLst>
          </p:cNvPr>
          <p:cNvGrpSpPr/>
          <p:nvPr/>
        </p:nvGrpSpPr>
        <p:grpSpPr>
          <a:xfrm>
            <a:off x="6547912" y="1500982"/>
            <a:ext cx="691088" cy="237952"/>
            <a:chOff x="6919231" y="1269014"/>
            <a:chExt cx="626057" cy="346609"/>
          </a:xfrm>
        </p:grpSpPr>
        <p:sp>
          <p:nvSpPr>
            <p:cNvPr id="55" name="object 13">
              <a:extLst>
                <a:ext uri="{FF2B5EF4-FFF2-40B4-BE49-F238E27FC236}">
                  <a16:creationId xmlns:a16="http://schemas.microsoft.com/office/drawing/2014/main" id="{4AC0BA69-2286-449F-9965-2470386ED9B0}"/>
                </a:ext>
              </a:extLst>
            </p:cNvPr>
            <p:cNvSpPr txBox="1"/>
            <p:nvPr/>
          </p:nvSpPr>
          <p:spPr>
            <a:xfrm>
              <a:off x="6919231" y="1269014"/>
              <a:ext cx="626057" cy="306592"/>
            </a:xfrm>
            <a:prstGeom prst="rect">
              <a:avLst/>
            </a:prstGeom>
            <a:solidFill>
              <a:srgbClr val="153E6E"/>
            </a:solidFill>
            <a:ln w="12700">
              <a:solidFill>
                <a:srgbClr val="D2A784"/>
              </a:solidFill>
            </a:ln>
          </p:spPr>
          <p:txBody>
            <a:bodyPr vert="horz" wrap="square" lIns="0" tIns="115570" rIns="0" bIns="0" rtlCol="0">
              <a:spAutoFit/>
            </a:bodyPr>
            <a:lstStyle/>
            <a:p>
              <a:pPr marL="628650">
                <a:lnSpc>
                  <a:spcPct val="100000"/>
                </a:lnSpc>
                <a:spcBef>
                  <a:spcPts val="910"/>
                </a:spcBef>
              </a:pPr>
              <a:endParaRPr sz="1350" dirty="0">
                <a:latin typeface="Proxima Nova Lt"/>
                <a:cs typeface="Proxima Nova Lt"/>
              </a:endParaRPr>
            </a:p>
          </p:txBody>
        </p:sp>
        <p:sp>
          <p:nvSpPr>
            <p:cNvPr id="56" name="TextBox 55">
              <a:extLst>
                <a:ext uri="{FF2B5EF4-FFF2-40B4-BE49-F238E27FC236}">
                  <a16:creationId xmlns:a16="http://schemas.microsoft.com/office/drawing/2014/main" id="{B18F7F2C-E51A-4C3F-8F62-71CD9C7E4337}"/>
                </a:ext>
              </a:extLst>
            </p:cNvPr>
            <p:cNvSpPr txBox="1"/>
            <p:nvPr/>
          </p:nvSpPr>
          <p:spPr>
            <a:xfrm>
              <a:off x="6919231" y="1346632"/>
              <a:ext cx="626057" cy="268991"/>
            </a:xfrm>
            <a:prstGeom prst="rect">
              <a:avLst/>
            </a:prstGeom>
            <a:noFill/>
          </p:spPr>
          <p:txBody>
            <a:bodyPr wrap="square" rtlCol="0">
              <a:spAutoFit/>
            </a:bodyPr>
            <a:lstStyle/>
            <a:p>
              <a:pPr algn="ctr"/>
              <a:r>
                <a:rPr lang="en-US" sz="900" b="1" baseline="30000" dirty="0">
                  <a:solidFill>
                    <a:schemeClr val="bg1"/>
                  </a:solidFill>
                </a:rPr>
                <a:t>Report  Engine</a:t>
              </a:r>
            </a:p>
          </p:txBody>
        </p:sp>
      </p:grpSp>
      <p:sp>
        <p:nvSpPr>
          <p:cNvPr id="57" name="object 13">
            <a:extLst>
              <a:ext uri="{FF2B5EF4-FFF2-40B4-BE49-F238E27FC236}">
                <a16:creationId xmlns:a16="http://schemas.microsoft.com/office/drawing/2014/main" id="{5AA3CEB1-0622-4449-A20E-5EDB7EDDB741}"/>
              </a:ext>
            </a:extLst>
          </p:cNvPr>
          <p:cNvSpPr txBox="1"/>
          <p:nvPr/>
        </p:nvSpPr>
        <p:spPr>
          <a:xfrm>
            <a:off x="5826971" y="1777378"/>
            <a:ext cx="661953" cy="227686"/>
          </a:xfrm>
          <a:prstGeom prst="rect">
            <a:avLst/>
          </a:prstGeom>
          <a:solidFill>
            <a:srgbClr val="153E6E"/>
          </a:solidFill>
          <a:ln w="12700">
            <a:solidFill>
              <a:srgbClr val="D2A784"/>
            </a:solidFill>
          </a:ln>
        </p:spPr>
        <p:txBody>
          <a:bodyPr vert="horz" wrap="square" lIns="0" tIns="115570" rIns="0" bIns="0" rtlCol="0">
            <a:spAutoFit/>
          </a:bodyPr>
          <a:lstStyle/>
          <a:p>
            <a:pPr marL="628650">
              <a:lnSpc>
                <a:spcPct val="100000"/>
              </a:lnSpc>
              <a:spcBef>
                <a:spcPts val="910"/>
              </a:spcBef>
            </a:pPr>
            <a:endParaRPr sz="1350" dirty="0">
              <a:latin typeface="Proxima Nova Lt"/>
              <a:cs typeface="Proxima Nova Lt"/>
            </a:endParaRPr>
          </a:p>
        </p:txBody>
      </p:sp>
      <p:sp>
        <p:nvSpPr>
          <p:cNvPr id="58" name="TextBox 57">
            <a:extLst>
              <a:ext uri="{FF2B5EF4-FFF2-40B4-BE49-F238E27FC236}">
                <a16:creationId xmlns:a16="http://schemas.microsoft.com/office/drawing/2014/main" id="{07A0E819-8B70-4EBA-A35C-8A672389A5CB}"/>
              </a:ext>
            </a:extLst>
          </p:cNvPr>
          <p:cNvSpPr txBox="1"/>
          <p:nvPr/>
        </p:nvSpPr>
        <p:spPr>
          <a:xfrm>
            <a:off x="5826971" y="1833990"/>
            <a:ext cx="661953" cy="184666"/>
          </a:xfrm>
          <a:prstGeom prst="rect">
            <a:avLst/>
          </a:prstGeom>
          <a:noFill/>
        </p:spPr>
        <p:txBody>
          <a:bodyPr wrap="square" rtlCol="0">
            <a:spAutoFit/>
          </a:bodyPr>
          <a:lstStyle/>
          <a:p>
            <a:pPr algn="ctr"/>
            <a:r>
              <a:rPr lang="en-US" sz="900" b="1" baseline="30000" dirty="0">
                <a:solidFill>
                  <a:schemeClr val="bg1"/>
                </a:solidFill>
              </a:rPr>
              <a:t>CRM DB</a:t>
            </a:r>
          </a:p>
        </p:txBody>
      </p:sp>
      <p:sp>
        <p:nvSpPr>
          <p:cNvPr id="59" name="TextBox 58">
            <a:extLst>
              <a:ext uri="{FF2B5EF4-FFF2-40B4-BE49-F238E27FC236}">
                <a16:creationId xmlns:a16="http://schemas.microsoft.com/office/drawing/2014/main" id="{31AE9FB3-696A-4411-ADED-1824F8608C8C}"/>
              </a:ext>
            </a:extLst>
          </p:cNvPr>
          <p:cNvSpPr txBox="1"/>
          <p:nvPr/>
        </p:nvSpPr>
        <p:spPr>
          <a:xfrm>
            <a:off x="6554627" y="1825379"/>
            <a:ext cx="687455" cy="184666"/>
          </a:xfrm>
          <a:prstGeom prst="rect">
            <a:avLst/>
          </a:prstGeom>
          <a:noFill/>
        </p:spPr>
        <p:txBody>
          <a:bodyPr wrap="square" rtlCol="0">
            <a:spAutoFit/>
          </a:bodyPr>
          <a:lstStyle/>
          <a:p>
            <a:pPr algn="ctr"/>
            <a:r>
              <a:rPr lang="en-US" sz="900" b="1" baseline="30000" dirty="0">
                <a:solidFill>
                  <a:schemeClr val="bg1"/>
                </a:solidFill>
              </a:rPr>
              <a:t>Monitoring</a:t>
            </a:r>
          </a:p>
        </p:txBody>
      </p:sp>
      <p:sp>
        <p:nvSpPr>
          <p:cNvPr id="60" name="object 13">
            <a:extLst>
              <a:ext uri="{FF2B5EF4-FFF2-40B4-BE49-F238E27FC236}">
                <a16:creationId xmlns:a16="http://schemas.microsoft.com/office/drawing/2014/main" id="{69F3A400-55FD-4E35-A9CC-C0C4F7C57F2C}"/>
              </a:ext>
            </a:extLst>
          </p:cNvPr>
          <p:cNvSpPr txBox="1"/>
          <p:nvPr/>
        </p:nvSpPr>
        <p:spPr>
          <a:xfrm>
            <a:off x="5833832" y="2068856"/>
            <a:ext cx="1412067" cy="145579"/>
          </a:xfrm>
          <a:prstGeom prst="rect">
            <a:avLst/>
          </a:prstGeom>
          <a:solidFill>
            <a:srgbClr val="153E6E"/>
          </a:solidFill>
          <a:ln w="12700">
            <a:solidFill>
              <a:srgbClr val="D2A784"/>
            </a:solidFill>
          </a:ln>
        </p:spPr>
        <p:txBody>
          <a:bodyPr vert="horz" wrap="square" lIns="0" tIns="115570" rIns="0" bIns="0" rtlCol="0">
            <a:spAutoFit/>
          </a:bodyPr>
          <a:lstStyle/>
          <a:p>
            <a:pPr marL="628650">
              <a:lnSpc>
                <a:spcPct val="100000"/>
              </a:lnSpc>
              <a:spcBef>
                <a:spcPts val="910"/>
              </a:spcBef>
            </a:pPr>
            <a:endParaRPr sz="1350" dirty="0">
              <a:latin typeface="Proxima Nova Lt"/>
              <a:cs typeface="Proxima Nova Lt"/>
            </a:endParaRPr>
          </a:p>
        </p:txBody>
      </p:sp>
      <p:sp>
        <p:nvSpPr>
          <p:cNvPr id="61" name="TextBox 60">
            <a:extLst>
              <a:ext uri="{FF2B5EF4-FFF2-40B4-BE49-F238E27FC236}">
                <a16:creationId xmlns:a16="http://schemas.microsoft.com/office/drawing/2014/main" id="{B950CC6A-11E0-4FB1-976A-FE4AF81C8340}"/>
              </a:ext>
            </a:extLst>
          </p:cNvPr>
          <p:cNvSpPr txBox="1"/>
          <p:nvPr/>
        </p:nvSpPr>
        <p:spPr>
          <a:xfrm>
            <a:off x="6102667" y="2075708"/>
            <a:ext cx="827723" cy="184666"/>
          </a:xfrm>
          <a:prstGeom prst="rect">
            <a:avLst/>
          </a:prstGeom>
          <a:noFill/>
        </p:spPr>
        <p:txBody>
          <a:bodyPr wrap="square" rtlCol="0">
            <a:spAutoFit/>
          </a:bodyPr>
          <a:lstStyle/>
          <a:p>
            <a:pPr algn="ctr"/>
            <a:r>
              <a:rPr lang="en-US" sz="900" b="1" baseline="30000" dirty="0">
                <a:solidFill>
                  <a:schemeClr val="bg1"/>
                </a:solidFill>
              </a:rPr>
              <a:t>Accounting</a:t>
            </a:r>
          </a:p>
        </p:txBody>
      </p:sp>
      <p:sp>
        <p:nvSpPr>
          <p:cNvPr id="62" name="object 30">
            <a:extLst>
              <a:ext uri="{FF2B5EF4-FFF2-40B4-BE49-F238E27FC236}">
                <a16:creationId xmlns:a16="http://schemas.microsoft.com/office/drawing/2014/main" id="{DDBDF185-03BA-4B5B-93FC-79D6E3583C3C}"/>
              </a:ext>
            </a:extLst>
          </p:cNvPr>
          <p:cNvSpPr/>
          <p:nvPr/>
        </p:nvSpPr>
        <p:spPr>
          <a:xfrm>
            <a:off x="4893475" y="1184593"/>
            <a:ext cx="428344" cy="428344"/>
          </a:xfrm>
          <a:custGeom>
            <a:avLst/>
            <a:gdLst/>
            <a:ahLst/>
            <a:cxnLst/>
            <a:rect l="l" t="t" r="r" b="b"/>
            <a:pathLst>
              <a:path w="1076960" h="1076960">
                <a:moveTo>
                  <a:pt x="538403" y="0"/>
                </a:moveTo>
                <a:lnTo>
                  <a:pt x="489397" y="2200"/>
                </a:lnTo>
                <a:lnTo>
                  <a:pt x="441623" y="8674"/>
                </a:lnTo>
                <a:lnTo>
                  <a:pt x="395272" y="19231"/>
                </a:lnTo>
                <a:lnTo>
                  <a:pt x="350535" y="33683"/>
                </a:lnTo>
                <a:lnTo>
                  <a:pt x="307600" y="51838"/>
                </a:lnTo>
                <a:lnTo>
                  <a:pt x="266658" y="73506"/>
                </a:lnTo>
                <a:lnTo>
                  <a:pt x="227900" y="98498"/>
                </a:lnTo>
                <a:lnTo>
                  <a:pt x="191514" y="126623"/>
                </a:lnTo>
                <a:lnTo>
                  <a:pt x="157692" y="157692"/>
                </a:lnTo>
                <a:lnTo>
                  <a:pt x="126623" y="191514"/>
                </a:lnTo>
                <a:lnTo>
                  <a:pt x="98498" y="227900"/>
                </a:lnTo>
                <a:lnTo>
                  <a:pt x="73506" y="266658"/>
                </a:lnTo>
                <a:lnTo>
                  <a:pt x="51838" y="307600"/>
                </a:lnTo>
                <a:lnTo>
                  <a:pt x="33683" y="350535"/>
                </a:lnTo>
                <a:lnTo>
                  <a:pt x="19231" y="395272"/>
                </a:lnTo>
                <a:lnTo>
                  <a:pt x="8674" y="441623"/>
                </a:lnTo>
                <a:lnTo>
                  <a:pt x="2200" y="489397"/>
                </a:lnTo>
                <a:lnTo>
                  <a:pt x="0" y="538403"/>
                </a:lnTo>
                <a:lnTo>
                  <a:pt x="2200" y="587410"/>
                </a:lnTo>
                <a:lnTo>
                  <a:pt x="8674" y="635184"/>
                </a:lnTo>
                <a:lnTo>
                  <a:pt x="19231" y="681534"/>
                </a:lnTo>
                <a:lnTo>
                  <a:pt x="33683" y="726272"/>
                </a:lnTo>
                <a:lnTo>
                  <a:pt x="51838" y="769207"/>
                </a:lnTo>
                <a:lnTo>
                  <a:pt x="73506" y="810148"/>
                </a:lnTo>
                <a:lnTo>
                  <a:pt x="98498" y="848907"/>
                </a:lnTo>
                <a:lnTo>
                  <a:pt x="126623" y="885292"/>
                </a:lnTo>
                <a:lnTo>
                  <a:pt x="157692" y="919114"/>
                </a:lnTo>
                <a:lnTo>
                  <a:pt x="191514" y="950183"/>
                </a:lnTo>
                <a:lnTo>
                  <a:pt x="227900" y="978308"/>
                </a:lnTo>
                <a:lnTo>
                  <a:pt x="266658" y="1003300"/>
                </a:lnTo>
                <a:lnTo>
                  <a:pt x="307600" y="1024969"/>
                </a:lnTo>
                <a:lnTo>
                  <a:pt x="350535" y="1043124"/>
                </a:lnTo>
                <a:lnTo>
                  <a:pt x="395272" y="1057575"/>
                </a:lnTo>
                <a:lnTo>
                  <a:pt x="441623" y="1068133"/>
                </a:lnTo>
                <a:lnTo>
                  <a:pt x="489397" y="1074607"/>
                </a:lnTo>
                <a:lnTo>
                  <a:pt x="538403" y="1076807"/>
                </a:lnTo>
                <a:lnTo>
                  <a:pt x="587410" y="1074607"/>
                </a:lnTo>
                <a:lnTo>
                  <a:pt x="635184" y="1068133"/>
                </a:lnTo>
                <a:lnTo>
                  <a:pt x="681534" y="1057575"/>
                </a:lnTo>
                <a:lnTo>
                  <a:pt x="726272" y="1043124"/>
                </a:lnTo>
                <a:lnTo>
                  <a:pt x="769207" y="1024969"/>
                </a:lnTo>
                <a:lnTo>
                  <a:pt x="810148" y="1003300"/>
                </a:lnTo>
                <a:lnTo>
                  <a:pt x="848907" y="978308"/>
                </a:lnTo>
                <a:lnTo>
                  <a:pt x="885292" y="950183"/>
                </a:lnTo>
                <a:lnTo>
                  <a:pt x="919114" y="919114"/>
                </a:lnTo>
                <a:lnTo>
                  <a:pt x="950183" y="885292"/>
                </a:lnTo>
                <a:lnTo>
                  <a:pt x="978308" y="848907"/>
                </a:lnTo>
                <a:lnTo>
                  <a:pt x="1003300" y="810148"/>
                </a:lnTo>
                <a:lnTo>
                  <a:pt x="1024969" y="769207"/>
                </a:lnTo>
                <a:lnTo>
                  <a:pt x="1043124" y="726272"/>
                </a:lnTo>
                <a:lnTo>
                  <a:pt x="1057575" y="681534"/>
                </a:lnTo>
                <a:lnTo>
                  <a:pt x="1068133" y="635184"/>
                </a:lnTo>
                <a:lnTo>
                  <a:pt x="1074607" y="587410"/>
                </a:lnTo>
                <a:lnTo>
                  <a:pt x="1076807" y="538403"/>
                </a:lnTo>
                <a:lnTo>
                  <a:pt x="1074607" y="489397"/>
                </a:lnTo>
                <a:lnTo>
                  <a:pt x="1068133" y="441623"/>
                </a:lnTo>
                <a:lnTo>
                  <a:pt x="1057575" y="395272"/>
                </a:lnTo>
                <a:lnTo>
                  <a:pt x="1043124" y="350535"/>
                </a:lnTo>
                <a:lnTo>
                  <a:pt x="1024969" y="307600"/>
                </a:lnTo>
                <a:lnTo>
                  <a:pt x="1003300" y="266658"/>
                </a:lnTo>
                <a:lnTo>
                  <a:pt x="978308" y="227900"/>
                </a:lnTo>
                <a:lnTo>
                  <a:pt x="950183" y="191514"/>
                </a:lnTo>
                <a:lnTo>
                  <a:pt x="919114" y="157692"/>
                </a:lnTo>
                <a:lnTo>
                  <a:pt x="885292" y="126623"/>
                </a:lnTo>
                <a:lnTo>
                  <a:pt x="848907" y="98498"/>
                </a:lnTo>
                <a:lnTo>
                  <a:pt x="810148" y="73506"/>
                </a:lnTo>
                <a:lnTo>
                  <a:pt x="769207" y="51838"/>
                </a:lnTo>
                <a:lnTo>
                  <a:pt x="726272" y="33683"/>
                </a:lnTo>
                <a:lnTo>
                  <a:pt x="681534" y="19231"/>
                </a:lnTo>
                <a:lnTo>
                  <a:pt x="635184" y="8674"/>
                </a:lnTo>
                <a:lnTo>
                  <a:pt x="587410" y="2200"/>
                </a:lnTo>
                <a:lnTo>
                  <a:pt x="538403" y="0"/>
                </a:lnTo>
                <a:close/>
              </a:path>
            </a:pathLst>
          </a:custGeom>
          <a:solidFill>
            <a:srgbClr val="193E6D"/>
          </a:solidFill>
        </p:spPr>
        <p:txBody>
          <a:bodyPr wrap="square" lIns="0" tIns="0" rIns="0" bIns="0" rtlCol="0"/>
          <a:lstStyle/>
          <a:p>
            <a:endParaRPr sz="800" b="1">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5925CF84-A658-4B96-BB33-95066BC70370}"/>
              </a:ext>
            </a:extLst>
          </p:cNvPr>
          <p:cNvSpPr txBox="1"/>
          <p:nvPr/>
        </p:nvSpPr>
        <p:spPr>
          <a:xfrm>
            <a:off x="4895601" y="1355779"/>
            <a:ext cx="429798" cy="174407"/>
          </a:xfrm>
          <a:prstGeom prst="rect">
            <a:avLst/>
          </a:prstGeom>
          <a:noFill/>
        </p:spPr>
        <p:txBody>
          <a:bodyPr wrap="square" rtlCol="0">
            <a:spAutoFit/>
          </a:bodyPr>
          <a:lstStyle/>
          <a:p>
            <a:pPr algn="ctr"/>
            <a:r>
              <a:rPr lang="en-US" sz="800" b="1"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BANKS</a:t>
            </a:r>
          </a:p>
        </p:txBody>
      </p:sp>
      <p:sp>
        <p:nvSpPr>
          <p:cNvPr id="64" name="object 30">
            <a:extLst>
              <a:ext uri="{FF2B5EF4-FFF2-40B4-BE49-F238E27FC236}">
                <a16:creationId xmlns:a16="http://schemas.microsoft.com/office/drawing/2014/main" id="{FD8BD1C1-AE4D-4922-AD20-9962C962AEF6}"/>
              </a:ext>
            </a:extLst>
          </p:cNvPr>
          <p:cNvSpPr/>
          <p:nvPr/>
        </p:nvSpPr>
        <p:spPr>
          <a:xfrm>
            <a:off x="4893475" y="1653054"/>
            <a:ext cx="428344" cy="428344"/>
          </a:xfrm>
          <a:custGeom>
            <a:avLst/>
            <a:gdLst/>
            <a:ahLst/>
            <a:cxnLst/>
            <a:rect l="l" t="t" r="r" b="b"/>
            <a:pathLst>
              <a:path w="1076960" h="1076960">
                <a:moveTo>
                  <a:pt x="538403" y="0"/>
                </a:moveTo>
                <a:lnTo>
                  <a:pt x="489397" y="2200"/>
                </a:lnTo>
                <a:lnTo>
                  <a:pt x="441623" y="8674"/>
                </a:lnTo>
                <a:lnTo>
                  <a:pt x="395272" y="19231"/>
                </a:lnTo>
                <a:lnTo>
                  <a:pt x="350535" y="33683"/>
                </a:lnTo>
                <a:lnTo>
                  <a:pt x="307600" y="51838"/>
                </a:lnTo>
                <a:lnTo>
                  <a:pt x="266658" y="73506"/>
                </a:lnTo>
                <a:lnTo>
                  <a:pt x="227900" y="98498"/>
                </a:lnTo>
                <a:lnTo>
                  <a:pt x="191514" y="126623"/>
                </a:lnTo>
                <a:lnTo>
                  <a:pt x="157692" y="157692"/>
                </a:lnTo>
                <a:lnTo>
                  <a:pt x="126623" y="191514"/>
                </a:lnTo>
                <a:lnTo>
                  <a:pt x="98498" y="227900"/>
                </a:lnTo>
                <a:lnTo>
                  <a:pt x="73506" y="266658"/>
                </a:lnTo>
                <a:lnTo>
                  <a:pt x="51838" y="307600"/>
                </a:lnTo>
                <a:lnTo>
                  <a:pt x="33683" y="350535"/>
                </a:lnTo>
                <a:lnTo>
                  <a:pt x="19231" y="395272"/>
                </a:lnTo>
                <a:lnTo>
                  <a:pt x="8674" y="441623"/>
                </a:lnTo>
                <a:lnTo>
                  <a:pt x="2200" y="489397"/>
                </a:lnTo>
                <a:lnTo>
                  <a:pt x="0" y="538403"/>
                </a:lnTo>
                <a:lnTo>
                  <a:pt x="2200" y="587410"/>
                </a:lnTo>
                <a:lnTo>
                  <a:pt x="8674" y="635184"/>
                </a:lnTo>
                <a:lnTo>
                  <a:pt x="19231" y="681534"/>
                </a:lnTo>
                <a:lnTo>
                  <a:pt x="33683" y="726272"/>
                </a:lnTo>
                <a:lnTo>
                  <a:pt x="51838" y="769207"/>
                </a:lnTo>
                <a:lnTo>
                  <a:pt x="73506" y="810148"/>
                </a:lnTo>
                <a:lnTo>
                  <a:pt x="98498" y="848907"/>
                </a:lnTo>
                <a:lnTo>
                  <a:pt x="126623" y="885292"/>
                </a:lnTo>
                <a:lnTo>
                  <a:pt x="157692" y="919114"/>
                </a:lnTo>
                <a:lnTo>
                  <a:pt x="191514" y="950183"/>
                </a:lnTo>
                <a:lnTo>
                  <a:pt x="227900" y="978308"/>
                </a:lnTo>
                <a:lnTo>
                  <a:pt x="266658" y="1003300"/>
                </a:lnTo>
                <a:lnTo>
                  <a:pt x="307600" y="1024969"/>
                </a:lnTo>
                <a:lnTo>
                  <a:pt x="350535" y="1043124"/>
                </a:lnTo>
                <a:lnTo>
                  <a:pt x="395272" y="1057575"/>
                </a:lnTo>
                <a:lnTo>
                  <a:pt x="441623" y="1068133"/>
                </a:lnTo>
                <a:lnTo>
                  <a:pt x="489397" y="1074607"/>
                </a:lnTo>
                <a:lnTo>
                  <a:pt x="538403" y="1076807"/>
                </a:lnTo>
                <a:lnTo>
                  <a:pt x="587410" y="1074607"/>
                </a:lnTo>
                <a:lnTo>
                  <a:pt x="635184" y="1068133"/>
                </a:lnTo>
                <a:lnTo>
                  <a:pt x="681534" y="1057575"/>
                </a:lnTo>
                <a:lnTo>
                  <a:pt x="726272" y="1043124"/>
                </a:lnTo>
                <a:lnTo>
                  <a:pt x="769207" y="1024969"/>
                </a:lnTo>
                <a:lnTo>
                  <a:pt x="810148" y="1003300"/>
                </a:lnTo>
                <a:lnTo>
                  <a:pt x="848907" y="978308"/>
                </a:lnTo>
                <a:lnTo>
                  <a:pt x="885292" y="950183"/>
                </a:lnTo>
                <a:lnTo>
                  <a:pt x="919114" y="919114"/>
                </a:lnTo>
                <a:lnTo>
                  <a:pt x="950183" y="885292"/>
                </a:lnTo>
                <a:lnTo>
                  <a:pt x="978308" y="848907"/>
                </a:lnTo>
                <a:lnTo>
                  <a:pt x="1003300" y="810148"/>
                </a:lnTo>
                <a:lnTo>
                  <a:pt x="1024969" y="769207"/>
                </a:lnTo>
                <a:lnTo>
                  <a:pt x="1043124" y="726272"/>
                </a:lnTo>
                <a:lnTo>
                  <a:pt x="1057575" y="681534"/>
                </a:lnTo>
                <a:lnTo>
                  <a:pt x="1068133" y="635184"/>
                </a:lnTo>
                <a:lnTo>
                  <a:pt x="1074607" y="587410"/>
                </a:lnTo>
                <a:lnTo>
                  <a:pt x="1076807" y="538403"/>
                </a:lnTo>
                <a:lnTo>
                  <a:pt x="1074607" y="489397"/>
                </a:lnTo>
                <a:lnTo>
                  <a:pt x="1068133" y="441623"/>
                </a:lnTo>
                <a:lnTo>
                  <a:pt x="1057575" y="395272"/>
                </a:lnTo>
                <a:lnTo>
                  <a:pt x="1043124" y="350535"/>
                </a:lnTo>
                <a:lnTo>
                  <a:pt x="1024969" y="307600"/>
                </a:lnTo>
                <a:lnTo>
                  <a:pt x="1003300" y="266658"/>
                </a:lnTo>
                <a:lnTo>
                  <a:pt x="978308" y="227900"/>
                </a:lnTo>
                <a:lnTo>
                  <a:pt x="950183" y="191514"/>
                </a:lnTo>
                <a:lnTo>
                  <a:pt x="919114" y="157692"/>
                </a:lnTo>
                <a:lnTo>
                  <a:pt x="885292" y="126623"/>
                </a:lnTo>
                <a:lnTo>
                  <a:pt x="848907" y="98498"/>
                </a:lnTo>
                <a:lnTo>
                  <a:pt x="810148" y="73506"/>
                </a:lnTo>
                <a:lnTo>
                  <a:pt x="769207" y="51838"/>
                </a:lnTo>
                <a:lnTo>
                  <a:pt x="726272" y="33683"/>
                </a:lnTo>
                <a:lnTo>
                  <a:pt x="681534" y="19231"/>
                </a:lnTo>
                <a:lnTo>
                  <a:pt x="635184" y="8674"/>
                </a:lnTo>
                <a:lnTo>
                  <a:pt x="587410" y="2200"/>
                </a:lnTo>
                <a:lnTo>
                  <a:pt x="538403" y="0"/>
                </a:lnTo>
                <a:close/>
              </a:path>
            </a:pathLst>
          </a:custGeom>
          <a:solidFill>
            <a:srgbClr val="193E6D"/>
          </a:solidFill>
        </p:spPr>
        <p:txBody>
          <a:bodyPr wrap="square" lIns="0" tIns="0" rIns="0" bIns="0" rtlCol="0"/>
          <a:lstStyle/>
          <a:p>
            <a:endParaRPr sz="800" b="1">
              <a:latin typeface="Open Sans" panose="020B0606030504020204" pitchFamily="34" charset="0"/>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6D23CAE1-895E-448F-8517-60B469BA6F24}"/>
              </a:ext>
            </a:extLst>
          </p:cNvPr>
          <p:cNvSpPr txBox="1"/>
          <p:nvPr/>
        </p:nvSpPr>
        <p:spPr>
          <a:xfrm>
            <a:off x="4862039" y="1785090"/>
            <a:ext cx="496715" cy="256480"/>
          </a:xfrm>
          <a:prstGeom prst="rect">
            <a:avLst/>
          </a:prstGeom>
          <a:noFill/>
        </p:spPr>
        <p:txBody>
          <a:bodyPr wrap="square" rtlCol="0">
            <a:spAutoFit/>
          </a:bodyPr>
          <a:lstStyle/>
          <a:p>
            <a:pPr algn="ctr"/>
            <a:r>
              <a:rPr lang="en-US" sz="800" b="1" baseline="30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INSTITU-TIONALS</a:t>
            </a:r>
            <a:endParaRPr lang="en-US" sz="800" b="1"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object 30">
            <a:extLst>
              <a:ext uri="{FF2B5EF4-FFF2-40B4-BE49-F238E27FC236}">
                <a16:creationId xmlns:a16="http://schemas.microsoft.com/office/drawing/2014/main" id="{BBF776A3-9DE8-4BB3-9D69-8C0E8CCFD421}"/>
              </a:ext>
            </a:extLst>
          </p:cNvPr>
          <p:cNvSpPr/>
          <p:nvPr/>
        </p:nvSpPr>
        <p:spPr>
          <a:xfrm>
            <a:off x="4893475" y="2121515"/>
            <a:ext cx="428344" cy="428344"/>
          </a:xfrm>
          <a:custGeom>
            <a:avLst/>
            <a:gdLst/>
            <a:ahLst/>
            <a:cxnLst/>
            <a:rect l="l" t="t" r="r" b="b"/>
            <a:pathLst>
              <a:path w="1076960" h="1076960">
                <a:moveTo>
                  <a:pt x="538403" y="0"/>
                </a:moveTo>
                <a:lnTo>
                  <a:pt x="489397" y="2200"/>
                </a:lnTo>
                <a:lnTo>
                  <a:pt x="441623" y="8674"/>
                </a:lnTo>
                <a:lnTo>
                  <a:pt x="395272" y="19231"/>
                </a:lnTo>
                <a:lnTo>
                  <a:pt x="350535" y="33683"/>
                </a:lnTo>
                <a:lnTo>
                  <a:pt x="307600" y="51838"/>
                </a:lnTo>
                <a:lnTo>
                  <a:pt x="266658" y="73506"/>
                </a:lnTo>
                <a:lnTo>
                  <a:pt x="227900" y="98498"/>
                </a:lnTo>
                <a:lnTo>
                  <a:pt x="191514" y="126623"/>
                </a:lnTo>
                <a:lnTo>
                  <a:pt x="157692" y="157692"/>
                </a:lnTo>
                <a:lnTo>
                  <a:pt x="126623" y="191514"/>
                </a:lnTo>
                <a:lnTo>
                  <a:pt x="98498" y="227900"/>
                </a:lnTo>
                <a:lnTo>
                  <a:pt x="73506" y="266658"/>
                </a:lnTo>
                <a:lnTo>
                  <a:pt x="51838" y="307600"/>
                </a:lnTo>
                <a:lnTo>
                  <a:pt x="33683" y="350535"/>
                </a:lnTo>
                <a:lnTo>
                  <a:pt x="19231" y="395272"/>
                </a:lnTo>
                <a:lnTo>
                  <a:pt x="8674" y="441623"/>
                </a:lnTo>
                <a:lnTo>
                  <a:pt x="2200" y="489397"/>
                </a:lnTo>
                <a:lnTo>
                  <a:pt x="0" y="538403"/>
                </a:lnTo>
                <a:lnTo>
                  <a:pt x="2200" y="587410"/>
                </a:lnTo>
                <a:lnTo>
                  <a:pt x="8674" y="635184"/>
                </a:lnTo>
                <a:lnTo>
                  <a:pt x="19231" y="681534"/>
                </a:lnTo>
                <a:lnTo>
                  <a:pt x="33683" y="726272"/>
                </a:lnTo>
                <a:lnTo>
                  <a:pt x="51838" y="769207"/>
                </a:lnTo>
                <a:lnTo>
                  <a:pt x="73506" y="810148"/>
                </a:lnTo>
                <a:lnTo>
                  <a:pt x="98498" y="848907"/>
                </a:lnTo>
                <a:lnTo>
                  <a:pt x="126623" y="885292"/>
                </a:lnTo>
                <a:lnTo>
                  <a:pt x="157692" y="919114"/>
                </a:lnTo>
                <a:lnTo>
                  <a:pt x="191514" y="950183"/>
                </a:lnTo>
                <a:lnTo>
                  <a:pt x="227900" y="978308"/>
                </a:lnTo>
                <a:lnTo>
                  <a:pt x="266658" y="1003300"/>
                </a:lnTo>
                <a:lnTo>
                  <a:pt x="307600" y="1024969"/>
                </a:lnTo>
                <a:lnTo>
                  <a:pt x="350535" y="1043124"/>
                </a:lnTo>
                <a:lnTo>
                  <a:pt x="395272" y="1057575"/>
                </a:lnTo>
                <a:lnTo>
                  <a:pt x="441623" y="1068133"/>
                </a:lnTo>
                <a:lnTo>
                  <a:pt x="489397" y="1074607"/>
                </a:lnTo>
                <a:lnTo>
                  <a:pt x="538403" y="1076807"/>
                </a:lnTo>
                <a:lnTo>
                  <a:pt x="587410" y="1074607"/>
                </a:lnTo>
                <a:lnTo>
                  <a:pt x="635184" y="1068133"/>
                </a:lnTo>
                <a:lnTo>
                  <a:pt x="681534" y="1057575"/>
                </a:lnTo>
                <a:lnTo>
                  <a:pt x="726272" y="1043124"/>
                </a:lnTo>
                <a:lnTo>
                  <a:pt x="769207" y="1024969"/>
                </a:lnTo>
                <a:lnTo>
                  <a:pt x="810148" y="1003300"/>
                </a:lnTo>
                <a:lnTo>
                  <a:pt x="848907" y="978308"/>
                </a:lnTo>
                <a:lnTo>
                  <a:pt x="885292" y="950183"/>
                </a:lnTo>
                <a:lnTo>
                  <a:pt x="919114" y="919114"/>
                </a:lnTo>
                <a:lnTo>
                  <a:pt x="950183" y="885292"/>
                </a:lnTo>
                <a:lnTo>
                  <a:pt x="978308" y="848907"/>
                </a:lnTo>
                <a:lnTo>
                  <a:pt x="1003300" y="810148"/>
                </a:lnTo>
                <a:lnTo>
                  <a:pt x="1024969" y="769207"/>
                </a:lnTo>
                <a:lnTo>
                  <a:pt x="1043124" y="726272"/>
                </a:lnTo>
                <a:lnTo>
                  <a:pt x="1057575" y="681534"/>
                </a:lnTo>
                <a:lnTo>
                  <a:pt x="1068133" y="635184"/>
                </a:lnTo>
                <a:lnTo>
                  <a:pt x="1074607" y="587410"/>
                </a:lnTo>
                <a:lnTo>
                  <a:pt x="1076807" y="538403"/>
                </a:lnTo>
                <a:lnTo>
                  <a:pt x="1074607" y="489397"/>
                </a:lnTo>
                <a:lnTo>
                  <a:pt x="1068133" y="441623"/>
                </a:lnTo>
                <a:lnTo>
                  <a:pt x="1057575" y="395272"/>
                </a:lnTo>
                <a:lnTo>
                  <a:pt x="1043124" y="350535"/>
                </a:lnTo>
                <a:lnTo>
                  <a:pt x="1024969" y="307600"/>
                </a:lnTo>
                <a:lnTo>
                  <a:pt x="1003300" y="266658"/>
                </a:lnTo>
                <a:lnTo>
                  <a:pt x="978308" y="227900"/>
                </a:lnTo>
                <a:lnTo>
                  <a:pt x="950183" y="191514"/>
                </a:lnTo>
                <a:lnTo>
                  <a:pt x="919114" y="157692"/>
                </a:lnTo>
                <a:lnTo>
                  <a:pt x="885292" y="126623"/>
                </a:lnTo>
                <a:lnTo>
                  <a:pt x="848907" y="98498"/>
                </a:lnTo>
                <a:lnTo>
                  <a:pt x="810148" y="73506"/>
                </a:lnTo>
                <a:lnTo>
                  <a:pt x="769207" y="51838"/>
                </a:lnTo>
                <a:lnTo>
                  <a:pt x="726272" y="33683"/>
                </a:lnTo>
                <a:lnTo>
                  <a:pt x="681534" y="19231"/>
                </a:lnTo>
                <a:lnTo>
                  <a:pt x="635184" y="8674"/>
                </a:lnTo>
                <a:lnTo>
                  <a:pt x="587410" y="2200"/>
                </a:lnTo>
                <a:lnTo>
                  <a:pt x="538403" y="0"/>
                </a:lnTo>
                <a:close/>
              </a:path>
            </a:pathLst>
          </a:custGeom>
          <a:solidFill>
            <a:srgbClr val="193E6D"/>
          </a:solidFill>
        </p:spPr>
        <p:txBody>
          <a:bodyPr wrap="square" lIns="0" tIns="0" rIns="0" bIns="0" rtlCol="0"/>
          <a:lstStyle/>
          <a:p>
            <a:endParaRPr sz="800" b="1">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B8779D40-CF00-4DE5-BBF0-22C71253EA80}"/>
              </a:ext>
            </a:extLst>
          </p:cNvPr>
          <p:cNvSpPr txBox="1"/>
          <p:nvPr/>
        </p:nvSpPr>
        <p:spPr>
          <a:xfrm>
            <a:off x="4895601" y="2273511"/>
            <a:ext cx="429798" cy="174407"/>
          </a:xfrm>
          <a:prstGeom prst="rect">
            <a:avLst/>
          </a:prstGeom>
          <a:noFill/>
        </p:spPr>
        <p:txBody>
          <a:bodyPr wrap="square" rtlCol="0">
            <a:spAutoFit/>
          </a:bodyPr>
          <a:lstStyle/>
          <a:p>
            <a:pPr algn="ctr"/>
            <a:r>
              <a:rPr lang="en-US" sz="800" b="1"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HNWIs</a:t>
            </a:r>
          </a:p>
        </p:txBody>
      </p:sp>
      <p:sp>
        <p:nvSpPr>
          <p:cNvPr id="68" name="object 30">
            <a:extLst>
              <a:ext uri="{FF2B5EF4-FFF2-40B4-BE49-F238E27FC236}">
                <a16:creationId xmlns:a16="http://schemas.microsoft.com/office/drawing/2014/main" id="{C750DE05-75A6-4481-B8A6-0BEB4468448A}"/>
              </a:ext>
            </a:extLst>
          </p:cNvPr>
          <p:cNvSpPr/>
          <p:nvPr/>
        </p:nvSpPr>
        <p:spPr>
          <a:xfrm>
            <a:off x="4893475" y="2589977"/>
            <a:ext cx="428344" cy="428344"/>
          </a:xfrm>
          <a:custGeom>
            <a:avLst/>
            <a:gdLst/>
            <a:ahLst/>
            <a:cxnLst/>
            <a:rect l="l" t="t" r="r" b="b"/>
            <a:pathLst>
              <a:path w="1076960" h="1076960">
                <a:moveTo>
                  <a:pt x="538403" y="0"/>
                </a:moveTo>
                <a:lnTo>
                  <a:pt x="489397" y="2200"/>
                </a:lnTo>
                <a:lnTo>
                  <a:pt x="441623" y="8674"/>
                </a:lnTo>
                <a:lnTo>
                  <a:pt x="395272" y="19231"/>
                </a:lnTo>
                <a:lnTo>
                  <a:pt x="350535" y="33683"/>
                </a:lnTo>
                <a:lnTo>
                  <a:pt x="307600" y="51838"/>
                </a:lnTo>
                <a:lnTo>
                  <a:pt x="266658" y="73506"/>
                </a:lnTo>
                <a:lnTo>
                  <a:pt x="227900" y="98498"/>
                </a:lnTo>
                <a:lnTo>
                  <a:pt x="191514" y="126623"/>
                </a:lnTo>
                <a:lnTo>
                  <a:pt x="157692" y="157692"/>
                </a:lnTo>
                <a:lnTo>
                  <a:pt x="126623" y="191514"/>
                </a:lnTo>
                <a:lnTo>
                  <a:pt x="98498" y="227900"/>
                </a:lnTo>
                <a:lnTo>
                  <a:pt x="73506" y="266658"/>
                </a:lnTo>
                <a:lnTo>
                  <a:pt x="51838" y="307600"/>
                </a:lnTo>
                <a:lnTo>
                  <a:pt x="33683" y="350535"/>
                </a:lnTo>
                <a:lnTo>
                  <a:pt x="19231" y="395272"/>
                </a:lnTo>
                <a:lnTo>
                  <a:pt x="8674" y="441623"/>
                </a:lnTo>
                <a:lnTo>
                  <a:pt x="2200" y="489397"/>
                </a:lnTo>
                <a:lnTo>
                  <a:pt x="0" y="538403"/>
                </a:lnTo>
                <a:lnTo>
                  <a:pt x="2200" y="587410"/>
                </a:lnTo>
                <a:lnTo>
                  <a:pt x="8674" y="635184"/>
                </a:lnTo>
                <a:lnTo>
                  <a:pt x="19231" y="681534"/>
                </a:lnTo>
                <a:lnTo>
                  <a:pt x="33683" y="726272"/>
                </a:lnTo>
                <a:lnTo>
                  <a:pt x="51838" y="769207"/>
                </a:lnTo>
                <a:lnTo>
                  <a:pt x="73506" y="810148"/>
                </a:lnTo>
                <a:lnTo>
                  <a:pt x="98498" y="848907"/>
                </a:lnTo>
                <a:lnTo>
                  <a:pt x="126623" y="885292"/>
                </a:lnTo>
                <a:lnTo>
                  <a:pt x="157692" y="919114"/>
                </a:lnTo>
                <a:lnTo>
                  <a:pt x="191514" y="950183"/>
                </a:lnTo>
                <a:lnTo>
                  <a:pt x="227900" y="978308"/>
                </a:lnTo>
                <a:lnTo>
                  <a:pt x="266658" y="1003300"/>
                </a:lnTo>
                <a:lnTo>
                  <a:pt x="307600" y="1024969"/>
                </a:lnTo>
                <a:lnTo>
                  <a:pt x="350535" y="1043124"/>
                </a:lnTo>
                <a:lnTo>
                  <a:pt x="395272" y="1057575"/>
                </a:lnTo>
                <a:lnTo>
                  <a:pt x="441623" y="1068133"/>
                </a:lnTo>
                <a:lnTo>
                  <a:pt x="489397" y="1074607"/>
                </a:lnTo>
                <a:lnTo>
                  <a:pt x="538403" y="1076807"/>
                </a:lnTo>
                <a:lnTo>
                  <a:pt x="587410" y="1074607"/>
                </a:lnTo>
                <a:lnTo>
                  <a:pt x="635184" y="1068133"/>
                </a:lnTo>
                <a:lnTo>
                  <a:pt x="681534" y="1057575"/>
                </a:lnTo>
                <a:lnTo>
                  <a:pt x="726272" y="1043124"/>
                </a:lnTo>
                <a:lnTo>
                  <a:pt x="769207" y="1024969"/>
                </a:lnTo>
                <a:lnTo>
                  <a:pt x="810148" y="1003300"/>
                </a:lnTo>
                <a:lnTo>
                  <a:pt x="848907" y="978308"/>
                </a:lnTo>
                <a:lnTo>
                  <a:pt x="885292" y="950183"/>
                </a:lnTo>
                <a:lnTo>
                  <a:pt x="919114" y="919114"/>
                </a:lnTo>
                <a:lnTo>
                  <a:pt x="950183" y="885292"/>
                </a:lnTo>
                <a:lnTo>
                  <a:pt x="978308" y="848907"/>
                </a:lnTo>
                <a:lnTo>
                  <a:pt x="1003300" y="810148"/>
                </a:lnTo>
                <a:lnTo>
                  <a:pt x="1024969" y="769207"/>
                </a:lnTo>
                <a:lnTo>
                  <a:pt x="1043124" y="726272"/>
                </a:lnTo>
                <a:lnTo>
                  <a:pt x="1057575" y="681534"/>
                </a:lnTo>
                <a:lnTo>
                  <a:pt x="1068133" y="635184"/>
                </a:lnTo>
                <a:lnTo>
                  <a:pt x="1074607" y="587410"/>
                </a:lnTo>
                <a:lnTo>
                  <a:pt x="1076807" y="538403"/>
                </a:lnTo>
                <a:lnTo>
                  <a:pt x="1074607" y="489397"/>
                </a:lnTo>
                <a:lnTo>
                  <a:pt x="1068133" y="441623"/>
                </a:lnTo>
                <a:lnTo>
                  <a:pt x="1057575" y="395272"/>
                </a:lnTo>
                <a:lnTo>
                  <a:pt x="1043124" y="350535"/>
                </a:lnTo>
                <a:lnTo>
                  <a:pt x="1024969" y="307600"/>
                </a:lnTo>
                <a:lnTo>
                  <a:pt x="1003300" y="266658"/>
                </a:lnTo>
                <a:lnTo>
                  <a:pt x="978308" y="227900"/>
                </a:lnTo>
                <a:lnTo>
                  <a:pt x="950183" y="191514"/>
                </a:lnTo>
                <a:lnTo>
                  <a:pt x="919114" y="157692"/>
                </a:lnTo>
                <a:lnTo>
                  <a:pt x="885292" y="126623"/>
                </a:lnTo>
                <a:lnTo>
                  <a:pt x="848907" y="98498"/>
                </a:lnTo>
                <a:lnTo>
                  <a:pt x="810148" y="73506"/>
                </a:lnTo>
                <a:lnTo>
                  <a:pt x="769207" y="51838"/>
                </a:lnTo>
                <a:lnTo>
                  <a:pt x="726272" y="33683"/>
                </a:lnTo>
                <a:lnTo>
                  <a:pt x="681534" y="19231"/>
                </a:lnTo>
                <a:lnTo>
                  <a:pt x="635184" y="8674"/>
                </a:lnTo>
                <a:lnTo>
                  <a:pt x="587410" y="2200"/>
                </a:lnTo>
                <a:lnTo>
                  <a:pt x="538403" y="0"/>
                </a:lnTo>
                <a:close/>
              </a:path>
            </a:pathLst>
          </a:custGeom>
          <a:solidFill>
            <a:srgbClr val="193E6D"/>
          </a:solidFill>
        </p:spPr>
        <p:txBody>
          <a:bodyPr wrap="square" lIns="0" tIns="0" rIns="0" bIns="0" rtlCol="0"/>
          <a:lstStyle/>
          <a:p>
            <a:endParaRPr sz="800" b="1">
              <a:latin typeface="Open Sans" panose="020B0606030504020204" pitchFamily="34" charset="0"/>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5E82021F-D923-41AE-8F01-8739F16E1D45}"/>
              </a:ext>
            </a:extLst>
          </p:cNvPr>
          <p:cNvSpPr txBox="1"/>
          <p:nvPr/>
        </p:nvSpPr>
        <p:spPr>
          <a:xfrm>
            <a:off x="4895601" y="2761163"/>
            <a:ext cx="429798" cy="174407"/>
          </a:xfrm>
          <a:prstGeom prst="rect">
            <a:avLst/>
          </a:prstGeom>
          <a:noFill/>
        </p:spPr>
        <p:txBody>
          <a:bodyPr wrap="square" rtlCol="0">
            <a:spAutoFit/>
          </a:bodyPr>
          <a:lstStyle/>
          <a:p>
            <a:pPr algn="ctr"/>
            <a:r>
              <a:rPr lang="en-US" sz="800" b="1"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ICOs</a:t>
            </a:r>
          </a:p>
        </p:txBody>
      </p:sp>
      <p:sp>
        <p:nvSpPr>
          <p:cNvPr id="70" name="TextBox 69">
            <a:extLst>
              <a:ext uri="{FF2B5EF4-FFF2-40B4-BE49-F238E27FC236}">
                <a16:creationId xmlns:a16="http://schemas.microsoft.com/office/drawing/2014/main" id="{B91F2408-3620-4363-9985-AE828DF23026}"/>
              </a:ext>
            </a:extLst>
          </p:cNvPr>
          <p:cNvSpPr txBox="1"/>
          <p:nvPr/>
        </p:nvSpPr>
        <p:spPr>
          <a:xfrm>
            <a:off x="5814022" y="2540685"/>
            <a:ext cx="1431877" cy="184666"/>
          </a:xfrm>
          <a:prstGeom prst="rect">
            <a:avLst/>
          </a:prstGeom>
          <a:noFill/>
        </p:spPr>
        <p:txBody>
          <a:bodyPr wrap="square" rtlCol="0">
            <a:spAutoFit/>
          </a:bodyPr>
          <a:lstStyle/>
          <a:p>
            <a:pPr algn="ctr"/>
            <a:r>
              <a:rPr lang="en-US" sz="900" b="1" baseline="30000" dirty="0">
                <a:solidFill>
                  <a:schemeClr val="bg1"/>
                </a:solidFill>
              </a:rPr>
              <a:t>FIAT/CRYPTO MANAGEMENT</a:t>
            </a:r>
          </a:p>
        </p:txBody>
      </p:sp>
      <p:sp>
        <p:nvSpPr>
          <p:cNvPr id="71" name="TextBox 70">
            <a:extLst>
              <a:ext uri="{FF2B5EF4-FFF2-40B4-BE49-F238E27FC236}">
                <a16:creationId xmlns:a16="http://schemas.microsoft.com/office/drawing/2014/main" id="{FAECDF30-82DC-4D22-8764-AB29967E929D}"/>
              </a:ext>
            </a:extLst>
          </p:cNvPr>
          <p:cNvSpPr txBox="1"/>
          <p:nvPr/>
        </p:nvSpPr>
        <p:spPr>
          <a:xfrm>
            <a:off x="5904748" y="2715923"/>
            <a:ext cx="1250424" cy="184666"/>
          </a:xfrm>
          <a:prstGeom prst="rect">
            <a:avLst/>
          </a:prstGeom>
          <a:noFill/>
        </p:spPr>
        <p:txBody>
          <a:bodyPr wrap="square" rtlCol="0">
            <a:spAutoFit/>
          </a:bodyPr>
          <a:lstStyle/>
          <a:p>
            <a:pPr algn="ctr"/>
            <a:r>
              <a:rPr lang="en-US" sz="900" b="1" baseline="30000" dirty="0" smtClean="0">
                <a:solidFill>
                  <a:schemeClr val="bg1"/>
                </a:solidFill>
              </a:rPr>
              <a:t>STORAGE</a:t>
            </a:r>
            <a:endParaRPr lang="en-US" sz="900" b="1" baseline="30000" dirty="0">
              <a:solidFill>
                <a:schemeClr val="bg1"/>
              </a:solidFill>
            </a:endParaRPr>
          </a:p>
        </p:txBody>
      </p:sp>
      <p:sp>
        <p:nvSpPr>
          <p:cNvPr id="72" name="TextBox 71">
            <a:extLst>
              <a:ext uri="{FF2B5EF4-FFF2-40B4-BE49-F238E27FC236}">
                <a16:creationId xmlns:a16="http://schemas.microsoft.com/office/drawing/2014/main" id="{A87A570B-7F71-43C7-A182-280D530E0737}"/>
              </a:ext>
            </a:extLst>
          </p:cNvPr>
          <p:cNvSpPr txBox="1"/>
          <p:nvPr/>
        </p:nvSpPr>
        <p:spPr>
          <a:xfrm>
            <a:off x="5799070" y="2891140"/>
            <a:ext cx="1461780" cy="184666"/>
          </a:xfrm>
          <a:prstGeom prst="rect">
            <a:avLst/>
          </a:prstGeom>
          <a:noFill/>
        </p:spPr>
        <p:txBody>
          <a:bodyPr wrap="square" rtlCol="0">
            <a:spAutoFit/>
          </a:bodyPr>
          <a:lstStyle/>
          <a:p>
            <a:pPr algn="ctr"/>
            <a:r>
              <a:rPr lang="en-US" sz="900" b="1" baseline="30000" dirty="0">
                <a:solidFill>
                  <a:schemeClr val="bg1"/>
                </a:solidFill>
              </a:rPr>
              <a:t>CORRESPONDENT BANKS</a:t>
            </a:r>
          </a:p>
        </p:txBody>
      </p:sp>
      <p:grpSp>
        <p:nvGrpSpPr>
          <p:cNvPr id="73" name="Group 72">
            <a:extLst>
              <a:ext uri="{FF2B5EF4-FFF2-40B4-BE49-F238E27FC236}">
                <a16:creationId xmlns:a16="http://schemas.microsoft.com/office/drawing/2014/main" id="{F053D869-89E9-4ACA-AE0D-00A6E78EA523}"/>
              </a:ext>
            </a:extLst>
          </p:cNvPr>
          <p:cNvGrpSpPr/>
          <p:nvPr/>
        </p:nvGrpSpPr>
        <p:grpSpPr>
          <a:xfrm>
            <a:off x="5453912" y="1377507"/>
            <a:ext cx="102180" cy="35531"/>
            <a:chOff x="6572091" y="1104267"/>
            <a:chExt cx="148838" cy="51755"/>
          </a:xfrm>
        </p:grpSpPr>
        <p:sp>
          <p:nvSpPr>
            <p:cNvPr id="74" name="object 33">
              <a:extLst>
                <a:ext uri="{FF2B5EF4-FFF2-40B4-BE49-F238E27FC236}">
                  <a16:creationId xmlns:a16="http://schemas.microsoft.com/office/drawing/2014/main" id="{0F72C5AD-099D-4D0D-A56D-2DF26A266AC0}"/>
                </a:ext>
              </a:extLst>
            </p:cNvPr>
            <p:cNvSpPr/>
            <p:nvPr/>
          </p:nvSpPr>
          <p:spPr>
            <a:xfrm>
              <a:off x="6572091" y="1104270"/>
              <a:ext cx="27940" cy="51752"/>
            </a:xfrm>
            <a:custGeom>
              <a:avLst/>
              <a:gdLst/>
              <a:ahLst/>
              <a:cxnLst/>
              <a:rect l="l" t="t" r="r" b="b"/>
              <a:pathLst>
                <a:path w="55879" h="103505">
                  <a:moveTo>
                    <a:pt x="55600" y="103390"/>
                  </a:moveTo>
                  <a:lnTo>
                    <a:pt x="0" y="51689"/>
                  </a:lnTo>
                  <a:lnTo>
                    <a:pt x="55600" y="0"/>
                  </a:lnTo>
                </a:path>
              </a:pathLst>
            </a:custGeom>
            <a:ln w="12700">
              <a:solidFill>
                <a:srgbClr val="D1A685"/>
              </a:solidFill>
            </a:ln>
          </p:spPr>
          <p:txBody>
            <a:bodyPr wrap="square" lIns="0" tIns="0" rIns="0" bIns="0" rtlCol="0"/>
            <a:lstStyle/>
            <a:p>
              <a:endParaRPr/>
            </a:p>
          </p:txBody>
        </p:sp>
        <p:sp>
          <p:nvSpPr>
            <p:cNvPr id="75" name="object 34">
              <a:extLst>
                <a:ext uri="{FF2B5EF4-FFF2-40B4-BE49-F238E27FC236}">
                  <a16:creationId xmlns:a16="http://schemas.microsoft.com/office/drawing/2014/main" id="{47CD86F9-0423-4303-90F8-37A5C950950C}"/>
                </a:ext>
              </a:extLst>
            </p:cNvPr>
            <p:cNvSpPr/>
            <p:nvPr/>
          </p:nvSpPr>
          <p:spPr>
            <a:xfrm>
              <a:off x="6692989" y="1104267"/>
              <a:ext cx="27940" cy="51752"/>
            </a:xfrm>
            <a:custGeom>
              <a:avLst/>
              <a:gdLst/>
              <a:ahLst/>
              <a:cxnLst/>
              <a:rect l="l" t="t" r="r" b="b"/>
              <a:pathLst>
                <a:path w="55879" h="103505">
                  <a:moveTo>
                    <a:pt x="0" y="0"/>
                  </a:moveTo>
                  <a:lnTo>
                    <a:pt x="55600" y="51701"/>
                  </a:lnTo>
                  <a:lnTo>
                    <a:pt x="0" y="103390"/>
                  </a:lnTo>
                </a:path>
              </a:pathLst>
            </a:custGeom>
            <a:ln w="12700">
              <a:solidFill>
                <a:srgbClr val="D1A685"/>
              </a:solidFill>
            </a:ln>
          </p:spPr>
          <p:txBody>
            <a:bodyPr wrap="square" lIns="0" tIns="0" rIns="0" bIns="0" rtlCol="0"/>
            <a:lstStyle/>
            <a:p>
              <a:endParaRPr/>
            </a:p>
          </p:txBody>
        </p:sp>
        <p:cxnSp>
          <p:nvCxnSpPr>
            <p:cNvPr id="76" name="Straight Connector 75">
              <a:extLst>
                <a:ext uri="{FF2B5EF4-FFF2-40B4-BE49-F238E27FC236}">
                  <a16:creationId xmlns:a16="http://schemas.microsoft.com/office/drawing/2014/main" id="{A551044A-279B-4787-BAFB-B19C905DBC8A}"/>
                </a:ext>
              </a:extLst>
            </p:cNvPr>
            <p:cNvCxnSpPr/>
            <p:nvPr/>
          </p:nvCxnSpPr>
          <p:spPr>
            <a:xfrm>
              <a:off x="6574878" y="1130143"/>
              <a:ext cx="136057" cy="0"/>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F9916886-E83E-42F4-B00E-28452912D2C3}"/>
              </a:ext>
            </a:extLst>
          </p:cNvPr>
          <p:cNvGrpSpPr/>
          <p:nvPr/>
        </p:nvGrpSpPr>
        <p:grpSpPr>
          <a:xfrm>
            <a:off x="5453912" y="1758980"/>
            <a:ext cx="102180" cy="35531"/>
            <a:chOff x="6572091" y="1104267"/>
            <a:chExt cx="148838" cy="51755"/>
          </a:xfrm>
        </p:grpSpPr>
        <p:sp>
          <p:nvSpPr>
            <p:cNvPr id="78" name="object 33">
              <a:extLst>
                <a:ext uri="{FF2B5EF4-FFF2-40B4-BE49-F238E27FC236}">
                  <a16:creationId xmlns:a16="http://schemas.microsoft.com/office/drawing/2014/main" id="{607C2DF9-6EAB-4764-AB82-EAEECC4372D2}"/>
                </a:ext>
              </a:extLst>
            </p:cNvPr>
            <p:cNvSpPr/>
            <p:nvPr/>
          </p:nvSpPr>
          <p:spPr>
            <a:xfrm>
              <a:off x="6572091" y="1104270"/>
              <a:ext cx="27940" cy="51752"/>
            </a:xfrm>
            <a:custGeom>
              <a:avLst/>
              <a:gdLst/>
              <a:ahLst/>
              <a:cxnLst/>
              <a:rect l="l" t="t" r="r" b="b"/>
              <a:pathLst>
                <a:path w="55879" h="103505">
                  <a:moveTo>
                    <a:pt x="55600" y="103390"/>
                  </a:moveTo>
                  <a:lnTo>
                    <a:pt x="0" y="51689"/>
                  </a:lnTo>
                  <a:lnTo>
                    <a:pt x="55600" y="0"/>
                  </a:lnTo>
                </a:path>
              </a:pathLst>
            </a:custGeom>
            <a:ln w="12700">
              <a:solidFill>
                <a:srgbClr val="D1A685"/>
              </a:solidFill>
            </a:ln>
          </p:spPr>
          <p:txBody>
            <a:bodyPr wrap="square" lIns="0" tIns="0" rIns="0" bIns="0" rtlCol="0"/>
            <a:lstStyle/>
            <a:p>
              <a:endParaRPr/>
            </a:p>
          </p:txBody>
        </p:sp>
        <p:sp>
          <p:nvSpPr>
            <p:cNvPr id="79" name="object 34">
              <a:extLst>
                <a:ext uri="{FF2B5EF4-FFF2-40B4-BE49-F238E27FC236}">
                  <a16:creationId xmlns:a16="http://schemas.microsoft.com/office/drawing/2014/main" id="{AB084C41-5E4E-44D9-8B77-827E34DCA358}"/>
                </a:ext>
              </a:extLst>
            </p:cNvPr>
            <p:cNvSpPr/>
            <p:nvPr/>
          </p:nvSpPr>
          <p:spPr>
            <a:xfrm>
              <a:off x="6692989" y="1104267"/>
              <a:ext cx="27940" cy="51752"/>
            </a:xfrm>
            <a:custGeom>
              <a:avLst/>
              <a:gdLst/>
              <a:ahLst/>
              <a:cxnLst/>
              <a:rect l="l" t="t" r="r" b="b"/>
              <a:pathLst>
                <a:path w="55879" h="103505">
                  <a:moveTo>
                    <a:pt x="0" y="0"/>
                  </a:moveTo>
                  <a:lnTo>
                    <a:pt x="55600" y="51701"/>
                  </a:lnTo>
                  <a:lnTo>
                    <a:pt x="0" y="103390"/>
                  </a:lnTo>
                </a:path>
              </a:pathLst>
            </a:custGeom>
            <a:ln w="12700">
              <a:solidFill>
                <a:srgbClr val="D1A685"/>
              </a:solidFill>
            </a:ln>
          </p:spPr>
          <p:txBody>
            <a:bodyPr wrap="square" lIns="0" tIns="0" rIns="0" bIns="0" rtlCol="0"/>
            <a:lstStyle/>
            <a:p>
              <a:endParaRPr/>
            </a:p>
          </p:txBody>
        </p:sp>
        <p:cxnSp>
          <p:nvCxnSpPr>
            <p:cNvPr id="80" name="Straight Connector 79">
              <a:extLst>
                <a:ext uri="{FF2B5EF4-FFF2-40B4-BE49-F238E27FC236}">
                  <a16:creationId xmlns:a16="http://schemas.microsoft.com/office/drawing/2014/main" id="{7BA6A8A7-208F-48D6-BF91-72B80A6D8455}"/>
                </a:ext>
              </a:extLst>
            </p:cNvPr>
            <p:cNvCxnSpPr/>
            <p:nvPr/>
          </p:nvCxnSpPr>
          <p:spPr>
            <a:xfrm>
              <a:off x="6574878" y="1130143"/>
              <a:ext cx="136057" cy="0"/>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0F4DBDE9-18F1-440B-B001-CA040EF63FA8}"/>
              </a:ext>
            </a:extLst>
          </p:cNvPr>
          <p:cNvGrpSpPr/>
          <p:nvPr/>
        </p:nvGrpSpPr>
        <p:grpSpPr>
          <a:xfrm>
            <a:off x="5453912" y="2080542"/>
            <a:ext cx="102180" cy="35531"/>
            <a:chOff x="6572091" y="1104267"/>
            <a:chExt cx="148838" cy="51755"/>
          </a:xfrm>
        </p:grpSpPr>
        <p:sp>
          <p:nvSpPr>
            <p:cNvPr id="82" name="object 33">
              <a:extLst>
                <a:ext uri="{FF2B5EF4-FFF2-40B4-BE49-F238E27FC236}">
                  <a16:creationId xmlns:a16="http://schemas.microsoft.com/office/drawing/2014/main" id="{F8EAA94B-D0E7-4C04-A3E9-96EDC0E9CCDB}"/>
                </a:ext>
              </a:extLst>
            </p:cNvPr>
            <p:cNvSpPr/>
            <p:nvPr/>
          </p:nvSpPr>
          <p:spPr>
            <a:xfrm>
              <a:off x="6572091" y="1104270"/>
              <a:ext cx="27940" cy="51752"/>
            </a:xfrm>
            <a:custGeom>
              <a:avLst/>
              <a:gdLst/>
              <a:ahLst/>
              <a:cxnLst/>
              <a:rect l="l" t="t" r="r" b="b"/>
              <a:pathLst>
                <a:path w="55879" h="103505">
                  <a:moveTo>
                    <a:pt x="55600" y="103390"/>
                  </a:moveTo>
                  <a:lnTo>
                    <a:pt x="0" y="51689"/>
                  </a:lnTo>
                  <a:lnTo>
                    <a:pt x="55600" y="0"/>
                  </a:lnTo>
                </a:path>
              </a:pathLst>
            </a:custGeom>
            <a:ln w="12700">
              <a:solidFill>
                <a:srgbClr val="D1A685"/>
              </a:solidFill>
            </a:ln>
          </p:spPr>
          <p:txBody>
            <a:bodyPr wrap="square" lIns="0" tIns="0" rIns="0" bIns="0" rtlCol="0"/>
            <a:lstStyle/>
            <a:p>
              <a:endParaRPr/>
            </a:p>
          </p:txBody>
        </p:sp>
        <p:sp>
          <p:nvSpPr>
            <p:cNvPr id="83" name="object 34">
              <a:extLst>
                <a:ext uri="{FF2B5EF4-FFF2-40B4-BE49-F238E27FC236}">
                  <a16:creationId xmlns:a16="http://schemas.microsoft.com/office/drawing/2014/main" id="{6136C862-D61C-480D-B998-EA6E84A8AA62}"/>
                </a:ext>
              </a:extLst>
            </p:cNvPr>
            <p:cNvSpPr/>
            <p:nvPr/>
          </p:nvSpPr>
          <p:spPr>
            <a:xfrm>
              <a:off x="6692989" y="1104267"/>
              <a:ext cx="27940" cy="51752"/>
            </a:xfrm>
            <a:custGeom>
              <a:avLst/>
              <a:gdLst/>
              <a:ahLst/>
              <a:cxnLst/>
              <a:rect l="l" t="t" r="r" b="b"/>
              <a:pathLst>
                <a:path w="55879" h="103505">
                  <a:moveTo>
                    <a:pt x="0" y="0"/>
                  </a:moveTo>
                  <a:lnTo>
                    <a:pt x="55600" y="51701"/>
                  </a:lnTo>
                  <a:lnTo>
                    <a:pt x="0" y="103390"/>
                  </a:lnTo>
                </a:path>
              </a:pathLst>
            </a:custGeom>
            <a:ln w="12700">
              <a:solidFill>
                <a:srgbClr val="D1A685"/>
              </a:solidFill>
            </a:ln>
          </p:spPr>
          <p:txBody>
            <a:bodyPr wrap="square" lIns="0" tIns="0" rIns="0" bIns="0" rtlCol="0"/>
            <a:lstStyle/>
            <a:p>
              <a:endParaRPr/>
            </a:p>
          </p:txBody>
        </p:sp>
        <p:cxnSp>
          <p:nvCxnSpPr>
            <p:cNvPr id="84" name="Straight Connector 83">
              <a:extLst>
                <a:ext uri="{FF2B5EF4-FFF2-40B4-BE49-F238E27FC236}">
                  <a16:creationId xmlns:a16="http://schemas.microsoft.com/office/drawing/2014/main" id="{D6C0E415-E919-4510-92F6-108788D6E098}"/>
                </a:ext>
              </a:extLst>
            </p:cNvPr>
            <p:cNvCxnSpPr/>
            <p:nvPr/>
          </p:nvCxnSpPr>
          <p:spPr>
            <a:xfrm>
              <a:off x="6574878" y="1130143"/>
              <a:ext cx="136057" cy="0"/>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11F093A5-06D7-4D16-9425-C03F723D52C7}"/>
              </a:ext>
            </a:extLst>
          </p:cNvPr>
          <p:cNvGrpSpPr/>
          <p:nvPr/>
        </p:nvGrpSpPr>
        <p:grpSpPr>
          <a:xfrm>
            <a:off x="7412554" y="2119853"/>
            <a:ext cx="102180" cy="35531"/>
            <a:chOff x="6572091" y="1104267"/>
            <a:chExt cx="148838" cy="51755"/>
          </a:xfrm>
        </p:grpSpPr>
        <p:sp>
          <p:nvSpPr>
            <p:cNvPr id="86" name="object 33">
              <a:extLst>
                <a:ext uri="{FF2B5EF4-FFF2-40B4-BE49-F238E27FC236}">
                  <a16:creationId xmlns:a16="http://schemas.microsoft.com/office/drawing/2014/main" id="{910C10FB-BF4C-4B69-89E2-9DF473C745BC}"/>
                </a:ext>
              </a:extLst>
            </p:cNvPr>
            <p:cNvSpPr/>
            <p:nvPr/>
          </p:nvSpPr>
          <p:spPr>
            <a:xfrm>
              <a:off x="6572091" y="1104270"/>
              <a:ext cx="27940" cy="51752"/>
            </a:xfrm>
            <a:custGeom>
              <a:avLst/>
              <a:gdLst/>
              <a:ahLst/>
              <a:cxnLst/>
              <a:rect l="l" t="t" r="r" b="b"/>
              <a:pathLst>
                <a:path w="55879" h="103505">
                  <a:moveTo>
                    <a:pt x="55600" y="103390"/>
                  </a:moveTo>
                  <a:lnTo>
                    <a:pt x="0" y="51689"/>
                  </a:lnTo>
                  <a:lnTo>
                    <a:pt x="55600" y="0"/>
                  </a:lnTo>
                </a:path>
              </a:pathLst>
            </a:custGeom>
            <a:ln w="12700">
              <a:solidFill>
                <a:srgbClr val="D1A685"/>
              </a:solidFill>
            </a:ln>
          </p:spPr>
          <p:txBody>
            <a:bodyPr wrap="square" lIns="0" tIns="0" rIns="0" bIns="0" rtlCol="0"/>
            <a:lstStyle/>
            <a:p>
              <a:endParaRPr sz="900"/>
            </a:p>
          </p:txBody>
        </p:sp>
        <p:sp>
          <p:nvSpPr>
            <p:cNvPr id="87" name="object 34">
              <a:extLst>
                <a:ext uri="{FF2B5EF4-FFF2-40B4-BE49-F238E27FC236}">
                  <a16:creationId xmlns:a16="http://schemas.microsoft.com/office/drawing/2014/main" id="{1403DA99-984D-44B9-86AD-0FFE2E47170F}"/>
                </a:ext>
              </a:extLst>
            </p:cNvPr>
            <p:cNvSpPr/>
            <p:nvPr/>
          </p:nvSpPr>
          <p:spPr>
            <a:xfrm>
              <a:off x="6692989" y="1104267"/>
              <a:ext cx="27940" cy="51752"/>
            </a:xfrm>
            <a:custGeom>
              <a:avLst/>
              <a:gdLst/>
              <a:ahLst/>
              <a:cxnLst/>
              <a:rect l="l" t="t" r="r" b="b"/>
              <a:pathLst>
                <a:path w="55879" h="103505">
                  <a:moveTo>
                    <a:pt x="0" y="0"/>
                  </a:moveTo>
                  <a:lnTo>
                    <a:pt x="55600" y="51701"/>
                  </a:lnTo>
                  <a:lnTo>
                    <a:pt x="0" y="103390"/>
                  </a:lnTo>
                </a:path>
              </a:pathLst>
            </a:custGeom>
            <a:ln w="12700">
              <a:solidFill>
                <a:srgbClr val="D1A685"/>
              </a:solidFill>
            </a:ln>
          </p:spPr>
          <p:txBody>
            <a:bodyPr wrap="square" lIns="0" tIns="0" rIns="0" bIns="0" rtlCol="0"/>
            <a:lstStyle/>
            <a:p>
              <a:endParaRPr sz="900"/>
            </a:p>
          </p:txBody>
        </p:sp>
        <p:cxnSp>
          <p:nvCxnSpPr>
            <p:cNvPr id="88" name="Straight Connector 87">
              <a:extLst>
                <a:ext uri="{FF2B5EF4-FFF2-40B4-BE49-F238E27FC236}">
                  <a16:creationId xmlns:a16="http://schemas.microsoft.com/office/drawing/2014/main" id="{C4FCC959-6D62-4D84-811F-A7DC983142C9}"/>
                </a:ext>
              </a:extLst>
            </p:cNvPr>
            <p:cNvCxnSpPr/>
            <p:nvPr/>
          </p:nvCxnSpPr>
          <p:spPr>
            <a:xfrm>
              <a:off x="6574878" y="1130143"/>
              <a:ext cx="136057" cy="0"/>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C70F03AA-A8DF-4DDD-9AC4-A01277F1E5C8}"/>
              </a:ext>
            </a:extLst>
          </p:cNvPr>
          <p:cNvGrpSpPr/>
          <p:nvPr/>
        </p:nvGrpSpPr>
        <p:grpSpPr>
          <a:xfrm rot="5400000">
            <a:off x="6469400" y="2395874"/>
            <a:ext cx="102180" cy="35531"/>
            <a:chOff x="6572091" y="1104267"/>
            <a:chExt cx="148838" cy="51755"/>
          </a:xfrm>
        </p:grpSpPr>
        <p:sp>
          <p:nvSpPr>
            <p:cNvPr id="90" name="object 33">
              <a:extLst>
                <a:ext uri="{FF2B5EF4-FFF2-40B4-BE49-F238E27FC236}">
                  <a16:creationId xmlns:a16="http://schemas.microsoft.com/office/drawing/2014/main" id="{61089F03-6A89-47B3-A07D-921E3768B981}"/>
                </a:ext>
              </a:extLst>
            </p:cNvPr>
            <p:cNvSpPr/>
            <p:nvPr/>
          </p:nvSpPr>
          <p:spPr>
            <a:xfrm>
              <a:off x="6572091" y="1104270"/>
              <a:ext cx="27940" cy="51752"/>
            </a:xfrm>
            <a:custGeom>
              <a:avLst/>
              <a:gdLst/>
              <a:ahLst/>
              <a:cxnLst/>
              <a:rect l="l" t="t" r="r" b="b"/>
              <a:pathLst>
                <a:path w="55879" h="103505">
                  <a:moveTo>
                    <a:pt x="55600" y="103390"/>
                  </a:moveTo>
                  <a:lnTo>
                    <a:pt x="0" y="51689"/>
                  </a:lnTo>
                  <a:lnTo>
                    <a:pt x="55600" y="0"/>
                  </a:lnTo>
                </a:path>
              </a:pathLst>
            </a:custGeom>
            <a:ln w="12700">
              <a:solidFill>
                <a:srgbClr val="D1A685"/>
              </a:solidFill>
            </a:ln>
          </p:spPr>
          <p:txBody>
            <a:bodyPr wrap="square" lIns="0" tIns="0" rIns="0" bIns="0" rtlCol="0"/>
            <a:lstStyle/>
            <a:p>
              <a:endParaRPr/>
            </a:p>
          </p:txBody>
        </p:sp>
        <p:sp>
          <p:nvSpPr>
            <p:cNvPr id="91" name="object 34">
              <a:extLst>
                <a:ext uri="{FF2B5EF4-FFF2-40B4-BE49-F238E27FC236}">
                  <a16:creationId xmlns:a16="http://schemas.microsoft.com/office/drawing/2014/main" id="{4B1C4157-7603-495F-9F3C-31DEFE20FF23}"/>
                </a:ext>
              </a:extLst>
            </p:cNvPr>
            <p:cNvSpPr/>
            <p:nvPr/>
          </p:nvSpPr>
          <p:spPr>
            <a:xfrm>
              <a:off x="6692989" y="1104267"/>
              <a:ext cx="27940" cy="51752"/>
            </a:xfrm>
            <a:custGeom>
              <a:avLst/>
              <a:gdLst/>
              <a:ahLst/>
              <a:cxnLst/>
              <a:rect l="l" t="t" r="r" b="b"/>
              <a:pathLst>
                <a:path w="55879" h="103505">
                  <a:moveTo>
                    <a:pt x="0" y="0"/>
                  </a:moveTo>
                  <a:lnTo>
                    <a:pt x="55600" y="51701"/>
                  </a:lnTo>
                  <a:lnTo>
                    <a:pt x="0" y="103390"/>
                  </a:lnTo>
                </a:path>
              </a:pathLst>
            </a:custGeom>
            <a:ln w="12700">
              <a:solidFill>
                <a:srgbClr val="D1A685"/>
              </a:solidFill>
            </a:ln>
          </p:spPr>
          <p:txBody>
            <a:bodyPr wrap="square" lIns="0" tIns="0" rIns="0" bIns="0" rtlCol="0"/>
            <a:lstStyle/>
            <a:p>
              <a:endParaRPr/>
            </a:p>
          </p:txBody>
        </p:sp>
        <p:cxnSp>
          <p:nvCxnSpPr>
            <p:cNvPr id="92" name="Straight Connector 91">
              <a:extLst>
                <a:ext uri="{FF2B5EF4-FFF2-40B4-BE49-F238E27FC236}">
                  <a16:creationId xmlns:a16="http://schemas.microsoft.com/office/drawing/2014/main" id="{52C6D5CA-9AFD-4A9B-BCF6-6A84FC868E69}"/>
                </a:ext>
              </a:extLst>
            </p:cNvPr>
            <p:cNvCxnSpPr/>
            <p:nvPr/>
          </p:nvCxnSpPr>
          <p:spPr>
            <a:xfrm>
              <a:off x="6574878" y="1130143"/>
              <a:ext cx="136057" cy="0"/>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5350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58DAA5-C7C9-4339-A36E-18A1EE3787A1}" type="slidenum">
              <a:rPr lang="de-CH" smtClean="0"/>
              <a:t>22</a:t>
            </a:fld>
            <a:endParaRPr lang="de-CH" dirty="0"/>
          </a:p>
        </p:txBody>
      </p:sp>
      <p:sp>
        <p:nvSpPr>
          <p:cNvPr id="3" name="Rechteck 6">
            <a:extLst>
              <a:ext uri="{FF2B5EF4-FFF2-40B4-BE49-F238E27FC236}">
                <a16:creationId xmlns:a16="http://schemas.microsoft.com/office/drawing/2014/main" id="{34F93F52-411F-463A-AFED-9C657BC30254}"/>
              </a:ext>
            </a:extLst>
          </p:cNvPr>
          <p:cNvSpPr/>
          <p:nvPr/>
        </p:nvSpPr>
        <p:spPr>
          <a:xfrm>
            <a:off x="360829" y="1043779"/>
            <a:ext cx="3779124"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lvl="0" algn="just">
              <a:spcAft>
                <a:spcPts val="600"/>
              </a:spcAft>
              <a:buClr>
                <a:srgbClr val="B9E0F7"/>
              </a:buClr>
            </a:pP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Crypto Storage AG </a:t>
            </a:r>
            <a:r>
              <a:rPr lang="en-US" sz="800" dirty="0">
                <a:solidFill>
                  <a:srgbClr val="C9CACC">
                    <a:lumMod val="50000"/>
                  </a:srgbClr>
                </a:solidFill>
              </a:rPr>
              <a:t>will allow for </a:t>
            </a: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highly configurable </a:t>
            </a:r>
            <a:r>
              <a:rPr lang="en-US" sz="800" dirty="0">
                <a:solidFill>
                  <a:srgbClr val="C9CACC">
                    <a:lumMod val="50000"/>
                  </a:srgbClr>
                </a:solidFill>
              </a:rPr>
              <a:t>access to your crypto assets with institutional-grade access control rules. The private keys never leave the hardware security module (HSM) and the HSM's right to sign a transaction is determined through approval from a configurable quorum within your institution and executed on </a:t>
            </a:r>
            <a:r>
              <a:rPr lang="en-US" sz="800" b="1" dirty="0">
                <a:solidFill>
                  <a:srgbClr val="153E6E"/>
                </a:solidFill>
                <a:latin typeface="Open Sans "/>
              </a:rPr>
              <a:t>tamper-proof approval clients</a:t>
            </a:r>
            <a:r>
              <a:rPr lang="en-US" sz="800" dirty="0">
                <a:solidFill>
                  <a:schemeClr val="tx1">
                    <a:lumMod val="65000"/>
                    <a:lumOff val="35000"/>
                  </a:schemeClr>
                </a:solidFill>
              </a:rPr>
              <a:t>.</a:t>
            </a:r>
          </a:p>
          <a:p>
            <a:pPr lvl="0" algn="just">
              <a:spcAft>
                <a:spcPts val="600"/>
              </a:spcAft>
              <a:buClr>
                <a:srgbClr val="B9E0F7"/>
              </a:buClr>
            </a:pPr>
            <a:r>
              <a:rPr lang="en-US" sz="800" dirty="0">
                <a:solidFill>
                  <a:srgbClr val="C9CACC">
                    <a:lumMod val="50000"/>
                  </a:srgbClr>
                </a:solidFill>
              </a:rPr>
              <a:t>The solution is highly adjustable to your internal processes and roles, while maintaining high security behind </a:t>
            </a:r>
            <a:r>
              <a:rPr lang="en-US" sz="800" dirty="0">
                <a:solidFill>
                  <a:srgbClr val="153E6E"/>
                </a:solidFill>
                <a:latin typeface="Open Sans Bold" panose="020B0806030504020204" pitchFamily="34" charset="0"/>
                <a:ea typeface="Open Sans Bold" panose="020B0806030504020204" pitchFamily="34" charset="0"/>
                <a:cs typeface="Open Sans Bold" panose="020B0806030504020204" pitchFamily="34" charset="0"/>
              </a:rPr>
              <a:t>several layers of hardware protection</a:t>
            </a:r>
            <a:r>
              <a:rPr lang="en-US" sz="800" dirty="0">
                <a:solidFill>
                  <a:srgbClr val="C9CACC">
                    <a:lumMod val="50000"/>
                  </a:srgbClr>
                </a:solidFill>
              </a:rPr>
              <a:t>.</a:t>
            </a:r>
          </a:p>
        </p:txBody>
      </p:sp>
      <p:grpSp>
        <p:nvGrpSpPr>
          <p:cNvPr id="4" name="Group 3"/>
          <p:cNvGrpSpPr/>
          <p:nvPr/>
        </p:nvGrpSpPr>
        <p:grpSpPr>
          <a:xfrm>
            <a:off x="4478204" y="1043276"/>
            <a:ext cx="4413065" cy="954107"/>
            <a:chOff x="4341830" y="985871"/>
            <a:chExt cx="4406634" cy="954107"/>
          </a:xfrm>
        </p:grpSpPr>
        <p:sp>
          <p:nvSpPr>
            <p:cNvPr id="5" name="Rectangle 4"/>
            <p:cNvSpPr/>
            <p:nvPr/>
          </p:nvSpPr>
          <p:spPr>
            <a:xfrm>
              <a:off x="4355976" y="987281"/>
              <a:ext cx="4392488" cy="938719"/>
            </a:xfrm>
            <a:prstGeom prst="rect">
              <a:avLst/>
            </a:prstGeom>
            <a:solidFill>
              <a:srgbClr val="D2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p>
          </p:txBody>
        </p:sp>
        <p:sp>
          <p:nvSpPr>
            <p:cNvPr id="6" name="Rectangle 5">
              <a:extLst>
                <a:ext uri="{FF2B5EF4-FFF2-40B4-BE49-F238E27FC236}">
                  <a16:creationId xmlns:a16="http://schemas.microsoft.com/office/drawing/2014/main" id="{BC7C2DDC-4A9C-4730-88C3-A6E37F8DE075}"/>
                </a:ext>
              </a:extLst>
            </p:cNvPr>
            <p:cNvSpPr/>
            <p:nvPr/>
          </p:nvSpPr>
          <p:spPr>
            <a:xfrm>
              <a:off x="4341830" y="985871"/>
              <a:ext cx="3200400" cy="954107"/>
            </a:xfrm>
            <a:prstGeom prst="rect">
              <a:avLst/>
            </a:prstGeom>
          </p:spPr>
          <p:txBody>
            <a:bodyPr wrap="square">
              <a:spAutoFit/>
            </a:bodyPr>
            <a:lstStyle/>
            <a:p>
              <a:pPr algn="just" defTabSz="914377">
                <a:defRPr/>
              </a:pPr>
              <a:r>
                <a:rPr lang="en-US" sz="800" dirty="0">
                  <a:solidFill>
                    <a:schemeClr val="bg1"/>
                  </a:solidFill>
                  <a:latin typeface="Open Sans Light"/>
                </a:rPr>
                <a:t>We offer a </a:t>
              </a:r>
              <a:r>
                <a:rPr lang="en-US" sz="800" b="1"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unique security infrastructure </a:t>
              </a:r>
              <a:r>
                <a:rPr lang="en-US" sz="800" dirty="0">
                  <a:solidFill>
                    <a:schemeClr val="bg1"/>
                  </a:solidFill>
                  <a:latin typeface="Open Sans Light"/>
                </a:rPr>
                <a:t>that enables through </a:t>
              </a:r>
              <a:r>
                <a:rPr lang="en-US" sz="800" b="1"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distinct hardware</a:t>
              </a:r>
              <a:r>
                <a:rPr lang="en-US" sz="800" dirty="0">
                  <a:solidFill>
                    <a:schemeClr val="bg1"/>
                  </a:solidFill>
                  <a:latin typeface="Open Sans Light"/>
                </a:rPr>
                <a:t>, a </a:t>
              </a:r>
              <a:r>
                <a:rPr lang="en-US" sz="800" b="1" dirty="0">
                  <a:solidFill>
                    <a:schemeClr val="bg1"/>
                  </a:solidFill>
                  <a:latin typeface="Open Sans Light"/>
                </a:rPr>
                <a:t>secure </a:t>
              </a:r>
              <a:r>
                <a:rPr lang="en-US" sz="800" b="1"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governance framework</a:t>
              </a:r>
              <a:r>
                <a:rPr lang="en-US" sz="8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 </a:t>
              </a:r>
              <a:r>
                <a:rPr lang="en-US" sz="800" dirty="0">
                  <a:solidFill>
                    <a:schemeClr val="bg1"/>
                  </a:solidFill>
                  <a:latin typeface="Open Sans Light"/>
                </a:rPr>
                <a:t>and therefore </a:t>
              </a:r>
              <a:r>
                <a:rPr lang="en-US" sz="800" b="1"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lowers the operational risk</a:t>
              </a:r>
              <a:r>
                <a:rPr lang="en-US" sz="800" b="1" dirty="0">
                  <a:solidFill>
                    <a:schemeClr val="bg1"/>
                  </a:solidFill>
                  <a:latin typeface="Open Sans Light"/>
                </a:rPr>
                <a:t> </a:t>
              </a:r>
              <a:r>
                <a:rPr lang="en-US" sz="800" dirty="0">
                  <a:solidFill>
                    <a:schemeClr val="bg1"/>
                  </a:solidFill>
                  <a:latin typeface="Open Sans Light"/>
                </a:rPr>
                <a:t>for our clients substantially. The solution allows for a very flexible and multilayer </a:t>
              </a:r>
              <a:r>
                <a:rPr lang="en-US" sz="800" b="1"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approval framework </a:t>
              </a:r>
              <a:r>
                <a:rPr lang="en-US" sz="800" dirty="0">
                  <a:solidFill>
                    <a:schemeClr val="bg1"/>
                  </a:solidFill>
                  <a:latin typeface="Open Sans Light"/>
                </a:rPr>
                <a:t>that caters the corporate governance needs of small and mid-size entities as well as </a:t>
              </a:r>
              <a:r>
                <a:rPr lang="en-US" sz="800" b="1"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large corporates </a:t>
              </a:r>
              <a:r>
                <a:rPr lang="en-US" sz="800" dirty="0">
                  <a:solidFill>
                    <a:schemeClr val="bg1"/>
                  </a:solidFill>
                  <a:latin typeface="Open Sans Light"/>
                </a:rPr>
                <a:t>that operate in different locations across the globe.</a:t>
              </a:r>
            </a:p>
          </p:txBody>
        </p:sp>
      </p:grpSp>
      <p:sp>
        <p:nvSpPr>
          <p:cNvPr id="7" name="Titel 1">
            <a:extLst>
              <a:ext uri="{FF2B5EF4-FFF2-40B4-BE49-F238E27FC236}">
                <a16:creationId xmlns:a16="http://schemas.microsoft.com/office/drawing/2014/main" id="{7D3AC242-8862-4D52-8F56-3939BC7789EC}"/>
              </a:ext>
            </a:extLst>
          </p:cNvPr>
          <p:cNvSpPr txBox="1">
            <a:spLocks/>
          </p:cNvSpPr>
          <p:nvPr/>
        </p:nvSpPr>
        <p:spPr>
          <a:xfrm>
            <a:off x="251520" y="360000"/>
            <a:ext cx="8639750" cy="411550"/>
          </a:xfrm>
          <a:prstGeom prst="rect">
            <a:avLst/>
          </a:prstGeom>
        </p:spPr>
        <p:txBody>
          <a:bodyPr lIns="64008">
            <a:noAutofit/>
          </a:bodyPr>
          <a:lstStyle>
            <a:lvl1pPr algn="l" defTabSz="914400" rtl="0" eaLnBrk="1" latinLnBrk="0" hangingPunct="1">
              <a:spcBef>
                <a:spcPct val="0"/>
              </a:spcBef>
              <a:buNone/>
              <a:defRPr sz="1600" b="1" i="0" kern="1200">
                <a:solidFill>
                  <a:srgbClr val="153E6E"/>
                </a:solidFill>
                <a:latin typeface="Open Sans"/>
                <a:ea typeface="+mj-ea"/>
                <a:cs typeface="Open Sans"/>
              </a:defRPr>
            </a:lvl1pPr>
          </a:lstStyle>
          <a:p>
            <a:r>
              <a:rPr lang="de-CH" smtClean="0"/>
              <a:t>CRYPTO STORAGE AG</a:t>
            </a:r>
            <a:br>
              <a:rPr lang="de-CH" smtClean="0"/>
            </a:br>
            <a:r>
              <a:rPr lang="de-CH" b="0" smtClean="0">
                <a:latin typeface="+mj-lt"/>
              </a:rPr>
              <a:t>YOUR CRYPTO ASSETS SECURITY PROVIDER</a:t>
            </a:r>
            <a:endParaRPr lang="de-CH" dirty="0">
              <a:latin typeface="+mj-lt"/>
            </a:endParaRPr>
          </a:p>
        </p:txBody>
      </p:sp>
      <p:grpSp>
        <p:nvGrpSpPr>
          <p:cNvPr id="8" name="Group 7"/>
          <p:cNvGrpSpPr/>
          <p:nvPr/>
        </p:nvGrpSpPr>
        <p:grpSpPr>
          <a:xfrm>
            <a:off x="344780" y="2182666"/>
            <a:ext cx="2828615" cy="2320872"/>
            <a:chOff x="344780" y="2182666"/>
            <a:chExt cx="2828615" cy="2320872"/>
          </a:xfrm>
        </p:grpSpPr>
        <p:pic>
          <p:nvPicPr>
            <p:cNvPr id="9" name="Picture 8">
              <a:extLst>
                <a:ext uri="{FF2B5EF4-FFF2-40B4-BE49-F238E27FC236}">
                  <a16:creationId xmlns:a16="http://schemas.microsoft.com/office/drawing/2014/main" id="{F22299CA-B942-4673-B6B8-F322CEAF0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94" y="3927067"/>
              <a:ext cx="264357" cy="315407"/>
            </a:xfrm>
            <a:prstGeom prst="rect">
              <a:avLst/>
            </a:prstGeom>
          </p:spPr>
        </p:pic>
        <p:pic>
          <p:nvPicPr>
            <p:cNvPr id="10" name="Picture 9">
              <a:extLst>
                <a:ext uri="{FF2B5EF4-FFF2-40B4-BE49-F238E27FC236}">
                  <a16:creationId xmlns:a16="http://schemas.microsoft.com/office/drawing/2014/main" id="{0F03D504-41D3-419C-89FC-00D6A0B19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84" y="3115288"/>
              <a:ext cx="323358" cy="322997"/>
            </a:xfrm>
            <a:prstGeom prst="rect">
              <a:avLst/>
            </a:prstGeom>
          </p:spPr>
        </p:pic>
        <p:pic>
          <p:nvPicPr>
            <p:cNvPr id="11" name="Picture 10">
              <a:extLst>
                <a:ext uri="{FF2B5EF4-FFF2-40B4-BE49-F238E27FC236}">
                  <a16:creationId xmlns:a16="http://schemas.microsoft.com/office/drawing/2014/main" id="{9A0D4937-6AAC-40B3-9186-2A96F5C92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780" y="2343448"/>
              <a:ext cx="396000" cy="346981"/>
            </a:xfrm>
            <a:prstGeom prst="rect">
              <a:avLst/>
            </a:prstGeom>
          </p:spPr>
        </p:pic>
        <p:grpSp>
          <p:nvGrpSpPr>
            <p:cNvPr id="12" name="Group 11"/>
            <p:cNvGrpSpPr/>
            <p:nvPr/>
          </p:nvGrpSpPr>
          <p:grpSpPr>
            <a:xfrm>
              <a:off x="725395" y="2993840"/>
              <a:ext cx="2448000" cy="486144"/>
              <a:chOff x="725395" y="2998517"/>
              <a:chExt cx="2448000" cy="486144"/>
            </a:xfrm>
          </p:grpSpPr>
          <p:sp>
            <p:nvSpPr>
              <p:cNvPr id="19" name="TextBox 18">
                <a:extLst>
                  <a:ext uri="{FF2B5EF4-FFF2-40B4-BE49-F238E27FC236}">
                    <a16:creationId xmlns:a16="http://schemas.microsoft.com/office/drawing/2014/main" id="{611A0F50-EF49-4369-B320-B8C5161D90C5}"/>
                  </a:ext>
                </a:extLst>
              </p:cNvPr>
              <p:cNvSpPr txBox="1"/>
              <p:nvPr/>
            </p:nvSpPr>
            <p:spPr>
              <a:xfrm>
                <a:off x="725396" y="2998517"/>
                <a:ext cx="1226611" cy="215444"/>
              </a:xfrm>
              <a:prstGeom prst="rect">
                <a:avLst/>
              </a:prstGeom>
              <a:noFill/>
            </p:spPr>
            <p:txBody>
              <a:bodyPr wrap="square" rtlCol="0">
                <a:spAutoFit/>
              </a:bodyPr>
              <a:lstStyle/>
              <a:p>
                <a:r>
                  <a:rPr lang="de-CH"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Insurance</a:t>
                </a:r>
              </a:p>
            </p:txBody>
          </p:sp>
          <p:sp>
            <p:nvSpPr>
              <p:cNvPr id="20" name="TextBox 19">
                <a:extLst>
                  <a:ext uri="{FF2B5EF4-FFF2-40B4-BE49-F238E27FC236}">
                    <a16:creationId xmlns:a16="http://schemas.microsoft.com/office/drawing/2014/main" id="{8641CF37-CC60-4E05-86FD-11DD06669719}"/>
                  </a:ext>
                </a:extLst>
              </p:cNvPr>
              <p:cNvSpPr txBox="1">
                <a:spLocks noChangeAspect="1"/>
              </p:cNvSpPr>
              <p:nvPr/>
            </p:nvSpPr>
            <p:spPr>
              <a:xfrm>
                <a:off x="725395" y="3176884"/>
                <a:ext cx="2448000" cy="307777"/>
              </a:xfrm>
              <a:prstGeom prst="rect">
                <a:avLst/>
              </a:prstGeom>
              <a:noFill/>
            </p:spPr>
            <p:txBody>
              <a:bodyPr wrap="square" rtlCol="0">
                <a:spAutoFit/>
              </a:bodyPr>
              <a:lstStyle/>
              <a:p>
                <a:pPr algn="just"/>
                <a:r>
                  <a:rPr lang="en-US" sz="700" dirty="0">
                    <a:solidFill>
                      <a:schemeClr val="tx1">
                        <a:lumMod val="65000"/>
                        <a:lumOff val="35000"/>
                      </a:schemeClr>
                    </a:solidFill>
                    <a:latin typeface="+mj-lt"/>
                    <a:ea typeface="Open Sans bold" panose="020B0806030504020204" pitchFamily="34" charset="0"/>
                    <a:cs typeface="Open Sans bold" panose="020B0806030504020204" pitchFamily="34" charset="0"/>
                  </a:rPr>
                  <a:t>The technical infrastructure at Crypto Storage AG is insured and covers part of the client assets.</a:t>
                </a:r>
              </a:p>
            </p:txBody>
          </p:sp>
        </p:grpSp>
        <p:grpSp>
          <p:nvGrpSpPr>
            <p:cNvPr id="13" name="Group 12"/>
            <p:cNvGrpSpPr/>
            <p:nvPr/>
          </p:nvGrpSpPr>
          <p:grpSpPr>
            <a:xfrm>
              <a:off x="725394" y="3806074"/>
              <a:ext cx="2448000" cy="697464"/>
              <a:chOff x="725394" y="3810932"/>
              <a:chExt cx="2448000" cy="697464"/>
            </a:xfrm>
          </p:grpSpPr>
          <p:sp>
            <p:nvSpPr>
              <p:cNvPr id="17" name="TextBox 16">
                <a:extLst>
                  <a:ext uri="{FF2B5EF4-FFF2-40B4-BE49-F238E27FC236}">
                    <a16:creationId xmlns:a16="http://schemas.microsoft.com/office/drawing/2014/main" id="{E06E8D80-C5BA-48D5-8DDC-151FD51C2B98}"/>
                  </a:ext>
                </a:extLst>
              </p:cNvPr>
              <p:cNvSpPr txBox="1"/>
              <p:nvPr/>
            </p:nvSpPr>
            <p:spPr>
              <a:xfrm>
                <a:off x="725396" y="3810932"/>
                <a:ext cx="1341614" cy="215444"/>
              </a:xfrm>
              <a:prstGeom prst="rect">
                <a:avLst/>
              </a:prstGeom>
              <a:noFill/>
            </p:spPr>
            <p:txBody>
              <a:bodyPr wrap="square" rtlCol="0">
                <a:spAutoFit/>
              </a:bodyPr>
              <a:lstStyle/>
              <a:p>
                <a:r>
                  <a:rPr lang="de-CH" sz="800" b="1" dirty="0" err="1">
                    <a:solidFill>
                      <a:srgbClr val="153E6E"/>
                    </a:solidFill>
                    <a:latin typeface="Open Sans" panose="020B0606030504020204" pitchFamily="34" charset="0"/>
                    <a:ea typeface="Open Sans" panose="020B0606030504020204" pitchFamily="34" charset="0"/>
                    <a:cs typeface="Open Sans" panose="020B0606030504020204" pitchFamily="34" charset="0"/>
                  </a:rPr>
                  <a:t>Cryptos</a:t>
                </a:r>
                <a:endParaRPr lang="de-CH" sz="800" dirty="0">
                  <a:solidFill>
                    <a:schemeClr val="tx1">
                      <a:lumMod val="65000"/>
                      <a:lumOff val="35000"/>
                    </a:schemeClr>
                  </a:solidFill>
                  <a:latin typeface="+mj-lt"/>
                  <a:ea typeface="Open Sans bold" panose="020B0806030504020204" pitchFamily="34" charset="0"/>
                  <a:cs typeface="Open Sans bold" panose="020B0806030504020204" pitchFamily="34" charset="0"/>
                </a:endParaRPr>
              </a:p>
            </p:txBody>
          </p:sp>
          <p:sp>
            <p:nvSpPr>
              <p:cNvPr id="18" name="TextBox 17">
                <a:extLst>
                  <a:ext uri="{FF2B5EF4-FFF2-40B4-BE49-F238E27FC236}">
                    <a16:creationId xmlns:a16="http://schemas.microsoft.com/office/drawing/2014/main" id="{04FC7896-DADB-4BBD-B3A8-91512AA290BA}"/>
                  </a:ext>
                </a:extLst>
              </p:cNvPr>
              <p:cNvSpPr txBox="1">
                <a:spLocks noChangeAspect="1"/>
              </p:cNvSpPr>
              <p:nvPr/>
            </p:nvSpPr>
            <p:spPr>
              <a:xfrm>
                <a:off x="725394" y="3985176"/>
                <a:ext cx="2448000" cy="523220"/>
              </a:xfrm>
              <a:prstGeom prst="rect">
                <a:avLst/>
              </a:prstGeom>
              <a:noFill/>
            </p:spPr>
            <p:txBody>
              <a:bodyPr wrap="square" rtlCol="0">
                <a:spAutoFit/>
              </a:bodyPr>
              <a:lstStyle/>
              <a:p>
                <a:pPr algn="just"/>
                <a:r>
                  <a:rPr lang="en-US" sz="700" dirty="0">
                    <a:solidFill>
                      <a:schemeClr val="tx1">
                        <a:lumMod val="65000"/>
                        <a:lumOff val="35000"/>
                      </a:schemeClr>
                    </a:solidFill>
                    <a:latin typeface="+mj-lt"/>
                    <a:ea typeface="Open Sans bold" panose="020B0806030504020204" pitchFamily="34" charset="0"/>
                    <a:cs typeface="Open Sans bold" panose="020B0806030504020204" pitchFamily="34" charset="0"/>
                  </a:rPr>
                  <a:t>Crypto Storage AGs in-house crypto asset expertise through Crypto Finance AG allows a strategically focused development to support new assets continuously. </a:t>
                </a:r>
              </a:p>
            </p:txBody>
          </p:sp>
        </p:grpSp>
        <p:grpSp>
          <p:nvGrpSpPr>
            <p:cNvPr id="14" name="Group 13"/>
            <p:cNvGrpSpPr/>
            <p:nvPr/>
          </p:nvGrpSpPr>
          <p:grpSpPr>
            <a:xfrm>
              <a:off x="725395" y="2182666"/>
              <a:ext cx="2448000" cy="701587"/>
              <a:chOff x="725395" y="2187343"/>
              <a:chExt cx="2448000" cy="701587"/>
            </a:xfrm>
          </p:grpSpPr>
          <p:sp>
            <p:nvSpPr>
              <p:cNvPr id="15" name="TextBox 14">
                <a:extLst>
                  <a:ext uri="{FF2B5EF4-FFF2-40B4-BE49-F238E27FC236}">
                    <a16:creationId xmlns:a16="http://schemas.microsoft.com/office/drawing/2014/main" id="{611A0F50-EF49-4369-B320-B8C5161D90C5}"/>
                  </a:ext>
                </a:extLst>
              </p:cNvPr>
              <p:cNvSpPr txBox="1"/>
              <p:nvPr/>
            </p:nvSpPr>
            <p:spPr>
              <a:xfrm>
                <a:off x="725396" y="2187343"/>
                <a:ext cx="1602889" cy="215444"/>
              </a:xfrm>
              <a:prstGeom prst="rect">
                <a:avLst/>
              </a:prstGeom>
              <a:noFill/>
            </p:spPr>
            <p:txBody>
              <a:bodyPr wrap="square" rtlCol="0">
                <a:spAutoFit/>
              </a:bodyPr>
              <a:lstStyle/>
              <a:p>
                <a:r>
                  <a:rPr lang="de-CH" sz="800" b="1" dirty="0" err="1">
                    <a:solidFill>
                      <a:srgbClr val="153E6E"/>
                    </a:solidFill>
                    <a:latin typeface="Open Sans" panose="020B0606030504020204" pitchFamily="34" charset="0"/>
                    <a:ea typeface="Open Sans" panose="020B0606030504020204" pitchFamily="34" charset="0"/>
                    <a:cs typeface="Open Sans" panose="020B0606030504020204" pitchFamily="34" charset="0"/>
                  </a:rPr>
                  <a:t>Multitude</a:t>
                </a:r>
                <a:r>
                  <a:rPr lang="de-CH"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 </a:t>
                </a:r>
                <a:r>
                  <a:rPr lang="de-CH" sz="800" b="1" dirty="0" err="1">
                    <a:solidFill>
                      <a:srgbClr val="153E6E"/>
                    </a:solidFill>
                    <a:latin typeface="Open Sans" panose="020B0606030504020204" pitchFamily="34" charset="0"/>
                    <a:ea typeface="Open Sans" panose="020B0606030504020204" pitchFamily="34" charset="0"/>
                    <a:cs typeface="Open Sans" panose="020B0606030504020204" pitchFamily="34" charset="0"/>
                  </a:rPr>
                  <a:t>of</a:t>
                </a:r>
                <a:r>
                  <a:rPr lang="de-CH"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 </a:t>
                </a:r>
                <a:r>
                  <a:rPr lang="de-CH" sz="800" b="1" dirty="0" err="1">
                    <a:solidFill>
                      <a:srgbClr val="153E6E"/>
                    </a:solidFill>
                    <a:latin typeface="Open Sans" panose="020B0606030504020204" pitchFamily="34" charset="0"/>
                    <a:ea typeface="Open Sans" panose="020B0606030504020204" pitchFamily="34" charset="0"/>
                    <a:cs typeface="Open Sans" panose="020B0606030504020204" pitchFamily="34" charset="0"/>
                  </a:rPr>
                  <a:t>Crypto</a:t>
                </a:r>
                <a:r>
                  <a:rPr lang="de-CH"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 Assets</a:t>
                </a:r>
              </a:p>
            </p:txBody>
          </p:sp>
          <p:sp>
            <p:nvSpPr>
              <p:cNvPr id="16" name="TextBox 15">
                <a:extLst>
                  <a:ext uri="{FF2B5EF4-FFF2-40B4-BE49-F238E27FC236}">
                    <a16:creationId xmlns:a16="http://schemas.microsoft.com/office/drawing/2014/main" id="{8641CF37-CC60-4E05-86FD-11DD06669719}"/>
                  </a:ext>
                </a:extLst>
              </p:cNvPr>
              <p:cNvSpPr txBox="1">
                <a:spLocks noChangeAspect="1"/>
              </p:cNvSpPr>
              <p:nvPr/>
            </p:nvSpPr>
            <p:spPr>
              <a:xfrm>
                <a:off x="725395" y="2365710"/>
                <a:ext cx="2448000" cy="523220"/>
              </a:xfrm>
              <a:prstGeom prst="rect">
                <a:avLst/>
              </a:prstGeom>
              <a:noFill/>
            </p:spPr>
            <p:txBody>
              <a:bodyPr wrap="square" rtlCol="0">
                <a:spAutoFit/>
              </a:bodyPr>
              <a:lstStyle/>
              <a:p>
                <a:pPr algn="just"/>
                <a:r>
                  <a:rPr lang="en-US" sz="700" dirty="0">
                    <a:solidFill>
                      <a:schemeClr val="tx1">
                        <a:lumMod val="65000"/>
                        <a:lumOff val="35000"/>
                      </a:schemeClr>
                    </a:solidFill>
                    <a:latin typeface="+mj-lt"/>
                    <a:ea typeface="Open Sans bold" panose="020B0806030504020204" pitchFamily="34" charset="0"/>
                    <a:cs typeface="Open Sans bold" panose="020B0806030504020204" pitchFamily="34" charset="0"/>
                  </a:rPr>
                  <a:t>Crypto Storage AG supports 59 out of the top 100 market cap of crypto assets e.g. Bitcoin, Bitcoin Cash, Ripple, Litecoin, Ether, Ether Classic, </a:t>
                </a:r>
                <a:r>
                  <a:rPr lang="en-US" sz="700" dirty="0" err="1">
                    <a:solidFill>
                      <a:schemeClr val="tx1">
                        <a:lumMod val="65000"/>
                        <a:lumOff val="35000"/>
                      </a:schemeClr>
                    </a:solidFill>
                    <a:latin typeface="+mj-lt"/>
                    <a:ea typeface="Open Sans bold" panose="020B0806030504020204" pitchFamily="34" charset="0"/>
                    <a:cs typeface="Open Sans bold" panose="020B0806030504020204" pitchFamily="34" charset="0"/>
                  </a:rPr>
                  <a:t>Feathercoin</a:t>
                </a:r>
                <a:r>
                  <a:rPr lang="en-US" sz="700" dirty="0">
                    <a:solidFill>
                      <a:schemeClr val="tx1">
                        <a:lumMod val="65000"/>
                        <a:lumOff val="35000"/>
                      </a:schemeClr>
                    </a:solidFill>
                    <a:latin typeface="+mj-lt"/>
                    <a:ea typeface="Open Sans bold" panose="020B0806030504020204" pitchFamily="34" charset="0"/>
                    <a:cs typeface="Open Sans bold" panose="020B0806030504020204" pitchFamily="34" charset="0"/>
                  </a:rPr>
                  <a:t>, Stellar and all ERC 20 tokens.</a:t>
                </a:r>
              </a:p>
            </p:txBody>
          </p:sp>
        </p:grpSp>
      </p:grpSp>
      <p:grpSp>
        <p:nvGrpSpPr>
          <p:cNvPr id="21" name="Group 20"/>
          <p:cNvGrpSpPr/>
          <p:nvPr/>
        </p:nvGrpSpPr>
        <p:grpSpPr>
          <a:xfrm>
            <a:off x="3245755" y="2182666"/>
            <a:ext cx="2822339" cy="2109514"/>
            <a:chOff x="3213013" y="2182666"/>
            <a:chExt cx="2822339" cy="2109514"/>
          </a:xfrm>
        </p:grpSpPr>
        <p:pic>
          <p:nvPicPr>
            <p:cNvPr id="22" name="Picture 21">
              <a:extLst>
                <a:ext uri="{FF2B5EF4-FFF2-40B4-BE49-F238E27FC236}">
                  <a16:creationId xmlns:a16="http://schemas.microsoft.com/office/drawing/2014/main" id="{E38E3285-DF09-4C52-9EAB-9A8DFF0264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3881" y="3093410"/>
              <a:ext cx="374506" cy="366753"/>
            </a:xfrm>
            <a:prstGeom prst="rect">
              <a:avLst/>
            </a:prstGeom>
          </p:spPr>
        </p:pic>
        <p:pic>
          <p:nvPicPr>
            <p:cNvPr id="23" name="Picture 22">
              <a:extLst>
                <a:ext uri="{FF2B5EF4-FFF2-40B4-BE49-F238E27FC236}">
                  <a16:creationId xmlns:a16="http://schemas.microsoft.com/office/drawing/2014/main" id="{6A5D5F79-63B2-4BA0-A279-AD8162AA1A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3013" y="2336938"/>
              <a:ext cx="360401" cy="360000"/>
            </a:xfrm>
            <a:prstGeom prst="rect">
              <a:avLst/>
            </a:prstGeom>
          </p:spPr>
        </p:pic>
        <p:grpSp>
          <p:nvGrpSpPr>
            <p:cNvPr id="24" name="Group 23"/>
            <p:cNvGrpSpPr/>
            <p:nvPr/>
          </p:nvGrpSpPr>
          <p:grpSpPr>
            <a:xfrm>
              <a:off x="3554940" y="2993840"/>
              <a:ext cx="2466474" cy="590227"/>
              <a:chOff x="3554940" y="2993840"/>
              <a:chExt cx="2466474" cy="590227"/>
            </a:xfrm>
          </p:grpSpPr>
          <p:sp>
            <p:nvSpPr>
              <p:cNvPr id="32" name="TextBox 31">
                <a:extLst>
                  <a:ext uri="{FF2B5EF4-FFF2-40B4-BE49-F238E27FC236}">
                    <a16:creationId xmlns:a16="http://schemas.microsoft.com/office/drawing/2014/main" id="{C0CF65EB-6B1B-44A9-8F42-AF8603BB2D53}"/>
                  </a:ext>
                </a:extLst>
              </p:cNvPr>
              <p:cNvSpPr txBox="1"/>
              <p:nvPr/>
            </p:nvSpPr>
            <p:spPr>
              <a:xfrm>
                <a:off x="3554940" y="2993840"/>
                <a:ext cx="1593123" cy="215444"/>
              </a:xfrm>
              <a:prstGeom prst="rect">
                <a:avLst/>
              </a:prstGeom>
              <a:noFill/>
            </p:spPr>
            <p:txBody>
              <a:bodyPr wrap="square" rtlCol="0">
                <a:spAutoFit/>
              </a:bodyPr>
              <a:lstStyle/>
              <a:p>
                <a:r>
                  <a:rPr lang="de-CH"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Flexible </a:t>
                </a:r>
                <a:r>
                  <a:rPr lang="de-CH" sz="800" b="1" dirty="0" err="1">
                    <a:solidFill>
                      <a:srgbClr val="153E6E"/>
                    </a:solidFill>
                    <a:latin typeface="Open Sans" panose="020B0606030504020204" pitchFamily="34" charset="0"/>
                    <a:ea typeface="Open Sans" panose="020B0606030504020204" pitchFamily="34" charset="0"/>
                    <a:cs typeface="Open Sans" panose="020B0606030504020204" pitchFamily="34" charset="0"/>
                  </a:rPr>
                  <a:t>Rule</a:t>
                </a:r>
                <a:r>
                  <a:rPr lang="de-CH"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-Engine</a:t>
                </a:r>
                <a:endParaRPr lang="de-CH" sz="800" dirty="0">
                  <a:solidFill>
                    <a:schemeClr val="tx1">
                      <a:lumMod val="65000"/>
                      <a:lumOff val="35000"/>
                    </a:schemeClr>
                  </a:solidFill>
                  <a:latin typeface="+mj-lt"/>
                  <a:ea typeface="Open Sans bold" panose="020B0806030504020204" pitchFamily="34" charset="0"/>
                  <a:cs typeface="Open Sans bold" panose="020B0806030504020204" pitchFamily="34" charset="0"/>
                </a:endParaRPr>
              </a:p>
            </p:txBody>
          </p:sp>
          <p:sp>
            <p:nvSpPr>
              <p:cNvPr id="33" name="TextBox 32">
                <a:extLst>
                  <a:ext uri="{FF2B5EF4-FFF2-40B4-BE49-F238E27FC236}">
                    <a16:creationId xmlns:a16="http://schemas.microsoft.com/office/drawing/2014/main" id="{726B8EE1-B99D-4B24-8830-05D7D4119626}"/>
                  </a:ext>
                </a:extLst>
              </p:cNvPr>
              <p:cNvSpPr txBox="1">
                <a:spLocks noChangeAspect="1"/>
              </p:cNvSpPr>
              <p:nvPr/>
            </p:nvSpPr>
            <p:spPr>
              <a:xfrm>
                <a:off x="3573414" y="3168569"/>
                <a:ext cx="2448000" cy="415498"/>
              </a:xfrm>
              <a:prstGeom prst="rect">
                <a:avLst/>
              </a:prstGeom>
              <a:noFill/>
            </p:spPr>
            <p:txBody>
              <a:bodyPr wrap="square" rtlCol="0">
                <a:spAutoFit/>
              </a:bodyPr>
              <a:lstStyle/>
              <a:p>
                <a:pPr algn="just"/>
                <a:r>
                  <a:rPr lang="en-US" sz="700" dirty="0">
                    <a:solidFill>
                      <a:schemeClr val="tx1">
                        <a:lumMod val="65000"/>
                        <a:lumOff val="35000"/>
                      </a:schemeClr>
                    </a:solidFill>
                    <a:latin typeface="+mj-lt"/>
                    <a:ea typeface="Open Sans bold" panose="020B0806030504020204" pitchFamily="34" charset="0"/>
                    <a:cs typeface="Open Sans bold" panose="020B0806030504020204" pitchFamily="34" charset="0"/>
                  </a:rPr>
                  <a:t>m of N multiple signers, a quorum of signers from several different groups, time delays that allow for a veto-period, are all supported natively.</a:t>
                </a:r>
              </a:p>
            </p:txBody>
          </p:sp>
        </p:gr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4128" y="3930892"/>
              <a:ext cx="315673" cy="307756"/>
            </a:xfrm>
            <a:prstGeom prst="rect">
              <a:avLst/>
            </a:prstGeom>
          </p:spPr>
        </p:pic>
        <p:grpSp>
          <p:nvGrpSpPr>
            <p:cNvPr id="26" name="Group 25"/>
            <p:cNvGrpSpPr/>
            <p:nvPr/>
          </p:nvGrpSpPr>
          <p:grpSpPr>
            <a:xfrm>
              <a:off x="3566830" y="3806074"/>
              <a:ext cx="2468522" cy="486106"/>
              <a:chOff x="3566830" y="3806074"/>
              <a:chExt cx="2468522" cy="486106"/>
            </a:xfrm>
          </p:grpSpPr>
          <p:sp>
            <p:nvSpPr>
              <p:cNvPr id="30" name="TextBox 29">
                <a:extLst>
                  <a:ext uri="{FF2B5EF4-FFF2-40B4-BE49-F238E27FC236}">
                    <a16:creationId xmlns:a16="http://schemas.microsoft.com/office/drawing/2014/main" id="{C51D88D6-F367-4D1F-9F58-D925F7219672}"/>
                  </a:ext>
                </a:extLst>
              </p:cNvPr>
              <p:cNvSpPr txBox="1"/>
              <p:nvPr/>
            </p:nvSpPr>
            <p:spPr>
              <a:xfrm>
                <a:off x="3566830" y="3806074"/>
                <a:ext cx="1440160" cy="215444"/>
              </a:xfrm>
              <a:prstGeom prst="rect">
                <a:avLst/>
              </a:prstGeom>
              <a:noFill/>
            </p:spPr>
            <p:txBody>
              <a:bodyPr wrap="square" rtlCol="0">
                <a:spAutoFit/>
              </a:bodyPr>
              <a:lstStyle/>
              <a:p>
                <a:r>
                  <a:rPr lang="de-CH" sz="800" b="1" dirty="0" err="1">
                    <a:solidFill>
                      <a:srgbClr val="153E6E"/>
                    </a:solidFill>
                    <a:latin typeface="Open Sans" panose="020B0606030504020204" pitchFamily="34" charset="0"/>
                    <a:ea typeface="Open Sans" panose="020B0606030504020204" pitchFamily="34" charset="0"/>
                    <a:cs typeface="Open Sans" panose="020B0606030504020204" pitchFamily="34" charset="0"/>
                  </a:rPr>
                  <a:t>Reliability</a:t>
                </a:r>
                <a:endParaRPr lang="de-CH" sz="800" b="1" dirty="0">
                  <a:solidFill>
                    <a:srgbClr val="153E6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2C601A5C-1600-4832-B78E-69717833C46F}"/>
                  </a:ext>
                </a:extLst>
              </p:cNvPr>
              <p:cNvSpPr txBox="1">
                <a:spLocks noChangeAspect="1"/>
              </p:cNvSpPr>
              <p:nvPr/>
            </p:nvSpPr>
            <p:spPr>
              <a:xfrm>
                <a:off x="3587352" y="3984403"/>
                <a:ext cx="2448000" cy="307777"/>
              </a:xfrm>
              <a:prstGeom prst="rect">
                <a:avLst/>
              </a:prstGeom>
              <a:noFill/>
            </p:spPr>
            <p:txBody>
              <a:bodyPr wrap="square" rtlCol="0">
                <a:spAutoFit/>
              </a:bodyPr>
              <a:lstStyle/>
              <a:p>
                <a:pPr algn="just"/>
                <a:r>
                  <a:rPr lang="en-US" sz="700" dirty="0">
                    <a:solidFill>
                      <a:schemeClr val="tx1">
                        <a:lumMod val="65000"/>
                        <a:lumOff val="35000"/>
                      </a:schemeClr>
                    </a:solidFill>
                    <a:latin typeface="+mj-lt"/>
                    <a:ea typeface="Open Sans bold" panose="020B0806030504020204" pitchFamily="34" charset="0"/>
                    <a:cs typeface="Open Sans bold" panose="020B0806030504020204" pitchFamily="34" charset="0"/>
                  </a:rPr>
                  <a:t>Crypto Storage AG does not have any access to your crypto assets.</a:t>
                </a:r>
              </a:p>
            </p:txBody>
          </p:sp>
        </p:grpSp>
        <p:grpSp>
          <p:nvGrpSpPr>
            <p:cNvPr id="27" name="Group 26"/>
            <p:cNvGrpSpPr/>
            <p:nvPr/>
          </p:nvGrpSpPr>
          <p:grpSpPr>
            <a:xfrm>
              <a:off x="3554941" y="2182666"/>
              <a:ext cx="2466473" cy="697949"/>
              <a:chOff x="3554941" y="2182666"/>
              <a:chExt cx="2466473" cy="697949"/>
            </a:xfrm>
          </p:grpSpPr>
          <p:sp>
            <p:nvSpPr>
              <p:cNvPr id="28" name="TextBox 27">
                <a:extLst>
                  <a:ext uri="{FF2B5EF4-FFF2-40B4-BE49-F238E27FC236}">
                    <a16:creationId xmlns:a16="http://schemas.microsoft.com/office/drawing/2014/main" id="{C0CF65EB-6B1B-44A9-8F42-AF8603BB2D53}"/>
                  </a:ext>
                </a:extLst>
              </p:cNvPr>
              <p:cNvSpPr txBox="1"/>
              <p:nvPr/>
            </p:nvSpPr>
            <p:spPr>
              <a:xfrm>
                <a:off x="3554941" y="2182666"/>
                <a:ext cx="1364488" cy="215444"/>
              </a:xfrm>
              <a:prstGeom prst="rect">
                <a:avLst/>
              </a:prstGeom>
              <a:noFill/>
            </p:spPr>
            <p:txBody>
              <a:bodyPr wrap="square" rtlCol="0">
                <a:spAutoFit/>
              </a:bodyPr>
              <a:lstStyle/>
              <a:p>
                <a:r>
                  <a:rPr lang="de-CH"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Swiss Engineering</a:t>
                </a:r>
                <a:endParaRPr lang="de-CH" sz="800" dirty="0">
                  <a:solidFill>
                    <a:schemeClr val="tx1">
                      <a:lumMod val="65000"/>
                      <a:lumOff val="35000"/>
                    </a:schemeClr>
                  </a:solidFill>
                  <a:latin typeface="+mj-lt"/>
                  <a:ea typeface="Open Sans bold" panose="020B0806030504020204" pitchFamily="34" charset="0"/>
                  <a:cs typeface="Open Sans bold" panose="020B0806030504020204" pitchFamily="34" charset="0"/>
                </a:endParaRPr>
              </a:p>
            </p:txBody>
          </p:sp>
          <p:sp>
            <p:nvSpPr>
              <p:cNvPr id="29" name="TextBox 28">
                <a:extLst>
                  <a:ext uri="{FF2B5EF4-FFF2-40B4-BE49-F238E27FC236}">
                    <a16:creationId xmlns:a16="http://schemas.microsoft.com/office/drawing/2014/main" id="{726B8EE1-B99D-4B24-8830-05D7D4119626}"/>
                  </a:ext>
                </a:extLst>
              </p:cNvPr>
              <p:cNvSpPr txBox="1">
                <a:spLocks noChangeAspect="1"/>
              </p:cNvSpPr>
              <p:nvPr/>
            </p:nvSpPr>
            <p:spPr>
              <a:xfrm>
                <a:off x="3573414" y="2357395"/>
                <a:ext cx="2448000" cy="523220"/>
              </a:xfrm>
              <a:prstGeom prst="rect">
                <a:avLst/>
              </a:prstGeom>
              <a:noFill/>
            </p:spPr>
            <p:txBody>
              <a:bodyPr wrap="square" rtlCol="0">
                <a:spAutoFit/>
              </a:bodyPr>
              <a:lstStyle/>
              <a:p>
                <a:pPr algn="just"/>
                <a:r>
                  <a:rPr lang="en-US" sz="700" dirty="0">
                    <a:solidFill>
                      <a:schemeClr val="tx1">
                        <a:lumMod val="65000"/>
                        <a:lumOff val="35000"/>
                      </a:schemeClr>
                    </a:solidFill>
                    <a:latin typeface="+mj-lt"/>
                    <a:ea typeface="Open Sans bold" panose="020B0806030504020204" pitchFamily="34" charset="0"/>
                    <a:cs typeface="Open Sans bold" panose="020B0806030504020204" pitchFamily="34" charset="0"/>
                  </a:rPr>
                  <a:t>The Hardware Security Module (HSM), the tamper-proof signing devices, as well as the tailored software solution are all developed by leading Swiss providers with vast experience in finance and IT-security.</a:t>
                </a:r>
              </a:p>
            </p:txBody>
          </p:sp>
        </p:grpSp>
      </p:grpSp>
      <p:grpSp>
        <p:nvGrpSpPr>
          <p:cNvPr id="34" name="Group 33"/>
          <p:cNvGrpSpPr/>
          <p:nvPr/>
        </p:nvGrpSpPr>
        <p:grpSpPr>
          <a:xfrm>
            <a:off x="6146085" y="2182666"/>
            <a:ext cx="2799197" cy="1413056"/>
            <a:chOff x="6146085" y="2182666"/>
            <a:chExt cx="2799197" cy="1413056"/>
          </a:xfrm>
        </p:grpSpPr>
        <p:pic>
          <p:nvPicPr>
            <p:cNvPr id="35" name="Picture 34">
              <a:extLst>
                <a:ext uri="{FF2B5EF4-FFF2-40B4-BE49-F238E27FC236}">
                  <a16:creationId xmlns:a16="http://schemas.microsoft.com/office/drawing/2014/main" id="{00EFE12B-70EF-4562-9720-6837C5639B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0373" y="3093410"/>
              <a:ext cx="279044" cy="366753"/>
            </a:xfrm>
            <a:prstGeom prst="rect">
              <a:avLst/>
            </a:prstGeom>
          </p:spPr>
        </p:pic>
        <p:pic>
          <p:nvPicPr>
            <p:cNvPr id="36" name="Picture 35">
              <a:extLst>
                <a:ext uri="{FF2B5EF4-FFF2-40B4-BE49-F238E27FC236}">
                  <a16:creationId xmlns:a16="http://schemas.microsoft.com/office/drawing/2014/main" id="{EE9EBB72-2391-43D7-9C5D-4CD21597E8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6085" y="2355567"/>
              <a:ext cx="367162" cy="322743"/>
            </a:xfrm>
            <a:prstGeom prst="rect">
              <a:avLst/>
            </a:prstGeom>
          </p:spPr>
        </p:pic>
        <p:grpSp>
          <p:nvGrpSpPr>
            <p:cNvPr id="37" name="Group 36"/>
            <p:cNvGrpSpPr/>
            <p:nvPr/>
          </p:nvGrpSpPr>
          <p:grpSpPr>
            <a:xfrm>
              <a:off x="6481655" y="2993840"/>
              <a:ext cx="2463627" cy="601882"/>
              <a:chOff x="6481655" y="2993840"/>
              <a:chExt cx="2463627" cy="601882"/>
            </a:xfrm>
          </p:grpSpPr>
          <p:sp>
            <p:nvSpPr>
              <p:cNvPr id="41" name="TextBox 40">
                <a:extLst>
                  <a:ext uri="{FF2B5EF4-FFF2-40B4-BE49-F238E27FC236}">
                    <a16:creationId xmlns:a16="http://schemas.microsoft.com/office/drawing/2014/main" id="{C74C42D3-9D18-4042-9065-1796846DBA0E}"/>
                  </a:ext>
                </a:extLst>
              </p:cNvPr>
              <p:cNvSpPr txBox="1"/>
              <p:nvPr/>
            </p:nvSpPr>
            <p:spPr>
              <a:xfrm>
                <a:off x="6481655" y="2993840"/>
                <a:ext cx="1690745" cy="215444"/>
              </a:xfrm>
              <a:prstGeom prst="rect">
                <a:avLst/>
              </a:prstGeom>
              <a:noFill/>
            </p:spPr>
            <p:txBody>
              <a:bodyPr wrap="square" rtlCol="0">
                <a:spAutoFit/>
              </a:bodyPr>
              <a:lstStyle/>
              <a:p>
                <a:r>
                  <a:rPr lang="de-CH"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Secure </a:t>
                </a:r>
                <a:r>
                  <a:rPr lang="de-CH" sz="800" b="1" dirty="0" err="1">
                    <a:solidFill>
                      <a:srgbClr val="153E6E"/>
                    </a:solidFill>
                    <a:latin typeface="Open Sans" panose="020B0606030504020204" pitchFamily="34" charset="0"/>
                    <a:ea typeface="Open Sans" panose="020B0606030504020204" pitchFamily="34" charset="0"/>
                    <a:cs typeface="Open Sans" panose="020B0606030504020204" pitchFamily="34" charset="0"/>
                  </a:rPr>
                  <a:t>Approval</a:t>
                </a:r>
                <a:r>
                  <a:rPr lang="de-CH"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 Terminals </a:t>
                </a:r>
                <a:endParaRPr lang="de-CH" sz="800" dirty="0">
                  <a:solidFill>
                    <a:schemeClr val="tx1">
                      <a:lumMod val="65000"/>
                      <a:lumOff val="35000"/>
                    </a:schemeClr>
                  </a:solidFill>
                  <a:latin typeface="+mj-lt"/>
                  <a:ea typeface="Open Sans bold" panose="020B0806030504020204" pitchFamily="34" charset="0"/>
                  <a:cs typeface="Open Sans bold" panose="020B0806030504020204" pitchFamily="34" charset="0"/>
                </a:endParaRPr>
              </a:p>
            </p:txBody>
          </p:sp>
          <p:sp>
            <p:nvSpPr>
              <p:cNvPr id="42" name="TextBox 41">
                <a:extLst>
                  <a:ext uri="{FF2B5EF4-FFF2-40B4-BE49-F238E27FC236}">
                    <a16:creationId xmlns:a16="http://schemas.microsoft.com/office/drawing/2014/main" id="{36983B11-148C-4C91-B2AE-07566A1E3C91}"/>
                  </a:ext>
                </a:extLst>
              </p:cNvPr>
              <p:cNvSpPr txBox="1"/>
              <p:nvPr/>
            </p:nvSpPr>
            <p:spPr>
              <a:xfrm>
                <a:off x="6497282" y="3180224"/>
                <a:ext cx="2448000" cy="415498"/>
              </a:xfrm>
              <a:prstGeom prst="rect">
                <a:avLst/>
              </a:prstGeom>
              <a:noFill/>
            </p:spPr>
            <p:txBody>
              <a:bodyPr wrap="square" rtlCol="0">
                <a:spAutoFit/>
              </a:bodyPr>
              <a:lstStyle/>
              <a:p>
                <a:pPr algn="just"/>
                <a:r>
                  <a:rPr lang="en-US" sz="700" dirty="0">
                    <a:solidFill>
                      <a:schemeClr val="tx1">
                        <a:lumMod val="65000"/>
                        <a:lumOff val="35000"/>
                      </a:schemeClr>
                    </a:solidFill>
                    <a:latin typeface="+mj-lt"/>
                    <a:ea typeface="Open Sans bold" panose="020B0806030504020204" pitchFamily="34" charset="0"/>
                    <a:cs typeface="Open Sans bold" panose="020B0806030504020204" pitchFamily="34" charset="0"/>
                  </a:rPr>
                  <a:t>The approval terminal hardware devices themselves adhere to a much higher security standard than the signing devices customary for crypto assets.</a:t>
                </a:r>
              </a:p>
            </p:txBody>
          </p:sp>
        </p:grpSp>
        <p:grpSp>
          <p:nvGrpSpPr>
            <p:cNvPr id="38" name="Group 37"/>
            <p:cNvGrpSpPr/>
            <p:nvPr/>
          </p:nvGrpSpPr>
          <p:grpSpPr>
            <a:xfrm>
              <a:off x="6481655" y="2182666"/>
              <a:ext cx="2463627" cy="601882"/>
              <a:chOff x="6481655" y="2182666"/>
              <a:chExt cx="2463627" cy="601882"/>
            </a:xfrm>
          </p:grpSpPr>
          <p:sp>
            <p:nvSpPr>
              <p:cNvPr id="39" name="TextBox 38">
                <a:extLst>
                  <a:ext uri="{FF2B5EF4-FFF2-40B4-BE49-F238E27FC236}">
                    <a16:creationId xmlns:a16="http://schemas.microsoft.com/office/drawing/2014/main" id="{C74C42D3-9D18-4042-9065-1796846DBA0E}"/>
                  </a:ext>
                </a:extLst>
              </p:cNvPr>
              <p:cNvSpPr txBox="1"/>
              <p:nvPr/>
            </p:nvSpPr>
            <p:spPr>
              <a:xfrm>
                <a:off x="6481655" y="2182666"/>
                <a:ext cx="1280590" cy="215444"/>
              </a:xfrm>
              <a:prstGeom prst="rect">
                <a:avLst/>
              </a:prstGeom>
              <a:noFill/>
            </p:spPr>
            <p:txBody>
              <a:bodyPr wrap="square" rtlCol="0">
                <a:spAutoFit/>
              </a:bodyPr>
              <a:lstStyle/>
              <a:p>
                <a:r>
                  <a:rPr lang="de-CH"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Access Management </a:t>
                </a:r>
                <a:endParaRPr lang="de-CH" sz="800" dirty="0">
                  <a:solidFill>
                    <a:schemeClr val="tx1">
                      <a:lumMod val="65000"/>
                      <a:lumOff val="35000"/>
                    </a:schemeClr>
                  </a:solidFill>
                  <a:latin typeface="+mj-lt"/>
                  <a:ea typeface="Open Sans bold" panose="020B0806030504020204" pitchFamily="34" charset="0"/>
                  <a:cs typeface="Open Sans bold" panose="020B0806030504020204" pitchFamily="34" charset="0"/>
                </a:endParaRPr>
              </a:p>
            </p:txBody>
          </p:sp>
          <p:sp>
            <p:nvSpPr>
              <p:cNvPr id="40" name="TextBox 39">
                <a:extLst>
                  <a:ext uri="{FF2B5EF4-FFF2-40B4-BE49-F238E27FC236}">
                    <a16:creationId xmlns:a16="http://schemas.microsoft.com/office/drawing/2014/main" id="{36983B11-148C-4C91-B2AE-07566A1E3C91}"/>
                  </a:ext>
                </a:extLst>
              </p:cNvPr>
              <p:cNvSpPr txBox="1"/>
              <p:nvPr/>
            </p:nvSpPr>
            <p:spPr>
              <a:xfrm>
                <a:off x="6497282" y="2369050"/>
                <a:ext cx="2448000" cy="415498"/>
              </a:xfrm>
              <a:prstGeom prst="rect">
                <a:avLst/>
              </a:prstGeom>
              <a:noFill/>
            </p:spPr>
            <p:txBody>
              <a:bodyPr wrap="square" rtlCol="0">
                <a:spAutoFit/>
              </a:bodyPr>
              <a:lstStyle/>
              <a:p>
                <a:pPr algn="just"/>
                <a:r>
                  <a:rPr lang="en-US" sz="700" dirty="0">
                    <a:solidFill>
                      <a:schemeClr val="tx1">
                        <a:lumMod val="65000"/>
                        <a:lumOff val="35000"/>
                      </a:schemeClr>
                    </a:solidFill>
                    <a:latin typeface="+mj-lt"/>
                    <a:ea typeface="Open Sans bold" panose="020B0806030504020204" pitchFamily="34" charset="0"/>
                    <a:cs typeface="Open Sans bold" panose="020B0806030504020204" pitchFamily="34" charset="0"/>
                  </a:rPr>
                  <a:t>The Storage Infrastructure is secured, both physically and digitally based on a high performance security architecture concept.</a:t>
                </a:r>
              </a:p>
            </p:txBody>
          </p:sp>
        </p:grpSp>
      </p:grpSp>
      <p:pic>
        <p:nvPicPr>
          <p:cNvPr id="43" name="Picture 42">
            <a:extLst>
              <a:ext uri="{FF2B5EF4-FFF2-40B4-BE49-F238E27FC236}">
                <a16:creationId xmlns:a16="http://schemas.microsoft.com/office/drawing/2014/main" id="{49B5D432-2C79-44AF-8783-521CD9DBE42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56175" y="1167226"/>
            <a:ext cx="683449" cy="682687"/>
          </a:xfrm>
          <a:prstGeom prst="rect">
            <a:avLst/>
          </a:prstGeom>
        </p:spPr>
      </p:pic>
      <p:sp>
        <p:nvSpPr>
          <p:cNvPr id="44" name="AutoShape 13"/>
          <p:cNvSpPr>
            <a:spLocks noChangeArrowheads="1"/>
          </p:cNvSpPr>
          <p:nvPr/>
        </p:nvSpPr>
        <p:spPr bwMode="auto">
          <a:xfrm>
            <a:off x="6240956" y="164297"/>
            <a:ext cx="798090" cy="135293"/>
          </a:xfrm>
          <a:prstGeom prst="homePlate">
            <a:avLst>
              <a:gd name="adj" fmla="val 22997"/>
            </a:avLst>
          </a:prstGeom>
          <a:solidFill>
            <a:schemeClr val="bg1">
              <a:lumMod val="85000"/>
            </a:schemeClr>
          </a:solidFill>
          <a:ln w="6350">
            <a:noFill/>
            <a:miter lim="800000"/>
            <a:headEnd/>
            <a:tailEnd/>
          </a:ln>
        </p:spPr>
        <p:txBody>
          <a:bodyPr lIns="0" tIns="0" rIns="0" bIns="0" anchor="ctr" anchorCtr="1"/>
          <a:lstStyle/>
          <a:p>
            <a:pPr algn="ctr" defTabSz="185683">
              <a:buClr>
                <a:srgbClr val="FFFFFF"/>
              </a:buClr>
              <a:buSzPct val="60000"/>
              <a:tabLst>
                <a:tab pos="0" algn="l"/>
              </a:tabLst>
            </a:pPr>
            <a:r>
              <a:rPr lang="en-US" sz="500" b="1" dirty="0">
                <a:solidFill>
                  <a:schemeClr val="bg1">
                    <a:lumMod val="85000"/>
                  </a:schemeClr>
                </a:solidFill>
                <a:latin typeface="+mj-lt"/>
                <a:cs typeface="Arial" pitchFamily="34" charset="0"/>
                <a:sym typeface="EYInterstate" pitchFamily="2" charset="0"/>
              </a:rPr>
              <a:t>PRODUCT</a:t>
            </a:r>
          </a:p>
        </p:txBody>
      </p:sp>
      <p:sp>
        <p:nvSpPr>
          <p:cNvPr id="45" name="Chevron 44"/>
          <p:cNvSpPr/>
          <p:nvPr/>
        </p:nvSpPr>
        <p:spPr>
          <a:xfrm>
            <a:off x="7889434" y="164752"/>
            <a:ext cx="798090" cy="134838"/>
          </a:xfrm>
          <a:prstGeom prst="chevron">
            <a:avLst>
              <a:gd name="adj" fmla="val 20320"/>
            </a:avLst>
          </a:prstGeom>
          <a:solidFill>
            <a:srgbClr val="153E6E"/>
          </a:solidFill>
          <a:ln w="6350">
            <a:noFill/>
            <a:miter lim="800000"/>
            <a:headEnd/>
            <a:tailEnd/>
          </a:ln>
        </p:spPr>
        <p:txBody>
          <a:bodyPr lIns="45712" tIns="45712" rIns="45712" bIns="45712" anchor="ctr" anchorCtr="1"/>
          <a:lstStyle/>
          <a:p>
            <a:pPr defTabSz="185683">
              <a:buClr>
                <a:srgbClr val="FFFFFF"/>
              </a:buClr>
              <a:buSzPct val="60000"/>
            </a:pPr>
            <a:r>
              <a:rPr lang="en-US" sz="5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EYInterstate" pitchFamily="2" charset="0"/>
              </a:rPr>
              <a:t>INFRASTRUCTURE</a:t>
            </a:r>
          </a:p>
        </p:txBody>
      </p:sp>
      <p:sp>
        <p:nvSpPr>
          <p:cNvPr id="46" name="Chevron 45"/>
          <p:cNvSpPr/>
          <p:nvPr/>
        </p:nvSpPr>
        <p:spPr>
          <a:xfrm>
            <a:off x="7058085" y="164297"/>
            <a:ext cx="798090" cy="135293"/>
          </a:xfrm>
          <a:prstGeom prst="chevron">
            <a:avLst>
              <a:gd name="adj" fmla="val 20320"/>
            </a:avLst>
          </a:prstGeom>
          <a:solidFill>
            <a:schemeClr val="bg1">
              <a:lumMod val="85000"/>
            </a:schemeClr>
          </a:solidFill>
          <a:ln w="6350">
            <a:noFill/>
            <a:miter lim="800000"/>
            <a:headEnd/>
            <a:tailEnd/>
          </a:ln>
        </p:spPr>
        <p:txBody>
          <a:bodyPr lIns="0" tIns="0" rIns="0" bIns="0" anchor="ctr" anchorCtr="1"/>
          <a:lstStyle/>
          <a:p>
            <a:pPr algn="ctr" defTabSz="185683">
              <a:buClr>
                <a:srgbClr val="FFFFFF"/>
              </a:buClr>
              <a:buSzPct val="60000"/>
              <a:tabLst>
                <a:tab pos="0" algn="l"/>
              </a:tabLst>
            </a:pPr>
            <a:r>
              <a:rPr lang="en-US" sz="500" b="1" dirty="0">
                <a:solidFill>
                  <a:schemeClr val="bg1">
                    <a:lumMod val="85000"/>
                  </a:schemeClr>
                </a:solidFill>
                <a:latin typeface="+mj-lt"/>
                <a:cs typeface="Arial" pitchFamily="34" charset="0"/>
                <a:sym typeface="EYInterstate" pitchFamily="2" charset="0"/>
              </a:rPr>
              <a:t>SERVICE </a:t>
            </a:r>
          </a:p>
        </p:txBody>
      </p:sp>
    </p:spTree>
    <p:extLst>
      <p:ext uri="{BB962C8B-B14F-4D97-AF65-F5344CB8AC3E}">
        <p14:creationId xmlns:p14="http://schemas.microsoft.com/office/powerpoint/2010/main" val="133867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6037707" y="3093991"/>
            <a:ext cx="2487168" cy="11794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6523413" y="3233188"/>
            <a:ext cx="1517904" cy="356616"/>
          </a:xfrm>
          <a:prstGeom prst="rect">
            <a:avLst/>
          </a:prstGeom>
          <a:blipFill>
            <a:blip r:embed="rId2"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sp>
        <p:nvSpPr>
          <p:cNvPr id="36" name="Rectangle 35"/>
          <p:cNvSpPr/>
          <p:nvPr/>
        </p:nvSpPr>
        <p:spPr>
          <a:xfrm>
            <a:off x="3329203" y="3093991"/>
            <a:ext cx="2487168" cy="11794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3852846" y="3233188"/>
            <a:ext cx="1444752" cy="356616"/>
          </a:xfrm>
          <a:prstGeom prst="rect">
            <a:avLst/>
          </a:pr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sp>
        <p:nvSpPr>
          <p:cNvPr id="32" name="Rectangle 31"/>
          <p:cNvSpPr/>
          <p:nvPr/>
        </p:nvSpPr>
        <p:spPr>
          <a:xfrm>
            <a:off x="619125" y="3093991"/>
            <a:ext cx="2487168" cy="11794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1221228" y="3233188"/>
            <a:ext cx="1280160" cy="369332"/>
          </a:xfrm>
          <a:prstGeom prst="rect">
            <a:avLst/>
          </a:prstGeom>
          <a:blipFill>
            <a:blip r:embed="rId4"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a:p>
        </p:txBody>
      </p:sp>
      <p:sp>
        <p:nvSpPr>
          <p:cNvPr id="43" name="Rectangle 42"/>
          <p:cNvSpPr>
            <a:spLocks noChangeAspect="1"/>
          </p:cNvSpPr>
          <p:nvPr/>
        </p:nvSpPr>
        <p:spPr>
          <a:xfrm>
            <a:off x="3690747" y="2109282"/>
            <a:ext cx="1762506" cy="43891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sp>
        <p:nvSpPr>
          <p:cNvPr id="2" name="Titel 1">
            <a:extLst>
              <a:ext uri="{FF2B5EF4-FFF2-40B4-BE49-F238E27FC236}">
                <a16:creationId xmlns:a16="http://schemas.microsoft.com/office/drawing/2014/main" id="{7D3AC242-8862-4D52-8F56-3939BC7789EC}"/>
              </a:ext>
            </a:extLst>
          </p:cNvPr>
          <p:cNvSpPr>
            <a:spLocks noGrp="1"/>
          </p:cNvSpPr>
          <p:nvPr>
            <p:ph type="title"/>
          </p:nvPr>
        </p:nvSpPr>
        <p:spPr/>
        <p:txBody>
          <a:bodyPr lIns="64008" rIns="64008"/>
          <a:lstStyle/>
          <a:p>
            <a:r>
              <a:rPr lang="en-US" dirty="0" smtClean="0">
                <a:latin typeface="Open Sans Bold" panose="020B0806030504020204" pitchFamily="34" charset="0"/>
                <a:ea typeface="Open Sans Bold" panose="020B0806030504020204" pitchFamily="34" charset="0"/>
                <a:cs typeface="Open Sans Bold" panose="020B0806030504020204" pitchFamily="34" charset="0"/>
              </a:rPr>
              <a:t>CRYPTO FINANCE GROUP</a:t>
            </a:r>
            <a:endParaRPr lang="en-US"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66" name="Slide Number Placeholder 2">
            <a:extLst>
              <a:ext uri="{FF2B5EF4-FFF2-40B4-BE49-F238E27FC236}">
                <a16:creationId xmlns:a16="http://schemas.microsoft.com/office/drawing/2014/main" id="{2999A13E-DAD6-425C-AE17-4EBAA9BE4FBD}"/>
              </a:ext>
            </a:extLst>
          </p:cNvPr>
          <p:cNvSpPr txBox="1">
            <a:spLocks/>
          </p:cNvSpPr>
          <p:nvPr/>
        </p:nvSpPr>
        <p:spPr>
          <a:xfrm>
            <a:off x="6886255" y="4709695"/>
            <a:ext cx="253595" cy="184666"/>
          </a:xfrm>
          <a:prstGeom prst="rect">
            <a:avLst/>
          </a:prstGeom>
          <a:noFill/>
        </p:spPr>
        <p:txBody>
          <a:bodyPr wrap="none" rtlCol="0" anchor="ctr">
            <a:spAutoFit/>
          </a:bodyPr>
          <a:lstStyle>
            <a:defPPr>
              <a:defRPr lang="de-DE"/>
            </a:defPPr>
            <a:lvl1pPr marL="0" algn="r" defTabSz="914400" rtl="0" eaLnBrk="1" latinLnBrk="0" hangingPunct="1">
              <a:defRPr lang="de-CH" sz="600" kern="1200" spc="200" baseline="0" smtClean="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58DAA5-C7C9-4339-A36E-18A1EE3787A1}" type="slidenum">
              <a:rPr lang="de-CH" smtClean="0">
                <a:latin typeface="+mj-lt"/>
              </a:rPr>
              <a:pPr/>
              <a:t>3</a:t>
            </a:fld>
            <a:endParaRPr lang="de-CH" dirty="0">
              <a:latin typeface="+mj-lt"/>
            </a:endParaRPr>
          </a:p>
        </p:txBody>
      </p:sp>
      <p:sp>
        <p:nvSpPr>
          <p:cNvPr id="46" name="Rectangle 45">
            <a:extLst>
              <a:ext uri="{FF2B5EF4-FFF2-40B4-BE49-F238E27FC236}">
                <a16:creationId xmlns:a16="http://schemas.microsoft.com/office/drawing/2014/main" id="{2429ECC7-CF38-4589-8251-5720BA141C71}"/>
              </a:ext>
            </a:extLst>
          </p:cNvPr>
          <p:cNvSpPr/>
          <p:nvPr/>
        </p:nvSpPr>
        <p:spPr>
          <a:xfrm>
            <a:off x="0" y="922971"/>
            <a:ext cx="9144000" cy="1130288"/>
          </a:xfrm>
          <a:prstGeom prst="rect">
            <a:avLst/>
          </a:prstGeom>
          <a:solidFill>
            <a:srgbClr val="153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4" name="Rechteck 6">
            <a:extLst>
              <a:ext uri="{FF2B5EF4-FFF2-40B4-BE49-F238E27FC236}">
                <a16:creationId xmlns:a16="http://schemas.microsoft.com/office/drawing/2014/main" id="{6E98F68D-D3A7-4CFF-93C1-248EB9FC4C2D}"/>
              </a:ext>
            </a:extLst>
          </p:cNvPr>
          <p:cNvSpPr/>
          <p:nvPr/>
        </p:nvSpPr>
        <p:spPr>
          <a:xfrm>
            <a:off x="765537" y="3686054"/>
            <a:ext cx="2194560" cy="398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ct val="110000"/>
              </a:lnSpc>
            </a:pPr>
            <a:r>
              <a:rPr lang="en-GB" sz="800" dirty="0">
                <a:solidFill>
                  <a:schemeClr val="tx1">
                    <a:lumMod val="65000"/>
                    <a:lumOff val="35000"/>
                  </a:schemeClr>
                </a:solidFill>
              </a:rPr>
              <a:t>Crypto Fund AG is the first asset manager for crypto assets authorised by </a:t>
            </a:r>
            <a:r>
              <a:rPr lang="en-GB" sz="800" dirty="0" err="1">
                <a:solidFill>
                  <a:schemeClr val="tx1">
                    <a:lumMod val="65000"/>
                    <a:lumOff val="35000"/>
                  </a:schemeClr>
                </a:solidFill>
              </a:rPr>
              <a:t>FINMA</a:t>
            </a:r>
            <a:r>
              <a:rPr lang="en-GB" sz="800" dirty="0">
                <a:solidFill>
                  <a:schemeClr val="tx1">
                    <a:lumMod val="65000"/>
                    <a:lumOff val="35000"/>
                  </a:schemeClr>
                </a:solidFill>
              </a:rPr>
              <a:t> under the Swiss Collective Investment Schemes Act.</a:t>
            </a:r>
          </a:p>
        </p:txBody>
      </p:sp>
      <p:sp>
        <p:nvSpPr>
          <p:cNvPr id="38" name="Rechteck 6">
            <a:extLst>
              <a:ext uri="{FF2B5EF4-FFF2-40B4-BE49-F238E27FC236}">
                <a16:creationId xmlns:a16="http://schemas.microsoft.com/office/drawing/2014/main" id="{6A76B53C-D040-4A09-B83C-B9EC98315EE6}"/>
              </a:ext>
            </a:extLst>
          </p:cNvPr>
          <p:cNvSpPr/>
          <p:nvPr/>
        </p:nvSpPr>
        <p:spPr>
          <a:xfrm>
            <a:off x="3474115" y="3686054"/>
            <a:ext cx="2194560" cy="398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ct val="110000"/>
              </a:lnSpc>
            </a:pPr>
            <a:r>
              <a:rPr lang="en-US" sz="800" dirty="0">
                <a:solidFill>
                  <a:schemeClr val="tx1">
                    <a:lumMod val="65000"/>
                    <a:lumOff val="35000"/>
                  </a:schemeClr>
                </a:solidFill>
              </a:rPr>
              <a:t>Crypto Broker AG provides professional access to the crypto asset market through its industry leading trading infrastructure.</a:t>
            </a:r>
          </a:p>
        </p:txBody>
      </p:sp>
      <p:sp>
        <p:nvSpPr>
          <p:cNvPr id="41" name="Rechteck 6">
            <a:extLst>
              <a:ext uri="{FF2B5EF4-FFF2-40B4-BE49-F238E27FC236}">
                <a16:creationId xmlns:a16="http://schemas.microsoft.com/office/drawing/2014/main" id="{1B0128D6-9DDF-49D9-BFAC-BAAE6A1BC876}"/>
              </a:ext>
            </a:extLst>
          </p:cNvPr>
          <p:cNvSpPr/>
          <p:nvPr/>
        </p:nvSpPr>
        <p:spPr>
          <a:xfrm>
            <a:off x="6184011" y="3686054"/>
            <a:ext cx="2194560" cy="398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ct val="110000"/>
              </a:lnSpc>
            </a:pPr>
            <a:r>
              <a:rPr lang="en-US" sz="800" dirty="0">
                <a:solidFill>
                  <a:schemeClr val="tx1">
                    <a:lumMod val="65000"/>
                    <a:lumOff val="35000"/>
                  </a:schemeClr>
                </a:solidFill>
              </a:rPr>
              <a:t>Crypto Storage AG provides leading edge infrastructure solutions and services to securely store </a:t>
            </a:r>
            <a:r>
              <a:rPr lang="en-US" sz="800" dirty="0" err="1">
                <a:solidFill>
                  <a:schemeClr val="tx1">
                    <a:lumMod val="65000"/>
                    <a:lumOff val="35000"/>
                  </a:schemeClr>
                </a:solidFill>
              </a:rPr>
              <a:t>blockchain</a:t>
            </a:r>
            <a:r>
              <a:rPr lang="en-US" sz="800" dirty="0">
                <a:solidFill>
                  <a:schemeClr val="tx1">
                    <a:lumMod val="65000"/>
                    <a:lumOff val="35000"/>
                  </a:schemeClr>
                </a:solidFill>
              </a:rPr>
              <a:t>-based assets.</a:t>
            </a:r>
          </a:p>
        </p:txBody>
      </p:sp>
      <p:sp>
        <p:nvSpPr>
          <p:cNvPr id="4" name="Rectangle 3"/>
          <p:cNvSpPr/>
          <p:nvPr/>
        </p:nvSpPr>
        <p:spPr>
          <a:xfrm>
            <a:off x="86298" y="1211116"/>
            <a:ext cx="1499128" cy="553998"/>
          </a:xfrm>
          <a:prstGeom prst="rect">
            <a:avLst/>
          </a:prstGeom>
        </p:spPr>
        <p:txBody>
          <a:bodyPr wrap="none">
            <a:spAutoFit/>
          </a:bodyPr>
          <a:lstStyle/>
          <a:p>
            <a:r>
              <a:rPr lang="en-US" sz="1000" b="1" dirty="0" smtClean="0">
                <a:solidFill>
                  <a:srgbClr val="D2A784"/>
                </a:solidFill>
                <a:latin typeface="Open Sans" panose="020B0606030504020204" pitchFamily="34" charset="0"/>
                <a:ea typeface="Open Sans" panose="020B0606030504020204" pitchFamily="34" charset="0"/>
                <a:cs typeface="Open Sans" panose="020B0606030504020204" pitchFamily="34" charset="0"/>
              </a:rPr>
              <a:t>CRYPTO FINANCE AG</a:t>
            </a:r>
          </a:p>
          <a:p>
            <a:pPr algn="ctr"/>
            <a:r>
              <a:rPr lang="en-US" sz="1000" b="1" dirty="0" smtClean="0">
                <a:solidFill>
                  <a:srgbClr val="D2A784"/>
                </a:solidFill>
                <a:latin typeface="Open Sans" panose="020B0606030504020204" pitchFamily="34" charset="0"/>
                <a:ea typeface="Open Sans" panose="020B0606030504020204" pitchFamily="34" charset="0"/>
                <a:cs typeface="Open Sans" panose="020B0606030504020204" pitchFamily="34" charset="0"/>
              </a:rPr>
              <a:t>BOARD </a:t>
            </a:r>
            <a:r>
              <a:rPr lang="en-US" sz="1000" b="1" dirty="0">
                <a:solidFill>
                  <a:srgbClr val="D2A784"/>
                </a:solidFill>
                <a:latin typeface="Open Sans" panose="020B0606030504020204" pitchFamily="34" charset="0"/>
                <a:ea typeface="Open Sans" panose="020B0606030504020204" pitchFamily="34" charset="0"/>
                <a:cs typeface="Open Sans" panose="020B0606030504020204" pitchFamily="34" charset="0"/>
              </a:rPr>
              <a:t>OF </a:t>
            </a:r>
          </a:p>
          <a:p>
            <a:pPr algn="ctr"/>
            <a:r>
              <a:rPr lang="en-US" sz="1000" b="1" dirty="0">
                <a:solidFill>
                  <a:srgbClr val="D2A784"/>
                </a:solidFill>
                <a:latin typeface="Open Sans" panose="020B0606030504020204" pitchFamily="34" charset="0"/>
                <a:ea typeface="Open Sans" panose="020B0606030504020204" pitchFamily="34" charset="0"/>
                <a:cs typeface="Open Sans" panose="020B0606030504020204" pitchFamily="34" charset="0"/>
              </a:rPr>
              <a:t>DIRECTORS</a:t>
            </a:r>
          </a:p>
        </p:txBody>
      </p:sp>
      <p:grpSp>
        <p:nvGrpSpPr>
          <p:cNvPr id="6" name="Group 5"/>
          <p:cNvGrpSpPr/>
          <p:nvPr/>
        </p:nvGrpSpPr>
        <p:grpSpPr>
          <a:xfrm>
            <a:off x="1671724" y="1046739"/>
            <a:ext cx="6788708" cy="882753"/>
            <a:chOff x="1671724" y="1069975"/>
            <a:chExt cx="6788708" cy="882753"/>
          </a:xfrm>
        </p:grpSpPr>
        <p:cxnSp>
          <p:nvCxnSpPr>
            <p:cNvPr id="8" name="Straight Connector 7"/>
            <p:cNvCxnSpPr>
              <a:stCxn id="62" idx="2"/>
              <a:endCxn id="68" idx="6"/>
            </p:cNvCxnSpPr>
            <p:nvPr/>
          </p:nvCxnSpPr>
          <p:spPr>
            <a:xfrm flipV="1">
              <a:off x="1671724" y="1430746"/>
              <a:ext cx="6788708" cy="3257"/>
            </a:xfrm>
            <a:prstGeom prst="line">
              <a:avLst/>
            </a:prstGeom>
            <a:ln w="12700">
              <a:solidFill>
                <a:srgbClr val="D2A784"/>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3230F4A5-8295-4261-8AE0-234B23A0A571}"/>
                </a:ext>
              </a:extLst>
            </p:cNvPr>
            <p:cNvSpPr>
              <a:spLocks noChangeAspect="1"/>
            </p:cNvSpPr>
            <p:nvPr/>
          </p:nvSpPr>
          <p:spPr>
            <a:xfrm>
              <a:off x="1671724" y="1083003"/>
              <a:ext cx="702000" cy="702000"/>
            </a:xfrm>
            <a:prstGeom prst="ellipse">
              <a:avLst/>
            </a:prstGeom>
            <a:blipFill>
              <a:blip r:embed="rId6" cstate="hqprint">
                <a:extLst>
                  <a:ext uri="{28A0092B-C50C-407E-A947-70E740481C1C}">
                    <a14:useLocalDpi xmlns:a14="http://schemas.microsoft.com/office/drawing/2010/main"/>
                  </a:ext>
                </a:extLst>
              </a:blip>
              <a:stretch>
                <a:fillRect/>
              </a:stretch>
            </a:blipFill>
            <a:ln w="38100">
              <a:solidFill>
                <a:srgbClr val="D2A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569B9C22-B2E8-4906-AEFA-42F75D4E9C91}"/>
                </a:ext>
              </a:extLst>
            </p:cNvPr>
            <p:cNvSpPr>
              <a:spLocks noChangeAspect="1"/>
            </p:cNvSpPr>
            <p:nvPr/>
          </p:nvSpPr>
          <p:spPr>
            <a:xfrm>
              <a:off x="2889066" y="1069975"/>
              <a:ext cx="702000" cy="702000"/>
            </a:xfrm>
            <a:prstGeom prst="ellipse">
              <a:avLst/>
            </a:prstGeom>
            <a:blipFill dpi="0" rotWithShape="1">
              <a:blip r:embed="rId7"/>
              <a:srcRect/>
              <a:stretch>
                <a:fillRect/>
              </a:stretch>
            </a:blipFill>
            <a:ln w="38100">
              <a:solidFill>
                <a:srgbClr val="D2A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569B9C22-B2E8-4906-AEFA-42F75D4E9C91}"/>
                </a:ext>
              </a:extLst>
            </p:cNvPr>
            <p:cNvSpPr>
              <a:spLocks noChangeAspect="1"/>
            </p:cNvSpPr>
            <p:nvPr/>
          </p:nvSpPr>
          <p:spPr>
            <a:xfrm>
              <a:off x="4106408" y="1086259"/>
              <a:ext cx="702000" cy="702000"/>
            </a:xfrm>
            <a:prstGeom prst="ellipse">
              <a:avLst/>
            </a:prstGeom>
            <a:blipFill dpi="0" rotWithShape="1">
              <a:blip r:embed="rId8"/>
              <a:srcRect/>
              <a:stretch>
                <a:fillRect/>
              </a:stretch>
            </a:blipFill>
            <a:ln w="38100">
              <a:solidFill>
                <a:srgbClr val="D2A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3230F4A5-8295-4261-8AE0-234B23A0A571}"/>
                </a:ext>
              </a:extLst>
            </p:cNvPr>
            <p:cNvSpPr>
              <a:spLocks noChangeAspect="1"/>
            </p:cNvSpPr>
            <p:nvPr/>
          </p:nvSpPr>
          <p:spPr>
            <a:xfrm>
              <a:off x="5323750" y="1073232"/>
              <a:ext cx="702000" cy="702000"/>
            </a:xfrm>
            <a:prstGeom prst="ellipse">
              <a:avLst/>
            </a:prstGeom>
            <a:blipFill>
              <a:blip r:embed="rId9" cstate="hqprint">
                <a:extLst>
                  <a:ext uri="{28A0092B-C50C-407E-A947-70E740481C1C}">
                    <a14:useLocalDpi xmlns:a14="http://schemas.microsoft.com/office/drawing/2010/main"/>
                  </a:ext>
                </a:extLst>
              </a:blip>
              <a:stretch>
                <a:fillRect/>
              </a:stretch>
            </a:blipFill>
            <a:ln w="38100">
              <a:solidFill>
                <a:srgbClr val="D2A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569B9C22-B2E8-4906-AEFA-42F75D4E9C91}"/>
                </a:ext>
              </a:extLst>
            </p:cNvPr>
            <p:cNvSpPr>
              <a:spLocks noChangeAspect="1"/>
            </p:cNvSpPr>
            <p:nvPr/>
          </p:nvSpPr>
          <p:spPr>
            <a:xfrm>
              <a:off x="6541092" y="1076489"/>
              <a:ext cx="702000" cy="702000"/>
            </a:xfrm>
            <a:prstGeom prst="ellipse">
              <a:avLst/>
            </a:prstGeom>
            <a:blipFill dpi="0" rotWithShape="1">
              <a:blip r:embed="rId10" cstate="hqprint">
                <a:extLst>
                  <a:ext uri="{28A0092B-C50C-407E-A947-70E740481C1C}">
                    <a14:useLocalDpi xmlns:a14="http://schemas.microsoft.com/office/drawing/2010/main"/>
                  </a:ext>
                </a:extLst>
              </a:blip>
              <a:srcRect/>
              <a:stretch>
                <a:fillRect/>
              </a:stretch>
            </a:blipFill>
            <a:ln w="38100">
              <a:solidFill>
                <a:srgbClr val="D2A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569B9C22-B2E8-4906-AEFA-42F75D4E9C91}"/>
                </a:ext>
              </a:extLst>
            </p:cNvPr>
            <p:cNvSpPr>
              <a:spLocks noChangeAspect="1"/>
            </p:cNvSpPr>
            <p:nvPr/>
          </p:nvSpPr>
          <p:spPr>
            <a:xfrm>
              <a:off x="7758432" y="1079746"/>
              <a:ext cx="702000" cy="702000"/>
            </a:xfrm>
            <a:prstGeom prst="ellipse">
              <a:avLst/>
            </a:prstGeom>
            <a:blipFill dpi="0" rotWithShape="1">
              <a:blip r:embed="rId11"/>
              <a:srcRect/>
              <a:stretch>
                <a:fillRect/>
              </a:stretch>
            </a:blipFill>
            <a:ln w="38100">
              <a:solidFill>
                <a:srgbClr val="D2A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011466" y="1833856"/>
              <a:ext cx="457200" cy="118872"/>
            </a:xfrm>
            <a:prstGeom prst="rect">
              <a:avLst/>
            </a:prstGeom>
            <a:noFill/>
          </p:spPr>
          <p:txBody>
            <a:bodyPr wrap="none" rtlCol="0" anchor="ctr">
              <a:noAutofit/>
            </a:bodyPr>
            <a:lstStyle/>
            <a:p>
              <a:pPr algn="ctr"/>
              <a:r>
                <a:rPr lang="de-CH" sz="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Jan Brzezek</a:t>
              </a:r>
            </a:p>
          </p:txBody>
        </p:sp>
        <p:sp>
          <p:nvSpPr>
            <p:cNvPr id="69" name="TextBox 68"/>
            <p:cNvSpPr txBox="1"/>
            <p:nvPr/>
          </p:nvSpPr>
          <p:spPr>
            <a:xfrm>
              <a:off x="1794124" y="1833856"/>
              <a:ext cx="457200" cy="118872"/>
            </a:xfrm>
            <a:prstGeom prst="rect">
              <a:avLst/>
            </a:prstGeom>
            <a:noFill/>
          </p:spPr>
          <p:txBody>
            <a:bodyPr wrap="none" rtlCol="0" anchor="ctr">
              <a:noAutofit/>
            </a:bodyPr>
            <a:lstStyle/>
            <a:p>
              <a:pPr algn="ctr"/>
              <a:r>
                <a:rPr lang="de-CH" sz="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Dr. Tobias Reichmuth</a:t>
              </a:r>
            </a:p>
          </p:txBody>
        </p:sp>
        <p:sp>
          <p:nvSpPr>
            <p:cNvPr id="70" name="TextBox 69"/>
            <p:cNvSpPr txBox="1"/>
            <p:nvPr/>
          </p:nvSpPr>
          <p:spPr>
            <a:xfrm>
              <a:off x="4228808" y="1833856"/>
              <a:ext cx="457200" cy="118872"/>
            </a:xfrm>
            <a:prstGeom prst="rect">
              <a:avLst/>
            </a:prstGeom>
            <a:noFill/>
          </p:spPr>
          <p:txBody>
            <a:bodyPr wrap="none" rtlCol="0" anchor="ctr">
              <a:noAutofit/>
            </a:bodyPr>
            <a:lstStyle/>
            <a:p>
              <a:pPr algn="ctr"/>
              <a:r>
                <a:rPr lang="de-CH" sz="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Marc P. Bernegger</a:t>
              </a:r>
            </a:p>
          </p:txBody>
        </p:sp>
        <p:sp>
          <p:nvSpPr>
            <p:cNvPr id="71" name="TextBox 70"/>
            <p:cNvSpPr txBox="1"/>
            <p:nvPr/>
          </p:nvSpPr>
          <p:spPr>
            <a:xfrm>
              <a:off x="5446150" y="1833856"/>
              <a:ext cx="457200" cy="118872"/>
            </a:xfrm>
            <a:prstGeom prst="rect">
              <a:avLst/>
            </a:prstGeom>
            <a:noFill/>
          </p:spPr>
          <p:txBody>
            <a:bodyPr wrap="none" rtlCol="0" anchor="ctr">
              <a:noAutofit/>
            </a:bodyPr>
            <a:lstStyle/>
            <a:p>
              <a:pPr algn="ctr"/>
              <a:r>
                <a:rPr lang="de-CH" sz="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Raymond J. Baer</a:t>
              </a:r>
            </a:p>
          </p:txBody>
        </p:sp>
        <p:sp>
          <p:nvSpPr>
            <p:cNvPr id="72" name="TextBox 71"/>
            <p:cNvSpPr txBox="1"/>
            <p:nvPr/>
          </p:nvSpPr>
          <p:spPr>
            <a:xfrm>
              <a:off x="6663492" y="1833856"/>
              <a:ext cx="457200" cy="118872"/>
            </a:xfrm>
            <a:prstGeom prst="rect">
              <a:avLst/>
            </a:prstGeom>
            <a:noFill/>
          </p:spPr>
          <p:txBody>
            <a:bodyPr wrap="none" rtlCol="0" anchor="ctr">
              <a:noAutofit/>
            </a:bodyPr>
            <a:lstStyle/>
            <a:p>
              <a:pPr algn="ctr"/>
              <a:r>
                <a:rPr lang="de-CH" sz="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Pascal Forster</a:t>
              </a:r>
            </a:p>
          </p:txBody>
        </p:sp>
        <p:sp>
          <p:nvSpPr>
            <p:cNvPr id="73" name="TextBox 72"/>
            <p:cNvSpPr txBox="1"/>
            <p:nvPr/>
          </p:nvSpPr>
          <p:spPr>
            <a:xfrm>
              <a:off x="7880832" y="1833856"/>
              <a:ext cx="457200" cy="118872"/>
            </a:xfrm>
            <a:prstGeom prst="rect">
              <a:avLst/>
            </a:prstGeom>
            <a:noFill/>
          </p:spPr>
          <p:txBody>
            <a:bodyPr wrap="none" rtlCol="0" anchor="ctr">
              <a:noAutofit/>
            </a:bodyPr>
            <a:lstStyle/>
            <a:p>
              <a:pPr algn="ctr"/>
              <a:r>
                <a:rPr lang="de-CH" sz="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Dr. Philipp Cottier</a:t>
              </a:r>
            </a:p>
          </p:txBody>
        </p:sp>
      </p:grpSp>
      <p:cxnSp>
        <p:nvCxnSpPr>
          <p:cNvPr id="51" name="Straight Connector 58">
            <a:extLst>
              <a:ext uri="{FF2B5EF4-FFF2-40B4-BE49-F238E27FC236}">
                <a16:creationId xmlns:a16="http://schemas.microsoft.com/office/drawing/2014/main" id="{54BB47E6-0F05-4BDC-97DE-5A257CADFADE}"/>
              </a:ext>
            </a:extLst>
          </p:cNvPr>
          <p:cNvCxnSpPr>
            <a:cxnSpLocks/>
          </p:cNvCxnSpPr>
          <p:nvPr/>
        </p:nvCxnSpPr>
        <p:spPr>
          <a:xfrm flipV="1">
            <a:off x="4571866" y="2878014"/>
            <a:ext cx="0" cy="14659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61">
            <a:extLst>
              <a:ext uri="{FF2B5EF4-FFF2-40B4-BE49-F238E27FC236}">
                <a16:creationId xmlns:a16="http://schemas.microsoft.com/office/drawing/2014/main" id="{C843F2DD-16B8-49CA-8937-7BAA6E872C4E}"/>
              </a:ext>
            </a:extLst>
          </p:cNvPr>
          <p:cNvCxnSpPr>
            <a:cxnSpLocks/>
          </p:cNvCxnSpPr>
          <p:nvPr/>
        </p:nvCxnSpPr>
        <p:spPr>
          <a:xfrm flipH="1">
            <a:off x="1862709" y="2878756"/>
            <a:ext cx="5418583"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Oval 48">
            <a:extLst>
              <a:ext uri="{FF2B5EF4-FFF2-40B4-BE49-F238E27FC236}">
                <a16:creationId xmlns:a16="http://schemas.microsoft.com/office/drawing/2014/main" id="{54F66D51-C2D6-4A6C-B3FE-4F1C22689BAB}"/>
              </a:ext>
            </a:extLst>
          </p:cNvPr>
          <p:cNvSpPr/>
          <p:nvPr/>
        </p:nvSpPr>
        <p:spPr>
          <a:xfrm>
            <a:off x="4481698" y="3012848"/>
            <a:ext cx="180335" cy="18033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mj-lt"/>
            </a:endParaRPr>
          </a:p>
        </p:txBody>
      </p:sp>
      <p:sp>
        <p:nvSpPr>
          <p:cNvPr id="54" name="Chevron 52">
            <a:extLst>
              <a:ext uri="{FF2B5EF4-FFF2-40B4-BE49-F238E27FC236}">
                <a16:creationId xmlns:a16="http://schemas.microsoft.com/office/drawing/2014/main" id="{25356BE5-7AC9-411C-960F-9B87F919B03F}"/>
              </a:ext>
            </a:extLst>
          </p:cNvPr>
          <p:cNvSpPr/>
          <p:nvPr/>
        </p:nvSpPr>
        <p:spPr>
          <a:xfrm rot="5400000">
            <a:off x="4531580" y="3069916"/>
            <a:ext cx="80573" cy="80570"/>
          </a:xfrm>
          <a:prstGeom prst="chevron">
            <a:avLst/>
          </a:prstGeom>
          <a:solidFill>
            <a:srgbClr val="D2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mj-lt"/>
            </a:endParaRPr>
          </a:p>
        </p:txBody>
      </p:sp>
      <p:cxnSp>
        <p:nvCxnSpPr>
          <p:cNvPr id="55" name="Straight Connector 58">
            <a:extLst>
              <a:ext uri="{FF2B5EF4-FFF2-40B4-BE49-F238E27FC236}">
                <a16:creationId xmlns:a16="http://schemas.microsoft.com/office/drawing/2014/main" id="{6BD4ABEB-E28B-4CA8-8C33-E38C38430EE3}"/>
              </a:ext>
            </a:extLst>
          </p:cNvPr>
          <p:cNvCxnSpPr>
            <a:cxnSpLocks/>
          </p:cNvCxnSpPr>
          <p:nvPr/>
        </p:nvCxnSpPr>
        <p:spPr>
          <a:xfrm flipV="1">
            <a:off x="7281291" y="2878014"/>
            <a:ext cx="0" cy="14659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8">
            <a:extLst>
              <a:ext uri="{FF2B5EF4-FFF2-40B4-BE49-F238E27FC236}">
                <a16:creationId xmlns:a16="http://schemas.microsoft.com/office/drawing/2014/main" id="{C65B4E6B-ADA9-44FA-9461-28256C444052}"/>
              </a:ext>
            </a:extLst>
          </p:cNvPr>
          <p:cNvCxnSpPr>
            <a:cxnSpLocks/>
          </p:cNvCxnSpPr>
          <p:nvPr/>
        </p:nvCxnSpPr>
        <p:spPr>
          <a:xfrm flipV="1">
            <a:off x="1862709" y="2878014"/>
            <a:ext cx="0" cy="14659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Oval 48">
            <a:extLst>
              <a:ext uri="{FF2B5EF4-FFF2-40B4-BE49-F238E27FC236}">
                <a16:creationId xmlns:a16="http://schemas.microsoft.com/office/drawing/2014/main" id="{21380ABB-86F5-4952-AFFC-D63B5DC382F3}"/>
              </a:ext>
            </a:extLst>
          </p:cNvPr>
          <p:cNvSpPr/>
          <p:nvPr/>
        </p:nvSpPr>
        <p:spPr>
          <a:xfrm>
            <a:off x="1772542" y="3012848"/>
            <a:ext cx="180335" cy="18033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mj-lt"/>
            </a:endParaRPr>
          </a:p>
        </p:txBody>
      </p:sp>
      <p:sp>
        <p:nvSpPr>
          <p:cNvPr id="59" name="Chevron 52">
            <a:extLst>
              <a:ext uri="{FF2B5EF4-FFF2-40B4-BE49-F238E27FC236}">
                <a16:creationId xmlns:a16="http://schemas.microsoft.com/office/drawing/2014/main" id="{2CBF7620-B21D-4BE0-845C-8711B4CFFAD0}"/>
              </a:ext>
            </a:extLst>
          </p:cNvPr>
          <p:cNvSpPr/>
          <p:nvPr/>
        </p:nvSpPr>
        <p:spPr>
          <a:xfrm rot="5400000">
            <a:off x="1822423" y="3069916"/>
            <a:ext cx="80573" cy="80570"/>
          </a:xfrm>
          <a:prstGeom prst="chevron">
            <a:avLst/>
          </a:prstGeom>
          <a:solidFill>
            <a:srgbClr val="D2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mj-lt"/>
            </a:endParaRPr>
          </a:p>
        </p:txBody>
      </p:sp>
      <p:sp>
        <p:nvSpPr>
          <p:cNvPr id="60" name="Oval 48">
            <a:extLst>
              <a:ext uri="{FF2B5EF4-FFF2-40B4-BE49-F238E27FC236}">
                <a16:creationId xmlns:a16="http://schemas.microsoft.com/office/drawing/2014/main" id="{60FDDE44-C40B-405A-8093-B5491CA471E0}"/>
              </a:ext>
            </a:extLst>
          </p:cNvPr>
          <p:cNvSpPr/>
          <p:nvPr/>
        </p:nvSpPr>
        <p:spPr>
          <a:xfrm>
            <a:off x="7191124" y="3012848"/>
            <a:ext cx="180335" cy="18033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mj-lt"/>
            </a:endParaRPr>
          </a:p>
        </p:txBody>
      </p:sp>
      <p:sp>
        <p:nvSpPr>
          <p:cNvPr id="61" name="Chevron 52">
            <a:extLst>
              <a:ext uri="{FF2B5EF4-FFF2-40B4-BE49-F238E27FC236}">
                <a16:creationId xmlns:a16="http://schemas.microsoft.com/office/drawing/2014/main" id="{7FBBAB57-FE8E-4932-9E48-DB89EB44A517}"/>
              </a:ext>
            </a:extLst>
          </p:cNvPr>
          <p:cNvSpPr/>
          <p:nvPr/>
        </p:nvSpPr>
        <p:spPr>
          <a:xfrm rot="5400000">
            <a:off x="7241005" y="3069916"/>
            <a:ext cx="80573" cy="80570"/>
          </a:xfrm>
          <a:prstGeom prst="chevron">
            <a:avLst/>
          </a:prstGeom>
          <a:solidFill>
            <a:srgbClr val="D2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mj-lt"/>
            </a:endParaRPr>
          </a:p>
        </p:txBody>
      </p:sp>
      <p:sp>
        <p:nvSpPr>
          <p:cNvPr id="3" name="Rectangle 2"/>
          <p:cNvSpPr/>
          <p:nvPr/>
        </p:nvSpPr>
        <p:spPr>
          <a:xfrm>
            <a:off x="1737360" y="4342830"/>
            <a:ext cx="5669280" cy="215444"/>
          </a:xfrm>
          <a:prstGeom prst="rect">
            <a:avLst/>
          </a:prstGeom>
        </p:spPr>
        <p:txBody>
          <a:bodyPr wrap="square">
            <a:spAutoFit/>
          </a:bodyPr>
          <a:lstStyle/>
          <a:p>
            <a:pPr algn="ctr"/>
            <a:r>
              <a:rPr lang="en-US" sz="800" dirty="0" smtClean="0">
                <a:solidFill>
                  <a:schemeClr val="tx1">
                    <a:lumMod val="65000"/>
                    <a:lumOff val="35000"/>
                  </a:schemeClr>
                </a:solidFill>
              </a:rPr>
              <a:t>Currently, over </a:t>
            </a:r>
            <a:r>
              <a:rPr lang="en-US" sz="8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40 </a:t>
            </a: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highly qualified internal </a:t>
            </a:r>
            <a:r>
              <a:rPr lang="en-US" sz="800" dirty="0">
                <a:solidFill>
                  <a:schemeClr val="tx1">
                    <a:lumMod val="65000"/>
                    <a:lumOff val="35000"/>
                  </a:schemeClr>
                </a:solidFill>
              </a:rPr>
              <a:t>and </a:t>
            </a:r>
            <a:r>
              <a:rPr lang="en-US" sz="8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13 external professionals </a:t>
            </a:r>
            <a:r>
              <a:rPr lang="en-US" sz="800" dirty="0">
                <a:solidFill>
                  <a:schemeClr val="tx1">
                    <a:lumMod val="65000"/>
                    <a:lumOff val="35000"/>
                  </a:schemeClr>
                </a:solidFill>
              </a:rPr>
              <a:t>are working within the </a:t>
            </a:r>
            <a:r>
              <a:rPr lang="en-US" sz="800" dirty="0" smtClean="0">
                <a:solidFill>
                  <a:schemeClr val="tx1">
                    <a:lumMod val="65000"/>
                    <a:lumOff val="35000"/>
                  </a:schemeClr>
                </a:solidFill>
              </a:rPr>
              <a:t>group.</a:t>
            </a:r>
            <a:endParaRPr lang="de-CH" sz="800" dirty="0">
              <a:solidFill>
                <a:schemeClr val="tx1">
                  <a:lumMod val="65000"/>
                  <a:lumOff val="35000"/>
                </a:schemeClr>
              </a:solidFill>
            </a:endParaRPr>
          </a:p>
        </p:txBody>
      </p:sp>
      <p:sp>
        <p:nvSpPr>
          <p:cNvPr id="42" name="Rechteck 6">
            <a:extLst>
              <a:ext uri="{FF2B5EF4-FFF2-40B4-BE49-F238E27FC236}">
                <a16:creationId xmlns:a16="http://schemas.microsoft.com/office/drawing/2014/main" id="{6A76B53C-D040-4A09-B83C-B9EC98315EE6}"/>
              </a:ext>
            </a:extLst>
          </p:cNvPr>
          <p:cNvSpPr/>
          <p:nvPr/>
        </p:nvSpPr>
        <p:spPr>
          <a:xfrm>
            <a:off x="2955579" y="2561125"/>
            <a:ext cx="3232842" cy="304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ct val="110000"/>
              </a:lnSpc>
            </a:pPr>
            <a:r>
              <a:rPr lang="en-US" sz="900" dirty="0" smtClean="0">
                <a:solidFill>
                  <a:schemeClr val="tx1">
                    <a:lumMod val="65000"/>
                    <a:lumOff val="35000"/>
                  </a:schemeClr>
                </a:solidFill>
                <a:latin typeface="+mj-lt"/>
              </a:rPr>
              <a:t>Crypto Finance AG is a financial technology holding company founded in June 2017.</a:t>
            </a:r>
            <a:endParaRPr lang="en-US" sz="900" dirty="0">
              <a:solidFill>
                <a:schemeClr val="tx1">
                  <a:lumMod val="65000"/>
                  <a:lumOff val="35000"/>
                </a:schemeClr>
              </a:solidFill>
              <a:latin typeface="+mj-lt"/>
            </a:endParaRPr>
          </a:p>
        </p:txBody>
      </p:sp>
    </p:spTree>
    <p:extLst>
      <p:ext uri="{BB962C8B-B14F-4D97-AF65-F5344CB8AC3E}">
        <p14:creationId xmlns:p14="http://schemas.microsoft.com/office/powerpoint/2010/main" val="2674700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3C8F-406E-4FA3-9008-2E35C149A161}"/>
              </a:ext>
            </a:extLst>
          </p:cNvPr>
          <p:cNvSpPr>
            <a:spLocks noGrp="1"/>
          </p:cNvSpPr>
          <p:nvPr>
            <p:ph type="title"/>
          </p:nvPr>
        </p:nvSpPr>
        <p:spPr/>
        <p:txBody>
          <a:bodyPr lIns="64008">
            <a:normAutofit/>
          </a:bodyPr>
          <a:lstStyle/>
          <a:p>
            <a:r>
              <a:rPr lang="en-US" dirty="0" smtClean="0"/>
              <a:t>WE STAND ON THE BRINK OF A TECHNOLOGICAL REVOLUTION</a:t>
            </a:r>
            <a:endParaRPr lang="de-DE" dirty="0"/>
          </a:p>
        </p:txBody>
      </p:sp>
      <p:sp>
        <p:nvSpPr>
          <p:cNvPr id="3" name="Slide Number Placeholder 2">
            <a:extLst>
              <a:ext uri="{FF2B5EF4-FFF2-40B4-BE49-F238E27FC236}">
                <a16:creationId xmlns:a16="http://schemas.microsoft.com/office/drawing/2014/main" id="{2A188B5F-7950-4B57-A321-8AC1BA684B52}"/>
              </a:ext>
            </a:extLst>
          </p:cNvPr>
          <p:cNvSpPr>
            <a:spLocks noGrp="1"/>
          </p:cNvSpPr>
          <p:nvPr>
            <p:ph type="sldNum" sz="quarter" idx="12"/>
          </p:nvPr>
        </p:nvSpPr>
        <p:spPr/>
        <p:txBody>
          <a:bodyPr/>
          <a:lstStyle/>
          <a:p>
            <a:fld id="{4C58DAA5-C7C9-4339-A36E-18A1EE3787A1}" type="slidenum">
              <a:rPr lang="de-CH" smtClean="0"/>
              <a:t>4</a:t>
            </a:fld>
            <a:endParaRPr lang="de-CH" dirty="0"/>
          </a:p>
        </p:txBody>
      </p:sp>
      <p:sp>
        <p:nvSpPr>
          <p:cNvPr id="31" name="Rectangle 30"/>
          <p:cNvSpPr/>
          <p:nvPr/>
        </p:nvSpPr>
        <p:spPr>
          <a:xfrm>
            <a:off x="627275" y="2571766"/>
            <a:ext cx="230393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endParaRPr lang="en-US" dirty="0">
              <a:solidFill>
                <a:schemeClr val="accent2"/>
              </a:solidFill>
            </a:endParaRPr>
          </a:p>
        </p:txBody>
      </p:sp>
      <p:cxnSp>
        <p:nvCxnSpPr>
          <p:cNvPr id="32" name="Straight Connector 31"/>
          <p:cNvCxnSpPr>
            <a:cxnSpLocks/>
          </p:cNvCxnSpPr>
          <p:nvPr/>
        </p:nvCxnSpPr>
        <p:spPr>
          <a:xfrm>
            <a:off x="627275" y="2867983"/>
            <a:ext cx="0" cy="1184060"/>
          </a:xfrm>
          <a:prstGeom prst="line">
            <a:avLst/>
          </a:prstGeom>
          <a:ln>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5" name="Text Placeholder 6">
            <a:extLst>
              <a:ext uri="{FF2B5EF4-FFF2-40B4-BE49-F238E27FC236}">
                <a16:creationId xmlns:a16="http://schemas.microsoft.com/office/drawing/2014/main" id="{B13F79AB-AD20-4E45-A548-583484F76162}"/>
              </a:ext>
            </a:extLst>
          </p:cNvPr>
          <p:cNvSpPr txBox="1">
            <a:spLocks/>
          </p:cNvSpPr>
          <p:nvPr/>
        </p:nvSpPr>
        <p:spPr>
          <a:xfrm>
            <a:off x="626426" y="4179839"/>
            <a:ext cx="1046761" cy="145424"/>
          </a:xfrm>
          <a:prstGeom prst="rect">
            <a:avLst/>
          </a:prstGeom>
        </p:spPr>
        <p:txBody>
          <a:bodyPr vert="horz" wrap="non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en-US" sz="1050" dirty="0">
                <a:solidFill>
                  <a:schemeClr val="accent6">
                    <a:lumMod val="75000"/>
                  </a:schemeClr>
                </a:solidFill>
              </a:rPr>
              <a:t>End of 18</a:t>
            </a:r>
            <a:r>
              <a:rPr lang="en-US" sz="1050" baseline="30000" dirty="0">
                <a:solidFill>
                  <a:schemeClr val="accent6">
                    <a:lumMod val="75000"/>
                  </a:schemeClr>
                </a:solidFill>
              </a:rPr>
              <a:t>th</a:t>
            </a:r>
            <a:r>
              <a:rPr lang="en-US" sz="1050" dirty="0">
                <a:solidFill>
                  <a:schemeClr val="accent6">
                    <a:lumMod val="75000"/>
                  </a:schemeClr>
                </a:solidFill>
              </a:rPr>
              <a:t> century</a:t>
            </a:r>
          </a:p>
        </p:txBody>
      </p:sp>
      <p:grpSp>
        <p:nvGrpSpPr>
          <p:cNvPr id="36" name="Group 35"/>
          <p:cNvGrpSpPr/>
          <p:nvPr/>
        </p:nvGrpSpPr>
        <p:grpSpPr>
          <a:xfrm>
            <a:off x="797936" y="1631521"/>
            <a:ext cx="626973" cy="796213"/>
            <a:chOff x="1050171" y="2371725"/>
            <a:chExt cx="839484" cy="1066088"/>
          </a:xfrm>
          <a:solidFill>
            <a:schemeClr val="accent6">
              <a:lumMod val="75000"/>
            </a:schemeClr>
          </a:solidFill>
        </p:grpSpPr>
        <p:sp>
          <p:nvSpPr>
            <p:cNvPr id="39" name="Rectangle 38"/>
            <p:cNvSpPr/>
            <p:nvPr/>
          </p:nvSpPr>
          <p:spPr>
            <a:xfrm>
              <a:off x="1177049" y="2807402"/>
              <a:ext cx="51472" cy="61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148937" y="3412960"/>
              <a:ext cx="107696" cy="248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569625" y="3412960"/>
              <a:ext cx="107696" cy="248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6200000">
              <a:off x="1389988" y="3131972"/>
              <a:ext cx="46804" cy="471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6200000">
              <a:off x="1389988" y="2771691"/>
              <a:ext cx="46804" cy="471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442873" y="2862981"/>
              <a:ext cx="309728" cy="3097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348872" y="2818189"/>
              <a:ext cx="28063" cy="50988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4800000">
              <a:off x="1593926" y="2957053"/>
              <a:ext cx="32607" cy="55885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50171" y="2779520"/>
              <a:ext cx="116242" cy="116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050171" y="2915589"/>
              <a:ext cx="116242" cy="116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6200000">
              <a:off x="1160377" y="2728984"/>
              <a:ext cx="45719" cy="1467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1228568" y="2371725"/>
              <a:ext cx="266578" cy="435858"/>
              <a:chOff x="1228568" y="2207112"/>
              <a:chExt cx="266578" cy="600471"/>
            </a:xfrm>
            <a:grpFill/>
          </p:grpSpPr>
          <p:sp>
            <p:nvSpPr>
              <p:cNvPr id="63" name="Rectangle 62"/>
              <p:cNvSpPr/>
              <p:nvPr/>
            </p:nvSpPr>
            <p:spPr>
              <a:xfrm rot="10800000">
                <a:off x="1228569" y="2207112"/>
                <a:ext cx="28063" cy="6004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0800000">
                <a:off x="1467083" y="2207112"/>
                <a:ext cx="28063" cy="6004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10800000">
                <a:off x="1419381" y="2207112"/>
                <a:ext cx="28063" cy="6004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0800000">
                <a:off x="1371678" y="2207112"/>
                <a:ext cx="28063" cy="6004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10800000">
                <a:off x="1323975" y="2207112"/>
                <a:ext cx="28063" cy="6004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10800000">
                <a:off x="1276272" y="2207112"/>
                <a:ext cx="28063" cy="6004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6200000">
                <a:off x="1307150" y="2439789"/>
                <a:ext cx="95465" cy="252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16200000">
                <a:off x="1327106" y="2123604"/>
                <a:ext cx="55554" cy="252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900000" flipH="1">
              <a:off x="1171866" y="2399434"/>
              <a:ext cx="27432" cy="426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342053" y="2780505"/>
              <a:ext cx="139143" cy="1391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304021" y="3029234"/>
              <a:ext cx="113092" cy="1130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4359"/>
            <p:cNvSpPr>
              <a:spLocks noEditPoints="1"/>
            </p:cNvSpPr>
            <p:nvPr/>
          </p:nvSpPr>
          <p:spPr bwMode="auto">
            <a:xfrm>
              <a:off x="1228521" y="2953735"/>
              <a:ext cx="264091" cy="264091"/>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4360"/>
            <p:cNvSpPr>
              <a:spLocks noEditPoints="1"/>
            </p:cNvSpPr>
            <p:nvPr/>
          </p:nvSpPr>
          <p:spPr bwMode="auto">
            <a:xfrm>
              <a:off x="1268012" y="2704499"/>
              <a:ext cx="287224" cy="29115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p:nvPr/>
          </p:nvSpPr>
          <p:spPr>
            <a:xfrm>
              <a:off x="1597737" y="2807402"/>
              <a:ext cx="51472" cy="61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 Placeholder 6">
            <a:extLst>
              <a:ext uri="{FF2B5EF4-FFF2-40B4-BE49-F238E27FC236}">
                <a16:creationId xmlns:a16="http://schemas.microsoft.com/office/drawing/2014/main" id="{B13F79AB-AD20-4E45-A548-583484F76162}"/>
              </a:ext>
            </a:extLst>
          </p:cNvPr>
          <p:cNvSpPr txBox="1">
            <a:spLocks/>
          </p:cNvSpPr>
          <p:nvPr/>
        </p:nvSpPr>
        <p:spPr>
          <a:xfrm>
            <a:off x="797936" y="2839001"/>
            <a:ext cx="1627839" cy="152349"/>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en-ID" sz="1100" b="1" dirty="0">
                <a:solidFill>
                  <a:schemeClr val="tx1"/>
                </a:solidFill>
                <a:latin typeface="+mj-lt"/>
              </a:rPr>
              <a:t>1. Industrial Revolution</a:t>
            </a:r>
          </a:p>
        </p:txBody>
      </p:sp>
      <p:grpSp>
        <p:nvGrpSpPr>
          <p:cNvPr id="72" name="Group 71"/>
          <p:cNvGrpSpPr/>
          <p:nvPr/>
        </p:nvGrpSpPr>
        <p:grpSpPr>
          <a:xfrm>
            <a:off x="390078" y="4493783"/>
            <a:ext cx="7677150" cy="166199"/>
            <a:chOff x="628650" y="5547138"/>
            <a:chExt cx="7677150" cy="166199"/>
          </a:xfrm>
        </p:grpSpPr>
        <p:cxnSp>
          <p:nvCxnSpPr>
            <p:cNvPr id="73" name="Straight Connector 72"/>
            <p:cNvCxnSpPr/>
            <p:nvPr/>
          </p:nvCxnSpPr>
          <p:spPr>
            <a:xfrm>
              <a:off x="628650" y="5626100"/>
              <a:ext cx="7677150" cy="0"/>
            </a:xfrm>
            <a:prstGeom prst="line">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4107795" y="5547138"/>
              <a:ext cx="718860" cy="166199"/>
            </a:xfrm>
            <a:prstGeom prst="rect">
              <a:avLst/>
            </a:prstGeom>
            <a:solidFill>
              <a:schemeClr val="bg1"/>
            </a:solidFill>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accent6">
                      <a:lumMod val="75000"/>
                    </a:schemeClr>
                  </a:solidFill>
                  <a:latin typeface="+mj-lt"/>
                </a:rPr>
                <a:t>Time</a:t>
              </a:r>
            </a:p>
          </p:txBody>
        </p:sp>
      </p:grpSp>
      <p:grpSp>
        <p:nvGrpSpPr>
          <p:cNvPr id="75" name="Group 74"/>
          <p:cNvGrpSpPr/>
          <p:nvPr/>
        </p:nvGrpSpPr>
        <p:grpSpPr>
          <a:xfrm>
            <a:off x="216310" y="817112"/>
            <a:ext cx="350865" cy="3759771"/>
            <a:chOff x="454882" y="1510301"/>
            <a:chExt cx="350865" cy="4119937"/>
          </a:xfrm>
        </p:grpSpPr>
        <p:cxnSp>
          <p:nvCxnSpPr>
            <p:cNvPr id="76" name="Straight Connector 75"/>
            <p:cNvCxnSpPr/>
            <p:nvPr/>
          </p:nvCxnSpPr>
          <p:spPr>
            <a:xfrm flipV="1">
              <a:off x="628648" y="1510301"/>
              <a:ext cx="0" cy="4119937"/>
            </a:xfrm>
            <a:prstGeom prst="line">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7" name="Text Placeholder 3"/>
            <p:cNvSpPr txBox="1">
              <a:spLocks/>
            </p:cNvSpPr>
            <p:nvPr/>
          </p:nvSpPr>
          <p:spPr>
            <a:xfrm rot="16200000">
              <a:off x="82628" y="3394837"/>
              <a:ext cx="1095374" cy="350865"/>
            </a:xfrm>
            <a:prstGeom prst="rect">
              <a:avLst/>
            </a:prstGeom>
            <a:solidFill>
              <a:schemeClr val="bg1"/>
            </a:solidFill>
            <a:ln>
              <a:noFill/>
            </a:ln>
          </p:spPr>
          <p:txBody>
            <a:bodyPr vert="horz" wrap="square" lIns="0" tIns="91440" rIns="0" bIns="9144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accent6">
                      <a:lumMod val="75000"/>
                    </a:schemeClr>
                  </a:solidFill>
                  <a:latin typeface="+mj-lt"/>
                </a:rPr>
                <a:t>Complexity</a:t>
              </a:r>
            </a:p>
          </p:txBody>
        </p:sp>
      </p:grpSp>
      <p:sp>
        <p:nvSpPr>
          <p:cNvPr id="78" name="Rectangle 77"/>
          <p:cNvSpPr/>
          <p:nvPr/>
        </p:nvSpPr>
        <p:spPr>
          <a:xfrm>
            <a:off x="2584158" y="2139718"/>
            <a:ext cx="2135259"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endParaRPr lang="en-US" dirty="0">
              <a:solidFill>
                <a:schemeClr val="accent2"/>
              </a:solidFill>
            </a:endParaRPr>
          </a:p>
        </p:txBody>
      </p:sp>
      <p:sp>
        <p:nvSpPr>
          <p:cNvPr id="79" name="Right Triangle 78"/>
          <p:cNvSpPr/>
          <p:nvPr/>
        </p:nvSpPr>
        <p:spPr>
          <a:xfrm flipH="1" flipV="1">
            <a:off x="2573864" y="2571765"/>
            <a:ext cx="357348" cy="14400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2931212" y="2513368"/>
            <a:ext cx="0" cy="1538675"/>
          </a:xfrm>
          <a:prstGeom prst="line">
            <a:avLst/>
          </a:prstGeom>
          <a:ln>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1" name="Text Placeholder 6">
            <a:extLst>
              <a:ext uri="{FF2B5EF4-FFF2-40B4-BE49-F238E27FC236}">
                <a16:creationId xmlns:a16="http://schemas.microsoft.com/office/drawing/2014/main" id="{B13F79AB-AD20-4E45-A548-583484F76162}"/>
              </a:ext>
            </a:extLst>
          </p:cNvPr>
          <p:cNvSpPr txBox="1">
            <a:spLocks/>
          </p:cNvSpPr>
          <p:nvPr/>
        </p:nvSpPr>
        <p:spPr>
          <a:xfrm>
            <a:off x="2931212" y="4179839"/>
            <a:ext cx="1112485" cy="145424"/>
          </a:xfrm>
          <a:prstGeom prst="rect">
            <a:avLst/>
          </a:prstGeom>
        </p:spPr>
        <p:txBody>
          <a:bodyPr vert="horz" wrap="non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en-US" sz="1050" dirty="0">
                <a:solidFill>
                  <a:schemeClr val="accent6">
                    <a:lumMod val="75000"/>
                  </a:schemeClr>
                </a:solidFill>
              </a:rPr>
              <a:t>Start of 20</a:t>
            </a:r>
            <a:r>
              <a:rPr lang="en-US" sz="1050" baseline="30000" dirty="0">
                <a:solidFill>
                  <a:schemeClr val="accent6">
                    <a:lumMod val="75000"/>
                  </a:schemeClr>
                </a:solidFill>
              </a:rPr>
              <a:t>th</a:t>
            </a:r>
            <a:r>
              <a:rPr lang="en-US" sz="1050" dirty="0">
                <a:solidFill>
                  <a:schemeClr val="accent6">
                    <a:lumMod val="75000"/>
                  </a:schemeClr>
                </a:solidFill>
              </a:rPr>
              <a:t> century</a:t>
            </a:r>
          </a:p>
        </p:txBody>
      </p:sp>
      <p:grpSp>
        <p:nvGrpSpPr>
          <p:cNvPr id="82" name="Group 81"/>
          <p:cNvGrpSpPr/>
          <p:nvPr/>
        </p:nvGrpSpPr>
        <p:grpSpPr>
          <a:xfrm>
            <a:off x="3079458" y="1496545"/>
            <a:ext cx="873597" cy="499141"/>
            <a:chOff x="2856167" y="2278802"/>
            <a:chExt cx="1310632" cy="748846"/>
          </a:xfrm>
          <a:solidFill>
            <a:schemeClr val="accent6">
              <a:lumMod val="75000"/>
            </a:schemeClr>
          </a:solidFill>
        </p:grpSpPr>
        <p:sp>
          <p:nvSpPr>
            <p:cNvPr id="83" name="Rectangle 82"/>
            <p:cNvSpPr/>
            <p:nvPr/>
          </p:nvSpPr>
          <p:spPr>
            <a:xfrm>
              <a:off x="2856167" y="2278802"/>
              <a:ext cx="1310632" cy="691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5"/>
            <p:cNvSpPr>
              <a:spLocks/>
            </p:cNvSpPr>
            <p:nvPr/>
          </p:nvSpPr>
          <p:spPr bwMode="auto">
            <a:xfrm>
              <a:off x="3057552" y="2311693"/>
              <a:ext cx="87991" cy="241068"/>
            </a:xfrm>
            <a:custGeom>
              <a:avLst/>
              <a:gdLst>
                <a:gd name="T0" fmla="*/ 211 w 225"/>
                <a:gd name="T1" fmla="*/ 0 h 618"/>
                <a:gd name="T2" fmla="*/ 212 w 225"/>
                <a:gd name="T3" fmla="*/ 9 h 618"/>
                <a:gd name="T4" fmla="*/ 214 w 225"/>
                <a:gd name="T5" fmla="*/ 35 h 618"/>
                <a:gd name="T6" fmla="*/ 216 w 225"/>
                <a:gd name="T7" fmla="*/ 76 h 618"/>
                <a:gd name="T8" fmla="*/ 219 w 225"/>
                <a:gd name="T9" fmla="*/ 129 h 618"/>
                <a:gd name="T10" fmla="*/ 221 w 225"/>
                <a:gd name="T11" fmla="*/ 191 h 618"/>
                <a:gd name="T12" fmla="*/ 223 w 225"/>
                <a:gd name="T13" fmla="*/ 260 h 618"/>
                <a:gd name="T14" fmla="*/ 224 w 225"/>
                <a:gd name="T15" fmla="*/ 335 h 618"/>
                <a:gd name="T16" fmla="*/ 225 w 225"/>
                <a:gd name="T17" fmla="*/ 412 h 618"/>
                <a:gd name="T18" fmla="*/ 225 w 225"/>
                <a:gd name="T19" fmla="*/ 450 h 618"/>
                <a:gd name="T20" fmla="*/ 225 w 225"/>
                <a:gd name="T21" fmla="*/ 469 h 618"/>
                <a:gd name="T22" fmla="*/ 225 w 225"/>
                <a:gd name="T23" fmla="*/ 470 h 618"/>
                <a:gd name="T24" fmla="*/ 225 w 225"/>
                <a:gd name="T25" fmla="*/ 471 h 618"/>
                <a:gd name="T26" fmla="*/ 225 w 225"/>
                <a:gd name="T27" fmla="*/ 471 h 618"/>
                <a:gd name="T28" fmla="*/ 225 w 225"/>
                <a:gd name="T29" fmla="*/ 471 h 618"/>
                <a:gd name="T30" fmla="*/ 225 w 225"/>
                <a:gd name="T31" fmla="*/ 474 h 618"/>
                <a:gd name="T32" fmla="*/ 225 w 225"/>
                <a:gd name="T33" fmla="*/ 479 h 618"/>
                <a:gd name="T34" fmla="*/ 224 w 225"/>
                <a:gd name="T35" fmla="*/ 489 h 618"/>
                <a:gd name="T36" fmla="*/ 218 w 225"/>
                <a:gd name="T37" fmla="*/ 529 h 618"/>
                <a:gd name="T38" fmla="*/ 203 w 225"/>
                <a:gd name="T39" fmla="*/ 566 h 618"/>
                <a:gd name="T40" fmla="*/ 178 w 225"/>
                <a:gd name="T41" fmla="*/ 596 h 618"/>
                <a:gd name="T42" fmla="*/ 144 w 225"/>
                <a:gd name="T43" fmla="*/ 614 h 618"/>
                <a:gd name="T44" fmla="*/ 109 w 225"/>
                <a:gd name="T45" fmla="*/ 618 h 618"/>
                <a:gd name="T46" fmla="*/ 93 w 225"/>
                <a:gd name="T47" fmla="*/ 617 h 618"/>
                <a:gd name="T48" fmla="*/ 78 w 225"/>
                <a:gd name="T49" fmla="*/ 614 h 618"/>
                <a:gd name="T50" fmla="*/ 50 w 225"/>
                <a:gd name="T51" fmla="*/ 605 h 618"/>
                <a:gd name="T52" fmla="*/ 28 w 225"/>
                <a:gd name="T53" fmla="*/ 590 h 618"/>
                <a:gd name="T54" fmla="*/ 5 w 225"/>
                <a:gd name="T55" fmla="*/ 555 h 618"/>
                <a:gd name="T56" fmla="*/ 0 w 225"/>
                <a:gd name="T57" fmla="*/ 528 h 618"/>
                <a:gd name="T58" fmla="*/ 1 w 225"/>
                <a:gd name="T59" fmla="*/ 519 h 618"/>
                <a:gd name="T60" fmla="*/ 2 w 225"/>
                <a:gd name="T61" fmla="*/ 528 h 618"/>
                <a:gd name="T62" fmla="*/ 10 w 225"/>
                <a:gd name="T63" fmla="*/ 552 h 618"/>
                <a:gd name="T64" fmla="*/ 35 w 225"/>
                <a:gd name="T65" fmla="*/ 582 h 618"/>
                <a:gd name="T66" fmla="*/ 81 w 225"/>
                <a:gd name="T67" fmla="*/ 598 h 618"/>
                <a:gd name="T68" fmla="*/ 95 w 225"/>
                <a:gd name="T69" fmla="*/ 600 h 618"/>
                <a:gd name="T70" fmla="*/ 109 w 225"/>
                <a:gd name="T71" fmla="*/ 599 h 618"/>
                <a:gd name="T72" fmla="*/ 138 w 225"/>
                <a:gd name="T73" fmla="*/ 594 h 618"/>
                <a:gd name="T74" fmla="*/ 181 w 225"/>
                <a:gd name="T75" fmla="*/ 554 h 618"/>
                <a:gd name="T76" fmla="*/ 197 w 225"/>
                <a:gd name="T77" fmla="*/ 487 h 618"/>
                <a:gd name="T78" fmla="*/ 197 w 225"/>
                <a:gd name="T79" fmla="*/ 479 h 618"/>
                <a:gd name="T80" fmla="*/ 197 w 225"/>
                <a:gd name="T81" fmla="*/ 474 h 618"/>
                <a:gd name="T82" fmla="*/ 197 w 225"/>
                <a:gd name="T83" fmla="*/ 469 h 618"/>
                <a:gd name="T84" fmla="*/ 197 w 225"/>
                <a:gd name="T85" fmla="*/ 450 h 618"/>
                <a:gd name="T86" fmla="*/ 197 w 225"/>
                <a:gd name="T87" fmla="*/ 412 h 618"/>
                <a:gd name="T88" fmla="*/ 197 w 225"/>
                <a:gd name="T89" fmla="*/ 335 h 618"/>
                <a:gd name="T90" fmla="*/ 198 w 225"/>
                <a:gd name="T91" fmla="*/ 260 h 618"/>
                <a:gd name="T92" fmla="*/ 200 w 225"/>
                <a:gd name="T93" fmla="*/ 191 h 618"/>
                <a:gd name="T94" fmla="*/ 203 w 225"/>
                <a:gd name="T95" fmla="*/ 129 h 618"/>
                <a:gd name="T96" fmla="*/ 205 w 225"/>
                <a:gd name="T97" fmla="*/ 76 h 618"/>
                <a:gd name="T98" fmla="*/ 208 w 225"/>
                <a:gd name="T99" fmla="*/ 35 h 618"/>
                <a:gd name="T100" fmla="*/ 210 w 225"/>
                <a:gd name="T101" fmla="*/ 9 h 618"/>
                <a:gd name="T102" fmla="*/ 211 w 225"/>
                <a:gd name="T103"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 h="618">
                  <a:moveTo>
                    <a:pt x="211" y="0"/>
                  </a:moveTo>
                  <a:cubicBezTo>
                    <a:pt x="211" y="0"/>
                    <a:pt x="211" y="3"/>
                    <a:pt x="212" y="9"/>
                  </a:cubicBezTo>
                  <a:cubicBezTo>
                    <a:pt x="212" y="15"/>
                    <a:pt x="213" y="24"/>
                    <a:pt x="214" y="35"/>
                  </a:cubicBezTo>
                  <a:cubicBezTo>
                    <a:pt x="214" y="47"/>
                    <a:pt x="215" y="60"/>
                    <a:pt x="216" y="76"/>
                  </a:cubicBezTo>
                  <a:cubicBezTo>
                    <a:pt x="217" y="92"/>
                    <a:pt x="218" y="109"/>
                    <a:pt x="219" y="129"/>
                  </a:cubicBezTo>
                  <a:cubicBezTo>
                    <a:pt x="220" y="148"/>
                    <a:pt x="221" y="169"/>
                    <a:pt x="221" y="191"/>
                  </a:cubicBezTo>
                  <a:cubicBezTo>
                    <a:pt x="222" y="213"/>
                    <a:pt x="223" y="236"/>
                    <a:pt x="223" y="260"/>
                  </a:cubicBezTo>
                  <a:cubicBezTo>
                    <a:pt x="224" y="285"/>
                    <a:pt x="224" y="309"/>
                    <a:pt x="224" y="335"/>
                  </a:cubicBezTo>
                  <a:cubicBezTo>
                    <a:pt x="225" y="360"/>
                    <a:pt x="225" y="386"/>
                    <a:pt x="225" y="412"/>
                  </a:cubicBezTo>
                  <a:cubicBezTo>
                    <a:pt x="225" y="424"/>
                    <a:pt x="225" y="437"/>
                    <a:pt x="225" y="450"/>
                  </a:cubicBezTo>
                  <a:cubicBezTo>
                    <a:pt x="225" y="457"/>
                    <a:pt x="225" y="463"/>
                    <a:pt x="225" y="469"/>
                  </a:cubicBezTo>
                  <a:cubicBezTo>
                    <a:pt x="225" y="470"/>
                    <a:pt x="225" y="470"/>
                    <a:pt x="225" y="470"/>
                  </a:cubicBezTo>
                  <a:cubicBezTo>
                    <a:pt x="225" y="471"/>
                    <a:pt x="225" y="471"/>
                    <a:pt x="225" y="471"/>
                  </a:cubicBezTo>
                  <a:cubicBezTo>
                    <a:pt x="225" y="471"/>
                    <a:pt x="225" y="472"/>
                    <a:pt x="225" y="471"/>
                  </a:cubicBezTo>
                  <a:cubicBezTo>
                    <a:pt x="225" y="471"/>
                    <a:pt x="225" y="471"/>
                    <a:pt x="225" y="471"/>
                  </a:cubicBezTo>
                  <a:cubicBezTo>
                    <a:pt x="225" y="474"/>
                    <a:pt x="225" y="474"/>
                    <a:pt x="225" y="474"/>
                  </a:cubicBezTo>
                  <a:cubicBezTo>
                    <a:pt x="225" y="479"/>
                    <a:pt x="225" y="479"/>
                    <a:pt x="225" y="479"/>
                  </a:cubicBezTo>
                  <a:cubicBezTo>
                    <a:pt x="224" y="482"/>
                    <a:pt x="224" y="486"/>
                    <a:pt x="224" y="489"/>
                  </a:cubicBezTo>
                  <a:cubicBezTo>
                    <a:pt x="223" y="503"/>
                    <a:pt x="221" y="516"/>
                    <a:pt x="218" y="529"/>
                  </a:cubicBezTo>
                  <a:cubicBezTo>
                    <a:pt x="214" y="541"/>
                    <a:pt x="210" y="554"/>
                    <a:pt x="203" y="566"/>
                  </a:cubicBezTo>
                  <a:cubicBezTo>
                    <a:pt x="197" y="577"/>
                    <a:pt x="188" y="588"/>
                    <a:pt x="178" y="596"/>
                  </a:cubicBezTo>
                  <a:cubicBezTo>
                    <a:pt x="168" y="605"/>
                    <a:pt x="156" y="611"/>
                    <a:pt x="144" y="614"/>
                  </a:cubicBezTo>
                  <a:cubicBezTo>
                    <a:pt x="132" y="618"/>
                    <a:pt x="120" y="618"/>
                    <a:pt x="109" y="618"/>
                  </a:cubicBezTo>
                  <a:cubicBezTo>
                    <a:pt x="104" y="618"/>
                    <a:pt x="99" y="617"/>
                    <a:pt x="93" y="617"/>
                  </a:cubicBezTo>
                  <a:cubicBezTo>
                    <a:pt x="88" y="616"/>
                    <a:pt x="83" y="615"/>
                    <a:pt x="78" y="614"/>
                  </a:cubicBezTo>
                  <a:cubicBezTo>
                    <a:pt x="68" y="612"/>
                    <a:pt x="59" y="609"/>
                    <a:pt x="50" y="605"/>
                  </a:cubicBezTo>
                  <a:cubicBezTo>
                    <a:pt x="42" y="601"/>
                    <a:pt x="34" y="596"/>
                    <a:pt x="28" y="590"/>
                  </a:cubicBezTo>
                  <a:cubicBezTo>
                    <a:pt x="16" y="579"/>
                    <a:pt x="9" y="565"/>
                    <a:pt x="5" y="555"/>
                  </a:cubicBezTo>
                  <a:cubicBezTo>
                    <a:pt x="1" y="544"/>
                    <a:pt x="1" y="534"/>
                    <a:pt x="0" y="528"/>
                  </a:cubicBezTo>
                  <a:cubicBezTo>
                    <a:pt x="0" y="522"/>
                    <a:pt x="1" y="519"/>
                    <a:pt x="1" y="519"/>
                  </a:cubicBezTo>
                  <a:cubicBezTo>
                    <a:pt x="1" y="519"/>
                    <a:pt x="1" y="522"/>
                    <a:pt x="2" y="528"/>
                  </a:cubicBezTo>
                  <a:cubicBezTo>
                    <a:pt x="3" y="534"/>
                    <a:pt x="5" y="543"/>
                    <a:pt x="10" y="552"/>
                  </a:cubicBezTo>
                  <a:cubicBezTo>
                    <a:pt x="15" y="562"/>
                    <a:pt x="23" y="573"/>
                    <a:pt x="35" y="582"/>
                  </a:cubicBezTo>
                  <a:cubicBezTo>
                    <a:pt x="47" y="590"/>
                    <a:pt x="63" y="596"/>
                    <a:pt x="81" y="598"/>
                  </a:cubicBezTo>
                  <a:cubicBezTo>
                    <a:pt x="85" y="599"/>
                    <a:pt x="90" y="599"/>
                    <a:pt x="95" y="600"/>
                  </a:cubicBezTo>
                  <a:cubicBezTo>
                    <a:pt x="99" y="600"/>
                    <a:pt x="104" y="600"/>
                    <a:pt x="109" y="599"/>
                  </a:cubicBezTo>
                  <a:cubicBezTo>
                    <a:pt x="119" y="599"/>
                    <a:pt x="129" y="598"/>
                    <a:pt x="138" y="594"/>
                  </a:cubicBezTo>
                  <a:cubicBezTo>
                    <a:pt x="156" y="588"/>
                    <a:pt x="172" y="574"/>
                    <a:pt x="181" y="554"/>
                  </a:cubicBezTo>
                  <a:cubicBezTo>
                    <a:pt x="191" y="535"/>
                    <a:pt x="196" y="511"/>
                    <a:pt x="197" y="487"/>
                  </a:cubicBezTo>
                  <a:cubicBezTo>
                    <a:pt x="197" y="485"/>
                    <a:pt x="197" y="482"/>
                    <a:pt x="197" y="479"/>
                  </a:cubicBezTo>
                  <a:cubicBezTo>
                    <a:pt x="197" y="474"/>
                    <a:pt x="197" y="474"/>
                    <a:pt x="197" y="474"/>
                  </a:cubicBezTo>
                  <a:cubicBezTo>
                    <a:pt x="197" y="469"/>
                    <a:pt x="197" y="469"/>
                    <a:pt x="197" y="469"/>
                  </a:cubicBezTo>
                  <a:cubicBezTo>
                    <a:pt x="197" y="463"/>
                    <a:pt x="197" y="457"/>
                    <a:pt x="197" y="450"/>
                  </a:cubicBezTo>
                  <a:cubicBezTo>
                    <a:pt x="197" y="437"/>
                    <a:pt x="197" y="424"/>
                    <a:pt x="197" y="412"/>
                  </a:cubicBezTo>
                  <a:cubicBezTo>
                    <a:pt x="197" y="386"/>
                    <a:pt x="197" y="360"/>
                    <a:pt x="197" y="335"/>
                  </a:cubicBezTo>
                  <a:cubicBezTo>
                    <a:pt x="197" y="309"/>
                    <a:pt x="198" y="285"/>
                    <a:pt x="198" y="260"/>
                  </a:cubicBezTo>
                  <a:cubicBezTo>
                    <a:pt x="199" y="236"/>
                    <a:pt x="200" y="213"/>
                    <a:pt x="200" y="191"/>
                  </a:cubicBezTo>
                  <a:cubicBezTo>
                    <a:pt x="201" y="169"/>
                    <a:pt x="202" y="148"/>
                    <a:pt x="203" y="129"/>
                  </a:cubicBezTo>
                  <a:cubicBezTo>
                    <a:pt x="204" y="109"/>
                    <a:pt x="205" y="92"/>
                    <a:pt x="205" y="76"/>
                  </a:cubicBezTo>
                  <a:cubicBezTo>
                    <a:pt x="206" y="60"/>
                    <a:pt x="207" y="47"/>
                    <a:pt x="208" y="35"/>
                  </a:cubicBezTo>
                  <a:cubicBezTo>
                    <a:pt x="209" y="24"/>
                    <a:pt x="210" y="15"/>
                    <a:pt x="210" y="9"/>
                  </a:cubicBezTo>
                  <a:cubicBezTo>
                    <a:pt x="211" y="3"/>
                    <a:pt x="211" y="0"/>
                    <a:pt x="2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p:cNvSpPr>
            <p:nvPr/>
          </p:nvSpPr>
          <p:spPr bwMode="auto">
            <a:xfrm>
              <a:off x="2976976" y="2486851"/>
              <a:ext cx="285888" cy="539644"/>
            </a:xfrm>
            <a:custGeom>
              <a:avLst/>
              <a:gdLst>
                <a:gd name="T0" fmla="*/ 350 w 731"/>
                <a:gd name="T1" fmla="*/ 1350 h 1384"/>
                <a:gd name="T2" fmla="*/ 707 w 731"/>
                <a:gd name="T3" fmla="*/ 1080 h 1384"/>
                <a:gd name="T4" fmla="*/ 574 w 731"/>
                <a:gd name="T5" fmla="*/ 606 h 1384"/>
                <a:gd name="T6" fmla="*/ 446 w 731"/>
                <a:gd name="T7" fmla="*/ 191 h 1384"/>
                <a:gd name="T8" fmla="*/ 416 w 731"/>
                <a:gd name="T9" fmla="*/ 3 h 1384"/>
                <a:gd name="T10" fmla="*/ 330 w 731"/>
                <a:gd name="T11" fmla="*/ 106 h 1384"/>
                <a:gd name="T12" fmla="*/ 241 w 731"/>
                <a:gd name="T13" fmla="*/ 326 h 1384"/>
                <a:gd name="T14" fmla="*/ 87 w 731"/>
                <a:gd name="T15" fmla="*/ 657 h 1384"/>
                <a:gd name="T16" fmla="*/ 28 w 731"/>
                <a:gd name="T17" fmla="*/ 1202 h 1384"/>
                <a:gd name="T18" fmla="*/ 350 w 731"/>
                <a:gd name="T19" fmla="*/ 135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1" h="1384">
                  <a:moveTo>
                    <a:pt x="350" y="1350"/>
                  </a:moveTo>
                  <a:cubicBezTo>
                    <a:pt x="350" y="1350"/>
                    <a:pt x="683" y="1307"/>
                    <a:pt x="707" y="1080"/>
                  </a:cubicBezTo>
                  <a:cubicBezTo>
                    <a:pt x="731" y="854"/>
                    <a:pt x="702" y="723"/>
                    <a:pt x="574" y="606"/>
                  </a:cubicBezTo>
                  <a:cubicBezTo>
                    <a:pt x="446" y="488"/>
                    <a:pt x="438" y="322"/>
                    <a:pt x="446" y="191"/>
                  </a:cubicBezTo>
                  <a:cubicBezTo>
                    <a:pt x="454" y="60"/>
                    <a:pt x="460" y="6"/>
                    <a:pt x="416" y="3"/>
                  </a:cubicBezTo>
                  <a:cubicBezTo>
                    <a:pt x="372" y="0"/>
                    <a:pt x="345" y="0"/>
                    <a:pt x="330" y="106"/>
                  </a:cubicBezTo>
                  <a:cubicBezTo>
                    <a:pt x="315" y="212"/>
                    <a:pt x="280" y="255"/>
                    <a:pt x="241" y="326"/>
                  </a:cubicBezTo>
                  <a:cubicBezTo>
                    <a:pt x="202" y="397"/>
                    <a:pt x="137" y="520"/>
                    <a:pt x="87" y="657"/>
                  </a:cubicBezTo>
                  <a:cubicBezTo>
                    <a:pt x="37" y="794"/>
                    <a:pt x="0" y="1066"/>
                    <a:pt x="28" y="1202"/>
                  </a:cubicBezTo>
                  <a:cubicBezTo>
                    <a:pt x="56" y="1338"/>
                    <a:pt x="203" y="1384"/>
                    <a:pt x="350" y="13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7"/>
            <p:cNvSpPr>
              <a:spLocks/>
            </p:cNvSpPr>
            <p:nvPr/>
          </p:nvSpPr>
          <p:spPr bwMode="auto">
            <a:xfrm>
              <a:off x="2986368" y="2819535"/>
              <a:ext cx="260018" cy="208113"/>
            </a:xfrm>
            <a:custGeom>
              <a:avLst/>
              <a:gdLst>
                <a:gd name="T0" fmla="*/ 87 w 665"/>
                <a:gd name="T1" fmla="*/ 467 h 534"/>
                <a:gd name="T2" fmla="*/ 79 w 665"/>
                <a:gd name="T3" fmla="*/ 196 h 534"/>
                <a:gd name="T4" fmla="*/ 509 w 665"/>
                <a:gd name="T5" fmla="*/ 33 h 534"/>
                <a:gd name="T6" fmla="*/ 661 w 665"/>
                <a:gd name="T7" fmla="*/ 260 h 534"/>
                <a:gd name="T8" fmla="*/ 446 w 665"/>
                <a:gd name="T9" fmla="*/ 466 h 534"/>
                <a:gd name="T10" fmla="*/ 87 w 665"/>
                <a:gd name="T11" fmla="*/ 467 h 534"/>
              </a:gdLst>
              <a:ahLst/>
              <a:cxnLst>
                <a:cxn ang="0">
                  <a:pos x="T0" y="T1"/>
                </a:cxn>
                <a:cxn ang="0">
                  <a:pos x="T2" y="T3"/>
                </a:cxn>
                <a:cxn ang="0">
                  <a:pos x="T4" y="T5"/>
                </a:cxn>
                <a:cxn ang="0">
                  <a:pos x="T6" y="T7"/>
                </a:cxn>
                <a:cxn ang="0">
                  <a:pos x="T8" y="T9"/>
                </a:cxn>
                <a:cxn ang="0">
                  <a:pos x="T10" y="T11"/>
                </a:cxn>
              </a:cxnLst>
              <a:rect l="0" t="0" r="r" b="b"/>
              <a:pathLst>
                <a:path w="665" h="534">
                  <a:moveTo>
                    <a:pt x="87" y="467"/>
                  </a:moveTo>
                  <a:cubicBezTo>
                    <a:pt x="87" y="467"/>
                    <a:pt x="0" y="325"/>
                    <a:pt x="79" y="196"/>
                  </a:cubicBezTo>
                  <a:cubicBezTo>
                    <a:pt x="158" y="67"/>
                    <a:pt x="373" y="0"/>
                    <a:pt x="509" y="33"/>
                  </a:cubicBezTo>
                  <a:cubicBezTo>
                    <a:pt x="645" y="66"/>
                    <a:pt x="665" y="213"/>
                    <a:pt x="661" y="260"/>
                  </a:cubicBezTo>
                  <a:cubicBezTo>
                    <a:pt x="657" y="307"/>
                    <a:pt x="596" y="422"/>
                    <a:pt x="446" y="466"/>
                  </a:cubicBezTo>
                  <a:cubicBezTo>
                    <a:pt x="296" y="510"/>
                    <a:pt x="197" y="534"/>
                    <a:pt x="87" y="4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8"/>
            <p:cNvSpPr>
              <a:spLocks/>
            </p:cNvSpPr>
            <p:nvPr/>
          </p:nvSpPr>
          <p:spPr bwMode="auto">
            <a:xfrm>
              <a:off x="2997244" y="2830740"/>
              <a:ext cx="239750" cy="191800"/>
            </a:xfrm>
            <a:custGeom>
              <a:avLst/>
              <a:gdLst>
                <a:gd name="T0" fmla="*/ 80 w 613"/>
                <a:gd name="T1" fmla="*/ 430 h 492"/>
                <a:gd name="T2" fmla="*/ 72 w 613"/>
                <a:gd name="T3" fmla="*/ 180 h 492"/>
                <a:gd name="T4" fmla="*/ 469 w 613"/>
                <a:gd name="T5" fmla="*/ 30 h 492"/>
                <a:gd name="T6" fmla="*/ 609 w 613"/>
                <a:gd name="T7" fmla="*/ 239 h 492"/>
                <a:gd name="T8" fmla="*/ 411 w 613"/>
                <a:gd name="T9" fmla="*/ 429 h 492"/>
                <a:gd name="T10" fmla="*/ 80 w 613"/>
                <a:gd name="T11" fmla="*/ 430 h 492"/>
              </a:gdLst>
              <a:ahLst/>
              <a:cxnLst>
                <a:cxn ang="0">
                  <a:pos x="T0" y="T1"/>
                </a:cxn>
                <a:cxn ang="0">
                  <a:pos x="T2" y="T3"/>
                </a:cxn>
                <a:cxn ang="0">
                  <a:pos x="T4" y="T5"/>
                </a:cxn>
                <a:cxn ang="0">
                  <a:pos x="T6" y="T7"/>
                </a:cxn>
                <a:cxn ang="0">
                  <a:pos x="T8" y="T9"/>
                </a:cxn>
                <a:cxn ang="0">
                  <a:pos x="T10" y="T11"/>
                </a:cxn>
              </a:cxnLst>
              <a:rect l="0" t="0" r="r" b="b"/>
              <a:pathLst>
                <a:path w="613" h="492">
                  <a:moveTo>
                    <a:pt x="80" y="430"/>
                  </a:moveTo>
                  <a:cubicBezTo>
                    <a:pt x="80" y="430"/>
                    <a:pt x="0" y="299"/>
                    <a:pt x="72" y="180"/>
                  </a:cubicBezTo>
                  <a:cubicBezTo>
                    <a:pt x="145" y="61"/>
                    <a:pt x="343" y="0"/>
                    <a:pt x="469" y="30"/>
                  </a:cubicBezTo>
                  <a:cubicBezTo>
                    <a:pt x="594" y="61"/>
                    <a:pt x="613" y="196"/>
                    <a:pt x="609" y="239"/>
                  </a:cubicBezTo>
                  <a:cubicBezTo>
                    <a:pt x="605" y="283"/>
                    <a:pt x="549" y="389"/>
                    <a:pt x="411" y="429"/>
                  </a:cubicBezTo>
                  <a:cubicBezTo>
                    <a:pt x="272" y="470"/>
                    <a:pt x="181" y="492"/>
                    <a:pt x="80" y="4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9"/>
            <p:cNvSpPr>
              <a:spLocks/>
            </p:cNvSpPr>
            <p:nvPr/>
          </p:nvSpPr>
          <p:spPr bwMode="auto">
            <a:xfrm>
              <a:off x="3117036" y="2945424"/>
              <a:ext cx="24222" cy="19444"/>
            </a:xfrm>
            <a:custGeom>
              <a:avLst/>
              <a:gdLst>
                <a:gd name="T0" fmla="*/ 26 w 62"/>
                <a:gd name="T1" fmla="*/ 7 h 50"/>
                <a:gd name="T2" fmla="*/ 3 w 62"/>
                <a:gd name="T3" fmla="*/ 30 h 50"/>
                <a:gd name="T4" fmla="*/ 48 w 62"/>
                <a:gd name="T5" fmla="*/ 39 h 50"/>
                <a:gd name="T6" fmla="*/ 26 w 62"/>
                <a:gd name="T7" fmla="*/ 7 h 50"/>
              </a:gdLst>
              <a:ahLst/>
              <a:cxnLst>
                <a:cxn ang="0">
                  <a:pos x="T0" y="T1"/>
                </a:cxn>
                <a:cxn ang="0">
                  <a:pos x="T2" y="T3"/>
                </a:cxn>
                <a:cxn ang="0">
                  <a:pos x="T4" y="T5"/>
                </a:cxn>
                <a:cxn ang="0">
                  <a:pos x="T6" y="T7"/>
                </a:cxn>
              </a:cxnLst>
              <a:rect l="0" t="0" r="r" b="b"/>
              <a:pathLst>
                <a:path w="62" h="50">
                  <a:moveTo>
                    <a:pt x="26" y="7"/>
                  </a:moveTo>
                  <a:cubicBezTo>
                    <a:pt x="26" y="7"/>
                    <a:pt x="0" y="9"/>
                    <a:pt x="3" y="30"/>
                  </a:cubicBezTo>
                  <a:cubicBezTo>
                    <a:pt x="6" y="50"/>
                    <a:pt x="34" y="50"/>
                    <a:pt x="48" y="39"/>
                  </a:cubicBezTo>
                  <a:cubicBezTo>
                    <a:pt x="62" y="28"/>
                    <a:pt x="46" y="0"/>
                    <a:pt x="2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5"/>
            <p:cNvSpPr>
              <a:spLocks/>
            </p:cNvSpPr>
            <p:nvPr/>
          </p:nvSpPr>
          <p:spPr bwMode="auto">
            <a:xfrm>
              <a:off x="3449115" y="2311693"/>
              <a:ext cx="87991" cy="241068"/>
            </a:xfrm>
            <a:custGeom>
              <a:avLst/>
              <a:gdLst>
                <a:gd name="T0" fmla="*/ 211 w 225"/>
                <a:gd name="T1" fmla="*/ 0 h 618"/>
                <a:gd name="T2" fmla="*/ 212 w 225"/>
                <a:gd name="T3" fmla="*/ 9 h 618"/>
                <a:gd name="T4" fmla="*/ 214 w 225"/>
                <a:gd name="T5" fmla="*/ 35 h 618"/>
                <a:gd name="T6" fmla="*/ 216 w 225"/>
                <a:gd name="T7" fmla="*/ 76 h 618"/>
                <a:gd name="T8" fmla="*/ 219 w 225"/>
                <a:gd name="T9" fmla="*/ 129 h 618"/>
                <a:gd name="T10" fmla="*/ 221 w 225"/>
                <a:gd name="T11" fmla="*/ 191 h 618"/>
                <a:gd name="T12" fmla="*/ 223 w 225"/>
                <a:gd name="T13" fmla="*/ 260 h 618"/>
                <a:gd name="T14" fmla="*/ 224 w 225"/>
                <a:gd name="T15" fmla="*/ 335 h 618"/>
                <a:gd name="T16" fmla="*/ 225 w 225"/>
                <a:gd name="T17" fmla="*/ 412 h 618"/>
                <a:gd name="T18" fmla="*/ 225 w 225"/>
                <a:gd name="T19" fmla="*/ 450 h 618"/>
                <a:gd name="T20" fmla="*/ 225 w 225"/>
                <a:gd name="T21" fmla="*/ 469 h 618"/>
                <a:gd name="T22" fmla="*/ 225 w 225"/>
                <a:gd name="T23" fmla="*/ 470 h 618"/>
                <a:gd name="T24" fmla="*/ 225 w 225"/>
                <a:gd name="T25" fmla="*/ 471 h 618"/>
                <a:gd name="T26" fmla="*/ 225 w 225"/>
                <a:gd name="T27" fmla="*/ 471 h 618"/>
                <a:gd name="T28" fmla="*/ 225 w 225"/>
                <a:gd name="T29" fmla="*/ 471 h 618"/>
                <a:gd name="T30" fmla="*/ 225 w 225"/>
                <a:gd name="T31" fmla="*/ 474 h 618"/>
                <a:gd name="T32" fmla="*/ 225 w 225"/>
                <a:gd name="T33" fmla="*/ 479 h 618"/>
                <a:gd name="T34" fmla="*/ 224 w 225"/>
                <a:gd name="T35" fmla="*/ 489 h 618"/>
                <a:gd name="T36" fmla="*/ 218 w 225"/>
                <a:gd name="T37" fmla="*/ 529 h 618"/>
                <a:gd name="T38" fmla="*/ 203 w 225"/>
                <a:gd name="T39" fmla="*/ 566 h 618"/>
                <a:gd name="T40" fmla="*/ 178 w 225"/>
                <a:gd name="T41" fmla="*/ 596 h 618"/>
                <a:gd name="T42" fmla="*/ 144 w 225"/>
                <a:gd name="T43" fmla="*/ 614 h 618"/>
                <a:gd name="T44" fmla="*/ 109 w 225"/>
                <a:gd name="T45" fmla="*/ 618 h 618"/>
                <a:gd name="T46" fmla="*/ 93 w 225"/>
                <a:gd name="T47" fmla="*/ 617 h 618"/>
                <a:gd name="T48" fmla="*/ 78 w 225"/>
                <a:gd name="T49" fmla="*/ 614 h 618"/>
                <a:gd name="T50" fmla="*/ 50 w 225"/>
                <a:gd name="T51" fmla="*/ 605 h 618"/>
                <a:gd name="T52" fmla="*/ 28 w 225"/>
                <a:gd name="T53" fmla="*/ 590 h 618"/>
                <a:gd name="T54" fmla="*/ 5 w 225"/>
                <a:gd name="T55" fmla="*/ 555 h 618"/>
                <a:gd name="T56" fmla="*/ 0 w 225"/>
                <a:gd name="T57" fmla="*/ 528 h 618"/>
                <a:gd name="T58" fmla="*/ 1 w 225"/>
                <a:gd name="T59" fmla="*/ 519 h 618"/>
                <a:gd name="T60" fmla="*/ 2 w 225"/>
                <a:gd name="T61" fmla="*/ 528 h 618"/>
                <a:gd name="T62" fmla="*/ 10 w 225"/>
                <a:gd name="T63" fmla="*/ 552 h 618"/>
                <a:gd name="T64" fmla="*/ 35 w 225"/>
                <a:gd name="T65" fmla="*/ 582 h 618"/>
                <a:gd name="T66" fmla="*/ 81 w 225"/>
                <a:gd name="T67" fmla="*/ 598 h 618"/>
                <a:gd name="T68" fmla="*/ 95 w 225"/>
                <a:gd name="T69" fmla="*/ 600 h 618"/>
                <a:gd name="T70" fmla="*/ 109 w 225"/>
                <a:gd name="T71" fmla="*/ 599 h 618"/>
                <a:gd name="T72" fmla="*/ 138 w 225"/>
                <a:gd name="T73" fmla="*/ 594 h 618"/>
                <a:gd name="T74" fmla="*/ 181 w 225"/>
                <a:gd name="T75" fmla="*/ 554 h 618"/>
                <a:gd name="T76" fmla="*/ 197 w 225"/>
                <a:gd name="T77" fmla="*/ 487 h 618"/>
                <a:gd name="T78" fmla="*/ 197 w 225"/>
                <a:gd name="T79" fmla="*/ 479 h 618"/>
                <a:gd name="T80" fmla="*/ 197 w 225"/>
                <a:gd name="T81" fmla="*/ 474 h 618"/>
                <a:gd name="T82" fmla="*/ 197 w 225"/>
                <a:gd name="T83" fmla="*/ 469 h 618"/>
                <a:gd name="T84" fmla="*/ 197 w 225"/>
                <a:gd name="T85" fmla="*/ 450 h 618"/>
                <a:gd name="T86" fmla="*/ 197 w 225"/>
                <a:gd name="T87" fmla="*/ 412 h 618"/>
                <a:gd name="T88" fmla="*/ 197 w 225"/>
                <a:gd name="T89" fmla="*/ 335 h 618"/>
                <a:gd name="T90" fmla="*/ 198 w 225"/>
                <a:gd name="T91" fmla="*/ 260 h 618"/>
                <a:gd name="T92" fmla="*/ 200 w 225"/>
                <a:gd name="T93" fmla="*/ 191 h 618"/>
                <a:gd name="T94" fmla="*/ 203 w 225"/>
                <a:gd name="T95" fmla="*/ 129 h 618"/>
                <a:gd name="T96" fmla="*/ 205 w 225"/>
                <a:gd name="T97" fmla="*/ 76 h 618"/>
                <a:gd name="T98" fmla="*/ 208 w 225"/>
                <a:gd name="T99" fmla="*/ 35 h 618"/>
                <a:gd name="T100" fmla="*/ 210 w 225"/>
                <a:gd name="T101" fmla="*/ 9 h 618"/>
                <a:gd name="T102" fmla="*/ 211 w 225"/>
                <a:gd name="T103"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 h="618">
                  <a:moveTo>
                    <a:pt x="211" y="0"/>
                  </a:moveTo>
                  <a:cubicBezTo>
                    <a:pt x="211" y="0"/>
                    <a:pt x="211" y="3"/>
                    <a:pt x="212" y="9"/>
                  </a:cubicBezTo>
                  <a:cubicBezTo>
                    <a:pt x="212" y="15"/>
                    <a:pt x="213" y="24"/>
                    <a:pt x="214" y="35"/>
                  </a:cubicBezTo>
                  <a:cubicBezTo>
                    <a:pt x="214" y="47"/>
                    <a:pt x="215" y="60"/>
                    <a:pt x="216" y="76"/>
                  </a:cubicBezTo>
                  <a:cubicBezTo>
                    <a:pt x="217" y="92"/>
                    <a:pt x="218" y="109"/>
                    <a:pt x="219" y="129"/>
                  </a:cubicBezTo>
                  <a:cubicBezTo>
                    <a:pt x="220" y="148"/>
                    <a:pt x="221" y="169"/>
                    <a:pt x="221" y="191"/>
                  </a:cubicBezTo>
                  <a:cubicBezTo>
                    <a:pt x="222" y="213"/>
                    <a:pt x="223" y="236"/>
                    <a:pt x="223" y="260"/>
                  </a:cubicBezTo>
                  <a:cubicBezTo>
                    <a:pt x="224" y="285"/>
                    <a:pt x="224" y="309"/>
                    <a:pt x="224" y="335"/>
                  </a:cubicBezTo>
                  <a:cubicBezTo>
                    <a:pt x="225" y="360"/>
                    <a:pt x="225" y="386"/>
                    <a:pt x="225" y="412"/>
                  </a:cubicBezTo>
                  <a:cubicBezTo>
                    <a:pt x="225" y="424"/>
                    <a:pt x="225" y="437"/>
                    <a:pt x="225" y="450"/>
                  </a:cubicBezTo>
                  <a:cubicBezTo>
                    <a:pt x="225" y="457"/>
                    <a:pt x="225" y="463"/>
                    <a:pt x="225" y="469"/>
                  </a:cubicBezTo>
                  <a:cubicBezTo>
                    <a:pt x="225" y="470"/>
                    <a:pt x="225" y="470"/>
                    <a:pt x="225" y="470"/>
                  </a:cubicBezTo>
                  <a:cubicBezTo>
                    <a:pt x="225" y="471"/>
                    <a:pt x="225" y="471"/>
                    <a:pt x="225" y="471"/>
                  </a:cubicBezTo>
                  <a:cubicBezTo>
                    <a:pt x="225" y="471"/>
                    <a:pt x="225" y="472"/>
                    <a:pt x="225" y="471"/>
                  </a:cubicBezTo>
                  <a:cubicBezTo>
                    <a:pt x="225" y="471"/>
                    <a:pt x="225" y="471"/>
                    <a:pt x="225" y="471"/>
                  </a:cubicBezTo>
                  <a:cubicBezTo>
                    <a:pt x="225" y="474"/>
                    <a:pt x="225" y="474"/>
                    <a:pt x="225" y="474"/>
                  </a:cubicBezTo>
                  <a:cubicBezTo>
                    <a:pt x="225" y="479"/>
                    <a:pt x="225" y="479"/>
                    <a:pt x="225" y="479"/>
                  </a:cubicBezTo>
                  <a:cubicBezTo>
                    <a:pt x="224" y="482"/>
                    <a:pt x="224" y="486"/>
                    <a:pt x="224" y="489"/>
                  </a:cubicBezTo>
                  <a:cubicBezTo>
                    <a:pt x="223" y="503"/>
                    <a:pt x="221" y="516"/>
                    <a:pt x="218" y="529"/>
                  </a:cubicBezTo>
                  <a:cubicBezTo>
                    <a:pt x="214" y="541"/>
                    <a:pt x="210" y="554"/>
                    <a:pt x="203" y="566"/>
                  </a:cubicBezTo>
                  <a:cubicBezTo>
                    <a:pt x="197" y="577"/>
                    <a:pt x="188" y="588"/>
                    <a:pt x="178" y="596"/>
                  </a:cubicBezTo>
                  <a:cubicBezTo>
                    <a:pt x="168" y="605"/>
                    <a:pt x="156" y="611"/>
                    <a:pt x="144" y="614"/>
                  </a:cubicBezTo>
                  <a:cubicBezTo>
                    <a:pt x="132" y="618"/>
                    <a:pt x="120" y="618"/>
                    <a:pt x="109" y="618"/>
                  </a:cubicBezTo>
                  <a:cubicBezTo>
                    <a:pt x="104" y="618"/>
                    <a:pt x="99" y="617"/>
                    <a:pt x="93" y="617"/>
                  </a:cubicBezTo>
                  <a:cubicBezTo>
                    <a:pt x="88" y="616"/>
                    <a:pt x="83" y="615"/>
                    <a:pt x="78" y="614"/>
                  </a:cubicBezTo>
                  <a:cubicBezTo>
                    <a:pt x="68" y="612"/>
                    <a:pt x="59" y="609"/>
                    <a:pt x="50" y="605"/>
                  </a:cubicBezTo>
                  <a:cubicBezTo>
                    <a:pt x="42" y="601"/>
                    <a:pt x="34" y="596"/>
                    <a:pt x="28" y="590"/>
                  </a:cubicBezTo>
                  <a:cubicBezTo>
                    <a:pt x="16" y="579"/>
                    <a:pt x="9" y="565"/>
                    <a:pt x="5" y="555"/>
                  </a:cubicBezTo>
                  <a:cubicBezTo>
                    <a:pt x="1" y="544"/>
                    <a:pt x="1" y="534"/>
                    <a:pt x="0" y="528"/>
                  </a:cubicBezTo>
                  <a:cubicBezTo>
                    <a:pt x="0" y="522"/>
                    <a:pt x="1" y="519"/>
                    <a:pt x="1" y="519"/>
                  </a:cubicBezTo>
                  <a:cubicBezTo>
                    <a:pt x="1" y="519"/>
                    <a:pt x="1" y="522"/>
                    <a:pt x="2" y="528"/>
                  </a:cubicBezTo>
                  <a:cubicBezTo>
                    <a:pt x="3" y="534"/>
                    <a:pt x="5" y="543"/>
                    <a:pt x="10" y="552"/>
                  </a:cubicBezTo>
                  <a:cubicBezTo>
                    <a:pt x="15" y="562"/>
                    <a:pt x="23" y="573"/>
                    <a:pt x="35" y="582"/>
                  </a:cubicBezTo>
                  <a:cubicBezTo>
                    <a:pt x="47" y="590"/>
                    <a:pt x="63" y="596"/>
                    <a:pt x="81" y="598"/>
                  </a:cubicBezTo>
                  <a:cubicBezTo>
                    <a:pt x="85" y="599"/>
                    <a:pt x="90" y="599"/>
                    <a:pt x="95" y="600"/>
                  </a:cubicBezTo>
                  <a:cubicBezTo>
                    <a:pt x="99" y="600"/>
                    <a:pt x="104" y="600"/>
                    <a:pt x="109" y="599"/>
                  </a:cubicBezTo>
                  <a:cubicBezTo>
                    <a:pt x="119" y="599"/>
                    <a:pt x="129" y="598"/>
                    <a:pt x="138" y="594"/>
                  </a:cubicBezTo>
                  <a:cubicBezTo>
                    <a:pt x="156" y="588"/>
                    <a:pt x="172" y="574"/>
                    <a:pt x="181" y="554"/>
                  </a:cubicBezTo>
                  <a:cubicBezTo>
                    <a:pt x="191" y="535"/>
                    <a:pt x="196" y="511"/>
                    <a:pt x="197" y="487"/>
                  </a:cubicBezTo>
                  <a:cubicBezTo>
                    <a:pt x="197" y="485"/>
                    <a:pt x="197" y="482"/>
                    <a:pt x="197" y="479"/>
                  </a:cubicBezTo>
                  <a:cubicBezTo>
                    <a:pt x="197" y="474"/>
                    <a:pt x="197" y="474"/>
                    <a:pt x="197" y="474"/>
                  </a:cubicBezTo>
                  <a:cubicBezTo>
                    <a:pt x="197" y="469"/>
                    <a:pt x="197" y="469"/>
                    <a:pt x="197" y="469"/>
                  </a:cubicBezTo>
                  <a:cubicBezTo>
                    <a:pt x="197" y="463"/>
                    <a:pt x="197" y="457"/>
                    <a:pt x="197" y="450"/>
                  </a:cubicBezTo>
                  <a:cubicBezTo>
                    <a:pt x="197" y="437"/>
                    <a:pt x="197" y="424"/>
                    <a:pt x="197" y="412"/>
                  </a:cubicBezTo>
                  <a:cubicBezTo>
                    <a:pt x="197" y="386"/>
                    <a:pt x="197" y="360"/>
                    <a:pt x="197" y="335"/>
                  </a:cubicBezTo>
                  <a:cubicBezTo>
                    <a:pt x="197" y="309"/>
                    <a:pt x="198" y="285"/>
                    <a:pt x="198" y="260"/>
                  </a:cubicBezTo>
                  <a:cubicBezTo>
                    <a:pt x="199" y="236"/>
                    <a:pt x="200" y="213"/>
                    <a:pt x="200" y="191"/>
                  </a:cubicBezTo>
                  <a:cubicBezTo>
                    <a:pt x="201" y="169"/>
                    <a:pt x="202" y="148"/>
                    <a:pt x="203" y="129"/>
                  </a:cubicBezTo>
                  <a:cubicBezTo>
                    <a:pt x="204" y="109"/>
                    <a:pt x="205" y="92"/>
                    <a:pt x="205" y="76"/>
                  </a:cubicBezTo>
                  <a:cubicBezTo>
                    <a:pt x="206" y="60"/>
                    <a:pt x="207" y="47"/>
                    <a:pt x="208" y="35"/>
                  </a:cubicBezTo>
                  <a:cubicBezTo>
                    <a:pt x="209" y="24"/>
                    <a:pt x="210" y="15"/>
                    <a:pt x="210" y="9"/>
                  </a:cubicBezTo>
                  <a:cubicBezTo>
                    <a:pt x="211" y="3"/>
                    <a:pt x="211" y="0"/>
                    <a:pt x="2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6"/>
            <p:cNvSpPr>
              <a:spLocks/>
            </p:cNvSpPr>
            <p:nvPr/>
          </p:nvSpPr>
          <p:spPr bwMode="auto">
            <a:xfrm>
              <a:off x="3368539" y="2486851"/>
              <a:ext cx="285888" cy="539644"/>
            </a:xfrm>
            <a:custGeom>
              <a:avLst/>
              <a:gdLst>
                <a:gd name="T0" fmla="*/ 350 w 731"/>
                <a:gd name="T1" fmla="*/ 1350 h 1384"/>
                <a:gd name="T2" fmla="*/ 707 w 731"/>
                <a:gd name="T3" fmla="*/ 1080 h 1384"/>
                <a:gd name="T4" fmla="*/ 574 w 731"/>
                <a:gd name="T5" fmla="*/ 606 h 1384"/>
                <a:gd name="T6" fmla="*/ 446 w 731"/>
                <a:gd name="T7" fmla="*/ 191 h 1384"/>
                <a:gd name="T8" fmla="*/ 416 w 731"/>
                <a:gd name="T9" fmla="*/ 3 h 1384"/>
                <a:gd name="T10" fmla="*/ 330 w 731"/>
                <a:gd name="T11" fmla="*/ 106 h 1384"/>
                <a:gd name="T12" fmla="*/ 241 w 731"/>
                <a:gd name="T13" fmla="*/ 326 h 1384"/>
                <a:gd name="T14" fmla="*/ 87 w 731"/>
                <a:gd name="T15" fmla="*/ 657 h 1384"/>
                <a:gd name="T16" fmla="*/ 28 w 731"/>
                <a:gd name="T17" fmla="*/ 1202 h 1384"/>
                <a:gd name="T18" fmla="*/ 350 w 731"/>
                <a:gd name="T19" fmla="*/ 135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1" h="1384">
                  <a:moveTo>
                    <a:pt x="350" y="1350"/>
                  </a:moveTo>
                  <a:cubicBezTo>
                    <a:pt x="350" y="1350"/>
                    <a:pt x="683" y="1307"/>
                    <a:pt x="707" y="1080"/>
                  </a:cubicBezTo>
                  <a:cubicBezTo>
                    <a:pt x="731" y="854"/>
                    <a:pt x="702" y="723"/>
                    <a:pt x="574" y="606"/>
                  </a:cubicBezTo>
                  <a:cubicBezTo>
                    <a:pt x="446" y="488"/>
                    <a:pt x="438" y="322"/>
                    <a:pt x="446" y="191"/>
                  </a:cubicBezTo>
                  <a:cubicBezTo>
                    <a:pt x="454" y="60"/>
                    <a:pt x="460" y="6"/>
                    <a:pt x="416" y="3"/>
                  </a:cubicBezTo>
                  <a:cubicBezTo>
                    <a:pt x="372" y="0"/>
                    <a:pt x="345" y="0"/>
                    <a:pt x="330" y="106"/>
                  </a:cubicBezTo>
                  <a:cubicBezTo>
                    <a:pt x="315" y="212"/>
                    <a:pt x="280" y="255"/>
                    <a:pt x="241" y="326"/>
                  </a:cubicBezTo>
                  <a:cubicBezTo>
                    <a:pt x="202" y="397"/>
                    <a:pt x="137" y="520"/>
                    <a:pt x="87" y="657"/>
                  </a:cubicBezTo>
                  <a:cubicBezTo>
                    <a:pt x="37" y="794"/>
                    <a:pt x="0" y="1066"/>
                    <a:pt x="28" y="1202"/>
                  </a:cubicBezTo>
                  <a:cubicBezTo>
                    <a:pt x="56" y="1338"/>
                    <a:pt x="203" y="1384"/>
                    <a:pt x="350" y="13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7"/>
            <p:cNvSpPr>
              <a:spLocks/>
            </p:cNvSpPr>
            <p:nvPr/>
          </p:nvSpPr>
          <p:spPr bwMode="auto">
            <a:xfrm>
              <a:off x="3377931" y="2819535"/>
              <a:ext cx="260018" cy="208113"/>
            </a:xfrm>
            <a:custGeom>
              <a:avLst/>
              <a:gdLst>
                <a:gd name="T0" fmla="*/ 87 w 665"/>
                <a:gd name="T1" fmla="*/ 467 h 534"/>
                <a:gd name="T2" fmla="*/ 79 w 665"/>
                <a:gd name="T3" fmla="*/ 196 h 534"/>
                <a:gd name="T4" fmla="*/ 509 w 665"/>
                <a:gd name="T5" fmla="*/ 33 h 534"/>
                <a:gd name="T6" fmla="*/ 661 w 665"/>
                <a:gd name="T7" fmla="*/ 260 h 534"/>
                <a:gd name="T8" fmla="*/ 446 w 665"/>
                <a:gd name="T9" fmla="*/ 466 h 534"/>
                <a:gd name="T10" fmla="*/ 87 w 665"/>
                <a:gd name="T11" fmla="*/ 467 h 534"/>
              </a:gdLst>
              <a:ahLst/>
              <a:cxnLst>
                <a:cxn ang="0">
                  <a:pos x="T0" y="T1"/>
                </a:cxn>
                <a:cxn ang="0">
                  <a:pos x="T2" y="T3"/>
                </a:cxn>
                <a:cxn ang="0">
                  <a:pos x="T4" y="T5"/>
                </a:cxn>
                <a:cxn ang="0">
                  <a:pos x="T6" y="T7"/>
                </a:cxn>
                <a:cxn ang="0">
                  <a:pos x="T8" y="T9"/>
                </a:cxn>
                <a:cxn ang="0">
                  <a:pos x="T10" y="T11"/>
                </a:cxn>
              </a:cxnLst>
              <a:rect l="0" t="0" r="r" b="b"/>
              <a:pathLst>
                <a:path w="665" h="534">
                  <a:moveTo>
                    <a:pt x="87" y="467"/>
                  </a:moveTo>
                  <a:cubicBezTo>
                    <a:pt x="87" y="467"/>
                    <a:pt x="0" y="325"/>
                    <a:pt x="79" y="196"/>
                  </a:cubicBezTo>
                  <a:cubicBezTo>
                    <a:pt x="158" y="67"/>
                    <a:pt x="373" y="0"/>
                    <a:pt x="509" y="33"/>
                  </a:cubicBezTo>
                  <a:cubicBezTo>
                    <a:pt x="645" y="66"/>
                    <a:pt x="665" y="213"/>
                    <a:pt x="661" y="260"/>
                  </a:cubicBezTo>
                  <a:cubicBezTo>
                    <a:pt x="657" y="307"/>
                    <a:pt x="596" y="422"/>
                    <a:pt x="446" y="466"/>
                  </a:cubicBezTo>
                  <a:cubicBezTo>
                    <a:pt x="296" y="510"/>
                    <a:pt x="197" y="534"/>
                    <a:pt x="87" y="4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8"/>
            <p:cNvSpPr>
              <a:spLocks/>
            </p:cNvSpPr>
            <p:nvPr/>
          </p:nvSpPr>
          <p:spPr bwMode="auto">
            <a:xfrm>
              <a:off x="3388807" y="2830740"/>
              <a:ext cx="239750" cy="191800"/>
            </a:xfrm>
            <a:custGeom>
              <a:avLst/>
              <a:gdLst>
                <a:gd name="T0" fmla="*/ 80 w 613"/>
                <a:gd name="T1" fmla="*/ 430 h 492"/>
                <a:gd name="T2" fmla="*/ 72 w 613"/>
                <a:gd name="T3" fmla="*/ 180 h 492"/>
                <a:gd name="T4" fmla="*/ 469 w 613"/>
                <a:gd name="T5" fmla="*/ 30 h 492"/>
                <a:gd name="T6" fmla="*/ 609 w 613"/>
                <a:gd name="T7" fmla="*/ 239 h 492"/>
                <a:gd name="T8" fmla="*/ 411 w 613"/>
                <a:gd name="T9" fmla="*/ 429 h 492"/>
                <a:gd name="T10" fmla="*/ 80 w 613"/>
                <a:gd name="T11" fmla="*/ 430 h 492"/>
              </a:gdLst>
              <a:ahLst/>
              <a:cxnLst>
                <a:cxn ang="0">
                  <a:pos x="T0" y="T1"/>
                </a:cxn>
                <a:cxn ang="0">
                  <a:pos x="T2" y="T3"/>
                </a:cxn>
                <a:cxn ang="0">
                  <a:pos x="T4" y="T5"/>
                </a:cxn>
                <a:cxn ang="0">
                  <a:pos x="T6" y="T7"/>
                </a:cxn>
                <a:cxn ang="0">
                  <a:pos x="T8" y="T9"/>
                </a:cxn>
                <a:cxn ang="0">
                  <a:pos x="T10" y="T11"/>
                </a:cxn>
              </a:cxnLst>
              <a:rect l="0" t="0" r="r" b="b"/>
              <a:pathLst>
                <a:path w="613" h="492">
                  <a:moveTo>
                    <a:pt x="80" y="430"/>
                  </a:moveTo>
                  <a:cubicBezTo>
                    <a:pt x="80" y="430"/>
                    <a:pt x="0" y="299"/>
                    <a:pt x="72" y="180"/>
                  </a:cubicBezTo>
                  <a:cubicBezTo>
                    <a:pt x="145" y="61"/>
                    <a:pt x="343" y="0"/>
                    <a:pt x="469" y="30"/>
                  </a:cubicBezTo>
                  <a:cubicBezTo>
                    <a:pt x="594" y="61"/>
                    <a:pt x="613" y="196"/>
                    <a:pt x="609" y="239"/>
                  </a:cubicBezTo>
                  <a:cubicBezTo>
                    <a:pt x="605" y="283"/>
                    <a:pt x="549" y="389"/>
                    <a:pt x="411" y="429"/>
                  </a:cubicBezTo>
                  <a:cubicBezTo>
                    <a:pt x="272" y="470"/>
                    <a:pt x="181" y="492"/>
                    <a:pt x="80" y="4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9"/>
            <p:cNvSpPr>
              <a:spLocks/>
            </p:cNvSpPr>
            <p:nvPr/>
          </p:nvSpPr>
          <p:spPr bwMode="auto">
            <a:xfrm>
              <a:off x="3508599" y="2945424"/>
              <a:ext cx="24222" cy="19444"/>
            </a:xfrm>
            <a:custGeom>
              <a:avLst/>
              <a:gdLst>
                <a:gd name="T0" fmla="*/ 26 w 62"/>
                <a:gd name="T1" fmla="*/ 7 h 50"/>
                <a:gd name="T2" fmla="*/ 3 w 62"/>
                <a:gd name="T3" fmla="*/ 30 h 50"/>
                <a:gd name="T4" fmla="*/ 48 w 62"/>
                <a:gd name="T5" fmla="*/ 39 h 50"/>
                <a:gd name="T6" fmla="*/ 26 w 62"/>
                <a:gd name="T7" fmla="*/ 7 h 50"/>
              </a:gdLst>
              <a:ahLst/>
              <a:cxnLst>
                <a:cxn ang="0">
                  <a:pos x="T0" y="T1"/>
                </a:cxn>
                <a:cxn ang="0">
                  <a:pos x="T2" y="T3"/>
                </a:cxn>
                <a:cxn ang="0">
                  <a:pos x="T4" y="T5"/>
                </a:cxn>
                <a:cxn ang="0">
                  <a:pos x="T6" y="T7"/>
                </a:cxn>
              </a:cxnLst>
              <a:rect l="0" t="0" r="r" b="b"/>
              <a:pathLst>
                <a:path w="62" h="50">
                  <a:moveTo>
                    <a:pt x="26" y="7"/>
                  </a:moveTo>
                  <a:cubicBezTo>
                    <a:pt x="26" y="7"/>
                    <a:pt x="0" y="9"/>
                    <a:pt x="3" y="30"/>
                  </a:cubicBezTo>
                  <a:cubicBezTo>
                    <a:pt x="6" y="50"/>
                    <a:pt x="34" y="50"/>
                    <a:pt x="48" y="39"/>
                  </a:cubicBezTo>
                  <a:cubicBezTo>
                    <a:pt x="62" y="28"/>
                    <a:pt x="46" y="0"/>
                    <a:pt x="2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5"/>
            <p:cNvSpPr>
              <a:spLocks/>
            </p:cNvSpPr>
            <p:nvPr/>
          </p:nvSpPr>
          <p:spPr bwMode="auto">
            <a:xfrm>
              <a:off x="3840678" y="2311693"/>
              <a:ext cx="87991" cy="241068"/>
            </a:xfrm>
            <a:custGeom>
              <a:avLst/>
              <a:gdLst>
                <a:gd name="T0" fmla="*/ 211 w 225"/>
                <a:gd name="T1" fmla="*/ 0 h 618"/>
                <a:gd name="T2" fmla="*/ 212 w 225"/>
                <a:gd name="T3" fmla="*/ 9 h 618"/>
                <a:gd name="T4" fmla="*/ 214 w 225"/>
                <a:gd name="T5" fmla="*/ 35 h 618"/>
                <a:gd name="T6" fmla="*/ 216 w 225"/>
                <a:gd name="T7" fmla="*/ 76 h 618"/>
                <a:gd name="T8" fmla="*/ 219 w 225"/>
                <a:gd name="T9" fmla="*/ 129 h 618"/>
                <a:gd name="T10" fmla="*/ 221 w 225"/>
                <a:gd name="T11" fmla="*/ 191 h 618"/>
                <a:gd name="T12" fmla="*/ 223 w 225"/>
                <a:gd name="T13" fmla="*/ 260 h 618"/>
                <a:gd name="T14" fmla="*/ 224 w 225"/>
                <a:gd name="T15" fmla="*/ 335 h 618"/>
                <a:gd name="T16" fmla="*/ 225 w 225"/>
                <a:gd name="T17" fmla="*/ 412 h 618"/>
                <a:gd name="T18" fmla="*/ 225 w 225"/>
                <a:gd name="T19" fmla="*/ 450 h 618"/>
                <a:gd name="T20" fmla="*/ 225 w 225"/>
                <a:gd name="T21" fmla="*/ 469 h 618"/>
                <a:gd name="T22" fmla="*/ 225 w 225"/>
                <a:gd name="T23" fmla="*/ 470 h 618"/>
                <a:gd name="T24" fmla="*/ 225 w 225"/>
                <a:gd name="T25" fmla="*/ 471 h 618"/>
                <a:gd name="T26" fmla="*/ 225 w 225"/>
                <a:gd name="T27" fmla="*/ 471 h 618"/>
                <a:gd name="T28" fmla="*/ 225 w 225"/>
                <a:gd name="T29" fmla="*/ 471 h 618"/>
                <a:gd name="T30" fmla="*/ 225 w 225"/>
                <a:gd name="T31" fmla="*/ 474 h 618"/>
                <a:gd name="T32" fmla="*/ 225 w 225"/>
                <a:gd name="T33" fmla="*/ 479 h 618"/>
                <a:gd name="T34" fmla="*/ 224 w 225"/>
                <a:gd name="T35" fmla="*/ 489 h 618"/>
                <a:gd name="T36" fmla="*/ 218 w 225"/>
                <a:gd name="T37" fmla="*/ 529 h 618"/>
                <a:gd name="T38" fmla="*/ 203 w 225"/>
                <a:gd name="T39" fmla="*/ 566 h 618"/>
                <a:gd name="T40" fmla="*/ 178 w 225"/>
                <a:gd name="T41" fmla="*/ 596 h 618"/>
                <a:gd name="T42" fmla="*/ 144 w 225"/>
                <a:gd name="T43" fmla="*/ 614 h 618"/>
                <a:gd name="T44" fmla="*/ 109 w 225"/>
                <a:gd name="T45" fmla="*/ 618 h 618"/>
                <a:gd name="T46" fmla="*/ 93 w 225"/>
                <a:gd name="T47" fmla="*/ 617 h 618"/>
                <a:gd name="T48" fmla="*/ 78 w 225"/>
                <a:gd name="T49" fmla="*/ 614 h 618"/>
                <a:gd name="T50" fmla="*/ 50 w 225"/>
                <a:gd name="T51" fmla="*/ 605 h 618"/>
                <a:gd name="T52" fmla="*/ 28 w 225"/>
                <a:gd name="T53" fmla="*/ 590 h 618"/>
                <a:gd name="T54" fmla="*/ 5 w 225"/>
                <a:gd name="T55" fmla="*/ 555 h 618"/>
                <a:gd name="T56" fmla="*/ 0 w 225"/>
                <a:gd name="T57" fmla="*/ 528 h 618"/>
                <a:gd name="T58" fmla="*/ 1 w 225"/>
                <a:gd name="T59" fmla="*/ 519 h 618"/>
                <a:gd name="T60" fmla="*/ 2 w 225"/>
                <a:gd name="T61" fmla="*/ 528 h 618"/>
                <a:gd name="T62" fmla="*/ 10 w 225"/>
                <a:gd name="T63" fmla="*/ 552 h 618"/>
                <a:gd name="T64" fmla="*/ 35 w 225"/>
                <a:gd name="T65" fmla="*/ 582 h 618"/>
                <a:gd name="T66" fmla="*/ 81 w 225"/>
                <a:gd name="T67" fmla="*/ 598 h 618"/>
                <a:gd name="T68" fmla="*/ 95 w 225"/>
                <a:gd name="T69" fmla="*/ 600 h 618"/>
                <a:gd name="T70" fmla="*/ 109 w 225"/>
                <a:gd name="T71" fmla="*/ 599 h 618"/>
                <a:gd name="T72" fmla="*/ 138 w 225"/>
                <a:gd name="T73" fmla="*/ 594 h 618"/>
                <a:gd name="T74" fmla="*/ 181 w 225"/>
                <a:gd name="T75" fmla="*/ 554 h 618"/>
                <a:gd name="T76" fmla="*/ 197 w 225"/>
                <a:gd name="T77" fmla="*/ 487 h 618"/>
                <a:gd name="T78" fmla="*/ 197 w 225"/>
                <a:gd name="T79" fmla="*/ 479 h 618"/>
                <a:gd name="T80" fmla="*/ 197 w 225"/>
                <a:gd name="T81" fmla="*/ 474 h 618"/>
                <a:gd name="T82" fmla="*/ 197 w 225"/>
                <a:gd name="T83" fmla="*/ 469 h 618"/>
                <a:gd name="T84" fmla="*/ 197 w 225"/>
                <a:gd name="T85" fmla="*/ 450 h 618"/>
                <a:gd name="T86" fmla="*/ 197 w 225"/>
                <a:gd name="T87" fmla="*/ 412 h 618"/>
                <a:gd name="T88" fmla="*/ 197 w 225"/>
                <a:gd name="T89" fmla="*/ 335 h 618"/>
                <a:gd name="T90" fmla="*/ 198 w 225"/>
                <a:gd name="T91" fmla="*/ 260 h 618"/>
                <a:gd name="T92" fmla="*/ 200 w 225"/>
                <a:gd name="T93" fmla="*/ 191 h 618"/>
                <a:gd name="T94" fmla="*/ 203 w 225"/>
                <a:gd name="T95" fmla="*/ 129 h 618"/>
                <a:gd name="T96" fmla="*/ 205 w 225"/>
                <a:gd name="T97" fmla="*/ 76 h 618"/>
                <a:gd name="T98" fmla="*/ 208 w 225"/>
                <a:gd name="T99" fmla="*/ 35 h 618"/>
                <a:gd name="T100" fmla="*/ 210 w 225"/>
                <a:gd name="T101" fmla="*/ 9 h 618"/>
                <a:gd name="T102" fmla="*/ 211 w 225"/>
                <a:gd name="T103"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 h="618">
                  <a:moveTo>
                    <a:pt x="211" y="0"/>
                  </a:moveTo>
                  <a:cubicBezTo>
                    <a:pt x="211" y="0"/>
                    <a:pt x="211" y="3"/>
                    <a:pt x="212" y="9"/>
                  </a:cubicBezTo>
                  <a:cubicBezTo>
                    <a:pt x="212" y="15"/>
                    <a:pt x="213" y="24"/>
                    <a:pt x="214" y="35"/>
                  </a:cubicBezTo>
                  <a:cubicBezTo>
                    <a:pt x="214" y="47"/>
                    <a:pt x="215" y="60"/>
                    <a:pt x="216" y="76"/>
                  </a:cubicBezTo>
                  <a:cubicBezTo>
                    <a:pt x="217" y="92"/>
                    <a:pt x="218" y="109"/>
                    <a:pt x="219" y="129"/>
                  </a:cubicBezTo>
                  <a:cubicBezTo>
                    <a:pt x="220" y="148"/>
                    <a:pt x="221" y="169"/>
                    <a:pt x="221" y="191"/>
                  </a:cubicBezTo>
                  <a:cubicBezTo>
                    <a:pt x="222" y="213"/>
                    <a:pt x="223" y="236"/>
                    <a:pt x="223" y="260"/>
                  </a:cubicBezTo>
                  <a:cubicBezTo>
                    <a:pt x="224" y="285"/>
                    <a:pt x="224" y="309"/>
                    <a:pt x="224" y="335"/>
                  </a:cubicBezTo>
                  <a:cubicBezTo>
                    <a:pt x="225" y="360"/>
                    <a:pt x="225" y="386"/>
                    <a:pt x="225" y="412"/>
                  </a:cubicBezTo>
                  <a:cubicBezTo>
                    <a:pt x="225" y="424"/>
                    <a:pt x="225" y="437"/>
                    <a:pt x="225" y="450"/>
                  </a:cubicBezTo>
                  <a:cubicBezTo>
                    <a:pt x="225" y="457"/>
                    <a:pt x="225" y="463"/>
                    <a:pt x="225" y="469"/>
                  </a:cubicBezTo>
                  <a:cubicBezTo>
                    <a:pt x="225" y="470"/>
                    <a:pt x="225" y="470"/>
                    <a:pt x="225" y="470"/>
                  </a:cubicBezTo>
                  <a:cubicBezTo>
                    <a:pt x="225" y="471"/>
                    <a:pt x="225" y="471"/>
                    <a:pt x="225" y="471"/>
                  </a:cubicBezTo>
                  <a:cubicBezTo>
                    <a:pt x="225" y="471"/>
                    <a:pt x="225" y="472"/>
                    <a:pt x="225" y="471"/>
                  </a:cubicBezTo>
                  <a:cubicBezTo>
                    <a:pt x="225" y="471"/>
                    <a:pt x="225" y="471"/>
                    <a:pt x="225" y="471"/>
                  </a:cubicBezTo>
                  <a:cubicBezTo>
                    <a:pt x="225" y="474"/>
                    <a:pt x="225" y="474"/>
                    <a:pt x="225" y="474"/>
                  </a:cubicBezTo>
                  <a:cubicBezTo>
                    <a:pt x="225" y="479"/>
                    <a:pt x="225" y="479"/>
                    <a:pt x="225" y="479"/>
                  </a:cubicBezTo>
                  <a:cubicBezTo>
                    <a:pt x="224" y="482"/>
                    <a:pt x="224" y="486"/>
                    <a:pt x="224" y="489"/>
                  </a:cubicBezTo>
                  <a:cubicBezTo>
                    <a:pt x="223" y="503"/>
                    <a:pt x="221" y="516"/>
                    <a:pt x="218" y="529"/>
                  </a:cubicBezTo>
                  <a:cubicBezTo>
                    <a:pt x="214" y="541"/>
                    <a:pt x="210" y="554"/>
                    <a:pt x="203" y="566"/>
                  </a:cubicBezTo>
                  <a:cubicBezTo>
                    <a:pt x="197" y="577"/>
                    <a:pt x="188" y="588"/>
                    <a:pt x="178" y="596"/>
                  </a:cubicBezTo>
                  <a:cubicBezTo>
                    <a:pt x="168" y="605"/>
                    <a:pt x="156" y="611"/>
                    <a:pt x="144" y="614"/>
                  </a:cubicBezTo>
                  <a:cubicBezTo>
                    <a:pt x="132" y="618"/>
                    <a:pt x="120" y="618"/>
                    <a:pt x="109" y="618"/>
                  </a:cubicBezTo>
                  <a:cubicBezTo>
                    <a:pt x="104" y="618"/>
                    <a:pt x="99" y="617"/>
                    <a:pt x="93" y="617"/>
                  </a:cubicBezTo>
                  <a:cubicBezTo>
                    <a:pt x="88" y="616"/>
                    <a:pt x="83" y="615"/>
                    <a:pt x="78" y="614"/>
                  </a:cubicBezTo>
                  <a:cubicBezTo>
                    <a:pt x="68" y="612"/>
                    <a:pt x="59" y="609"/>
                    <a:pt x="50" y="605"/>
                  </a:cubicBezTo>
                  <a:cubicBezTo>
                    <a:pt x="42" y="601"/>
                    <a:pt x="34" y="596"/>
                    <a:pt x="28" y="590"/>
                  </a:cubicBezTo>
                  <a:cubicBezTo>
                    <a:pt x="16" y="579"/>
                    <a:pt x="9" y="565"/>
                    <a:pt x="5" y="555"/>
                  </a:cubicBezTo>
                  <a:cubicBezTo>
                    <a:pt x="1" y="544"/>
                    <a:pt x="1" y="534"/>
                    <a:pt x="0" y="528"/>
                  </a:cubicBezTo>
                  <a:cubicBezTo>
                    <a:pt x="0" y="522"/>
                    <a:pt x="1" y="519"/>
                    <a:pt x="1" y="519"/>
                  </a:cubicBezTo>
                  <a:cubicBezTo>
                    <a:pt x="1" y="519"/>
                    <a:pt x="1" y="522"/>
                    <a:pt x="2" y="528"/>
                  </a:cubicBezTo>
                  <a:cubicBezTo>
                    <a:pt x="3" y="534"/>
                    <a:pt x="5" y="543"/>
                    <a:pt x="10" y="552"/>
                  </a:cubicBezTo>
                  <a:cubicBezTo>
                    <a:pt x="15" y="562"/>
                    <a:pt x="23" y="573"/>
                    <a:pt x="35" y="582"/>
                  </a:cubicBezTo>
                  <a:cubicBezTo>
                    <a:pt x="47" y="590"/>
                    <a:pt x="63" y="596"/>
                    <a:pt x="81" y="598"/>
                  </a:cubicBezTo>
                  <a:cubicBezTo>
                    <a:pt x="85" y="599"/>
                    <a:pt x="90" y="599"/>
                    <a:pt x="95" y="600"/>
                  </a:cubicBezTo>
                  <a:cubicBezTo>
                    <a:pt x="99" y="600"/>
                    <a:pt x="104" y="600"/>
                    <a:pt x="109" y="599"/>
                  </a:cubicBezTo>
                  <a:cubicBezTo>
                    <a:pt x="119" y="599"/>
                    <a:pt x="129" y="598"/>
                    <a:pt x="138" y="594"/>
                  </a:cubicBezTo>
                  <a:cubicBezTo>
                    <a:pt x="156" y="588"/>
                    <a:pt x="172" y="574"/>
                    <a:pt x="181" y="554"/>
                  </a:cubicBezTo>
                  <a:cubicBezTo>
                    <a:pt x="191" y="535"/>
                    <a:pt x="196" y="511"/>
                    <a:pt x="197" y="487"/>
                  </a:cubicBezTo>
                  <a:cubicBezTo>
                    <a:pt x="197" y="485"/>
                    <a:pt x="197" y="482"/>
                    <a:pt x="197" y="479"/>
                  </a:cubicBezTo>
                  <a:cubicBezTo>
                    <a:pt x="197" y="474"/>
                    <a:pt x="197" y="474"/>
                    <a:pt x="197" y="474"/>
                  </a:cubicBezTo>
                  <a:cubicBezTo>
                    <a:pt x="197" y="469"/>
                    <a:pt x="197" y="469"/>
                    <a:pt x="197" y="469"/>
                  </a:cubicBezTo>
                  <a:cubicBezTo>
                    <a:pt x="197" y="463"/>
                    <a:pt x="197" y="457"/>
                    <a:pt x="197" y="450"/>
                  </a:cubicBezTo>
                  <a:cubicBezTo>
                    <a:pt x="197" y="437"/>
                    <a:pt x="197" y="424"/>
                    <a:pt x="197" y="412"/>
                  </a:cubicBezTo>
                  <a:cubicBezTo>
                    <a:pt x="197" y="386"/>
                    <a:pt x="197" y="360"/>
                    <a:pt x="197" y="335"/>
                  </a:cubicBezTo>
                  <a:cubicBezTo>
                    <a:pt x="197" y="309"/>
                    <a:pt x="198" y="285"/>
                    <a:pt x="198" y="260"/>
                  </a:cubicBezTo>
                  <a:cubicBezTo>
                    <a:pt x="199" y="236"/>
                    <a:pt x="200" y="213"/>
                    <a:pt x="200" y="191"/>
                  </a:cubicBezTo>
                  <a:cubicBezTo>
                    <a:pt x="201" y="169"/>
                    <a:pt x="202" y="148"/>
                    <a:pt x="203" y="129"/>
                  </a:cubicBezTo>
                  <a:cubicBezTo>
                    <a:pt x="204" y="109"/>
                    <a:pt x="205" y="92"/>
                    <a:pt x="205" y="76"/>
                  </a:cubicBezTo>
                  <a:cubicBezTo>
                    <a:pt x="206" y="60"/>
                    <a:pt x="207" y="47"/>
                    <a:pt x="208" y="35"/>
                  </a:cubicBezTo>
                  <a:cubicBezTo>
                    <a:pt x="209" y="24"/>
                    <a:pt x="210" y="15"/>
                    <a:pt x="210" y="9"/>
                  </a:cubicBezTo>
                  <a:cubicBezTo>
                    <a:pt x="211" y="3"/>
                    <a:pt x="211" y="0"/>
                    <a:pt x="2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6"/>
            <p:cNvSpPr>
              <a:spLocks/>
            </p:cNvSpPr>
            <p:nvPr/>
          </p:nvSpPr>
          <p:spPr bwMode="auto">
            <a:xfrm>
              <a:off x="3760102" y="2486851"/>
              <a:ext cx="285888" cy="539644"/>
            </a:xfrm>
            <a:custGeom>
              <a:avLst/>
              <a:gdLst>
                <a:gd name="T0" fmla="*/ 350 w 731"/>
                <a:gd name="T1" fmla="*/ 1350 h 1384"/>
                <a:gd name="T2" fmla="*/ 707 w 731"/>
                <a:gd name="T3" fmla="*/ 1080 h 1384"/>
                <a:gd name="T4" fmla="*/ 574 w 731"/>
                <a:gd name="T5" fmla="*/ 606 h 1384"/>
                <a:gd name="T6" fmla="*/ 446 w 731"/>
                <a:gd name="T7" fmla="*/ 191 h 1384"/>
                <a:gd name="T8" fmla="*/ 416 w 731"/>
                <a:gd name="T9" fmla="*/ 3 h 1384"/>
                <a:gd name="T10" fmla="*/ 330 w 731"/>
                <a:gd name="T11" fmla="*/ 106 h 1384"/>
                <a:gd name="T12" fmla="*/ 241 w 731"/>
                <a:gd name="T13" fmla="*/ 326 h 1384"/>
                <a:gd name="T14" fmla="*/ 87 w 731"/>
                <a:gd name="T15" fmla="*/ 657 h 1384"/>
                <a:gd name="T16" fmla="*/ 28 w 731"/>
                <a:gd name="T17" fmla="*/ 1202 h 1384"/>
                <a:gd name="T18" fmla="*/ 350 w 731"/>
                <a:gd name="T19" fmla="*/ 135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1" h="1384">
                  <a:moveTo>
                    <a:pt x="350" y="1350"/>
                  </a:moveTo>
                  <a:cubicBezTo>
                    <a:pt x="350" y="1350"/>
                    <a:pt x="683" y="1307"/>
                    <a:pt x="707" y="1080"/>
                  </a:cubicBezTo>
                  <a:cubicBezTo>
                    <a:pt x="731" y="854"/>
                    <a:pt x="702" y="723"/>
                    <a:pt x="574" y="606"/>
                  </a:cubicBezTo>
                  <a:cubicBezTo>
                    <a:pt x="446" y="488"/>
                    <a:pt x="438" y="322"/>
                    <a:pt x="446" y="191"/>
                  </a:cubicBezTo>
                  <a:cubicBezTo>
                    <a:pt x="454" y="60"/>
                    <a:pt x="460" y="6"/>
                    <a:pt x="416" y="3"/>
                  </a:cubicBezTo>
                  <a:cubicBezTo>
                    <a:pt x="372" y="0"/>
                    <a:pt x="345" y="0"/>
                    <a:pt x="330" y="106"/>
                  </a:cubicBezTo>
                  <a:cubicBezTo>
                    <a:pt x="315" y="212"/>
                    <a:pt x="280" y="255"/>
                    <a:pt x="241" y="326"/>
                  </a:cubicBezTo>
                  <a:cubicBezTo>
                    <a:pt x="202" y="397"/>
                    <a:pt x="137" y="520"/>
                    <a:pt x="87" y="657"/>
                  </a:cubicBezTo>
                  <a:cubicBezTo>
                    <a:pt x="37" y="794"/>
                    <a:pt x="0" y="1066"/>
                    <a:pt x="28" y="1202"/>
                  </a:cubicBezTo>
                  <a:cubicBezTo>
                    <a:pt x="56" y="1338"/>
                    <a:pt x="203" y="1384"/>
                    <a:pt x="350" y="13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7"/>
            <p:cNvSpPr>
              <a:spLocks/>
            </p:cNvSpPr>
            <p:nvPr/>
          </p:nvSpPr>
          <p:spPr bwMode="auto">
            <a:xfrm>
              <a:off x="3769494" y="2819535"/>
              <a:ext cx="260018" cy="208113"/>
            </a:xfrm>
            <a:custGeom>
              <a:avLst/>
              <a:gdLst>
                <a:gd name="T0" fmla="*/ 87 w 665"/>
                <a:gd name="T1" fmla="*/ 467 h 534"/>
                <a:gd name="T2" fmla="*/ 79 w 665"/>
                <a:gd name="T3" fmla="*/ 196 h 534"/>
                <a:gd name="T4" fmla="*/ 509 w 665"/>
                <a:gd name="T5" fmla="*/ 33 h 534"/>
                <a:gd name="T6" fmla="*/ 661 w 665"/>
                <a:gd name="T7" fmla="*/ 260 h 534"/>
                <a:gd name="T8" fmla="*/ 446 w 665"/>
                <a:gd name="T9" fmla="*/ 466 h 534"/>
                <a:gd name="T10" fmla="*/ 87 w 665"/>
                <a:gd name="T11" fmla="*/ 467 h 534"/>
              </a:gdLst>
              <a:ahLst/>
              <a:cxnLst>
                <a:cxn ang="0">
                  <a:pos x="T0" y="T1"/>
                </a:cxn>
                <a:cxn ang="0">
                  <a:pos x="T2" y="T3"/>
                </a:cxn>
                <a:cxn ang="0">
                  <a:pos x="T4" y="T5"/>
                </a:cxn>
                <a:cxn ang="0">
                  <a:pos x="T6" y="T7"/>
                </a:cxn>
                <a:cxn ang="0">
                  <a:pos x="T8" y="T9"/>
                </a:cxn>
                <a:cxn ang="0">
                  <a:pos x="T10" y="T11"/>
                </a:cxn>
              </a:cxnLst>
              <a:rect l="0" t="0" r="r" b="b"/>
              <a:pathLst>
                <a:path w="665" h="534">
                  <a:moveTo>
                    <a:pt x="87" y="467"/>
                  </a:moveTo>
                  <a:cubicBezTo>
                    <a:pt x="87" y="467"/>
                    <a:pt x="0" y="325"/>
                    <a:pt x="79" y="196"/>
                  </a:cubicBezTo>
                  <a:cubicBezTo>
                    <a:pt x="158" y="67"/>
                    <a:pt x="373" y="0"/>
                    <a:pt x="509" y="33"/>
                  </a:cubicBezTo>
                  <a:cubicBezTo>
                    <a:pt x="645" y="66"/>
                    <a:pt x="665" y="213"/>
                    <a:pt x="661" y="260"/>
                  </a:cubicBezTo>
                  <a:cubicBezTo>
                    <a:pt x="657" y="307"/>
                    <a:pt x="596" y="422"/>
                    <a:pt x="446" y="466"/>
                  </a:cubicBezTo>
                  <a:cubicBezTo>
                    <a:pt x="296" y="510"/>
                    <a:pt x="197" y="534"/>
                    <a:pt x="87" y="4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8"/>
            <p:cNvSpPr>
              <a:spLocks/>
            </p:cNvSpPr>
            <p:nvPr/>
          </p:nvSpPr>
          <p:spPr bwMode="auto">
            <a:xfrm>
              <a:off x="3780370" y="2830740"/>
              <a:ext cx="239750" cy="191800"/>
            </a:xfrm>
            <a:custGeom>
              <a:avLst/>
              <a:gdLst>
                <a:gd name="T0" fmla="*/ 80 w 613"/>
                <a:gd name="T1" fmla="*/ 430 h 492"/>
                <a:gd name="T2" fmla="*/ 72 w 613"/>
                <a:gd name="T3" fmla="*/ 180 h 492"/>
                <a:gd name="T4" fmla="*/ 469 w 613"/>
                <a:gd name="T5" fmla="*/ 30 h 492"/>
                <a:gd name="T6" fmla="*/ 609 w 613"/>
                <a:gd name="T7" fmla="*/ 239 h 492"/>
                <a:gd name="T8" fmla="*/ 411 w 613"/>
                <a:gd name="T9" fmla="*/ 429 h 492"/>
                <a:gd name="T10" fmla="*/ 80 w 613"/>
                <a:gd name="T11" fmla="*/ 430 h 492"/>
              </a:gdLst>
              <a:ahLst/>
              <a:cxnLst>
                <a:cxn ang="0">
                  <a:pos x="T0" y="T1"/>
                </a:cxn>
                <a:cxn ang="0">
                  <a:pos x="T2" y="T3"/>
                </a:cxn>
                <a:cxn ang="0">
                  <a:pos x="T4" y="T5"/>
                </a:cxn>
                <a:cxn ang="0">
                  <a:pos x="T6" y="T7"/>
                </a:cxn>
                <a:cxn ang="0">
                  <a:pos x="T8" y="T9"/>
                </a:cxn>
                <a:cxn ang="0">
                  <a:pos x="T10" y="T11"/>
                </a:cxn>
              </a:cxnLst>
              <a:rect l="0" t="0" r="r" b="b"/>
              <a:pathLst>
                <a:path w="613" h="492">
                  <a:moveTo>
                    <a:pt x="80" y="430"/>
                  </a:moveTo>
                  <a:cubicBezTo>
                    <a:pt x="80" y="430"/>
                    <a:pt x="0" y="299"/>
                    <a:pt x="72" y="180"/>
                  </a:cubicBezTo>
                  <a:cubicBezTo>
                    <a:pt x="145" y="61"/>
                    <a:pt x="343" y="0"/>
                    <a:pt x="469" y="30"/>
                  </a:cubicBezTo>
                  <a:cubicBezTo>
                    <a:pt x="594" y="61"/>
                    <a:pt x="613" y="196"/>
                    <a:pt x="609" y="239"/>
                  </a:cubicBezTo>
                  <a:cubicBezTo>
                    <a:pt x="605" y="283"/>
                    <a:pt x="549" y="389"/>
                    <a:pt x="411" y="429"/>
                  </a:cubicBezTo>
                  <a:cubicBezTo>
                    <a:pt x="272" y="470"/>
                    <a:pt x="181" y="492"/>
                    <a:pt x="80" y="4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9"/>
            <p:cNvSpPr>
              <a:spLocks/>
            </p:cNvSpPr>
            <p:nvPr/>
          </p:nvSpPr>
          <p:spPr bwMode="auto">
            <a:xfrm>
              <a:off x="3900162" y="2945424"/>
              <a:ext cx="24222" cy="19444"/>
            </a:xfrm>
            <a:custGeom>
              <a:avLst/>
              <a:gdLst>
                <a:gd name="T0" fmla="*/ 26 w 62"/>
                <a:gd name="T1" fmla="*/ 7 h 50"/>
                <a:gd name="T2" fmla="*/ 3 w 62"/>
                <a:gd name="T3" fmla="*/ 30 h 50"/>
                <a:gd name="T4" fmla="*/ 48 w 62"/>
                <a:gd name="T5" fmla="*/ 39 h 50"/>
                <a:gd name="T6" fmla="*/ 26 w 62"/>
                <a:gd name="T7" fmla="*/ 7 h 50"/>
              </a:gdLst>
              <a:ahLst/>
              <a:cxnLst>
                <a:cxn ang="0">
                  <a:pos x="T0" y="T1"/>
                </a:cxn>
                <a:cxn ang="0">
                  <a:pos x="T2" y="T3"/>
                </a:cxn>
                <a:cxn ang="0">
                  <a:pos x="T4" y="T5"/>
                </a:cxn>
                <a:cxn ang="0">
                  <a:pos x="T6" y="T7"/>
                </a:cxn>
              </a:cxnLst>
              <a:rect l="0" t="0" r="r" b="b"/>
              <a:pathLst>
                <a:path w="62" h="50">
                  <a:moveTo>
                    <a:pt x="26" y="7"/>
                  </a:moveTo>
                  <a:cubicBezTo>
                    <a:pt x="26" y="7"/>
                    <a:pt x="0" y="9"/>
                    <a:pt x="3" y="30"/>
                  </a:cubicBezTo>
                  <a:cubicBezTo>
                    <a:pt x="6" y="50"/>
                    <a:pt x="34" y="50"/>
                    <a:pt x="48" y="39"/>
                  </a:cubicBezTo>
                  <a:cubicBezTo>
                    <a:pt x="62" y="28"/>
                    <a:pt x="46" y="0"/>
                    <a:pt x="2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99" name="Text Placeholder 6">
            <a:extLst>
              <a:ext uri="{FF2B5EF4-FFF2-40B4-BE49-F238E27FC236}">
                <a16:creationId xmlns:a16="http://schemas.microsoft.com/office/drawing/2014/main" id="{B13F79AB-AD20-4E45-A548-583484F76162}"/>
              </a:ext>
            </a:extLst>
          </p:cNvPr>
          <p:cNvSpPr txBox="1">
            <a:spLocks/>
          </p:cNvSpPr>
          <p:nvPr/>
        </p:nvSpPr>
        <p:spPr>
          <a:xfrm>
            <a:off x="3079458" y="2358526"/>
            <a:ext cx="1569565" cy="152349"/>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en-ID" sz="1100" b="1" dirty="0">
                <a:solidFill>
                  <a:schemeClr val="tx1"/>
                </a:solidFill>
                <a:latin typeface="+mj-lt"/>
              </a:rPr>
              <a:t>2. Industrial Revolution</a:t>
            </a:r>
          </a:p>
        </p:txBody>
      </p:sp>
      <p:sp>
        <p:nvSpPr>
          <p:cNvPr id="100" name="Rectangle 99"/>
          <p:cNvSpPr/>
          <p:nvPr/>
        </p:nvSpPr>
        <p:spPr>
          <a:xfrm>
            <a:off x="4372363" y="1779662"/>
            <a:ext cx="2135259"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endParaRPr lang="en-US" dirty="0">
              <a:solidFill>
                <a:schemeClr val="accent2"/>
              </a:solidFill>
            </a:endParaRPr>
          </a:p>
        </p:txBody>
      </p:sp>
      <p:sp>
        <p:nvSpPr>
          <p:cNvPr id="101" name="Right Triangle 100"/>
          <p:cNvSpPr/>
          <p:nvPr/>
        </p:nvSpPr>
        <p:spPr>
          <a:xfrm flipH="1" flipV="1">
            <a:off x="4362069" y="2139718"/>
            <a:ext cx="357348" cy="14400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a:off x="4719417" y="2163952"/>
            <a:ext cx="0" cy="1888092"/>
          </a:xfrm>
          <a:prstGeom prst="line">
            <a:avLst/>
          </a:prstGeom>
          <a:ln>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3" name="Text Placeholder 6">
            <a:extLst>
              <a:ext uri="{FF2B5EF4-FFF2-40B4-BE49-F238E27FC236}">
                <a16:creationId xmlns:a16="http://schemas.microsoft.com/office/drawing/2014/main" id="{B13F79AB-AD20-4E45-A548-583484F76162}"/>
              </a:ext>
            </a:extLst>
          </p:cNvPr>
          <p:cNvSpPr txBox="1">
            <a:spLocks/>
          </p:cNvSpPr>
          <p:nvPr/>
        </p:nvSpPr>
        <p:spPr>
          <a:xfrm>
            <a:off x="4719417" y="4179839"/>
            <a:ext cx="751809" cy="145424"/>
          </a:xfrm>
          <a:prstGeom prst="rect">
            <a:avLst/>
          </a:prstGeom>
        </p:spPr>
        <p:txBody>
          <a:bodyPr vert="horz" wrap="non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en-US" sz="1050" dirty="0">
                <a:solidFill>
                  <a:schemeClr val="accent6">
                    <a:lumMod val="75000"/>
                  </a:schemeClr>
                </a:solidFill>
              </a:rPr>
              <a:t>Start of 1970s</a:t>
            </a:r>
          </a:p>
        </p:txBody>
      </p:sp>
      <p:grpSp>
        <p:nvGrpSpPr>
          <p:cNvPr id="104" name="Group 103"/>
          <p:cNvGrpSpPr/>
          <p:nvPr/>
        </p:nvGrpSpPr>
        <p:grpSpPr>
          <a:xfrm>
            <a:off x="4867663" y="1248230"/>
            <a:ext cx="969044" cy="387416"/>
            <a:chOff x="4810444" y="2131815"/>
            <a:chExt cx="1325562" cy="529949"/>
          </a:xfrm>
          <a:solidFill>
            <a:schemeClr val="accent6">
              <a:lumMod val="75000"/>
            </a:schemeClr>
          </a:solidFill>
        </p:grpSpPr>
        <p:sp>
          <p:nvSpPr>
            <p:cNvPr id="105" name="Freeform 5"/>
            <p:cNvSpPr>
              <a:spLocks/>
            </p:cNvSpPr>
            <p:nvPr/>
          </p:nvSpPr>
          <p:spPr bwMode="auto">
            <a:xfrm>
              <a:off x="4810444" y="2625788"/>
              <a:ext cx="1268832" cy="35976"/>
            </a:xfrm>
            <a:custGeom>
              <a:avLst/>
              <a:gdLst>
                <a:gd name="T0" fmla="*/ 620 w 620"/>
                <a:gd name="T1" fmla="*/ 9 h 18"/>
                <a:gd name="T2" fmla="*/ 611 w 620"/>
                <a:gd name="T3" fmla="*/ 18 h 18"/>
                <a:gd name="T4" fmla="*/ 8 w 620"/>
                <a:gd name="T5" fmla="*/ 18 h 18"/>
                <a:gd name="T6" fmla="*/ 0 w 620"/>
                <a:gd name="T7" fmla="*/ 9 h 18"/>
                <a:gd name="T8" fmla="*/ 0 w 620"/>
                <a:gd name="T9" fmla="*/ 9 h 18"/>
                <a:gd name="T10" fmla="*/ 8 w 620"/>
                <a:gd name="T11" fmla="*/ 0 h 18"/>
                <a:gd name="T12" fmla="*/ 611 w 620"/>
                <a:gd name="T13" fmla="*/ 0 h 18"/>
                <a:gd name="T14" fmla="*/ 620 w 620"/>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 h="18">
                  <a:moveTo>
                    <a:pt x="620" y="9"/>
                  </a:moveTo>
                  <a:cubicBezTo>
                    <a:pt x="620" y="14"/>
                    <a:pt x="616" y="18"/>
                    <a:pt x="611" y="18"/>
                  </a:cubicBezTo>
                  <a:cubicBezTo>
                    <a:pt x="8" y="18"/>
                    <a:pt x="8" y="18"/>
                    <a:pt x="8" y="18"/>
                  </a:cubicBezTo>
                  <a:cubicBezTo>
                    <a:pt x="3" y="18"/>
                    <a:pt x="0" y="14"/>
                    <a:pt x="0" y="9"/>
                  </a:cubicBezTo>
                  <a:cubicBezTo>
                    <a:pt x="0" y="9"/>
                    <a:pt x="0" y="9"/>
                    <a:pt x="0" y="9"/>
                  </a:cubicBezTo>
                  <a:cubicBezTo>
                    <a:pt x="0" y="4"/>
                    <a:pt x="3" y="0"/>
                    <a:pt x="8" y="0"/>
                  </a:cubicBezTo>
                  <a:cubicBezTo>
                    <a:pt x="611" y="0"/>
                    <a:pt x="611" y="0"/>
                    <a:pt x="611" y="0"/>
                  </a:cubicBezTo>
                  <a:cubicBezTo>
                    <a:pt x="616" y="0"/>
                    <a:pt x="620" y="4"/>
                    <a:pt x="62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noEditPoints="1"/>
            </p:cNvSpPr>
            <p:nvPr/>
          </p:nvSpPr>
          <p:spPr bwMode="auto">
            <a:xfrm>
              <a:off x="4838118" y="2311693"/>
              <a:ext cx="312711" cy="314095"/>
            </a:xfrm>
            <a:custGeom>
              <a:avLst/>
              <a:gdLst>
                <a:gd name="T0" fmla="*/ 0 w 153"/>
                <a:gd name="T1" fmla="*/ 0 h 152"/>
                <a:gd name="T2" fmla="*/ 0 w 153"/>
                <a:gd name="T3" fmla="*/ 152 h 152"/>
                <a:gd name="T4" fmla="*/ 153 w 153"/>
                <a:gd name="T5" fmla="*/ 152 h 152"/>
                <a:gd name="T6" fmla="*/ 153 w 153"/>
                <a:gd name="T7" fmla="*/ 0 h 152"/>
                <a:gd name="T8" fmla="*/ 0 w 153"/>
                <a:gd name="T9" fmla="*/ 0 h 152"/>
                <a:gd name="T10" fmla="*/ 25 w 153"/>
                <a:gd name="T11" fmla="*/ 128 h 152"/>
                <a:gd name="T12" fmla="*/ 14 w 153"/>
                <a:gd name="T13" fmla="*/ 117 h 152"/>
                <a:gd name="T14" fmla="*/ 25 w 153"/>
                <a:gd name="T15" fmla="*/ 106 h 152"/>
                <a:gd name="T16" fmla="*/ 37 w 153"/>
                <a:gd name="T17" fmla="*/ 117 h 152"/>
                <a:gd name="T18" fmla="*/ 25 w 153"/>
                <a:gd name="T19" fmla="*/ 128 h 152"/>
                <a:gd name="T20" fmla="*/ 25 w 153"/>
                <a:gd name="T21" fmla="*/ 87 h 152"/>
                <a:gd name="T22" fmla="*/ 14 w 153"/>
                <a:gd name="T23" fmla="*/ 76 h 152"/>
                <a:gd name="T24" fmla="*/ 25 w 153"/>
                <a:gd name="T25" fmla="*/ 65 h 152"/>
                <a:gd name="T26" fmla="*/ 37 w 153"/>
                <a:gd name="T27" fmla="*/ 76 h 152"/>
                <a:gd name="T28" fmla="*/ 25 w 153"/>
                <a:gd name="T29" fmla="*/ 87 h 152"/>
                <a:gd name="T30" fmla="*/ 25 w 153"/>
                <a:gd name="T31" fmla="*/ 47 h 152"/>
                <a:gd name="T32" fmla="*/ 14 w 153"/>
                <a:gd name="T33" fmla="*/ 36 h 152"/>
                <a:gd name="T34" fmla="*/ 25 w 153"/>
                <a:gd name="T35" fmla="*/ 24 h 152"/>
                <a:gd name="T36" fmla="*/ 37 w 153"/>
                <a:gd name="T37" fmla="*/ 36 h 152"/>
                <a:gd name="T38" fmla="*/ 25 w 153"/>
                <a:gd name="T39" fmla="*/ 47 h 152"/>
                <a:gd name="T40" fmla="*/ 75 w 153"/>
                <a:gd name="T41" fmla="*/ 138 h 152"/>
                <a:gd name="T42" fmla="*/ 56 w 153"/>
                <a:gd name="T43" fmla="*/ 138 h 152"/>
                <a:gd name="T44" fmla="*/ 56 w 153"/>
                <a:gd name="T45" fmla="*/ 14 h 152"/>
                <a:gd name="T46" fmla="*/ 75 w 153"/>
                <a:gd name="T47" fmla="*/ 14 h 152"/>
                <a:gd name="T48" fmla="*/ 75 w 153"/>
                <a:gd name="T49" fmla="*/ 138 h 152"/>
                <a:gd name="T50" fmla="*/ 105 w 153"/>
                <a:gd name="T51" fmla="*/ 138 h 152"/>
                <a:gd name="T52" fmla="*/ 86 w 153"/>
                <a:gd name="T53" fmla="*/ 138 h 152"/>
                <a:gd name="T54" fmla="*/ 86 w 153"/>
                <a:gd name="T55" fmla="*/ 14 h 152"/>
                <a:gd name="T56" fmla="*/ 105 w 153"/>
                <a:gd name="T57" fmla="*/ 14 h 152"/>
                <a:gd name="T58" fmla="*/ 105 w 153"/>
                <a:gd name="T59" fmla="*/ 138 h 152"/>
                <a:gd name="T60" fmla="*/ 134 w 153"/>
                <a:gd name="T61" fmla="*/ 138 h 152"/>
                <a:gd name="T62" fmla="*/ 115 w 153"/>
                <a:gd name="T63" fmla="*/ 138 h 152"/>
                <a:gd name="T64" fmla="*/ 115 w 153"/>
                <a:gd name="T65" fmla="*/ 14 h 152"/>
                <a:gd name="T66" fmla="*/ 134 w 153"/>
                <a:gd name="T67" fmla="*/ 14 h 152"/>
                <a:gd name="T68" fmla="*/ 134 w 153"/>
                <a:gd name="T69"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52">
                  <a:moveTo>
                    <a:pt x="0" y="0"/>
                  </a:moveTo>
                  <a:cubicBezTo>
                    <a:pt x="0" y="152"/>
                    <a:pt x="0" y="152"/>
                    <a:pt x="0" y="152"/>
                  </a:cubicBezTo>
                  <a:cubicBezTo>
                    <a:pt x="153" y="152"/>
                    <a:pt x="153" y="152"/>
                    <a:pt x="153" y="152"/>
                  </a:cubicBezTo>
                  <a:cubicBezTo>
                    <a:pt x="153" y="0"/>
                    <a:pt x="153" y="0"/>
                    <a:pt x="153" y="0"/>
                  </a:cubicBezTo>
                  <a:lnTo>
                    <a:pt x="0" y="0"/>
                  </a:lnTo>
                  <a:close/>
                  <a:moveTo>
                    <a:pt x="25" y="128"/>
                  </a:moveTo>
                  <a:cubicBezTo>
                    <a:pt x="19" y="128"/>
                    <a:pt x="14" y="123"/>
                    <a:pt x="14" y="117"/>
                  </a:cubicBezTo>
                  <a:cubicBezTo>
                    <a:pt x="14" y="111"/>
                    <a:pt x="19" y="106"/>
                    <a:pt x="25" y="106"/>
                  </a:cubicBezTo>
                  <a:cubicBezTo>
                    <a:pt x="32" y="106"/>
                    <a:pt x="37" y="111"/>
                    <a:pt x="37" y="117"/>
                  </a:cubicBezTo>
                  <a:cubicBezTo>
                    <a:pt x="37" y="123"/>
                    <a:pt x="32" y="128"/>
                    <a:pt x="25" y="128"/>
                  </a:cubicBezTo>
                  <a:close/>
                  <a:moveTo>
                    <a:pt x="25" y="87"/>
                  </a:moveTo>
                  <a:cubicBezTo>
                    <a:pt x="19" y="87"/>
                    <a:pt x="14" y="82"/>
                    <a:pt x="14" y="76"/>
                  </a:cubicBezTo>
                  <a:cubicBezTo>
                    <a:pt x="14" y="70"/>
                    <a:pt x="19" y="65"/>
                    <a:pt x="25" y="65"/>
                  </a:cubicBezTo>
                  <a:cubicBezTo>
                    <a:pt x="32" y="65"/>
                    <a:pt x="37" y="70"/>
                    <a:pt x="37" y="76"/>
                  </a:cubicBezTo>
                  <a:cubicBezTo>
                    <a:pt x="37" y="82"/>
                    <a:pt x="32" y="87"/>
                    <a:pt x="25" y="87"/>
                  </a:cubicBezTo>
                  <a:close/>
                  <a:moveTo>
                    <a:pt x="25" y="47"/>
                  </a:moveTo>
                  <a:cubicBezTo>
                    <a:pt x="19" y="47"/>
                    <a:pt x="14" y="42"/>
                    <a:pt x="14" y="36"/>
                  </a:cubicBezTo>
                  <a:cubicBezTo>
                    <a:pt x="14" y="29"/>
                    <a:pt x="19" y="24"/>
                    <a:pt x="25" y="24"/>
                  </a:cubicBezTo>
                  <a:cubicBezTo>
                    <a:pt x="32" y="24"/>
                    <a:pt x="37" y="29"/>
                    <a:pt x="37" y="36"/>
                  </a:cubicBezTo>
                  <a:cubicBezTo>
                    <a:pt x="37" y="42"/>
                    <a:pt x="32" y="47"/>
                    <a:pt x="25" y="47"/>
                  </a:cubicBezTo>
                  <a:close/>
                  <a:moveTo>
                    <a:pt x="75" y="138"/>
                  </a:moveTo>
                  <a:cubicBezTo>
                    <a:pt x="56" y="138"/>
                    <a:pt x="56" y="138"/>
                    <a:pt x="56" y="138"/>
                  </a:cubicBezTo>
                  <a:cubicBezTo>
                    <a:pt x="56" y="14"/>
                    <a:pt x="56" y="14"/>
                    <a:pt x="56" y="14"/>
                  </a:cubicBezTo>
                  <a:cubicBezTo>
                    <a:pt x="75" y="14"/>
                    <a:pt x="75" y="14"/>
                    <a:pt x="75" y="14"/>
                  </a:cubicBezTo>
                  <a:lnTo>
                    <a:pt x="75" y="138"/>
                  </a:lnTo>
                  <a:close/>
                  <a:moveTo>
                    <a:pt x="105" y="138"/>
                  </a:moveTo>
                  <a:cubicBezTo>
                    <a:pt x="86" y="138"/>
                    <a:pt x="86" y="138"/>
                    <a:pt x="86" y="138"/>
                  </a:cubicBezTo>
                  <a:cubicBezTo>
                    <a:pt x="86" y="14"/>
                    <a:pt x="86" y="14"/>
                    <a:pt x="86" y="14"/>
                  </a:cubicBezTo>
                  <a:cubicBezTo>
                    <a:pt x="105" y="14"/>
                    <a:pt x="105" y="14"/>
                    <a:pt x="105" y="14"/>
                  </a:cubicBezTo>
                  <a:lnTo>
                    <a:pt x="105" y="138"/>
                  </a:lnTo>
                  <a:close/>
                  <a:moveTo>
                    <a:pt x="134" y="138"/>
                  </a:moveTo>
                  <a:cubicBezTo>
                    <a:pt x="115" y="138"/>
                    <a:pt x="115" y="138"/>
                    <a:pt x="115" y="138"/>
                  </a:cubicBezTo>
                  <a:cubicBezTo>
                    <a:pt x="115" y="14"/>
                    <a:pt x="115" y="14"/>
                    <a:pt x="115" y="14"/>
                  </a:cubicBezTo>
                  <a:cubicBezTo>
                    <a:pt x="134" y="14"/>
                    <a:pt x="134" y="14"/>
                    <a:pt x="134" y="14"/>
                  </a:cubicBezTo>
                  <a:lnTo>
                    <a:pt x="134"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7"/>
            <p:cNvSpPr>
              <a:spLocks noChangeArrowheads="1"/>
            </p:cNvSpPr>
            <p:nvPr/>
          </p:nvSpPr>
          <p:spPr bwMode="auto">
            <a:xfrm>
              <a:off x="5900781" y="2340751"/>
              <a:ext cx="235225" cy="1134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p:cNvSpPr>
            <p:nvPr/>
          </p:nvSpPr>
          <p:spPr bwMode="auto">
            <a:xfrm>
              <a:off x="5143910" y="2131815"/>
              <a:ext cx="583911" cy="507810"/>
            </a:xfrm>
            <a:custGeom>
              <a:avLst/>
              <a:gdLst>
                <a:gd name="T0" fmla="*/ 225 w 422"/>
                <a:gd name="T1" fmla="*/ 360 h 367"/>
                <a:gd name="T2" fmla="*/ 102 w 422"/>
                <a:gd name="T3" fmla="*/ 117 h 367"/>
                <a:gd name="T4" fmla="*/ 275 w 422"/>
                <a:gd name="T5" fmla="*/ 66 h 367"/>
                <a:gd name="T6" fmla="*/ 404 w 422"/>
                <a:gd name="T7" fmla="*/ 126 h 367"/>
                <a:gd name="T8" fmla="*/ 422 w 422"/>
                <a:gd name="T9" fmla="*/ 100 h 367"/>
                <a:gd name="T10" fmla="*/ 299 w 422"/>
                <a:gd name="T11" fmla="*/ 0 h 367"/>
                <a:gd name="T12" fmla="*/ 37 w 422"/>
                <a:gd name="T13" fmla="*/ 39 h 367"/>
                <a:gd name="T14" fmla="*/ 2 w 422"/>
                <a:gd name="T15" fmla="*/ 85 h 367"/>
                <a:gd name="T16" fmla="*/ 0 w 422"/>
                <a:gd name="T17" fmla="*/ 109 h 367"/>
                <a:gd name="T18" fmla="*/ 86 w 422"/>
                <a:gd name="T19" fmla="*/ 367 h 367"/>
                <a:gd name="T20" fmla="*/ 225 w 422"/>
                <a:gd name="T21" fmla="*/ 36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67">
                  <a:moveTo>
                    <a:pt x="225" y="360"/>
                  </a:moveTo>
                  <a:lnTo>
                    <a:pt x="102" y="117"/>
                  </a:lnTo>
                  <a:lnTo>
                    <a:pt x="275" y="66"/>
                  </a:lnTo>
                  <a:lnTo>
                    <a:pt x="404" y="126"/>
                  </a:lnTo>
                  <a:lnTo>
                    <a:pt x="422" y="100"/>
                  </a:lnTo>
                  <a:lnTo>
                    <a:pt x="299" y="0"/>
                  </a:lnTo>
                  <a:lnTo>
                    <a:pt x="37" y="39"/>
                  </a:lnTo>
                  <a:lnTo>
                    <a:pt x="2" y="85"/>
                  </a:lnTo>
                  <a:lnTo>
                    <a:pt x="0" y="109"/>
                  </a:lnTo>
                  <a:lnTo>
                    <a:pt x="86" y="367"/>
                  </a:lnTo>
                  <a:lnTo>
                    <a:pt x="225"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9"/>
            <p:cNvSpPr>
              <a:spLocks noChangeArrowheads="1"/>
            </p:cNvSpPr>
            <p:nvPr/>
          </p:nvSpPr>
          <p:spPr bwMode="auto">
            <a:xfrm>
              <a:off x="5136992" y="2185779"/>
              <a:ext cx="132833" cy="1342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10"/>
            <p:cNvSpPr>
              <a:spLocks noChangeArrowheads="1"/>
            </p:cNvSpPr>
            <p:nvPr/>
          </p:nvSpPr>
          <p:spPr bwMode="auto">
            <a:xfrm>
              <a:off x="5164665" y="2214836"/>
              <a:ext cx="76103" cy="76103"/>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p:nvSpPr>
          <p:spPr bwMode="auto">
            <a:xfrm>
              <a:off x="5665556" y="2202383"/>
              <a:ext cx="309944" cy="289189"/>
            </a:xfrm>
            <a:custGeom>
              <a:avLst/>
              <a:gdLst>
                <a:gd name="T0" fmla="*/ 151 w 151"/>
                <a:gd name="T1" fmla="*/ 57 h 140"/>
                <a:gd name="T2" fmla="*/ 78 w 151"/>
                <a:gd name="T3" fmla="*/ 19 h 140"/>
                <a:gd name="T4" fmla="*/ 20 w 151"/>
                <a:gd name="T5" fmla="*/ 37 h 140"/>
                <a:gd name="T6" fmla="*/ 40 w 151"/>
                <a:gd name="T7" fmla="*/ 104 h 140"/>
                <a:gd name="T8" fmla="*/ 112 w 151"/>
                <a:gd name="T9" fmla="*/ 140 h 140"/>
                <a:gd name="T10" fmla="*/ 123 w 151"/>
                <a:gd name="T11" fmla="*/ 118 h 140"/>
                <a:gd name="T12" fmla="*/ 47 w 151"/>
                <a:gd name="T13" fmla="*/ 81 h 140"/>
                <a:gd name="T14" fmla="*/ 39 w 151"/>
                <a:gd name="T15" fmla="*/ 49 h 140"/>
                <a:gd name="T16" fmla="*/ 74 w 151"/>
                <a:gd name="T17" fmla="*/ 39 h 140"/>
                <a:gd name="T18" fmla="*/ 140 w 151"/>
                <a:gd name="T19" fmla="*/ 76 h 140"/>
                <a:gd name="T20" fmla="*/ 151 w 151"/>
                <a:gd name="T2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0">
                  <a:moveTo>
                    <a:pt x="151" y="57"/>
                  </a:moveTo>
                  <a:cubicBezTo>
                    <a:pt x="78" y="19"/>
                    <a:pt x="78" y="19"/>
                    <a:pt x="78" y="19"/>
                  </a:cubicBezTo>
                  <a:cubicBezTo>
                    <a:pt x="78" y="19"/>
                    <a:pt x="43" y="0"/>
                    <a:pt x="20" y="37"/>
                  </a:cubicBezTo>
                  <a:cubicBezTo>
                    <a:pt x="0" y="70"/>
                    <a:pt x="20" y="93"/>
                    <a:pt x="40" y="104"/>
                  </a:cubicBezTo>
                  <a:cubicBezTo>
                    <a:pt x="60" y="115"/>
                    <a:pt x="112" y="140"/>
                    <a:pt x="112" y="140"/>
                  </a:cubicBezTo>
                  <a:cubicBezTo>
                    <a:pt x="123" y="118"/>
                    <a:pt x="123" y="118"/>
                    <a:pt x="123" y="118"/>
                  </a:cubicBezTo>
                  <a:cubicBezTo>
                    <a:pt x="47" y="81"/>
                    <a:pt x="47" y="81"/>
                    <a:pt x="47" y="81"/>
                  </a:cubicBezTo>
                  <a:cubicBezTo>
                    <a:pt x="47" y="81"/>
                    <a:pt x="27" y="71"/>
                    <a:pt x="39" y="49"/>
                  </a:cubicBezTo>
                  <a:cubicBezTo>
                    <a:pt x="48" y="33"/>
                    <a:pt x="62" y="34"/>
                    <a:pt x="74" y="39"/>
                  </a:cubicBezTo>
                  <a:cubicBezTo>
                    <a:pt x="85" y="44"/>
                    <a:pt x="140" y="76"/>
                    <a:pt x="140" y="76"/>
                  </a:cubicBezTo>
                  <a:lnTo>
                    <a:pt x="15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2" name="Text Placeholder 6">
            <a:extLst>
              <a:ext uri="{FF2B5EF4-FFF2-40B4-BE49-F238E27FC236}">
                <a16:creationId xmlns:a16="http://schemas.microsoft.com/office/drawing/2014/main" id="{B13F79AB-AD20-4E45-A548-583484F76162}"/>
              </a:ext>
            </a:extLst>
          </p:cNvPr>
          <p:cNvSpPr txBox="1">
            <a:spLocks/>
          </p:cNvSpPr>
          <p:nvPr/>
        </p:nvSpPr>
        <p:spPr>
          <a:xfrm>
            <a:off x="4867663" y="2073904"/>
            <a:ext cx="1579859" cy="152349"/>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en-ID" sz="1100" b="1" dirty="0">
                <a:solidFill>
                  <a:schemeClr val="tx1"/>
                </a:solidFill>
                <a:latin typeface="+mj-lt"/>
              </a:rPr>
              <a:t>3. Industrial Revolution</a:t>
            </a:r>
          </a:p>
        </p:txBody>
      </p:sp>
      <p:sp>
        <p:nvSpPr>
          <p:cNvPr id="113" name="Rectangle 112"/>
          <p:cNvSpPr/>
          <p:nvPr/>
        </p:nvSpPr>
        <p:spPr>
          <a:xfrm>
            <a:off x="6160569" y="1419638"/>
            <a:ext cx="2135259"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endParaRPr lang="en-US" dirty="0">
              <a:solidFill>
                <a:schemeClr val="accent2"/>
              </a:solidFill>
            </a:endParaRPr>
          </a:p>
        </p:txBody>
      </p:sp>
      <p:sp>
        <p:nvSpPr>
          <p:cNvPr id="114" name="Right Triangle 113"/>
          <p:cNvSpPr/>
          <p:nvPr/>
        </p:nvSpPr>
        <p:spPr>
          <a:xfrm flipH="1" flipV="1">
            <a:off x="6160569" y="1779662"/>
            <a:ext cx="357348" cy="14400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a:off x="6517917" y="1814536"/>
            <a:ext cx="0" cy="2237508"/>
          </a:xfrm>
          <a:prstGeom prst="line">
            <a:avLst/>
          </a:prstGeom>
          <a:ln>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16" name="Text Placeholder 6">
            <a:extLst>
              <a:ext uri="{FF2B5EF4-FFF2-40B4-BE49-F238E27FC236}">
                <a16:creationId xmlns:a16="http://schemas.microsoft.com/office/drawing/2014/main" id="{B13F79AB-AD20-4E45-A548-583484F76162}"/>
              </a:ext>
            </a:extLst>
          </p:cNvPr>
          <p:cNvSpPr txBox="1">
            <a:spLocks/>
          </p:cNvSpPr>
          <p:nvPr/>
        </p:nvSpPr>
        <p:spPr>
          <a:xfrm>
            <a:off x="6517917" y="4179839"/>
            <a:ext cx="347852" cy="145424"/>
          </a:xfrm>
          <a:prstGeom prst="rect">
            <a:avLst/>
          </a:prstGeom>
        </p:spPr>
        <p:txBody>
          <a:bodyPr vert="horz" wrap="non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en-US" sz="1050" dirty="0">
                <a:solidFill>
                  <a:schemeClr val="accent6">
                    <a:lumMod val="75000"/>
                  </a:schemeClr>
                </a:solidFill>
              </a:rPr>
              <a:t>Today</a:t>
            </a:r>
          </a:p>
        </p:txBody>
      </p:sp>
      <p:grpSp>
        <p:nvGrpSpPr>
          <p:cNvPr id="117" name="Group 116"/>
          <p:cNvGrpSpPr/>
          <p:nvPr/>
        </p:nvGrpSpPr>
        <p:grpSpPr>
          <a:xfrm>
            <a:off x="6809307" y="555526"/>
            <a:ext cx="837783" cy="744312"/>
            <a:chOff x="6891281" y="1467877"/>
            <a:chExt cx="1146008" cy="1018149"/>
          </a:xfrm>
          <a:solidFill>
            <a:schemeClr val="accent6">
              <a:lumMod val="75000"/>
            </a:schemeClr>
          </a:solidFill>
        </p:grpSpPr>
        <p:sp>
          <p:nvSpPr>
            <p:cNvPr id="118" name="Freeform 1492"/>
            <p:cNvSpPr>
              <a:spLocks noEditPoints="1"/>
            </p:cNvSpPr>
            <p:nvPr/>
          </p:nvSpPr>
          <p:spPr bwMode="auto">
            <a:xfrm>
              <a:off x="6891281" y="1908271"/>
              <a:ext cx="171450" cy="287338"/>
            </a:xfrm>
            <a:custGeom>
              <a:avLst/>
              <a:gdLst>
                <a:gd name="T0" fmla="*/ 30 w 543"/>
                <a:gd name="T1" fmla="*/ 181 h 906"/>
                <a:gd name="T2" fmla="*/ 271 w 543"/>
                <a:gd name="T3" fmla="*/ 860 h 906"/>
                <a:gd name="T4" fmla="*/ 246 w 543"/>
                <a:gd name="T5" fmla="*/ 853 h 906"/>
                <a:gd name="T6" fmla="*/ 230 w 543"/>
                <a:gd name="T7" fmla="*/ 833 h 906"/>
                <a:gd name="T8" fmla="*/ 227 w 543"/>
                <a:gd name="T9" fmla="*/ 806 h 906"/>
                <a:gd name="T10" fmla="*/ 240 w 543"/>
                <a:gd name="T11" fmla="*/ 783 h 906"/>
                <a:gd name="T12" fmla="*/ 262 w 543"/>
                <a:gd name="T13" fmla="*/ 771 h 906"/>
                <a:gd name="T14" fmla="*/ 288 w 543"/>
                <a:gd name="T15" fmla="*/ 773 h 906"/>
                <a:gd name="T16" fmla="*/ 308 w 543"/>
                <a:gd name="T17" fmla="*/ 790 h 906"/>
                <a:gd name="T18" fmla="*/ 316 w 543"/>
                <a:gd name="T19" fmla="*/ 815 h 906"/>
                <a:gd name="T20" fmla="*/ 308 w 543"/>
                <a:gd name="T21" fmla="*/ 840 h 906"/>
                <a:gd name="T22" fmla="*/ 288 w 543"/>
                <a:gd name="T23" fmla="*/ 857 h 906"/>
                <a:gd name="T24" fmla="*/ 166 w 543"/>
                <a:gd name="T25" fmla="*/ 90 h 906"/>
                <a:gd name="T26" fmla="*/ 383 w 543"/>
                <a:gd name="T27" fmla="*/ 91 h 906"/>
                <a:gd name="T28" fmla="*/ 389 w 543"/>
                <a:gd name="T29" fmla="*/ 97 h 906"/>
                <a:gd name="T30" fmla="*/ 392 w 543"/>
                <a:gd name="T31" fmla="*/ 106 h 906"/>
                <a:gd name="T32" fmla="*/ 389 w 543"/>
                <a:gd name="T33" fmla="*/ 114 h 906"/>
                <a:gd name="T34" fmla="*/ 383 w 543"/>
                <a:gd name="T35" fmla="*/ 119 h 906"/>
                <a:gd name="T36" fmla="*/ 166 w 543"/>
                <a:gd name="T37" fmla="*/ 120 h 906"/>
                <a:gd name="T38" fmla="*/ 157 w 543"/>
                <a:gd name="T39" fmla="*/ 118 h 906"/>
                <a:gd name="T40" fmla="*/ 151 w 543"/>
                <a:gd name="T41" fmla="*/ 111 h 906"/>
                <a:gd name="T42" fmla="*/ 151 w 543"/>
                <a:gd name="T43" fmla="*/ 103 h 906"/>
                <a:gd name="T44" fmla="*/ 155 w 543"/>
                <a:gd name="T45" fmla="*/ 95 h 906"/>
                <a:gd name="T46" fmla="*/ 162 w 543"/>
                <a:gd name="T47" fmla="*/ 90 h 906"/>
                <a:gd name="T48" fmla="*/ 452 w 543"/>
                <a:gd name="T49" fmla="*/ 0 h 906"/>
                <a:gd name="T50" fmla="*/ 72 w 543"/>
                <a:gd name="T51" fmla="*/ 2 h 906"/>
                <a:gd name="T52" fmla="*/ 47 w 543"/>
                <a:gd name="T53" fmla="*/ 11 h 906"/>
                <a:gd name="T54" fmla="*/ 26 w 543"/>
                <a:gd name="T55" fmla="*/ 26 h 906"/>
                <a:gd name="T56" fmla="*/ 11 w 543"/>
                <a:gd name="T57" fmla="*/ 47 h 906"/>
                <a:gd name="T58" fmla="*/ 2 w 543"/>
                <a:gd name="T59" fmla="*/ 73 h 906"/>
                <a:gd name="T60" fmla="*/ 0 w 543"/>
                <a:gd name="T61" fmla="*/ 151 h 906"/>
                <a:gd name="T62" fmla="*/ 0 w 543"/>
                <a:gd name="T63" fmla="*/ 824 h 906"/>
                <a:gd name="T64" fmla="*/ 6 w 543"/>
                <a:gd name="T65" fmla="*/ 850 h 906"/>
                <a:gd name="T66" fmla="*/ 21 w 543"/>
                <a:gd name="T67" fmla="*/ 872 h 906"/>
                <a:gd name="T68" fmla="*/ 40 w 543"/>
                <a:gd name="T69" fmla="*/ 890 h 906"/>
                <a:gd name="T70" fmla="*/ 63 w 543"/>
                <a:gd name="T71" fmla="*/ 901 h 906"/>
                <a:gd name="T72" fmla="*/ 91 w 543"/>
                <a:gd name="T73" fmla="*/ 906 h 906"/>
                <a:gd name="T74" fmla="*/ 471 w 543"/>
                <a:gd name="T75" fmla="*/ 903 h 906"/>
                <a:gd name="T76" fmla="*/ 495 w 543"/>
                <a:gd name="T77" fmla="*/ 895 h 906"/>
                <a:gd name="T78" fmla="*/ 516 w 543"/>
                <a:gd name="T79" fmla="*/ 879 h 906"/>
                <a:gd name="T80" fmla="*/ 532 w 543"/>
                <a:gd name="T81" fmla="*/ 858 h 906"/>
                <a:gd name="T82" fmla="*/ 541 w 543"/>
                <a:gd name="T83" fmla="*/ 833 h 906"/>
                <a:gd name="T84" fmla="*/ 543 w 543"/>
                <a:gd name="T85" fmla="*/ 754 h 906"/>
                <a:gd name="T86" fmla="*/ 543 w 543"/>
                <a:gd name="T87" fmla="*/ 82 h 906"/>
                <a:gd name="T88" fmla="*/ 536 w 543"/>
                <a:gd name="T89" fmla="*/ 55 h 906"/>
                <a:gd name="T90" fmla="*/ 522 w 543"/>
                <a:gd name="T91" fmla="*/ 33 h 906"/>
                <a:gd name="T92" fmla="*/ 503 w 543"/>
                <a:gd name="T93" fmla="*/ 15 h 906"/>
                <a:gd name="T94" fmla="*/ 479 w 543"/>
                <a:gd name="T95" fmla="*/ 4 h 906"/>
                <a:gd name="T96" fmla="*/ 452 w 543"/>
                <a:gd name="T97"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3" h="906">
                  <a:moveTo>
                    <a:pt x="513" y="724"/>
                  </a:moveTo>
                  <a:lnTo>
                    <a:pt x="30" y="724"/>
                  </a:lnTo>
                  <a:lnTo>
                    <a:pt x="30" y="181"/>
                  </a:lnTo>
                  <a:lnTo>
                    <a:pt x="513" y="181"/>
                  </a:lnTo>
                  <a:lnTo>
                    <a:pt x="513" y="724"/>
                  </a:lnTo>
                  <a:close/>
                  <a:moveTo>
                    <a:pt x="271" y="860"/>
                  </a:moveTo>
                  <a:lnTo>
                    <a:pt x="262" y="859"/>
                  </a:lnTo>
                  <a:lnTo>
                    <a:pt x="254" y="857"/>
                  </a:lnTo>
                  <a:lnTo>
                    <a:pt x="246" y="853"/>
                  </a:lnTo>
                  <a:lnTo>
                    <a:pt x="240" y="847"/>
                  </a:lnTo>
                  <a:lnTo>
                    <a:pt x="234" y="840"/>
                  </a:lnTo>
                  <a:lnTo>
                    <a:pt x="230" y="833"/>
                  </a:lnTo>
                  <a:lnTo>
                    <a:pt x="227" y="824"/>
                  </a:lnTo>
                  <a:lnTo>
                    <a:pt x="225" y="815"/>
                  </a:lnTo>
                  <a:lnTo>
                    <a:pt x="227" y="806"/>
                  </a:lnTo>
                  <a:lnTo>
                    <a:pt x="230" y="797"/>
                  </a:lnTo>
                  <a:lnTo>
                    <a:pt x="234" y="790"/>
                  </a:lnTo>
                  <a:lnTo>
                    <a:pt x="240" y="783"/>
                  </a:lnTo>
                  <a:lnTo>
                    <a:pt x="246" y="777"/>
                  </a:lnTo>
                  <a:lnTo>
                    <a:pt x="254" y="773"/>
                  </a:lnTo>
                  <a:lnTo>
                    <a:pt x="262" y="771"/>
                  </a:lnTo>
                  <a:lnTo>
                    <a:pt x="271" y="770"/>
                  </a:lnTo>
                  <a:lnTo>
                    <a:pt x="281" y="771"/>
                  </a:lnTo>
                  <a:lnTo>
                    <a:pt x="288" y="773"/>
                  </a:lnTo>
                  <a:lnTo>
                    <a:pt x="296" y="777"/>
                  </a:lnTo>
                  <a:lnTo>
                    <a:pt x="303" y="783"/>
                  </a:lnTo>
                  <a:lnTo>
                    <a:pt x="308" y="790"/>
                  </a:lnTo>
                  <a:lnTo>
                    <a:pt x="313" y="797"/>
                  </a:lnTo>
                  <a:lnTo>
                    <a:pt x="316" y="806"/>
                  </a:lnTo>
                  <a:lnTo>
                    <a:pt x="316" y="815"/>
                  </a:lnTo>
                  <a:lnTo>
                    <a:pt x="316" y="824"/>
                  </a:lnTo>
                  <a:lnTo>
                    <a:pt x="313" y="833"/>
                  </a:lnTo>
                  <a:lnTo>
                    <a:pt x="308" y="840"/>
                  </a:lnTo>
                  <a:lnTo>
                    <a:pt x="303" y="847"/>
                  </a:lnTo>
                  <a:lnTo>
                    <a:pt x="296" y="853"/>
                  </a:lnTo>
                  <a:lnTo>
                    <a:pt x="288" y="857"/>
                  </a:lnTo>
                  <a:lnTo>
                    <a:pt x="281" y="859"/>
                  </a:lnTo>
                  <a:lnTo>
                    <a:pt x="271" y="860"/>
                  </a:lnTo>
                  <a:close/>
                  <a:moveTo>
                    <a:pt x="166" y="90"/>
                  </a:moveTo>
                  <a:lnTo>
                    <a:pt x="377" y="90"/>
                  </a:lnTo>
                  <a:lnTo>
                    <a:pt x="380" y="90"/>
                  </a:lnTo>
                  <a:lnTo>
                    <a:pt x="383" y="91"/>
                  </a:lnTo>
                  <a:lnTo>
                    <a:pt x="386" y="94"/>
                  </a:lnTo>
                  <a:lnTo>
                    <a:pt x="388" y="95"/>
                  </a:lnTo>
                  <a:lnTo>
                    <a:pt x="389" y="97"/>
                  </a:lnTo>
                  <a:lnTo>
                    <a:pt x="390" y="100"/>
                  </a:lnTo>
                  <a:lnTo>
                    <a:pt x="391" y="103"/>
                  </a:lnTo>
                  <a:lnTo>
                    <a:pt x="392" y="106"/>
                  </a:lnTo>
                  <a:lnTo>
                    <a:pt x="391" y="109"/>
                  </a:lnTo>
                  <a:lnTo>
                    <a:pt x="390" y="111"/>
                  </a:lnTo>
                  <a:lnTo>
                    <a:pt x="389" y="114"/>
                  </a:lnTo>
                  <a:lnTo>
                    <a:pt x="388" y="116"/>
                  </a:lnTo>
                  <a:lnTo>
                    <a:pt x="386" y="118"/>
                  </a:lnTo>
                  <a:lnTo>
                    <a:pt x="383" y="119"/>
                  </a:lnTo>
                  <a:lnTo>
                    <a:pt x="380" y="120"/>
                  </a:lnTo>
                  <a:lnTo>
                    <a:pt x="377" y="121"/>
                  </a:lnTo>
                  <a:lnTo>
                    <a:pt x="166" y="120"/>
                  </a:lnTo>
                  <a:lnTo>
                    <a:pt x="162" y="120"/>
                  </a:lnTo>
                  <a:lnTo>
                    <a:pt x="160" y="119"/>
                  </a:lnTo>
                  <a:lnTo>
                    <a:pt x="157" y="118"/>
                  </a:lnTo>
                  <a:lnTo>
                    <a:pt x="155" y="116"/>
                  </a:lnTo>
                  <a:lnTo>
                    <a:pt x="154" y="114"/>
                  </a:lnTo>
                  <a:lnTo>
                    <a:pt x="151" y="111"/>
                  </a:lnTo>
                  <a:lnTo>
                    <a:pt x="151" y="109"/>
                  </a:lnTo>
                  <a:lnTo>
                    <a:pt x="150" y="106"/>
                  </a:lnTo>
                  <a:lnTo>
                    <a:pt x="151" y="103"/>
                  </a:lnTo>
                  <a:lnTo>
                    <a:pt x="151" y="100"/>
                  </a:lnTo>
                  <a:lnTo>
                    <a:pt x="154" y="97"/>
                  </a:lnTo>
                  <a:lnTo>
                    <a:pt x="155" y="95"/>
                  </a:lnTo>
                  <a:lnTo>
                    <a:pt x="157" y="94"/>
                  </a:lnTo>
                  <a:lnTo>
                    <a:pt x="160" y="91"/>
                  </a:lnTo>
                  <a:lnTo>
                    <a:pt x="162" y="90"/>
                  </a:lnTo>
                  <a:lnTo>
                    <a:pt x="166" y="90"/>
                  </a:lnTo>
                  <a:lnTo>
                    <a:pt x="166" y="90"/>
                  </a:lnTo>
                  <a:close/>
                  <a:moveTo>
                    <a:pt x="452" y="0"/>
                  </a:moveTo>
                  <a:lnTo>
                    <a:pt x="91" y="0"/>
                  </a:lnTo>
                  <a:lnTo>
                    <a:pt x="81" y="1"/>
                  </a:lnTo>
                  <a:lnTo>
                    <a:pt x="72" y="2"/>
                  </a:lnTo>
                  <a:lnTo>
                    <a:pt x="63" y="4"/>
                  </a:lnTo>
                  <a:lnTo>
                    <a:pt x="55" y="7"/>
                  </a:lnTo>
                  <a:lnTo>
                    <a:pt x="47" y="11"/>
                  </a:lnTo>
                  <a:lnTo>
                    <a:pt x="40" y="15"/>
                  </a:lnTo>
                  <a:lnTo>
                    <a:pt x="33" y="21"/>
                  </a:lnTo>
                  <a:lnTo>
                    <a:pt x="26" y="26"/>
                  </a:lnTo>
                  <a:lnTo>
                    <a:pt x="21" y="33"/>
                  </a:lnTo>
                  <a:lnTo>
                    <a:pt x="15" y="39"/>
                  </a:lnTo>
                  <a:lnTo>
                    <a:pt x="11" y="47"/>
                  </a:lnTo>
                  <a:lnTo>
                    <a:pt x="6" y="55"/>
                  </a:lnTo>
                  <a:lnTo>
                    <a:pt x="4" y="64"/>
                  </a:lnTo>
                  <a:lnTo>
                    <a:pt x="2" y="73"/>
                  </a:lnTo>
                  <a:lnTo>
                    <a:pt x="0" y="82"/>
                  </a:lnTo>
                  <a:lnTo>
                    <a:pt x="0" y="90"/>
                  </a:lnTo>
                  <a:lnTo>
                    <a:pt x="0" y="151"/>
                  </a:lnTo>
                  <a:lnTo>
                    <a:pt x="0" y="754"/>
                  </a:lnTo>
                  <a:lnTo>
                    <a:pt x="0" y="815"/>
                  </a:lnTo>
                  <a:lnTo>
                    <a:pt x="0" y="824"/>
                  </a:lnTo>
                  <a:lnTo>
                    <a:pt x="2" y="833"/>
                  </a:lnTo>
                  <a:lnTo>
                    <a:pt x="4" y="842"/>
                  </a:lnTo>
                  <a:lnTo>
                    <a:pt x="6" y="850"/>
                  </a:lnTo>
                  <a:lnTo>
                    <a:pt x="11" y="858"/>
                  </a:lnTo>
                  <a:lnTo>
                    <a:pt x="15" y="866"/>
                  </a:lnTo>
                  <a:lnTo>
                    <a:pt x="21" y="872"/>
                  </a:lnTo>
                  <a:lnTo>
                    <a:pt x="26" y="879"/>
                  </a:lnTo>
                  <a:lnTo>
                    <a:pt x="33" y="885"/>
                  </a:lnTo>
                  <a:lnTo>
                    <a:pt x="40" y="890"/>
                  </a:lnTo>
                  <a:lnTo>
                    <a:pt x="47" y="895"/>
                  </a:lnTo>
                  <a:lnTo>
                    <a:pt x="55" y="898"/>
                  </a:lnTo>
                  <a:lnTo>
                    <a:pt x="63" y="901"/>
                  </a:lnTo>
                  <a:lnTo>
                    <a:pt x="72" y="903"/>
                  </a:lnTo>
                  <a:lnTo>
                    <a:pt x="81" y="905"/>
                  </a:lnTo>
                  <a:lnTo>
                    <a:pt x="91" y="906"/>
                  </a:lnTo>
                  <a:lnTo>
                    <a:pt x="452" y="906"/>
                  </a:lnTo>
                  <a:lnTo>
                    <a:pt x="461" y="905"/>
                  </a:lnTo>
                  <a:lnTo>
                    <a:pt x="471" y="903"/>
                  </a:lnTo>
                  <a:lnTo>
                    <a:pt x="479" y="901"/>
                  </a:lnTo>
                  <a:lnTo>
                    <a:pt x="488" y="898"/>
                  </a:lnTo>
                  <a:lnTo>
                    <a:pt x="495" y="895"/>
                  </a:lnTo>
                  <a:lnTo>
                    <a:pt x="503" y="890"/>
                  </a:lnTo>
                  <a:lnTo>
                    <a:pt x="510" y="885"/>
                  </a:lnTo>
                  <a:lnTo>
                    <a:pt x="516" y="879"/>
                  </a:lnTo>
                  <a:lnTo>
                    <a:pt x="522" y="872"/>
                  </a:lnTo>
                  <a:lnTo>
                    <a:pt x="527" y="866"/>
                  </a:lnTo>
                  <a:lnTo>
                    <a:pt x="532" y="858"/>
                  </a:lnTo>
                  <a:lnTo>
                    <a:pt x="536" y="850"/>
                  </a:lnTo>
                  <a:lnTo>
                    <a:pt x="538" y="842"/>
                  </a:lnTo>
                  <a:lnTo>
                    <a:pt x="541" y="833"/>
                  </a:lnTo>
                  <a:lnTo>
                    <a:pt x="543" y="824"/>
                  </a:lnTo>
                  <a:lnTo>
                    <a:pt x="543" y="815"/>
                  </a:lnTo>
                  <a:lnTo>
                    <a:pt x="543" y="754"/>
                  </a:lnTo>
                  <a:lnTo>
                    <a:pt x="543" y="151"/>
                  </a:lnTo>
                  <a:lnTo>
                    <a:pt x="543" y="90"/>
                  </a:lnTo>
                  <a:lnTo>
                    <a:pt x="543" y="82"/>
                  </a:lnTo>
                  <a:lnTo>
                    <a:pt x="541" y="73"/>
                  </a:lnTo>
                  <a:lnTo>
                    <a:pt x="538" y="64"/>
                  </a:lnTo>
                  <a:lnTo>
                    <a:pt x="536" y="55"/>
                  </a:lnTo>
                  <a:lnTo>
                    <a:pt x="532" y="47"/>
                  </a:lnTo>
                  <a:lnTo>
                    <a:pt x="527" y="39"/>
                  </a:lnTo>
                  <a:lnTo>
                    <a:pt x="522" y="33"/>
                  </a:lnTo>
                  <a:lnTo>
                    <a:pt x="516" y="26"/>
                  </a:lnTo>
                  <a:lnTo>
                    <a:pt x="510" y="21"/>
                  </a:lnTo>
                  <a:lnTo>
                    <a:pt x="503" y="15"/>
                  </a:lnTo>
                  <a:lnTo>
                    <a:pt x="495" y="11"/>
                  </a:lnTo>
                  <a:lnTo>
                    <a:pt x="488" y="7"/>
                  </a:lnTo>
                  <a:lnTo>
                    <a:pt x="479" y="4"/>
                  </a:lnTo>
                  <a:lnTo>
                    <a:pt x="471" y="2"/>
                  </a:lnTo>
                  <a:lnTo>
                    <a:pt x="461" y="1"/>
                  </a:lnTo>
                  <a:lnTo>
                    <a:pt x="452" y="0"/>
                  </a:lnTo>
                  <a:lnTo>
                    <a:pt x="452"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19" name="Group 118"/>
            <p:cNvGrpSpPr/>
            <p:nvPr/>
          </p:nvGrpSpPr>
          <p:grpSpPr>
            <a:xfrm>
              <a:off x="7142595" y="2021444"/>
              <a:ext cx="497570" cy="464582"/>
              <a:chOff x="3754438" y="808038"/>
              <a:chExt cx="287338" cy="268287"/>
            </a:xfrm>
            <a:grpFill/>
          </p:grpSpPr>
          <p:sp>
            <p:nvSpPr>
              <p:cNvPr id="157" name="Freeform 1597"/>
              <p:cNvSpPr>
                <a:spLocks/>
              </p:cNvSpPr>
              <p:nvPr/>
            </p:nvSpPr>
            <p:spPr bwMode="auto">
              <a:xfrm>
                <a:off x="3754438" y="1047750"/>
                <a:ext cx="287338" cy="28575"/>
              </a:xfrm>
              <a:custGeom>
                <a:avLst/>
                <a:gdLst>
                  <a:gd name="T0" fmla="*/ 891 w 905"/>
                  <a:gd name="T1" fmla="*/ 0 h 91"/>
                  <a:gd name="T2" fmla="*/ 875 w 905"/>
                  <a:gd name="T3" fmla="*/ 0 h 91"/>
                  <a:gd name="T4" fmla="*/ 30 w 905"/>
                  <a:gd name="T5" fmla="*/ 0 h 91"/>
                  <a:gd name="T6" fmla="*/ 16 w 905"/>
                  <a:gd name="T7" fmla="*/ 0 h 91"/>
                  <a:gd name="T8" fmla="*/ 0 w 905"/>
                  <a:gd name="T9" fmla="*/ 0 h 91"/>
                  <a:gd name="T10" fmla="*/ 0 w 905"/>
                  <a:gd name="T11" fmla="*/ 16 h 91"/>
                  <a:gd name="T12" fmla="*/ 0 w 905"/>
                  <a:gd name="T13" fmla="*/ 23 h 91"/>
                  <a:gd name="T14" fmla="*/ 1 w 905"/>
                  <a:gd name="T15" fmla="*/ 30 h 91"/>
                  <a:gd name="T16" fmla="*/ 3 w 905"/>
                  <a:gd name="T17" fmla="*/ 38 h 91"/>
                  <a:gd name="T18" fmla="*/ 6 w 905"/>
                  <a:gd name="T19" fmla="*/ 44 h 91"/>
                  <a:gd name="T20" fmla="*/ 9 w 905"/>
                  <a:gd name="T21" fmla="*/ 51 h 91"/>
                  <a:gd name="T22" fmla="*/ 13 w 905"/>
                  <a:gd name="T23" fmla="*/ 58 h 91"/>
                  <a:gd name="T24" fmla="*/ 18 w 905"/>
                  <a:gd name="T25" fmla="*/ 63 h 91"/>
                  <a:gd name="T26" fmla="*/ 22 w 905"/>
                  <a:gd name="T27" fmla="*/ 69 h 91"/>
                  <a:gd name="T28" fmla="*/ 28 w 905"/>
                  <a:gd name="T29" fmla="*/ 73 h 91"/>
                  <a:gd name="T30" fmla="*/ 33 w 905"/>
                  <a:gd name="T31" fmla="*/ 77 h 91"/>
                  <a:gd name="T32" fmla="*/ 40 w 905"/>
                  <a:gd name="T33" fmla="*/ 82 h 91"/>
                  <a:gd name="T34" fmla="*/ 47 w 905"/>
                  <a:gd name="T35" fmla="*/ 85 h 91"/>
                  <a:gd name="T36" fmla="*/ 53 w 905"/>
                  <a:gd name="T37" fmla="*/ 87 h 91"/>
                  <a:gd name="T38" fmla="*/ 61 w 905"/>
                  <a:gd name="T39" fmla="*/ 90 h 91"/>
                  <a:gd name="T40" fmla="*/ 68 w 905"/>
                  <a:gd name="T41" fmla="*/ 91 h 91"/>
                  <a:gd name="T42" fmla="*/ 75 w 905"/>
                  <a:gd name="T43" fmla="*/ 91 h 91"/>
                  <a:gd name="T44" fmla="*/ 830 w 905"/>
                  <a:gd name="T45" fmla="*/ 91 h 91"/>
                  <a:gd name="T46" fmla="*/ 837 w 905"/>
                  <a:gd name="T47" fmla="*/ 91 h 91"/>
                  <a:gd name="T48" fmla="*/ 845 w 905"/>
                  <a:gd name="T49" fmla="*/ 90 h 91"/>
                  <a:gd name="T50" fmla="*/ 853 w 905"/>
                  <a:gd name="T51" fmla="*/ 87 h 91"/>
                  <a:gd name="T52" fmla="*/ 860 w 905"/>
                  <a:gd name="T53" fmla="*/ 85 h 91"/>
                  <a:gd name="T54" fmla="*/ 866 w 905"/>
                  <a:gd name="T55" fmla="*/ 82 h 91"/>
                  <a:gd name="T56" fmla="*/ 872 w 905"/>
                  <a:gd name="T57" fmla="*/ 77 h 91"/>
                  <a:gd name="T58" fmla="*/ 878 w 905"/>
                  <a:gd name="T59" fmla="*/ 73 h 91"/>
                  <a:gd name="T60" fmla="*/ 883 w 905"/>
                  <a:gd name="T61" fmla="*/ 69 h 91"/>
                  <a:gd name="T62" fmla="*/ 888 w 905"/>
                  <a:gd name="T63" fmla="*/ 63 h 91"/>
                  <a:gd name="T64" fmla="*/ 893 w 905"/>
                  <a:gd name="T65" fmla="*/ 58 h 91"/>
                  <a:gd name="T66" fmla="*/ 896 w 905"/>
                  <a:gd name="T67" fmla="*/ 51 h 91"/>
                  <a:gd name="T68" fmla="*/ 899 w 905"/>
                  <a:gd name="T69" fmla="*/ 44 h 91"/>
                  <a:gd name="T70" fmla="*/ 902 w 905"/>
                  <a:gd name="T71" fmla="*/ 38 h 91"/>
                  <a:gd name="T72" fmla="*/ 904 w 905"/>
                  <a:gd name="T73" fmla="*/ 30 h 91"/>
                  <a:gd name="T74" fmla="*/ 905 w 905"/>
                  <a:gd name="T75" fmla="*/ 23 h 91"/>
                  <a:gd name="T76" fmla="*/ 905 w 905"/>
                  <a:gd name="T77" fmla="*/ 16 h 91"/>
                  <a:gd name="T78" fmla="*/ 905 w 905"/>
                  <a:gd name="T79" fmla="*/ 0 h 91"/>
                  <a:gd name="T80" fmla="*/ 891 w 905"/>
                  <a:gd name="T8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5" h="91">
                    <a:moveTo>
                      <a:pt x="891" y="0"/>
                    </a:moveTo>
                    <a:lnTo>
                      <a:pt x="875" y="0"/>
                    </a:lnTo>
                    <a:lnTo>
                      <a:pt x="30" y="0"/>
                    </a:lnTo>
                    <a:lnTo>
                      <a:pt x="16" y="0"/>
                    </a:lnTo>
                    <a:lnTo>
                      <a:pt x="0" y="0"/>
                    </a:lnTo>
                    <a:lnTo>
                      <a:pt x="0" y="16"/>
                    </a:lnTo>
                    <a:lnTo>
                      <a:pt x="0" y="23"/>
                    </a:lnTo>
                    <a:lnTo>
                      <a:pt x="1" y="30"/>
                    </a:lnTo>
                    <a:lnTo>
                      <a:pt x="3" y="38"/>
                    </a:lnTo>
                    <a:lnTo>
                      <a:pt x="6" y="44"/>
                    </a:lnTo>
                    <a:lnTo>
                      <a:pt x="9" y="51"/>
                    </a:lnTo>
                    <a:lnTo>
                      <a:pt x="13" y="58"/>
                    </a:lnTo>
                    <a:lnTo>
                      <a:pt x="18" y="63"/>
                    </a:lnTo>
                    <a:lnTo>
                      <a:pt x="22" y="69"/>
                    </a:lnTo>
                    <a:lnTo>
                      <a:pt x="28" y="73"/>
                    </a:lnTo>
                    <a:lnTo>
                      <a:pt x="33" y="77"/>
                    </a:lnTo>
                    <a:lnTo>
                      <a:pt x="40" y="82"/>
                    </a:lnTo>
                    <a:lnTo>
                      <a:pt x="47" y="85"/>
                    </a:lnTo>
                    <a:lnTo>
                      <a:pt x="53" y="87"/>
                    </a:lnTo>
                    <a:lnTo>
                      <a:pt x="61" y="90"/>
                    </a:lnTo>
                    <a:lnTo>
                      <a:pt x="68" y="91"/>
                    </a:lnTo>
                    <a:lnTo>
                      <a:pt x="75" y="91"/>
                    </a:lnTo>
                    <a:lnTo>
                      <a:pt x="830" y="91"/>
                    </a:lnTo>
                    <a:lnTo>
                      <a:pt x="837" y="91"/>
                    </a:lnTo>
                    <a:lnTo>
                      <a:pt x="845" y="90"/>
                    </a:lnTo>
                    <a:lnTo>
                      <a:pt x="853" y="87"/>
                    </a:lnTo>
                    <a:lnTo>
                      <a:pt x="860" y="85"/>
                    </a:lnTo>
                    <a:lnTo>
                      <a:pt x="866" y="82"/>
                    </a:lnTo>
                    <a:lnTo>
                      <a:pt x="872" y="77"/>
                    </a:lnTo>
                    <a:lnTo>
                      <a:pt x="878" y="73"/>
                    </a:lnTo>
                    <a:lnTo>
                      <a:pt x="883" y="69"/>
                    </a:lnTo>
                    <a:lnTo>
                      <a:pt x="888" y="63"/>
                    </a:lnTo>
                    <a:lnTo>
                      <a:pt x="893" y="58"/>
                    </a:lnTo>
                    <a:lnTo>
                      <a:pt x="896" y="51"/>
                    </a:lnTo>
                    <a:lnTo>
                      <a:pt x="899" y="44"/>
                    </a:lnTo>
                    <a:lnTo>
                      <a:pt x="902" y="38"/>
                    </a:lnTo>
                    <a:lnTo>
                      <a:pt x="904" y="30"/>
                    </a:lnTo>
                    <a:lnTo>
                      <a:pt x="905" y="23"/>
                    </a:lnTo>
                    <a:lnTo>
                      <a:pt x="905" y="16"/>
                    </a:lnTo>
                    <a:lnTo>
                      <a:pt x="905" y="0"/>
                    </a:lnTo>
                    <a:lnTo>
                      <a:pt x="8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98"/>
              <p:cNvSpPr>
                <a:spLocks noEditPoints="1"/>
              </p:cNvSpPr>
              <p:nvPr/>
            </p:nvSpPr>
            <p:spPr bwMode="auto">
              <a:xfrm>
                <a:off x="3756025" y="969963"/>
                <a:ext cx="284163" cy="68263"/>
              </a:xfrm>
              <a:custGeom>
                <a:avLst/>
                <a:gdLst>
                  <a:gd name="T0" fmla="*/ 316 w 895"/>
                  <a:gd name="T1" fmla="*/ 60 h 211"/>
                  <a:gd name="T2" fmla="*/ 579 w 895"/>
                  <a:gd name="T3" fmla="*/ 60 h 211"/>
                  <a:gd name="T4" fmla="*/ 620 w 895"/>
                  <a:gd name="T5" fmla="*/ 181 h 211"/>
                  <a:gd name="T6" fmla="*/ 276 w 895"/>
                  <a:gd name="T7" fmla="*/ 181 h 211"/>
                  <a:gd name="T8" fmla="*/ 316 w 895"/>
                  <a:gd name="T9" fmla="*/ 60 h 211"/>
                  <a:gd name="T10" fmla="*/ 32 w 895"/>
                  <a:gd name="T11" fmla="*/ 211 h 211"/>
                  <a:gd name="T12" fmla="*/ 863 w 895"/>
                  <a:gd name="T13" fmla="*/ 211 h 211"/>
                  <a:gd name="T14" fmla="*/ 886 w 895"/>
                  <a:gd name="T15" fmla="*/ 211 h 211"/>
                  <a:gd name="T16" fmla="*/ 895 w 895"/>
                  <a:gd name="T17" fmla="*/ 211 h 211"/>
                  <a:gd name="T18" fmla="*/ 817 w 895"/>
                  <a:gd name="T19" fmla="*/ 0 h 211"/>
                  <a:gd name="T20" fmla="*/ 795 w 895"/>
                  <a:gd name="T21" fmla="*/ 0 h 211"/>
                  <a:gd name="T22" fmla="*/ 785 w 895"/>
                  <a:gd name="T23" fmla="*/ 0 h 211"/>
                  <a:gd name="T24" fmla="*/ 111 w 895"/>
                  <a:gd name="T25" fmla="*/ 0 h 211"/>
                  <a:gd name="T26" fmla="*/ 101 w 895"/>
                  <a:gd name="T27" fmla="*/ 0 h 211"/>
                  <a:gd name="T28" fmla="*/ 79 w 895"/>
                  <a:gd name="T29" fmla="*/ 0 h 211"/>
                  <a:gd name="T30" fmla="*/ 0 w 895"/>
                  <a:gd name="T31" fmla="*/ 211 h 211"/>
                  <a:gd name="T32" fmla="*/ 11 w 895"/>
                  <a:gd name="T33" fmla="*/ 211 h 211"/>
                  <a:gd name="T34" fmla="*/ 32 w 895"/>
                  <a:gd name="T35"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211">
                    <a:moveTo>
                      <a:pt x="316" y="60"/>
                    </a:moveTo>
                    <a:lnTo>
                      <a:pt x="579" y="60"/>
                    </a:lnTo>
                    <a:lnTo>
                      <a:pt x="620" y="181"/>
                    </a:lnTo>
                    <a:lnTo>
                      <a:pt x="276" y="181"/>
                    </a:lnTo>
                    <a:lnTo>
                      <a:pt x="316" y="60"/>
                    </a:lnTo>
                    <a:close/>
                    <a:moveTo>
                      <a:pt x="32" y="211"/>
                    </a:moveTo>
                    <a:lnTo>
                      <a:pt x="863" y="211"/>
                    </a:lnTo>
                    <a:lnTo>
                      <a:pt x="886" y="211"/>
                    </a:lnTo>
                    <a:lnTo>
                      <a:pt x="895" y="211"/>
                    </a:lnTo>
                    <a:lnTo>
                      <a:pt x="817" y="0"/>
                    </a:lnTo>
                    <a:lnTo>
                      <a:pt x="795" y="0"/>
                    </a:lnTo>
                    <a:lnTo>
                      <a:pt x="785" y="0"/>
                    </a:lnTo>
                    <a:lnTo>
                      <a:pt x="111" y="0"/>
                    </a:lnTo>
                    <a:lnTo>
                      <a:pt x="101" y="0"/>
                    </a:lnTo>
                    <a:lnTo>
                      <a:pt x="79" y="0"/>
                    </a:lnTo>
                    <a:lnTo>
                      <a:pt x="0" y="211"/>
                    </a:lnTo>
                    <a:lnTo>
                      <a:pt x="11" y="211"/>
                    </a:lnTo>
                    <a:lnTo>
                      <a:pt x="32"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99"/>
              <p:cNvSpPr>
                <a:spLocks noEditPoints="1"/>
              </p:cNvSpPr>
              <p:nvPr/>
            </p:nvSpPr>
            <p:spPr bwMode="auto">
              <a:xfrm>
                <a:off x="3783013" y="808038"/>
                <a:ext cx="230188" cy="152400"/>
              </a:xfrm>
              <a:custGeom>
                <a:avLst/>
                <a:gdLst>
                  <a:gd name="T0" fmla="*/ 60 w 724"/>
                  <a:gd name="T1" fmla="*/ 60 h 483"/>
                  <a:gd name="T2" fmla="*/ 663 w 724"/>
                  <a:gd name="T3" fmla="*/ 60 h 483"/>
                  <a:gd name="T4" fmla="*/ 663 w 724"/>
                  <a:gd name="T5" fmla="*/ 452 h 483"/>
                  <a:gd name="T6" fmla="*/ 60 w 724"/>
                  <a:gd name="T7" fmla="*/ 452 h 483"/>
                  <a:gd name="T8" fmla="*/ 60 w 724"/>
                  <a:gd name="T9" fmla="*/ 60 h 483"/>
                  <a:gd name="T10" fmla="*/ 30 w 724"/>
                  <a:gd name="T11" fmla="*/ 483 h 483"/>
                  <a:gd name="T12" fmla="*/ 693 w 724"/>
                  <a:gd name="T13" fmla="*/ 483 h 483"/>
                  <a:gd name="T14" fmla="*/ 709 w 724"/>
                  <a:gd name="T15" fmla="*/ 483 h 483"/>
                  <a:gd name="T16" fmla="*/ 724 w 724"/>
                  <a:gd name="T17" fmla="*/ 483 h 483"/>
                  <a:gd name="T18" fmla="*/ 724 w 724"/>
                  <a:gd name="T19" fmla="*/ 75 h 483"/>
                  <a:gd name="T20" fmla="*/ 723 w 724"/>
                  <a:gd name="T21" fmla="*/ 67 h 483"/>
                  <a:gd name="T22" fmla="*/ 722 w 724"/>
                  <a:gd name="T23" fmla="*/ 60 h 483"/>
                  <a:gd name="T24" fmla="*/ 721 w 724"/>
                  <a:gd name="T25" fmla="*/ 53 h 483"/>
                  <a:gd name="T26" fmla="*/ 718 w 724"/>
                  <a:gd name="T27" fmla="*/ 46 h 483"/>
                  <a:gd name="T28" fmla="*/ 714 w 724"/>
                  <a:gd name="T29" fmla="*/ 39 h 483"/>
                  <a:gd name="T30" fmla="*/ 711 w 724"/>
                  <a:gd name="T31" fmla="*/ 33 h 483"/>
                  <a:gd name="T32" fmla="*/ 707 w 724"/>
                  <a:gd name="T33" fmla="*/ 27 h 483"/>
                  <a:gd name="T34" fmla="*/ 702 w 724"/>
                  <a:gd name="T35" fmla="*/ 22 h 483"/>
                  <a:gd name="T36" fmla="*/ 697 w 724"/>
                  <a:gd name="T37" fmla="*/ 17 h 483"/>
                  <a:gd name="T38" fmla="*/ 691 w 724"/>
                  <a:gd name="T39" fmla="*/ 13 h 483"/>
                  <a:gd name="T40" fmla="*/ 684 w 724"/>
                  <a:gd name="T41" fmla="*/ 8 h 483"/>
                  <a:gd name="T42" fmla="*/ 678 w 724"/>
                  <a:gd name="T43" fmla="*/ 5 h 483"/>
                  <a:gd name="T44" fmla="*/ 671 w 724"/>
                  <a:gd name="T45" fmla="*/ 3 h 483"/>
                  <a:gd name="T46" fmla="*/ 663 w 724"/>
                  <a:gd name="T47" fmla="*/ 2 h 483"/>
                  <a:gd name="T48" fmla="*/ 656 w 724"/>
                  <a:gd name="T49" fmla="*/ 0 h 483"/>
                  <a:gd name="T50" fmla="*/ 648 w 724"/>
                  <a:gd name="T51" fmla="*/ 0 h 483"/>
                  <a:gd name="T52" fmla="*/ 75 w 724"/>
                  <a:gd name="T53" fmla="*/ 0 h 483"/>
                  <a:gd name="T54" fmla="*/ 67 w 724"/>
                  <a:gd name="T55" fmla="*/ 0 h 483"/>
                  <a:gd name="T56" fmla="*/ 60 w 724"/>
                  <a:gd name="T57" fmla="*/ 2 h 483"/>
                  <a:gd name="T58" fmla="*/ 53 w 724"/>
                  <a:gd name="T59" fmla="*/ 3 h 483"/>
                  <a:gd name="T60" fmla="*/ 46 w 724"/>
                  <a:gd name="T61" fmla="*/ 5 h 483"/>
                  <a:gd name="T62" fmla="*/ 40 w 724"/>
                  <a:gd name="T63" fmla="*/ 8 h 483"/>
                  <a:gd name="T64" fmla="*/ 33 w 724"/>
                  <a:gd name="T65" fmla="*/ 13 h 483"/>
                  <a:gd name="T66" fmla="*/ 27 w 724"/>
                  <a:gd name="T67" fmla="*/ 17 h 483"/>
                  <a:gd name="T68" fmla="*/ 22 w 724"/>
                  <a:gd name="T69" fmla="*/ 22 h 483"/>
                  <a:gd name="T70" fmla="*/ 16 w 724"/>
                  <a:gd name="T71" fmla="*/ 27 h 483"/>
                  <a:gd name="T72" fmla="*/ 13 w 724"/>
                  <a:gd name="T73" fmla="*/ 33 h 483"/>
                  <a:gd name="T74" fmla="*/ 9 w 724"/>
                  <a:gd name="T75" fmla="*/ 39 h 483"/>
                  <a:gd name="T76" fmla="*/ 5 w 724"/>
                  <a:gd name="T77" fmla="*/ 46 h 483"/>
                  <a:gd name="T78" fmla="*/ 3 w 724"/>
                  <a:gd name="T79" fmla="*/ 53 h 483"/>
                  <a:gd name="T80" fmla="*/ 1 w 724"/>
                  <a:gd name="T81" fmla="*/ 60 h 483"/>
                  <a:gd name="T82" fmla="*/ 0 w 724"/>
                  <a:gd name="T83" fmla="*/ 67 h 483"/>
                  <a:gd name="T84" fmla="*/ 0 w 724"/>
                  <a:gd name="T85" fmla="*/ 75 h 483"/>
                  <a:gd name="T86" fmla="*/ 0 w 724"/>
                  <a:gd name="T87" fmla="*/ 483 h 483"/>
                  <a:gd name="T88" fmla="*/ 15 w 724"/>
                  <a:gd name="T89" fmla="*/ 483 h 483"/>
                  <a:gd name="T90" fmla="*/ 30 w 724"/>
                  <a:gd name="T9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4" h="483">
                    <a:moveTo>
                      <a:pt x="60" y="60"/>
                    </a:moveTo>
                    <a:lnTo>
                      <a:pt x="663" y="60"/>
                    </a:lnTo>
                    <a:lnTo>
                      <a:pt x="663" y="452"/>
                    </a:lnTo>
                    <a:lnTo>
                      <a:pt x="60" y="452"/>
                    </a:lnTo>
                    <a:lnTo>
                      <a:pt x="60" y="60"/>
                    </a:lnTo>
                    <a:close/>
                    <a:moveTo>
                      <a:pt x="30" y="483"/>
                    </a:moveTo>
                    <a:lnTo>
                      <a:pt x="693" y="483"/>
                    </a:lnTo>
                    <a:lnTo>
                      <a:pt x="709" y="483"/>
                    </a:lnTo>
                    <a:lnTo>
                      <a:pt x="724" y="483"/>
                    </a:lnTo>
                    <a:lnTo>
                      <a:pt x="724" y="75"/>
                    </a:lnTo>
                    <a:lnTo>
                      <a:pt x="723" y="67"/>
                    </a:lnTo>
                    <a:lnTo>
                      <a:pt x="722" y="60"/>
                    </a:lnTo>
                    <a:lnTo>
                      <a:pt x="721" y="53"/>
                    </a:lnTo>
                    <a:lnTo>
                      <a:pt x="718" y="46"/>
                    </a:lnTo>
                    <a:lnTo>
                      <a:pt x="714" y="39"/>
                    </a:lnTo>
                    <a:lnTo>
                      <a:pt x="711" y="33"/>
                    </a:lnTo>
                    <a:lnTo>
                      <a:pt x="707" y="27"/>
                    </a:lnTo>
                    <a:lnTo>
                      <a:pt x="702" y="22"/>
                    </a:lnTo>
                    <a:lnTo>
                      <a:pt x="697" y="17"/>
                    </a:lnTo>
                    <a:lnTo>
                      <a:pt x="691" y="13"/>
                    </a:lnTo>
                    <a:lnTo>
                      <a:pt x="684" y="8"/>
                    </a:lnTo>
                    <a:lnTo>
                      <a:pt x="678" y="5"/>
                    </a:lnTo>
                    <a:lnTo>
                      <a:pt x="671" y="3"/>
                    </a:lnTo>
                    <a:lnTo>
                      <a:pt x="663" y="2"/>
                    </a:lnTo>
                    <a:lnTo>
                      <a:pt x="656" y="0"/>
                    </a:lnTo>
                    <a:lnTo>
                      <a:pt x="648" y="0"/>
                    </a:lnTo>
                    <a:lnTo>
                      <a:pt x="75" y="0"/>
                    </a:lnTo>
                    <a:lnTo>
                      <a:pt x="67" y="0"/>
                    </a:lnTo>
                    <a:lnTo>
                      <a:pt x="60" y="2"/>
                    </a:lnTo>
                    <a:lnTo>
                      <a:pt x="53" y="3"/>
                    </a:lnTo>
                    <a:lnTo>
                      <a:pt x="46" y="5"/>
                    </a:lnTo>
                    <a:lnTo>
                      <a:pt x="40" y="8"/>
                    </a:lnTo>
                    <a:lnTo>
                      <a:pt x="33" y="13"/>
                    </a:lnTo>
                    <a:lnTo>
                      <a:pt x="27" y="17"/>
                    </a:lnTo>
                    <a:lnTo>
                      <a:pt x="22" y="22"/>
                    </a:lnTo>
                    <a:lnTo>
                      <a:pt x="16" y="27"/>
                    </a:lnTo>
                    <a:lnTo>
                      <a:pt x="13" y="33"/>
                    </a:lnTo>
                    <a:lnTo>
                      <a:pt x="9" y="39"/>
                    </a:lnTo>
                    <a:lnTo>
                      <a:pt x="5" y="46"/>
                    </a:lnTo>
                    <a:lnTo>
                      <a:pt x="3" y="53"/>
                    </a:lnTo>
                    <a:lnTo>
                      <a:pt x="1" y="60"/>
                    </a:lnTo>
                    <a:lnTo>
                      <a:pt x="0" y="67"/>
                    </a:lnTo>
                    <a:lnTo>
                      <a:pt x="0" y="75"/>
                    </a:lnTo>
                    <a:lnTo>
                      <a:pt x="0" y="483"/>
                    </a:lnTo>
                    <a:lnTo>
                      <a:pt x="15" y="483"/>
                    </a:lnTo>
                    <a:lnTo>
                      <a:pt x="30" y="4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119"/>
            <p:cNvGrpSpPr/>
            <p:nvPr/>
          </p:nvGrpSpPr>
          <p:grpSpPr>
            <a:xfrm>
              <a:off x="7749951" y="2132713"/>
              <a:ext cx="287338" cy="287338"/>
              <a:chOff x="304800" y="1363663"/>
              <a:chExt cx="287338" cy="287338"/>
            </a:xfrm>
            <a:grpFill/>
          </p:grpSpPr>
          <p:sp>
            <p:nvSpPr>
              <p:cNvPr id="149" name="Freeform 1506"/>
              <p:cNvSpPr>
                <a:spLocks noEditPoints="1"/>
              </p:cNvSpPr>
              <p:nvPr/>
            </p:nvSpPr>
            <p:spPr bwMode="auto">
              <a:xfrm>
                <a:off x="304800" y="1363663"/>
                <a:ext cx="211138" cy="249238"/>
              </a:xfrm>
              <a:custGeom>
                <a:avLst/>
                <a:gdLst>
                  <a:gd name="T0" fmla="*/ 431 w 664"/>
                  <a:gd name="T1" fmla="*/ 723 h 785"/>
                  <a:gd name="T2" fmla="*/ 425 w 664"/>
                  <a:gd name="T3" fmla="*/ 718 h 785"/>
                  <a:gd name="T4" fmla="*/ 423 w 664"/>
                  <a:gd name="T5" fmla="*/ 709 h 785"/>
                  <a:gd name="T6" fmla="*/ 425 w 664"/>
                  <a:gd name="T7" fmla="*/ 701 h 785"/>
                  <a:gd name="T8" fmla="*/ 431 w 664"/>
                  <a:gd name="T9" fmla="*/ 695 h 785"/>
                  <a:gd name="T10" fmla="*/ 440 w 664"/>
                  <a:gd name="T11" fmla="*/ 694 h 785"/>
                  <a:gd name="T12" fmla="*/ 448 w 664"/>
                  <a:gd name="T13" fmla="*/ 699 h 785"/>
                  <a:gd name="T14" fmla="*/ 452 w 664"/>
                  <a:gd name="T15" fmla="*/ 707 h 785"/>
                  <a:gd name="T16" fmla="*/ 451 w 664"/>
                  <a:gd name="T17" fmla="*/ 715 h 785"/>
                  <a:gd name="T18" fmla="*/ 446 w 664"/>
                  <a:gd name="T19" fmla="*/ 722 h 785"/>
                  <a:gd name="T20" fmla="*/ 438 w 664"/>
                  <a:gd name="T21" fmla="*/ 724 h 785"/>
                  <a:gd name="T22" fmla="*/ 272 w 664"/>
                  <a:gd name="T23" fmla="*/ 694 h 785"/>
                  <a:gd name="T24" fmla="*/ 227 w 664"/>
                  <a:gd name="T25" fmla="*/ 724 h 785"/>
                  <a:gd name="T26" fmla="*/ 218 w 664"/>
                  <a:gd name="T27" fmla="*/ 722 h 785"/>
                  <a:gd name="T28" fmla="*/ 212 w 664"/>
                  <a:gd name="T29" fmla="*/ 715 h 785"/>
                  <a:gd name="T30" fmla="*/ 211 w 664"/>
                  <a:gd name="T31" fmla="*/ 707 h 785"/>
                  <a:gd name="T32" fmla="*/ 216 w 664"/>
                  <a:gd name="T33" fmla="*/ 699 h 785"/>
                  <a:gd name="T34" fmla="*/ 223 w 664"/>
                  <a:gd name="T35" fmla="*/ 694 h 785"/>
                  <a:gd name="T36" fmla="*/ 232 w 664"/>
                  <a:gd name="T37" fmla="*/ 695 h 785"/>
                  <a:gd name="T38" fmla="*/ 239 w 664"/>
                  <a:gd name="T39" fmla="*/ 701 h 785"/>
                  <a:gd name="T40" fmla="*/ 241 w 664"/>
                  <a:gd name="T41" fmla="*/ 709 h 785"/>
                  <a:gd name="T42" fmla="*/ 239 w 664"/>
                  <a:gd name="T43" fmla="*/ 718 h 785"/>
                  <a:gd name="T44" fmla="*/ 232 w 664"/>
                  <a:gd name="T45" fmla="*/ 723 h 785"/>
                  <a:gd name="T46" fmla="*/ 573 w 664"/>
                  <a:gd name="T47" fmla="*/ 755 h 785"/>
                  <a:gd name="T48" fmla="*/ 91 w 664"/>
                  <a:gd name="T49" fmla="*/ 90 h 785"/>
                  <a:gd name="T50" fmla="*/ 582 w 664"/>
                  <a:gd name="T51" fmla="*/ 495 h 785"/>
                  <a:gd name="T52" fmla="*/ 605 w 664"/>
                  <a:gd name="T53" fmla="*/ 512 h 785"/>
                  <a:gd name="T54" fmla="*/ 664 w 664"/>
                  <a:gd name="T55" fmla="*/ 61 h 785"/>
                  <a:gd name="T56" fmla="*/ 661 w 664"/>
                  <a:gd name="T57" fmla="*/ 43 h 785"/>
                  <a:gd name="T58" fmla="*/ 654 w 664"/>
                  <a:gd name="T59" fmla="*/ 26 h 785"/>
                  <a:gd name="T60" fmla="*/ 642 w 664"/>
                  <a:gd name="T61" fmla="*/ 14 h 785"/>
                  <a:gd name="T62" fmla="*/ 627 w 664"/>
                  <a:gd name="T63" fmla="*/ 5 h 785"/>
                  <a:gd name="T64" fmla="*/ 609 w 664"/>
                  <a:gd name="T65" fmla="*/ 1 h 785"/>
                  <a:gd name="T66" fmla="*/ 54 w 664"/>
                  <a:gd name="T67" fmla="*/ 1 h 785"/>
                  <a:gd name="T68" fmla="*/ 37 w 664"/>
                  <a:gd name="T69" fmla="*/ 5 h 785"/>
                  <a:gd name="T70" fmla="*/ 22 w 664"/>
                  <a:gd name="T71" fmla="*/ 14 h 785"/>
                  <a:gd name="T72" fmla="*/ 10 w 664"/>
                  <a:gd name="T73" fmla="*/ 26 h 785"/>
                  <a:gd name="T74" fmla="*/ 2 w 664"/>
                  <a:gd name="T75" fmla="*/ 43 h 785"/>
                  <a:gd name="T76" fmla="*/ 0 w 664"/>
                  <a:gd name="T77" fmla="*/ 61 h 785"/>
                  <a:gd name="T78" fmla="*/ 1 w 664"/>
                  <a:gd name="T79" fmla="*/ 736 h 785"/>
                  <a:gd name="T80" fmla="*/ 8 w 664"/>
                  <a:gd name="T81" fmla="*/ 753 h 785"/>
                  <a:gd name="T82" fmla="*/ 18 w 664"/>
                  <a:gd name="T83" fmla="*/ 767 h 785"/>
                  <a:gd name="T84" fmla="*/ 32 w 664"/>
                  <a:gd name="T85" fmla="*/ 777 h 785"/>
                  <a:gd name="T86" fmla="*/ 49 w 664"/>
                  <a:gd name="T87" fmla="*/ 784 h 785"/>
                  <a:gd name="T88" fmla="*/ 574 w 664"/>
                  <a:gd name="T89" fmla="*/ 785 h 785"/>
                  <a:gd name="T90" fmla="*/ 573 w 664"/>
                  <a:gd name="T91" fmla="*/ 75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4" h="785">
                    <a:moveTo>
                      <a:pt x="438" y="724"/>
                    </a:moveTo>
                    <a:lnTo>
                      <a:pt x="435" y="724"/>
                    </a:lnTo>
                    <a:lnTo>
                      <a:pt x="431" y="723"/>
                    </a:lnTo>
                    <a:lnTo>
                      <a:pt x="429" y="722"/>
                    </a:lnTo>
                    <a:lnTo>
                      <a:pt x="427" y="720"/>
                    </a:lnTo>
                    <a:lnTo>
                      <a:pt x="425" y="718"/>
                    </a:lnTo>
                    <a:lnTo>
                      <a:pt x="424" y="715"/>
                    </a:lnTo>
                    <a:lnTo>
                      <a:pt x="423" y="712"/>
                    </a:lnTo>
                    <a:lnTo>
                      <a:pt x="423" y="709"/>
                    </a:lnTo>
                    <a:lnTo>
                      <a:pt x="423" y="707"/>
                    </a:lnTo>
                    <a:lnTo>
                      <a:pt x="424" y="703"/>
                    </a:lnTo>
                    <a:lnTo>
                      <a:pt x="425" y="701"/>
                    </a:lnTo>
                    <a:lnTo>
                      <a:pt x="427" y="699"/>
                    </a:lnTo>
                    <a:lnTo>
                      <a:pt x="429" y="697"/>
                    </a:lnTo>
                    <a:lnTo>
                      <a:pt x="431" y="695"/>
                    </a:lnTo>
                    <a:lnTo>
                      <a:pt x="435" y="694"/>
                    </a:lnTo>
                    <a:lnTo>
                      <a:pt x="438" y="694"/>
                    </a:lnTo>
                    <a:lnTo>
                      <a:pt x="440" y="694"/>
                    </a:lnTo>
                    <a:lnTo>
                      <a:pt x="444" y="695"/>
                    </a:lnTo>
                    <a:lnTo>
                      <a:pt x="446" y="697"/>
                    </a:lnTo>
                    <a:lnTo>
                      <a:pt x="448" y="699"/>
                    </a:lnTo>
                    <a:lnTo>
                      <a:pt x="450" y="701"/>
                    </a:lnTo>
                    <a:lnTo>
                      <a:pt x="451" y="703"/>
                    </a:lnTo>
                    <a:lnTo>
                      <a:pt x="452" y="707"/>
                    </a:lnTo>
                    <a:lnTo>
                      <a:pt x="452" y="709"/>
                    </a:lnTo>
                    <a:lnTo>
                      <a:pt x="452" y="712"/>
                    </a:lnTo>
                    <a:lnTo>
                      <a:pt x="451" y="715"/>
                    </a:lnTo>
                    <a:lnTo>
                      <a:pt x="450" y="718"/>
                    </a:lnTo>
                    <a:lnTo>
                      <a:pt x="448" y="720"/>
                    </a:lnTo>
                    <a:lnTo>
                      <a:pt x="446" y="722"/>
                    </a:lnTo>
                    <a:lnTo>
                      <a:pt x="444" y="723"/>
                    </a:lnTo>
                    <a:lnTo>
                      <a:pt x="440" y="724"/>
                    </a:lnTo>
                    <a:lnTo>
                      <a:pt x="438" y="724"/>
                    </a:lnTo>
                    <a:close/>
                    <a:moveTo>
                      <a:pt x="393" y="724"/>
                    </a:moveTo>
                    <a:lnTo>
                      <a:pt x="272" y="724"/>
                    </a:lnTo>
                    <a:lnTo>
                      <a:pt x="272" y="694"/>
                    </a:lnTo>
                    <a:lnTo>
                      <a:pt x="393" y="694"/>
                    </a:lnTo>
                    <a:lnTo>
                      <a:pt x="393" y="724"/>
                    </a:lnTo>
                    <a:close/>
                    <a:moveTo>
                      <a:pt x="227" y="724"/>
                    </a:moveTo>
                    <a:lnTo>
                      <a:pt x="223" y="724"/>
                    </a:lnTo>
                    <a:lnTo>
                      <a:pt x="220" y="723"/>
                    </a:lnTo>
                    <a:lnTo>
                      <a:pt x="218" y="722"/>
                    </a:lnTo>
                    <a:lnTo>
                      <a:pt x="216" y="720"/>
                    </a:lnTo>
                    <a:lnTo>
                      <a:pt x="213" y="718"/>
                    </a:lnTo>
                    <a:lnTo>
                      <a:pt x="212" y="715"/>
                    </a:lnTo>
                    <a:lnTo>
                      <a:pt x="211" y="712"/>
                    </a:lnTo>
                    <a:lnTo>
                      <a:pt x="211" y="709"/>
                    </a:lnTo>
                    <a:lnTo>
                      <a:pt x="211" y="707"/>
                    </a:lnTo>
                    <a:lnTo>
                      <a:pt x="212" y="703"/>
                    </a:lnTo>
                    <a:lnTo>
                      <a:pt x="213" y="701"/>
                    </a:lnTo>
                    <a:lnTo>
                      <a:pt x="216" y="699"/>
                    </a:lnTo>
                    <a:lnTo>
                      <a:pt x="218" y="697"/>
                    </a:lnTo>
                    <a:lnTo>
                      <a:pt x="220" y="695"/>
                    </a:lnTo>
                    <a:lnTo>
                      <a:pt x="223" y="694"/>
                    </a:lnTo>
                    <a:lnTo>
                      <a:pt x="227" y="694"/>
                    </a:lnTo>
                    <a:lnTo>
                      <a:pt x="229" y="694"/>
                    </a:lnTo>
                    <a:lnTo>
                      <a:pt x="232" y="695"/>
                    </a:lnTo>
                    <a:lnTo>
                      <a:pt x="234" y="697"/>
                    </a:lnTo>
                    <a:lnTo>
                      <a:pt x="237" y="699"/>
                    </a:lnTo>
                    <a:lnTo>
                      <a:pt x="239" y="701"/>
                    </a:lnTo>
                    <a:lnTo>
                      <a:pt x="240" y="703"/>
                    </a:lnTo>
                    <a:lnTo>
                      <a:pt x="241" y="707"/>
                    </a:lnTo>
                    <a:lnTo>
                      <a:pt x="241" y="709"/>
                    </a:lnTo>
                    <a:lnTo>
                      <a:pt x="241" y="712"/>
                    </a:lnTo>
                    <a:lnTo>
                      <a:pt x="240" y="715"/>
                    </a:lnTo>
                    <a:lnTo>
                      <a:pt x="239" y="718"/>
                    </a:lnTo>
                    <a:lnTo>
                      <a:pt x="237" y="720"/>
                    </a:lnTo>
                    <a:lnTo>
                      <a:pt x="234" y="722"/>
                    </a:lnTo>
                    <a:lnTo>
                      <a:pt x="232" y="723"/>
                    </a:lnTo>
                    <a:lnTo>
                      <a:pt x="229" y="724"/>
                    </a:lnTo>
                    <a:lnTo>
                      <a:pt x="227" y="724"/>
                    </a:lnTo>
                    <a:close/>
                    <a:moveTo>
                      <a:pt x="573" y="755"/>
                    </a:moveTo>
                    <a:lnTo>
                      <a:pt x="502" y="663"/>
                    </a:lnTo>
                    <a:lnTo>
                      <a:pt x="91" y="663"/>
                    </a:lnTo>
                    <a:lnTo>
                      <a:pt x="91" y="90"/>
                    </a:lnTo>
                    <a:lnTo>
                      <a:pt x="573" y="90"/>
                    </a:lnTo>
                    <a:lnTo>
                      <a:pt x="573" y="492"/>
                    </a:lnTo>
                    <a:lnTo>
                      <a:pt x="582" y="495"/>
                    </a:lnTo>
                    <a:lnTo>
                      <a:pt x="591" y="500"/>
                    </a:lnTo>
                    <a:lnTo>
                      <a:pt x="598" y="505"/>
                    </a:lnTo>
                    <a:lnTo>
                      <a:pt x="605" y="512"/>
                    </a:lnTo>
                    <a:lnTo>
                      <a:pt x="664" y="576"/>
                    </a:lnTo>
                    <a:lnTo>
                      <a:pt x="664" y="282"/>
                    </a:lnTo>
                    <a:lnTo>
                      <a:pt x="664" y="61"/>
                    </a:lnTo>
                    <a:lnTo>
                      <a:pt x="664" y="54"/>
                    </a:lnTo>
                    <a:lnTo>
                      <a:pt x="663" y="48"/>
                    </a:lnTo>
                    <a:lnTo>
                      <a:pt x="661" y="43"/>
                    </a:lnTo>
                    <a:lnTo>
                      <a:pt x="659" y="37"/>
                    </a:lnTo>
                    <a:lnTo>
                      <a:pt x="657" y="32"/>
                    </a:lnTo>
                    <a:lnTo>
                      <a:pt x="654" y="26"/>
                    </a:lnTo>
                    <a:lnTo>
                      <a:pt x="650" y="22"/>
                    </a:lnTo>
                    <a:lnTo>
                      <a:pt x="646" y="17"/>
                    </a:lnTo>
                    <a:lnTo>
                      <a:pt x="642" y="14"/>
                    </a:lnTo>
                    <a:lnTo>
                      <a:pt x="637" y="11"/>
                    </a:lnTo>
                    <a:lnTo>
                      <a:pt x="633" y="7"/>
                    </a:lnTo>
                    <a:lnTo>
                      <a:pt x="627" y="5"/>
                    </a:lnTo>
                    <a:lnTo>
                      <a:pt x="622" y="3"/>
                    </a:lnTo>
                    <a:lnTo>
                      <a:pt x="616" y="1"/>
                    </a:lnTo>
                    <a:lnTo>
                      <a:pt x="609" y="1"/>
                    </a:lnTo>
                    <a:lnTo>
                      <a:pt x="604" y="0"/>
                    </a:lnTo>
                    <a:lnTo>
                      <a:pt x="61" y="0"/>
                    </a:lnTo>
                    <a:lnTo>
                      <a:pt x="54" y="1"/>
                    </a:lnTo>
                    <a:lnTo>
                      <a:pt x="49" y="1"/>
                    </a:lnTo>
                    <a:lnTo>
                      <a:pt x="42" y="3"/>
                    </a:lnTo>
                    <a:lnTo>
                      <a:pt x="37" y="5"/>
                    </a:lnTo>
                    <a:lnTo>
                      <a:pt x="32" y="7"/>
                    </a:lnTo>
                    <a:lnTo>
                      <a:pt x="27" y="11"/>
                    </a:lnTo>
                    <a:lnTo>
                      <a:pt x="22" y="14"/>
                    </a:lnTo>
                    <a:lnTo>
                      <a:pt x="18" y="17"/>
                    </a:lnTo>
                    <a:lnTo>
                      <a:pt x="13" y="22"/>
                    </a:lnTo>
                    <a:lnTo>
                      <a:pt x="10" y="26"/>
                    </a:lnTo>
                    <a:lnTo>
                      <a:pt x="8" y="32"/>
                    </a:lnTo>
                    <a:lnTo>
                      <a:pt x="4" y="37"/>
                    </a:lnTo>
                    <a:lnTo>
                      <a:pt x="2" y="43"/>
                    </a:lnTo>
                    <a:lnTo>
                      <a:pt x="1" y="48"/>
                    </a:lnTo>
                    <a:lnTo>
                      <a:pt x="0" y="54"/>
                    </a:lnTo>
                    <a:lnTo>
                      <a:pt x="0" y="61"/>
                    </a:lnTo>
                    <a:lnTo>
                      <a:pt x="0" y="724"/>
                    </a:lnTo>
                    <a:lnTo>
                      <a:pt x="0" y="731"/>
                    </a:lnTo>
                    <a:lnTo>
                      <a:pt x="1" y="736"/>
                    </a:lnTo>
                    <a:lnTo>
                      <a:pt x="2" y="742"/>
                    </a:lnTo>
                    <a:lnTo>
                      <a:pt x="4" y="747"/>
                    </a:lnTo>
                    <a:lnTo>
                      <a:pt x="8" y="753"/>
                    </a:lnTo>
                    <a:lnTo>
                      <a:pt x="10" y="759"/>
                    </a:lnTo>
                    <a:lnTo>
                      <a:pt x="13" y="763"/>
                    </a:lnTo>
                    <a:lnTo>
                      <a:pt x="18" y="767"/>
                    </a:lnTo>
                    <a:lnTo>
                      <a:pt x="22" y="771"/>
                    </a:lnTo>
                    <a:lnTo>
                      <a:pt x="27" y="774"/>
                    </a:lnTo>
                    <a:lnTo>
                      <a:pt x="32" y="777"/>
                    </a:lnTo>
                    <a:lnTo>
                      <a:pt x="37" y="780"/>
                    </a:lnTo>
                    <a:lnTo>
                      <a:pt x="42" y="782"/>
                    </a:lnTo>
                    <a:lnTo>
                      <a:pt x="49" y="784"/>
                    </a:lnTo>
                    <a:lnTo>
                      <a:pt x="54" y="784"/>
                    </a:lnTo>
                    <a:lnTo>
                      <a:pt x="61" y="785"/>
                    </a:lnTo>
                    <a:lnTo>
                      <a:pt x="574" y="785"/>
                    </a:lnTo>
                    <a:lnTo>
                      <a:pt x="574" y="777"/>
                    </a:lnTo>
                    <a:lnTo>
                      <a:pt x="573" y="770"/>
                    </a:lnTo>
                    <a:lnTo>
                      <a:pt x="573" y="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07"/>
              <p:cNvSpPr>
                <a:spLocks/>
              </p:cNvSpPr>
              <p:nvPr/>
            </p:nvSpPr>
            <p:spPr bwMode="auto">
              <a:xfrm>
                <a:off x="458788" y="1468438"/>
                <a:ext cx="133350" cy="182563"/>
              </a:xfrm>
              <a:custGeom>
                <a:avLst/>
                <a:gdLst>
                  <a:gd name="T0" fmla="*/ 360 w 419"/>
                  <a:gd name="T1" fmla="*/ 458 h 573"/>
                  <a:gd name="T2" fmla="*/ 328 w 419"/>
                  <a:gd name="T3" fmla="*/ 398 h 573"/>
                  <a:gd name="T4" fmla="*/ 327 w 419"/>
                  <a:gd name="T5" fmla="*/ 213 h 573"/>
                  <a:gd name="T6" fmla="*/ 325 w 419"/>
                  <a:gd name="T7" fmla="*/ 177 h 573"/>
                  <a:gd name="T8" fmla="*/ 317 w 419"/>
                  <a:gd name="T9" fmla="*/ 139 h 573"/>
                  <a:gd name="T10" fmla="*/ 308 w 419"/>
                  <a:gd name="T11" fmla="*/ 114 h 573"/>
                  <a:gd name="T12" fmla="*/ 298 w 419"/>
                  <a:gd name="T13" fmla="*/ 88 h 573"/>
                  <a:gd name="T14" fmla="*/ 284 w 419"/>
                  <a:gd name="T15" fmla="*/ 63 h 573"/>
                  <a:gd name="T16" fmla="*/ 266 w 419"/>
                  <a:gd name="T17" fmla="*/ 37 h 573"/>
                  <a:gd name="T18" fmla="*/ 244 w 419"/>
                  <a:gd name="T19" fmla="*/ 14 h 573"/>
                  <a:gd name="T20" fmla="*/ 232 w 419"/>
                  <a:gd name="T21" fmla="*/ 3 h 573"/>
                  <a:gd name="T22" fmla="*/ 224 w 419"/>
                  <a:gd name="T23" fmla="*/ 0 h 573"/>
                  <a:gd name="T24" fmla="*/ 215 w 419"/>
                  <a:gd name="T25" fmla="*/ 1 h 573"/>
                  <a:gd name="T26" fmla="*/ 210 w 419"/>
                  <a:gd name="T27" fmla="*/ 6 h 573"/>
                  <a:gd name="T28" fmla="*/ 207 w 419"/>
                  <a:gd name="T29" fmla="*/ 14 h 573"/>
                  <a:gd name="T30" fmla="*/ 207 w 419"/>
                  <a:gd name="T31" fmla="*/ 322 h 573"/>
                  <a:gd name="T32" fmla="*/ 96 w 419"/>
                  <a:gd name="T33" fmla="*/ 199 h 573"/>
                  <a:gd name="T34" fmla="*/ 86 w 419"/>
                  <a:gd name="T35" fmla="*/ 192 h 573"/>
                  <a:gd name="T36" fmla="*/ 79 w 419"/>
                  <a:gd name="T37" fmla="*/ 189 h 573"/>
                  <a:gd name="T38" fmla="*/ 64 w 419"/>
                  <a:gd name="T39" fmla="*/ 184 h 573"/>
                  <a:gd name="T40" fmla="*/ 44 w 419"/>
                  <a:gd name="T41" fmla="*/ 185 h 573"/>
                  <a:gd name="T42" fmla="*/ 28 w 419"/>
                  <a:gd name="T43" fmla="*/ 190 h 573"/>
                  <a:gd name="T44" fmla="*/ 20 w 419"/>
                  <a:gd name="T45" fmla="*/ 197 h 573"/>
                  <a:gd name="T46" fmla="*/ 10 w 419"/>
                  <a:gd name="T47" fmla="*/ 207 h 573"/>
                  <a:gd name="T48" fmla="*/ 2 w 419"/>
                  <a:gd name="T49" fmla="*/ 224 h 573"/>
                  <a:gd name="T50" fmla="*/ 0 w 419"/>
                  <a:gd name="T51" fmla="*/ 244 h 573"/>
                  <a:gd name="T52" fmla="*/ 4 w 419"/>
                  <a:gd name="T53" fmla="*/ 263 h 573"/>
                  <a:gd name="T54" fmla="*/ 10 w 419"/>
                  <a:gd name="T55" fmla="*/ 274 h 573"/>
                  <a:gd name="T56" fmla="*/ 13 w 419"/>
                  <a:gd name="T57" fmla="*/ 278 h 573"/>
                  <a:gd name="T58" fmla="*/ 54 w 419"/>
                  <a:gd name="T59" fmla="*/ 330 h 573"/>
                  <a:gd name="T60" fmla="*/ 116 w 419"/>
                  <a:gd name="T61" fmla="*/ 412 h 573"/>
                  <a:gd name="T62" fmla="*/ 117 w 419"/>
                  <a:gd name="T63" fmla="*/ 437 h 573"/>
                  <a:gd name="T64" fmla="*/ 118 w 419"/>
                  <a:gd name="T65" fmla="*/ 452 h 573"/>
                  <a:gd name="T66" fmla="*/ 118 w 419"/>
                  <a:gd name="T67" fmla="*/ 452 h 573"/>
                  <a:gd name="T68" fmla="*/ 122 w 419"/>
                  <a:gd name="T69" fmla="*/ 468 h 573"/>
                  <a:gd name="T70" fmla="*/ 129 w 419"/>
                  <a:gd name="T71" fmla="*/ 484 h 573"/>
                  <a:gd name="T72" fmla="*/ 132 w 419"/>
                  <a:gd name="T73" fmla="*/ 492 h 573"/>
                  <a:gd name="T74" fmla="*/ 138 w 419"/>
                  <a:gd name="T75" fmla="*/ 502 h 573"/>
                  <a:gd name="T76" fmla="*/ 141 w 419"/>
                  <a:gd name="T77" fmla="*/ 510 h 573"/>
                  <a:gd name="T78" fmla="*/ 148 w 419"/>
                  <a:gd name="T79" fmla="*/ 521 h 573"/>
                  <a:gd name="T80" fmla="*/ 151 w 419"/>
                  <a:gd name="T81" fmla="*/ 526 h 573"/>
                  <a:gd name="T82" fmla="*/ 162 w 419"/>
                  <a:gd name="T83" fmla="*/ 543 h 573"/>
                  <a:gd name="T84" fmla="*/ 176 w 419"/>
                  <a:gd name="T85" fmla="*/ 561 h 573"/>
                  <a:gd name="T86" fmla="*/ 180 w 419"/>
                  <a:gd name="T87" fmla="*/ 567 h 573"/>
                  <a:gd name="T88" fmla="*/ 186 w 419"/>
                  <a:gd name="T89" fmla="*/ 570 h 573"/>
                  <a:gd name="T90" fmla="*/ 192 w 419"/>
                  <a:gd name="T91" fmla="*/ 573 h 573"/>
                  <a:gd name="T92" fmla="*/ 403 w 419"/>
                  <a:gd name="T93" fmla="*/ 573 h 573"/>
                  <a:gd name="T94" fmla="*/ 407 w 419"/>
                  <a:gd name="T95" fmla="*/ 572 h 573"/>
                  <a:gd name="T96" fmla="*/ 412 w 419"/>
                  <a:gd name="T97" fmla="*/ 569 h 573"/>
                  <a:gd name="T98" fmla="*/ 416 w 419"/>
                  <a:gd name="T99" fmla="*/ 566 h 573"/>
                  <a:gd name="T100" fmla="*/ 418 w 419"/>
                  <a:gd name="T101" fmla="*/ 561 h 573"/>
                  <a:gd name="T102" fmla="*/ 418 w 419"/>
                  <a:gd name="T103" fmla="*/ 555 h 573"/>
                  <a:gd name="T104" fmla="*/ 418 w 419"/>
                  <a:gd name="T105" fmla="*/ 55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9" h="573">
                    <a:moveTo>
                      <a:pt x="418" y="552"/>
                    </a:moveTo>
                    <a:lnTo>
                      <a:pt x="360" y="458"/>
                    </a:lnTo>
                    <a:lnTo>
                      <a:pt x="328" y="402"/>
                    </a:lnTo>
                    <a:lnTo>
                      <a:pt x="328" y="398"/>
                    </a:lnTo>
                    <a:lnTo>
                      <a:pt x="328" y="225"/>
                    </a:lnTo>
                    <a:lnTo>
                      <a:pt x="327" y="213"/>
                    </a:lnTo>
                    <a:lnTo>
                      <a:pt x="327" y="200"/>
                    </a:lnTo>
                    <a:lnTo>
                      <a:pt x="325" y="177"/>
                    </a:lnTo>
                    <a:lnTo>
                      <a:pt x="320" y="151"/>
                    </a:lnTo>
                    <a:lnTo>
                      <a:pt x="317" y="139"/>
                    </a:lnTo>
                    <a:lnTo>
                      <a:pt x="313" y="126"/>
                    </a:lnTo>
                    <a:lnTo>
                      <a:pt x="308" y="114"/>
                    </a:lnTo>
                    <a:lnTo>
                      <a:pt x="304" y="100"/>
                    </a:lnTo>
                    <a:lnTo>
                      <a:pt x="298" y="88"/>
                    </a:lnTo>
                    <a:lnTo>
                      <a:pt x="292" y="75"/>
                    </a:lnTo>
                    <a:lnTo>
                      <a:pt x="284" y="63"/>
                    </a:lnTo>
                    <a:lnTo>
                      <a:pt x="275" y="49"/>
                    </a:lnTo>
                    <a:lnTo>
                      <a:pt x="266" y="37"/>
                    </a:lnTo>
                    <a:lnTo>
                      <a:pt x="255" y="25"/>
                    </a:lnTo>
                    <a:lnTo>
                      <a:pt x="244" y="14"/>
                    </a:lnTo>
                    <a:lnTo>
                      <a:pt x="232" y="3"/>
                    </a:lnTo>
                    <a:lnTo>
                      <a:pt x="232" y="3"/>
                    </a:lnTo>
                    <a:lnTo>
                      <a:pt x="229" y="1"/>
                    </a:lnTo>
                    <a:lnTo>
                      <a:pt x="224" y="0"/>
                    </a:lnTo>
                    <a:lnTo>
                      <a:pt x="220" y="0"/>
                    </a:lnTo>
                    <a:lnTo>
                      <a:pt x="215" y="1"/>
                    </a:lnTo>
                    <a:lnTo>
                      <a:pt x="212" y="3"/>
                    </a:lnTo>
                    <a:lnTo>
                      <a:pt x="210" y="6"/>
                    </a:lnTo>
                    <a:lnTo>
                      <a:pt x="208" y="10"/>
                    </a:lnTo>
                    <a:lnTo>
                      <a:pt x="207" y="14"/>
                    </a:lnTo>
                    <a:lnTo>
                      <a:pt x="207" y="283"/>
                    </a:lnTo>
                    <a:lnTo>
                      <a:pt x="207" y="322"/>
                    </a:lnTo>
                    <a:lnTo>
                      <a:pt x="177" y="288"/>
                    </a:lnTo>
                    <a:lnTo>
                      <a:pt x="96" y="199"/>
                    </a:lnTo>
                    <a:lnTo>
                      <a:pt x="91" y="195"/>
                    </a:lnTo>
                    <a:lnTo>
                      <a:pt x="86" y="192"/>
                    </a:lnTo>
                    <a:lnTo>
                      <a:pt x="86" y="192"/>
                    </a:lnTo>
                    <a:lnTo>
                      <a:pt x="79" y="189"/>
                    </a:lnTo>
                    <a:lnTo>
                      <a:pt x="72" y="185"/>
                    </a:lnTo>
                    <a:lnTo>
                      <a:pt x="64" y="184"/>
                    </a:lnTo>
                    <a:lnTo>
                      <a:pt x="56" y="184"/>
                    </a:lnTo>
                    <a:lnTo>
                      <a:pt x="44" y="185"/>
                    </a:lnTo>
                    <a:lnTo>
                      <a:pt x="34" y="188"/>
                    </a:lnTo>
                    <a:lnTo>
                      <a:pt x="28" y="190"/>
                    </a:lnTo>
                    <a:lnTo>
                      <a:pt x="24" y="193"/>
                    </a:lnTo>
                    <a:lnTo>
                      <a:pt x="20" y="197"/>
                    </a:lnTo>
                    <a:lnTo>
                      <a:pt x="15" y="200"/>
                    </a:lnTo>
                    <a:lnTo>
                      <a:pt x="10" y="207"/>
                    </a:lnTo>
                    <a:lnTo>
                      <a:pt x="4" y="215"/>
                    </a:lnTo>
                    <a:lnTo>
                      <a:pt x="2" y="224"/>
                    </a:lnTo>
                    <a:lnTo>
                      <a:pt x="0" y="234"/>
                    </a:lnTo>
                    <a:lnTo>
                      <a:pt x="0" y="244"/>
                    </a:lnTo>
                    <a:lnTo>
                      <a:pt x="1" y="254"/>
                    </a:lnTo>
                    <a:lnTo>
                      <a:pt x="4" y="263"/>
                    </a:lnTo>
                    <a:lnTo>
                      <a:pt x="7" y="272"/>
                    </a:lnTo>
                    <a:lnTo>
                      <a:pt x="10" y="274"/>
                    </a:lnTo>
                    <a:lnTo>
                      <a:pt x="11" y="275"/>
                    </a:lnTo>
                    <a:lnTo>
                      <a:pt x="13" y="278"/>
                    </a:lnTo>
                    <a:lnTo>
                      <a:pt x="14" y="281"/>
                    </a:lnTo>
                    <a:lnTo>
                      <a:pt x="54" y="330"/>
                    </a:lnTo>
                    <a:lnTo>
                      <a:pt x="114" y="408"/>
                    </a:lnTo>
                    <a:lnTo>
                      <a:pt x="116" y="412"/>
                    </a:lnTo>
                    <a:lnTo>
                      <a:pt x="117" y="417"/>
                    </a:lnTo>
                    <a:lnTo>
                      <a:pt x="117" y="437"/>
                    </a:lnTo>
                    <a:lnTo>
                      <a:pt x="117" y="444"/>
                    </a:lnTo>
                    <a:lnTo>
                      <a:pt x="118" y="452"/>
                    </a:lnTo>
                    <a:lnTo>
                      <a:pt x="118" y="452"/>
                    </a:lnTo>
                    <a:lnTo>
                      <a:pt x="118" y="452"/>
                    </a:lnTo>
                    <a:lnTo>
                      <a:pt x="118" y="452"/>
                    </a:lnTo>
                    <a:lnTo>
                      <a:pt x="122" y="468"/>
                    </a:lnTo>
                    <a:lnTo>
                      <a:pt x="129" y="484"/>
                    </a:lnTo>
                    <a:lnTo>
                      <a:pt x="129" y="484"/>
                    </a:lnTo>
                    <a:lnTo>
                      <a:pt x="129" y="485"/>
                    </a:lnTo>
                    <a:lnTo>
                      <a:pt x="132" y="492"/>
                    </a:lnTo>
                    <a:lnTo>
                      <a:pt x="137" y="500"/>
                    </a:lnTo>
                    <a:lnTo>
                      <a:pt x="138" y="502"/>
                    </a:lnTo>
                    <a:lnTo>
                      <a:pt x="139" y="504"/>
                    </a:lnTo>
                    <a:lnTo>
                      <a:pt x="141" y="510"/>
                    </a:lnTo>
                    <a:lnTo>
                      <a:pt x="145" y="515"/>
                    </a:lnTo>
                    <a:lnTo>
                      <a:pt x="148" y="521"/>
                    </a:lnTo>
                    <a:lnTo>
                      <a:pt x="151" y="525"/>
                    </a:lnTo>
                    <a:lnTo>
                      <a:pt x="151" y="526"/>
                    </a:lnTo>
                    <a:lnTo>
                      <a:pt x="152" y="527"/>
                    </a:lnTo>
                    <a:lnTo>
                      <a:pt x="162" y="543"/>
                    </a:lnTo>
                    <a:lnTo>
                      <a:pt x="171" y="555"/>
                    </a:lnTo>
                    <a:lnTo>
                      <a:pt x="176" y="561"/>
                    </a:lnTo>
                    <a:lnTo>
                      <a:pt x="180" y="567"/>
                    </a:lnTo>
                    <a:lnTo>
                      <a:pt x="180" y="567"/>
                    </a:lnTo>
                    <a:lnTo>
                      <a:pt x="182" y="569"/>
                    </a:lnTo>
                    <a:lnTo>
                      <a:pt x="186" y="570"/>
                    </a:lnTo>
                    <a:lnTo>
                      <a:pt x="189" y="572"/>
                    </a:lnTo>
                    <a:lnTo>
                      <a:pt x="192" y="573"/>
                    </a:lnTo>
                    <a:lnTo>
                      <a:pt x="403" y="573"/>
                    </a:lnTo>
                    <a:lnTo>
                      <a:pt x="403" y="573"/>
                    </a:lnTo>
                    <a:lnTo>
                      <a:pt x="403" y="573"/>
                    </a:lnTo>
                    <a:lnTo>
                      <a:pt x="407" y="572"/>
                    </a:lnTo>
                    <a:lnTo>
                      <a:pt x="409" y="572"/>
                    </a:lnTo>
                    <a:lnTo>
                      <a:pt x="412" y="569"/>
                    </a:lnTo>
                    <a:lnTo>
                      <a:pt x="414" y="568"/>
                    </a:lnTo>
                    <a:lnTo>
                      <a:pt x="416" y="566"/>
                    </a:lnTo>
                    <a:lnTo>
                      <a:pt x="418" y="563"/>
                    </a:lnTo>
                    <a:lnTo>
                      <a:pt x="418" y="561"/>
                    </a:lnTo>
                    <a:lnTo>
                      <a:pt x="419" y="557"/>
                    </a:lnTo>
                    <a:lnTo>
                      <a:pt x="418" y="555"/>
                    </a:lnTo>
                    <a:lnTo>
                      <a:pt x="418" y="552"/>
                    </a:lnTo>
                    <a:lnTo>
                      <a:pt x="418" y="5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508"/>
              <p:cNvSpPr>
                <a:spLocks noChangeArrowheads="1"/>
              </p:cNvSpPr>
              <p:nvPr/>
            </p:nvSpPr>
            <p:spPr bwMode="auto">
              <a:xfrm>
                <a:off x="366713" y="1458913"/>
                <a:ext cx="873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509"/>
              <p:cNvSpPr>
                <a:spLocks noChangeArrowheads="1"/>
              </p:cNvSpPr>
              <p:nvPr/>
            </p:nvSpPr>
            <p:spPr bwMode="auto">
              <a:xfrm>
                <a:off x="366713" y="1439863"/>
                <a:ext cx="873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510"/>
              <p:cNvSpPr>
                <a:spLocks noChangeArrowheads="1"/>
              </p:cNvSpPr>
              <p:nvPr/>
            </p:nvSpPr>
            <p:spPr bwMode="auto">
              <a:xfrm>
                <a:off x="366713" y="1497013"/>
                <a:ext cx="873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511"/>
              <p:cNvSpPr>
                <a:spLocks noChangeArrowheads="1"/>
              </p:cNvSpPr>
              <p:nvPr/>
            </p:nvSpPr>
            <p:spPr bwMode="auto">
              <a:xfrm>
                <a:off x="366713" y="1477963"/>
                <a:ext cx="873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512"/>
              <p:cNvSpPr>
                <a:spLocks noChangeArrowheads="1"/>
              </p:cNvSpPr>
              <p:nvPr/>
            </p:nvSpPr>
            <p:spPr bwMode="auto">
              <a:xfrm>
                <a:off x="366713" y="1516063"/>
                <a:ext cx="873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513"/>
              <p:cNvSpPr>
                <a:spLocks noChangeArrowheads="1"/>
              </p:cNvSpPr>
              <p:nvPr/>
            </p:nvSpPr>
            <p:spPr bwMode="auto">
              <a:xfrm>
                <a:off x="366713" y="1420813"/>
                <a:ext cx="476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1" name="Group 120"/>
            <p:cNvGrpSpPr/>
            <p:nvPr/>
          </p:nvGrpSpPr>
          <p:grpSpPr>
            <a:xfrm>
              <a:off x="7192076" y="1467877"/>
              <a:ext cx="753895" cy="358889"/>
              <a:chOff x="7558088" y="1590564"/>
              <a:chExt cx="747822" cy="355998"/>
            </a:xfrm>
            <a:grpFill/>
          </p:grpSpPr>
          <p:grpSp>
            <p:nvGrpSpPr>
              <p:cNvPr id="142" name="Group 141"/>
              <p:cNvGrpSpPr/>
              <p:nvPr/>
            </p:nvGrpSpPr>
            <p:grpSpPr>
              <a:xfrm>
                <a:off x="7593484" y="1590564"/>
                <a:ext cx="677031" cy="344141"/>
                <a:chOff x="7480051" y="1590564"/>
                <a:chExt cx="677031" cy="344141"/>
              </a:xfrm>
              <a:grpFill/>
            </p:grpSpPr>
            <p:sp>
              <p:nvSpPr>
                <p:cNvPr id="144" name="Rectangle 7"/>
                <p:cNvSpPr>
                  <a:spLocks noChangeArrowheads="1"/>
                </p:cNvSpPr>
                <p:nvPr/>
              </p:nvSpPr>
              <p:spPr bwMode="auto">
                <a:xfrm>
                  <a:off x="7997671" y="1732158"/>
                  <a:ext cx="159411" cy="7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8"/>
                <p:cNvSpPr>
                  <a:spLocks/>
                </p:cNvSpPr>
                <p:nvPr/>
              </p:nvSpPr>
              <p:spPr bwMode="auto">
                <a:xfrm>
                  <a:off x="7484741" y="1590564"/>
                  <a:ext cx="395715" cy="344141"/>
                </a:xfrm>
                <a:custGeom>
                  <a:avLst/>
                  <a:gdLst>
                    <a:gd name="T0" fmla="*/ 225 w 422"/>
                    <a:gd name="T1" fmla="*/ 360 h 367"/>
                    <a:gd name="T2" fmla="*/ 102 w 422"/>
                    <a:gd name="T3" fmla="*/ 117 h 367"/>
                    <a:gd name="T4" fmla="*/ 275 w 422"/>
                    <a:gd name="T5" fmla="*/ 66 h 367"/>
                    <a:gd name="T6" fmla="*/ 404 w 422"/>
                    <a:gd name="T7" fmla="*/ 126 h 367"/>
                    <a:gd name="T8" fmla="*/ 422 w 422"/>
                    <a:gd name="T9" fmla="*/ 100 h 367"/>
                    <a:gd name="T10" fmla="*/ 299 w 422"/>
                    <a:gd name="T11" fmla="*/ 0 h 367"/>
                    <a:gd name="T12" fmla="*/ 37 w 422"/>
                    <a:gd name="T13" fmla="*/ 39 h 367"/>
                    <a:gd name="T14" fmla="*/ 2 w 422"/>
                    <a:gd name="T15" fmla="*/ 85 h 367"/>
                    <a:gd name="T16" fmla="*/ 0 w 422"/>
                    <a:gd name="T17" fmla="*/ 109 h 367"/>
                    <a:gd name="T18" fmla="*/ 86 w 422"/>
                    <a:gd name="T19" fmla="*/ 367 h 367"/>
                    <a:gd name="T20" fmla="*/ 225 w 422"/>
                    <a:gd name="T21" fmla="*/ 36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67">
                      <a:moveTo>
                        <a:pt x="225" y="360"/>
                      </a:moveTo>
                      <a:lnTo>
                        <a:pt x="102" y="117"/>
                      </a:lnTo>
                      <a:lnTo>
                        <a:pt x="275" y="66"/>
                      </a:lnTo>
                      <a:lnTo>
                        <a:pt x="404" y="126"/>
                      </a:lnTo>
                      <a:lnTo>
                        <a:pt x="422" y="100"/>
                      </a:lnTo>
                      <a:lnTo>
                        <a:pt x="299" y="0"/>
                      </a:lnTo>
                      <a:lnTo>
                        <a:pt x="37" y="39"/>
                      </a:lnTo>
                      <a:lnTo>
                        <a:pt x="2" y="85"/>
                      </a:lnTo>
                      <a:lnTo>
                        <a:pt x="0" y="109"/>
                      </a:lnTo>
                      <a:lnTo>
                        <a:pt x="86" y="367"/>
                      </a:lnTo>
                      <a:lnTo>
                        <a:pt x="225"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9"/>
                <p:cNvSpPr>
                  <a:spLocks noChangeArrowheads="1"/>
                </p:cNvSpPr>
                <p:nvPr/>
              </p:nvSpPr>
              <p:spPr bwMode="auto">
                <a:xfrm>
                  <a:off x="7480051" y="1627134"/>
                  <a:ext cx="90021" cy="909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10"/>
                <p:cNvSpPr>
                  <a:spLocks noChangeArrowheads="1"/>
                </p:cNvSpPr>
                <p:nvPr/>
              </p:nvSpPr>
              <p:spPr bwMode="auto">
                <a:xfrm>
                  <a:off x="7498804" y="1646826"/>
                  <a:ext cx="51575" cy="515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1"/>
                <p:cNvSpPr>
                  <a:spLocks/>
                </p:cNvSpPr>
                <p:nvPr/>
              </p:nvSpPr>
              <p:spPr bwMode="auto">
                <a:xfrm>
                  <a:off x="7838252" y="1638385"/>
                  <a:ext cx="210048" cy="195983"/>
                </a:xfrm>
                <a:custGeom>
                  <a:avLst/>
                  <a:gdLst>
                    <a:gd name="T0" fmla="*/ 151 w 151"/>
                    <a:gd name="T1" fmla="*/ 57 h 140"/>
                    <a:gd name="T2" fmla="*/ 78 w 151"/>
                    <a:gd name="T3" fmla="*/ 19 h 140"/>
                    <a:gd name="T4" fmla="*/ 20 w 151"/>
                    <a:gd name="T5" fmla="*/ 37 h 140"/>
                    <a:gd name="T6" fmla="*/ 40 w 151"/>
                    <a:gd name="T7" fmla="*/ 104 h 140"/>
                    <a:gd name="T8" fmla="*/ 112 w 151"/>
                    <a:gd name="T9" fmla="*/ 140 h 140"/>
                    <a:gd name="T10" fmla="*/ 123 w 151"/>
                    <a:gd name="T11" fmla="*/ 118 h 140"/>
                    <a:gd name="T12" fmla="*/ 47 w 151"/>
                    <a:gd name="T13" fmla="*/ 81 h 140"/>
                    <a:gd name="T14" fmla="*/ 39 w 151"/>
                    <a:gd name="T15" fmla="*/ 49 h 140"/>
                    <a:gd name="T16" fmla="*/ 74 w 151"/>
                    <a:gd name="T17" fmla="*/ 39 h 140"/>
                    <a:gd name="T18" fmla="*/ 140 w 151"/>
                    <a:gd name="T19" fmla="*/ 76 h 140"/>
                    <a:gd name="T20" fmla="*/ 151 w 151"/>
                    <a:gd name="T21"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0">
                      <a:moveTo>
                        <a:pt x="151" y="57"/>
                      </a:moveTo>
                      <a:cubicBezTo>
                        <a:pt x="78" y="19"/>
                        <a:pt x="78" y="19"/>
                        <a:pt x="78" y="19"/>
                      </a:cubicBezTo>
                      <a:cubicBezTo>
                        <a:pt x="78" y="19"/>
                        <a:pt x="43" y="0"/>
                        <a:pt x="20" y="37"/>
                      </a:cubicBezTo>
                      <a:cubicBezTo>
                        <a:pt x="0" y="70"/>
                        <a:pt x="20" y="93"/>
                        <a:pt x="40" y="104"/>
                      </a:cubicBezTo>
                      <a:cubicBezTo>
                        <a:pt x="60" y="115"/>
                        <a:pt x="112" y="140"/>
                        <a:pt x="112" y="140"/>
                      </a:cubicBezTo>
                      <a:cubicBezTo>
                        <a:pt x="123" y="118"/>
                        <a:pt x="123" y="118"/>
                        <a:pt x="123" y="118"/>
                      </a:cubicBezTo>
                      <a:cubicBezTo>
                        <a:pt x="47" y="81"/>
                        <a:pt x="47" y="81"/>
                        <a:pt x="47" y="81"/>
                      </a:cubicBezTo>
                      <a:cubicBezTo>
                        <a:pt x="47" y="81"/>
                        <a:pt x="27" y="71"/>
                        <a:pt x="39" y="49"/>
                      </a:cubicBezTo>
                      <a:cubicBezTo>
                        <a:pt x="48" y="33"/>
                        <a:pt x="62" y="34"/>
                        <a:pt x="74" y="39"/>
                      </a:cubicBezTo>
                      <a:cubicBezTo>
                        <a:pt x="85" y="44"/>
                        <a:pt x="140" y="76"/>
                        <a:pt x="140" y="76"/>
                      </a:cubicBezTo>
                      <a:lnTo>
                        <a:pt x="15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3" name="Rectangle 142"/>
              <p:cNvSpPr/>
              <p:nvPr/>
            </p:nvSpPr>
            <p:spPr>
              <a:xfrm>
                <a:off x="7558088" y="1900843"/>
                <a:ext cx="747822"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313411" y="1877388"/>
              <a:ext cx="155938" cy="150842"/>
              <a:chOff x="5497513" y="5143500"/>
              <a:chExt cx="242888" cy="234950"/>
            </a:xfrm>
            <a:grpFill/>
          </p:grpSpPr>
          <p:sp>
            <p:nvSpPr>
              <p:cNvPr id="138" name="Freeform 1587"/>
              <p:cNvSpPr>
                <a:spLocks/>
              </p:cNvSpPr>
              <p:nvPr/>
            </p:nvSpPr>
            <p:spPr bwMode="auto">
              <a:xfrm>
                <a:off x="5589588" y="5321300"/>
                <a:ext cx="57150" cy="57150"/>
              </a:xfrm>
              <a:custGeom>
                <a:avLst/>
                <a:gdLst>
                  <a:gd name="T0" fmla="*/ 81 w 181"/>
                  <a:gd name="T1" fmla="*/ 1 h 181"/>
                  <a:gd name="T2" fmla="*/ 64 w 181"/>
                  <a:gd name="T3" fmla="*/ 4 h 181"/>
                  <a:gd name="T4" fmla="*/ 47 w 181"/>
                  <a:gd name="T5" fmla="*/ 11 h 181"/>
                  <a:gd name="T6" fmla="*/ 33 w 181"/>
                  <a:gd name="T7" fmla="*/ 21 h 181"/>
                  <a:gd name="T8" fmla="*/ 21 w 181"/>
                  <a:gd name="T9" fmla="*/ 33 h 181"/>
                  <a:gd name="T10" fmla="*/ 11 w 181"/>
                  <a:gd name="T11" fmla="*/ 47 h 181"/>
                  <a:gd name="T12" fmla="*/ 4 w 181"/>
                  <a:gd name="T13" fmla="*/ 64 h 181"/>
                  <a:gd name="T14" fmla="*/ 0 w 181"/>
                  <a:gd name="T15" fmla="*/ 82 h 181"/>
                  <a:gd name="T16" fmla="*/ 0 w 181"/>
                  <a:gd name="T17" fmla="*/ 99 h 181"/>
                  <a:gd name="T18" fmla="*/ 4 w 181"/>
                  <a:gd name="T19" fmla="*/ 117 h 181"/>
                  <a:gd name="T20" fmla="*/ 11 w 181"/>
                  <a:gd name="T21" fmla="*/ 134 h 181"/>
                  <a:gd name="T22" fmla="*/ 21 w 181"/>
                  <a:gd name="T23" fmla="*/ 148 h 181"/>
                  <a:gd name="T24" fmla="*/ 33 w 181"/>
                  <a:gd name="T25" fmla="*/ 160 h 181"/>
                  <a:gd name="T26" fmla="*/ 47 w 181"/>
                  <a:gd name="T27" fmla="*/ 170 h 181"/>
                  <a:gd name="T28" fmla="*/ 64 w 181"/>
                  <a:gd name="T29" fmla="*/ 177 h 181"/>
                  <a:gd name="T30" fmla="*/ 81 w 181"/>
                  <a:gd name="T31" fmla="*/ 180 h 181"/>
                  <a:gd name="T32" fmla="*/ 99 w 181"/>
                  <a:gd name="T33" fmla="*/ 180 h 181"/>
                  <a:gd name="T34" fmla="*/ 117 w 181"/>
                  <a:gd name="T35" fmla="*/ 177 h 181"/>
                  <a:gd name="T36" fmla="*/ 134 w 181"/>
                  <a:gd name="T37" fmla="*/ 170 h 181"/>
                  <a:gd name="T38" fmla="*/ 148 w 181"/>
                  <a:gd name="T39" fmla="*/ 160 h 181"/>
                  <a:gd name="T40" fmla="*/ 160 w 181"/>
                  <a:gd name="T41" fmla="*/ 148 h 181"/>
                  <a:gd name="T42" fmla="*/ 170 w 181"/>
                  <a:gd name="T43" fmla="*/ 134 h 181"/>
                  <a:gd name="T44" fmla="*/ 177 w 181"/>
                  <a:gd name="T45" fmla="*/ 117 h 181"/>
                  <a:gd name="T46" fmla="*/ 180 w 181"/>
                  <a:gd name="T47" fmla="*/ 99 h 181"/>
                  <a:gd name="T48" fmla="*/ 180 w 181"/>
                  <a:gd name="T49" fmla="*/ 82 h 181"/>
                  <a:gd name="T50" fmla="*/ 177 w 181"/>
                  <a:gd name="T51" fmla="*/ 64 h 181"/>
                  <a:gd name="T52" fmla="*/ 170 w 181"/>
                  <a:gd name="T53" fmla="*/ 47 h 181"/>
                  <a:gd name="T54" fmla="*/ 160 w 181"/>
                  <a:gd name="T55" fmla="*/ 33 h 181"/>
                  <a:gd name="T56" fmla="*/ 148 w 181"/>
                  <a:gd name="T57" fmla="*/ 21 h 181"/>
                  <a:gd name="T58" fmla="*/ 134 w 181"/>
                  <a:gd name="T59" fmla="*/ 11 h 181"/>
                  <a:gd name="T60" fmla="*/ 117 w 181"/>
                  <a:gd name="T61" fmla="*/ 4 h 181"/>
                  <a:gd name="T62" fmla="*/ 99 w 181"/>
                  <a:gd name="T63"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81">
                    <a:moveTo>
                      <a:pt x="91" y="0"/>
                    </a:moveTo>
                    <a:lnTo>
                      <a:pt x="81" y="1"/>
                    </a:lnTo>
                    <a:lnTo>
                      <a:pt x="72" y="2"/>
                    </a:lnTo>
                    <a:lnTo>
                      <a:pt x="64" y="4"/>
                    </a:lnTo>
                    <a:lnTo>
                      <a:pt x="55" y="8"/>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0"/>
                    </a:lnTo>
                    <a:lnTo>
                      <a:pt x="0" y="99"/>
                    </a:lnTo>
                    <a:lnTo>
                      <a:pt x="2" y="109"/>
                    </a:lnTo>
                    <a:lnTo>
                      <a:pt x="4" y="117"/>
                    </a:lnTo>
                    <a:lnTo>
                      <a:pt x="6" y="126"/>
                    </a:lnTo>
                    <a:lnTo>
                      <a:pt x="11" y="134"/>
                    </a:lnTo>
                    <a:lnTo>
                      <a:pt x="15" y="141"/>
                    </a:lnTo>
                    <a:lnTo>
                      <a:pt x="21" y="148"/>
                    </a:lnTo>
                    <a:lnTo>
                      <a:pt x="26" y="155"/>
                    </a:lnTo>
                    <a:lnTo>
                      <a:pt x="33" y="160"/>
                    </a:lnTo>
                    <a:lnTo>
                      <a:pt x="40" y="166"/>
                    </a:lnTo>
                    <a:lnTo>
                      <a:pt x="47" y="170"/>
                    </a:lnTo>
                    <a:lnTo>
                      <a:pt x="55" y="173"/>
                    </a:lnTo>
                    <a:lnTo>
                      <a:pt x="64" y="177"/>
                    </a:lnTo>
                    <a:lnTo>
                      <a:pt x="72" y="179"/>
                    </a:lnTo>
                    <a:lnTo>
                      <a:pt x="81" y="180"/>
                    </a:lnTo>
                    <a:lnTo>
                      <a:pt x="91" y="181"/>
                    </a:lnTo>
                    <a:lnTo>
                      <a:pt x="99" y="180"/>
                    </a:lnTo>
                    <a:lnTo>
                      <a:pt x="108" y="179"/>
                    </a:lnTo>
                    <a:lnTo>
                      <a:pt x="117" y="177"/>
                    </a:lnTo>
                    <a:lnTo>
                      <a:pt x="126" y="173"/>
                    </a:lnTo>
                    <a:lnTo>
                      <a:pt x="134" y="170"/>
                    </a:lnTo>
                    <a:lnTo>
                      <a:pt x="141" y="166"/>
                    </a:lnTo>
                    <a:lnTo>
                      <a:pt x="148" y="160"/>
                    </a:lnTo>
                    <a:lnTo>
                      <a:pt x="155" y="155"/>
                    </a:lnTo>
                    <a:lnTo>
                      <a:pt x="160" y="148"/>
                    </a:lnTo>
                    <a:lnTo>
                      <a:pt x="166" y="141"/>
                    </a:lnTo>
                    <a:lnTo>
                      <a:pt x="170" y="134"/>
                    </a:lnTo>
                    <a:lnTo>
                      <a:pt x="173" y="126"/>
                    </a:lnTo>
                    <a:lnTo>
                      <a:pt x="177" y="117"/>
                    </a:lnTo>
                    <a:lnTo>
                      <a:pt x="179" y="109"/>
                    </a:lnTo>
                    <a:lnTo>
                      <a:pt x="180" y="99"/>
                    </a:lnTo>
                    <a:lnTo>
                      <a:pt x="181" y="90"/>
                    </a:lnTo>
                    <a:lnTo>
                      <a:pt x="180" y="82"/>
                    </a:lnTo>
                    <a:lnTo>
                      <a:pt x="179" y="73"/>
                    </a:lnTo>
                    <a:lnTo>
                      <a:pt x="177" y="64"/>
                    </a:lnTo>
                    <a:lnTo>
                      <a:pt x="173" y="55"/>
                    </a:lnTo>
                    <a:lnTo>
                      <a:pt x="170" y="47"/>
                    </a:lnTo>
                    <a:lnTo>
                      <a:pt x="166" y="40"/>
                    </a:lnTo>
                    <a:lnTo>
                      <a:pt x="160" y="33"/>
                    </a:lnTo>
                    <a:lnTo>
                      <a:pt x="155" y="26"/>
                    </a:lnTo>
                    <a:lnTo>
                      <a:pt x="148" y="21"/>
                    </a:lnTo>
                    <a:lnTo>
                      <a:pt x="141" y="15"/>
                    </a:lnTo>
                    <a:lnTo>
                      <a:pt x="134" y="11"/>
                    </a:lnTo>
                    <a:lnTo>
                      <a:pt x="126" y="8"/>
                    </a:lnTo>
                    <a:lnTo>
                      <a:pt x="117" y="4"/>
                    </a:lnTo>
                    <a:lnTo>
                      <a:pt x="108" y="2"/>
                    </a:lnTo>
                    <a:lnTo>
                      <a:pt x="99" y="1"/>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588"/>
              <p:cNvSpPr>
                <a:spLocks/>
              </p:cNvSpPr>
              <p:nvPr/>
            </p:nvSpPr>
            <p:spPr bwMode="auto">
              <a:xfrm>
                <a:off x="5562600" y="5257800"/>
                <a:ext cx="111125" cy="33338"/>
              </a:xfrm>
              <a:custGeom>
                <a:avLst/>
                <a:gdLst>
                  <a:gd name="T0" fmla="*/ 0 w 348"/>
                  <a:gd name="T1" fmla="*/ 55 h 105"/>
                  <a:gd name="T2" fmla="*/ 35 w 348"/>
                  <a:gd name="T3" fmla="*/ 105 h 105"/>
                  <a:gd name="T4" fmla="*/ 51 w 348"/>
                  <a:gd name="T5" fmla="*/ 94 h 105"/>
                  <a:gd name="T6" fmla="*/ 67 w 348"/>
                  <a:gd name="T7" fmla="*/ 85 h 105"/>
                  <a:gd name="T8" fmla="*/ 84 w 348"/>
                  <a:gd name="T9" fmla="*/ 77 h 105"/>
                  <a:gd name="T10" fmla="*/ 102 w 348"/>
                  <a:gd name="T11" fmla="*/ 72 h 105"/>
                  <a:gd name="T12" fmla="*/ 119 w 348"/>
                  <a:gd name="T13" fmla="*/ 66 h 105"/>
                  <a:gd name="T14" fmla="*/ 137 w 348"/>
                  <a:gd name="T15" fmla="*/ 63 h 105"/>
                  <a:gd name="T16" fmla="*/ 156 w 348"/>
                  <a:gd name="T17" fmla="*/ 61 h 105"/>
                  <a:gd name="T18" fmla="*/ 175 w 348"/>
                  <a:gd name="T19" fmla="*/ 60 h 105"/>
                  <a:gd name="T20" fmla="*/ 193 w 348"/>
                  <a:gd name="T21" fmla="*/ 61 h 105"/>
                  <a:gd name="T22" fmla="*/ 211 w 348"/>
                  <a:gd name="T23" fmla="*/ 63 h 105"/>
                  <a:gd name="T24" fmla="*/ 230 w 348"/>
                  <a:gd name="T25" fmla="*/ 66 h 105"/>
                  <a:gd name="T26" fmla="*/ 248 w 348"/>
                  <a:gd name="T27" fmla="*/ 72 h 105"/>
                  <a:gd name="T28" fmla="*/ 265 w 348"/>
                  <a:gd name="T29" fmla="*/ 77 h 105"/>
                  <a:gd name="T30" fmla="*/ 282 w 348"/>
                  <a:gd name="T31" fmla="*/ 85 h 105"/>
                  <a:gd name="T32" fmla="*/ 298 w 348"/>
                  <a:gd name="T33" fmla="*/ 94 h 105"/>
                  <a:gd name="T34" fmla="*/ 314 w 348"/>
                  <a:gd name="T35" fmla="*/ 105 h 105"/>
                  <a:gd name="T36" fmla="*/ 348 w 348"/>
                  <a:gd name="T37" fmla="*/ 55 h 105"/>
                  <a:gd name="T38" fmla="*/ 329 w 348"/>
                  <a:gd name="T39" fmla="*/ 43 h 105"/>
                  <a:gd name="T40" fmla="*/ 308 w 348"/>
                  <a:gd name="T41" fmla="*/ 31 h 105"/>
                  <a:gd name="T42" fmla="*/ 287 w 348"/>
                  <a:gd name="T43" fmla="*/ 22 h 105"/>
                  <a:gd name="T44" fmla="*/ 265 w 348"/>
                  <a:gd name="T45" fmla="*/ 14 h 105"/>
                  <a:gd name="T46" fmla="*/ 243 w 348"/>
                  <a:gd name="T47" fmla="*/ 8 h 105"/>
                  <a:gd name="T48" fmla="*/ 221 w 348"/>
                  <a:gd name="T49" fmla="*/ 3 h 105"/>
                  <a:gd name="T50" fmla="*/ 198 w 348"/>
                  <a:gd name="T51" fmla="*/ 1 h 105"/>
                  <a:gd name="T52" fmla="*/ 175 w 348"/>
                  <a:gd name="T53" fmla="*/ 0 h 105"/>
                  <a:gd name="T54" fmla="*/ 151 w 348"/>
                  <a:gd name="T55" fmla="*/ 1 h 105"/>
                  <a:gd name="T56" fmla="*/ 128 w 348"/>
                  <a:gd name="T57" fmla="*/ 3 h 105"/>
                  <a:gd name="T58" fmla="*/ 105 w 348"/>
                  <a:gd name="T59" fmla="*/ 8 h 105"/>
                  <a:gd name="T60" fmla="*/ 83 w 348"/>
                  <a:gd name="T61" fmla="*/ 14 h 105"/>
                  <a:gd name="T62" fmla="*/ 62 w 348"/>
                  <a:gd name="T63" fmla="*/ 22 h 105"/>
                  <a:gd name="T64" fmla="*/ 41 w 348"/>
                  <a:gd name="T65" fmla="*/ 31 h 105"/>
                  <a:gd name="T66" fmla="*/ 20 w 348"/>
                  <a:gd name="T67" fmla="*/ 43 h 105"/>
                  <a:gd name="T68" fmla="*/ 0 w 348"/>
                  <a:gd name="T69"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8" h="105">
                    <a:moveTo>
                      <a:pt x="0" y="55"/>
                    </a:moveTo>
                    <a:lnTo>
                      <a:pt x="35" y="105"/>
                    </a:lnTo>
                    <a:lnTo>
                      <a:pt x="51" y="94"/>
                    </a:lnTo>
                    <a:lnTo>
                      <a:pt x="67" y="85"/>
                    </a:lnTo>
                    <a:lnTo>
                      <a:pt x="84" y="77"/>
                    </a:lnTo>
                    <a:lnTo>
                      <a:pt x="102" y="72"/>
                    </a:lnTo>
                    <a:lnTo>
                      <a:pt x="119" y="66"/>
                    </a:lnTo>
                    <a:lnTo>
                      <a:pt x="137" y="63"/>
                    </a:lnTo>
                    <a:lnTo>
                      <a:pt x="156" y="61"/>
                    </a:lnTo>
                    <a:lnTo>
                      <a:pt x="175" y="60"/>
                    </a:lnTo>
                    <a:lnTo>
                      <a:pt x="193" y="61"/>
                    </a:lnTo>
                    <a:lnTo>
                      <a:pt x="211" y="63"/>
                    </a:lnTo>
                    <a:lnTo>
                      <a:pt x="230" y="66"/>
                    </a:lnTo>
                    <a:lnTo>
                      <a:pt x="248" y="72"/>
                    </a:lnTo>
                    <a:lnTo>
                      <a:pt x="265" y="77"/>
                    </a:lnTo>
                    <a:lnTo>
                      <a:pt x="282" y="85"/>
                    </a:lnTo>
                    <a:lnTo>
                      <a:pt x="298" y="94"/>
                    </a:lnTo>
                    <a:lnTo>
                      <a:pt x="314" y="105"/>
                    </a:lnTo>
                    <a:lnTo>
                      <a:pt x="348" y="55"/>
                    </a:lnTo>
                    <a:lnTo>
                      <a:pt x="329" y="43"/>
                    </a:lnTo>
                    <a:lnTo>
                      <a:pt x="308" y="31"/>
                    </a:lnTo>
                    <a:lnTo>
                      <a:pt x="287" y="22"/>
                    </a:lnTo>
                    <a:lnTo>
                      <a:pt x="265" y="14"/>
                    </a:lnTo>
                    <a:lnTo>
                      <a:pt x="243" y="8"/>
                    </a:lnTo>
                    <a:lnTo>
                      <a:pt x="221" y="3"/>
                    </a:lnTo>
                    <a:lnTo>
                      <a:pt x="198" y="1"/>
                    </a:lnTo>
                    <a:lnTo>
                      <a:pt x="175" y="0"/>
                    </a:lnTo>
                    <a:lnTo>
                      <a:pt x="151" y="1"/>
                    </a:lnTo>
                    <a:lnTo>
                      <a:pt x="128" y="3"/>
                    </a:lnTo>
                    <a:lnTo>
                      <a:pt x="105" y="8"/>
                    </a:lnTo>
                    <a:lnTo>
                      <a:pt x="83" y="14"/>
                    </a:lnTo>
                    <a:lnTo>
                      <a:pt x="62" y="22"/>
                    </a:lnTo>
                    <a:lnTo>
                      <a:pt x="41" y="31"/>
                    </a:lnTo>
                    <a:lnTo>
                      <a:pt x="20" y="43"/>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589"/>
              <p:cNvSpPr>
                <a:spLocks/>
              </p:cNvSpPr>
              <p:nvPr/>
            </p:nvSpPr>
            <p:spPr bwMode="auto">
              <a:xfrm>
                <a:off x="5530850" y="5200650"/>
                <a:ext cx="176213" cy="44450"/>
              </a:xfrm>
              <a:custGeom>
                <a:avLst/>
                <a:gdLst>
                  <a:gd name="T0" fmla="*/ 34 w 557"/>
                  <a:gd name="T1" fmla="*/ 138 h 138"/>
                  <a:gd name="T2" fmla="*/ 62 w 557"/>
                  <a:gd name="T3" fmla="*/ 120 h 138"/>
                  <a:gd name="T4" fmla="*/ 91 w 557"/>
                  <a:gd name="T5" fmla="*/ 105 h 138"/>
                  <a:gd name="T6" fmla="*/ 120 w 557"/>
                  <a:gd name="T7" fmla="*/ 91 h 138"/>
                  <a:gd name="T8" fmla="*/ 150 w 557"/>
                  <a:gd name="T9" fmla="*/ 80 h 138"/>
                  <a:gd name="T10" fmla="*/ 181 w 557"/>
                  <a:gd name="T11" fmla="*/ 71 h 138"/>
                  <a:gd name="T12" fmla="*/ 213 w 557"/>
                  <a:gd name="T13" fmla="*/ 65 h 138"/>
                  <a:gd name="T14" fmla="*/ 245 w 557"/>
                  <a:gd name="T15" fmla="*/ 61 h 138"/>
                  <a:gd name="T16" fmla="*/ 279 w 557"/>
                  <a:gd name="T17" fmla="*/ 60 h 138"/>
                  <a:gd name="T18" fmla="*/ 311 w 557"/>
                  <a:gd name="T19" fmla="*/ 61 h 138"/>
                  <a:gd name="T20" fmla="*/ 344 w 557"/>
                  <a:gd name="T21" fmla="*/ 65 h 138"/>
                  <a:gd name="T22" fmla="*/ 376 w 557"/>
                  <a:gd name="T23" fmla="*/ 71 h 138"/>
                  <a:gd name="T24" fmla="*/ 407 w 557"/>
                  <a:gd name="T25" fmla="*/ 80 h 138"/>
                  <a:gd name="T26" fmla="*/ 437 w 557"/>
                  <a:gd name="T27" fmla="*/ 91 h 138"/>
                  <a:gd name="T28" fmla="*/ 467 w 557"/>
                  <a:gd name="T29" fmla="*/ 105 h 138"/>
                  <a:gd name="T30" fmla="*/ 495 w 557"/>
                  <a:gd name="T31" fmla="*/ 120 h 138"/>
                  <a:gd name="T32" fmla="*/ 523 w 557"/>
                  <a:gd name="T33" fmla="*/ 138 h 138"/>
                  <a:gd name="T34" fmla="*/ 542 w 557"/>
                  <a:gd name="T35" fmla="*/ 78 h 138"/>
                  <a:gd name="T36" fmla="*/ 510 w 557"/>
                  <a:gd name="T37" fmla="*/ 59 h 138"/>
                  <a:gd name="T38" fmla="*/ 477 w 557"/>
                  <a:gd name="T39" fmla="*/ 43 h 138"/>
                  <a:gd name="T40" fmla="*/ 442 w 557"/>
                  <a:gd name="T41" fmla="*/ 28 h 138"/>
                  <a:gd name="T42" fmla="*/ 407 w 557"/>
                  <a:gd name="T43" fmla="*/ 17 h 138"/>
                  <a:gd name="T44" fmla="*/ 371 w 557"/>
                  <a:gd name="T45" fmla="*/ 8 h 138"/>
                  <a:gd name="T46" fmla="*/ 335 w 557"/>
                  <a:gd name="T47" fmla="*/ 3 h 138"/>
                  <a:gd name="T48" fmla="*/ 297 w 557"/>
                  <a:gd name="T49" fmla="*/ 1 h 138"/>
                  <a:gd name="T50" fmla="*/ 260 w 557"/>
                  <a:gd name="T51" fmla="*/ 1 h 138"/>
                  <a:gd name="T52" fmla="*/ 222 w 557"/>
                  <a:gd name="T53" fmla="*/ 3 h 138"/>
                  <a:gd name="T54" fmla="*/ 186 w 557"/>
                  <a:gd name="T55" fmla="*/ 8 h 138"/>
                  <a:gd name="T56" fmla="*/ 149 w 557"/>
                  <a:gd name="T57" fmla="*/ 17 h 138"/>
                  <a:gd name="T58" fmla="*/ 115 w 557"/>
                  <a:gd name="T59" fmla="*/ 28 h 138"/>
                  <a:gd name="T60" fmla="*/ 81 w 557"/>
                  <a:gd name="T61" fmla="*/ 43 h 138"/>
                  <a:gd name="T62" fmla="*/ 47 w 557"/>
                  <a:gd name="T63" fmla="*/ 59 h 138"/>
                  <a:gd name="T64" fmla="*/ 15 w 557"/>
                  <a:gd name="T65" fmla="*/ 78 h 138"/>
                  <a:gd name="T66" fmla="*/ 0 w 557"/>
                  <a:gd name="T67" fmla="*/ 8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7" h="138">
                    <a:moveTo>
                      <a:pt x="0" y="89"/>
                    </a:moveTo>
                    <a:lnTo>
                      <a:pt x="34" y="138"/>
                    </a:lnTo>
                    <a:lnTo>
                      <a:pt x="47" y="129"/>
                    </a:lnTo>
                    <a:lnTo>
                      <a:pt x="62" y="120"/>
                    </a:lnTo>
                    <a:lnTo>
                      <a:pt x="76" y="111"/>
                    </a:lnTo>
                    <a:lnTo>
                      <a:pt x="91" y="105"/>
                    </a:lnTo>
                    <a:lnTo>
                      <a:pt x="105" y="97"/>
                    </a:lnTo>
                    <a:lnTo>
                      <a:pt x="120" y="91"/>
                    </a:lnTo>
                    <a:lnTo>
                      <a:pt x="135" y="85"/>
                    </a:lnTo>
                    <a:lnTo>
                      <a:pt x="150" y="80"/>
                    </a:lnTo>
                    <a:lnTo>
                      <a:pt x="166" y="75"/>
                    </a:lnTo>
                    <a:lnTo>
                      <a:pt x="181" y="71"/>
                    </a:lnTo>
                    <a:lnTo>
                      <a:pt x="197" y="68"/>
                    </a:lnTo>
                    <a:lnTo>
                      <a:pt x="213" y="65"/>
                    </a:lnTo>
                    <a:lnTo>
                      <a:pt x="229" y="63"/>
                    </a:lnTo>
                    <a:lnTo>
                      <a:pt x="245" y="61"/>
                    </a:lnTo>
                    <a:lnTo>
                      <a:pt x="262" y="60"/>
                    </a:lnTo>
                    <a:lnTo>
                      <a:pt x="279" y="60"/>
                    </a:lnTo>
                    <a:lnTo>
                      <a:pt x="295" y="60"/>
                    </a:lnTo>
                    <a:lnTo>
                      <a:pt x="311" y="61"/>
                    </a:lnTo>
                    <a:lnTo>
                      <a:pt x="327" y="63"/>
                    </a:lnTo>
                    <a:lnTo>
                      <a:pt x="344" y="65"/>
                    </a:lnTo>
                    <a:lnTo>
                      <a:pt x="359" y="68"/>
                    </a:lnTo>
                    <a:lnTo>
                      <a:pt x="376" y="71"/>
                    </a:lnTo>
                    <a:lnTo>
                      <a:pt x="391" y="75"/>
                    </a:lnTo>
                    <a:lnTo>
                      <a:pt x="407" y="80"/>
                    </a:lnTo>
                    <a:lnTo>
                      <a:pt x="422" y="85"/>
                    </a:lnTo>
                    <a:lnTo>
                      <a:pt x="437" y="91"/>
                    </a:lnTo>
                    <a:lnTo>
                      <a:pt x="452" y="97"/>
                    </a:lnTo>
                    <a:lnTo>
                      <a:pt x="467" y="105"/>
                    </a:lnTo>
                    <a:lnTo>
                      <a:pt x="481" y="111"/>
                    </a:lnTo>
                    <a:lnTo>
                      <a:pt x="495" y="120"/>
                    </a:lnTo>
                    <a:lnTo>
                      <a:pt x="509" y="129"/>
                    </a:lnTo>
                    <a:lnTo>
                      <a:pt x="523" y="138"/>
                    </a:lnTo>
                    <a:lnTo>
                      <a:pt x="557" y="89"/>
                    </a:lnTo>
                    <a:lnTo>
                      <a:pt x="542" y="78"/>
                    </a:lnTo>
                    <a:lnTo>
                      <a:pt x="526" y="68"/>
                    </a:lnTo>
                    <a:lnTo>
                      <a:pt x="510" y="59"/>
                    </a:lnTo>
                    <a:lnTo>
                      <a:pt x="493" y="50"/>
                    </a:lnTo>
                    <a:lnTo>
                      <a:pt x="477" y="43"/>
                    </a:lnTo>
                    <a:lnTo>
                      <a:pt x="460" y="35"/>
                    </a:lnTo>
                    <a:lnTo>
                      <a:pt x="442" y="28"/>
                    </a:lnTo>
                    <a:lnTo>
                      <a:pt x="425" y="23"/>
                    </a:lnTo>
                    <a:lnTo>
                      <a:pt x="407" y="17"/>
                    </a:lnTo>
                    <a:lnTo>
                      <a:pt x="389" y="13"/>
                    </a:lnTo>
                    <a:lnTo>
                      <a:pt x="371" y="8"/>
                    </a:lnTo>
                    <a:lnTo>
                      <a:pt x="353" y="5"/>
                    </a:lnTo>
                    <a:lnTo>
                      <a:pt x="335" y="3"/>
                    </a:lnTo>
                    <a:lnTo>
                      <a:pt x="316" y="2"/>
                    </a:lnTo>
                    <a:lnTo>
                      <a:pt x="297" y="1"/>
                    </a:lnTo>
                    <a:lnTo>
                      <a:pt x="279" y="0"/>
                    </a:lnTo>
                    <a:lnTo>
                      <a:pt x="260" y="1"/>
                    </a:lnTo>
                    <a:lnTo>
                      <a:pt x="241" y="1"/>
                    </a:lnTo>
                    <a:lnTo>
                      <a:pt x="222" y="3"/>
                    </a:lnTo>
                    <a:lnTo>
                      <a:pt x="203" y="5"/>
                    </a:lnTo>
                    <a:lnTo>
                      <a:pt x="186" y="8"/>
                    </a:lnTo>
                    <a:lnTo>
                      <a:pt x="168" y="13"/>
                    </a:lnTo>
                    <a:lnTo>
                      <a:pt x="149" y="17"/>
                    </a:lnTo>
                    <a:lnTo>
                      <a:pt x="131" y="23"/>
                    </a:lnTo>
                    <a:lnTo>
                      <a:pt x="115" y="28"/>
                    </a:lnTo>
                    <a:lnTo>
                      <a:pt x="97" y="35"/>
                    </a:lnTo>
                    <a:lnTo>
                      <a:pt x="81" y="43"/>
                    </a:lnTo>
                    <a:lnTo>
                      <a:pt x="63" y="50"/>
                    </a:lnTo>
                    <a:lnTo>
                      <a:pt x="47" y="59"/>
                    </a:lnTo>
                    <a:lnTo>
                      <a:pt x="31" y="68"/>
                    </a:lnTo>
                    <a:lnTo>
                      <a:pt x="15" y="78"/>
                    </a:lnTo>
                    <a:lnTo>
                      <a:pt x="0" y="89"/>
                    </a:lnTo>
                    <a:lnTo>
                      <a:pt x="0"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590"/>
              <p:cNvSpPr>
                <a:spLocks/>
              </p:cNvSpPr>
              <p:nvPr/>
            </p:nvSpPr>
            <p:spPr bwMode="auto">
              <a:xfrm>
                <a:off x="5497513" y="5143500"/>
                <a:ext cx="242888" cy="53975"/>
              </a:xfrm>
              <a:custGeom>
                <a:avLst/>
                <a:gdLst>
                  <a:gd name="T0" fmla="*/ 357 w 767"/>
                  <a:gd name="T1" fmla="*/ 0 h 171"/>
                  <a:gd name="T2" fmla="*/ 306 w 767"/>
                  <a:gd name="T3" fmla="*/ 5 h 171"/>
                  <a:gd name="T4" fmla="*/ 256 w 767"/>
                  <a:gd name="T5" fmla="*/ 12 h 171"/>
                  <a:gd name="T6" fmla="*/ 207 w 767"/>
                  <a:gd name="T7" fmla="*/ 23 h 171"/>
                  <a:gd name="T8" fmla="*/ 158 w 767"/>
                  <a:gd name="T9" fmla="*/ 39 h 171"/>
                  <a:gd name="T10" fmla="*/ 110 w 767"/>
                  <a:gd name="T11" fmla="*/ 58 h 171"/>
                  <a:gd name="T12" fmla="*/ 65 w 767"/>
                  <a:gd name="T13" fmla="*/ 81 h 171"/>
                  <a:gd name="T14" fmla="*/ 21 w 767"/>
                  <a:gd name="T15" fmla="*/ 108 h 171"/>
                  <a:gd name="T16" fmla="*/ 35 w 767"/>
                  <a:gd name="T17" fmla="*/ 171 h 171"/>
                  <a:gd name="T18" fmla="*/ 74 w 767"/>
                  <a:gd name="T19" fmla="*/ 145 h 171"/>
                  <a:gd name="T20" fmla="*/ 115 w 767"/>
                  <a:gd name="T21" fmla="*/ 123 h 171"/>
                  <a:gd name="T22" fmla="*/ 157 w 767"/>
                  <a:gd name="T23" fmla="*/ 104 h 171"/>
                  <a:gd name="T24" fmla="*/ 200 w 767"/>
                  <a:gd name="T25" fmla="*/ 89 h 171"/>
                  <a:gd name="T26" fmla="*/ 245 w 767"/>
                  <a:gd name="T27" fmla="*/ 75 h 171"/>
                  <a:gd name="T28" fmla="*/ 291 w 767"/>
                  <a:gd name="T29" fmla="*/ 68 h 171"/>
                  <a:gd name="T30" fmla="*/ 336 w 767"/>
                  <a:gd name="T31" fmla="*/ 62 h 171"/>
                  <a:gd name="T32" fmla="*/ 384 w 767"/>
                  <a:gd name="T33" fmla="*/ 60 h 171"/>
                  <a:gd name="T34" fmla="*/ 430 w 767"/>
                  <a:gd name="T35" fmla="*/ 62 h 171"/>
                  <a:gd name="T36" fmla="*/ 476 w 767"/>
                  <a:gd name="T37" fmla="*/ 68 h 171"/>
                  <a:gd name="T38" fmla="*/ 522 w 767"/>
                  <a:gd name="T39" fmla="*/ 77 h 171"/>
                  <a:gd name="T40" fmla="*/ 566 w 767"/>
                  <a:gd name="T41" fmla="*/ 89 h 171"/>
                  <a:gd name="T42" fmla="*/ 610 w 767"/>
                  <a:gd name="T43" fmla="*/ 104 h 171"/>
                  <a:gd name="T44" fmla="*/ 652 w 767"/>
                  <a:gd name="T45" fmla="*/ 123 h 171"/>
                  <a:gd name="T46" fmla="*/ 693 w 767"/>
                  <a:gd name="T47" fmla="*/ 145 h 171"/>
                  <a:gd name="T48" fmla="*/ 732 w 767"/>
                  <a:gd name="T49" fmla="*/ 171 h 171"/>
                  <a:gd name="T50" fmla="*/ 745 w 767"/>
                  <a:gd name="T51" fmla="*/ 108 h 171"/>
                  <a:gd name="T52" fmla="*/ 702 w 767"/>
                  <a:gd name="T53" fmla="*/ 81 h 171"/>
                  <a:gd name="T54" fmla="*/ 656 w 767"/>
                  <a:gd name="T55" fmla="*/ 58 h 171"/>
                  <a:gd name="T56" fmla="*/ 609 w 767"/>
                  <a:gd name="T57" fmla="*/ 39 h 171"/>
                  <a:gd name="T58" fmla="*/ 561 w 767"/>
                  <a:gd name="T59" fmla="*/ 23 h 171"/>
                  <a:gd name="T60" fmla="*/ 511 w 767"/>
                  <a:gd name="T61" fmla="*/ 12 h 171"/>
                  <a:gd name="T62" fmla="*/ 461 w 767"/>
                  <a:gd name="T63" fmla="*/ 5 h 171"/>
                  <a:gd name="T64" fmla="*/ 409 w 767"/>
                  <a:gd name="T6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7" h="171">
                    <a:moveTo>
                      <a:pt x="384" y="0"/>
                    </a:moveTo>
                    <a:lnTo>
                      <a:pt x="357" y="0"/>
                    </a:lnTo>
                    <a:lnTo>
                      <a:pt x="332" y="1"/>
                    </a:lnTo>
                    <a:lnTo>
                      <a:pt x="306" y="5"/>
                    </a:lnTo>
                    <a:lnTo>
                      <a:pt x="281" y="8"/>
                    </a:lnTo>
                    <a:lnTo>
                      <a:pt x="256" y="12"/>
                    </a:lnTo>
                    <a:lnTo>
                      <a:pt x="231" y="17"/>
                    </a:lnTo>
                    <a:lnTo>
                      <a:pt x="207" y="23"/>
                    </a:lnTo>
                    <a:lnTo>
                      <a:pt x="182" y="31"/>
                    </a:lnTo>
                    <a:lnTo>
                      <a:pt x="158" y="39"/>
                    </a:lnTo>
                    <a:lnTo>
                      <a:pt x="135" y="48"/>
                    </a:lnTo>
                    <a:lnTo>
                      <a:pt x="110" y="58"/>
                    </a:lnTo>
                    <a:lnTo>
                      <a:pt x="88" y="69"/>
                    </a:lnTo>
                    <a:lnTo>
                      <a:pt x="65" y="81"/>
                    </a:lnTo>
                    <a:lnTo>
                      <a:pt x="43" y="93"/>
                    </a:lnTo>
                    <a:lnTo>
                      <a:pt x="21" y="108"/>
                    </a:lnTo>
                    <a:lnTo>
                      <a:pt x="0" y="122"/>
                    </a:lnTo>
                    <a:lnTo>
                      <a:pt x="35" y="171"/>
                    </a:lnTo>
                    <a:lnTo>
                      <a:pt x="54" y="157"/>
                    </a:lnTo>
                    <a:lnTo>
                      <a:pt x="74" y="145"/>
                    </a:lnTo>
                    <a:lnTo>
                      <a:pt x="94" y="134"/>
                    </a:lnTo>
                    <a:lnTo>
                      <a:pt x="115" y="123"/>
                    </a:lnTo>
                    <a:lnTo>
                      <a:pt x="136" y="113"/>
                    </a:lnTo>
                    <a:lnTo>
                      <a:pt x="157" y="104"/>
                    </a:lnTo>
                    <a:lnTo>
                      <a:pt x="179" y="95"/>
                    </a:lnTo>
                    <a:lnTo>
                      <a:pt x="200" y="89"/>
                    </a:lnTo>
                    <a:lnTo>
                      <a:pt x="222" y="82"/>
                    </a:lnTo>
                    <a:lnTo>
                      <a:pt x="245" y="75"/>
                    </a:lnTo>
                    <a:lnTo>
                      <a:pt x="267" y="71"/>
                    </a:lnTo>
                    <a:lnTo>
                      <a:pt x="291" y="68"/>
                    </a:lnTo>
                    <a:lnTo>
                      <a:pt x="313" y="64"/>
                    </a:lnTo>
                    <a:lnTo>
                      <a:pt x="336" y="62"/>
                    </a:lnTo>
                    <a:lnTo>
                      <a:pt x="360" y="60"/>
                    </a:lnTo>
                    <a:lnTo>
                      <a:pt x="384" y="60"/>
                    </a:lnTo>
                    <a:lnTo>
                      <a:pt x="407" y="60"/>
                    </a:lnTo>
                    <a:lnTo>
                      <a:pt x="430" y="62"/>
                    </a:lnTo>
                    <a:lnTo>
                      <a:pt x="453" y="64"/>
                    </a:lnTo>
                    <a:lnTo>
                      <a:pt x="476" y="68"/>
                    </a:lnTo>
                    <a:lnTo>
                      <a:pt x="500" y="71"/>
                    </a:lnTo>
                    <a:lnTo>
                      <a:pt x="522" y="77"/>
                    </a:lnTo>
                    <a:lnTo>
                      <a:pt x="544" y="82"/>
                    </a:lnTo>
                    <a:lnTo>
                      <a:pt x="566" y="89"/>
                    </a:lnTo>
                    <a:lnTo>
                      <a:pt x="588" y="95"/>
                    </a:lnTo>
                    <a:lnTo>
                      <a:pt x="610" y="104"/>
                    </a:lnTo>
                    <a:lnTo>
                      <a:pt x="631" y="113"/>
                    </a:lnTo>
                    <a:lnTo>
                      <a:pt x="652" y="123"/>
                    </a:lnTo>
                    <a:lnTo>
                      <a:pt x="672" y="134"/>
                    </a:lnTo>
                    <a:lnTo>
                      <a:pt x="693" y="145"/>
                    </a:lnTo>
                    <a:lnTo>
                      <a:pt x="713" y="158"/>
                    </a:lnTo>
                    <a:lnTo>
                      <a:pt x="732" y="171"/>
                    </a:lnTo>
                    <a:lnTo>
                      <a:pt x="767" y="122"/>
                    </a:lnTo>
                    <a:lnTo>
                      <a:pt x="745" y="108"/>
                    </a:lnTo>
                    <a:lnTo>
                      <a:pt x="724" y="93"/>
                    </a:lnTo>
                    <a:lnTo>
                      <a:pt x="702" y="81"/>
                    </a:lnTo>
                    <a:lnTo>
                      <a:pt x="679" y="69"/>
                    </a:lnTo>
                    <a:lnTo>
                      <a:pt x="656" y="58"/>
                    </a:lnTo>
                    <a:lnTo>
                      <a:pt x="632" y="48"/>
                    </a:lnTo>
                    <a:lnTo>
                      <a:pt x="609" y="39"/>
                    </a:lnTo>
                    <a:lnTo>
                      <a:pt x="585" y="31"/>
                    </a:lnTo>
                    <a:lnTo>
                      <a:pt x="561" y="23"/>
                    </a:lnTo>
                    <a:lnTo>
                      <a:pt x="536" y="17"/>
                    </a:lnTo>
                    <a:lnTo>
                      <a:pt x="511" y="12"/>
                    </a:lnTo>
                    <a:lnTo>
                      <a:pt x="485" y="8"/>
                    </a:lnTo>
                    <a:lnTo>
                      <a:pt x="461" y="5"/>
                    </a:lnTo>
                    <a:lnTo>
                      <a:pt x="434" y="1"/>
                    </a:lnTo>
                    <a:lnTo>
                      <a:pt x="409" y="0"/>
                    </a:lnTo>
                    <a:lnTo>
                      <a:pt x="3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3" name="Group 122"/>
            <p:cNvGrpSpPr/>
            <p:nvPr/>
          </p:nvGrpSpPr>
          <p:grpSpPr>
            <a:xfrm>
              <a:off x="6899037" y="1775180"/>
              <a:ext cx="155938" cy="150842"/>
              <a:chOff x="5497513" y="5143500"/>
              <a:chExt cx="242888" cy="234950"/>
            </a:xfrm>
            <a:grpFill/>
          </p:grpSpPr>
          <p:sp>
            <p:nvSpPr>
              <p:cNvPr id="134" name="Freeform 1587"/>
              <p:cNvSpPr>
                <a:spLocks/>
              </p:cNvSpPr>
              <p:nvPr/>
            </p:nvSpPr>
            <p:spPr bwMode="auto">
              <a:xfrm>
                <a:off x="5589588" y="5321300"/>
                <a:ext cx="57150" cy="57150"/>
              </a:xfrm>
              <a:custGeom>
                <a:avLst/>
                <a:gdLst>
                  <a:gd name="T0" fmla="*/ 81 w 181"/>
                  <a:gd name="T1" fmla="*/ 1 h 181"/>
                  <a:gd name="T2" fmla="*/ 64 w 181"/>
                  <a:gd name="T3" fmla="*/ 4 h 181"/>
                  <a:gd name="T4" fmla="*/ 47 w 181"/>
                  <a:gd name="T5" fmla="*/ 11 h 181"/>
                  <a:gd name="T6" fmla="*/ 33 w 181"/>
                  <a:gd name="T7" fmla="*/ 21 h 181"/>
                  <a:gd name="T8" fmla="*/ 21 w 181"/>
                  <a:gd name="T9" fmla="*/ 33 h 181"/>
                  <a:gd name="T10" fmla="*/ 11 w 181"/>
                  <a:gd name="T11" fmla="*/ 47 h 181"/>
                  <a:gd name="T12" fmla="*/ 4 w 181"/>
                  <a:gd name="T13" fmla="*/ 64 h 181"/>
                  <a:gd name="T14" fmla="*/ 0 w 181"/>
                  <a:gd name="T15" fmla="*/ 82 h 181"/>
                  <a:gd name="T16" fmla="*/ 0 w 181"/>
                  <a:gd name="T17" fmla="*/ 99 h 181"/>
                  <a:gd name="T18" fmla="*/ 4 w 181"/>
                  <a:gd name="T19" fmla="*/ 117 h 181"/>
                  <a:gd name="T20" fmla="*/ 11 w 181"/>
                  <a:gd name="T21" fmla="*/ 134 h 181"/>
                  <a:gd name="T22" fmla="*/ 21 w 181"/>
                  <a:gd name="T23" fmla="*/ 148 h 181"/>
                  <a:gd name="T24" fmla="*/ 33 w 181"/>
                  <a:gd name="T25" fmla="*/ 160 h 181"/>
                  <a:gd name="T26" fmla="*/ 47 w 181"/>
                  <a:gd name="T27" fmla="*/ 170 h 181"/>
                  <a:gd name="T28" fmla="*/ 64 w 181"/>
                  <a:gd name="T29" fmla="*/ 177 h 181"/>
                  <a:gd name="T30" fmla="*/ 81 w 181"/>
                  <a:gd name="T31" fmla="*/ 180 h 181"/>
                  <a:gd name="T32" fmla="*/ 99 w 181"/>
                  <a:gd name="T33" fmla="*/ 180 h 181"/>
                  <a:gd name="T34" fmla="*/ 117 w 181"/>
                  <a:gd name="T35" fmla="*/ 177 h 181"/>
                  <a:gd name="T36" fmla="*/ 134 w 181"/>
                  <a:gd name="T37" fmla="*/ 170 h 181"/>
                  <a:gd name="T38" fmla="*/ 148 w 181"/>
                  <a:gd name="T39" fmla="*/ 160 h 181"/>
                  <a:gd name="T40" fmla="*/ 160 w 181"/>
                  <a:gd name="T41" fmla="*/ 148 h 181"/>
                  <a:gd name="T42" fmla="*/ 170 w 181"/>
                  <a:gd name="T43" fmla="*/ 134 h 181"/>
                  <a:gd name="T44" fmla="*/ 177 w 181"/>
                  <a:gd name="T45" fmla="*/ 117 h 181"/>
                  <a:gd name="T46" fmla="*/ 180 w 181"/>
                  <a:gd name="T47" fmla="*/ 99 h 181"/>
                  <a:gd name="T48" fmla="*/ 180 w 181"/>
                  <a:gd name="T49" fmla="*/ 82 h 181"/>
                  <a:gd name="T50" fmla="*/ 177 w 181"/>
                  <a:gd name="T51" fmla="*/ 64 h 181"/>
                  <a:gd name="T52" fmla="*/ 170 w 181"/>
                  <a:gd name="T53" fmla="*/ 47 h 181"/>
                  <a:gd name="T54" fmla="*/ 160 w 181"/>
                  <a:gd name="T55" fmla="*/ 33 h 181"/>
                  <a:gd name="T56" fmla="*/ 148 w 181"/>
                  <a:gd name="T57" fmla="*/ 21 h 181"/>
                  <a:gd name="T58" fmla="*/ 134 w 181"/>
                  <a:gd name="T59" fmla="*/ 11 h 181"/>
                  <a:gd name="T60" fmla="*/ 117 w 181"/>
                  <a:gd name="T61" fmla="*/ 4 h 181"/>
                  <a:gd name="T62" fmla="*/ 99 w 181"/>
                  <a:gd name="T63"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81">
                    <a:moveTo>
                      <a:pt x="91" y="0"/>
                    </a:moveTo>
                    <a:lnTo>
                      <a:pt x="81" y="1"/>
                    </a:lnTo>
                    <a:lnTo>
                      <a:pt x="72" y="2"/>
                    </a:lnTo>
                    <a:lnTo>
                      <a:pt x="64" y="4"/>
                    </a:lnTo>
                    <a:lnTo>
                      <a:pt x="55" y="8"/>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0"/>
                    </a:lnTo>
                    <a:lnTo>
                      <a:pt x="0" y="99"/>
                    </a:lnTo>
                    <a:lnTo>
                      <a:pt x="2" y="109"/>
                    </a:lnTo>
                    <a:lnTo>
                      <a:pt x="4" y="117"/>
                    </a:lnTo>
                    <a:lnTo>
                      <a:pt x="6" y="126"/>
                    </a:lnTo>
                    <a:lnTo>
                      <a:pt x="11" y="134"/>
                    </a:lnTo>
                    <a:lnTo>
                      <a:pt x="15" y="141"/>
                    </a:lnTo>
                    <a:lnTo>
                      <a:pt x="21" y="148"/>
                    </a:lnTo>
                    <a:lnTo>
                      <a:pt x="26" y="155"/>
                    </a:lnTo>
                    <a:lnTo>
                      <a:pt x="33" y="160"/>
                    </a:lnTo>
                    <a:lnTo>
                      <a:pt x="40" y="166"/>
                    </a:lnTo>
                    <a:lnTo>
                      <a:pt x="47" y="170"/>
                    </a:lnTo>
                    <a:lnTo>
                      <a:pt x="55" y="173"/>
                    </a:lnTo>
                    <a:lnTo>
                      <a:pt x="64" y="177"/>
                    </a:lnTo>
                    <a:lnTo>
                      <a:pt x="72" y="179"/>
                    </a:lnTo>
                    <a:lnTo>
                      <a:pt x="81" y="180"/>
                    </a:lnTo>
                    <a:lnTo>
                      <a:pt x="91" y="181"/>
                    </a:lnTo>
                    <a:lnTo>
                      <a:pt x="99" y="180"/>
                    </a:lnTo>
                    <a:lnTo>
                      <a:pt x="108" y="179"/>
                    </a:lnTo>
                    <a:lnTo>
                      <a:pt x="117" y="177"/>
                    </a:lnTo>
                    <a:lnTo>
                      <a:pt x="126" y="173"/>
                    </a:lnTo>
                    <a:lnTo>
                      <a:pt x="134" y="170"/>
                    </a:lnTo>
                    <a:lnTo>
                      <a:pt x="141" y="166"/>
                    </a:lnTo>
                    <a:lnTo>
                      <a:pt x="148" y="160"/>
                    </a:lnTo>
                    <a:lnTo>
                      <a:pt x="155" y="155"/>
                    </a:lnTo>
                    <a:lnTo>
                      <a:pt x="160" y="148"/>
                    </a:lnTo>
                    <a:lnTo>
                      <a:pt x="166" y="141"/>
                    </a:lnTo>
                    <a:lnTo>
                      <a:pt x="170" y="134"/>
                    </a:lnTo>
                    <a:lnTo>
                      <a:pt x="173" y="126"/>
                    </a:lnTo>
                    <a:lnTo>
                      <a:pt x="177" y="117"/>
                    </a:lnTo>
                    <a:lnTo>
                      <a:pt x="179" y="109"/>
                    </a:lnTo>
                    <a:lnTo>
                      <a:pt x="180" y="99"/>
                    </a:lnTo>
                    <a:lnTo>
                      <a:pt x="181" y="90"/>
                    </a:lnTo>
                    <a:lnTo>
                      <a:pt x="180" y="82"/>
                    </a:lnTo>
                    <a:lnTo>
                      <a:pt x="179" y="73"/>
                    </a:lnTo>
                    <a:lnTo>
                      <a:pt x="177" y="64"/>
                    </a:lnTo>
                    <a:lnTo>
                      <a:pt x="173" y="55"/>
                    </a:lnTo>
                    <a:lnTo>
                      <a:pt x="170" y="47"/>
                    </a:lnTo>
                    <a:lnTo>
                      <a:pt x="166" y="40"/>
                    </a:lnTo>
                    <a:lnTo>
                      <a:pt x="160" y="33"/>
                    </a:lnTo>
                    <a:lnTo>
                      <a:pt x="155" y="26"/>
                    </a:lnTo>
                    <a:lnTo>
                      <a:pt x="148" y="21"/>
                    </a:lnTo>
                    <a:lnTo>
                      <a:pt x="141" y="15"/>
                    </a:lnTo>
                    <a:lnTo>
                      <a:pt x="134" y="11"/>
                    </a:lnTo>
                    <a:lnTo>
                      <a:pt x="126" y="8"/>
                    </a:lnTo>
                    <a:lnTo>
                      <a:pt x="117" y="4"/>
                    </a:lnTo>
                    <a:lnTo>
                      <a:pt x="108" y="2"/>
                    </a:lnTo>
                    <a:lnTo>
                      <a:pt x="99" y="1"/>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588"/>
              <p:cNvSpPr>
                <a:spLocks/>
              </p:cNvSpPr>
              <p:nvPr/>
            </p:nvSpPr>
            <p:spPr bwMode="auto">
              <a:xfrm>
                <a:off x="5562600" y="5257800"/>
                <a:ext cx="111125" cy="33338"/>
              </a:xfrm>
              <a:custGeom>
                <a:avLst/>
                <a:gdLst>
                  <a:gd name="T0" fmla="*/ 0 w 348"/>
                  <a:gd name="T1" fmla="*/ 55 h 105"/>
                  <a:gd name="T2" fmla="*/ 35 w 348"/>
                  <a:gd name="T3" fmla="*/ 105 h 105"/>
                  <a:gd name="T4" fmla="*/ 51 w 348"/>
                  <a:gd name="T5" fmla="*/ 94 h 105"/>
                  <a:gd name="T6" fmla="*/ 67 w 348"/>
                  <a:gd name="T7" fmla="*/ 85 h 105"/>
                  <a:gd name="T8" fmla="*/ 84 w 348"/>
                  <a:gd name="T9" fmla="*/ 77 h 105"/>
                  <a:gd name="T10" fmla="*/ 102 w 348"/>
                  <a:gd name="T11" fmla="*/ 72 h 105"/>
                  <a:gd name="T12" fmla="*/ 119 w 348"/>
                  <a:gd name="T13" fmla="*/ 66 h 105"/>
                  <a:gd name="T14" fmla="*/ 137 w 348"/>
                  <a:gd name="T15" fmla="*/ 63 h 105"/>
                  <a:gd name="T16" fmla="*/ 156 w 348"/>
                  <a:gd name="T17" fmla="*/ 61 h 105"/>
                  <a:gd name="T18" fmla="*/ 175 w 348"/>
                  <a:gd name="T19" fmla="*/ 60 h 105"/>
                  <a:gd name="T20" fmla="*/ 193 w 348"/>
                  <a:gd name="T21" fmla="*/ 61 h 105"/>
                  <a:gd name="T22" fmla="*/ 211 w 348"/>
                  <a:gd name="T23" fmla="*/ 63 h 105"/>
                  <a:gd name="T24" fmla="*/ 230 w 348"/>
                  <a:gd name="T25" fmla="*/ 66 h 105"/>
                  <a:gd name="T26" fmla="*/ 248 w 348"/>
                  <a:gd name="T27" fmla="*/ 72 h 105"/>
                  <a:gd name="T28" fmla="*/ 265 w 348"/>
                  <a:gd name="T29" fmla="*/ 77 h 105"/>
                  <a:gd name="T30" fmla="*/ 282 w 348"/>
                  <a:gd name="T31" fmla="*/ 85 h 105"/>
                  <a:gd name="T32" fmla="*/ 298 w 348"/>
                  <a:gd name="T33" fmla="*/ 94 h 105"/>
                  <a:gd name="T34" fmla="*/ 314 w 348"/>
                  <a:gd name="T35" fmla="*/ 105 h 105"/>
                  <a:gd name="T36" fmla="*/ 348 w 348"/>
                  <a:gd name="T37" fmla="*/ 55 h 105"/>
                  <a:gd name="T38" fmla="*/ 329 w 348"/>
                  <a:gd name="T39" fmla="*/ 43 h 105"/>
                  <a:gd name="T40" fmla="*/ 308 w 348"/>
                  <a:gd name="T41" fmla="*/ 31 h 105"/>
                  <a:gd name="T42" fmla="*/ 287 w 348"/>
                  <a:gd name="T43" fmla="*/ 22 h 105"/>
                  <a:gd name="T44" fmla="*/ 265 w 348"/>
                  <a:gd name="T45" fmla="*/ 14 h 105"/>
                  <a:gd name="T46" fmla="*/ 243 w 348"/>
                  <a:gd name="T47" fmla="*/ 8 h 105"/>
                  <a:gd name="T48" fmla="*/ 221 w 348"/>
                  <a:gd name="T49" fmla="*/ 3 h 105"/>
                  <a:gd name="T50" fmla="*/ 198 w 348"/>
                  <a:gd name="T51" fmla="*/ 1 h 105"/>
                  <a:gd name="T52" fmla="*/ 175 w 348"/>
                  <a:gd name="T53" fmla="*/ 0 h 105"/>
                  <a:gd name="T54" fmla="*/ 151 w 348"/>
                  <a:gd name="T55" fmla="*/ 1 h 105"/>
                  <a:gd name="T56" fmla="*/ 128 w 348"/>
                  <a:gd name="T57" fmla="*/ 3 h 105"/>
                  <a:gd name="T58" fmla="*/ 105 w 348"/>
                  <a:gd name="T59" fmla="*/ 8 h 105"/>
                  <a:gd name="T60" fmla="*/ 83 w 348"/>
                  <a:gd name="T61" fmla="*/ 14 h 105"/>
                  <a:gd name="T62" fmla="*/ 62 w 348"/>
                  <a:gd name="T63" fmla="*/ 22 h 105"/>
                  <a:gd name="T64" fmla="*/ 41 w 348"/>
                  <a:gd name="T65" fmla="*/ 31 h 105"/>
                  <a:gd name="T66" fmla="*/ 20 w 348"/>
                  <a:gd name="T67" fmla="*/ 43 h 105"/>
                  <a:gd name="T68" fmla="*/ 0 w 348"/>
                  <a:gd name="T69"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8" h="105">
                    <a:moveTo>
                      <a:pt x="0" y="55"/>
                    </a:moveTo>
                    <a:lnTo>
                      <a:pt x="35" y="105"/>
                    </a:lnTo>
                    <a:lnTo>
                      <a:pt x="51" y="94"/>
                    </a:lnTo>
                    <a:lnTo>
                      <a:pt x="67" y="85"/>
                    </a:lnTo>
                    <a:lnTo>
                      <a:pt x="84" y="77"/>
                    </a:lnTo>
                    <a:lnTo>
                      <a:pt x="102" y="72"/>
                    </a:lnTo>
                    <a:lnTo>
                      <a:pt x="119" y="66"/>
                    </a:lnTo>
                    <a:lnTo>
                      <a:pt x="137" y="63"/>
                    </a:lnTo>
                    <a:lnTo>
                      <a:pt x="156" y="61"/>
                    </a:lnTo>
                    <a:lnTo>
                      <a:pt x="175" y="60"/>
                    </a:lnTo>
                    <a:lnTo>
                      <a:pt x="193" y="61"/>
                    </a:lnTo>
                    <a:lnTo>
                      <a:pt x="211" y="63"/>
                    </a:lnTo>
                    <a:lnTo>
                      <a:pt x="230" y="66"/>
                    </a:lnTo>
                    <a:lnTo>
                      <a:pt x="248" y="72"/>
                    </a:lnTo>
                    <a:lnTo>
                      <a:pt x="265" y="77"/>
                    </a:lnTo>
                    <a:lnTo>
                      <a:pt x="282" y="85"/>
                    </a:lnTo>
                    <a:lnTo>
                      <a:pt x="298" y="94"/>
                    </a:lnTo>
                    <a:lnTo>
                      <a:pt x="314" y="105"/>
                    </a:lnTo>
                    <a:lnTo>
                      <a:pt x="348" y="55"/>
                    </a:lnTo>
                    <a:lnTo>
                      <a:pt x="329" y="43"/>
                    </a:lnTo>
                    <a:lnTo>
                      <a:pt x="308" y="31"/>
                    </a:lnTo>
                    <a:lnTo>
                      <a:pt x="287" y="22"/>
                    </a:lnTo>
                    <a:lnTo>
                      <a:pt x="265" y="14"/>
                    </a:lnTo>
                    <a:lnTo>
                      <a:pt x="243" y="8"/>
                    </a:lnTo>
                    <a:lnTo>
                      <a:pt x="221" y="3"/>
                    </a:lnTo>
                    <a:lnTo>
                      <a:pt x="198" y="1"/>
                    </a:lnTo>
                    <a:lnTo>
                      <a:pt x="175" y="0"/>
                    </a:lnTo>
                    <a:lnTo>
                      <a:pt x="151" y="1"/>
                    </a:lnTo>
                    <a:lnTo>
                      <a:pt x="128" y="3"/>
                    </a:lnTo>
                    <a:lnTo>
                      <a:pt x="105" y="8"/>
                    </a:lnTo>
                    <a:lnTo>
                      <a:pt x="83" y="14"/>
                    </a:lnTo>
                    <a:lnTo>
                      <a:pt x="62" y="22"/>
                    </a:lnTo>
                    <a:lnTo>
                      <a:pt x="41" y="31"/>
                    </a:lnTo>
                    <a:lnTo>
                      <a:pt x="20" y="43"/>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589"/>
              <p:cNvSpPr>
                <a:spLocks/>
              </p:cNvSpPr>
              <p:nvPr/>
            </p:nvSpPr>
            <p:spPr bwMode="auto">
              <a:xfrm>
                <a:off x="5530850" y="5200650"/>
                <a:ext cx="176213" cy="44450"/>
              </a:xfrm>
              <a:custGeom>
                <a:avLst/>
                <a:gdLst>
                  <a:gd name="T0" fmla="*/ 34 w 557"/>
                  <a:gd name="T1" fmla="*/ 138 h 138"/>
                  <a:gd name="T2" fmla="*/ 62 w 557"/>
                  <a:gd name="T3" fmla="*/ 120 h 138"/>
                  <a:gd name="T4" fmla="*/ 91 w 557"/>
                  <a:gd name="T5" fmla="*/ 105 h 138"/>
                  <a:gd name="T6" fmla="*/ 120 w 557"/>
                  <a:gd name="T7" fmla="*/ 91 h 138"/>
                  <a:gd name="T8" fmla="*/ 150 w 557"/>
                  <a:gd name="T9" fmla="*/ 80 h 138"/>
                  <a:gd name="T10" fmla="*/ 181 w 557"/>
                  <a:gd name="T11" fmla="*/ 71 h 138"/>
                  <a:gd name="T12" fmla="*/ 213 w 557"/>
                  <a:gd name="T13" fmla="*/ 65 h 138"/>
                  <a:gd name="T14" fmla="*/ 245 w 557"/>
                  <a:gd name="T15" fmla="*/ 61 h 138"/>
                  <a:gd name="T16" fmla="*/ 279 w 557"/>
                  <a:gd name="T17" fmla="*/ 60 h 138"/>
                  <a:gd name="T18" fmla="*/ 311 w 557"/>
                  <a:gd name="T19" fmla="*/ 61 h 138"/>
                  <a:gd name="T20" fmla="*/ 344 w 557"/>
                  <a:gd name="T21" fmla="*/ 65 h 138"/>
                  <a:gd name="T22" fmla="*/ 376 w 557"/>
                  <a:gd name="T23" fmla="*/ 71 h 138"/>
                  <a:gd name="T24" fmla="*/ 407 w 557"/>
                  <a:gd name="T25" fmla="*/ 80 h 138"/>
                  <a:gd name="T26" fmla="*/ 437 w 557"/>
                  <a:gd name="T27" fmla="*/ 91 h 138"/>
                  <a:gd name="T28" fmla="*/ 467 w 557"/>
                  <a:gd name="T29" fmla="*/ 105 h 138"/>
                  <a:gd name="T30" fmla="*/ 495 w 557"/>
                  <a:gd name="T31" fmla="*/ 120 h 138"/>
                  <a:gd name="T32" fmla="*/ 523 w 557"/>
                  <a:gd name="T33" fmla="*/ 138 h 138"/>
                  <a:gd name="T34" fmla="*/ 542 w 557"/>
                  <a:gd name="T35" fmla="*/ 78 h 138"/>
                  <a:gd name="T36" fmla="*/ 510 w 557"/>
                  <a:gd name="T37" fmla="*/ 59 h 138"/>
                  <a:gd name="T38" fmla="*/ 477 w 557"/>
                  <a:gd name="T39" fmla="*/ 43 h 138"/>
                  <a:gd name="T40" fmla="*/ 442 w 557"/>
                  <a:gd name="T41" fmla="*/ 28 h 138"/>
                  <a:gd name="T42" fmla="*/ 407 w 557"/>
                  <a:gd name="T43" fmla="*/ 17 h 138"/>
                  <a:gd name="T44" fmla="*/ 371 w 557"/>
                  <a:gd name="T45" fmla="*/ 8 h 138"/>
                  <a:gd name="T46" fmla="*/ 335 w 557"/>
                  <a:gd name="T47" fmla="*/ 3 h 138"/>
                  <a:gd name="T48" fmla="*/ 297 w 557"/>
                  <a:gd name="T49" fmla="*/ 1 h 138"/>
                  <a:gd name="T50" fmla="*/ 260 w 557"/>
                  <a:gd name="T51" fmla="*/ 1 h 138"/>
                  <a:gd name="T52" fmla="*/ 222 w 557"/>
                  <a:gd name="T53" fmla="*/ 3 h 138"/>
                  <a:gd name="T54" fmla="*/ 186 w 557"/>
                  <a:gd name="T55" fmla="*/ 8 h 138"/>
                  <a:gd name="T56" fmla="*/ 149 w 557"/>
                  <a:gd name="T57" fmla="*/ 17 h 138"/>
                  <a:gd name="T58" fmla="*/ 115 w 557"/>
                  <a:gd name="T59" fmla="*/ 28 h 138"/>
                  <a:gd name="T60" fmla="*/ 81 w 557"/>
                  <a:gd name="T61" fmla="*/ 43 h 138"/>
                  <a:gd name="T62" fmla="*/ 47 w 557"/>
                  <a:gd name="T63" fmla="*/ 59 h 138"/>
                  <a:gd name="T64" fmla="*/ 15 w 557"/>
                  <a:gd name="T65" fmla="*/ 78 h 138"/>
                  <a:gd name="T66" fmla="*/ 0 w 557"/>
                  <a:gd name="T67" fmla="*/ 8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7" h="138">
                    <a:moveTo>
                      <a:pt x="0" y="89"/>
                    </a:moveTo>
                    <a:lnTo>
                      <a:pt x="34" y="138"/>
                    </a:lnTo>
                    <a:lnTo>
                      <a:pt x="47" y="129"/>
                    </a:lnTo>
                    <a:lnTo>
                      <a:pt x="62" y="120"/>
                    </a:lnTo>
                    <a:lnTo>
                      <a:pt x="76" y="111"/>
                    </a:lnTo>
                    <a:lnTo>
                      <a:pt x="91" y="105"/>
                    </a:lnTo>
                    <a:lnTo>
                      <a:pt x="105" y="97"/>
                    </a:lnTo>
                    <a:lnTo>
                      <a:pt x="120" y="91"/>
                    </a:lnTo>
                    <a:lnTo>
                      <a:pt x="135" y="85"/>
                    </a:lnTo>
                    <a:lnTo>
                      <a:pt x="150" y="80"/>
                    </a:lnTo>
                    <a:lnTo>
                      <a:pt x="166" y="75"/>
                    </a:lnTo>
                    <a:lnTo>
                      <a:pt x="181" y="71"/>
                    </a:lnTo>
                    <a:lnTo>
                      <a:pt x="197" y="68"/>
                    </a:lnTo>
                    <a:lnTo>
                      <a:pt x="213" y="65"/>
                    </a:lnTo>
                    <a:lnTo>
                      <a:pt x="229" y="63"/>
                    </a:lnTo>
                    <a:lnTo>
                      <a:pt x="245" y="61"/>
                    </a:lnTo>
                    <a:lnTo>
                      <a:pt x="262" y="60"/>
                    </a:lnTo>
                    <a:lnTo>
                      <a:pt x="279" y="60"/>
                    </a:lnTo>
                    <a:lnTo>
                      <a:pt x="295" y="60"/>
                    </a:lnTo>
                    <a:lnTo>
                      <a:pt x="311" y="61"/>
                    </a:lnTo>
                    <a:lnTo>
                      <a:pt x="327" y="63"/>
                    </a:lnTo>
                    <a:lnTo>
                      <a:pt x="344" y="65"/>
                    </a:lnTo>
                    <a:lnTo>
                      <a:pt x="359" y="68"/>
                    </a:lnTo>
                    <a:lnTo>
                      <a:pt x="376" y="71"/>
                    </a:lnTo>
                    <a:lnTo>
                      <a:pt x="391" y="75"/>
                    </a:lnTo>
                    <a:lnTo>
                      <a:pt x="407" y="80"/>
                    </a:lnTo>
                    <a:lnTo>
                      <a:pt x="422" y="85"/>
                    </a:lnTo>
                    <a:lnTo>
                      <a:pt x="437" y="91"/>
                    </a:lnTo>
                    <a:lnTo>
                      <a:pt x="452" y="97"/>
                    </a:lnTo>
                    <a:lnTo>
                      <a:pt x="467" y="105"/>
                    </a:lnTo>
                    <a:lnTo>
                      <a:pt x="481" y="111"/>
                    </a:lnTo>
                    <a:lnTo>
                      <a:pt x="495" y="120"/>
                    </a:lnTo>
                    <a:lnTo>
                      <a:pt x="509" y="129"/>
                    </a:lnTo>
                    <a:lnTo>
                      <a:pt x="523" y="138"/>
                    </a:lnTo>
                    <a:lnTo>
                      <a:pt x="557" y="89"/>
                    </a:lnTo>
                    <a:lnTo>
                      <a:pt x="542" y="78"/>
                    </a:lnTo>
                    <a:lnTo>
                      <a:pt x="526" y="68"/>
                    </a:lnTo>
                    <a:lnTo>
                      <a:pt x="510" y="59"/>
                    </a:lnTo>
                    <a:lnTo>
                      <a:pt x="493" y="50"/>
                    </a:lnTo>
                    <a:lnTo>
                      <a:pt x="477" y="43"/>
                    </a:lnTo>
                    <a:lnTo>
                      <a:pt x="460" y="35"/>
                    </a:lnTo>
                    <a:lnTo>
                      <a:pt x="442" y="28"/>
                    </a:lnTo>
                    <a:lnTo>
                      <a:pt x="425" y="23"/>
                    </a:lnTo>
                    <a:lnTo>
                      <a:pt x="407" y="17"/>
                    </a:lnTo>
                    <a:lnTo>
                      <a:pt x="389" y="13"/>
                    </a:lnTo>
                    <a:lnTo>
                      <a:pt x="371" y="8"/>
                    </a:lnTo>
                    <a:lnTo>
                      <a:pt x="353" y="5"/>
                    </a:lnTo>
                    <a:lnTo>
                      <a:pt x="335" y="3"/>
                    </a:lnTo>
                    <a:lnTo>
                      <a:pt x="316" y="2"/>
                    </a:lnTo>
                    <a:lnTo>
                      <a:pt x="297" y="1"/>
                    </a:lnTo>
                    <a:lnTo>
                      <a:pt x="279" y="0"/>
                    </a:lnTo>
                    <a:lnTo>
                      <a:pt x="260" y="1"/>
                    </a:lnTo>
                    <a:lnTo>
                      <a:pt x="241" y="1"/>
                    </a:lnTo>
                    <a:lnTo>
                      <a:pt x="222" y="3"/>
                    </a:lnTo>
                    <a:lnTo>
                      <a:pt x="203" y="5"/>
                    </a:lnTo>
                    <a:lnTo>
                      <a:pt x="186" y="8"/>
                    </a:lnTo>
                    <a:lnTo>
                      <a:pt x="168" y="13"/>
                    </a:lnTo>
                    <a:lnTo>
                      <a:pt x="149" y="17"/>
                    </a:lnTo>
                    <a:lnTo>
                      <a:pt x="131" y="23"/>
                    </a:lnTo>
                    <a:lnTo>
                      <a:pt x="115" y="28"/>
                    </a:lnTo>
                    <a:lnTo>
                      <a:pt x="97" y="35"/>
                    </a:lnTo>
                    <a:lnTo>
                      <a:pt x="81" y="43"/>
                    </a:lnTo>
                    <a:lnTo>
                      <a:pt x="63" y="50"/>
                    </a:lnTo>
                    <a:lnTo>
                      <a:pt x="47" y="59"/>
                    </a:lnTo>
                    <a:lnTo>
                      <a:pt x="31" y="68"/>
                    </a:lnTo>
                    <a:lnTo>
                      <a:pt x="15" y="78"/>
                    </a:lnTo>
                    <a:lnTo>
                      <a:pt x="0" y="89"/>
                    </a:lnTo>
                    <a:lnTo>
                      <a:pt x="0"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590"/>
              <p:cNvSpPr>
                <a:spLocks/>
              </p:cNvSpPr>
              <p:nvPr/>
            </p:nvSpPr>
            <p:spPr bwMode="auto">
              <a:xfrm>
                <a:off x="5497513" y="5143500"/>
                <a:ext cx="242888" cy="53975"/>
              </a:xfrm>
              <a:custGeom>
                <a:avLst/>
                <a:gdLst>
                  <a:gd name="T0" fmla="*/ 357 w 767"/>
                  <a:gd name="T1" fmla="*/ 0 h 171"/>
                  <a:gd name="T2" fmla="*/ 306 w 767"/>
                  <a:gd name="T3" fmla="*/ 5 h 171"/>
                  <a:gd name="T4" fmla="*/ 256 w 767"/>
                  <a:gd name="T5" fmla="*/ 12 h 171"/>
                  <a:gd name="T6" fmla="*/ 207 w 767"/>
                  <a:gd name="T7" fmla="*/ 23 h 171"/>
                  <a:gd name="T8" fmla="*/ 158 w 767"/>
                  <a:gd name="T9" fmla="*/ 39 h 171"/>
                  <a:gd name="T10" fmla="*/ 110 w 767"/>
                  <a:gd name="T11" fmla="*/ 58 h 171"/>
                  <a:gd name="T12" fmla="*/ 65 w 767"/>
                  <a:gd name="T13" fmla="*/ 81 h 171"/>
                  <a:gd name="T14" fmla="*/ 21 w 767"/>
                  <a:gd name="T15" fmla="*/ 108 h 171"/>
                  <a:gd name="T16" fmla="*/ 35 w 767"/>
                  <a:gd name="T17" fmla="*/ 171 h 171"/>
                  <a:gd name="T18" fmla="*/ 74 w 767"/>
                  <a:gd name="T19" fmla="*/ 145 h 171"/>
                  <a:gd name="T20" fmla="*/ 115 w 767"/>
                  <a:gd name="T21" fmla="*/ 123 h 171"/>
                  <a:gd name="T22" fmla="*/ 157 w 767"/>
                  <a:gd name="T23" fmla="*/ 104 h 171"/>
                  <a:gd name="T24" fmla="*/ 200 w 767"/>
                  <a:gd name="T25" fmla="*/ 89 h 171"/>
                  <a:gd name="T26" fmla="*/ 245 w 767"/>
                  <a:gd name="T27" fmla="*/ 75 h 171"/>
                  <a:gd name="T28" fmla="*/ 291 w 767"/>
                  <a:gd name="T29" fmla="*/ 68 h 171"/>
                  <a:gd name="T30" fmla="*/ 336 w 767"/>
                  <a:gd name="T31" fmla="*/ 62 h 171"/>
                  <a:gd name="T32" fmla="*/ 384 w 767"/>
                  <a:gd name="T33" fmla="*/ 60 h 171"/>
                  <a:gd name="T34" fmla="*/ 430 w 767"/>
                  <a:gd name="T35" fmla="*/ 62 h 171"/>
                  <a:gd name="T36" fmla="*/ 476 w 767"/>
                  <a:gd name="T37" fmla="*/ 68 h 171"/>
                  <a:gd name="T38" fmla="*/ 522 w 767"/>
                  <a:gd name="T39" fmla="*/ 77 h 171"/>
                  <a:gd name="T40" fmla="*/ 566 w 767"/>
                  <a:gd name="T41" fmla="*/ 89 h 171"/>
                  <a:gd name="T42" fmla="*/ 610 w 767"/>
                  <a:gd name="T43" fmla="*/ 104 h 171"/>
                  <a:gd name="T44" fmla="*/ 652 w 767"/>
                  <a:gd name="T45" fmla="*/ 123 h 171"/>
                  <a:gd name="T46" fmla="*/ 693 w 767"/>
                  <a:gd name="T47" fmla="*/ 145 h 171"/>
                  <a:gd name="T48" fmla="*/ 732 w 767"/>
                  <a:gd name="T49" fmla="*/ 171 h 171"/>
                  <a:gd name="T50" fmla="*/ 745 w 767"/>
                  <a:gd name="T51" fmla="*/ 108 h 171"/>
                  <a:gd name="T52" fmla="*/ 702 w 767"/>
                  <a:gd name="T53" fmla="*/ 81 h 171"/>
                  <a:gd name="T54" fmla="*/ 656 w 767"/>
                  <a:gd name="T55" fmla="*/ 58 h 171"/>
                  <a:gd name="T56" fmla="*/ 609 w 767"/>
                  <a:gd name="T57" fmla="*/ 39 h 171"/>
                  <a:gd name="T58" fmla="*/ 561 w 767"/>
                  <a:gd name="T59" fmla="*/ 23 h 171"/>
                  <a:gd name="T60" fmla="*/ 511 w 767"/>
                  <a:gd name="T61" fmla="*/ 12 h 171"/>
                  <a:gd name="T62" fmla="*/ 461 w 767"/>
                  <a:gd name="T63" fmla="*/ 5 h 171"/>
                  <a:gd name="T64" fmla="*/ 409 w 767"/>
                  <a:gd name="T6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7" h="171">
                    <a:moveTo>
                      <a:pt x="384" y="0"/>
                    </a:moveTo>
                    <a:lnTo>
                      <a:pt x="357" y="0"/>
                    </a:lnTo>
                    <a:lnTo>
                      <a:pt x="332" y="1"/>
                    </a:lnTo>
                    <a:lnTo>
                      <a:pt x="306" y="5"/>
                    </a:lnTo>
                    <a:lnTo>
                      <a:pt x="281" y="8"/>
                    </a:lnTo>
                    <a:lnTo>
                      <a:pt x="256" y="12"/>
                    </a:lnTo>
                    <a:lnTo>
                      <a:pt x="231" y="17"/>
                    </a:lnTo>
                    <a:lnTo>
                      <a:pt x="207" y="23"/>
                    </a:lnTo>
                    <a:lnTo>
                      <a:pt x="182" y="31"/>
                    </a:lnTo>
                    <a:lnTo>
                      <a:pt x="158" y="39"/>
                    </a:lnTo>
                    <a:lnTo>
                      <a:pt x="135" y="48"/>
                    </a:lnTo>
                    <a:lnTo>
                      <a:pt x="110" y="58"/>
                    </a:lnTo>
                    <a:lnTo>
                      <a:pt x="88" y="69"/>
                    </a:lnTo>
                    <a:lnTo>
                      <a:pt x="65" y="81"/>
                    </a:lnTo>
                    <a:lnTo>
                      <a:pt x="43" y="93"/>
                    </a:lnTo>
                    <a:lnTo>
                      <a:pt x="21" y="108"/>
                    </a:lnTo>
                    <a:lnTo>
                      <a:pt x="0" y="122"/>
                    </a:lnTo>
                    <a:lnTo>
                      <a:pt x="35" y="171"/>
                    </a:lnTo>
                    <a:lnTo>
                      <a:pt x="54" y="157"/>
                    </a:lnTo>
                    <a:lnTo>
                      <a:pt x="74" y="145"/>
                    </a:lnTo>
                    <a:lnTo>
                      <a:pt x="94" y="134"/>
                    </a:lnTo>
                    <a:lnTo>
                      <a:pt x="115" y="123"/>
                    </a:lnTo>
                    <a:lnTo>
                      <a:pt x="136" y="113"/>
                    </a:lnTo>
                    <a:lnTo>
                      <a:pt x="157" y="104"/>
                    </a:lnTo>
                    <a:lnTo>
                      <a:pt x="179" y="95"/>
                    </a:lnTo>
                    <a:lnTo>
                      <a:pt x="200" y="89"/>
                    </a:lnTo>
                    <a:lnTo>
                      <a:pt x="222" y="82"/>
                    </a:lnTo>
                    <a:lnTo>
                      <a:pt x="245" y="75"/>
                    </a:lnTo>
                    <a:lnTo>
                      <a:pt x="267" y="71"/>
                    </a:lnTo>
                    <a:lnTo>
                      <a:pt x="291" y="68"/>
                    </a:lnTo>
                    <a:lnTo>
                      <a:pt x="313" y="64"/>
                    </a:lnTo>
                    <a:lnTo>
                      <a:pt x="336" y="62"/>
                    </a:lnTo>
                    <a:lnTo>
                      <a:pt x="360" y="60"/>
                    </a:lnTo>
                    <a:lnTo>
                      <a:pt x="384" y="60"/>
                    </a:lnTo>
                    <a:lnTo>
                      <a:pt x="407" y="60"/>
                    </a:lnTo>
                    <a:lnTo>
                      <a:pt x="430" y="62"/>
                    </a:lnTo>
                    <a:lnTo>
                      <a:pt x="453" y="64"/>
                    </a:lnTo>
                    <a:lnTo>
                      <a:pt x="476" y="68"/>
                    </a:lnTo>
                    <a:lnTo>
                      <a:pt x="500" y="71"/>
                    </a:lnTo>
                    <a:lnTo>
                      <a:pt x="522" y="77"/>
                    </a:lnTo>
                    <a:lnTo>
                      <a:pt x="544" y="82"/>
                    </a:lnTo>
                    <a:lnTo>
                      <a:pt x="566" y="89"/>
                    </a:lnTo>
                    <a:lnTo>
                      <a:pt x="588" y="95"/>
                    </a:lnTo>
                    <a:lnTo>
                      <a:pt x="610" y="104"/>
                    </a:lnTo>
                    <a:lnTo>
                      <a:pt x="631" y="113"/>
                    </a:lnTo>
                    <a:lnTo>
                      <a:pt x="652" y="123"/>
                    </a:lnTo>
                    <a:lnTo>
                      <a:pt x="672" y="134"/>
                    </a:lnTo>
                    <a:lnTo>
                      <a:pt x="693" y="145"/>
                    </a:lnTo>
                    <a:lnTo>
                      <a:pt x="713" y="158"/>
                    </a:lnTo>
                    <a:lnTo>
                      <a:pt x="732" y="171"/>
                    </a:lnTo>
                    <a:lnTo>
                      <a:pt x="767" y="122"/>
                    </a:lnTo>
                    <a:lnTo>
                      <a:pt x="745" y="108"/>
                    </a:lnTo>
                    <a:lnTo>
                      <a:pt x="724" y="93"/>
                    </a:lnTo>
                    <a:lnTo>
                      <a:pt x="702" y="81"/>
                    </a:lnTo>
                    <a:lnTo>
                      <a:pt x="679" y="69"/>
                    </a:lnTo>
                    <a:lnTo>
                      <a:pt x="656" y="58"/>
                    </a:lnTo>
                    <a:lnTo>
                      <a:pt x="632" y="48"/>
                    </a:lnTo>
                    <a:lnTo>
                      <a:pt x="609" y="39"/>
                    </a:lnTo>
                    <a:lnTo>
                      <a:pt x="585" y="31"/>
                    </a:lnTo>
                    <a:lnTo>
                      <a:pt x="561" y="23"/>
                    </a:lnTo>
                    <a:lnTo>
                      <a:pt x="536" y="17"/>
                    </a:lnTo>
                    <a:lnTo>
                      <a:pt x="511" y="12"/>
                    </a:lnTo>
                    <a:lnTo>
                      <a:pt x="485" y="8"/>
                    </a:lnTo>
                    <a:lnTo>
                      <a:pt x="461" y="5"/>
                    </a:lnTo>
                    <a:lnTo>
                      <a:pt x="434" y="1"/>
                    </a:lnTo>
                    <a:lnTo>
                      <a:pt x="409" y="0"/>
                    </a:lnTo>
                    <a:lnTo>
                      <a:pt x="3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4" name="Group 123"/>
            <p:cNvGrpSpPr/>
            <p:nvPr/>
          </p:nvGrpSpPr>
          <p:grpSpPr>
            <a:xfrm>
              <a:off x="7768421" y="2002321"/>
              <a:ext cx="155938" cy="150842"/>
              <a:chOff x="5497513" y="5143500"/>
              <a:chExt cx="242888" cy="234950"/>
            </a:xfrm>
            <a:grpFill/>
          </p:grpSpPr>
          <p:sp>
            <p:nvSpPr>
              <p:cNvPr id="130" name="Freeform 1587"/>
              <p:cNvSpPr>
                <a:spLocks/>
              </p:cNvSpPr>
              <p:nvPr/>
            </p:nvSpPr>
            <p:spPr bwMode="auto">
              <a:xfrm>
                <a:off x="5589588" y="5321300"/>
                <a:ext cx="57150" cy="57150"/>
              </a:xfrm>
              <a:custGeom>
                <a:avLst/>
                <a:gdLst>
                  <a:gd name="T0" fmla="*/ 81 w 181"/>
                  <a:gd name="T1" fmla="*/ 1 h 181"/>
                  <a:gd name="T2" fmla="*/ 64 w 181"/>
                  <a:gd name="T3" fmla="*/ 4 h 181"/>
                  <a:gd name="T4" fmla="*/ 47 w 181"/>
                  <a:gd name="T5" fmla="*/ 11 h 181"/>
                  <a:gd name="T6" fmla="*/ 33 w 181"/>
                  <a:gd name="T7" fmla="*/ 21 h 181"/>
                  <a:gd name="T8" fmla="*/ 21 w 181"/>
                  <a:gd name="T9" fmla="*/ 33 h 181"/>
                  <a:gd name="T10" fmla="*/ 11 w 181"/>
                  <a:gd name="T11" fmla="*/ 47 h 181"/>
                  <a:gd name="T12" fmla="*/ 4 w 181"/>
                  <a:gd name="T13" fmla="*/ 64 h 181"/>
                  <a:gd name="T14" fmla="*/ 0 w 181"/>
                  <a:gd name="T15" fmla="*/ 82 h 181"/>
                  <a:gd name="T16" fmla="*/ 0 w 181"/>
                  <a:gd name="T17" fmla="*/ 99 h 181"/>
                  <a:gd name="T18" fmla="*/ 4 w 181"/>
                  <a:gd name="T19" fmla="*/ 117 h 181"/>
                  <a:gd name="T20" fmla="*/ 11 w 181"/>
                  <a:gd name="T21" fmla="*/ 134 h 181"/>
                  <a:gd name="T22" fmla="*/ 21 w 181"/>
                  <a:gd name="T23" fmla="*/ 148 h 181"/>
                  <a:gd name="T24" fmla="*/ 33 w 181"/>
                  <a:gd name="T25" fmla="*/ 160 h 181"/>
                  <a:gd name="T26" fmla="*/ 47 w 181"/>
                  <a:gd name="T27" fmla="*/ 170 h 181"/>
                  <a:gd name="T28" fmla="*/ 64 w 181"/>
                  <a:gd name="T29" fmla="*/ 177 h 181"/>
                  <a:gd name="T30" fmla="*/ 81 w 181"/>
                  <a:gd name="T31" fmla="*/ 180 h 181"/>
                  <a:gd name="T32" fmla="*/ 99 w 181"/>
                  <a:gd name="T33" fmla="*/ 180 h 181"/>
                  <a:gd name="T34" fmla="*/ 117 w 181"/>
                  <a:gd name="T35" fmla="*/ 177 h 181"/>
                  <a:gd name="T36" fmla="*/ 134 w 181"/>
                  <a:gd name="T37" fmla="*/ 170 h 181"/>
                  <a:gd name="T38" fmla="*/ 148 w 181"/>
                  <a:gd name="T39" fmla="*/ 160 h 181"/>
                  <a:gd name="T40" fmla="*/ 160 w 181"/>
                  <a:gd name="T41" fmla="*/ 148 h 181"/>
                  <a:gd name="T42" fmla="*/ 170 w 181"/>
                  <a:gd name="T43" fmla="*/ 134 h 181"/>
                  <a:gd name="T44" fmla="*/ 177 w 181"/>
                  <a:gd name="T45" fmla="*/ 117 h 181"/>
                  <a:gd name="T46" fmla="*/ 180 w 181"/>
                  <a:gd name="T47" fmla="*/ 99 h 181"/>
                  <a:gd name="T48" fmla="*/ 180 w 181"/>
                  <a:gd name="T49" fmla="*/ 82 h 181"/>
                  <a:gd name="T50" fmla="*/ 177 w 181"/>
                  <a:gd name="T51" fmla="*/ 64 h 181"/>
                  <a:gd name="T52" fmla="*/ 170 w 181"/>
                  <a:gd name="T53" fmla="*/ 47 h 181"/>
                  <a:gd name="T54" fmla="*/ 160 w 181"/>
                  <a:gd name="T55" fmla="*/ 33 h 181"/>
                  <a:gd name="T56" fmla="*/ 148 w 181"/>
                  <a:gd name="T57" fmla="*/ 21 h 181"/>
                  <a:gd name="T58" fmla="*/ 134 w 181"/>
                  <a:gd name="T59" fmla="*/ 11 h 181"/>
                  <a:gd name="T60" fmla="*/ 117 w 181"/>
                  <a:gd name="T61" fmla="*/ 4 h 181"/>
                  <a:gd name="T62" fmla="*/ 99 w 181"/>
                  <a:gd name="T63"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81">
                    <a:moveTo>
                      <a:pt x="91" y="0"/>
                    </a:moveTo>
                    <a:lnTo>
                      <a:pt x="81" y="1"/>
                    </a:lnTo>
                    <a:lnTo>
                      <a:pt x="72" y="2"/>
                    </a:lnTo>
                    <a:lnTo>
                      <a:pt x="64" y="4"/>
                    </a:lnTo>
                    <a:lnTo>
                      <a:pt x="55" y="8"/>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0"/>
                    </a:lnTo>
                    <a:lnTo>
                      <a:pt x="0" y="99"/>
                    </a:lnTo>
                    <a:lnTo>
                      <a:pt x="2" y="109"/>
                    </a:lnTo>
                    <a:lnTo>
                      <a:pt x="4" y="117"/>
                    </a:lnTo>
                    <a:lnTo>
                      <a:pt x="6" y="126"/>
                    </a:lnTo>
                    <a:lnTo>
                      <a:pt x="11" y="134"/>
                    </a:lnTo>
                    <a:lnTo>
                      <a:pt x="15" y="141"/>
                    </a:lnTo>
                    <a:lnTo>
                      <a:pt x="21" y="148"/>
                    </a:lnTo>
                    <a:lnTo>
                      <a:pt x="26" y="155"/>
                    </a:lnTo>
                    <a:lnTo>
                      <a:pt x="33" y="160"/>
                    </a:lnTo>
                    <a:lnTo>
                      <a:pt x="40" y="166"/>
                    </a:lnTo>
                    <a:lnTo>
                      <a:pt x="47" y="170"/>
                    </a:lnTo>
                    <a:lnTo>
                      <a:pt x="55" y="173"/>
                    </a:lnTo>
                    <a:lnTo>
                      <a:pt x="64" y="177"/>
                    </a:lnTo>
                    <a:lnTo>
                      <a:pt x="72" y="179"/>
                    </a:lnTo>
                    <a:lnTo>
                      <a:pt x="81" y="180"/>
                    </a:lnTo>
                    <a:lnTo>
                      <a:pt x="91" y="181"/>
                    </a:lnTo>
                    <a:lnTo>
                      <a:pt x="99" y="180"/>
                    </a:lnTo>
                    <a:lnTo>
                      <a:pt x="108" y="179"/>
                    </a:lnTo>
                    <a:lnTo>
                      <a:pt x="117" y="177"/>
                    </a:lnTo>
                    <a:lnTo>
                      <a:pt x="126" y="173"/>
                    </a:lnTo>
                    <a:lnTo>
                      <a:pt x="134" y="170"/>
                    </a:lnTo>
                    <a:lnTo>
                      <a:pt x="141" y="166"/>
                    </a:lnTo>
                    <a:lnTo>
                      <a:pt x="148" y="160"/>
                    </a:lnTo>
                    <a:lnTo>
                      <a:pt x="155" y="155"/>
                    </a:lnTo>
                    <a:lnTo>
                      <a:pt x="160" y="148"/>
                    </a:lnTo>
                    <a:lnTo>
                      <a:pt x="166" y="141"/>
                    </a:lnTo>
                    <a:lnTo>
                      <a:pt x="170" y="134"/>
                    </a:lnTo>
                    <a:lnTo>
                      <a:pt x="173" y="126"/>
                    </a:lnTo>
                    <a:lnTo>
                      <a:pt x="177" y="117"/>
                    </a:lnTo>
                    <a:lnTo>
                      <a:pt x="179" y="109"/>
                    </a:lnTo>
                    <a:lnTo>
                      <a:pt x="180" y="99"/>
                    </a:lnTo>
                    <a:lnTo>
                      <a:pt x="181" y="90"/>
                    </a:lnTo>
                    <a:lnTo>
                      <a:pt x="180" y="82"/>
                    </a:lnTo>
                    <a:lnTo>
                      <a:pt x="179" y="73"/>
                    </a:lnTo>
                    <a:lnTo>
                      <a:pt x="177" y="64"/>
                    </a:lnTo>
                    <a:lnTo>
                      <a:pt x="173" y="55"/>
                    </a:lnTo>
                    <a:lnTo>
                      <a:pt x="170" y="47"/>
                    </a:lnTo>
                    <a:lnTo>
                      <a:pt x="166" y="40"/>
                    </a:lnTo>
                    <a:lnTo>
                      <a:pt x="160" y="33"/>
                    </a:lnTo>
                    <a:lnTo>
                      <a:pt x="155" y="26"/>
                    </a:lnTo>
                    <a:lnTo>
                      <a:pt x="148" y="21"/>
                    </a:lnTo>
                    <a:lnTo>
                      <a:pt x="141" y="15"/>
                    </a:lnTo>
                    <a:lnTo>
                      <a:pt x="134" y="11"/>
                    </a:lnTo>
                    <a:lnTo>
                      <a:pt x="126" y="8"/>
                    </a:lnTo>
                    <a:lnTo>
                      <a:pt x="117" y="4"/>
                    </a:lnTo>
                    <a:lnTo>
                      <a:pt x="108" y="2"/>
                    </a:lnTo>
                    <a:lnTo>
                      <a:pt x="99" y="1"/>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588"/>
              <p:cNvSpPr>
                <a:spLocks/>
              </p:cNvSpPr>
              <p:nvPr/>
            </p:nvSpPr>
            <p:spPr bwMode="auto">
              <a:xfrm>
                <a:off x="5562600" y="5257800"/>
                <a:ext cx="111125" cy="33338"/>
              </a:xfrm>
              <a:custGeom>
                <a:avLst/>
                <a:gdLst>
                  <a:gd name="T0" fmla="*/ 0 w 348"/>
                  <a:gd name="T1" fmla="*/ 55 h 105"/>
                  <a:gd name="T2" fmla="*/ 35 w 348"/>
                  <a:gd name="T3" fmla="*/ 105 h 105"/>
                  <a:gd name="T4" fmla="*/ 51 w 348"/>
                  <a:gd name="T5" fmla="*/ 94 h 105"/>
                  <a:gd name="T6" fmla="*/ 67 w 348"/>
                  <a:gd name="T7" fmla="*/ 85 h 105"/>
                  <a:gd name="T8" fmla="*/ 84 w 348"/>
                  <a:gd name="T9" fmla="*/ 77 h 105"/>
                  <a:gd name="T10" fmla="*/ 102 w 348"/>
                  <a:gd name="T11" fmla="*/ 72 h 105"/>
                  <a:gd name="T12" fmla="*/ 119 w 348"/>
                  <a:gd name="T13" fmla="*/ 66 h 105"/>
                  <a:gd name="T14" fmla="*/ 137 w 348"/>
                  <a:gd name="T15" fmla="*/ 63 h 105"/>
                  <a:gd name="T16" fmla="*/ 156 w 348"/>
                  <a:gd name="T17" fmla="*/ 61 h 105"/>
                  <a:gd name="T18" fmla="*/ 175 w 348"/>
                  <a:gd name="T19" fmla="*/ 60 h 105"/>
                  <a:gd name="T20" fmla="*/ 193 w 348"/>
                  <a:gd name="T21" fmla="*/ 61 h 105"/>
                  <a:gd name="T22" fmla="*/ 211 w 348"/>
                  <a:gd name="T23" fmla="*/ 63 h 105"/>
                  <a:gd name="T24" fmla="*/ 230 w 348"/>
                  <a:gd name="T25" fmla="*/ 66 h 105"/>
                  <a:gd name="T26" fmla="*/ 248 w 348"/>
                  <a:gd name="T27" fmla="*/ 72 h 105"/>
                  <a:gd name="T28" fmla="*/ 265 w 348"/>
                  <a:gd name="T29" fmla="*/ 77 h 105"/>
                  <a:gd name="T30" fmla="*/ 282 w 348"/>
                  <a:gd name="T31" fmla="*/ 85 h 105"/>
                  <a:gd name="T32" fmla="*/ 298 w 348"/>
                  <a:gd name="T33" fmla="*/ 94 h 105"/>
                  <a:gd name="T34" fmla="*/ 314 w 348"/>
                  <a:gd name="T35" fmla="*/ 105 h 105"/>
                  <a:gd name="T36" fmla="*/ 348 w 348"/>
                  <a:gd name="T37" fmla="*/ 55 h 105"/>
                  <a:gd name="T38" fmla="*/ 329 w 348"/>
                  <a:gd name="T39" fmla="*/ 43 h 105"/>
                  <a:gd name="T40" fmla="*/ 308 w 348"/>
                  <a:gd name="T41" fmla="*/ 31 h 105"/>
                  <a:gd name="T42" fmla="*/ 287 w 348"/>
                  <a:gd name="T43" fmla="*/ 22 h 105"/>
                  <a:gd name="T44" fmla="*/ 265 w 348"/>
                  <a:gd name="T45" fmla="*/ 14 h 105"/>
                  <a:gd name="T46" fmla="*/ 243 w 348"/>
                  <a:gd name="T47" fmla="*/ 8 h 105"/>
                  <a:gd name="T48" fmla="*/ 221 w 348"/>
                  <a:gd name="T49" fmla="*/ 3 h 105"/>
                  <a:gd name="T50" fmla="*/ 198 w 348"/>
                  <a:gd name="T51" fmla="*/ 1 h 105"/>
                  <a:gd name="T52" fmla="*/ 175 w 348"/>
                  <a:gd name="T53" fmla="*/ 0 h 105"/>
                  <a:gd name="T54" fmla="*/ 151 w 348"/>
                  <a:gd name="T55" fmla="*/ 1 h 105"/>
                  <a:gd name="T56" fmla="*/ 128 w 348"/>
                  <a:gd name="T57" fmla="*/ 3 h 105"/>
                  <a:gd name="T58" fmla="*/ 105 w 348"/>
                  <a:gd name="T59" fmla="*/ 8 h 105"/>
                  <a:gd name="T60" fmla="*/ 83 w 348"/>
                  <a:gd name="T61" fmla="*/ 14 h 105"/>
                  <a:gd name="T62" fmla="*/ 62 w 348"/>
                  <a:gd name="T63" fmla="*/ 22 h 105"/>
                  <a:gd name="T64" fmla="*/ 41 w 348"/>
                  <a:gd name="T65" fmla="*/ 31 h 105"/>
                  <a:gd name="T66" fmla="*/ 20 w 348"/>
                  <a:gd name="T67" fmla="*/ 43 h 105"/>
                  <a:gd name="T68" fmla="*/ 0 w 348"/>
                  <a:gd name="T69"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8" h="105">
                    <a:moveTo>
                      <a:pt x="0" y="55"/>
                    </a:moveTo>
                    <a:lnTo>
                      <a:pt x="35" y="105"/>
                    </a:lnTo>
                    <a:lnTo>
                      <a:pt x="51" y="94"/>
                    </a:lnTo>
                    <a:lnTo>
                      <a:pt x="67" y="85"/>
                    </a:lnTo>
                    <a:lnTo>
                      <a:pt x="84" y="77"/>
                    </a:lnTo>
                    <a:lnTo>
                      <a:pt x="102" y="72"/>
                    </a:lnTo>
                    <a:lnTo>
                      <a:pt x="119" y="66"/>
                    </a:lnTo>
                    <a:lnTo>
                      <a:pt x="137" y="63"/>
                    </a:lnTo>
                    <a:lnTo>
                      <a:pt x="156" y="61"/>
                    </a:lnTo>
                    <a:lnTo>
                      <a:pt x="175" y="60"/>
                    </a:lnTo>
                    <a:lnTo>
                      <a:pt x="193" y="61"/>
                    </a:lnTo>
                    <a:lnTo>
                      <a:pt x="211" y="63"/>
                    </a:lnTo>
                    <a:lnTo>
                      <a:pt x="230" y="66"/>
                    </a:lnTo>
                    <a:lnTo>
                      <a:pt x="248" y="72"/>
                    </a:lnTo>
                    <a:lnTo>
                      <a:pt x="265" y="77"/>
                    </a:lnTo>
                    <a:lnTo>
                      <a:pt x="282" y="85"/>
                    </a:lnTo>
                    <a:lnTo>
                      <a:pt x="298" y="94"/>
                    </a:lnTo>
                    <a:lnTo>
                      <a:pt x="314" y="105"/>
                    </a:lnTo>
                    <a:lnTo>
                      <a:pt x="348" y="55"/>
                    </a:lnTo>
                    <a:lnTo>
                      <a:pt x="329" y="43"/>
                    </a:lnTo>
                    <a:lnTo>
                      <a:pt x="308" y="31"/>
                    </a:lnTo>
                    <a:lnTo>
                      <a:pt x="287" y="22"/>
                    </a:lnTo>
                    <a:lnTo>
                      <a:pt x="265" y="14"/>
                    </a:lnTo>
                    <a:lnTo>
                      <a:pt x="243" y="8"/>
                    </a:lnTo>
                    <a:lnTo>
                      <a:pt x="221" y="3"/>
                    </a:lnTo>
                    <a:lnTo>
                      <a:pt x="198" y="1"/>
                    </a:lnTo>
                    <a:lnTo>
                      <a:pt x="175" y="0"/>
                    </a:lnTo>
                    <a:lnTo>
                      <a:pt x="151" y="1"/>
                    </a:lnTo>
                    <a:lnTo>
                      <a:pt x="128" y="3"/>
                    </a:lnTo>
                    <a:lnTo>
                      <a:pt x="105" y="8"/>
                    </a:lnTo>
                    <a:lnTo>
                      <a:pt x="83" y="14"/>
                    </a:lnTo>
                    <a:lnTo>
                      <a:pt x="62" y="22"/>
                    </a:lnTo>
                    <a:lnTo>
                      <a:pt x="41" y="31"/>
                    </a:lnTo>
                    <a:lnTo>
                      <a:pt x="20" y="43"/>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589"/>
              <p:cNvSpPr>
                <a:spLocks/>
              </p:cNvSpPr>
              <p:nvPr/>
            </p:nvSpPr>
            <p:spPr bwMode="auto">
              <a:xfrm>
                <a:off x="5530850" y="5200650"/>
                <a:ext cx="176213" cy="44450"/>
              </a:xfrm>
              <a:custGeom>
                <a:avLst/>
                <a:gdLst>
                  <a:gd name="T0" fmla="*/ 34 w 557"/>
                  <a:gd name="T1" fmla="*/ 138 h 138"/>
                  <a:gd name="T2" fmla="*/ 62 w 557"/>
                  <a:gd name="T3" fmla="*/ 120 h 138"/>
                  <a:gd name="T4" fmla="*/ 91 w 557"/>
                  <a:gd name="T5" fmla="*/ 105 h 138"/>
                  <a:gd name="T6" fmla="*/ 120 w 557"/>
                  <a:gd name="T7" fmla="*/ 91 h 138"/>
                  <a:gd name="T8" fmla="*/ 150 w 557"/>
                  <a:gd name="T9" fmla="*/ 80 h 138"/>
                  <a:gd name="T10" fmla="*/ 181 w 557"/>
                  <a:gd name="T11" fmla="*/ 71 h 138"/>
                  <a:gd name="T12" fmla="*/ 213 w 557"/>
                  <a:gd name="T13" fmla="*/ 65 h 138"/>
                  <a:gd name="T14" fmla="*/ 245 w 557"/>
                  <a:gd name="T15" fmla="*/ 61 h 138"/>
                  <a:gd name="T16" fmla="*/ 279 w 557"/>
                  <a:gd name="T17" fmla="*/ 60 h 138"/>
                  <a:gd name="T18" fmla="*/ 311 w 557"/>
                  <a:gd name="T19" fmla="*/ 61 h 138"/>
                  <a:gd name="T20" fmla="*/ 344 w 557"/>
                  <a:gd name="T21" fmla="*/ 65 h 138"/>
                  <a:gd name="T22" fmla="*/ 376 w 557"/>
                  <a:gd name="T23" fmla="*/ 71 h 138"/>
                  <a:gd name="T24" fmla="*/ 407 w 557"/>
                  <a:gd name="T25" fmla="*/ 80 h 138"/>
                  <a:gd name="T26" fmla="*/ 437 w 557"/>
                  <a:gd name="T27" fmla="*/ 91 h 138"/>
                  <a:gd name="T28" fmla="*/ 467 w 557"/>
                  <a:gd name="T29" fmla="*/ 105 h 138"/>
                  <a:gd name="T30" fmla="*/ 495 w 557"/>
                  <a:gd name="T31" fmla="*/ 120 h 138"/>
                  <a:gd name="T32" fmla="*/ 523 w 557"/>
                  <a:gd name="T33" fmla="*/ 138 h 138"/>
                  <a:gd name="T34" fmla="*/ 542 w 557"/>
                  <a:gd name="T35" fmla="*/ 78 h 138"/>
                  <a:gd name="T36" fmla="*/ 510 w 557"/>
                  <a:gd name="T37" fmla="*/ 59 h 138"/>
                  <a:gd name="T38" fmla="*/ 477 w 557"/>
                  <a:gd name="T39" fmla="*/ 43 h 138"/>
                  <a:gd name="T40" fmla="*/ 442 w 557"/>
                  <a:gd name="T41" fmla="*/ 28 h 138"/>
                  <a:gd name="T42" fmla="*/ 407 w 557"/>
                  <a:gd name="T43" fmla="*/ 17 h 138"/>
                  <a:gd name="T44" fmla="*/ 371 w 557"/>
                  <a:gd name="T45" fmla="*/ 8 h 138"/>
                  <a:gd name="T46" fmla="*/ 335 w 557"/>
                  <a:gd name="T47" fmla="*/ 3 h 138"/>
                  <a:gd name="T48" fmla="*/ 297 w 557"/>
                  <a:gd name="T49" fmla="*/ 1 h 138"/>
                  <a:gd name="T50" fmla="*/ 260 w 557"/>
                  <a:gd name="T51" fmla="*/ 1 h 138"/>
                  <a:gd name="T52" fmla="*/ 222 w 557"/>
                  <a:gd name="T53" fmla="*/ 3 h 138"/>
                  <a:gd name="T54" fmla="*/ 186 w 557"/>
                  <a:gd name="T55" fmla="*/ 8 h 138"/>
                  <a:gd name="T56" fmla="*/ 149 w 557"/>
                  <a:gd name="T57" fmla="*/ 17 h 138"/>
                  <a:gd name="T58" fmla="*/ 115 w 557"/>
                  <a:gd name="T59" fmla="*/ 28 h 138"/>
                  <a:gd name="T60" fmla="*/ 81 w 557"/>
                  <a:gd name="T61" fmla="*/ 43 h 138"/>
                  <a:gd name="T62" fmla="*/ 47 w 557"/>
                  <a:gd name="T63" fmla="*/ 59 h 138"/>
                  <a:gd name="T64" fmla="*/ 15 w 557"/>
                  <a:gd name="T65" fmla="*/ 78 h 138"/>
                  <a:gd name="T66" fmla="*/ 0 w 557"/>
                  <a:gd name="T67" fmla="*/ 8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7" h="138">
                    <a:moveTo>
                      <a:pt x="0" y="89"/>
                    </a:moveTo>
                    <a:lnTo>
                      <a:pt x="34" y="138"/>
                    </a:lnTo>
                    <a:lnTo>
                      <a:pt x="47" y="129"/>
                    </a:lnTo>
                    <a:lnTo>
                      <a:pt x="62" y="120"/>
                    </a:lnTo>
                    <a:lnTo>
                      <a:pt x="76" y="111"/>
                    </a:lnTo>
                    <a:lnTo>
                      <a:pt x="91" y="105"/>
                    </a:lnTo>
                    <a:lnTo>
                      <a:pt x="105" y="97"/>
                    </a:lnTo>
                    <a:lnTo>
                      <a:pt x="120" y="91"/>
                    </a:lnTo>
                    <a:lnTo>
                      <a:pt x="135" y="85"/>
                    </a:lnTo>
                    <a:lnTo>
                      <a:pt x="150" y="80"/>
                    </a:lnTo>
                    <a:lnTo>
                      <a:pt x="166" y="75"/>
                    </a:lnTo>
                    <a:lnTo>
                      <a:pt x="181" y="71"/>
                    </a:lnTo>
                    <a:lnTo>
                      <a:pt x="197" y="68"/>
                    </a:lnTo>
                    <a:lnTo>
                      <a:pt x="213" y="65"/>
                    </a:lnTo>
                    <a:lnTo>
                      <a:pt x="229" y="63"/>
                    </a:lnTo>
                    <a:lnTo>
                      <a:pt x="245" y="61"/>
                    </a:lnTo>
                    <a:lnTo>
                      <a:pt x="262" y="60"/>
                    </a:lnTo>
                    <a:lnTo>
                      <a:pt x="279" y="60"/>
                    </a:lnTo>
                    <a:lnTo>
                      <a:pt x="295" y="60"/>
                    </a:lnTo>
                    <a:lnTo>
                      <a:pt x="311" y="61"/>
                    </a:lnTo>
                    <a:lnTo>
                      <a:pt x="327" y="63"/>
                    </a:lnTo>
                    <a:lnTo>
                      <a:pt x="344" y="65"/>
                    </a:lnTo>
                    <a:lnTo>
                      <a:pt x="359" y="68"/>
                    </a:lnTo>
                    <a:lnTo>
                      <a:pt x="376" y="71"/>
                    </a:lnTo>
                    <a:lnTo>
                      <a:pt x="391" y="75"/>
                    </a:lnTo>
                    <a:lnTo>
                      <a:pt x="407" y="80"/>
                    </a:lnTo>
                    <a:lnTo>
                      <a:pt x="422" y="85"/>
                    </a:lnTo>
                    <a:lnTo>
                      <a:pt x="437" y="91"/>
                    </a:lnTo>
                    <a:lnTo>
                      <a:pt x="452" y="97"/>
                    </a:lnTo>
                    <a:lnTo>
                      <a:pt x="467" y="105"/>
                    </a:lnTo>
                    <a:lnTo>
                      <a:pt x="481" y="111"/>
                    </a:lnTo>
                    <a:lnTo>
                      <a:pt x="495" y="120"/>
                    </a:lnTo>
                    <a:lnTo>
                      <a:pt x="509" y="129"/>
                    </a:lnTo>
                    <a:lnTo>
                      <a:pt x="523" y="138"/>
                    </a:lnTo>
                    <a:lnTo>
                      <a:pt x="557" y="89"/>
                    </a:lnTo>
                    <a:lnTo>
                      <a:pt x="542" y="78"/>
                    </a:lnTo>
                    <a:lnTo>
                      <a:pt x="526" y="68"/>
                    </a:lnTo>
                    <a:lnTo>
                      <a:pt x="510" y="59"/>
                    </a:lnTo>
                    <a:lnTo>
                      <a:pt x="493" y="50"/>
                    </a:lnTo>
                    <a:lnTo>
                      <a:pt x="477" y="43"/>
                    </a:lnTo>
                    <a:lnTo>
                      <a:pt x="460" y="35"/>
                    </a:lnTo>
                    <a:lnTo>
                      <a:pt x="442" y="28"/>
                    </a:lnTo>
                    <a:lnTo>
                      <a:pt x="425" y="23"/>
                    </a:lnTo>
                    <a:lnTo>
                      <a:pt x="407" y="17"/>
                    </a:lnTo>
                    <a:lnTo>
                      <a:pt x="389" y="13"/>
                    </a:lnTo>
                    <a:lnTo>
                      <a:pt x="371" y="8"/>
                    </a:lnTo>
                    <a:lnTo>
                      <a:pt x="353" y="5"/>
                    </a:lnTo>
                    <a:lnTo>
                      <a:pt x="335" y="3"/>
                    </a:lnTo>
                    <a:lnTo>
                      <a:pt x="316" y="2"/>
                    </a:lnTo>
                    <a:lnTo>
                      <a:pt x="297" y="1"/>
                    </a:lnTo>
                    <a:lnTo>
                      <a:pt x="279" y="0"/>
                    </a:lnTo>
                    <a:lnTo>
                      <a:pt x="260" y="1"/>
                    </a:lnTo>
                    <a:lnTo>
                      <a:pt x="241" y="1"/>
                    </a:lnTo>
                    <a:lnTo>
                      <a:pt x="222" y="3"/>
                    </a:lnTo>
                    <a:lnTo>
                      <a:pt x="203" y="5"/>
                    </a:lnTo>
                    <a:lnTo>
                      <a:pt x="186" y="8"/>
                    </a:lnTo>
                    <a:lnTo>
                      <a:pt x="168" y="13"/>
                    </a:lnTo>
                    <a:lnTo>
                      <a:pt x="149" y="17"/>
                    </a:lnTo>
                    <a:lnTo>
                      <a:pt x="131" y="23"/>
                    </a:lnTo>
                    <a:lnTo>
                      <a:pt x="115" y="28"/>
                    </a:lnTo>
                    <a:lnTo>
                      <a:pt x="97" y="35"/>
                    </a:lnTo>
                    <a:lnTo>
                      <a:pt x="81" y="43"/>
                    </a:lnTo>
                    <a:lnTo>
                      <a:pt x="63" y="50"/>
                    </a:lnTo>
                    <a:lnTo>
                      <a:pt x="47" y="59"/>
                    </a:lnTo>
                    <a:lnTo>
                      <a:pt x="31" y="68"/>
                    </a:lnTo>
                    <a:lnTo>
                      <a:pt x="15" y="78"/>
                    </a:lnTo>
                    <a:lnTo>
                      <a:pt x="0" y="89"/>
                    </a:lnTo>
                    <a:lnTo>
                      <a:pt x="0"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590"/>
              <p:cNvSpPr>
                <a:spLocks/>
              </p:cNvSpPr>
              <p:nvPr/>
            </p:nvSpPr>
            <p:spPr bwMode="auto">
              <a:xfrm>
                <a:off x="5497513" y="5143500"/>
                <a:ext cx="242888" cy="53975"/>
              </a:xfrm>
              <a:custGeom>
                <a:avLst/>
                <a:gdLst>
                  <a:gd name="T0" fmla="*/ 357 w 767"/>
                  <a:gd name="T1" fmla="*/ 0 h 171"/>
                  <a:gd name="T2" fmla="*/ 306 w 767"/>
                  <a:gd name="T3" fmla="*/ 5 h 171"/>
                  <a:gd name="T4" fmla="*/ 256 w 767"/>
                  <a:gd name="T5" fmla="*/ 12 h 171"/>
                  <a:gd name="T6" fmla="*/ 207 w 767"/>
                  <a:gd name="T7" fmla="*/ 23 h 171"/>
                  <a:gd name="T8" fmla="*/ 158 w 767"/>
                  <a:gd name="T9" fmla="*/ 39 h 171"/>
                  <a:gd name="T10" fmla="*/ 110 w 767"/>
                  <a:gd name="T11" fmla="*/ 58 h 171"/>
                  <a:gd name="T12" fmla="*/ 65 w 767"/>
                  <a:gd name="T13" fmla="*/ 81 h 171"/>
                  <a:gd name="T14" fmla="*/ 21 w 767"/>
                  <a:gd name="T15" fmla="*/ 108 h 171"/>
                  <a:gd name="T16" fmla="*/ 35 w 767"/>
                  <a:gd name="T17" fmla="*/ 171 h 171"/>
                  <a:gd name="T18" fmla="*/ 74 w 767"/>
                  <a:gd name="T19" fmla="*/ 145 h 171"/>
                  <a:gd name="T20" fmla="*/ 115 w 767"/>
                  <a:gd name="T21" fmla="*/ 123 h 171"/>
                  <a:gd name="T22" fmla="*/ 157 w 767"/>
                  <a:gd name="T23" fmla="*/ 104 h 171"/>
                  <a:gd name="T24" fmla="*/ 200 w 767"/>
                  <a:gd name="T25" fmla="*/ 89 h 171"/>
                  <a:gd name="T26" fmla="*/ 245 w 767"/>
                  <a:gd name="T27" fmla="*/ 75 h 171"/>
                  <a:gd name="T28" fmla="*/ 291 w 767"/>
                  <a:gd name="T29" fmla="*/ 68 h 171"/>
                  <a:gd name="T30" fmla="*/ 336 w 767"/>
                  <a:gd name="T31" fmla="*/ 62 h 171"/>
                  <a:gd name="T32" fmla="*/ 384 w 767"/>
                  <a:gd name="T33" fmla="*/ 60 h 171"/>
                  <a:gd name="T34" fmla="*/ 430 w 767"/>
                  <a:gd name="T35" fmla="*/ 62 h 171"/>
                  <a:gd name="T36" fmla="*/ 476 w 767"/>
                  <a:gd name="T37" fmla="*/ 68 h 171"/>
                  <a:gd name="T38" fmla="*/ 522 w 767"/>
                  <a:gd name="T39" fmla="*/ 77 h 171"/>
                  <a:gd name="T40" fmla="*/ 566 w 767"/>
                  <a:gd name="T41" fmla="*/ 89 h 171"/>
                  <a:gd name="T42" fmla="*/ 610 w 767"/>
                  <a:gd name="T43" fmla="*/ 104 h 171"/>
                  <a:gd name="T44" fmla="*/ 652 w 767"/>
                  <a:gd name="T45" fmla="*/ 123 h 171"/>
                  <a:gd name="T46" fmla="*/ 693 w 767"/>
                  <a:gd name="T47" fmla="*/ 145 h 171"/>
                  <a:gd name="T48" fmla="*/ 732 w 767"/>
                  <a:gd name="T49" fmla="*/ 171 h 171"/>
                  <a:gd name="T50" fmla="*/ 745 w 767"/>
                  <a:gd name="T51" fmla="*/ 108 h 171"/>
                  <a:gd name="T52" fmla="*/ 702 w 767"/>
                  <a:gd name="T53" fmla="*/ 81 h 171"/>
                  <a:gd name="T54" fmla="*/ 656 w 767"/>
                  <a:gd name="T55" fmla="*/ 58 h 171"/>
                  <a:gd name="T56" fmla="*/ 609 w 767"/>
                  <a:gd name="T57" fmla="*/ 39 h 171"/>
                  <a:gd name="T58" fmla="*/ 561 w 767"/>
                  <a:gd name="T59" fmla="*/ 23 h 171"/>
                  <a:gd name="T60" fmla="*/ 511 w 767"/>
                  <a:gd name="T61" fmla="*/ 12 h 171"/>
                  <a:gd name="T62" fmla="*/ 461 w 767"/>
                  <a:gd name="T63" fmla="*/ 5 h 171"/>
                  <a:gd name="T64" fmla="*/ 409 w 767"/>
                  <a:gd name="T6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7" h="171">
                    <a:moveTo>
                      <a:pt x="384" y="0"/>
                    </a:moveTo>
                    <a:lnTo>
                      <a:pt x="357" y="0"/>
                    </a:lnTo>
                    <a:lnTo>
                      <a:pt x="332" y="1"/>
                    </a:lnTo>
                    <a:lnTo>
                      <a:pt x="306" y="5"/>
                    </a:lnTo>
                    <a:lnTo>
                      <a:pt x="281" y="8"/>
                    </a:lnTo>
                    <a:lnTo>
                      <a:pt x="256" y="12"/>
                    </a:lnTo>
                    <a:lnTo>
                      <a:pt x="231" y="17"/>
                    </a:lnTo>
                    <a:lnTo>
                      <a:pt x="207" y="23"/>
                    </a:lnTo>
                    <a:lnTo>
                      <a:pt x="182" y="31"/>
                    </a:lnTo>
                    <a:lnTo>
                      <a:pt x="158" y="39"/>
                    </a:lnTo>
                    <a:lnTo>
                      <a:pt x="135" y="48"/>
                    </a:lnTo>
                    <a:lnTo>
                      <a:pt x="110" y="58"/>
                    </a:lnTo>
                    <a:lnTo>
                      <a:pt x="88" y="69"/>
                    </a:lnTo>
                    <a:lnTo>
                      <a:pt x="65" y="81"/>
                    </a:lnTo>
                    <a:lnTo>
                      <a:pt x="43" y="93"/>
                    </a:lnTo>
                    <a:lnTo>
                      <a:pt x="21" y="108"/>
                    </a:lnTo>
                    <a:lnTo>
                      <a:pt x="0" y="122"/>
                    </a:lnTo>
                    <a:lnTo>
                      <a:pt x="35" y="171"/>
                    </a:lnTo>
                    <a:lnTo>
                      <a:pt x="54" y="157"/>
                    </a:lnTo>
                    <a:lnTo>
                      <a:pt x="74" y="145"/>
                    </a:lnTo>
                    <a:lnTo>
                      <a:pt x="94" y="134"/>
                    </a:lnTo>
                    <a:lnTo>
                      <a:pt x="115" y="123"/>
                    </a:lnTo>
                    <a:lnTo>
                      <a:pt x="136" y="113"/>
                    </a:lnTo>
                    <a:lnTo>
                      <a:pt x="157" y="104"/>
                    </a:lnTo>
                    <a:lnTo>
                      <a:pt x="179" y="95"/>
                    </a:lnTo>
                    <a:lnTo>
                      <a:pt x="200" y="89"/>
                    </a:lnTo>
                    <a:lnTo>
                      <a:pt x="222" y="82"/>
                    </a:lnTo>
                    <a:lnTo>
                      <a:pt x="245" y="75"/>
                    </a:lnTo>
                    <a:lnTo>
                      <a:pt x="267" y="71"/>
                    </a:lnTo>
                    <a:lnTo>
                      <a:pt x="291" y="68"/>
                    </a:lnTo>
                    <a:lnTo>
                      <a:pt x="313" y="64"/>
                    </a:lnTo>
                    <a:lnTo>
                      <a:pt x="336" y="62"/>
                    </a:lnTo>
                    <a:lnTo>
                      <a:pt x="360" y="60"/>
                    </a:lnTo>
                    <a:lnTo>
                      <a:pt x="384" y="60"/>
                    </a:lnTo>
                    <a:lnTo>
                      <a:pt x="407" y="60"/>
                    </a:lnTo>
                    <a:lnTo>
                      <a:pt x="430" y="62"/>
                    </a:lnTo>
                    <a:lnTo>
                      <a:pt x="453" y="64"/>
                    </a:lnTo>
                    <a:lnTo>
                      <a:pt x="476" y="68"/>
                    </a:lnTo>
                    <a:lnTo>
                      <a:pt x="500" y="71"/>
                    </a:lnTo>
                    <a:lnTo>
                      <a:pt x="522" y="77"/>
                    </a:lnTo>
                    <a:lnTo>
                      <a:pt x="544" y="82"/>
                    </a:lnTo>
                    <a:lnTo>
                      <a:pt x="566" y="89"/>
                    </a:lnTo>
                    <a:lnTo>
                      <a:pt x="588" y="95"/>
                    </a:lnTo>
                    <a:lnTo>
                      <a:pt x="610" y="104"/>
                    </a:lnTo>
                    <a:lnTo>
                      <a:pt x="631" y="113"/>
                    </a:lnTo>
                    <a:lnTo>
                      <a:pt x="652" y="123"/>
                    </a:lnTo>
                    <a:lnTo>
                      <a:pt x="672" y="134"/>
                    </a:lnTo>
                    <a:lnTo>
                      <a:pt x="693" y="145"/>
                    </a:lnTo>
                    <a:lnTo>
                      <a:pt x="713" y="158"/>
                    </a:lnTo>
                    <a:lnTo>
                      <a:pt x="732" y="171"/>
                    </a:lnTo>
                    <a:lnTo>
                      <a:pt x="767" y="122"/>
                    </a:lnTo>
                    <a:lnTo>
                      <a:pt x="745" y="108"/>
                    </a:lnTo>
                    <a:lnTo>
                      <a:pt x="724" y="93"/>
                    </a:lnTo>
                    <a:lnTo>
                      <a:pt x="702" y="81"/>
                    </a:lnTo>
                    <a:lnTo>
                      <a:pt x="679" y="69"/>
                    </a:lnTo>
                    <a:lnTo>
                      <a:pt x="656" y="58"/>
                    </a:lnTo>
                    <a:lnTo>
                      <a:pt x="632" y="48"/>
                    </a:lnTo>
                    <a:lnTo>
                      <a:pt x="609" y="39"/>
                    </a:lnTo>
                    <a:lnTo>
                      <a:pt x="585" y="31"/>
                    </a:lnTo>
                    <a:lnTo>
                      <a:pt x="561" y="23"/>
                    </a:lnTo>
                    <a:lnTo>
                      <a:pt x="536" y="17"/>
                    </a:lnTo>
                    <a:lnTo>
                      <a:pt x="511" y="12"/>
                    </a:lnTo>
                    <a:lnTo>
                      <a:pt x="485" y="8"/>
                    </a:lnTo>
                    <a:lnTo>
                      <a:pt x="461" y="5"/>
                    </a:lnTo>
                    <a:lnTo>
                      <a:pt x="434" y="1"/>
                    </a:lnTo>
                    <a:lnTo>
                      <a:pt x="409" y="0"/>
                    </a:lnTo>
                    <a:lnTo>
                      <a:pt x="3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124"/>
            <p:cNvGrpSpPr/>
            <p:nvPr/>
          </p:nvGrpSpPr>
          <p:grpSpPr>
            <a:xfrm flipV="1">
              <a:off x="7416824" y="1511524"/>
              <a:ext cx="155938" cy="150842"/>
              <a:chOff x="5497513" y="5143500"/>
              <a:chExt cx="242888" cy="234950"/>
            </a:xfrm>
            <a:grpFill/>
          </p:grpSpPr>
          <p:sp>
            <p:nvSpPr>
              <p:cNvPr id="126" name="Freeform 1587"/>
              <p:cNvSpPr>
                <a:spLocks/>
              </p:cNvSpPr>
              <p:nvPr/>
            </p:nvSpPr>
            <p:spPr bwMode="auto">
              <a:xfrm>
                <a:off x="5589588" y="5321300"/>
                <a:ext cx="57150" cy="57150"/>
              </a:xfrm>
              <a:custGeom>
                <a:avLst/>
                <a:gdLst>
                  <a:gd name="T0" fmla="*/ 81 w 181"/>
                  <a:gd name="T1" fmla="*/ 1 h 181"/>
                  <a:gd name="T2" fmla="*/ 64 w 181"/>
                  <a:gd name="T3" fmla="*/ 4 h 181"/>
                  <a:gd name="T4" fmla="*/ 47 w 181"/>
                  <a:gd name="T5" fmla="*/ 11 h 181"/>
                  <a:gd name="T6" fmla="*/ 33 w 181"/>
                  <a:gd name="T7" fmla="*/ 21 h 181"/>
                  <a:gd name="T8" fmla="*/ 21 w 181"/>
                  <a:gd name="T9" fmla="*/ 33 h 181"/>
                  <a:gd name="T10" fmla="*/ 11 w 181"/>
                  <a:gd name="T11" fmla="*/ 47 h 181"/>
                  <a:gd name="T12" fmla="*/ 4 w 181"/>
                  <a:gd name="T13" fmla="*/ 64 h 181"/>
                  <a:gd name="T14" fmla="*/ 0 w 181"/>
                  <a:gd name="T15" fmla="*/ 82 h 181"/>
                  <a:gd name="T16" fmla="*/ 0 w 181"/>
                  <a:gd name="T17" fmla="*/ 99 h 181"/>
                  <a:gd name="T18" fmla="*/ 4 w 181"/>
                  <a:gd name="T19" fmla="*/ 117 h 181"/>
                  <a:gd name="T20" fmla="*/ 11 w 181"/>
                  <a:gd name="T21" fmla="*/ 134 h 181"/>
                  <a:gd name="T22" fmla="*/ 21 w 181"/>
                  <a:gd name="T23" fmla="*/ 148 h 181"/>
                  <a:gd name="T24" fmla="*/ 33 w 181"/>
                  <a:gd name="T25" fmla="*/ 160 h 181"/>
                  <a:gd name="T26" fmla="*/ 47 w 181"/>
                  <a:gd name="T27" fmla="*/ 170 h 181"/>
                  <a:gd name="T28" fmla="*/ 64 w 181"/>
                  <a:gd name="T29" fmla="*/ 177 h 181"/>
                  <a:gd name="T30" fmla="*/ 81 w 181"/>
                  <a:gd name="T31" fmla="*/ 180 h 181"/>
                  <a:gd name="T32" fmla="*/ 99 w 181"/>
                  <a:gd name="T33" fmla="*/ 180 h 181"/>
                  <a:gd name="T34" fmla="*/ 117 w 181"/>
                  <a:gd name="T35" fmla="*/ 177 h 181"/>
                  <a:gd name="T36" fmla="*/ 134 w 181"/>
                  <a:gd name="T37" fmla="*/ 170 h 181"/>
                  <a:gd name="T38" fmla="*/ 148 w 181"/>
                  <a:gd name="T39" fmla="*/ 160 h 181"/>
                  <a:gd name="T40" fmla="*/ 160 w 181"/>
                  <a:gd name="T41" fmla="*/ 148 h 181"/>
                  <a:gd name="T42" fmla="*/ 170 w 181"/>
                  <a:gd name="T43" fmla="*/ 134 h 181"/>
                  <a:gd name="T44" fmla="*/ 177 w 181"/>
                  <a:gd name="T45" fmla="*/ 117 h 181"/>
                  <a:gd name="T46" fmla="*/ 180 w 181"/>
                  <a:gd name="T47" fmla="*/ 99 h 181"/>
                  <a:gd name="T48" fmla="*/ 180 w 181"/>
                  <a:gd name="T49" fmla="*/ 82 h 181"/>
                  <a:gd name="T50" fmla="*/ 177 w 181"/>
                  <a:gd name="T51" fmla="*/ 64 h 181"/>
                  <a:gd name="T52" fmla="*/ 170 w 181"/>
                  <a:gd name="T53" fmla="*/ 47 h 181"/>
                  <a:gd name="T54" fmla="*/ 160 w 181"/>
                  <a:gd name="T55" fmla="*/ 33 h 181"/>
                  <a:gd name="T56" fmla="*/ 148 w 181"/>
                  <a:gd name="T57" fmla="*/ 21 h 181"/>
                  <a:gd name="T58" fmla="*/ 134 w 181"/>
                  <a:gd name="T59" fmla="*/ 11 h 181"/>
                  <a:gd name="T60" fmla="*/ 117 w 181"/>
                  <a:gd name="T61" fmla="*/ 4 h 181"/>
                  <a:gd name="T62" fmla="*/ 99 w 181"/>
                  <a:gd name="T63"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81">
                    <a:moveTo>
                      <a:pt x="91" y="0"/>
                    </a:moveTo>
                    <a:lnTo>
                      <a:pt x="81" y="1"/>
                    </a:lnTo>
                    <a:lnTo>
                      <a:pt x="72" y="2"/>
                    </a:lnTo>
                    <a:lnTo>
                      <a:pt x="64" y="4"/>
                    </a:lnTo>
                    <a:lnTo>
                      <a:pt x="55" y="8"/>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0"/>
                    </a:lnTo>
                    <a:lnTo>
                      <a:pt x="0" y="99"/>
                    </a:lnTo>
                    <a:lnTo>
                      <a:pt x="2" y="109"/>
                    </a:lnTo>
                    <a:lnTo>
                      <a:pt x="4" y="117"/>
                    </a:lnTo>
                    <a:lnTo>
                      <a:pt x="6" y="126"/>
                    </a:lnTo>
                    <a:lnTo>
                      <a:pt x="11" y="134"/>
                    </a:lnTo>
                    <a:lnTo>
                      <a:pt x="15" y="141"/>
                    </a:lnTo>
                    <a:lnTo>
                      <a:pt x="21" y="148"/>
                    </a:lnTo>
                    <a:lnTo>
                      <a:pt x="26" y="155"/>
                    </a:lnTo>
                    <a:lnTo>
                      <a:pt x="33" y="160"/>
                    </a:lnTo>
                    <a:lnTo>
                      <a:pt x="40" y="166"/>
                    </a:lnTo>
                    <a:lnTo>
                      <a:pt x="47" y="170"/>
                    </a:lnTo>
                    <a:lnTo>
                      <a:pt x="55" y="173"/>
                    </a:lnTo>
                    <a:lnTo>
                      <a:pt x="64" y="177"/>
                    </a:lnTo>
                    <a:lnTo>
                      <a:pt x="72" y="179"/>
                    </a:lnTo>
                    <a:lnTo>
                      <a:pt x="81" y="180"/>
                    </a:lnTo>
                    <a:lnTo>
                      <a:pt x="91" y="181"/>
                    </a:lnTo>
                    <a:lnTo>
                      <a:pt x="99" y="180"/>
                    </a:lnTo>
                    <a:lnTo>
                      <a:pt x="108" y="179"/>
                    </a:lnTo>
                    <a:lnTo>
                      <a:pt x="117" y="177"/>
                    </a:lnTo>
                    <a:lnTo>
                      <a:pt x="126" y="173"/>
                    </a:lnTo>
                    <a:lnTo>
                      <a:pt x="134" y="170"/>
                    </a:lnTo>
                    <a:lnTo>
                      <a:pt x="141" y="166"/>
                    </a:lnTo>
                    <a:lnTo>
                      <a:pt x="148" y="160"/>
                    </a:lnTo>
                    <a:lnTo>
                      <a:pt x="155" y="155"/>
                    </a:lnTo>
                    <a:lnTo>
                      <a:pt x="160" y="148"/>
                    </a:lnTo>
                    <a:lnTo>
                      <a:pt x="166" y="141"/>
                    </a:lnTo>
                    <a:lnTo>
                      <a:pt x="170" y="134"/>
                    </a:lnTo>
                    <a:lnTo>
                      <a:pt x="173" y="126"/>
                    </a:lnTo>
                    <a:lnTo>
                      <a:pt x="177" y="117"/>
                    </a:lnTo>
                    <a:lnTo>
                      <a:pt x="179" y="109"/>
                    </a:lnTo>
                    <a:lnTo>
                      <a:pt x="180" y="99"/>
                    </a:lnTo>
                    <a:lnTo>
                      <a:pt x="181" y="90"/>
                    </a:lnTo>
                    <a:lnTo>
                      <a:pt x="180" y="82"/>
                    </a:lnTo>
                    <a:lnTo>
                      <a:pt x="179" y="73"/>
                    </a:lnTo>
                    <a:lnTo>
                      <a:pt x="177" y="64"/>
                    </a:lnTo>
                    <a:lnTo>
                      <a:pt x="173" y="55"/>
                    </a:lnTo>
                    <a:lnTo>
                      <a:pt x="170" y="47"/>
                    </a:lnTo>
                    <a:lnTo>
                      <a:pt x="166" y="40"/>
                    </a:lnTo>
                    <a:lnTo>
                      <a:pt x="160" y="33"/>
                    </a:lnTo>
                    <a:lnTo>
                      <a:pt x="155" y="26"/>
                    </a:lnTo>
                    <a:lnTo>
                      <a:pt x="148" y="21"/>
                    </a:lnTo>
                    <a:lnTo>
                      <a:pt x="141" y="15"/>
                    </a:lnTo>
                    <a:lnTo>
                      <a:pt x="134" y="11"/>
                    </a:lnTo>
                    <a:lnTo>
                      <a:pt x="126" y="8"/>
                    </a:lnTo>
                    <a:lnTo>
                      <a:pt x="117" y="4"/>
                    </a:lnTo>
                    <a:lnTo>
                      <a:pt x="108" y="2"/>
                    </a:lnTo>
                    <a:lnTo>
                      <a:pt x="99" y="1"/>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588"/>
              <p:cNvSpPr>
                <a:spLocks/>
              </p:cNvSpPr>
              <p:nvPr/>
            </p:nvSpPr>
            <p:spPr bwMode="auto">
              <a:xfrm>
                <a:off x="5562600" y="5257800"/>
                <a:ext cx="111125" cy="33338"/>
              </a:xfrm>
              <a:custGeom>
                <a:avLst/>
                <a:gdLst>
                  <a:gd name="T0" fmla="*/ 0 w 348"/>
                  <a:gd name="T1" fmla="*/ 55 h 105"/>
                  <a:gd name="T2" fmla="*/ 35 w 348"/>
                  <a:gd name="T3" fmla="*/ 105 h 105"/>
                  <a:gd name="T4" fmla="*/ 51 w 348"/>
                  <a:gd name="T5" fmla="*/ 94 h 105"/>
                  <a:gd name="T6" fmla="*/ 67 w 348"/>
                  <a:gd name="T7" fmla="*/ 85 h 105"/>
                  <a:gd name="T8" fmla="*/ 84 w 348"/>
                  <a:gd name="T9" fmla="*/ 77 h 105"/>
                  <a:gd name="T10" fmla="*/ 102 w 348"/>
                  <a:gd name="T11" fmla="*/ 72 h 105"/>
                  <a:gd name="T12" fmla="*/ 119 w 348"/>
                  <a:gd name="T13" fmla="*/ 66 h 105"/>
                  <a:gd name="T14" fmla="*/ 137 w 348"/>
                  <a:gd name="T15" fmla="*/ 63 h 105"/>
                  <a:gd name="T16" fmla="*/ 156 w 348"/>
                  <a:gd name="T17" fmla="*/ 61 h 105"/>
                  <a:gd name="T18" fmla="*/ 175 w 348"/>
                  <a:gd name="T19" fmla="*/ 60 h 105"/>
                  <a:gd name="T20" fmla="*/ 193 w 348"/>
                  <a:gd name="T21" fmla="*/ 61 h 105"/>
                  <a:gd name="T22" fmla="*/ 211 w 348"/>
                  <a:gd name="T23" fmla="*/ 63 h 105"/>
                  <a:gd name="T24" fmla="*/ 230 w 348"/>
                  <a:gd name="T25" fmla="*/ 66 h 105"/>
                  <a:gd name="T26" fmla="*/ 248 w 348"/>
                  <a:gd name="T27" fmla="*/ 72 h 105"/>
                  <a:gd name="T28" fmla="*/ 265 w 348"/>
                  <a:gd name="T29" fmla="*/ 77 h 105"/>
                  <a:gd name="T30" fmla="*/ 282 w 348"/>
                  <a:gd name="T31" fmla="*/ 85 h 105"/>
                  <a:gd name="T32" fmla="*/ 298 w 348"/>
                  <a:gd name="T33" fmla="*/ 94 h 105"/>
                  <a:gd name="T34" fmla="*/ 314 w 348"/>
                  <a:gd name="T35" fmla="*/ 105 h 105"/>
                  <a:gd name="T36" fmla="*/ 348 w 348"/>
                  <a:gd name="T37" fmla="*/ 55 h 105"/>
                  <a:gd name="T38" fmla="*/ 329 w 348"/>
                  <a:gd name="T39" fmla="*/ 43 h 105"/>
                  <a:gd name="T40" fmla="*/ 308 w 348"/>
                  <a:gd name="T41" fmla="*/ 31 h 105"/>
                  <a:gd name="T42" fmla="*/ 287 w 348"/>
                  <a:gd name="T43" fmla="*/ 22 h 105"/>
                  <a:gd name="T44" fmla="*/ 265 w 348"/>
                  <a:gd name="T45" fmla="*/ 14 h 105"/>
                  <a:gd name="T46" fmla="*/ 243 w 348"/>
                  <a:gd name="T47" fmla="*/ 8 h 105"/>
                  <a:gd name="T48" fmla="*/ 221 w 348"/>
                  <a:gd name="T49" fmla="*/ 3 h 105"/>
                  <a:gd name="T50" fmla="*/ 198 w 348"/>
                  <a:gd name="T51" fmla="*/ 1 h 105"/>
                  <a:gd name="T52" fmla="*/ 175 w 348"/>
                  <a:gd name="T53" fmla="*/ 0 h 105"/>
                  <a:gd name="T54" fmla="*/ 151 w 348"/>
                  <a:gd name="T55" fmla="*/ 1 h 105"/>
                  <a:gd name="T56" fmla="*/ 128 w 348"/>
                  <a:gd name="T57" fmla="*/ 3 h 105"/>
                  <a:gd name="T58" fmla="*/ 105 w 348"/>
                  <a:gd name="T59" fmla="*/ 8 h 105"/>
                  <a:gd name="T60" fmla="*/ 83 w 348"/>
                  <a:gd name="T61" fmla="*/ 14 h 105"/>
                  <a:gd name="T62" fmla="*/ 62 w 348"/>
                  <a:gd name="T63" fmla="*/ 22 h 105"/>
                  <a:gd name="T64" fmla="*/ 41 w 348"/>
                  <a:gd name="T65" fmla="*/ 31 h 105"/>
                  <a:gd name="T66" fmla="*/ 20 w 348"/>
                  <a:gd name="T67" fmla="*/ 43 h 105"/>
                  <a:gd name="T68" fmla="*/ 0 w 348"/>
                  <a:gd name="T69"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8" h="105">
                    <a:moveTo>
                      <a:pt x="0" y="55"/>
                    </a:moveTo>
                    <a:lnTo>
                      <a:pt x="35" y="105"/>
                    </a:lnTo>
                    <a:lnTo>
                      <a:pt x="51" y="94"/>
                    </a:lnTo>
                    <a:lnTo>
                      <a:pt x="67" y="85"/>
                    </a:lnTo>
                    <a:lnTo>
                      <a:pt x="84" y="77"/>
                    </a:lnTo>
                    <a:lnTo>
                      <a:pt x="102" y="72"/>
                    </a:lnTo>
                    <a:lnTo>
                      <a:pt x="119" y="66"/>
                    </a:lnTo>
                    <a:lnTo>
                      <a:pt x="137" y="63"/>
                    </a:lnTo>
                    <a:lnTo>
                      <a:pt x="156" y="61"/>
                    </a:lnTo>
                    <a:lnTo>
                      <a:pt x="175" y="60"/>
                    </a:lnTo>
                    <a:lnTo>
                      <a:pt x="193" y="61"/>
                    </a:lnTo>
                    <a:lnTo>
                      <a:pt x="211" y="63"/>
                    </a:lnTo>
                    <a:lnTo>
                      <a:pt x="230" y="66"/>
                    </a:lnTo>
                    <a:lnTo>
                      <a:pt x="248" y="72"/>
                    </a:lnTo>
                    <a:lnTo>
                      <a:pt x="265" y="77"/>
                    </a:lnTo>
                    <a:lnTo>
                      <a:pt x="282" y="85"/>
                    </a:lnTo>
                    <a:lnTo>
                      <a:pt x="298" y="94"/>
                    </a:lnTo>
                    <a:lnTo>
                      <a:pt x="314" y="105"/>
                    </a:lnTo>
                    <a:lnTo>
                      <a:pt x="348" y="55"/>
                    </a:lnTo>
                    <a:lnTo>
                      <a:pt x="329" y="43"/>
                    </a:lnTo>
                    <a:lnTo>
                      <a:pt x="308" y="31"/>
                    </a:lnTo>
                    <a:lnTo>
                      <a:pt x="287" y="22"/>
                    </a:lnTo>
                    <a:lnTo>
                      <a:pt x="265" y="14"/>
                    </a:lnTo>
                    <a:lnTo>
                      <a:pt x="243" y="8"/>
                    </a:lnTo>
                    <a:lnTo>
                      <a:pt x="221" y="3"/>
                    </a:lnTo>
                    <a:lnTo>
                      <a:pt x="198" y="1"/>
                    </a:lnTo>
                    <a:lnTo>
                      <a:pt x="175" y="0"/>
                    </a:lnTo>
                    <a:lnTo>
                      <a:pt x="151" y="1"/>
                    </a:lnTo>
                    <a:lnTo>
                      <a:pt x="128" y="3"/>
                    </a:lnTo>
                    <a:lnTo>
                      <a:pt x="105" y="8"/>
                    </a:lnTo>
                    <a:lnTo>
                      <a:pt x="83" y="14"/>
                    </a:lnTo>
                    <a:lnTo>
                      <a:pt x="62" y="22"/>
                    </a:lnTo>
                    <a:lnTo>
                      <a:pt x="41" y="31"/>
                    </a:lnTo>
                    <a:lnTo>
                      <a:pt x="20" y="43"/>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589"/>
              <p:cNvSpPr>
                <a:spLocks/>
              </p:cNvSpPr>
              <p:nvPr/>
            </p:nvSpPr>
            <p:spPr bwMode="auto">
              <a:xfrm>
                <a:off x="5530850" y="5200650"/>
                <a:ext cx="176213" cy="44450"/>
              </a:xfrm>
              <a:custGeom>
                <a:avLst/>
                <a:gdLst>
                  <a:gd name="T0" fmla="*/ 34 w 557"/>
                  <a:gd name="T1" fmla="*/ 138 h 138"/>
                  <a:gd name="T2" fmla="*/ 62 w 557"/>
                  <a:gd name="T3" fmla="*/ 120 h 138"/>
                  <a:gd name="T4" fmla="*/ 91 w 557"/>
                  <a:gd name="T5" fmla="*/ 105 h 138"/>
                  <a:gd name="T6" fmla="*/ 120 w 557"/>
                  <a:gd name="T7" fmla="*/ 91 h 138"/>
                  <a:gd name="T8" fmla="*/ 150 w 557"/>
                  <a:gd name="T9" fmla="*/ 80 h 138"/>
                  <a:gd name="T10" fmla="*/ 181 w 557"/>
                  <a:gd name="T11" fmla="*/ 71 h 138"/>
                  <a:gd name="T12" fmla="*/ 213 w 557"/>
                  <a:gd name="T13" fmla="*/ 65 h 138"/>
                  <a:gd name="T14" fmla="*/ 245 w 557"/>
                  <a:gd name="T15" fmla="*/ 61 h 138"/>
                  <a:gd name="T16" fmla="*/ 279 w 557"/>
                  <a:gd name="T17" fmla="*/ 60 h 138"/>
                  <a:gd name="T18" fmla="*/ 311 w 557"/>
                  <a:gd name="T19" fmla="*/ 61 h 138"/>
                  <a:gd name="T20" fmla="*/ 344 w 557"/>
                  <a:gd name="T21" fmla="*/ 65 h 138"/>
                  <a:gd name="T22" fmla="*/ 376 w 557"/>
                  <a:gd name="T23" fmla="*/ 71 h 138"/>
                  <a:gd name="T24" fmla="*/ 407 w 557"/>
                  <a:gd name="T25" fmla="*/ 80 h 138"/>
                  <a:gd name="T26" fmla="*/ 437 w 557"/>
                  <a:gd name="T27" fmla="*/ 91 h 138"/>
                  <a:gd name="T28" fmla="*/ 467 w 557"/>
                  <a:gd name="T29" fmla="*/ 105 h 138"/>
                  <a:gd name="T30" fmla="*/ 495 w 557"/>
                  <a:gd name="T31" fmla="*/ 120 h 138"/>
                  <a:gd name="T32" fmla="*/ 523 w 557"/>
                  <a:gd name="T33" fmla="*/ 138 h 138"/>
                  <a:gd name="T34" fmla="*/ 542 w 557"/>
                  <a:gd name="T35" fmla="*/ 78 h 138"/>
                  <a:gd name="T36" fmla="*/ 510 w 557"/>
                  <a:gd name="T37" fmla="*/ 59 h 138"/>
                  <a:gd name="T38" fmla="*/ 477 w 557"/>
                  <a:gd name="T39" fmla="*/ 43 h 138"/>
                  <a:gd name="T40" fmla="*/ 442 w 557"/>
                  <a:gd name="T41" fmla="*/ 28 h 138"/>
                  <a:gd name="T42" fmla="*/ 407 w 557"/>
                  <a:gd name="T43" fmla="*/ 17 h 138"/>
                  <a:gd name="T44" fmla="*/ 371 w 557"/>
                  <a:gd name="T45" fmla="*/ 8 h 138"/>
                  <a:gd name="T46" fmla="*/ 335 w 557"/>
                  <a:gd name="T47" fmla="*/ 3 h 138"/>
                  <a:gd name="T48" fmla="*/ 297 w 557"/>
                  <a:gd name="T49" fmla="*/ 1 h 138"/>
                  <a:gd name="T50" fmla="*/ 260 w 557"/>
                  <a:gd name="T51" fmla="*/ 1 h 138"/>
                  <a:gd name="T52" fmla="*/ 222 w 557"/>
                  <a:gd name="T53" fmla="*/ 3 h 138"/>
                  <a:gd name="T54" fmla="*/ 186 w 557"/>
                  <a:gd name="T55" fmla="*/ 8 h 138"/>
                  <a:gd name="T56" fmla="*/ 149 w 557"/>
                  <a:gd name="T57" fmla="*/ 17 h 138"/>
                  <a:gd name="T58" fmla="*/ 115 w 557"/>
                  <a:gd name="T59" fmla="*/ 28 h 138"/>
                  <a:gd name="T60" fmla="*/ 81 w 557"/>
                  <a:gd name="T61" fmla="*/ 43 h 138"/>
                  <a:gd name="T62" fmla="*/ 47 w 557"/>
                  <a:gd name="T63" fmla="*/ 59 h 138"/>
                  <a:gd name="T64" fmla="*/ 15 w 557"/>
                  <a:gd name="T65" fmla="*/ 78 h 138"/>
                  <a:gd name="T66" fmla="*/ 0 w 557"/>
                  <a:gd name="T67" fmla="*/ 8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7" h="138">
                    <a:moveTo>
                      <a:pt x="0" y="89"/>
                    </a:moveTo>
                    <a:lnTo>
                      <a:pt x="34" y="138"/>
                    </a:lnTo>
                    <a:lnTo>
                      <a:pt x="47" y="129"/>
                    </a:lnTo>
                    <a:lnTo>
                      <a:pt x="62" y="120"/>
                    </a:lnTo>
                    <a:lnTo>
                      <a:pt x="76" y="111"/>
                    </a:lnTo>
                    <a:lnTo>
                      <a:pt x="91" y="105"/>
                    </a:lnTo>
                    <a:lnTo>
                      <a:pt x="105" y="97"/>
                    </a:lnTo>
                    <a:lnTo>
                      <a:pt x="120" y="91"/>
                    </a:lnTo>
                    <a:lnTo>
                      <a:pt x="135" y="85"/>
                    </a:lnTo>
                    <a:lnTo>
                      <a:pt x="150" y="80"/>
                    </a:lnTo>
                    <a:lnTo>
                      <a:pt x="166" y="75"/>
                    </a:lnTo>
                    <a:lnTo>
                      <a:pt x="181" y="71"/>
                    </a:lnTo>
                    <a:lnTo>
                      <a:pt x="197" y="68"/>
                    </a:lnTo>
                    <a:lnTo>
                      <a:pt x="213" y="65"/>
                    </a:lnTo>
                    <a:lnTo>
                      <a:pt x="229" y="63"/>
                    </a:lnTo>
                    <a:lnTo>
                      <a:pt x="245" y="61"/>
                    </a:lnTo>
                    <a:lnTo>
                      <a:pt x="262" y="60"/>
                    </a:lnTo>
                    <a:lnTo>
                      <a:pt x="279" y="60"/>
                    </a:lnTo>
                    <a:lnTo>
                      <a:pt x="295" y="60"/>
                    </a:lnTo>
                    <a:lnTo>
                      <a:pt x="311" y="61"/>
                    </a:lnTo>
                    <a:lnTo>
                      <a:pt x="327" y="63"/>
                    </a:lnTo>
                    <a:lnTo>
                      <a:pt x="344" y="65"/>
                    </a:lnTo>
                    <a:lnTo>
                      <a:pt x="359" y="68"/>
                    </a:lnTo>
                    <a:lnTo>
                      <a:pt x="376" y="71"/>
                    </a:lnTo>
                    <a:lnTo>
                      <a:pt x="391" y="75"/>
                    </a:lnTo>
                    <a:lnTo>
                      <a:pt x="407" y="80"/>
                    </a:lnTo>
                    <a:lnTo>
                      <a:pt x="422" y="85"/>
                    </a:lnTo>
                    <a:lnTo>
                      <a:pt x="437" y="91"/>
                    </a:lnTo>
                    <a:lnTo>
                      <a:pt x="452" y="97"/>
                    </a:lnTo>
                    <a:lnTo>
                      <a:pt x="467" y="105"/>
                    </a:lnTo>
                    <a:lnTo>
                      <a:pt x="481" y="111"/>
                    </a:lnTo>
                    <a:lnTo>
                      <a:pt x="495" y="120"/>
                    </a:lnTo>
                    <a:lnTo>
                      <a:pt x="509" y="129"/>
                    </a:lnTo>
                    <a:lnTo>
                      <a:pt x="523" y="138"/>
                    </a:lnTo>
                    <a:lnTo>
                      <a:pt x="557" y="89"/>
                    </a:lnTo>
                    <a:lnTo>
                      <a:pt x="542" y="78"/>
                    </a:lnTo>
                    <a:lnTo>
                      <a:pt x="526" y="68"/>
                    </a:lnTo>
                    <a:lnTo>
                      <a:pt x="510" y="59"/>
                    </a:lnTo>
                    <a:lnTo>
                      <a:pt x="493" y="50"/>
                    </a:lnTo>
                    <a:lnTo>
                      <a:pt x="477" y="43"/>
                    </a:lnTo>
                    <a:lnTo>
                      <a:pt x="460" y="35"/>
                    </a:lnTo>
                    <a:lnTo>
                      <a:pt x="442" y="28"/>
                    </a:lnTo>
                    <a:lnTo>
                      <a:pt x="425" y="23"/>
                    </a:lnTo>
                    <a:lnTo>
                      <a:pt x="407" y="17"/>
                    </a:lnTo>
                    <a:lnTo>
                      <a:pt x="389" y="13"/>
                    </a:lnTo>
                    <a:lnTo>
                      <a:pt x="371" y="8"/>
                    </a:lnTo>
                    <a:lnTo>
                      <a:pt x="353" y="5"/>
                    </a:lnTo>
                    <a:lnTo>
                      <a:pt x="335" y="3"/>
                    </a:lnTo>
                    <a:lnTo>
                      <a:pt x="316" y="2"/>
                    </a:lnTo>
                    <a:lnTo>
                      <a:pt x="297" y="1"/>
                    </a:lnTo>
                    <a:lnTo>
                      <a:pt x="279" y="0"/>
                    </a:lnTo>
                    <a:lnTo>
                      <a:pt x="260" y="1"/>
                    </a:lnTo>
                    <a:lnTo>
                      <a:pt x="241" y="1"/>
                    </a:lnTo>
                    <a:lnTo>
                      <a:pt x="222" y="3"/>
                    </a:lnTo>
                    <a:lnTo>
                      <a:pt x="203" y="5"/>
                    </a:lnTo>
                    <a:lnTo>
                      <a:pt x="186" y="8"/>
                    </a:lnTo>
                    <a:lnTo>
                      <a:pt x="168" y="13"/>
                    </a:lnTo>
                    <a:lnTo>
                      <a:pt x="149" y="17"/>
                    </a:lnTo>
                    <a:lnTo>
                      <a:pt x="131" y="23"/>
                    </a:lnTo>
                    <a:lnTo>
                      <a:pt x="115" y="28"/>
                    </a:lnTo>
                    <a:lnTo>
                      <a:pt x="97" y="35"/>
                    </a:lnTo>
                    <a:lnTo>
                      <a:pt x="81" y="43"/>
                    </a:lnTo>
                    <a:lnTo>
                      <a:pt x="63" y="50"/>
                    </a:lnTo>
                    <a:lnTo>
                      <a:pt x="47" y="59"/>
                    </a:lnTo>
                    <a:lnTo>
                      <a:pt x="31" y="68"/>
                    </a:lnTo>
                    <a:lnTo>
                      <a:pt x="15" y="78"/>
                    </a:lnTo>
                    <a:lnTo>
                      <a:pt x="0" y="89"/>
                    </a:lnTo>
                    <a:lnTo>
                      <a:pt x="0"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590"/>
              <p:cNvSpPr>
                <a:spLocks/>
              </p:cNvSpPr>
              <p:nvPr/>
            </p:nvSpPr>
            <p:spPr bwMode="auto">
              <a:xfrm>
                <a:off x="5497513" y="5143500"/>
                <a:ext cx="242888" cy="53975"/>
              </a:xfrm>
              <a:custGeom>
                <a:avLst/>
                <a:gdLst>
                  <a:gd name="T0" fmla="*/ 357 w 767"/>
                  <a:gd name="T1" fmla="*/ 0 h 171"/>
                  <a:gd name="T2" fmla="*/ 306 w 767"/>
                  <a:gd name="T3" fmla="*/ 5 h 171"/>
                  <a:gd name="T4" fmla="*/ 256 w 767"/>
                  <a:gd name="T5" fmla="*/ 12 h 171"/>
                  <a:gd name="T6" fmla="*/ 207 w 767"/>
                  <a:gd name="T7" fmla="*/ 23 h 171"/>
                  <a:gd name="T8" fmla="*/ 158 w 767"/>
                  <a:gd name="T9" fmla="*/ 39 h 171"/>
                  <a:gd name="T10" fmla="*/ 110 w 767"/>
                  <a:gd name="T11" fmla="*/ 58 h 171"/>
                  <a:gd name="T12" fmla="*/ 65 w 767"/>
                  <a:gd name="T13" fmla="*/ 81 h 171"/>
                  <a:gd name="T14" fmla="*/ 21 w 767"/>
                  <a:gd name="T15" fmla="*/ 108 h 171"/>
                  <a:gd name="T16" fmla="*/ 35 w 767"/>
                  <a:gd name="T17" fmla="*/ 171 h 171"/>
                  <a:gd name="T18" fmla="*/ 74 w 767"/>
                  <a:gd name="T19" fmla="*/ 145 h 171"/>
                  <a:gd name="T20" fmla="*/ 115 w 767"/>
                  <a:gd name="T21" fmla="*/ 123 h 171"/>
                  <a:gd name="T22" fmla="*/ 157 w 767"/>
                  <a:gd name="T23" fmla="*/ 104 h 171"/>
                  <a:gd name="T24" fmla="*/ 200 w 767"/>
                  <a:gd name="T25" fmla="*/ 89 h 171"/>
                  <a:gd name="T26" fmla="*/ 245 w 767"/>
                  <a:gd name="T27" fmla="*/ 75 h 171"/>
                  <a:gd name="T28" fmla="*/ 291 w 767"/>
                  <a:gd name="T29" fmla="*/ 68 h 171"/>
                  <a:gd name="T30" fmla="*/ 336 w 767"/>
                  <a:gd name="T31" fmla="*/ 62 h 171"/>
                  <a:gd name="T32" fmla="*/ 384 w 767"/>
                  <a:gd name="T33" fmla="*/ 60 h 171"/>
                  <a:gd name="T34" fmla="*/ 430 w 767"/>
                  <a:gd name="T35" fmla="*/ 62 h 171"/>
                  <a:gd name="T36" fmla="*/ 476 w 767"/>
                  <a:gd name="T37" fmla="*/ 68 h 171"/>
                  <a:gd name="T38" fmla="*/ 522 w 767"/>
                  <a:gd name="T39" fmla="*/ 77 h 171"/>
                  <a:gd name="T40" fmla="*/ 566 w 767"/>
                  <a:gd name="T41" fmla="*/ 89 h 171"/>
                  <a:gd name="T42" fmla="*/ 610 w 767"/>
                  <a:gd name="T43" fmla="*/ 104 h 171"/>
                  <a:gd name="T44" fmla="*/ 652 w 767"/>
                  <a:gd name="T45" fmla="*/ 123 h 171"/>
                  <a:gd name="T46" fmla="*/ 693 w 767"/>
                  <a:gd name="T47" fmla="*/ 145 h 171"/>
                  <a:gd name="T48" fmla="*/ 732 w 767"/>
                  <a:gd name="T49" fmla="*/ 171 h 171"/>
                  <a:gd name="T50" fmla="*/ 745 w 767"/>
                  <a:gd name="T51" fmla="*/ 108 h 171"/>
                  <a:gd name="T52" fmla="*/ 702 w 767"/>
                  <a:gd name="T53" fmla="*/ 81 h 171"/>
                  <a:gd name="T54" fmla="*/ 656 w 767"/>
                  <a:gd name="T55" fmla="*/ 58 h 171"/>
                  <a:gd name="T56" fmla="*/ 609 w 767"/>
                  <a:gd name="T57" fmla="*/ 39 h 171"/>
                  <a:gd name="T58" fmla="*/ 561 w 767"/>
                  <a:gd name="T59" fmla="*/ 23 h 171"/>
                  <a:gd name="T60" fmla="*/ 511 w 767"/>
                  <a:gd name="T61" fmla="*/ 12 h 171"/>
                  <a:gd name="T62" fmla="*/ 461 w 767"/>
                  <a:gd name="T63" fmla="*/ 5 h 171"/>
                  <a:gd name="T64" fmla="*/ 409 w 767"/>
                  <a:gd name="T6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7" h="171">
                    <a:moveTo>
                      <a:pt x="384" y="0"/>
                    </a:moveTo>
                    <a:lnTo>
                      <a:pt x="357" y="0"/>
                    </a:lnTo>
                    <a:lnTo>
                      <a:pt x="332" y="1"/>
                    </a:lnTo>
                    <a:lnTo>
                      <a:pt x="306" y="5"/>
                    </a:lnTo>
                    <a:lnTo>
                      <a:pt x="281" y="8"/>
                    </a:lnTo>
                    <a:lnTo>
                      <a:pt x="256" y="12"/>
                    </a:lnTo>
                    <a:lnTo>
                      <a:pt x="231" y="17"/>
                    </a:lnTo>
                    <a:lnTo>
                      <a:pt x="207" y="23"/>
                    </a:lnTo>
                    <a:lnTo>
                      <a:pt x="182" y="31"/>
                    </a:lnTo>
                    <a:lnTo>
                      <a:pt x="158" y="39"/>
                    </a:lnTo>
                    <a:lnTo>
                      <a:pt x="135" y="48"/>
                    </a:lnTo>
                    <a:lnTo>
                      <a:pt x="110" y="58"/>
                    </a:lnTo>
                    <a:lnTo>
                      <a:pt x="88" y="69"/>
                    </a:lnTo>
                    <a:lnTo>
                      <a:pt x="65" y="81"/>
                    </a:lnTo>
                    <a:lnTo>
                      <a:pt x="43" y="93"/>
                    </a:lnTo>
                    <a:lnTo>
                      <a:pt x="21" y="108"/>
                    </a:lnTo>
                    <a:lnTo>
                      <a:pt x="0" y="122"/>
                    </a:lnTo>
                    <a:lnTo>
                      <a:pt x="35" y="171"/>
                    </a:lnTo>
                    <a:lnTo>
                      <a:pt x="54" y="157"/>
                    </a:lnTo>
                    <a:lnTo>
                      <a:pt x="74" y="145"/>
                    </a:lnTo>
                    <a:lnTo>
                      <a:pt x="94" y="134"/>
                    </a:lnTo>
                    <a:lnTo>
                      <a:pt x="115" y="123"/>
                    </a:lnTo>
                    <a:lnTo>
                      <a:pt x="136" y="113"/>
                    </a:lnTo>
                    <a:lnTo>
                      <a:pt x="157" y="104"/>
                    </a:lnTo>
                    <a:lnTo>
                      <a:pt x="179" y="95"/>
                    </a:lnTo>
                    <a:lnTo>
                      <a:pt x="200" y="89"/>
                    </a:lnTo>
                    <a:lnTo>
                      <a:pt x="222" y="82"/>
                    </a:lnTo>
                    <a:lnTo>
                      <a:pt x="245" y="75"/>
                    </a:lnTo>
                    <a:lnTo>
                      <a:pt x="267" y="71"/>
                    </a:lnTo>
                    <a:lnTo>
                      <a:pt x="291" y="68"/>
                    </a:lnTo>
                    <a:lnTo>
                      <a:pt x="313" y="64"/>
                    </a:lnTo>
                    <a:lnTo>
                      <a:pt x="336" y="62"/>
                    </a:lnTo>
                    <a:lnTo>
                      <a:pt x="360" y="60"/>
                    </a:lnTo>
                    <a:lnTo>
                      <a:pt x="384" y="60"/>
                    </a:lnTo>
                    <a:lnTo>
                      <a:pt x="407" y="60"/>
                    </a:lnTo>
                    <a:lnTo>
                      <a:pt x="430" y="62"/>
                    </a:lnTo>
                    <a:lnTo>
                      <a:pt x="453" y="64"/>
                    </a:lnTo>
                    <a:lnTo>
                      <a:pt x="476" y="68"/>
                    </a:lnTo>
                    <a:lnTo>
                      <a:pt x="500" y="71"/>
                    </a:lnTo>
                    <a:lnTo>
                      <a:pt x="522" y="77"/>
                    </a:lnTo>
                    <a:lnTo>
                      <a:pt x="544" y="82"/>
                    </a:lnTo>
                    <a:lnTo>
                      <a:pt x="566" y="89"/>
                    </a:lnTo>
                    <a:lnTo>
                      <a:pt x="588" y="95"/>
                    </a:lnTo>
                    <a:lnTo>
                      <a:pt x="610" y="104"/>
                    </a:lnTo>
                    <a:lnTo>
                      <a:pt x="631" y="113"/>
                    </a:lnTo>
                    <a:lnTo>
                      <a:pt x="652" y="123"/>
                    </a:lnTo>
                    <a:lnTo>
                      <a:pt x="672" y="134"/>
                    </a:lnTo>
                    <a:lnTo>
                      <a:pt x="693" y="145"/>
                    </a:lnTo>
                    <a:lnTo>
                      <a:pt x="713" y="158"/>
                    </a:lnTo>
                    <a:lnTo>
                      <a:pt x="732" y="171"/>
                    </a:lnTo>
                    <a:lnTo>
                      <a:pt x="767" y="122"/>
                    </a:lnTo>
                    <a:lnTo>
                      <a:pt x="745" y="108"/>
                    </a:lnTo>
                    <a:lnTo>
                      <a:pt x="724" y="93"/>
                    </a:lnTo>
                    <a:lnTo>
                      <a:pt x="702" y="81"/>
                    </a:lnTo>
                    <a:lnTo>
                      <a:pt x="679" y="69"/>
                    </a:lnTo>
                    <a:lnTo>
                      <a:pt x="656" y="58"/>
                    </a:lnTo>
                    <a:lnTo>
                      <a:pt x="632" y="48"/>
                    </a:lnTo>
                    <a:lnTo>
                      <a:pt x="609" y="39"/>
                    </a:lnTo>
                    <a:lnTo>
                      <a:pt x="585" y="31"/>
                    </a:lnTo>
                    <a:lnTo>
                      <a:pt x="561" y="23"/>
                    </a:lnTo>
                    <a:lnTo>
                      <a:pt x="536" y="17"/>
                    </a:lnTo>
                    <a:lnTo>
                      <a:pt x="511" y="12"/>
                    </a:lnTo>
                    <a:lnTo>
                      <a:pt x="485" y="8"/>
                    </a:lnTo>
                    <a:lnTo>
                      <a:pt x="461" y="5"/>
                    </a:lnTo>
                    <a:lnTo>
                      <a:pt x="434" y="1"/>
                    </a:lnTo>
                    <a:lnTo>
                      <a:pt x="409" y="0"/>
                    </a:lnTo>
                    <a:lnTo>
                      <a:pt x="3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60" name="Text Placeholder 6">
            <a:extLst>
              <a:ext uri="{FF2B5EF4-FFF2-40B4-BE49-F238E27FC236}">
                <a16:creationId xmlns:a16="http://schemas.microsoft.com/office/drawing/2014/main" id="{B13F79AB-AD20-4E45-A548-583484F76162}"/>
              </a:ext>
            </a:extLst>
          </p:cNvPr>
          <p:cNvSpPr txBox="1">
            <a:spLocks/>
          </p:cNvSpPr>
          <p:nvPr/>
        </p:nvSpPr>
        <p:spPr>
          <a:xfrm>
            <a:off x="6696925" y="1692151"/>
            <a:ext cx="1619491" cy="152349"/>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en-ID" sz="1100" b="1" dirty="0">
                <a:solidFill>
                  <a:schemeClr val="tx1"/>
                </a:solidFill>
                <a:latin typeface="+mj-lt"/>
              </a:rPr>
              <a:t>4. Industrial Revolution</a:t>
            </a:r>
          </a:p>
        </p:txBody>
      </p:sp>
      <p:sp>
        <p:nvSpPr>
          <p:cNvPr id="161" name="Text Placeholder 6">
            <a:extLst>
              <a:ext uri="{FF2B5EF4-FFF2-40B4-BE49-F238E27FC236}">
                <a16:creationId xmlns:a16="http://schemas.microsoft.com/office/drawing/2014/main" id="{0C88DFE4-B404-46B5-8093-BDA91C4221BF}"/>
              </a:ext>
            </a:extLst>
          </p:cNvPr>
          <p:cNvSpPr txBox="1">
            <a:spLocks/>
          </p:cNvSpPr>
          <p:nvPr/>
        </p:nvSpPr>
        <p:spPr>
          <a:xfrm>
            <a:off x="797936" y="3047568"/>
            <a:ext cx="1579860" cy="664797"/>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id-ID" sz="1200" dirty="0">
                <a:solidFill>
                  <a:schemeClr val="tx1"/>
                </a:solidFill>
              </a:rPr>
              <a:t>follows introduction of water-and steam-powered mechanical manufacturing facilities</a:t>
            </a:r>
            <a:endParaRPr lang="en-US" sz="1200" dirty="0">
              <a:solidFill>
                <a:schemeClr val="tx1"/>
              </a:solidFill>
              <a:latin typeface="+mj-lt"/>
            </a:endParaRPr>
          </a:p>
        </p:txBody>
      </p:sp>
      <p:sp>
        <p:nvSpPr>
          <p:cNvPr id="162" name="Text Placeholder 6">
            <a:extLst>
              <a:ext uri="{FF2B5EF4-FFF2-40B4-BE49-F238E27FC236}">
                <a16:creationId xmlns:a16="http://schemas.microsoft.com/office/drawing/2014/main" id="{B9E501B7-FFE1-4443-A756-61D67DC5DF43}"/>
              </a:ext>
            </a:extLst>
          </p:cNvPr>
          <p:cNvSpPr txBox="1">
            <a:spLocks/>
          </p:cNvSpPr>
          <p:nvPr/>
        </p:nvSpPr>
        <p:spPr>
          <a:xfrm>
            <a:off x="3079458" y="2555025"/>
            <a:ext cx="1579860" cy="664797"/>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id-ID" sz="1200" dirty="0">
                <a:solidFill>
                  <a:schemeClr val="tx1"/>
                </a:solidFill>
              </a:rPr>
              <a:t>follows introduction of electrically-powered mass production based on the division of labour</a:t>
            </a:r>
            <a:endParaRPr lang="en-US" sz="1200" dirty="0">
              <a:solidFill>
                <a:schemeClr val="tx1"/>
              </a:solidFill>
              <a:latin typeface="+mj-lt"/>
            </a:endParaRPr>
          </a:p>
        </p:txBody>
      </p:sp>
      <p:sp>
        <p:nvSpPr>
          <p:cNvPr id="163" name="Text Placeholder 6">
            <a:extLst>
              <a:ext uri="{FF2B5EF4-FFF2-40B4-BE49-F238E27FC236}">
                <a16:creationId xmlns:a16="http://schemas.microsoft.com/office/drawing/2014/main" id="{EE12235F-5F03-41AD-A575-F3ACA1196DB0}"/>
              </a:ext>
            </a:extLst>
          </p:cNvPr>
          <p:cNvSpPr txBox="1">
            <a:spLocks/>
          </p:cNvSpPr>
          <p:nvPr/>
        </p:nvSpPr>
        <p:spPr>
          <a:xfrm>
            <a:off x="4867663" y="2265531"/>
            <a:ext cx="1579860" cy="664797"/>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id-ID" sz="1200" dirty="0">
                <a:solidFill>
                  <a:schemeClr val="tx1"/>
                </a:solidFill>
              </a:rPr>
              <a:t>uses electronics and IT to achieve further automation of manufacturing</a:t>
            </a:r>
            <a:endParaRPr lang="en-US" sz="1200" dirty="0">
              <a:solidFill>
                <a:schemeClr val="tx1"/>
              </a:solidFill>
            </a:endParaRPr>
          </a:p>
        </p:txBody>
      </p:sp>
      <p:sp>
        <p:nvSpPr>
          <p:cNvPr id="164" name="Text Placeholder 6">
            <a:extLst>
              <a:ext uri="{FF2B5EF4-FFF2-40B4-BE49-F238E27FC236}">
                <a16:creationId xmlns:a16="http://schemas.microsoft.com/office/drawing/2014/main" id="{EDAE7452-4E8A-4A3A-8E72-43C5838565B6}"/>
              </a:ext>
            </a:extLst>
          </p:cNvPr>
          <p:cNvSpPr txBox="1">
            <a:spLocks/>
          </p:cNvSpPr>
          <p:nvPr/>
        </p:nvSpPr>
        <p:spPr>
          <a:xfrm>
            <a:off x="6696917" y="1881879"/>
            <a:ext cx="1579860" cy="332399"/>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pPr>
            <a:r>
              <a:rPr lang="id-ID" sz="1200" dirty="0">
                <a:solidFill>
                  <a:schemeClr val="tx1"/>
                </a:solidFill>
              </a:rPr>
              <a:t>based on Cyber-Physical Systems</a:t>
            </a:r>
            <a:endParaRPr lang="en-US" sz="1200" dirty="0">
              <a:solidFill>
                <a:schemeClr val="tx1"/>
              </a:solidFill>
            </a:endParaRPr>
          </a:p>
        </p:txBody>
      </p:sp>
      <p:sp>
        <p:nvSpPr>
          <p:cNvPr id="165" name="Right Triangle 164"/>
          <p:cNvSpPr/>
          <p:nvPr/>
        </p:nvSpPr>
        <p:spPr>
          <a:xfrm flipH="1" flipV="1">
            <a:off x="7933037" y="1419638"/>
            <a:ext cx="357348" cy="14400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98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1000"/>
                                        <p:tgtEl>
                                          <p:spTgt spid="7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down)">
                                      <p:cBhvr>
                                        <p:cTn id="11"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CRYPTO ASSETS vs. CRYPTO CURRENCIES</a:t>
            </a:r>
            <a:endParaRPr lang="de-CH" dirty="0"/>
          </a:p>
        </p:txBody>
      </p:sp>
      <p:sp>
        <p:nvSpPr>
          <p:cNvPr id="3" name="Content Placeholder 2"/>
          <p:cNvSpPr>
            <a:spLocks noGrp="1"/>
          </p:cNvSpPr>
          <p:nvPr>
            <p:ph idx="1"/>
          </p:nvPr>
        </p:nvSpPr>
        <p:spPr>
          <a:xfrm>
            <a:off x="323529" y="771550"/>
            <a:ext cx="4869950" cy="1152128"/>
          </a:xfrm>
        </p:spPr>
        <p:txBody>
          <a:bodyPr>
            <a:normAutofit/>
          </a:bodyPr>
          <a:lstStyle/>
          <a:p>
            <a:pPr marL="0" indent="0">
              <a:buNone/>
            </a:pPr>
            <a:r>
              <a:rPr lang="de-CH" dirty="0" err="1"/>
              <a:t>For</a:t>
            </a:r>
            <a:r>
              <a:rPr lang="de-CH" dirty="0"/>
              <a:t> </a:t>
            </a:r>
            <a:r>
              <a:rPr lang="de-CH" dirty="0" err="1"/>
              <a:t>the</a:t>
            </a:r>
            <a:r>
              <a:rPr lang="de-CH" dirty="0"/>
              <a:t> </a:t>
            </a:r>
            <a:r>
              <a:rPr lang="de-CH" dirty="0" err="1"/>
              <a:t>first</a:t>
            </a:r>
            <a:r>
              <a:rPr lang="de-CH" dirty="0"/>
              <a:t> time in </a:t>
            </a:r>
            <a:r>
              <a:rPr lang="de-CH" dirty="0" err="1"/>
              <a:t>the</a:t>
            </a:r>
            <a:r>
              <a:rPr lang="de-CH" dirty="0"/>
              <a:t> </a:t>
            </a:r>
            <a:r>
              <a:rPr lang="de-CH" dirty="0" err="1"/>
              <a:t>history</a:t>
            </a:r>
            <a:r>
              <a:rPr lang="de-CH" dirty="0"/>
              <a:t> </a:t>
            </a:r>
            <a:r>
              <a:rPr lang="de-CH" dirty="0" err="1"/>
              <a:t>of</a:t>
            </a:r>
            <a:r>
              <a:rPr lang="de-CH" dirty="0"/>
              <a:t> </a:t>
            </a:r>
            <a:r>
              <a:rPr lang="de-CH" dirty="0" err="1"/>
              <a:t>the</a:t>
            </a:r>
            <a:r>
              <a:rPr lang="de-CH" dirty="0"/>
              <a:t> </a:t>
            </a:r>
            <a:r>
              <a:rPr lang="de-CH" dirty="0" err="1"/>
              <a:t>world</a:t>
            </a:r>
            <a:r>
              <a:rPr lang="de-CH" dirty="0"/>
              <a:t>, </a:t>
            </a:r>
            <a:r>
              <a:rPr lang="de-CH" b="1" dirty="0" err="1"/>
              <a:t>anyone</a:t>
            </a:r>
            <a:r>
              <a:rPr lang="de-CH" dirty="0"/>
              <a:t> </a:t>
            </a:r>
            <a:r>
              <a:rPr lang="de-CH" dirty="0" err="1"/>
              <a:t>can</a:t>
            </a:r>
            <a:r>
              <a:rPr lang="de-CH" dirty="0"/>
              <a:t> </a:t>
            </a:r>
            <a:r>
              <a:rPr lang="de-CH" dirty="0" err="1"/>
              <a:t>now</a:t>
            </a:r>
            <a:r>
              <a:rPr lang="de-CH" dirty="0"/>
              <a:t> </a:t>
            </a:r>
            <a:r>
              <a:rPr lang="de-CH" b="1" dirty="0"/>
              <a:t>send</a:t>
            </a:r>
            <a:r>
              <a:rPr lang="de-CH" dirty="0"/>
              <a:t> </a:t>
            </a:r>
            <a:r>
              <a:rPr lang="de-CH" dirty="0" err="1"/>
              <a:t>or</a:t>
            </a:r>
            <a:r>
              <a:rPr lang="de-CH" dirty="0"/>
              <a:t> </a:t>
            </a:r>
            <a:r>
              <a:rPr lang="de-CH" b="1" dirty="0" err="1"/>
              <a:t>receive</a:t>
            </a:r>
            <a:r>
              <a:rPr lang="de-CH" dirty="0"/>
              <a:t> </a:t>
            </a:r>
            <a:r>
              <a:rPr lang="de-CH" dirty="0" err="1"/>
              <a:t>any</a:t>
            </a:r>
            <a:r>
              <a:rPr lang="de-CH" dirty="0"/>
              <a:t> </a:t>
            </a:r>
            <a:r>
              <a:rPr lang="de-CH" dirty="0" err="1"/>
              <a:t>amount</a:t>
            </a:r>
            <a:r>
              <a:rPr lang="de-CH" dirty="0"/>
              <a:t> </a:t>
            </a:r>
            <a:r>
              <a:rPr lang="de-CH" dirty="0" err="1"/>
              <a:t>of</a:t>
            </a:r>
            <a:r>
              <a:rPr lang="de-CH" dirty="0"/>
              <a:t> </a:t>
            </a:r>
            <a:r>
              <a:rPr lang="de-CH" b="1" dirty="0" err="1"/>
              <a:t>money</a:t>
            </a:r>
            <a:r>
              <a:rPr lang="de-CH" dirty="0"/>
              <a:t> </a:t>
            </a:r>
            <a:r>
              <a:rPr lang="de-CH" dirty="0" err="1"/>
              <a:t>with</a:t>
            </a:r>
            <a:r>
              <a:rPr lang="de-CH" dirty="0"/>
              <a:t> </a:t>
            </a:r>
            <a:r>
              <a:rPr lang="de-CH" dirty="0" err="1"/>
              <a:t>anyone</a:t>
            </a:r>
            <a:r>
              <a:rPr lang="de-CH" dirty="0"/>
              <a:t> </a:t>
            </a:r>
            <a:r>
              <a:rPr lang="de-CH" dirty="0" err="1"/>
              <a:t>else</a:t>
            </a:r>
            <a:r>
              <a:rPr lang="de-CH" dirty="0"/>
              <a:t>, </a:t>
            </a:r>
            <a:r>
              <a:rPr lang="de-CH" b="1" dirty="0" err="1"/>
              <a:t>anywhere</a:t>
            </a:r>
            <a:r>
              <a:rPr lang="de-CH" dirty="0"/>
              <a:t>, </a:t>
            </a:r>
            <a:r>
              <a:rPr lang="de-CH" b="1" dirty="0" err="1"/>
              <a:t>instantly</a:t>
            </a:r>
            <a:r>
              <a:rPr lang="de-CH" dirty="0"/>
              <a:t>, </a:t>
            </a:r>
            <a:r>
              <a:rPr lang="de-CH" dirty="0" err="1"/>
              <a:t>basically</a:t>
            </a:r>
            <a:r>
              <a:rPr lang="de-CH" dirty="0"/>
              <a:t> </a:t>
            </a:r>
            <a:r>
              <a:rPr lang="de-CH" dirty="0" err="1"/>
              <a:t>for</a:t>
            </a:r>
            <a:r>
              <a:rPr lang="de-CH" dirty="0"/>
              <a:t> </a:t>
            </a:r>
            <a:r>
              <a:rPr lang="de-CH" b="1" dirty="0" err="1"/>
              <a:t>free</a:t>
            </a:r>
            <a:r>
              <a:rPr lang="de-CH" dirty="0"/>
              <a:t>, </a:t>
            </a:r>
            <a:r>
              <a:rPr lang="de-CH" dirty="0" err="1"/>
              <a:t>and</a:t>
            </a:r>
            <a:r>
              <a:rPr lang="de-CH" dirty="0"/>
              <a:t> </a:t>
            </a:r>
            <a:r>
              <a:rPr lang="de-CH" dirty="0" err="1"/>
              <a:t>it</a:t>
            </a:r>
            <a:r>
              <a:rPr lang="de-CH" dirty="0"/>
              <a:t> </a:t>
            </a:r>
            <a:r>
              <a:rPr lang="de-CH" dirty="0" err="1"/>
              <a:t>is</a:t>
            </a:r>
            <a:r>
              <a:rPr lang="de-CH" dirty="0"/>
              <a:t> </a:t>
            </a:r>
            <a:r>
              <a:rPr lang="de-CH" dirty="0" err="1"/>
              <a:t>impossible</a:t>
            </a:r>
            <a:r>
              <a:rPr lang="de-CH" dirty="0"/>
              <a:t> </a:t>
            </a:r>
            <a:r>
              <a:rPr lang="de-CH" dirty="0" err="1"/>
              <a:t>for</a:t>
            </a:r>
            <a:r>
              <a:rPr lang="de-CH" dirty="0"/>
              <a:t> </a:t>
            </a:r>
            <a:r>
              <a:rPr lang="de-CH" dirty="0" err="1"/>
              <a:t>anyone</a:t>
            </a:r>
            <a:r>
              <a:rPr lang="de-CH" dirty="0"/>
              <a:t> </a:t>
            </a:r>
            <a:r>
              <a:rPr lang="de-CH" dirty="0" err="1"/>
              <a:t>to</a:t>
            </a:r>
            <a:r>
              <a:rPr lang="de-CH" dirty="0"/>
              <a:t> </a:t>
            </a:r>
            <a:r>
              <a:rPr lang="de-CH" dirty="0" err="1"/>
              <a:t>stop</a:t>
            </a:r>
            <a:r>
              <a:rPr lang="de-CH" dirty="0"/>
              <a:t> </a:t>
            </a:r>
            <a:r>
              <a:rPr lang="de-CH" dirty="0" err="1"/>
              <a:t>them</a:t>
            </a:r>
            <a:r>
              <a:rPr lang="de-CH" dirty="0"/>
              <a:t>. </a:t>
            </a:r>
            <a:r>
              <a:rPr lang="de-CH" sz="600" dirty="0"/>
              <a:t>(Roger </a:t>
            </a:r>
            <a:r>
              <a:rPr lang="de-CH" sz="600" dirty="0" err="1"/>
              <a:t>Ver</a:t>
            </a:r>
            <a:r>
              <a:rPr lang="de-CH" sz="600" dirty="0"/>
              <a:t>)</a:t>
            </a:r>
          </a:p>
        </p:txBody>
      </p:sp>
      <p:sp>
        <p:nvSpPr>
          <p:cNvPr id="4" name="Slide Number Placeholder 3"/>
          <p:cNvSpPr>
            <a:spLocks noGrp="1"/>
          </p:cNvSpPr>
          <p:nvPr>
            <p:ph type="sldNum" sz="quarter" idx="12"/>
          </p:nvPr>
        </p:nvSpPr>
        <p:spPr/>
        <p:txBody>
          <a:bodyPr/>
          <a:lstStyle/>
          <a:p>
            <a:fld id="{4C58DAA5-C7C9-4339-A36E-18A1EE3787A1}" type="slidenum">
              <a:rPr lang="de-CH" smtClean="0"/>
              <a:t>5</a:t>
            </a:fld>
            <a:endParaRPr lang="de-CH" dirty="0"/>
          </a:p>
        </p:txBody>
      </p:sp>
      <p:pic>
        <p:nvPicPr>
          <p:cNvPr id="23554" name="Picture 2" descr="https://cdn-images-1.medium.com/max/2000/1*szRfkqONPG7_7MeMqElnf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7" y="1973362"/>
            <a:ext cx="4991064" cy="250052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501D8E65-50A0-4485-BC1D-23D78BD5CC04}"/>
              </a:ext>
            </a:extLst>
          </p:cNvPr>
          <p:cNvSpPr txBox="1">
            <a:spLocks/>
          </p:cNvSpPr>
          <p:nvPr/>
        </p:nvSpPr>
        <p:spPr>
          <a:xfrm>
            <a:off x="5552349" y="852456"/>
            <a:ext cx="3257550" cy="137160"/>
          </a:xfrm>
          <a:prstGeom prst="rect">
            <a:avLst/>
          </a:prstGeom>
        </p:spPr>
        <p:txBody>
          <a:bodyPr vert="horz" wrap="square"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b="1" dirty="0">
                <a:solidFill>
                  <a:srgbClr val="153E6E"/>
                </a:solidFill>
                <a:latin typeface="Open Sans" panose="020B0606030504020204" pitchFamily="34" charset="0"/>
                <a:ea typeface="Open Sans" panose="020B0606030504020204" pitchFamily="34" charset="0"/>
                <a:cs typeface="Open Sans" panose="020B0606030504020204" pitchFamily="34" charset="0"/>
              </a:rPr>
              <a:t>Major Crypto Assets And Tokens </a:t>
            </a:r>
            <a:r>
              <a:rPr lang="en-US" sz="1000" b="1" dirty="0" smtClean="0">
                <a:solidFill>
                  <a:srgbClr val="153E6E"/>
                </a:solidFill>
                <a:latin typeface="Open Sans" panose="020B0606030504020204" pitchFamily="34" charset="0"/>
                <a:ea typeface="Open Sans" panose="020B0606030504020204" pitchFamily="34" charset="0"/>
                <a:cs typeface="Open Sans" panose="020B0606030504020204" pitchFamily="34" charset="0"/>
              </a:rPr>
              <a:t>Categories</a:t>
            </a:r>
            <a:endParaRPr lang="en-US" sz="1000" b="1" baseline="30000" dirty="0">
              <a:solidFill>
                <a:srgbClr val="153E6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Rectangle 57">
            <a:extLst>
              <a:ext uri="{FF2B5EF4-FFF2-40B4-BE49-F238E27FC236}">
                <a16:creationId xmlns:a16="http://schemas.microsoft.com/office/drawing/2014/main" id="{9E8D203A-5AB6-4B55-95AA-92EEA7B10517}"/>
              </a:ext>
            </a:extLst>
          </p:cNvPr>
          <p:cNvSpPr/>
          <p:nvPr/>
        </p:nvSpPr>
        <p:spPr>
          <a:xfrm>
            <a:off x="5552348" y="2377756"/>
            <a:ext cx="3257550" cy="960120"/>
          </a:xfrm>
          <a:prstGeom prst="rect">
            <a:avLst/>
          </a:prstGeom>
          <a:solidFill>
            <a:schemeClr val="bg1">
              <a:lumMod val="95000"/>
            </a:schemeClr>
          </a:solidFill>
          <a:ln w="9525">
            <a:solidFill>
              <a:srgbClr val="D2A7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Text Placeholder 3">
            <a:extLst>
              <a:ext uri="{FF2B5EF4-FFF2-40B4-BE49-F238E27FC236}">
                <a16:creationId xmlns:a16="http://schemas.microsoft.com/office/drawing/2014/main" id="{D59C7054-9F31-449B-9CC7-C060C16CBD91}"/>
              </a:ext>
            </a:extLst>
          </p:cNvPr>
          <p:cNvSpPr txBox="1">
            <a:spLocks/>
          </p:cNvSpPr>
          <p:nvPr/>
        </p:nvSpPr>
        <p:spPr>
          <a:xfrm>
            <a:off x="5636458" y="2309300"/>
            <a:ext cx="1620274" cy="132643"/>
          </a:xfrm>
          <a:prstGeom prst="rect">
            <a:avLst/>
          </a:prstGeom>
          <a:solidFill>
            <a:schemeClr val="bg1"/>
          </a:solidFill>
        </p:spPr>
        <p:txBody>
          <a:bodyPr vert="horz" wrap="square" lIns="68580" tIns="0" rIns="6858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25" b="1" dirty="0">
                <a:solidFill>
                  <a:srgbClr val="153E6E"/>
                </a:solidFill>
                <a:latin typeface="Open Sans Bold" panose="020B0806030504020204" pitchFamily="34" charset="0"/>
                <a:ea typeface="Open Sans Bold" panose="020B0806030504020204" pitchFamily="34" charset="0"/>
                <a:cs typeface="Open Sans Bold" panose="020B0806030504020204" pitchFamily="34" charset="0"/>
              </a:rPr>
              <a:t>App/Platform Crypto Assets</a:t>
            </a:r>
            <a:endParaRPr lang="en-US" sz="825" b="1" baseline="30000" dirty="0">
              <a:solidFill>
                <a:srgbClr val="153E6E"/>
              </a:solidFill>
              <a:latin typeface="Open Sans Bold" panose="020B0806030504020204" pitchFamily="34" charset="0"/>
              <a:ea typeface="Open Sans Bold" panose="020B0806030504020204" pitchFamily="34" charset="0"/>
              <a:cs typeface="Open Sans Bold" panose="020B0806030504020204" pitchFamily="34" charset="0"/>
            </a:endParaRPr>
          </a:p>
        </p:txBody>
      </p:sp>
      <p:pic>
        <p:nvPicPr>
          <p:cNvPr id="50" name="Picture 45" descr="MaidSafeCoin">
            <a:extLst>
              <a:ext uri="{FF2B5EF4-FFF2-40B4-BE49-F238E27FC236}">
                <a16:creationId xmlns:a16="http://schemas.microsoft.com/office/drawing/2014/main" id="{58FFFE50-DB62-4749-A5AA-4B4F1302C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123" y="2945468"/>
            <a:ext cx="270000" cy="2700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49A1FF03-46D2-438D-BAD6-55AC59D9148A}"/>
              </a:ext>
            </a:extLst>
          </p:cNvPr>
          <p:cNvSpPr/>
          <p:nvPr/>
        </p:nvSpPr>
        <p:spPr>
          <a:xfrm>
            <a:off x="5552348" y="3544866"/>
            <a:ext cx="3257550" cy="960120"/>
          </a:xfrm>
          <a:prstGeom prst="rect">
            <a:avLst/>
          </a:prstGeom>
          <a:solidFill>
            <a:schemeClr val="bg1">
              <a:lumMod val="95000"/>
            </a:schemeClr>
          </a:solidFill>
          <a:ln w="9525">
            <a:solidFill>
              <a:srgbClr val="D2A7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ext Placeholder 3">
            <a:extLst>
              <a:ext uri="{FF2B5EF4-FFF2-40B4-BE49-F238E27FC236}">
                <a16:creationId xmlns:a16="http://schemas.microsoft.com/office/drawing/2014/main" id="{8319E22A-7141-41BD-A66C-C030D1045448}"/>
              </a:ext>
            </a:extLst>
          </p:cNvPr>
          <p:cNvSpPr txBox="1">
            <a:spLocks/>
          </p:cNvSpPr>
          <p:nvPr/>
        </p:nvSpPr>
        <p:spPr>
          <a:xfrm>
            <a:off x="5636458" y="3446913"/>
            <a:ext cx="1270002" cy="185933"/>
          </a:xfrm>
          <a:prstGeom prst="rect">
            <a:avLst/>
          </a:prstGeom>
          <a:solidFill>
            <a:schemeClr val="bg1"/>
          </a:solidFill>
        </p:spPr>
        <p:txBody>
          <a:bodyPr vert="horz" wrap="square" lIns="68580" tIns="0" rIns="6858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25" b="1" dirty="0">
                <a:solidFill>
                  <a:srgbClr val="153E6E"/>
                </a:solidFill>
                <a:latin typeface="Open Sans Bold" panose="020B0806030504020204" pitchFamily="34" charset="0"/>
                <a:ea typeface="Open Sans Bold" panose="020B0806030504020204" pitchFamily="34" charset="0"/>
                <a:cs typeface="Open Sans Bold" panose="020B0806030504020204" pitchFamily="34" charset="0"/>
              </a:rPr>
              <a:t>Utility Crypto Assets</a:t>
            </a:r>
            <a:endParaRPr lang="en-US" sz="825" b="1" baseline="30000" dirty="0">
              <a:solidFill>
                <a:srgbClr val="153E6E"/>
              </a:solidFill>
              <a:latin typeface="Open Sans Bold" panose="020B0806030504020204" pitchFamily="34" charset="0"/>
              <a:ea typeface="Open Sans Bold" panose="020B0806030504020204" pitchFamily="34" charset="0"/>
              <a:cs typeface="Open Sans Bold" panose="020B0806030504020204" pitchFamily="34" charset="0"/>
            </a:endParaRPr>
          </a:p>
        </p:txBody>
      </p:sp>
      <p:pic>
        <p:nvPicPr>
          <p:cNvPr id="30" name="Picture 29" descr="Filecoin [Futures]">
            <a:extLst>
              <a:ext uri="{FF2B5EF4-FFF2-40B4-BE49-F238E27FC236}">
                <a16:creationId xmlns:a16="http://schemas.microsoft.com/office/drawing/2014/main" id="{6DF7142B-967F-463C-A8A4-A6595935FE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310" y="4093228"/>
            <a:ext cx="27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5" descr="Augur">
            <a:extLst>
              <a:ext uri="{FF2B5EF4-FFF2-40B4-BE49-F238E27FC236}">
                <a16:creationId xmlns:a16="http://schemas.microsoft.com/office/drawing/2014/main" id="{BB40A94C-F6AE-4884-AA73-8C2BC2EA8A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7025" y="3741910"/>
            <a:ext cx="27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7" descr="Gnosis">
            <a:extLst>
              <a:ext uri="{FF2B5EF4-FFF2-40B4-BE49-F238E27FC236}">
                <a16:creationId xmlns:a16="http://schemas.microsoft.com/office/drawing/2014/main" id="{59A788B9-F114-4E6E-A7D8-0131324FBA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3452" y="4073923"/>
            <a:ext cx="308610" cy="3086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3" descr="Crypterium">
            <a:extLst>
              <a:ext uri="{FF2B5EF4-FFF2-40B4-BE49-F238E27FC236}">
                <a16:creationId xmlns:a16="http://schemas.microsoft.com/office/drawing/2014/main" id="{A5029CF3-6A3A-4D39-BE9E-B3C47F1D6E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4880" y="4093228"/>
            <a:ext cx="27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7" descr="Iconomi">
            <a:extLst>
              <a:ext uri="{FF2B5EF4-FFF2-40B4-BE49-F238E27FC236}">
                <a16:creationId xmlns:a16="http://schemas.microsoft.com/office/drawing/2014/main" id="{C89297E7-3543-4978-9900-E0EAE2292B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165" y="4093228"/>
            <a:ext cx="27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9" descr="Melon">
            <a:extLst>
              <a:ext uri="{FF2B5EF4-FFF2-40B4-BE49-F238E27FC236}">
                <a16:creationId xmlns:a16="http://schemas.microsoft.com/office/drawing/2014/main" id="{7DB02330-2CF7-41E0-AF06-940E389B8A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5595" y="4093228"/>
            <a:ext cx="27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9" descr="PIVX">
            <a:extLst>
              <a:ext uri="{FF2B5EF4-FFF2-40B4-BE49-F238E27FC236}">
                <a16:creationId xmlns:a16="http://schemas.microsoft.com/office/drawing/2014/main" id="{AF670068-9DCB-47EA-885E-82F3551193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35874" y="1888616"/>
            <a:ext cx="238448" cy="2384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B887D8B7-A0D5-4915-B3F7-B85D7F7A68D3}"/>
              </a:ext>
            </a:extLst>
          </p:cNvPr>
          <p:cNvSpPr/>
          <p:nvPr/>
        </p:nvSpPr>
        <p:spPr>
          <a:xfrm>
            <a:off x="5555809" y="1210646"/>
            <a:ext cx="3257550" cy="960120"/>
          </a:xfrm>
          <a:prstGeom prst="rect">
            <a:avLst/>
          </a:prstGeom>
          <a:solidFill>
            <a:schemeClr val="bg1">
              <a:lumMod val="95000"/>
            </a:schemeClr>
          </a:solidFill>
          <a:ln w="9525">
            <a:solidFill>
              <a:srgbClr val="D2A7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Connector 22">
            <a:extLst>
              <a:ext uri="{FF2B5EF4-FFF2-40B4-BE49-F238E27FC236}">
                <a16:creationId xmlns:a16="http://schemas.microsoft.com/office/drawing/2014/main" id="{75066C18-4ABE-48C4-8A78-1C57DAA6279B}"/>
              </a:ext>
            </a:extLst>
          </p:cNvPr>
          <p:cNvCxnSpPr/>
          <p:nvPr/>
        </p:nvCxnSpPr>
        <p:spPr>
          <a:xfrm>
            <a:off x="6677162" y="1382096"/>
            <a:ext cx="0" cy="6172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D33C4B6-C03F-4D3F-A3AC-764B83DC8A91}"/>
              </a:ext>
            </a:extLst>
          </p:cNvPr>
          <p:cNvCxnSpPr/>
          <p:nvPr/>
        </p:nvCxnSpPr>
        <p:spPr>
          <a:xfrm>
            <a:off x="7692006" y="1382096"/>
            <a:ext cx="0" cy="6172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EAEEADDE-DCB2-41ED-8753-71005AF18FB8}"/>
              </a:ext>
            </a:extLst>
          </p:cNvPr>
          <p:cNvSpPr txBox="1">
            <a:spLocks/>
          </p:cNvSpPr>
          <p:nvPr/>
        </p:nvSpPr>
        <p:spPr>
          <a:xfrm>
            <a:off x="5636457" y="1111572"/>
            <a:ext cx="2789314" cy="173175"/>
          </a:xfrm>
          <a:prstGeom prst="rect">
            <a:avLst/>
          </a:prstGeom>
          <a:solidFill>
            <a:schemeClr val="bg1"/>
          </a:solidFill>
        </p:spPr>
        <p:txBody>
          <a:bodyPr vert="horz" wrap="square" lIns="68580" tIns="0" rIns="6858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25" b="1" dirty="0">
                <a:solidFill>
                  <a:srgbClr val="153E6E"/>
                </a:solidFill>
                <a:latin typeface="Open Sans Bold" panose="020B0806030504020204" pitchFamily="34" charset="0"/>
                <a:ea typeface="Open Sans Bold" panose="020B0806030504020204" pitchFamily="34" charset="0"/>
                <a:cs typeface="Open Sans Bold" panose="020B0806030504020204" pitchFamily="34" charset="0"/>
              </a:rPr>
              <a:t>Currencies/Payment/Store Of Value Crypto Assets</a:t>
            </a:r>
            <a:endParaRPr lang="en-US" sz="825" b="1" baseline="30000" dirty="0">
              <a:solidFill>
                <a:srgbClr val="153E6E"/>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26" name="Text Placeholder 3">
            <a:extLst>
              <a:ext uri="{FF2B5EF4-FFF2-40B4-BE49-F238E27FC236}">
                <a16:creationId xmlns:a16="http://schemas.microsoft.com/office/drawing/2014/main" id="{9633ABBD-C86C-4543-923C-19A8E92309B4}"/>
              </a:ext>
            </a:extLst>
          </p:cNvPr>
          <p:cNvSpPr txBox="1">
            <a:spLocks/>
          </p:cNvSpPr>
          <p:nvPr/>
        </p:nvSpPr>
        <p:spPr>
          <a:xfrm>
            <a:off x="5750757" y="1346760"/>
            <a:ext cx="754380" cy="137160"/>
          </a:xfrm>
          <a:prstGeom prst="rect">
            <a:avLst/>
          </a:prstGeom>
          <a:noFill/>
        </p:spPr>
        <p:txBody>
          <a:bodyPr vert="horz" wrap="square" lIns="68580" tIns="0" rIns="6858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50" b="1" dirty="0">
                <a:solidFill>
                  <a:schemeClr val="tx1">
                    <a:lumMod val="65000"/>
                    <a:lumOff val="35000"/>
                  </a:schemeClr>
                </a:solidFill>
                <a:latin typeface="Segoe UI Light" panose="020B0502040204020203" pitchFamily="34" charset="0"/>
                <a:cs typeface="Segoe UI Light" panose="020B0502040204020203" pitchFamily="34" charset="0"/>
              </a:rPr>
              <a:t>Payments</a:t>
            </a:r>
            <a:endParaRPr lang="en-US" sz="750" b="1" baseline="30000"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
        <p:nvSpPr>
          <p:cNvPr id="27" name="Text Placeholder 3">
            <a:extLst>
              <a:ext uri="{FF2B5EF4-FFF2-40B4-BE49-F238E27FC236}">
                <a16:creationId xmlns:a16="http://schemas.microsoft.com/office/drawing/2014/main" id="{92A0094E-C794-40D9-8733-E07545FD907E}"/>
              </a:ext>
            </a:extLst>
          </p:cNvPr>
          <p:cNvSpPr txBox="1">
            <a:spLocks/>
          </p:cNvSpPr>
          <p:nvPr/>
        </p:nvSpPr>
        <p:spPr>
          <a:xfrm>
            <a:off x="6810631" y="1346760"/>
            <a:ext cx="754380" cy="137160"/>
          </a:xfrm>
          <a:prstGeom prst="rect">
            <a:avLst/>
          </a:prstGeom>
          <a:noFill/>
        </p:spPr>
        <p:txBody>
          <a:bodyPr vert="horz" wrap="square" lIns="68580" tIns="0" rIns="6858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50" b="1" dirty="0">
                <a:solidFill>
                  <a:schemeClr val="tx1">
                    <a:lumMod val="65000"/>
                    <a:lumOff val="35000"/>
                  </a:schemeClr>
                </a:solidFill>
                <a:latin typeface="Segoe UI Light" panose="020B0502040204020203" pitchFamily="34" charset="0"/>
                <a:cs typeface="Segoe UI Light" panose="020B0502040204020203" pitchFamily="34" charset="0"/>
              </a:rPr>
              <a:t>Transactions</a:t>
            </a:r>
            <a:endParaRPr lang="en-US" sz="750" b="1" baseline="30000"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
        <p:nvSpPr>
          <p:cNvPr id="28" name="Text Placeholder 3">
            <a:extLst>
              <a:ext uri="{FF2B5EF4-FFF2-40B4-BE49-F238E27FC236}">
                <a16:creationId xmlns:a16="http://schemas.microsoft.com/office/drawing/2014/main" id="{EDFAF2B2-E0B1-478D-AAED-2DEA7A35D875}"/>
              </a:ext>
            </a:extLst>
          </p:cNvPr>
          <p:cNvSpPr txBox="1">
            <a:spLocks/>
          </p:cNvSpPr>
          <p:nvPr/>
        </p:nvSpPr>
        <p:spPr>
          <a:xfrm>
            <a:off x="7870504" y="1346760"/>
            <a:ext cx="754380" cy="137160"/>
          </a:xfrm>
          <a:prstGeom prst="rect">
            <a:avLst/>
          </a:prstGeom>
          <a:noFill/>
        </p:spPr>
        <p:txBody>
          <a:bodyPr vert="horz" wrap="square" lIns="68580" tIns="0" rIns="6858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lumMod val="50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50" b="1" dirty="0">
                <a:solidFill>
                  <a:schemeClr val="tx1">
                    <a:lumMod val="65000"/>
                    <a:lumOff val="35000"/>
                  </a:schemeClr>
                </a:solidFill>
                <a:latin typeface="Segoe UI Light" panose="020B0502040204020203" pitchFamily="34" charset="0"/>
                <a:cs typeface="Segoe UI Light" panose="020B0502040204020203" pitchFamily="34" charset="0"/>
              </a:rPr>
              <a:t>Anonymity</a:t>
            </a:r>
            <a:endParaRPr lang="en-US" sz="750" b="1" baseline="30000" dirty="0">
              <a:solidFill>
                <a:schemeClr val="tx1">
                  <a:lumMod val="65000"/>
                  <a:lumOff val="35000"/>
                </a:schemeClr>
              </a:solidFill>
              <a:latin typeface="Segoe UI Light" panose="020B0502040204020203" pitchFamily="34" charset="0"/>
              <a:cs typeface="Segoe UI Light" panose="020B0502040204020203" pitchFamily="34" charset="0"/>
            </a:endParaRPr>
          </a:p>
        </p:txBody>
      </p:sp>
      <p:pic>
        <p:nvPicPr>
          <p:cNvPr id="5" name="Graphic 4">
            <a:extLst>
              <a:ext uri="{FF2B5EF4-FFF2-40B4-BE49-F238E27FC236}">
                <a16:creationId xmlns:a16="http://schemas.microsoft.com/office/drawing/2014/main" id="{3036364D-A9F9-4AF1-A149-0ABC2D3CC67B}"/>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5676948" y="1550160"/>
            <a:ext cx="270000" cy="270000"/>
          </a:xfrm>
          <a:prstGeom prst="rect">
            <a:avLst/>
          </a:prstGeom>
        </p:spPr>
      </p:pic>
      <p:pic>
        <p:nvPicPr>
          <p:cNvPr id="23552" name="Graphic 23551">
            <a:extLst>
              <a:ext uri="{FF2B5EF4-FFF2-40B4-BE49-F238E27FC236}">
                <a16:creationId xmlns:a16="http://schemas.microsoft.com/office/drawing/2014/main" id="{2D39B4BD-A31D-4FAF-AF7F-14A465563EA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6337197" y="1550160"/>
            <a:ext cx="270000" cy="270000"/>
          </a:xfrm>
          <a:prstGeom prst="rect">
            <a:avLst/>
          </a:prstGeom>
        </p:spPr>
      </p:pic>
      <p:pic>
        <p:nvPicPr>
          <p:cNvPr id="23553" name="Graphic 23552">
            <a:extLst>
              <a:ext uri="{FF2B5EF4-FFF2-40B4-BE49-F238E27FC236}">
                <a16:creationId xmlns:a16="http://schemas.microsoft.com/office/drawing/2014/main" id="{3D5E5C54-FA5B-4B8E-9092-21E00A5EC95F}"/>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6007072" y="1869017"/>
            <a:ext cx="270000" cy="270000"/>
          </a:xfrm>
          <a:prstGeom prst="rect">
            <a:avLst/>
          </a:prstGeom>
        </p:spPr>
      </p:pic>
      <p:pic>
        <p:nvPicPr>
          <p:cNvPr id="23556" name="Graphic 23555">
            <a:extLst>
              <a:ext uri="{FF2B5EF4-FFF2-40B4-BE49-F238E27FC236}">
                <a16:creationId xmlns:a16="http://schemas.microsoft.com/office/drawing/2014/main" id="{A287F6C3-F6FB-4188-A1F1-9CE37C8BBEF9}"/>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6719911" y="1550160"/>
            <a:ext cx="270000" cy="270000"/>
          </a:xfrm>
          <a:prstGeom prst="rect">
            <a:avLst/>
          </a:prstGeom>
        </p:spPr>
      </p:pic>
      <p:pic>
        <p:nvPicPr>
          <p:cNvPr id="23557" name="Graphic 23556">
            <a:extLst>
              <a:ext uri="{FF2B5EF4-FFF2-40B4-BE49-F238E27FC236}">
                <a16:creationId xmlns:a16="http://schemas.microsoft.com/office/drawing/2014/main" id="{64C7AC92-474A-47CE-9CA6-33523D643BB6}"/>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7050480" y="1550160"/>
            <a:ext cx="270000" cy="270000"/>
          </a:xfrm>
          <a:prstGeom prst="rect">
            <a:avLst/>
          </a:prstGeom>
        </p:spPr>
      </p:pic>
      <p:pic>
        <p:nvPicPr>
          <p:cNvPr id="23558" name="Graphic 23557">
            <a:extLst>
              <a:ext uri="{FF2B5EF4-FFF2-40B4-BE49-F238E27FC236}">
                <a16:creationId xmlns:a16="http://schemas.microsoft.com/office/drawing/2014/main" id="{5F5F6315-B56A-49D7-B7B5-FD5A4D1AF876}"/>
              </a:ext>
            </a:extLst>
          </p:cNvPr>
          <p:cNvPicPr>
            <a:picLocks noChangeAspect="1"/>
          </p:cNvPicPr>
          <p:nvPr/>
        </p:nvPicPr>
        <p:blipFill>
          <a:blip r:embed="rId22">
            <a:extLst>
              <a:ext uri="{96DAC541-7B7A-43D3-8B79-37D633B846F1}">
                <asvg:svgBlip xmlns:asvg="http://schemas.microsoft.com/office/drawing/2016/SVG/main" xmlns="" r:embed="rId23"/>
              </a:ext>
            </a:extLst>
          </a:blip>
          <a:stretch>
            <a:fillRect/>
          </a:stretch>
        </p:blipFill>
        <p:spPr>
          <a:xfrm>
            <a:off x="7381050" y="1550160"/>
            <a:ext cx="270000" cy="270000"/>
          </a:xfrm>
          <a:prstGeom prst="rect">
            <a:avLst/>
          </a:prstGeom>
        </p:spPr>
      </p:pic>
      <p:pic>
        <p:nvPicPr>
          <p:cNvPr id="23559" name="Graphic 23558">
            <a:extLst>
              <a:ext uri="{FF2B5EF4-FFF2-40B4-BE49-F238E27FC236}">
                <a16:creationId xmlns:a16="http://schemas.microsoft.com/office/drawing/2014/main" id="{59AA2C5D-68BE-4597-9B64-8D56F994A885}"/>
              </a:ext>
            </a:extLst>
          </p:cNvPr>
          <p:cNvPicPr>
            <a:picLocks noChangeAspect="1"/>
          </p:cNvPicPr>
          <p:nvPr/>
        </p:nvPicPr>
        <p:blipFill>
          <a:blip r:embed="rId24">
            <a:extLst>
              <a:ext uri="{96DAC541-7B7A-43D3-8B79-37D633B846F1}">
                <asvg:svgBlip xmlns:asvg="http://schemas.microsoft.com/office/drawing/2016/SVG/main" xmlns="" r:embed="rId25"/>
              </a:ext>
            </a:extLst>
          </a:blip>
          <a:stretch>
            <a:fillRect/>
          </a:stretch>
        </p:blipFill>
        <p:spPr>
          <a:xfrm>
            <a:off x="7805598" y="1550160"/>
            <a:ext cx="270000" cy="270000"/>
          </a:xfrm>
          <a:prstGeom prst="rect">
            <a:avLst/>
          </a:prstGeom>
        </p:spPr>
      </p:pic>
      <p:pic>
        <p:nvPicPr>
          <p:cNvPr id="23560" name="Graphic 23559">
            <a:extLst>
              <a:ext uri="{FF2B5EF4-FFF2-40B4-BE49-F238E27FC236}">
                <a16:creationId xmlns:a16="http://schemas.microsoft.com/office/drawing/2014/main" id="{4A156BBF-6089-4322-9E95-011CED714249}"/>
              </a:ext>
            </a:extLst>
          </p:cNvPr>
          <p:cNvPicPr>
            <a:picLocks noChangeAspect="1"/>
          </p:cNvPicPr>
          <p:nvPr/>
        </p:nvPicPr>
        <p:blipFill>
          <a:blip r:embed="rId26">
            <a:extLst>
              <a:ext uri="{96DAC541-7B7A-43D3-8B79-37D633B846F1}">
                <asvg:svgBlip xmlns:asvg="http://schemas.microsoft.com/office/drawing/2016/SVG/main" xmlns="" r:embed="rId27"/>
              </a:ext>
            </a:extLst>
          </a:blip>
          <a:stretch>
            <a:fillRect/>
          </a:stretch>
        </p:blipFill>
        <p:spPr>
          <a:xfrm>
            <a:off x="8123438" y="1550160"/>
            <a:ext cx="270000" cy="270000"/>
          </a:xfrm>
          <a:prstGeom prst="rect">
            <a:avLst/>
          </a:prstGeom>
        </p:spPr>
      </p:pic>
      <p:pic>
        <p:nvPicPr>
          <p:cNvPr id="23561" name="Graphic 23560">
            <a:extLst>
              <a:ext uri="{FF2B5EF4-FFF2-40B4-BE49-F238E27FC236}">
                <a16:creationId xmlns:a16="http://schemas.microsoft.com/office/drawing/2014/main" id="{7256F2D8-1C71-40F6-960E-28F023713629}"/>
              </a:ext>
            </a:extLst>
          </p:cNvPr>
          <p:cNvPicPr>
            <a:picLocks noChangeAspect="1"/>
          </p:cNvPicPr>
          <p:nvPr/>
        </p:nvPicPr>
        <p:blipFill>
          <a:blip r:embed="rId28">
            <a:extLst>
              <a:ext uri="{96DAC541-7B7A-43D3-8B79-37D633B846F1}">
                <asvg:svgBlip xmlns:asvg="http://schemas.microsoft.com/office/drawing/2016/SVG/main" xmlns="" r:embed="rId29"/>
              </a:ext>
            </a:extLst>
          </a:blip>
          <a:stretch>
            <a:fillRect/>
          </a:stretch>
        </p:blipFill>
        <p:spPr>
          <a:xfrm>
            <a:off x="8441278" y="1550160"/>
            <a:ext cx="270000" cy="270000"/>
          </a:xfrm>
          <a:prstGeom prst="rect">
            <a:avLst/>
          </a:prstGeom>
        </p:spPr>
      </p:pic>
      <p:pic>
        <p:nvPicPr>
          <p:cNvPr id="70" name="Graphic 69">
            <a:extLst>
              <a:ext uri="{FF2B5EF4-FFF2-40B4-BE49-F238E27FC236}">
                <a16:creationId xmlns:a16="http://schemas.microsoft.com/office/drawing/2014/main" id="{F75CF0D7-E90E-4C6C-9F45-4E2664E5527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19026902">
            <a:off x="6003028" y="1550160"/>
            <a:ext cx="270000" cy="270000"/>
          </a:xfrm>
          <a:prstGeom prst="rect">
            <a:avLst/>
          </a:prstGeom>
        </p:spPr>
      </p:pic>
      <p:pic>
        <p:nvPicPr>
          <p:cNvPr id="23562" name="Graphic 23561">
            <a:extLst>
              <a:ext uri="{FF2B5EF4-FFF2-40B4-BE49-F238E27FC236}">
                <a16:creationId xmlns:a16="http://schemas.microsoft.com/office/drawing/2014/main" id="{EC254B91-7A75-48C6-BE72-8C7FB0BC07D4}"/>
              </a:ext>
            </a:extLst>
          </p:cNvPr>
          <p:cNvPicPr>
            <a:picLocks noChangeAspect="1"/>
          </p:cNvPicPr>
          <p:nvPr/>
        </p:nvPicPr>
        <p:blipFill>
          <a:blip r:embed="rId30">
            <a:extLst>
              <a:ext uri="{96DAC541-7B7A-43D3-8B79-37D633B846F1}">
                <asvg:svgBlip xmlns:asvg="http://schemas.microsoft.com/office/drawing/2016/SVG/main" xmlns="" r:embed="rId31"/>
              </a:ext>
            </a:extLst>
          </a:blip>
          <a:stretch>
            <a:fillRect/>
          </a:stretch>
        </p:blipFill>
        <p:spPr>
          <a:xfrm>
            <a:off x="5664155" y="2557325"/>
            <a:ext cx="270000" cy="270000"/>
          </a:xfrm>
          <a:prstGeom prst="rect">
            <a:avLst/>
          </a:prstGeom>
        </p:spPr>
      </p:pic>
      <p:pic>
        <p:nvPicPr>
          <p:cNvPr id="23563" name="Graphic 23562">
            <a:extLst>
              <a:ext uri="{FF2B5EF4-FFF2-40B4-BE49-F238E27FC236}">
                <a16:creationId xmlns:a16="http://schemas.microsoft.com/office/drawing/2014/main" id="{AE1A4F30-0830-46AD-9AA6-B217A39116BA}"/>
              </a:ext>
            </a:extLst>
          </p:cNvPr>
          <p:cNvPicPr>
            <a:picLocks noChangeAspect="1"/>
          </p:cNvPicPr>
          <p:nvPr/>
        </p:nvPicPr>
        <p:blipFill>
          <a:blip r:embed="rId32">
            <a:extLst>
              <a:ext uri="{96DAC541-7B7A-43D3-8B79-37D633B846F1}">
                <asvg:svgBlip xmlns:asvg="http://schemas.microsoft.com/office/drawing/2016/SVG/main" xmlns="" r:embed="rId33"/>
              </a:ext>
            </a:extLst>
          </a:blip>
          <a:stretch>
            <a:fillRect/>
          </a:stretch>
        </p:blipFill>
        <p:spPr>
          <a:xfrm>
            <a:off x="6126397" y="2557325"/>
            <a:ext cx="270000" cy="270000"/>
          </a:xfrm>
          <a:prstGeom prst="rect">
            <a:avLst/>
          </a:prstGeom>
        </p:spPr>
      </p:pic>
      <p:pic>
        <p:nvPicPr>
          <p:cNvPr id="23564" name="Graphic 23563">
            <a:extLst>
              <a:ext uri="{FF2B5EF4-FFF2-40B4-BE49-F238E27FC236}">
                <a16:creationId xmlns:a16="http://schemas.microsoft.com/office/drawing/2014/main" id="{C4BA1B05-0DBC-4F3E-ACE6-CAE08C5439E9}"/>
              </a:ext>
            </a:extLst>
          </p:cNvPr>
          <p:cNvPicPr>
            <a:picLocks noChangeAspect="1"/>
          </p:cNvPicPr>
          <p:nvPr/>
        </p:nvPicPr>
        <p:blipFill>
          <a:blip r:embed="rId34">
            <a:extLst>
              <a:ext uri="{96DAC541-7B7A-43D3-8B79-37D633B846F1}">
                <asvg:svgBlip xmlns:asvg="http://schemas.microsoft.com/office/drawing/2016/SVG/main" xmlns="" r:embed="rId35"/>
              </a:ext>
            </a:extLst>
          </a:blip>
          <a:stretch>
            <a:fillRect/>
          </a:stretch>
        </p:blipFill>
        <p:spPr>
          <a:xfrm>
            <a:off x="6588639" y="2557325"/>
            <a:ext cx="270000" cy="270000"/>
          </a:xfrm>
          <a:prstGeom prst="rect">
            <a:avLst/>
          </a:prstGeom>
        </p:spPr>
      </p:pic>
      <p:pic>
        <p:nvPicPr>
          <p:cNvPr id="23566" name="Graphic 23565">
            <a:extLst>
              <a:ext uri="{FF2B5EF4-FFF2-40B4-BE49-F238E27FC236}">
                <a16:creationId xmlns:a16="http://schemas.microsoft.com/office/drawing/2014/main" id="{40DD8BCC-E9E1-4146-8DB6-87F30D4C56DF}"/>
              </a:ext>
            </a:extLst>
          </p:cNvPr>
          <p:cNvPicPr>
            <a:picLocks noChangeAspect="1"/>
          </p:cNvPicPr>
          <p:nvPr/>
        </p:nvPicPr>
        <p:blipFill>
          <a:blip r:embed="rId36">
            <a:extLst>
              <a:ext uri="{96DAC541-7B7A-43D3-8B79-37D633B846F1}">
                <asvg:svgBlip xmlns:asvg="http://schemas.microsoft.com/office/drawing/2016/SVG/main" xmlns="" r:embed="rId37"/>
              </a:ext>
            </a:extLst>
          </a:blip>
          <a:stretch>
            <a:fillRect/>
          </a:stretch>
        </p:blipFill>
        <p:spPr>
          <a:xfrm>
            <a:off x="7513123" y="2557325"/>
            <a:ext cx="270000" cy="270000"/>
          </a:xfrm>
          <a:prstGeom prst="rect">
            <a:avLst/>
          </a:prstGeom>
        </p:spPr>
      </p:pic>
      <p:pic>
        <p:nvPicPr>
          <p:cNvPr id="23567" name="Graphic 23566">
            <a:extLst>
              <a:ext uri="{FF2B5EF4-FFF2-40B4-BE49-F238E27FC236}">
                <a16:creationId xmlns:a16="http://schemas.microsoft.com/office/drawing/2014/main" id="{E50F2497-6B94-4E39-8812-75E91FE3B160}"/>
              </a:ext>
            </a:extLst>
          </p:cNvPr>
          <p:cNvPicPr>
            <a:picLocks noChangeAspect="1"/>
          </p:cNvPicPr>
          <p:nvPr/>
        </p:nvPicPr>
        <p:blipFill>
          <a:blip r:embed="rId38">
            <a:extLst>
              <a:ext uri="{96DAC541-7B7A-43D3-8B79-37D633B846F1}">
                <asvg:svgBlip xmlns:asvg="http://schemas.microsoft.com/office/drawing/2016/SVG/main" xmlns="" r:embed="rId39"/>
              </a:ext>
            </a:extLst>
          </a:blip>
          <a:stretch>
            <a:fillRect/>
          </a:stretch>
        </p:blipFill>
        <p:spPr>
          <a:xfrm>
            <a:off x="7975365" y="2557325"/>
            <a:ext cx="270000" cy="270000"/>
          </a:xfrm>
          <a:prstGeom prst="rect">
            <a:avLst/>
          </a:prstGeom>
        </p:spPr>
      </p:pic>
      <p:pic>
        <p:nvPicPr>
          <p:cNvPr id="23568" name="Graphic 23567">
            <a:extLst>
              <a:ext uri="{FF2B5EF4-FFF2-40B4-BE49-F238E27FC236}">
                <a16:creationId xmlns:a16="http://schemas.microsoft.com/office/drawing/2014/main" id="{F8FA2713-FD27-43C1-9635-FF649F6ED474}"/>
              </a:ext>
            </a:extLst>
          </p:cNvPr>
          <p:cNvPicPr>
            <a:picLocks noChangeAspect="1"/>
          </p:cNvPicPr>
          <p:nvPr/>
        </p:nvPicPr>
        <p:blipFill>
          <a:blip r:embed="rId40">
            <a:extLst>
              <a:ext uri="{96DAC541-7B7A-43D3-8B79-37D633B846F1}">
                <asvg:svgBlip xmlns:asvg="http://schemas.microsoft.com/office/drawing/2016/SVG/main" xmlns="" r:embed="rId41"/>
              </a:ext>
            </a:extLst>
          </a:blip>
          <a:stretch>
            <a:fillRect/>
          </a:stretch>
        </p:blipFill>
        <p:spPr>
          <a:xfrm>
            <a:off x="7050881" y="2557325"/>
            <a:ext cx="270000" cy="270000"/>
          </a:xfrm>
          <a:prstGeom prst="rect">
            <a:avLst/>
          </a:prstGeom>
        </p:spPr>
      </p:pic>
      <p:pic>
        <p:nvPicPr>
          <p:cNvPr id="23569" name="Graphic 23568">
            <a:extLst>
              <a:ext uri="{FF2B5EF4-FFF2-40B4-BE49-F238E27FC236}">
                <a16:creationId xmlns:a16="http://schemas.microsoft.com/office/drawing/2014/main" id="{EC5F6F1C-0042-4768-9C05-64112105C422}"/>
              </a:ext>
            </a:extLst>
          </p:cNvPr>
          <p:cNvPicPr>
            <a:picLocks noChangeAspect="1"/>
          </p:cNvPicPr>
          <p:nvPr/>
        </p:nvPicPr>
        <p:blipFill>
          <a:blip r:embed="rId42">
            <a:extLst>
              <a:ext uri="{96DAC541-7B7A-43D3-8B79-37D633B846F1}">
                <asvg:svgBlip xmlns:asvg="http://schemas.microsoft.com/office/drawing/2016/SVG/main" xmlns="" r:embed="rId43"/>
              </a:ext>
            </a:extLst>
          </a:blip>
          <a:stretch>
            <a:fillRect/>
          </a:stretch>
        </p:blipFill>
        <p:spPr>
          <a:xfrm>
            <a:off x="8437606" y="2557325"/>
            <a:ext cx="270000" cy="270000"/>
          </a:xfrm>
          <a:prstGeom prst="rect">
            <a:avLst/>
          </a:prstGeom>
        </p:spPr>
      </p:pic>
      <p:pic>
        <p:nvPicPr>
          <p:cNvPr id="23570" name="Graphic 23569">
            <a:extLst>
              <a:ext uri="{FF2B5EF4-FFF2-40B4-BE49-F238E27FC236}">
                <a16:creationId xmlns:a16="http://schemas.microsoft.com/office/drawing/2014/main" id="{1273A4EB-0219-4DC2-9AA7-039249B1F3F6}"/>
              </a:ext>
            </a:extLst>
          </p:cNvPr>
          <p:cNvPicPr>
            <a:picLocks noChangeAspect="1"/>
          </p:cNvPicPr>
          <p:nvPr/>
        </p:nvPicPr>
        <p:blipFill>
          <a:blip r:embed="rId44">
            <a:extLst>
              <a:ext uri="{96DAC541-7B7A-43D3-8B79-37D633B846F1}">
                <asvg:svgBlip xmlns:asvg="http://schemas.microsoft.com/office/drawing/2016/SVG/main" xmlns="" r:embed="rId45"/>
              </a:ext>
            </a:extLst>
          </a:blip>
          <a:stretch>
            <a:fillRect/>
          </a:stretch>
        </p:blipFill>
        <p:spPr>
          <a:xfrm>
            <a:off x="5687025" y="2945468"/>
            <a:ext cx="270000" cy="270000"/>
          </a:xfrm>
          <a:prstGeom prst="rect">
            <a:avLst/>
          </a:prstGeom>
        </p:spPr>
      </p:pic>
      <p:pic>
        <p:nvPicPr>
          <p:cNvPr id="23571" name="Graphic 23570">
            <a:extLst>
              <a:ext uri="{FF2B5EF4-FFF2-40B4-BE49-F238E27FC236}">
                <a16:creationId xmlns:a16="http://schemas.microsoft.com/office/drawing/2014/main" id="{72380865-52A8-4FFD-8D48-FA431AE30602}"/>
              </a:ext>
            </a:extLst>
          </p:cNvPr>
          <p:cNvPicPr>
            <a:picLocks noChangeAspect="1"/>
          </p:cNvPicPr>
          <p:nvPr/>
        </p:nvPicPr>
        <p:blipFill>
          <a:blip r:embed="rId46">
            <a:extLst>
              <a:ext uri="{96DAC541-7B7A-43D3-8B79-37D633B846F1}">
                <asvg:svgBlip xmlns:asvg="http://schemas.microsoft.com/office/drawing/2016/SVG/main" xmlns="" r:embed="rId47"/>
              </a:ext>
            </a:extLst>
          </a:blip>
          <a:stretch>
            <a:fillRect/>
          </a:stretch>
        </p:blipFill>
        <p:spPr>
          <a:xfrm>
            <a:off x="6143550" y="2945468"/>
            <a:ext cx="270000" cy="270000"/>
          </a:xfrm>
          <a:prstGeom prst="rect">
            <a:avLst/>
          </a:prstGeom>
        </p:spPr>
      </p:pic>
      <p:pic>
        <p:nvPicPr>
          <p:cNvPr id="23572" name="Graphic 23571">
            <a:extLst>
              <a:ext uri="{FF2B5EF4-FFF2-40B4-BE49-F238E27FC236}">
                <a16:creationId xmlns:a16="http://schemas.microsoft.com/office/drawing/2014/main" id="{2DF8C5C6-BF58-4E30-842F-36BC67E3922E}"/>
              </a:ext>
            </a:extLst>
          </p:cNvPr>
          <p:cNvPicPr>
            <a:picLocks noChangeAspect="1"/>
          </p:cNvPicPr>
          <p:nvPr/>
        </p:nvPicPr>
        <p:blipFill>
          <a:blip r:embed="rId48">
            <a:extLst>
              <a:ext uri="{96DAC541-7B7A-43D3-8B79-37D633B846F1}">
                <asvg:svgBlip xmlns:asvg="http://schemas.microsoft.com/office/drawing/2016/SVG/main" xmlns="" r:embed="rId49"/>
              </a:ext>
            </a:extLst>
          </a:blip>
          <a:stretch>
            <a:fillRect/>
          </a:stretch>
        </p:blipFill>
        <p:spPr>
          <a:xfrm>
            <a:off x="6600074" y="2945468"/>
            <a:ext cx="270000" cy="270000"/>
          </a:xfrm>
          <a:prstGeom prst="rect">
            <a:avLst/>
          </a:prstGeom>
        </p:spPr>
      </p:pic>
      <p:pic>
        <p:nvPicPr>
          <p:cNvPr id="23573" name="Graphic 23572">
            <a:extLst>
              <a:ext uri="{FF2B5EF4-FFF2-40B4-BE49-F238E27FC236}">
                <a16:creationId xmlns:a16="http://schemas.microsoft.com/office/drawing/2014/main" id="{5FF87C61-AF90-4A79-8D9E-18332E3CC3C9}"/>
              </a:ext>
            </a:extLst>
          </p:cNvPr>
          <p:cNvPicPr>
            <a:picLocks noChangeAspect="1"/>
          </p:cNvPicPr>
          <p:nvPr/>
        </p:nvPicPr>
        <p:blipFill>
          <a:blip r:embed="rId50">
            <a:extLst>
              <a:ext uri="{96DAC541-7B7A-43D3-8B79-37D633B846F1}">
                <asvg:svgBlip xmlns:asvg="http://schemas.microsoft.com/office/drawing/2016/SVG/main" xmlns="" r:embed="rId51"/>
              </a:ext>
            </a:extLst>
          </a:blip>
          <a:stretch>
            <a:fillRect/>
          </a:stretch>
        </p:blipFill>
        <p:spPr>
          <a:xfrm>
            <a:off x="7056598" y="2945468"/>
            <a:ext cx="270000" cy="270000"/>
          </a:xfrm>
          <a:prstGeom prst="rect">
            <a:avLst/>
          </a:prstGeom>
        </p:spPr>
      </p:pic>
      <p:pic>
        <p:nvPicPr>
          <p:cNvPr id="23574" name="Graphic 23573">
            <a:extLst>
              <a:ext uri="{FF2B5EF4-FFF2-40B4-BE49-F238E27FC236}">
                <a16:creationId xmlns:a16="http://schemas.microsoft.com/office/drawing/2014/main" id="{947938CC-F1C9-4593-9E27-1C7FD900CDA9}"/>
              </a:ext>
            </a:extLst>
          </p:cNvPr>
          <p:cNvPicPr>
            <a:picLocks noChangeAspect="1"/>
          </p:cNvPicPr>
          <p:nvPr/>
        </p:nvPicPr>
        <p:blipFill>
          <a:blip r:embed="rId52">
            <a:extLst>
              <a:ext uri="{96DAC541-7B7A-43D3-8B79-37D633B846F1}">
                <asvg:svgBlip xmlns:asvg="http://schemas.microsoft.com/office/drawing/2016/SVG/main" xmlns="" r:embed="rId53"/>
              </a:ext>
            </a:extLst>
          </a:blip>
          <a:stretch>
            <a:fillRect/>
          </a:stretch>
        </p:blipFill>
        <p:spPr>
          <a:xfrm>
            <a:off x="6147673" y="3741910"/>
            <a:ext cx="270000" cy="270000"/>
          </a:xfrm>
          <a:prstGeom prst="rect">
            <a:avLst/>
          </a:prstGeom>
        </p:spPr>
      </p:pic>
      <p:pic>
        <p:nvPicPr>
          <p:cNvPr id="23575" name="Graphic 23574">
            <a:extLst>
              <a:ext uri="{FF2B5EF4-FFF2-40B4-BE49-F238E27FC236}">
                <a16:creationId xmlns:a16="http://schemas.microsoft.com/office/drawing/2014/main" id="{A5A243C2-C8F9-4D0C-8EDC-B0B6D8371778}"/>
              </a:ext>
            </a:extLst>
          </p:cNvPr>
          <p:cNvPicPr>
            <a:picLocks noChangeAspect="1"/>
          </p:cNvPicPr>
          <p:nvPr/>
        </p:nvPicPr>
        <p:blipFill>
          <a:blip r:embed="rId54">
            <a:extLst>
              <a:ext uri="{96DAC541-7B7A-43D3-8B79-37D633B846F1}">
                <asvg:svgBlip xmlns:asvg="http://schemas.microsoft.com/office/drawing/2016/SVG/main" xmlns="" r:embed="rId55"/>
              </a:ext>
            </a:extLst>
          </a:blip>
          <a:stretch>
            <a:fillRect/>
          </a:stretch>
        </p:blipFill>
        <p:spPr>
          <a:xfrm>
            <a:off x="6608321" y="3741910"/>
            <a:ext cx="270000" cy="270000"/>
          </a:xfrm>
          <a:prstGeom prst="rect">
            <a:avLst/>
          </a:prstGeom>
        </p:spPr>
      </p:pic>
      <p:pic>
        <p:nvPicPr>
          <p:cNvPr id="23576" name="Graphic 23575">
            <a:extLst>
              <a:ext uri="{FF2B5EF4-FFF2-40B4-BE49-F238E27FC236}">
                <a16:creationId xmlns:a16="http://schemas.microsoft.com/office/drawing/2014/main" id="{2DB4EC18-60D1-4BCE-9CD8-407ACB1111CE}"/>
              </a:ext>
            </a:extLst>
          </p:cNvPr>
          <p:cNvPicPr>
            <a:picLocks noChangeAspect="1"/>
          </p:cNvPicPr>
          <p:nvPr/>
        </p:nvPicPr>
        <p:blipFill>
          <a:blip r:embed="rId56">
            <a:extLst>
              <a:ext uri="{96DAC541-7B7A-43D3-8B79-37D633B846F1}">
                <asvg:svgBlip xmlns:asvg="http://schemas.microsoft.com/office/drawing/2016/SVG/main" xmlns="" r:embed="rId57"/>
              </a:ext>
            </a:extLst>
          </a:blip>
          <a:stretch>
            <a:fillRect/>
          </a:stretch>
        </p:blipFill>
        <p:spPr>
          <a:xfrm>
            <a:off x="7068969" y="3741910"/>
            <a:ext cx="270000" cy="270000"/>
          </a:xfrm>
          <a:prstGeom prst="rect">
            <a:avLst/>
          </a:prstGeom>
        </p:spPr>
      </p:pic>
      <p:pic>
        <p:nvPicPr>
          <p:cNvPr id="23577" name="Graphic 23576">
            <a:extLst>
              <a:ext uri="{FF2B5EF4-FFF2-40B4-BE49-F238E27FC236}">
                <a16:creationId xmlns:a16="http://schemas.microsoft.com/office/drawing/2014/main" id="{04F8149F-C4D3-4819-9E1C-6A7E87F2CE68}"/>
              </a:ext>
            </a:extLst>
          </p:cNvPr>
          <p:cNvPicPr>
            <a:picLocks noChangeAspect="1"/>
          </p:cNvPicPr>
          <p:nvPr/>
        </p:nvPicPr>
        <p:blipFill>
          <a:blip r:embed="rId58">
            <a:extLst>
              <a:ext uri="{96DAC541-7B7A-43D3-8B79-37D633B846F1}">
                <asvg:svgBlip xmlns:asvg="http://schemas.microsoft.com/office/drawing/2016/SVG/main" xmlns="" r:embed="rId59"/>
              </a:ext>
            </a:extLst>
          </a:blip>
          <a:stretch>
            <a:fillRect/>
          </a:stretch>
        </p:blipFill>
        <p:spPr>
          <a:xfrm>
            <a:off x="7529617" y="3741910"/>
            <a:ext cx="270000" cy="270000"/>
          </a:xfrm>
          <a:prstGeom prst="rect">
            <a:avLst/>
          </a:prstGeom>
        </p:spPr>
      </p:pic>
      <p:pic>
        <p:nvPicPr>
          <p:cNvPr id="23578" name="Graphic 23577">
            <a:extLst>
              <a:ext uri="{FF2B5EF4-FFF2-40B4-BE49-F238E27FC236}">
                <a16:creationId xmlns:a16="http://schemas.microsoft.com/office/drawing/2014/main" id="{968A32CA-2F7C-483B-8ABB-D9B95E66D918}"/>
              </a:ext>
            </a:extLst>
          </p:cNvPr>
          <p:cNvPicPr>
            <a:picLocks noChangeAspect="1"/>
          </p:cNvPicPr>
          <p:nvPr/>
        </p:nvPicPr>
        <p:blipFill>
          <a:blip r:embed="rId60">
            <a:extLst>
              <a:ext uri="{96DAC541-7B7A-43D3-8B79-37D633B846F1}">
                <asvg:svgBlip xmlns:asvg="http://schemas.microsoft.com/office/drawing/2016/SVG/main" xmlns="" r:embed="rId61"/>
              </a:ext>
            </a:extLst>
          </a:blip>
          <a:stretch>
            <a:fillRect/>
          </a:stretch>
        </p:blipFill>
        <p:spPr>
          <a:xfrm>
            <a:off x="7990265" y="3741910"/>
            <a:ext cx="270000" cy="270000"/>
          </a:xfrm>
          <a:prstGeom prst="rect">
            <a:avLst/>
          </a:prstGeom>
        </p:spPr>
      </p:pic>
      <p:pic>
        <p:nvPicPr>
          <p:cNvPr id="23579" name="Graphic 23578">
            <a:extLst>
              <a:ext uri="{FF2B5EF4-FFF2-40B4-BE49-F238E27FC236}">
                <a16:creationId xmlns:a16="http://schemas.microsoft.com/office/drawing/2014/main" id="{9737A0A4-8CA7-4A1D-919D-23EBAF8EB29D}"/>
              </a:ext>
            </a:extLst>
          </p:cNvPr>
          <p:cNvPicPr>
            <a:picLocks noChangeAspect="1"/>
          </p:cNvPicPr>
          <p:nvPr/>
        </p:nvPicPr>
        <p:blipFill>
          <a:blip r:embed="rId62">
            <a:extLst>
              <a:ext uri="{96DAC541-7B7A-43D3-8B79-37D633B846F1}">
                <asvg:svgBlip xmlns:asvg="http://schemas.microsoft.com/office/drawing/2016/SVG/main" xmlns="" r:embed="rId63"/>
              </a:ext>
            </a:extLst>
          </a:blip>
          <a:stretch>
            <a:fillRect/>
          </a:stretch>
        </p:blipFill>
        <p:spPr>
          <a:xfrm>
            <a:off x="8450914" y="3741910"/>
            <a:ext cx="270000" cy="270000"/>
          </a:xfrm>
          <a:prstGeom prst="rect">
            <a:avLst/>
          </a:prstGeom>
        </p:spPr>
      </p:pic>
      <p:pic>
        <p:nvPicPr>
          <p:cNvPr id="23580" name="Graphic 23579">
            <a:extLst>
              <a:ext uri="{FF2B5EF4-FFF2-40B4-BE49-F238E27FC236}">
                <a16:creationId xmlns:a16="http://schemas.microsoft.com/office/drawing/2014/main" id="{34553D3E-BC6E-476E-9C14-5F711983A306}"/>
              </a:ext>
            </a:extLst>
          </p:cNvPr>
          <p:cNvPicPr>
            <a:picLocks noChangeAspect="1"/>
          </p:cNvPicPr>
          <p:nvPr/>
        </p:nvPicPr>
        <p:blipFill>
          <a:blip r:embed="rId64">
            <a:extLst>
              <a:ext uri="{96DAC541-7B7A-43D3-8B79-37D633B846F1}">
                <asvg:svgBlip xmlns:asvg="http://schemas.microsoft.com/office/drawing/2016/SVG/main" xmlns="" r:embed="rId65"/>
              </a:ext>
            </a:extLst>
          </a:blip>
          <a:stretch>
            <a:fillRect/>
          </a:stretch>
        </p:blipFill>
        <p:spPr>
          <a:xfrm>
            <a:off x="5687025" y="4093228"/>
            <a:ext cx="270000" cy="270000"/>
          </a:xfrm>
          <a:prstGeom prst="rect">
            <a:avLst/>
          </a:prstGeom>
        </p:spPr>
      </p:pic>
    </p:spTree>
    <p:extLst>
      <p:ext uri="{BB962C8B-B14F-4D97-AF65-F5344CB8AC3E}">
        <p14:creationId xmlns:p14="http://schemas.microsoft.com/office/powerpoint/2010/main" val="1879676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3C8F-406E-4FA3-9008-2E35C149A161}"/>
              </a:ext>
            </a:extLst>
          </p:cNvPr>
          <p:cNvSpPr>
            <a:spLocks noGrp="1"/>
          </p:cNvSpPr>
          <p:nvPr>
            <p:ph type="title"/>
          </p:nvPr>
        </p:nvSpPr>
        <p:spPr/>
        <p:txBody>
          <a:bodyPr lIns="64008"/>
          <a:lstStyle/>
          <a:p>
            <a:r>
              <a:rPr lang="en-GB" dirty="0"/>
              <a:t>CRYPTO ASSETS ARE AN EMERGING ASSET CLASS</a:t>
            </a:r>
            <a:endParaRPr lang="de-DE" dirty="0"/>
          </a:p>
        </p:txBody>
      </p:sp>
      <p:sp>
        <p:nvSpPr>
          <p:cNvPr id="3" name="Slide Number Placeholder 2">
            <a:extLst>
              <a:ext uri="{FF2B5EF4-FFF2-40B4-BE49-F238E27FC236}">
                <a16:creationId xmlns:a16="http://schemas.microsoft.com/office/drawing/2014/main" id="{2A188B5F-7950-4B57-A321-8AC1BA684B52}"/>
              </a:ext>
            </a:extLst>
          </p:cNvPr>
          <p:cNvSpPr>
            <a:spLocks noGrp="1"/>
          </p:cNvSpPr>
          <p:nvPr>
            <p:ph type="sldNum" sz="quarter" idx="12"/>
          </p:nvPr>
        </p:nvSpPr>
        <p:spPr/>
        <p:txBody>
          <a:bodyPr/>
          <a:lstStyle/>
          <a:p>
            <a:fld id="{4C58DAA5-C7C9-4339-A36E-18A1EE3787A1}" type="slidenum">
              <a:rPr lang="de-CH" smtClean="0"/>
              <a:t>6</a:t>
            </a:fld>
            <a:endParaRPr lang="de-CH" dirty="0"/>
          </a:p>
        </p:txBody>
      </p:sp>
      <p:graphicFrame>
        <p:nvGraphicFramePr>
          <p:cNvPr id="4" name="Object 3">
            <a:extLst>
              <a:ext uri="{FF2B5EF4-FFF2-40B4-BE49-F238E27FC236}">
                <a16:creationId xmlns:a16="http://schemas.microsoft.com/office/drawing/2014/main" id="{971DBA92-2FF9-46DD-80D2-A25A3E50B1AF}"/>
              </a:ext>
            </a:extLst>
          </p:cNvPr>
          <p:cNvGraphicFramePr>
            <a:graphicFrameLocks/>
          </p:cNvGraphicFramePr>
          <p:nvPr>
            <p:extLst/>
          </p:nvPr>
        </p:nvGraphicFramePr>
        <p:xfrm>
          <a:off x="28575" y="1054217"/>
          <a:ext cx="8967788" cy="3474720"/>
        </p:xfrm>
        <a:graphic>
          <a:graphicData uri="http://schemas.openxmlformats.org/presentationml/2006/ole">
            <mc:AlternateContent xmlns:mc="http://schemas.openxmlformats.org/markup-compatibility/2006">
              <mc:Choice xmlns:v="urn:schemas-microsoft-com:vml" Requires="v">
                <p:oleObj spid="_x0000_s17455" name="Arbeitsblatt mit Makros" r:id="rId3" imgW="4638580" imgH="2733770" progId="Excel.SheetMacroEnabled.12">
                  <p:link updateAutomatic="1"/>
                </p:oleObj>
              </mc:Choice>
              <mc:Fallback>
                <p:oleObj name="Arbeitsblatt mit Makros" r:id="rId3" imgW="4638580" imgH="2733770" progId="Excel.SheetMacroEnabled.12">
                  <p:link updateAutomatic="1"/>
                  <p:pic>
                    <p:nvPicPr>
                      <p:cNvPr id="4" name="Object 3">
                        <a:extLst>
                          <a:ext uri="{FF2B5EF4-FFF2-40B4-BE49-F238E27FC236}">
                            <a16:creationId xmlns:a16="http://schemas.microsoft.com/office/drawing/2014/main" id="{971DBA92-2FF9-46DD-80D2-A25A3E50B1AF}"/>
                          </a:ext>
                        </a:extLst>
                      </p:cNvPr>
                      <p:cNvPicPr/>
                      <p:nvPr/>
                    </p:nvPicPr>
                    <p:blipFill>
                      <a:blip r:embed="rId4"/>
                      <a:stretch>
                        <a:fillRect/>
                      </a:stretch>
                    </p:blipFill>
                    <p:spPr>
                      <a:xfrm>
                        <a:off x="28575" y="1054217"/>
                        <a:ext cx="8967788" cy="3474720"/>
                      </a:xfrm>
                      <a:prstGeom prst="rect">
                        <a:avLst/>
                      </a:prstGeom>
                    </p:spPr>
                  </p:pic>
                </p:oleObj>
              </mc:Fallback>
            </mc:AlternateContent>
          </a:graphicData>
        </a:graphic>
      </p:graphicFrame>
      <p:sp>
        <p:nvSpPr>
          <p:cNvPr id="15" name="Rechteck 6">
            <a:extLst>
              <a:ext uri="{FF2B5EF4-FFF2-40B4-BE49-F238E27FC236}">
                <a16:creationId xmlns:a16="http://schemas.microsoft.com/office/drawing/2014/main" id="{88D8B63D-1143-4BF1-A969-38F85EB8755D}"/>
              </a:ext>
            </a:extLst>
          </p:cNvPr>
          <p:cNvSpPr/>
          <p:nvPr/>
        </p:nvSpPr>
        <p:spPr>
          <a:xfrm>
            <a:off x="6416027" y="720705"/>
            <a:ext cx="2384404" cy="75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just">
              <a:lnSpc>
                <a:spcPct val="125000"/>
              </a:lnSpc>
              <a:spcBef>
                <a:spcPct val="20000"/>
              </a:spcBef>
              <a:buClr>
                <a:srgbClr val="D7AE95"/>
              </a:buClr>
            </a:pPr>
            <a:r>
              <a:rPr lang="en-US" sz="980" dirty="0">
                <a:solidFill>
                  <a:schemeClr val="tx1">
                    <a:lumMod val="65000"/>
                    <a:lumOff val="35000"/>
                  </a:schemeClr>
                </a:solidFill>
              </a:rPr>
              <a:t>At present, the total </a:t>
            </a:r>
            <a:r>
              <a:rPr lang="en-US" sz="980" dirty="0" smtClean="0">
                <a:solidFill>
                  <a:schemeClr val="tx1">
                    <a:lumMod val="65000"/>
                    <a:lumOff val="35000"/>
                  </a:schemeClr>
                </a:solidFill>
              </a:rPr>
              <a:t>notional amount </a:t>
            </a:r>
            <a:r>
              <a:rPr lang="en-US" sz="980" dirty="0">
                <a:solidFill>
                  <a:schemeClr val="tx1">
                    <a:lumMod val="65000"/>
                    <a:lumOff val="35000"/>
                  </a:schemeClr>
                </a:solidFill>
              </a:rPr>
              <a:t>outstanding in the Global OTC derivatives </a:t>
            </a:r>
            <a:r>
              <a:rPr lang="en-US" sz="980" dirty="0" smtClean="0">
                <a:solidFill>
                  <a:schemeClr val="tx1">
                    <a:lumMod val="65000"/>
                    <a:lumOff val="35000"/>
                  </a:schemeClr>
                </a:solidFill>
              </a:rPr>
              <a:t>market is ~</a:t>
            </a:r>
            <a:r>
              <a:rPr lang="en-US" sz="980" b="1" dirty="0" smtClean="0">
                <a:solidFill>
                  <a:schemeClr val="tx1">
                    <a:lumMod val="65000"/>
                    <a:lumOff val="35000"/>
                  </a:schemeClr>
                </a:solidFill>
              </a:rPr>
              <a:t>$532t</a:t>
            </a:r>
            <a:r>
              <a:rPr lang="en-US" sz="980" dirty="0" smtClean="0">
                <a:solidFill>
                  <a:schemeClr val="tx1">
                    <a:lumMod val="65000"/>
                    <a:lumOff val="35000"/>
                  </a:schemeClr>
                </a:solidFill>
              </a:rPr>
              <a:t>, suggesting </a:t>
            </a:r>
            <a:r>
              <a:rPr lang="en-US" sz="980" dirty="0">
                <a:solidFill>
                  <a:schemeClr val="tx1">
                    <a:lumMod val="65000"/>
                    <a:lumOff val="35000"/>
                  </a:schemeClr>
                </a:solidFill>
              </a:rPr>
              <a:t>crypto assets have room to </a:t>
            </a:r>
            <a:r>
              <a:rPr lang="en-US" sz="980" dirty="0" smtClean="0">
                <a:solidFill>
                  <a:schemeClr val="tx1">
                    <a:lumMod val="65000"/>
                    <a:lumOff val="35000"/>
                  </a:schemeClr>
                </a:solidFill>
              </a:rPr>
              <a:t>grow</a:t>
            </a:r>
            <a:endParaRPr lang="en-US" sz="980" dirty="0">
              <a:solidFill>
                <a:schemeClr val="tx1">
                  <a:lumMod val="65000"/>
                  <a:lumOff val="35000"/>
                </a:schemeClr>
              </a:solidFill>
            </a:endParaRPr>
          </a:p>
        </p:txBody>
      </p:sp>
      <p:graphicFrame>
        <p:nvGraphicFramePr>
          <p:cNvPr id="18" name="Object 17">
            <a:extLst>
              <a:ext uri="{FF2B5EF4-FFF2-40B4-BE49-F238E27FC236}">
                <a16:creationId xmlns:a16="http://schemas.microsoft.com/office/drawing/2014/main" id="{5F3DD9CE-AA89-4C38-83D5-62A5819B1577}"/>
              </a:ext>
            </a:extLst>
          </p:cNvPr>
          <p:cNvGraphicFramePr>
            <a:graphicFrameLocks/>
          </p:cNvGraphicFramePr>
          <p:nvPr>
            <p:extLst/>
          </p:nvPr>
        </p:nvGraphicFramePr>
        <p:xfrm>
          <a:off x="205406" y="3588574"/>
          <a:ext cx="3127248" cy="822960"/>
        </p:xfrm>
        <a:graphic>
          <a:graphicData uri="http://schemas.openxmlformats.org/presentationml/2006/ole">
            <mc:AlternateContent xmlns:mc="http://schemas.openxmlformats.org/markup-compatibility/2006">
              <mc:Choice xmlns:v="urn:schemas-microsoft-com:vml" Requires="v">
                <p:oleObj spid="_x0000_s17456" name="Arbeitsblatt mit Makros" r:id="rId5" imgW="4562570" imgH="2733770" progId="Excel.SheetMacroEnabled.12">
                  <p:link updateAutomatic="1"/>
                </p:oleObj>
              </mc:Choice>
              <mc:Fallback>
                <p:oleObj name="Arbeitsblatt mit Makros" r:id="rId5" imgW="4562570" imgH="2733770" progId="Excel.SheetMacroEnabled.12">
                  <p:link updateAutomatic="1"/>
                  <p:pic>
                    <p:nvPicPr>
                      <p:cNvPr id="18" name="Object 17">
                        <a:extLst>
                          <a:ext uri="{FF2B5EF4-FFF2-40B4-BE49-F238E27FC236}">
                            <a16:creationId xmlns:a16="http://schemas.microsoft.com/office/drawing/2014/main" id="{5F3DD9CE-AA89-4C38-83D5-62A5819B1577}"/>
                          </a:ext>
                        </a:extLst>
                      </p:cNvPr>
                      <p:cNvPicPr/>
                      <p:nvPr/>
                    </p:nvPicPr>
                    <p:blipFill>
                      <a:blip r:embed="rId6"/>
                      <a:stretch>
                        <a:fillRect/>
                      </a:stretch>
                    </p:blipFill>
                    <p:spPr>
                      <a:xfrm>
                        <a:off x="205406" y="3588574"/>
                        <a:ext cx="3127248" cy="822960"/>
                      </a:xfrm>
                      <a:prstGeom prst="rect">
                        <a:avLst/>
                      </a:prstGeom>
                    </p:spPr>
                  </p:pic>
                </p:oleObj>
              </mc:Fallback>
            </mc:AlternateContent>
          </a:graphicData>
        </a:graphic>
      </p:graphicFrame>
      <p:grpSp>
        <p:nvGrpSpPr>
          <p:cNvPr id="38" name="Group 37">
            <a:extLst>
              <a:ext uri="{FF2B5EF4-FFF2-40B4-BE49-F238E27FC236}">
                <a16:creationId xmlns:a16="http://schemas.microsoft.com/office/drawing/2014/main" id="{B0433D30-159F-429A-AFE9-024526E6AD3D}"/>
              </a:ext>
            </a:extLst>
          </p:cNvPr>
          <p:cNvGrpSpPr/>
          <p:nvPr/>
        </p:nvGrpSpPr>
        <p:grpSpPr>
          <a:xfrm>
            <a:off x="724415" y="2939469"/>
            <a:ext cx="2433293" cy="1069848"/>
            <a:chOff x="576628" y="2499742"/>
            <a:chExt cx="2720367" cy="1069848"/>
          </a:xfrm>
        </p:grpSpPr>
        <p:cxnSp>
          <p:nvCxnSpPr>
            <p:cNvPr id="12" name="Straight Connector 11">
              <a:extLst>
                <a:ext uri="{FF2B5EF4-FFF2-40B4-BE49-F238E27FC236}">
                  <a16:creationId xmlns:a16="http://schemas.microsoft.com/office/drawing/2014/main" id="{D5275E6B-C322-44EB-BD7E-996C7649D80C}"/>
                </a:ext>
              </a:extLst>
            </p:cNvPr>
            <p:cNvCxnSpPr>
              <a:cxnSpLocks/>
            </p:cNvCxnSpPr>
            <p:nvPr/>
          </p:nvCxnSpPr>
          <p:spPr>
            <a:xfrm>
              <a:off x="3296995" y="2499742"/>
              <a:ext cx="0" cy="1069848"/>
            </a:xfrm>
            <a:prstGeom prst="line">
              <a:avLst/>
            </a:prstGeom>
            <a:ln>
              <a:solidFill>
                <a:srgbClr val="D2A78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8A443A-DCD3-4CE6-A390-3484E5A2F5C1}"/>
                </a:ext>
              </a:extLst>
            </p:cNvPr>
            <p:cNvCxnSpPr>
              <a:cxnSpLocks/>
            </p:cNvCxnSpPr>
            <p:nvPr/>
          </p:nvCxnSpPr>
          <p:spPr>
            <a:xfrm>
              <a:off x="576628" y="2499742"/>
              <a:ext cx="2720367" cy="1"/>
            </a:xfrm>
            <a:prstGeom prst="line">
              <a:avLst/>
            </a:prstGeom>
            <a:ln>
              <a:solidFill>
                <a:srgbClr val="D2A784"/>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60F63B1-9221-4435-9C9E-80939B802B78}"/>
              </a:ext>
            </a:extLst>
          </p:cNvPr>
          <p:cNvGrpSpPr/>
          <p:nvPr/>
        </p:nvGrpSpPr>
        <p:grpSpPr>
          <a:xfrm>
            <a:off x="3064594" y="3920159"/>
            <a:ext cx="185990" cy="185988"/>
            <a:chOff x="3889123" y="2649193"/>
            <a:chExt cx="185990" cy="185988"/>
          </a:xfrm>
        </p:grpSpPr>
        <p:sp>
          <p:nvSpPr>
            <p:cNvPr id="33" name="Oval 32">
              <a:extLst>
                <a:ext uri="{FF2B5EF4-FFF2-40B4-BE49-F238E27FC236}">
                  <a16:creationId xmlns:a16="http://schemas.microsoft.com/office/drawing/2014/main" id="{A9E6B0CD-C83D-43C4-A549-79F7610898C2}"/>
                </a:ext>
              </a:extLst>
            </p:cNvPr>
            <p:cNvSpPr/>
            <p:nvPr/>
          </p:nvSpPr>
          <p:spPr>
            <a:xfrm>
              <a:off x="3889123" y="2649193"/>
              <a:ext cx="185990" cy="185988"/>
            </a:xfrm>
            <a:prstGeom prst="ellipse">
              <a:avLst/>
            </a:prstGeom>
            <a:solidFill>
              <a:srgbClr val="D2A784">
                <a:alpha val="22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46F7579-5464-433B-A18B-A03C61CD87BB}"/>
                </a:ext>
              </a:extLst>
            </p:cNvPr>
            <p:cNvSpPr/>
            <p:nvPr/>
          </p:nvSpPr>
          <p:spPr>
            <a:xfrm>
              <a:off x="3938562" y="2698632"/>
              <a:ext cx="87112" cy="87110"/>
            </a:xfrm>
            <a:prstGeom prst="ellipse">
              <a:avLst/>
            </a:prstGeom>
            <a:solidFill>
              <a:srgbClr val="B4AAA0">
                <a:alpha val="76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784196A9-7B54-44F2-9387-69CBD7FED9DF}"/>
              </a:ext>
            </a:extLst>
          </p:cNvPr>
          <p:cNvGrpSpPr/>
          <p:nvPr/>
        </p:nvGrpSpPr>
        <p:grpSpPr>
          <a:xfrm>
            <a:off x="6416027" y="712512"/>
            <a:ext cx="2404445" cy="1444752"/>
            <a:chOff x="576628" y="2499740"/>
            <a:chExt cx="2720367" cy="3271309"/>
          </a:xfrm>
        </p:grpSpPr>
        <p:cxnSp>
          <p:nvCxnSpPr>
            <p:cNvPr id="44" name="Straight Connector 43">
              <a:extLst>
                <a:ext uri="{FF2B5EF4-FFF2-40B4-BE49-F238E27FC236}">
                  <a16:creationId xmlns:a16="http://schemas.microsoft.com/office/drawing/2014/main" id="{2EA2DB8B-A3B8-4C6B-A7DC-E7F285F0C001}"/>
                </a:ext>
              </a:extLst>
            </p:cNvPr>
            <p:cNvCxnSpPr>
              <a:cxnSpLocks/>
            </p:cNvCxnSpPr>
            <p:nvPr/>
          </p:nvCxnSpPr>
          <p:spPr>
            <a:xfrm>
              <a:off x="3296995" y="2499740"/>
              <a:ext cx="0" cy="3271309"/>
            </a:xfrm>
            <a:prstGeom prst="line">
              <a:avLst/>
            </a:prstGeom>
            <a:ln>
              <a:solidFill>
                <a:srgbClr val="153E6E"/>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1FBFBD-20D8-4BAE-8A75-5FB4A405C98A}"/>
                </a:ext>
              </a:extLst>
            </p:cNvPr>
            <p:cNvCxnSpPr>
              <a:cxnSpLocks/>
            </p:cNvCxnSpPr>
            <p:nvPr/>
          </p:nvCxnSpPr>
          <p:spPr>
            <a:xfrm>
              <a:off x="576628" y="2499742"/>
              <a:ext cx="2720367" cy="0"/>
            </a:xfrm>
            <a:prstGeom prst="line">
              <a:avLst/>
            </a:prstGeom>
            <a:ln>
              <a:solidFill>
                <a:srgbClr val="153E6E"/>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24418" y="1999117"/>
            <a:ext cx="2433289" cy="942566"/>
            <a:chOff x="714894" y="1917193"/>
            <a:chExt cx="2433289" cy="942566"/>
          </a:xfrm>
        </p:grpSpPr>
        <p:sp>
          <p:nvSpPr>
            <p:cNvPr id="5" name="Rechteck 6">
              <a:extLst>
                <a:ext uri="{FF2B5EF4-FFF2-40B4-BE49-F238E27FC236}">
                  <a16:creationId xmlns:a16="http://schemas.microsoft.com/office/drawing/2014/main" id="{BCBD2159-3118-43FA-997B-CDF09C16D21F}"/>
                </a:ext>
              </a:extLst>
            </p:cNvPr>
            <p:cNvSpPr/>
            <p:nvPr/>
          </p:nvSpPr>
          <p:spPr>
            <a:xfrm>
              <a:off x="714894" y="1917193"/>
              <a:ext cx="2433289" cy="942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just">
                <a:lnSpc>
                  <a:spcPct val="125000"/>
                </a:lnSpc>
                <a:spcBef>
                  <a:spcPct val="20000"/>
                </a:spcBef>
                <a:buClr>
                  <a:srgbClr val="D7AE95"/>
                </a:buClr>
              </a:pPr>
              <a:r>
                <a:rPr lang="en-US" sz="980" dirty="0" smtClean="0">
                  <a:solidFill>
                    <a:schemeClr val="tx1">
                      <a:lumMod val="65000"/>
                      <a:lumOff val="35000"/>
                    </a:schemeClr>
                  </a:solidFill>
                </a:rPr>
                <a:t>The total market capitalization of all crypto assets today amounts to         , which is close to the total notional amount outstanding in the Global OTC derivatives market back in the late-1980s</a:t>
              </a:r>
              <a:endParaRPr lang="en-US" sz="980" dirty="0">
                <a:solidFill>
                  <a:schemeClr val="tx1">
                    <a:lumMod val="65000"/>
                    <a:lumOff val="35000"/>
                  </a:schemeClr>
                </a:solidFill>
              </a:endParaRPr>
            </a:p>
          </p:txBody>
        </p:sp>
        <p:graphicFrame>
          <p:nvGraphicFramePr>
            <p:cNvPr id="7" name="Object 6"/>
            <p:cNvGraphicFramePr>
              <a:graphicFrameLocks noChangeAspect="1"/>
            </p:cNvGraphicFramePr>
            <p:nvPr>
              <p:extLst/>
            </p:nvPr>
          </p:nvGraphicFramePr>
          <p:xfrm>
            <a:off x="2108537" y="2113674"/>
            <a:ext cx="564642" cy="173736"/>
          </p:xfrm>
          <a:graphic>
            <a:graphicData uri="http://schemas.openxmlformats.org/presentationml/2006/ole">
              <mc:AlternateContent xmlns:mc="http://schemas.openxmlformats.org/markup-compatibility/2006">
                <mc:Choice xmlns:v="urn:schemas-microsoft-com:vml" Requires="v">
                  <p:oleObj spid="_x0000_s17457" name="Arbeitsblatt mit Makros" r:id="rId7" imgW="619220" imgH="190595" progId="Excel.SheetMacroEnabled.12">
                    <p:link updateAutomatic="1"/>
                  </p:oleObj>
                </mc:Choice>
                <mc:Fallback>
                  <p:oleObj name="Arbeitsblatt mit Makros" r:id="rId7" imgW="619220" imgH="190595" progId="Excel.SheetMacroEnabled.12">
                    <p:link updateAutomatic="1"/>
                    <p:pic>
                      <p:nvPicPr>
                        <p:cNvPr id="7" name="Object 6"/>
                        <p:cNvPicPr/>
                        <p:nvPr/>
                      </p:nvPicPr>
                      <p:blipFill>
                        <a:blip r:embed="rId8"/>
                        <a:stretch>
                          <a:fillRect/>
                        </a:stretch>
                      </p:blipFill>
                      <p:spPr>
                        <a:xfrm>
                          <a:off x="2108537" y="2113674"/>
                          <a:ext cx="564642" cy="173736"/>
                        </a:xfrm>
                        <a:prstGeom prst="rect">
                          <a:avLst/>
                        </a:prstGeom>
                      </p:spPr>
                    </p:pic>
                  </p:oleObj>
                </mc:Fallback>
              </mc:AlternateContent>
            </a:graphicData>
          </a:graphic>
        </p:graphicFrame>
      </p:grpSp>
      <p:grpSp>
        <p:nvGrpSpPr>
          <p:cNvPr id="42" name="Group 41">
            <a:extLst>
              <a:ext uri="{FF2B5EF4-FFF2-40B4-BE49-F238E27FC236}">
                <a16:creationId xmlns:a16="http://schemas.microsoft.com/office/drawing/2014/main" id="{5BC1F130-3D8A-4A0D-833F-9352D2EAA1B5}"/>
              </a:ext>
            </a:extLst>
          </p:cNvPr>
          <p:cNvGrpSpPr/>
          <p:nvPr/>
        </p:nvGrpSpPr>
        <p:grpSpPr>
          <a:xfrm>
            <a:off x="8729009" y="2071118"/>
            <a:ext cx="185990" cy="185988"/>
            <a:chOff x="8475901" y="1696355"/>
            <a:chExt cx="185990" cy="185988"/>
          </a:xfrm>
        </p:grpSpPr>
        <p:sp>
          <p:nvSpPr>
            <p:cNvPr id="40" name="Oval 39">
              <a:extLst>
                <a:ext uri="{FF2B5EF4-FFF2-40B4-BE49-F238E27FC236}">
                  <a16:creationId xmlns:a16="http://schemas.microsoft.com/office/drawing/2014/main" id="{AA50DA5F-2B9B-4CB0-A293-4A2C6198EEF4}"/>
                </a:ext>
              </a:extLst>
            </p:cNvPr>
            <p:cNvSpPr/>
            <p:nvPr/>
          </p:nvSpPr>
          <p:spPr>
            <a:xfrm>
              <a:off x="8475901" y="1696355"/>
              <a:ext cx="185990" cy="185988"/>
            </a:xfrm>
            <a:prstGeom prst="ellipse">
              <a:avLst/>
            </a:prstGeom>
            <a:solidFill>
              <a:srgbClr val="4D6977">
                <a:alpha val="52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3CD5C81-5894-4217-8974-EE887C2D3FD0}"/>
                </a:ext>
              </a:extLst>
            </p:cNvPr>
            <p:cNvSpPr/>
            <p:nvPr/>
          </p:nvSpPr>
          <p:spPr>
            <a:xfrm>
              <a:off x="8525340" y="1745794"/>
              <a:ext cx="87112" cy="87110"/>
            </a:xfrm>
            <a:prstGeom prst="ellipse">
              <a:avLst/>
            </a:prstGeom>
            <a:solidFill>
              <a:srgbClr val="153E6E">
                <a:alpha val="62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301513" y="4452639"/>
            <a:ext cx="4540975" cy="270843"/>
            <a:chOff x="1845174" y="4452639"/>
            <a:chExt cx="4540975" cy="270843"/>
          </a:xfrm>
        </p:grpSpPr>
        <p:sp>
          <p:nvSpPr>
            <p:cNvPr id="6" name="Rectangle 5"/>
            <p:cNvSpPr/>
            <p:nvPr/>
          </p:nvSpPr>
          <p:spPr>
            <a:xfrm>
              <a:off x="1845174" y="4564036"/>
              <a:ext cx="182880" cy="4572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805B43C-4E2E-4873-83C8-935C1F72EC4C}"/>
                </a:ext>
              </a:extLst>
            </p:cNvPr>
            <p:cNvGrpSpPr/>
            <p:nvPr/>
          </p:nvGrpSpPr>
          <p:grpSpPr>
            <a:xfrm>
              <a:off x="2109000" y="4452639"/>
              <a:ext cx="4277149" cy="270843"/>
              <a:chOff x="2029237" y="4257602"/>
              <a:chExt cx="4277149" cy="270843"/>
            </a:xfrm>
          </p:grpSpPr>
          <p:sp>
            <p:nvSpPr>
              <p:cNvPr id="23" name="Rechteck 6">
                <a:extLst>
                  <a:ext uri="{FF2B5EF4-FFF2-40B4-BE49-F238E27FC236}">
                    <a16:creationId xmlns:a16="http://schemas.microsoft.com/office/drawing/2014/main" id="{F60713A6-021E-479C-ACB1-8A3396217EEB}"/>
                  </a:ext>
                </a:extLst>
              </p:cNvPr>
              <p:cNvSpPr/>
              <p:nvPr/>
            </p:nvSpPr>
            <p:spPr>
              <a:xfrm>
                <a:off x="2029237" y="4257602"/>
                <a:ext cx="2377440" cy="270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nSpc>
                    <a:spcPct val="110000"/>
                  </a:lnSpc>
                </a:pPr>
                <a:r>
                  <a:rPr lang="en-US" sz="800" dirty="0">
                    <a:solidFill>
                      <a:schemeClr val="tx1">
                        <a:lumMod val="65000"/>
                        <a:lumOff val="35000"/>
                      </a:schemeClr>
                    </a:solidFill>
                  </a:rPr>
                  <a:t>T</a:t>
                </a:r>
                <a:r>
                  <a:rPr lang="en-US" sz="800" dirty="0" smtClean="0">
                    <a:solidFill>
                      <a:schemeClr val="tx1">
                        <a:lumMod val="65000"/>
                        <a:lumOff val="35000"/>
                      </a:schemeClr>
                    </a:solidFill>
                  </a:rPr>
                  <a:t>otal </a:t>
                </a:r>
                <a:r>
                  <a:rPr lang="en-US" sz="800" dirty="0">
                    <a:solidFill>
                      <a:schemeClr val="tx1">
                        <a:lumMod val="65000"/>
                        <a:lumOff val="35000"/>
                      </a:schemeClr>
                    </a:solidFill>
                  </a:rPr>
                  <a:t>notional amount outstanding in the Global OTC derivatives market</a:t>
                </a:r>
              </a:p>
            </p:txBody>
          </p:sp>
          <p:sp>
            <p:nvSpPr>
              <p:cNvPr id="24" name="Rechteck 6">
                <a:extLst>
                  <a:ext uri="{FF2B5EF4-FFF2-40B4-BE49-F238E27FC236}">
                    <a16:creationId xmlns:a16="http://schemas.microsoft.com/office/drawing/2014/main" id="{C202C15B-E4C1-4218-9869-F51522D173E6}"/>
                  </a:ext>
                </a:extLst>
              </p:cNvPr>
              <p:cNvSpPr/>
              <p:nvPr/>
            </p:nvSpPr>
            <p:spPr>
              <a:xfrm>
                <a:off x="4843346" y="4325312"/>
                <a:ext cx="1463040" cy="135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nSpc>
                    <a:spcPct val="110000"/>
                  </a:lnSpc>
                </a:pPr>
                <a:r>
                  <a:rPr lang="en-US" sz="800" dirty="0" smtClean="0">
                    <a:solidFill>
                      <a:schemeClr val="tx1">
                        <a:lumMod val="65000"/>
                        <a:lumOff val="35000"/>
                      </a:schemeClr>
                    </a:solidFill>
                  </a:rPr>
                  <a:t>Crypto market capitalization</a:t>
                </a:r>
                <a:endParaRPr lang="en-US" sz="800" dirty="0">
                  <a:solidFill>
                    <a:schemeClr val="tx1">
                      <a:lumMod val="65000"/>
                      <a:lumOff val="35000"/>
                    </a:schemeClr>
                  </a:solidFill>
                </a:endParaRPr>
              </a:p>
            </p:txBody>
          </p:sp>
          <p:cxnSp>
            <p:nvCxnSpPr>
              <p:cNvPr id="25" name="Straight Connector 24">
                <a:extLst>
                  <a:ext uri="{FF2B5EF4-FFF2-40B4-BE49-F238E27FC236}">
                    <a16:creationId xmlns:a16="http://schemas.microsoft.com/office/drawing/2014/main" id="{B7E248A1-380F-4F40-B784-FD0773C5C4AA}"/>
                  </a:ext>
                </a:extLst>
              </p:cNvPr>
              <p:cNvCxnSpPr/>
              <p:nvPr/>
            </p:nvCxnSpPr>
            <p:spPr>
              <a:xfrm>
                <a:off x="4590000" y="4390567"/>
                <a:ext cx="184145" cy="0"/>
              </a:xfrm>
              <a:prstGeom prst="line">
                <a:avLst/>
              </a:prstGeom>
              <a:ln w="44450">
                <a:solidFill>
                  <a:srgbClr val="D7AE95"/>
                </a:solidFill>
              </a:ln>
            </p:spPr>
            <p:style>
              <a:lnRef idx="1">
                <a:schemeClr val="accent1"/>
              </a:lnRef>
              <a:fillRef idx="0">
                <a:schemeClr val="accent1"/>
              </a:fillRef>
              <a:effectRef idx="0">
                <a:schemeClr val="accent1"/>
              </a:effectRef>
              <a:fontRef idx="minor">
                <a:schemeClr val="tx1"/>
              </a:fontRef>
            </p:style>
          </p:cxnSp>
        </p:grpSp>
      </p:grpSp>
      <p:grpSp>
        <p:nvGrpSpPr>
          <p:cNvPr id="17" name="Group 16"/>
          <p:cNvGrpSpPr/>
          <p:nvPr/>
        </p:nvGrpSpPr>
        <p:grpSpPr>
          <a:xfrm>
            <a:off x="2007067" y="2321360"/>
            <a:ext cx="6793950" cy="2011680"/>
            <a:chOff x="2020037" y="2321360"/>
            <a:chExt cx="6793950" cy="2011680"/>
          </a:xfrm>
        </p:grpSpPr>
        <p:cxnSp>
          <p:nvCxnSpPr>
            <p:cNvPr id="9" name="Curved Connector 8"/>
            <p:cNvCxnSpPr/>
            <p:nvPr/>
          </p:nvCxnSpPr>
          <p:spPr>
            <a:xfrm flipV="1">
              <a:off x="2020037" y="2321360"/>
              <a:ext cx="6793950" cy="2011680"/>
            </a:xfrm>
            <a:prstGeom prst="curvedConnector2">
              <a:avLst/>
            </a:prstGeom>
            <a:ln>
              <a:solidFill>
                <a:srgbClr val="153E6E"/>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rot="20661121">
              <a:off x="6254521" y="3586240"/>
              <a:ext cx="914400"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8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263x</a:t>
              </a:r>
              <a:r>
                <a:rPr lang="en-US" sz="98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Increase</a:t>
              </a:r>
              <a:endParaRPr lang="en-US" sz="98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640265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1211318" y="317954"/>
          <a:ext cx="6720840" cy="3843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1211318" y="760867"/>
          <a:ext cx="6720840" cy="3779044"/>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Group 49"/>
          <p:cNvGrpSpPr/>
          <p:nvPr/>
        </p:nvGrpSpPr>
        <p:grpSpPr>
          <a:xfrm>
            <a:off x="1151620" y="860479"/>
            <a:ext cx="6840236" cy="3429000"/>
            <a:chOff x="1535494" y="983411"/>
            <a:chExt cx="9120314" cy="4572000"/>
          </a:xfrm>
        </p:grpSpPr>
        <p:cxnSp>
          <p:nvCxnSpPr>
            <p:cNvPr id="12" name="Straight Connector 11"/>
            <p:cNvCxnSpPr/>
            <p:nvPr/>
          </p:nvCxnSpPr>
          <p:spPr>
            <a:xfrm>
              <a:off x="1535495" y="983411"/>
              <a:ext cx="0" cy="4572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655808" y="983411"/>
              <a:ext cx="0" cy="4572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535494" y="5555411"/>
              <a:ext cx="912031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45" name="Table 44"/>
          <p:cNvGraphicFramePr>
            <a:graphicFrameLocks noGrp="1"/>
          </p:cNvGraphicFramePr>
          <p:nvPr>
            <p:extLst/>
          </p:nvPr>
        </p:nvGraphicFramePr>
        <p:xfrm>
          <a:off x="970471" y="4320389"/>
          <a:ext cx="7200900" cy="556260"/>
        </p:xfrm>
        <a:graphic>
          <a:graphicData uri="http://schemas.openxmlformats.org/drawingml/2006/table">
            <a:tbl>
              <a:tblPr firstRow="1" bandRow="1">
                <a:tableStyleId>{5C22544A-7EE6-4342-B048-85BDC9FD1C3A}</a:tableStyleId>
              </a:tblPr>
              <a:tblGrid>
                <a:gridCol w="720090">
                  <a:extLst>
                    <a:ext uri="{9D8B030D-6E8A-4147-A177-3AD203B41FA5}">
                      <a16:colId xmlns:a16="http://schemas.microsoft.com/office/drawing/2014/main" val="1225394449"/>
                    </a:ext>
                  </a:extLst>
                </a:gridCol>
                <a:gridCol w="720090">
                  <a:extLst>
                    <a:ext uri="{9D8B030D-6E8A-4147-A177-3AD203B41FA5}">
                      <a16:colId xmlns:a16="http://schemas.microsoft.com/office/drawing/2014/main" val="2198914529"/>
                    </a:ext>
                  </a:extLst>
                </a:gridCol>
                <a:gridCol w="720090">
                  <a:extLst>
                    <a:ext uri="{9D8B030D-6E8A-4147-A177-3AD203B41FA5}">
                      <a16:colId xmlns:a16="http://schemas.microsoft.com/office/drawing/2014/main" val="1060982276"/>
                    </a:ext>
                  </a:extLst>
                </a:gridCol>
                <a:gridCol w="720090">
                  <a:extLst>
                    <a:ext uri="{9D8B030D-6E8A-4147-A177-3AD203B41FA5}">
                      <a16:colId xmlns:a16="http://schemas.microsoft.com/office/drawing/2014/main" val="2420375164"/>
                    </a:ext>
                  </a:extLst>
                </a:gridCol>
                <a:gridCol w="720090">
                  <a:extLst>
                    <a:ext uri="{9D8B030D-6E8A-4147-A177-3AD203B41FA5}">
                      <a16:colId xmlns:a16="http://schemas.microsoft.com/office/drawing/2014/main" val="110721207"/>
                    </a:ext>
                  </a:extLst>
                </a:gridCol>
                <a:gridCol w="720090">
                  <a:extLst>
                    <a:ext uri="{9D8B030D-6E8A-4147-A177-3AD203B41FA5}">
                      <a16:colId xmlns:a16="http://schemas.microsoft.com/office/drawing/2014/main" val="3570162438"/>
                    </a:ext>
                  </a:extLst>
                </a:gridCol>
                <a:gridCol w="720090">
                  <a:extLst>
                    <a:ext uri="{9D8B030D-6E8A-4147-A177-3AD203B41FA5}">
                      <a16:colId xmlns:a16="http://schemas.microsoft.com/office/drawing/2014/main" val="1130409323"/>
                    </a:ext>
                  </a:extLst>
                </a:gridCol>
                <a:gridCol w="720090">
                  <a:extLst>
                    <a:ext uri="{9D8B030D-6E8A-4147-A177-3AD203B41FA5}">
                      <a16:colId xmlns:a16="http://schemas.microsoft.com/office/drawing/2014/main" val="251532442"/>
                    </a:ext>
                  </a:extLst>
                </a:gridCol>
                <a:gridCol w="720090">
                  <a:extLst>
                    <a:ext uri="{9D8B030D-6E8A-4147-A177-3AD203B41FA5}">
                      <a16:colId xmlns:a16="http://schemas.microsoft.com/office/drawing/2014/main" val="2918577363"/>
                    </a:ext>
                  </a:extLst>
                </a:gridCol>
                <a:gridCol w="720090">
                  <a:extLst>
                    <a:ext uri="{9D8B030D-6E8A-4147-A177-3AD203B41FA5}">
                      <a16:colId xmlns:a16="http://schemas.microsoft.com/office/drawing/2014/main" val="1149096785"/>
                    </a:ext>
                  </a:extLst>
                </a:gridCol>
              </a:tblGrid>
              <a:tr h="278130">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Jun-94</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Jul-95</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Jun-96</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Apr-97</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Mar-98</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Dec-98</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Oct-99</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Dec-00</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Oct-01</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Dec-02</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9821027"/>
                  </a:ext>
                </a:extLst>
              </a:tr>
              <a:tr h="278130">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Jan-17</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Mar-17</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Apr-17</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Jul-17</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Aug-17</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Oc-17</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Nov-17</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Feb-18</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Apr-18</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Jun-18</a:t>
                      </a:r>
                      <a:endParaRPr lang="en-US" sz="800" b="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3429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1799314"/>
                  </a:ext>
                </a:extLst>
              </a:tr>
            </a:tbl>
          </a:graphicData>
        </a:graphic>
      </p:graphicFrame>
      <p:graphicFrame>
        <p:nvGraphicFramePr>
          <p:cNvPr id="46" name="Table 45"/>
          <p:cNvGraphicFramePr>
            <a:graphicFrameLocks noGrp="1"/>
          </p:cNvGraphicFramePr>
          <p:nvPr>
            <p:extLst/>
          </p:nvPr>
        </p:nvGraphicFramePr>
        <p:xfrm>
          <a:off x="465821" y="4320389"/>
          <a:ext cx="685800" cy="55626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867951209"/>
                    </a:ext>
                  </a:extLst>
                </a:gridCol>
              </a:tblGrid>
              <a:tr h="278130">
                <a:tc>
                  <a:txBody>
                    <a:bodyPr/>
                    <a:lstStyle/>
                    <a:p>
                      <a:pPr algn="r"/>
                      <a:r>
                        <a:rPr lang="en-US" sz="8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NASDAQ</a:t>
                      </a:r>
                      <a:endParaRPr lang="en-US" sz="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005715"/>
                  </a:ext>
                </a:extLst>
              </a:tr>
              <a:tr h="278130">
                <a:tc>
                  <a:txBody>
                    <a:bodyPr/>
                    <a:lstStyle/>
                    <a:p>
                      <a:pPr algn="r"/>
                      <a:r>
                        <a:rPr lang="en-US" sz="8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Bitcoin</a:t>
                      </a:r>
                      <a:endParaRPr lang="en-US" sz="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2706448"/>
                  </a:ext>
                </a:extLst>
              </a:tr>
            </a:tbl>
          </a:graphicData>
        </a:graphic>
      </p:graphicFrame>
      <p:sp>
        <p:nvSpPr>
          <p:cNvPr id="47" name="Rectangle 46"/>
          <p:cNvSpPr/>
          <p:nvPr/>
        </p:nvSpPr>
        <p:spPr>
          <a:xfrm>
            <a:off x="535432" y="4391553"/>
            <a:ext cx="8073137" cy="429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2" name="Group 61"/>
          <p:cNvGrpSpPr/>
          <p:nvPr/>
        </p:nvGrpSpPr>
        <p:grpSpPr>
          <a:xfrm>
            <a:off x="260653" y="802254"/>
            <a:ext cx="8624555" cy="3581473"/>
            <a:chOff x="347537" y="905777"/>
            <a:chExt cx="11499406" cy="4775297"/>
          </a:xfrm>
        </p:grpSpPr>
        <p:grpSp>
          <p:nvGrpSpPr>
            <p:cNvPr id="61" name="Group 60"/>
            <p:cNvGrpSpPr/>
            <p:nvPr/>
          </p:nvGrpSpPr>
          <p:grpSpPr>
            <a:xfrm>
              <a:off x="10655808" y="905777"/>
              <a:ext cx="1191135" cy="4775297"/>
              <a:chOff x="10655808" y="905777"/>
              <a:chExt cx="1191135" cy="4775297"/>
            </a:xfrm>
          </p:grpSpPr>
          <p:sp>
            <p:nvSpPr>
              <p:cNvPr id="28" name="TextBox 27"/>
              <p:cNvSpPr txBox="1"/>
              <p:nvPr/>
            </p:nvSpPr>
            <p:spPr>
              <a:xfrm>
                <a:off x="11323723" y="2501092"/>
                <a:ext cx="523220" cy="1572225"/>
              </a:xfrm>
              <a:prstGeom prst="rect">
                <a:avLst/>
              </a:prstGeom>
              <a:noFill/>
            </p:spPr>
            <p:txBody>
              <a:bodyPr vert="vert" wrap="none" rtlCol="0">
                <a:spAutoFit/>
              </a:bodyPr>
              <a:lstStyle/>
              <a:p>
                <a:r>
                  <a:rPr lang="en-US" sz="135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Bitcoin Price</a:t>
                </a:r>
              </a:p>
            </p:txBody>
          </p:sp>
          <p:sp>
            <p:nvSpPr>
              <p:cNvPr id="34" name="TextBox 33"/>
              <p:cNvSpPr txBox="1"/>
              <p:nvPr/>
            </p:nvSpPr>
            <p:spPr>
              <a:xfrm>
                <a:off x="10655808" y="5373298"/>
                <a:ext cx="421483"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$0</a:t>
                </a:r>
              </a:p>
            </p:txBody>
          </p:sp>
          <p:sp>
            <p:nvSpPr>
              <p:cNvPr id="35" name="TextBox 34"/>
              <p:cNvSpPr txBox="1"/>
              <p:nvPr/>
            </p:nvSpPr>
            <p:spPr>
              <a:xfrm>
                <a:off x="10655808" y="905777"/>
                <a:ext cx="804067"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$25,000</a:t>
                </a:r>
              </a:p>
            </p:txBody>
          </p:sp>
          <p:sp>
            <p:nvSpPr>
              <p:cNvPr id="40" name="TextBox 39"/>
              <p:cNvSpPr txBox="1"/>
              <p:nvPr/>
            </p:nvSpPr>
            <p:spPr>
              <a:xfrm>
                <a:off x="10655808" y="1799281"/>
                <a:ext cx="804067"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$20,000</a:t>
                </a:r>
              </a:p>
            </p:txBody>
          </p:sp>
          <p:sp>
            <p:nvSpPr>
              <p:cNvPr id="41" name="TextBox 40"/>
              <p:cNvSpPr txBox="1"/>
              <p:nvPr/>
            </p:nvSpPr>
            <p:spPr>
              <a:xfrm>
                <a:off x="10655808" y="2692785"/>
                <a:ext cx="804067"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$15,000</a:t>
                </a:r>
              </a:p>
            </p:txBody>
          </p:sp>
          <p:sp>
            <p:nvSpPr>
              <p:cNvPr id="42" name="TextBox 41"/>
              <p:cNvSpPr txBox="1"/>
              <p:nvPr/>
            </p:nvSpPr>
            <p:spPr>
              <a:xfrm>
                <a:off x="10655808" y="3586289"/>
                <a:ext cx="804067"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$10,000</a:t>
                </a:r>
              </a:p>
            </p:txBody>
          </p:sp>
          <p:sp>
            <p:nvSpPr>
              <p:cNvPr id="43" name="TextBox 42"/>
              <p:cNvSpPr txBox="1"/>
              <p:nvPr/>
            </p:nvSpPr>
            <p:spPr>
              <a:xfrm>
                <a:off x="10655808" y="4479793"/>
                <a:ext cx="716436"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$5,000</a:t>
                </a:r>
              </a:p>
            </p:txBody>
          </p:sp>
        </p:grpSp>
        <p:grpSp>
          <p:nvGrpSpPr>
            <p:cNvPr id="60" name="Group 59"/>
            <p:cNvGrpSpPr/>
            <p:nvPr/>
          </p:nvGrpSpPr>
          <p:grpSpPr>
            <a:xfrm>
              <a:off x="347537" y="905777"/>
              <a:ext cx="1248444" cy="4775297"/>
              <a:chOff x="347537" y="905777"/>
              <a:chExt cx="1248444" cy="4775297"/>
            </a:xfrm>
          </p:grpSpPr>
          <p:sp>
            <p:nvSpPr>
              <p:cNvPr id="20" name="TextBox 19"/>
              <p:cNvSpPr txBox="1"/>
              <p:nvPr/>
            </p:nvSpPr>
            <p:spPr>
              <a:xfrm>
                <a:off x="347537" y="2380888"/>
                <a:ext cx="523220" cy="1740392"/>
              </a:xfrm>
              <a:prstGeom prst="rect">
                <a:avLst/>
              </a:prstGeom>
              <a:noFill/>
            </p:spPr>
            <p:txBody>
              <a:bodyPr vert="vert270" wrap="none" rtlCol="0">
                <a:spAutoFit/>
              </a:bodyPr>
              <a:lstStyle/>
              <a:p>
                <a:r>
                  <a:rPr lang="en-US" sz="135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NASDAQ Price</a:t>
                </a:r>
              </a:p>
            </p:txBody>
          </p:sp>
          <p:sp>
            <p:nvSpPr>
              <p:cNvPr id="32" name="TextBox 31"/>
              <p:cNvSpPr txBox="1"/>
              <p:nvPr/>
            </p:nvSpPr>
            <p:spPr>
              <a:xfrm>
                <a:off x="1174499" y="5373298"/>
                <a:ext cx="421482"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$0</a:t>
                </a:r>
              </a:p>
            </p:txBody>
          </p:sp>
          <p:sp>
            <p:nvSpPr>
              <p:cNvPr id="33" name="TextBox 32"/>
              <p:cNvSpPr txBox="1"/>
              <p:nvPr/>
            </p:nvSpPr>
            <p:spPr>
              <a:xfrm>
                <a:off x="876340" y="905777"/>
                <a:ext cx="716436"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$6,000</a:t>
                </a:r>
              </a:p>
            </p:txBody>
          </p:sp>
          <p:sp>
            <p:nvSpPr>
              <p:cNvPr id="36" name="TextBox 35"/>
              <p:cNvSpPr txBox="1"/>
              <p:nvPr/>
            </p:nvSpPr>
            <p:spPr>
              <a:xfrm>
                <a:off x="876340" y="1650364"/>
                <a:ext cx="716436"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$5,000</a:t>
                </a:r>
              </a:p>
            </p:txBody>
          </p:sp>
          <p:sp>
            <p:nvSpPr>
              <p:cNvPr id="37" name="TextBox 36"/>
              <p:cNvSpPr txBox="1"/>
              <p:nvPr/>
            </p:nvSpPr>
            <p:spPr>
              <a:xfrm>
                <a:off x="876340" y="3139538"/>
                <a:ext cx="716436"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$3,000</a:t>
                </a:r>
              </a:p>
            </p:txBody>
          </p:sp>
          <p:sp>
            <p:nvSpPr>
              <p:cNvPr id="38" name="TextBox 37"/>
              <p:cNvSpPr txBox="1"/>
              <p:nvPr/>
            </p:nvSpPr>
            <p:spPr>
              <a:xfrm>
                <a:off x="876340" y="3884125"/>
                <a:ext cx="716436"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$2,000</a:t>
                </a:r>
              </a:p>
            </p:txBody>
          </p:sp>
          <p:sp>
            <p:nvSpPr>
              <p:cNvPr id="39" name="TextBox 38"/>
              <p:cNvSpPr txBox="1"/>
              <p:nvPr/>
            </p:nvSpPr>
            <p:spPr>
              <a:xfrm>
                <a:off x="876340" y="4628711"/>
                <a:ext cx="716436"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$1,000</a:t>
                </a:r>
              </a:p>
            </p:txBody>
          </p:sp>
          <p:sp>
            <p:nvSpPr>
              <p:cNvPr id="59" name="TextBox 58"/>
              <p:cNvSpPr txBox="1"/>
              <p:nvPr/>
            </p:nvSpPr>
            <p:spPr>
              <a:xfrm>
                <a:off x="876340" y="2394952"/>
                <a:ext cx="716436" cy="307776"/>
              </a:xfrm>
              <a:prstGeom prst="rect">
                <a:avLst/>
              </a:prstGeom>
              <a:noFill/>
            </p:spPr>
            <p:txBody>
              <a:bodyPr wrap="none" rtlCol="0">
                <a:spAutoFit/>
              </a:bodyPr>
              <a:lstStyle/>
              <a:p>
                <a:r>
                  <a:rPr lang="en-US" sz="9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$4,000</a:t>
                </a:r>
              </a:p>
            </p:txBody>
          </p:sp>
        </p:grpSp>
      </p:grpSp>
      <p:grpSp>
        <p:nvGrpSpPr>
          <p:cNvPr id="75" name="Group 74"/>
          <p:cNvGrpSpPr/>
          <p:nvPr/>
        </p:nvGrpSpPr>
        <p:grpSpPr>
          <a:xfrm>
            <a:off x="1249279" y="813715"/>
            <a:ext cx="961172" cy="468576"/>
            <a:chOff x="1665705" y="921059"/>
            <a:chExt cx="1281562" cy="624768"/>
          </a:xfrm>
        </p:grpSpPr>
        <p:sp>
          <p:nvSpPr>
            <p:cNvPr id="73" name="TextBox 72"/>
            <p:cNvSpPr txBox="1"/>
            <p:nvPr/>
          </p:nvSpPr>
          <p:spPr>
            <a:xfrm>
              <a:off x="2040609" y="921059"/>
              <a:ext cx="906658" cy="307776"/>
            </a:xfrm>
            <a:prstGeom prst="rect">
              <a:avLst/>
            </a:prstGeom>
            <a:noFill/>
          </p:spPr>
          <p:txBody>
            <a:bodyPr wrap="none" rtlCol="0">
              <a:spAutoFit/>
            </a:bodyPr>
            <a:lstStyle/>
            <a:p>
              <a:r>
                <a:rPr lang="en-US" sz="9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NASDAQ</a:t>
              </a:r>
            </a:p>
          </p:txBody>
        </p:sp>
        <p:sp>
          <p:nvSpPr>
            <p:cNvPr id="74" name="TextBox 73"/>
            <p:cNvSpPr txBox="1"/>
            <p:nvPr/>
          </p:nvSpPr>
          <p:spPr>
            <a:xfrm>
              <a:off x="2037561" y="1238051"/>
              <a:ext cx="784830" cy="307776"/>
            </a:xfrm>
            <a:prstGeom prst="rect">
              <a:avLst/>
            </a:prstGeom>
            <a:noFill/>
          </p:spPr>
          <p:txBody>
            <a:bodyPr wrap="none" rtlCol="0">
              <a:spAutoFit/>
            </a:bodyPr>
            <a:lstStyle/>
            <a:p>
              <a:r>
                <a:rPr lang="en-US" sz="9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Bitcoin</a:t>
              </a:r>
            </a:p>
          </p:txBody>
        </p:sp>
        <p:sp>
          <p:nvSpPr>
            <p:cNvPr id="71" name="Freeform 70"/>
            <p:cNvSpPr/>
            <p:nvPr/>
          </p:nvSpPr>
          <p:spPr>
            <a:xfrm>
              <a:off x="1665705" y="943578"/>
              <a:ext cx="402336" cy="231961"/>
            </a:xfrm>
            <a:custGeom>
              <a:avLst/>
              <a:gdLst>
                <a:gd name="connsiteX0" fmla="*/ 0 w 402336"/>
                <a:gd name="connsiteY0" fmla="*/ 186141 h 231961"/>
                <a:gd name="connsiteX1" fmla="*/ 82296 w 402336"/>
                <a:gd name="connsiteY1" fmla="*/ 76413 h 231961"/>
                <a:gd name="connsiteX2" fmla="*/ 128016 w 402336"/>
                <a:gd name="connsiteY2" fmla="*/ 231861 h 231961"/>
                <a:gd name="connsiteX3" fmla="*/ 228600 w 402336"/>
                <a:gd name="connsiteY3" fmla="*/ 48981 h 231961"/>
                <a:gd name="connsiteX4" fmla="*/ 265176 w 402336"/>
                <a:gd name="connsiteY4" fmla="*/ 158709 h 231961"/>
                <a:gd name="connsiteX5" fmla="*/ 402336 w 402336"/>
                <a:gd name="connsiteY5" fmla="*/ 12405 h 2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336" h="231961">
                  <a:moveTo>
                    <a:pt x="0" y="186141"/>
                  </a:moveTo>
                  <a:cubicBezTo>
                    <a:pt x="30480" y="127467"/>
                    <a:pt x="60960" y="68793"/>
                    <a:pt x="82296" y="76413"/>
                  </a:cubicBezTo>
                  <a:cubicBezTo>
                    <a:pt x="103632" y="84033"/>
                    <a:pt x="103632" y="236433"/>
                    <a:pt x="128016" y="231861"/>
                  </a:cubicBezTo>
                  <a:cubicBezTo>
                    <a:pt x="152400" y="227289"/>
                    <a:pt x="205740" y="61173"/>
                    <a:pt x="228600" y="48981"/>
                  </a:cubicBezTo>
                  <a:cubicBezTo>
                    <a:pt x="251460" y="36789"/>
                    <a:pt x="236220" y="164805"/>
                    <a:pt x="265176" y="158709"/>
                  </a:cubicBezTo>
                  <a:cubicBezTo>
                    <a:pt x="294132" y="152613"/>
                    <a:pt x="396240" y="-51603"/>
                    <a:pt x="402336" y="12405"/>
                  </a:cubicBezTo>
                </a:path>
              </a:pathLst>
            </a:custGeom>
            <a:noFill/>
            <a:ln w="28575">
              <a:solidFill>
                <a:srgbClr val="153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Freeform 71"/>
            <p:cNvSpPr/>
            <p:nvPr/>
          </p:nvSpPr>
          <p:spPr>
            <a:xfrm>
              <a:off x="1665705" y="1260570"/>
              <a:ext cx="402336" cy="231961"/>
            </a:xfrm>
            <a:custGeom>
              <a:avLst/>
              <a:gdLst>
                <a:gd name="connsiteX0" fmla="*/ 0 w 402336"/>
                <a:gd name="connsiteY0" fmla="*/ 186141 h 231961"/>
                <a:gd name="connsiteX1" fmla="*/ 82296 w 402336"/>
                <a:gd name="connsiteY1" fmla="*/ 76413 h 231961"/>
                <a:gd name="connsiteX2" fmla="*/ 128016 w 402336"/>
                <a:gd name="connsiteY2" fmla="*/ 231861 h 231961"/>
                <a:gd name="connsiteX3" fmla="*/ 228600 w 402336"/>
                <a:gd name="connsiteY3" fmla="*/ 48981 h 231961"/>
                <a:gd name="connsiteX4" fmla="*/ 265176 w 402336"/>
                <a:gd name="connsiteY4" fmla="*/ 158709 h 231961"/>
                <a:gd name="connsiteX5" fmla="*/ 402336 w 402336"/>
                <a:gd name="connsiteY5" fmla="*/ 12405 h 2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336" h="231961">
                  <a:moveTo>
                    <a:pt x="0" y="186141"/>
                  </a:moveTo>
                  <a:cubicBezTo>
                    <a:pt x="30480" y="127467"/>
                    <a:pt x="60960" y="68793"/>
                    <a:pt x="82296" y="76413"/>
                  </a:cubicBezTo>
                  <a:cubicBezTo>
                    <a:pt x="103632" y="84033"/>
                    <a:pt x="103632" y="236433"/>
                    <a:pt x="128016" y="231861"/>
                  </a:cubicBezTo>
                  <a:cubicBezTo>
                    <a:pt x="152400" y="227289"/>
                    <a:pt x="205740" y="61173"/>
                    <a:pt x="228600" y="48981"/>
                  </a:cubicBezTo>
                  <a:cubicBezTo>
                    <a:pt x="251460" y="36789"/>
                    <a:pt x="236220" y="164805"/>
                    <a:pt x="265176" y="158709"/>
                  </a:cubicBezTo>
                  <a:cubicBezTo>
                    <a:pt x="294132" y="152613"/>
                    <a:pt x="396240" y="-51603"/>
                    <a:pt x="402336" y="12405"/>
                  </a:cubicBezTo>
                </a:path>
              </a:pathLst>
            </a:custGeom>
            <a:noFill/>
            <a:ln w="28575">
              <a:solidFill>
                <a:srgbClr val="D2A7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4" name="Title 1"/>
          <p:cNvSpPr txBox="1">
            <a:spLocks/>
          </p:cNvSpPr>
          <p:nvPr/>
        </p:nvSpPr>
        <p:spPr>
          <a:xfrm>
            <a:off x="251520" y="360000"/>
            <a:ext cx="8639750" cy="411550"/>
          </a:xfrm>
          <a:prstGeom prst="rect">
            <a:avLst/>
          </a:prstGeom>
        </p:spPr>
        <p:txBody>
          <a:bodyPr vert="horz" lIns="91440" tIns="45720" rIns="91440" bIns="45720" rtlCol="0" anchor="t">
            <a:normAutofit/>
          </a:bodyPr>
          <a:lstStyle>
            <a:lvl1pPr algn="l" defTabSz="914400" rtl="0" eaLnBrk="1" latinLnBrk="0" hangingPunct="1">
              <a:spcBef>
                <a:spcPct val="0"/>
              </a:spcBef>
              <a:buNone/>
              <a:defRPr sz="1600" b="1" i="0" kern="1200">
                <a:solidFill>
                  <a:srgbClr val="153E6E"/>
                </a:solidFill>
                <a:latin typeface="Open Sans"/>
                <a:ea typeface="Open Sans Semibold" panose="020B0706030804020204" pitchFamily="34" charset="0"/>
                <a:cs typeface="Open Sans"/>
              </a:defRPr>
            </a:lvl1pPr>
          </a:lstStyle>
          <a:p>
            <a:r>
              <a:rPr lang="en-US" dirty="0"/>
              <a:t>BITCOIN PRICE HISTORY VS NASDAQ TECH BUBBLE</a:t>
            </a:r>
          </a:p>
        </p:txBody>
      </p:sp>
    </p:spTree>
    <p:extLst>
      <p:ext uri="{BB962C8B-B14F-4D97-AF65-F5344CB8AC3E}">
        <p14:creationId xmlns:p14="http://schemas.microsoft.com/office/powerpoint/2010/main" val="418117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22" presetClass="entr" presetSubtype="8" fill="hold" grpId="0" nodeType="withEffect">
                                  <p:stCondLst>
                                    <p:cond delay="25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3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300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0" presetClass="entr" presetSubtype="0" fill="hold" nodeType="withEffect">
                                  <p:stCondLst>
                                    <p:cond delay="50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1000"/>
                                        <p:tgtEl>
                                          <p:spTgt spid="75"/>
                                        </p:tgtEl>
                                      </p:cBhvr>
                                    </p:animEffect>
                                  </p:childTnLst>
                                </p:cTn>
                              </p:par>
                              <p:par>
                                <p:cTn id="20" presetID="4" presetClass="entr" presetSubtype="32" fill="hold" nodeType="withEffect">
                                  <p:stCondLst>
                                    <p:cond delay="500"/>
                                  </p:stCondLst>
                                  <p:childTnLst>
                                    <p:set>
                                      <p:cBhvr>
                                        <p:cTn id="21" dur="1" fill="hold">
                                          <p:stCondLst>
                                            <p:cond delay="0"/>
                                          </p:stCondLst>
                                        </p:cTn>
                                        <p:tgtEl>
                                          <p:spTgt spid="62"/>
                                        </p:tgtEl>
                                        <p:attrNameLst>
                                          <p:attrName>style.visibility</p:attrName>
                                        </p:attrNameLst>
                                      </p:cBhvr>
                                      <p:to>
                                        <p:strVal val="visible"/>
                                      </p:to>
                                    </p:set>
                                    <p:animEffect transition="in" filter="box(out)">
                                      <p:cBhvr>
                                        <p:cTn id="22" dur="1000"/>
                                        <p:tgtEl>
                                          <p:spTgt spid="62"/>
                                        </p:tgtEl>
                                      </p:cBhvr>
                                    </p:animEffect>
                                  </p:childTnLst>
                                </p:cTn>
                              </p:par>
                              <p:par>
                                <p:cTn id="23" presetID="9" presetClass="emph" presetSubtype="0" grpId="0" nodeType="withEffect">
                                  <p:stCondLst>
                                    <p:cond delay="1500"/>
                                  </p:stCondLst>
                                  <p:childTnLst>
                                    <p:set>
                                      <p:cBhvr rctx="PPT">
                                        <p:cTn id="24" dur="indefinite"/>
                                        <p:tgtEl>
                                          <p:spTgt spid="47"/>
                                        </p:tgtEl>
                                        <p:attrNameLst>
                                          <p:attrName>style.opacity</p:attrName>
                                        </p:attrNameLst>
                                      </p:cBhvr>
                                      <p:to>
                                        <p:strVal val="0"/>
                                      </p:to>
                                    </p:set>
                                    <p:animEffect filter="image" prLst="opacity: 0">
                                      <p:cBhvr rctx="IE">
                                        <p:cTn id="25" dur="indefinite"/>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P spid="47"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58DAA5-C7C9-4339-A36E-18A1EE3787A1}" type="slidenum">
              <a:rPr lang="de-CH" smtClean="0"/>
              <a:t>8</a:t>
            </a:fld>
            <a:endParaRPr lang="de-CH" dirty="0"/>
          </a:p>
        </p:txBody>
      </p:sp>
      <p:sp>
        <p:nvSpPr>
          <p:cNvPr id="4" name="Title 1">
            <a:extLst>
              <a:ext uri="{FF2B5EF4-FFF2-40B4-BE49-F238E27FC236}">
                <a16:creationId xmlns:a16="http://schemas.microsoft.com/office/drawing/2014/main" id="{457FCCFE-DFBD-4993-8FFA-808E6D24FCAD}"/>
              </a:ext>
            </a:extLst>
          </p:cNvPr>
          <p:cNvSpPr txBox="1">
            <a:spLocks/>
          </p:cNvSpPr>
          <p:nvPr/>
        </p:nvSpPr>
        <p:spPr>
          <a:xfrm>
            <a:off x="251520" y="360000"/>
            <a:ext cx="8639750" cy="411550"/>
          </a:xfrm>
          <a:prstGeom prst="rect">
            <a:avLst/>
          </a:prstGeom>
        </p:spPr>
        <p:txBody>
          <a:bodyPr>
            <a:normAutofit/>
          </a:bodyPr>
          <a:lstStyle>
            <a:lvl1pPr algn="l" defTabSz="914400" rtl="0" eaLnBrk="1" latinLnBrk="0" hangingPunct="1">
              <a:spcBef>
                <a:spcPct val="0"/>
              </a:spcBef>
              <a:buNone/>
              <a:defRPr sz="1600" b="1" i="0" kern="1200">
                <a:solidFill>
                  <a:srgbClr val="153E6E"/>
                </a:solidFill>
                <a:latin typeface="Open Sans"/>
                <a:ea typeface="+mj-ea"/>
                <a:cs typeface="Open Sans"/>
              </a:defRPr>
            </a:lvl1pPr>
          </a:lstStyle>
          <a:p>
            <a:r>
              <a:rPr lang="en-US" dirty="0" smtClean="0">
                <a:ea typeface="Open Sans Semibold" panose="020B0706030804020204" pitchFamily="34" charset="0"/>
              </a:rPr>
              <a:t>NASDAQ PRICE EVOLUTION POST-TECH BUBBLE</a:t>
            </a:r>
            <a:endParaRPr lang="en-IN" dirty="0">
              <a:ea typeface="Open Sans Semibold" panose="020B0706030804020204" pitchFamily="34" charset="0"/>
            </a:endParaRPr>
          </a:p>
        </p:txBody>
      </p:sp>
      <p:pic>
        <p:nvPicPr>
          <p:cNvPr id="35" name="Picture 34"/>
          <p:cNvPicPr>
            <a:picLocks noChangeAspect="1"/>
          </p:cNvPicPr>
          <p:nvPr/>
        </p:nvPicPr>
        <p:blipFill>
          <a:blip r:embed="rId3"/>
          <a:stretch>
            <a:fillRect/>
          </a:stretch>
        </p:blipFill>
        <p:spPr>
          <a:xfrm>
            <a:off x="279614" y="669056"/>
            <a:ext cx="8584773" cy="3805388"/>
          </a:xfrm>
          <a:prstGeom prst="rect">
            <a:avLst/>
          </a:prstGeom>
        </p:spPr>
      </p:pic>
    </p:spTree>
    <p:extLst>
      <p:ext uri="{BB962C8B-B14F-4D97-AF65-F5344CB8AC3E}">
        <p14:creationId xmlns:p14="http://schemas.microsoft.com/office/powerpoint/2010/main" val="868974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3C8F-406E-4FA3-9008-2E35C149A161}"/>
              </a:ext>
            </a:extLst>
          </p:cNvPr>
          <p:cNvSpPr>
            <a:spLocks noGrp="1"/>
          </p:cNvSpPr>
          <p:nvPr>
            <p:ph type="title"/>
          </p:nvPr>
        </p:nvSpPr>
        <p:spPr/>
        <p:txBody>
          <a:bodyPr lIns="64008"/>
          <a:lstStyle/>
          <a:p>
            <a:r>
              <a:rPr lang="en-GB" dirty="0"/>
              <a:t>PAIRWISE CORRELATIONS (180-DAY)</a:t>
            </a:r>
            <a:endParaRPr lang="de-DE" dirty="0"/>
          </a:p>
        </p:txBody>
      </p:sp>
      <p:graphicFrame>
        <p:nvGraphicFramePr>
          <p:cNvPr id="36" name="Tabelle 3">
            <a:extLst>
              <a:ext uri="{FF2B5EF4-FFF2-40B4-BE49-F238E27FC236}">
                <a16:creationId xmlns:a16="http://schemas.microsoft.com/office/drawing/2014/main" id="{501E3416-F353-45A5-A47E-E7264A3E9AC1}"/>
              </a:ext>
            </a:extLst>
          </p:cNvPr>
          <p:cNvGraphicFramePr>
            <a:graphicFrameLocks noGrp="1"/>
          </p:cNvGraphicFramePr>
          <p:nvPr>
            <p:extLst>
              <p:ext uri="{D42A27DB-BD31-4B8C-83A1-F6EECF244321}">
                <p14:modId xmlns:p14="http://schemas.microsoft.com/office/powerpoint/2010/main" val="143898573"/>
              </p:ext>
            </p:extLst>
          </p:nvPr>
        </p:nvGraphicFramePr>
        <p:xfrm>
          <a:off x="457200" y="880109"/>
          <a:ext cx="8229600" cy="3383284"/>
        </p:xfrm>
        <a:graphic>
          <a:graphicData uri="http://schemas.openxmlformats.org/drawingml/2006/table">
            <a:tbl>
              <a:tblPr firstRow="1" bandRow="1">
                <a:tableStyleId>{2D5ABB26-0587-4C30-8999-92F81FD0307C}</a:tableStyleId>
              </a:tblPr>
              <a:tblGrid>
                <a:gridCol w="1535976">
                  <a:extLst>
                    <a:ext uri="{9D8B030D-6E8A-4147-A177-3AD203B41FA5}">
                      <a16:colId xmlns:a16="http://schemas.microsoft.com/office/drawing/2014/main" val="2176203354"/>
                    </a:ext>
                  </a:extLst>
                </a:gridCol>
                <a:gridCol w="956232">
                  <a:extLst>
                    <a:ext uri="{9D8B030D-6E8A-4147-A177-3AD203B41FA5}">
                      <a16:colId xmlns:a16="http://schemas.microsoft.com/office/drawing/2014/main" val="2796422085"/>
                    </a:ext>
                  </a:extLst>
                </a:gridCol>
                <a:gridCol w="956232">
                  <a:extLst>
                    <a:ext uri="{9D8B030D-6E8A-4147-A177-3AD203B41FA5}">
                      <a16:colId xmlns:a16="http://schemas.microsoft.com/office/drawing/2014/main" val="3699167710"/>
                    </a:ext>
                  </a:extLst>
                </a:gridCol>
                <a:gridCol w="956232">
                  <a:extLst>
                    <a:ext uri="{9D8B030D-6E8A-4147-A177-3AD203B41FA5}">
                      <a16:colId xmlns:a16="http://schemas.microsoft.com/office/drawing/2014/main" val="1892326442"/>
                    </a:ext>
                  </a:extLst>
                </a:gridCol>
                <a:gridCol w="956232">
                  <a:extLst>
                    <a:ext uri="{9D8B030D-6E8A-4147-A177-3AD203B41FA5}">
                      <a16:colId xmlns:a16="http://schemas.microsoft.com/office/drawing/2014/main" val="311198110"/>
                    </a:ext>
                  </a:extLst>
                </a:gridCol>
                <a:gridCol w="956232">
                  <a:extLst>
                    <a:ext uri="{9D8B030D-6E8A-4147-A177-3AD203B41FA5}">
                      <a16:colId xmlns:a16="http://schemas.microsoft.com/office/drawing/2014/main" val="1810280054"/>
                    </a:ext>
                  </a:extLst>
                </a:gridCol>
                <a:gridCol w="956232">
                  <a:extLst>
                    <a:ext uri="{9D8B030D-6E8A-4147-A177-3AD203B41FA5}">
                      <a16:colId xmlns:a16="http://schemas.microsoft.com/office/drawing/2014/main" val="3823644369"/>
                    </a:ext>
                  </a:extLst>
                </a:gridCol>
                <a:gridCol w="956232">
                  <a:extLst>
                    <a:ext uri="{9D8B030D-6E8A-4147-A177-3AD203B41FA5}">
                      <a16:colId xmlns:a16="http://schemas.microsoft.com/office/drawing/2014/main" val="1151012285"/>
                    </a:ext>
                  </a:extLst>
                </a:gridCol>
              </a:tblGrid>
              <a:tr h="458824">
                <a:tc>
                  <a:txBody>
                    <a:bodyPr/>
                    <a:lstStyle/>
                    <a:p>
                      <a:pPr marL="0" algn="l" defTabSz="914400" rtl="0" eaLnBrk="1" latinLnBrk="0" hangingPunct="1"/>
                      <a:endParaRPr lang="en-GB" sz="900" b="1" kern="1200" dirty="0">
                        <a:solidFill>
                          <a:schemeClr val="bg1"/>
                        </a:solidFill>
                        <a:latin typeface="+mn-lt"/>
                        <a:ea typeface="+mn-ea"/>
                        <a:cs typeface="+mn-cs"/>
                      </a:endParaRPr>
                    </a:p>
                  </a:txBody>
                  <a:tcPr marL="68580" marR="68580" marT="34290" marB="34290">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D2A784"/>
                      </a:solidFill>
                      <a:prstDash val="solid"/>
                      <a:round/>
                      <a:headEnd type="none" w="med" len="med"/>
                      <a:tailEnd type="none" w="med" len="med"/>
                    </a:lnB>
                    <a:solidFill>
                      <a:srgbClr val="D2A784"/>
                    </a:solidFill>
                  </a:tcPr>
                </a:tc>
                <a:tc>
                  <a:txBody>
                    <a:bodyPr/>
                    <a:lstStyle/>
                    <a:p>
                      <a:pPr marL="0" algn="ctr" defTabSz="914400" rtl="0" eaLnBrk="1" latinLnBrk="0" hangingPunct="1"/>
                      <a:r>
                        <a:rPr lang="de-CH" sz="900" b="1" kern="1200" dirty="0">
                          <a:solidFill>
                            <a:schemeClr val="bg1"/>
                          </a:solidFill>
                          <a:latin typeface="Open Sans Bold" panose="020B0806030504020204" pitchFamily="34" charset="0"/>
                          <a:ea typeface="+mn-ea"/>
                          <a:cs typeface="+mn-cs"/>
                        </a:rPr>
                        <a:t>S&amp;P 500</a:t>
                      </a:r>
                      <a:endParaRPr lang="en-GB" sz="900" b="1" kern="1200" dirty="0">
                        <a:solidFill>
                          <a:schemeClr val="bg1"/>
                        </a:solidFill>
                        <a:latin typeface="Open Sans Bold" panose="020B0806030504020204" pitchFamily="34" charset="0"/>
                        <a:ea typeface="+mn-ea"/>
                        <a:cs typeface="+mn-cs"/>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D2A784"/>
                      </a:solidFill>
                      <a:prstDash val="solid"/>
                      <a:round/>
                      <a:headEnd type="none" w="med" len="med"/>
                      <a:tailEnd type="none" w="med" len="med"/>
                    </a:lnB>
                    <a:solidFill>
                      <a:srgbClr val="D2A784"/>
                    </a:solidFill>
                  </a:tcPr>
                </a:tc>
                <a:tc>
                  <a:txBody>
                    <a:bodyPr/>
                    <a:lstStyle/>
                    <a:p>
                      <a:pPr marL="0" algn="ctr" defTabSz="914400" rtl="0" eaLnBrk="1" latinLnBrk="0" hangingPunct="1"/>
                      <a:r>
                        <a:rPr lang="de-CH" sz="900" b="1" kern="1200" dirty="0">
                          <a:solidFill>
                            <a:schemeClr val="bg1"/>
                          </a:solidFill>
                          <a:latin typeface="Open Sans Bold" panose="020B0806030504020204" pitchFamily="34" charset="0"/>
                          <a:ea typeface="+mn-ea"/>
                          <a:cs typeface="+mn-cs"/>
                        </a:rPr>
                        <a:t>US 10Y</a:t>
                      </a:r>
                      <a:endParaRPr lang="en-GB" sz="900" b="1" kern="1200" dirty="0">
                        <a:solidFill>
                          <a:schemeClr val="bg1"/>
                        </a:solidFill>
                        <a:latin typeface="Open Sans Bold" panose="020B0806030504020204" pitchFamily="34" charset="0"/>
                        <a:ea typeface="+mn-ea"/>
                        <a:cs typeface="+mn-cs"/>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D2A784"/>
                      </a:solidFill>
                      <a:prstDash val="solid"/>
                      <a:round/>
                      <a:headEnd type="none" w="med" len="med"/>
                      <a:tailEnd type="none" w="med" len="med"/>
                    </a:lnB>
                    <a:solidFill>
                      <a:srgbClr val="D2A784"/>
                    </a:solidFill>
                  </a:tcPr>
                </a:tc>
                <a:tc>
                  <a:txBody>
                    <a:bodyPr/>
                    <a:lstStyle/>
                    <a:p>
                      <a:pPr marL="0" algn="ctr" defTabSz="914400" rtl="0" eaLnBrk="1" latinLnBrk="0" hangingPunct="1"/>
                      <a:r>
                        <a:rPr lang="de-CH" sz="900" b="1" kern="1200" dirty="0">
                          <a:solidFill>
                            <a:srgbClr val="153E6E"/>
                          </a:solidFill>
                          <a:latin typeface="Open Sans Bold" panose="020B0806030504020204" pitchFamily="34" charset="0"/>
                          <a:ea typeface="Open Sans Bold" panose="020B0806030504020204" pitchFamily="34" charset="0"/>
                          <a:cs typeface="Open Sans Bold" panose="020B0806030504020204" pitchFamily="34" charset="0"/>
                        </a:rPr>
                        <a:t>Bitcoin</a:t>
                      </a:r>
                      <a:endParaRPr lang="en-GB" sz="900" b="1" kern="1200" dirty="0">
                        <a:solidFill>
                          <a:srgbClr val="153E6E"/>
                        </a:solidFill>
                        <a:latin typeface="Open Sans Bold" panose="020B0806030504020204" pitchFamily="34" charset="0"/>
                        <a:ea typeface="Open Sans Bold" panose="020B0806030504020204" pitchFamily="34" charset="0"/>
                        <a:cs typeface="Open Sans Bold" panose="020B0806030504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D2A784"/>
                      </a:solidFill>
                      <a:prstDash val="solid"/>
                      <a:round/>
                      <a:headEnd type="none" w="med" len="med"/>
                      <a:tailEnd type="none" w="med" len="med"/>
                    </a:lnB>
                    <a:solidFill>
                      <a:srgbClr val="D2A784"/>
                    </a:solidFill>
                  </a:tcPr>
                </a:tc>
                <a:tc>
                  <a:txBody>
                    <a:bodyPr/>
                    <a:lstStyle/>
                    <a:p>
                      <a:pPr marL="0" algn="ctr" defTabSz="914400" rtl="0" eaLnBrk="1" latinLnBrk="0" hangingPunct="1"/>
                      <a:r>
                        <a:rPr lang="de-CH" sz="900" b="1" kern="1200" dirty="0">
                          <a:solidFill>
                            <a:schemeClr val="bg1"/>
                          </a:solidFill>
                          <a:latin typeface="Open Sans Bold" panose="020B0806030504020204" pitchFamily="34" charset="0"/>
                          <a:ea typeface="+mn-ea"/>
                          <a:cs typeface="+mn-cs"/>
                        </a:rPr>
                        <a:t>Gold</a:t>
                      </a:r>
                      <a:endParaRPr lang="en-GB" sz="900" b="1" kern="1200" dirty="0">
                        <a:solidFill>
                          <a:schemeClr val="bg1"/>
                        </a:solidFill>
                        <a:latin typeface="Open Sans Bold" panose="020B0806030504020204" pitchFamily="34" charset="0"/>
                        <a:ea typeface="+mn-ea"/>
                        <a:cs typeface="+mn-cs"/>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D2A784"/>
                      </a:solidFill>
                      <a:prstDash val="solid"/>
                      <a:round/>
                      <a:headEnd type="none" w="med" len="med"/>
                      <a:tailEnd type="none" w="med" len="med"/>
                    </a:lnB>
                    <a:solidFill>
                      <a:srgbClr val="D2A784"/>
                    </a:solidFill>
                  </a:tcPr>
                </a:tc>
                <a:tc>
                  <a:txBody>
                    <a:bodyPr/>
                    <a:lstStyle/>
                    <a:p>
                      <a:pPr marL="0" algn="ctr" defTabSz="914400" rtl="0" eaLnBrk="1" latinLnBrk="0" hangingPunct="1"/>
                      <a:r>
                        <a:rPr lang="de-CH" sz="900" b="1" kern="1200" dirty="0">
                          <a:solidFill>
                            <a:schemeClr val="bg1"/>
                          </a:solidFill>
                          <a:latin typeface="Open Sans Bold" panose="020B0806030504020204" pitchFamily="34" charset="0"/>
                          <a:ea typeface="+mn-ea"/>
                          <a:cs typeface="+mn-cs"/>
                        </a:rPr>
                        <a:t>Crude Oil (WTI)</a:t>
                      </a:r>
                      <a:endParaRPr lang="en-GB" sz="900" b="1" kern="1200" dirty="0">
                        <a:solidFill>
                          <a:schemeClr val="bg1"/>
                        </a:solidFill>
                        <a:latin typeface="Open Sans Bold" panose="020B0806030504020204" pitchFamily="34" charset="0"/>
                        <a:ea typeface="+mn-ea"/>
                        <a:cs typeface="+mn-cs"/>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D2A784"/>
                      </a:solidFill>
                      <a:prstDash val="solid"/>
                      <a:round/>
                      <a:headEnd type="none" w="med" len="med"/>
                      <a:tailEnd type="none" w="med" len="med"/>
                    </a:lnB>
                    <a:solidFill>
                      <a:srgbClr val="D2A784"/>
                    </a:solidFill>
                  </a:tcPr>
                </a:tc>
                <a:tc>
                  <a:txBody>
                    <a:bodyPr/>
                    <a:lstStyle/>
                    <a:p>
                      <a:pPr marL="0" algn="ctr" defTabSz="914400" rtl="0" eaLnBrk="1" latinLnBrk="0" hangingPunct="1"/>
                      <a:r>
                        <a:rPr lang="de-CH" sz="900" b="1" kern="1200" dirty="0">
                          <a:solidFill>
                            <a:schemeClr val="bg1"/>
                          </a:solidFill>
                          <a:latin typeface="Open Sans Bold" panose="020B0806030504020204" pitchFamily="34" charset="0"/>
                          <a:ea typeface="+mn-ea"/>
                          <a:cs typeface="+mn-cs"/>
                        </a:rPr>
                        <a:t>EM Bond Index</a:t>
                      </a:r>
                      <a:endParaRPr lang="en-GB" sz="900" b="1" kern="1200" baseline="30000" dirty="0">
                        <a:solidFill>
                          <a:schemeClr val="bg1"/>
                        </a:solidFill>
                        <a:latin typeface="Open Sans Bold" panose="020B0806030504020204" pitchFamily="34" charset="0"/>
                        <a:ea typeface="+mn-ea"/>
                        <a:cs typeface="+mn-cs"/>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D2A784"/>
                      </a:solidFill>
                      <a:prstDash val="solid"/>
                      <a:round/>
                      <a:headEnd type="none" w="med" len="med"/>
                      <a:tailEnd type="none" w="med" len="med"/>
                    </a:lnB>
                    <a:solidFill>
                      <a:srgbClr val="D2A784"/>
                    </a:solidFill>
                  </a:tcPr>
                </a:tc>
                <a:tc>
                  <a:txBody>
                    <a:bodyPr/>
                    <a:lstStyle/>
                    <a:p>
                      <a:pPr marL="0" algn="ctr" defTabSz="914400" rtl="0" eaLnBrk="1" latinLnBrk="0" hangingPunct="1"/>
                      <a:r>
                        <a:rPr lang="de-CH" sz="900" b="1" kern="1200" dirty="0">
                          <a:solidFill>
                            <a:schemeClr val="bg1"/>
                          </a:solidFill>
                          <a:latin typeface="Open Sans Bold" panose="020B0806030504020204" pitchFamily="34" charset="0"/>
                          <a:ea typeface="+mn-ea"/>
                          <a:cs typeface="+mn-cs"/>
                        </a:rPr>
                        <a:t>EM Currency Index</a:t>
                      </a:r>
                      <a:endParaRPr lang="en-GB" sz="900" b="1" kern="1200" baseline="30000" dirty="0">
                        <a:solidFill>
                          <a:schemeClr val="bg1"/>
                        </a:solidFill>
                        <a:latin typeface="Open Sans Bold" panose="020B0806030504020204" pitchFamily="34" charset="0"/>
                        <a:ea typeface="+mn-ea"/>
                        <a:cs typeface="+mn-cs"/>
                      </a:endParaRPr>
                    </a:p>
                  </a:txBody>
                  <a:tcPr marL="68580" marR="68580" marT="34290" marB="3429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D2A784"/>
                      </a:solidFill>
                      <a:prstDash val="solid"/>
                      <a:round/>
                      <a:headEnd type="none" w="med" len="med"/>
                      <a:tailEnd type="none" w="med" len="med"/>
                    </a:lnB>
                    <a:solidFill>
                      <a:srgbClr val="D2A784"/>
                    </a:solidFill>
                  </a:tcPr>
                </a:tc>
                <a:extLst>
                  <a:ext uri="{0D108BD9-81ED-4DB2-BD59-A6C34878D82A}">
                    <a16:rowId xmlns:a16="http://schemas.microsoft.com/office/drawing/2014/main" val="4033380083"/>
                  </a:ext>
                </a:extLst>
              </a:tr>
              <a:tr h="417780">
                <a:tc>
                  <a:txBody>
                    <a:bodyPr/>
                    <a:lstStyle/>
                    <a:p>
                      <a:pPr marL="0" algn="l" defTabSz="914400" rtl="0" eaLnBrk="1" latinLnBrk="0" hangingPunct="1"/>
                      <a:r>
                        <a:rPr lang="de-CH" sz="900" b="1" kern="1200" dirty="0">
                          <a:solidFill>
                            <a:schemeClr val="tx1">
                              <a:lumMod val="65000"/>
                              <a:lumOff val="35000"/>
                            </a:schemeClr>
                          </a:solidFill>
                          <a:latin typeface="+mn-lt"/>
                          <a:ea typeface="+mn-ea"/>
                          <a:cs typeface="+mn-cs"/>
                        </a:rPr>
                        <a:t>S&amp;P 500</a:t>
                      </a:r>
                      <a:endParaRPr lang="en-GB" sz="900" b="1" kern="1200" dirty="0">
                        <a:solidFill>
                          <a:schemeClr val="tx1">
                            <a:lumMod val="65000"/>
                            <a:lumOff val="35000"/>
                          </a:schemeClr>
                        </a:solidFill>
                        <a:latin typeface="+mn-lt"/>
                        <a:ea typeface="+mn-ea"/>
                        <a:cs typeface="+mn-cs"/>
                      </a:endParaRPr>
                    </a:p>
                  </a:txBody>
                  <a:tcPr marL="68580" marR="68580" marT="34290" marB="34290" anchor="ctr">
                    <a:lnL w="9525" cap="flat" cmpd="sng" algn="ctr">
                      <a:no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4766849"/>
                  </a:ext>
                </a:extLst>
              </a:tr>
              <a:tr h="417780">
                <a:tc>
                  <a:txBody>
                    <a:bodyPr/>
                    <a:lstStyle/>
                    <a:p>
                      <a:pPr marL="0" algn="l" defTabSz="914400" rtl="0" eaLnBrk="1" latinLnBrk="0" hangingPunct="1"/>
                      <a:r>
                        <a:rPr lang="de-CH" sz="900" b="1" kern="1200" dirty="0">
                          <a:solidFill>
                            <a:schemeClr val="tx1">
                              <a:lumMod val="65000"/>
                              <a:lumOff val="35000"/>
                            </a:schemeClr>
                          </a:solidFill>
                          <a:latin typeface="+mn-lt"/>
                          <a:ea typeface="+mn-ea"/>
                          <a:cs typeface="+mn-cs"/>
                        </a:rPr>
                        <a:t>US 10Y</a:t>
                      </a:r>
                      <a:endParaRPr lang="en-GB" sz="900" b="1" kern="1200" dirty="0">
                        <a:solidFill>
                          <a:schemeClr val="tx1">
                            <a:lumMod val="65000"/>
                            <a:lumOff val="35000"/>
                          </a:schemeClr>
                        </a:solidFill>
                        <a:latin typeface="+mn-lt"/>
                        <a:ea typeface="+mn-ea"/>
                        <a:cs typeface="+mn-cs"/>
                      </a:endParaRPr>
                    </a:p>
                  </a:txBody>
                  <a:tcPr marL="68580" marR="68580" marT="34290" marB="34290" anchor="ctr">
                    <a:lnL w="9525" cap="flat" cmpd="sng" algn="ctr">
                      <a:no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-0.29</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1519625"/>
                  </a:ext>
                </a:extLst>
              </a:tr>
              <a:tr h="417780">
                <a:tc>
                  <a:txBody>
                    <a:bodyPr/>
                    <a:lstStyle/>
                    <a:p>
                      <a:pPr marL="0" algn="l" defTabSz="914400" rtl="0" eaLnBrk="1" latinLnBrk="0" hangingPunct="1"/>
                      <a:r>
                        <a:rPr lang="de-CH" sz="900" b="1" kern="1200" dirty="0">
                          <a:solidFill>
                            <a:schemeClr val="tx1">
                              <a:lumMod val="65000"/>
                              <a:lumOff val="35000"/>
                            </a:schemeClr>
                          </a:solidFill>
                          <a:latin typeface="+mn-lt"/>
                          <a:ea typeface="+mn-ea"/>
                          <a:cs typeface="+mn-cs"/>
                        </a:rPr>
                        <a:t>Bitcoin</a:t>
                      </a:r>
                      <a:endParaRPr lang="en-GB" sz="900" b="1" kern="1200" dirty="0">
                        <a:solidFill>
                          <a:schemeClr val="tx1">
                            <a:lumMod val="65000"/>
                            <a:lumOff val="35000"/>
                          </a:schemeClr>
                        </a:solidFill>
                        <a:latin typeface="+mn-lt"/>
                        <a:ea typeface="+mn-ea"/>
                        <a:cs typeface="+mn-cs"/>
                      </a:endParaRPr>
                    </a:p>
                  </a:txBody>
                  <a:tcPr marL="68580" marR="68580" marT="34290" marB="34290" anchor="ctr">
                    <a:lnL w="9525" cap="flat" cmpd="sng" algn="ctr">
                      <a:no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CH" sz="900" b="0" kern="1200" dirty="0">
                          <a:solidFill>
                            <a:schemeClr val="tx1">
                              <a:lumMod val="65000"/>
                              <a:lumOff val="35000"/>
                            </a:schemeClr>
                          </a:solidFill>
                          <a:latin typeface="+mn-lt"/>
                          <a:ea typeface="+mn-ea"/>
                          <a:cs typeface="+mn-cs"/>
                        </a:rPr>
                        <a:t>0.16</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0" kern="1200" dirty="0">
                          <a:solidFill>
                            <a:schemeClr val="tx1">
                              <a:lumMod val="65000"/>
                              <a:lumOff val="35000"/>
                            </a:schemeClr>
                          </a:solidFill>
                          <a:latin typeface="+mn-lt"/>
                          <a:ea typeface="+mn-ea"/>
                          <a:cs typeface="+mn-cs"/>
                        </a:rPr>
                        <a:t>-0.07</a:t>
                      </a: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CH" sz="900" b="0" kern="1200" dirty="0">
                          <a:solidFill>
                            <a:schemeClr val="tx1">
                              <a:lumMod val="65000"/>
                              <a:lumOff val="35000"/>
                            </a:schemeClr>
                          </a:solidFill>
                          <a:latin typeface="+mn-lt"/>
                          <a:ea typeface="+mn-ea"/>
                          <a:cs typeface="+mn-cs"/>
                        </a:rPr>
                        <a:t>-</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41687102"/>
                  </a:ext>
                </a:extLst>
              </a:tr>
              <a:tr h="417780">
                <a:tc>
                  <a:txBody>
                    <a:bodyPr/>
                    <a:lstStyle/>
                    <a:p>
                      <a:pPr marL="0" algn="l" defTabSz="914400" rtl="0" eaLnBrk="1" latinLnBrk="0" hangingPunct="1"/>
                      <a:r>
                        <a:rPr lang="de-CH" sz="900" b="1" kern="1200" dirty="0">
                          <a:solidFill>
                            <a:schemeClr val="tx1">
                              <a:lumMod val="65000"/>
                              <a:lumOff val="35000"/>
                            </a:schemeClr>
                          </a:solidFill>
                          <a:latin typeface="+mn-lt"/>
                          <a:ea typeface="+mn-ea"/>
                          <a:cs typeface="+mn-cs"/>
                        </a:rPr>
                        <a:t>Gold</a:t>
                      </a:r>
                      <a:endParaRPr lang="en-GB" sz="900" b="1" kern="1200" dirty="0">
                        <a:solidFill>
                          <a:schemeClr val="tx1">
                            <a:lumMod val="65000"/>
                            <a:lumOff val="35000"/>
                          </a:schemeClr>
                        </a:solidFill>
                        <a:latin typeface="+mn-lt"/>
                        <a:ea typeface="+mn-ea"/>
                        <a:cs typeface="+mn-cs"/>
                      </a:endParaRPr>
                    </a:p>
                  </a:txBody>
                  <a:tcPr marL="68580" marR="68580" marT="34290" marB="34290" anchor="ctr">
                    <a:lnL w="9525" cap="flat" cmpd="sng" algn="ctr">
                      <a:no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-0.02</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0.10</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b="0" kern="1200" dirty="0">
                          <a:solidFill>
                            <a:schemeClr val="tx1">
                              <a:lumMod val="65000"/>
                              <a:lumOff val="35000"/>
                            </a:schemeClr>
                          </a:solidFill>
                          <a:latin typeface="+mn-lt"/>
                          <a:ea typeface="+mn-ea"/>
                          <a:cs typeface="+mn-cs"/>
                        </a:rPr>
                        <a:t>0.00</a:t>
                      </a: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CH" sz="900" b="0" kern="1200" dirty="0">
                          <a:solidFill>
                            <a:schemeClr val="tx1">
                              <a:lumMod val="65000"/>
                              <a:lumOff val="35000"/>
                            </a:schemeClr>
                          </a:solidFill>
                          <a:latin typeface="+mn-lt"/>
                          <a:ea typeface="+mn-ea"/>
                          <a:cs typeface="+mn-cs"/>
                        </a:rPr>
                        <a:t>-</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3723197"/>
                  </a:ext>
                </a:extLst>
              </a:tr>
              <a:tr h="417780">
                <a:tc>
                  <a:txBody>
                    <a:bodyPr/>
                    <a:lstStyle/>
                    <a:p>
                      <a:pPr marL="0" algn="l" defTabSz="914400" rtl="0" eaLnBrk="1" latinLnBrk="0" hangingPunct="1"/>
                      <a:r>
                        <a:rPr lang="de-CH" sz="900" b="1" kern="1200" dirty="0">
                          <a:solidFill>
                            <a:schemeClr val="tx1">
                              <a:lumMod val="65000"/>
                              <a:lumOff val="35000"/>
                            </a:schemeClr>
                          </a:solidFill>
                          <a:latin typeface="+mn-lt"/>
                          <a:ea typeface="+mn-ea"/>
                          <a:cs typeface="+mn-cs"/>
                        </a:rPr>
                        <a:t>Crude Oil (WTI)</a:t>
                      </a:r>
                      <a:endParaRPr lang="en-GB" sz="900" b="1" kern="1200" dirty="0">
                        <a:solidFill>
                          <a:schemeClr val="tx1">
                            <a:lumMod val="65000"/>
                            <a:lumOff val="35000"/>
                          </a:schemeClr>
                        </a:solidFill>
                        <a:latin typeface="+mn-lt"/>
                        <a:ea typeface="+mn-ea"/>
                        <a:cs typeface="+mn-cs"/>
                      </a:endParaRPr>
                    </a:p>
                  </a:txBody>
                  <a:tcPr marL="68580" marR="68580" marT="34290" marB="34290" anchor="ctr">
                    <a:lnL w="9525" cap="flat" cmpd="sng" algn="ctr">
                      <a:no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0.21</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-0.13</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b="0" kern="1200" dirty="0">
                          <a:solidFill>
                            <a:schemeClr val="tx1">
                              <a:lumMod val="65000"/>
                              <a:lumOff val="35000"/>
                            </a:schemeClr>
                          </a:solidFill>
                          <a:latin typeface="+mn-lt"/>
                          <a:ea typeface="+mn-ea"/>
                          <a:cs typeface="+mn-cs"/>
                        </a:rPr>
                        <a:t>-0.06</a:t>
                      </a: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CH" sz="900" b="0" kern="1200" dirty="0">
                          <a:solidFill>
                            <a:schemeClr val="tx1">
                              <a:lumMod val="65000"/>
                              <a:lumOff val="35000"/>
                            </a:schemeClr>
                          </a:solidFill>
                          <a:latin typeface="+mn-lt"/>
                          <a:ea typeface="+mn-ea"/>
                          <a:cs typeface="+mn-cs"/>
                        </a:rPr>
                        <a:t>0.20</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924574"/>
                  </a:ext>
                </a:extLst>
              </a:tr>
              <a:tr h="417780">
                <a:tc>
                  <a:txBody>
                    <a:bodyPr/>
                    <a:lstStyle/>
                    <a:p>
                      <a:pPr marL="0" algn="l" defTabSz="914400" rtl="0" eaLnBrk="1" latinLnBrk="0" hangingPunct="1"/>
                      <a:r>
                        <a:rPr lang="de-CH" sz="900" b="1" kern="1200" dirty="0">
                          <a:solidFill>
                            <a:schemeClr val="tx1">
                              <a:lumMod val="65000"/>
                              <a:lumOff val="35000"/>
                            </a:schemeClr>
                          </a:solidFill>
                          <a:latin typeface="+mn-lt"/>
                          <a:ea typeface="+mn-ea"/>
                          <a:cs typeface="+mn-cs"/>
                        </a:rPr>
                        <a:t>EM Bond Index</a:t>
                      </a:r>
                      <a:endParaRPr lang="de-CH" sz="900" b="1" kern="1200" baseline="30000" dirty="0">
                        <a:solidFill>
                          <a:schemeClr val="tx1">
                            <a:lumMod val="65000"/>
                            <a:lumOff val="35000"/>
                          </a:schemeClr>
                        </a:solidFill>
                        <a:latin typeface="+mn-lt"/>
                        <a:ea typeface="+mn-ea"/>
                        <a:cs typeface="+mn-cs"/>
                      </a:endParaRPr>
                    </a:p>
                  </a:txBody>
                  <a:tcPr marL="68580" marR="68580" marT="34290" marB="34290" anchor="ctr">
                    <a:lnL w="9525" cap="flat" cmpd="sng" algn="ctr">
                      <a:no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0.19</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0.29</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b="0" kern="1200" dirty="0">
                          <a:solidFill>
                            <a:schemeClr val="tx1">
                              <a:lumMod val="65000"/>
                              <a:lumOff val="35000"/>
                            </a:schemeClr>
                          </a:solidFill>
                          <a:latin typeface="+mn-lt"/>
                          <a:ea typeface="+mn-ea"/>
                          <a:cs typeface="+mn-cs"/>
                        </a:rPr>
                        <a:t>0.02</a:t>
                      </a: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CH" sz="900" b="0" kern="1200" dirty="0">
                          <a:solidFill>
                            <a:schemeClr val="tx1">
                              <a:lumMod val="65000"/>
                              <a:lumOff val="35000"/>
                            </a:schemeClr>
                          </a:solidFill>
                          <a:latin typeface="+mn-lt"/>
                          <a:ea typeface="+mn-ea"/>
                          <a:cs typeface="+mn-cs"/>
                        </a:rPr>
                        <a:t>0.14</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0.06</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solidFill>
                        <a:srgbClr val="D2A78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156548"/>
                  </a:ext>
                </a:extLst>
              </a:tr>
              <a:tr h="417780">
                <a:tc>
                  <a:txBody>
                    <a:bodyPr/>
                    <a:lstStyle/>
                    <a:p>
                      <a:pPr algn="l"/>
                      <a:r>
                        <a:rPr lang="de-CH" sz="900" b="1" kern="1200" dirty="0">
                          <a:solidFill>
                            <a:schemeClr val="tx1">
                              <a:lumMod val="65000"/>
                              <a:lumOff val="35000"/>
                            </a:schemeClr>
                          </a:solidFill>
                          <a:latin typeface="+mn-lt"/>
                          <a:ea typeface="+mn-ea"/>
                          <a:cs typeface="+mn-cs"/>
                        </a:rPr>
                        <a:t>EM Currency Index</a:t>
                      </a:r>
                      <a:endParaRPr lang="de-CH" sz="900" b="1" kern="1200" baseline="30000" dirty="0">
                        <a:solidFill>
                          <a:schemeClr val="tx1">
                            <a:lumMod val="65000"/>
                            <a:lumOff val="35000"/>
                          </a:schemeClr>
                        </a:solidFill>
                        <a:latin typeface="+mn-lt"/>
                        <a:ea typeface="+mn-ea"/>
                        <a:cs typeface="+mn-cs"/>
                      </a:endParaRPr>
                    </a:p>
                  </a:txBody>
                  <a:tcPr marL="68580" marR="68580" marT="34290" marB="34290" anchor="ctr">
                    <a:lnL w="9525" cap="flat" cmpd="sng" algn="ctr">
                      <a:no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0.29</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0.13</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b="0" kern="1200" dirty="0">
                          <a:solidFill>
                            <a:schemeClr val="tx1">
                              <a:lumMod val="65000"/>
                              <a:lumOff val="35000"/>
                            </a:schemeClr>
                          </a:solidFill>
                          <a:latin typeface="+mn-lt"/>
                          <a:ea typeface="+mn-ea"/>
                          <a:cs typeface="+mn-cs"/>
                        </a:rPr>
                        <a:t>0.06</a:t>
                      </a: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CH" sz="900" b="0" kern="1200" dirty="0">
                          <a:solidFill>
                            <a:schemeClr val="tx1">
                              <a:lumMod val="65000"/>
                              <a:lumOff val="35000"/>
                            </a:schemeClr>
                          </a:solidFill>
                          <a:latin typeface="+mn-lt"/>
                          <a:ea typeface="+mn-ea"/>
                          <a:cs typeface="+mn-cs"/>
                        </a:rPr>
                        <a:t>0.43</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0.05</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0.37</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CH" sz="900" b="0" kern="1200" dirty="0">
                          <a:solidFill>
                            <a:schemeClr val="tx1">
                              <a:lumMod val="65000"/>
                              <a:lumOff val="35000"/>
                            </a:schemeClr>
                          </a:solidFill>
                          <a:latin typeface="+mn-lt"/>
                          <a:ea typeface="+mn-ea"/>
                          <a:cs typeface="+mn-cs"/>
                        </a:rPr>
                        <a:t>-</a:t>
                      </a:r>
                      <a:endParaRPr lang="en-GB" sz="900" b="0" kern="1200" dirty="0">
                        <a:solidFill>
                          <a:schemeClr val="tx1">
                            <a:lumMod val="65000"/>
                            <a:lumOff val="35000"/>
                          </a:schemeClr>
                        </a:solidFill>
                        <a:latin typeface="+mn-lt"/>
                        <a:ea typeface="+mn-ea"/>
                        <a:cs typeface="+mn-cs"/>
                      </a:endParaRPr>
                    </a:p>
                  </a:txBody>
                  <a:tcPr marL="68580" marR="68580" marT="34290" marB="34290" anchor="ctr">
                    <a:lnL w="3175"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D2A78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6578710"/>
                  </a:ext>
                </a:extLst>
              </a:tr>
            </a:tbl>
          </a:graphicData>
        </a:graphic>
      </p:graphicFrame>
      <p:sp>
        <p:nvSpPr>
          <p:cNvPr id="5" name="Slide Number Placeholder 2">
            <a:extLst>
              <a:ext uri="{FF2B5EF4-FFF2-40B4-BE49-F238E27FC236}">
                <a16:creationId xmlns:a16="http://schemas.microsoft.com/office/drawing/2014/main" id="{2A188B5F-7950-4B57-A321-8AC1BA684B52}"/>
              </a:ext>
            </a:extLst>
          </p:cNvPr>
          <p:cNvSpPr>
            <a:spLocks noGrp="1"/>
          </p:cNvSpPr>
          <p:nvPr>
            <p:ph type="sldNum" sz="quarter" idx="12"/>
          </p:nvPr>
        </p:nvSpPr>
        <p:spPr>
          <a:xfrm>
            <a:off x="6887858" y="4709695"/>
            <a:ext cx="251992" cy="184666"/>
          </a:xfrm>
        </p:spPr>
        <p:txBody>
          <a:bodyPr/>
          <a:lstStyle/>
          <a:p>
            <a:r>
              <a:rPr lang="de-CH" dirty="0">
                <a:latin typeface="Open Sans Semibold" panose="020B0706030804020204"/>
              </a:rPr>
              <a:t>6</a:t>
            </a:r>
          </a:p>
        </p:txBody>
      </p:sp>
    </p:spTree>
    <p:extLst>
      <p:ext uri="{BB962C8B-B14F-4D97-AF65-F5344CB8AC3E}">
        <p14:creationId xmlns:p14="http://schemas.microsoft.com/office/powerpoint/2010/main" val="3417333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Larissa">
  <a:themeElements>
    <a:clrScheme name="BlueGlass Interactive">
      <a:dk1>
        <a:sysClr val="windowText" lastClr="000000"/>
      </a:dk1>
      <a:lt1>
        <a:sysClr val="window" lastClr="FFFFFF"/>
      </a:lt1>
      <a:dk2>
        <a:srgbClr val="807F83"/>
      </a:dk2>
      <a:lt2>
        <a:srgbClr val="C9CACC"/>
      </a:lt2>
      <a:accent1>
        <a:srgbClr val="00AFDB"/>
      </a:accent1>
      <a:accent2>
        <a:srgbClr val="B9E0F7"/>
      </a:accent2>
      <a:accent3>
        <a:srgbClr val="26B99A"/>
      </a:accent3>
      <a:accent4>
        <a:srgbClr val="F1C418"/>
      </a:accent4>
      <a:accent5>
        <a:srgbClr val="E74E3B"/>
      </a:accent5>
      <a:accent6>
        <a:srgbClr val="2A81BA"/>
      </a:accent6>
      <a:hlink>
        <a:srgbClr val="E74E3B"/>
      </a:hlink>
      <a:folHlink>
        <a:srgbClr val="E74E3B"/>
      </a:folHlink>
    </a:clrScheme>
    <a:fontScheme name="BlueGlass">
      <a:majorFont>
        <a:latin typeface="Open Sans Light"/>
        <a:ea typeface=""/>
        <a:cs typeface=""/>
      </a:majorFont>
      <a:minorFont>
        <a:latin typeface="Open Sans Light"/>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BlueGlass Interactive">
      <a:dk1>
        <a:sysClr val="windowText" lastClr="000000"/>
      </a:dk1>
      <a:lt1>
        <a:sysClr val="window" lastClr="FFFFFF"/>
      </a:lt1>
      <a:dk2>
        <a:srgbClr val="807F83"/>
      </a:dk2>
      <a:lt2>
        <a:srgbClr val="C9CACC"/>
      </a:lt2>
      <a:accent1>
        <a:srgbClr val="00AFDB"/>
      </a:accent1>
      <a:accent2>
        <a:srgbClr val="B9E0F7"/>
      </a:accent2>
      <a:accent3>
        <a:srgbClr val="26B99A"/>
      </a:accent3>
      <a:accent4>
        <a:srgbClr val="F1C418"/>
      </a:accent4>
      <a:accent5>
        <a:srgbClr val="E74E3B"/>
      </a:accent5>
      <a:accent6>
        <a:srgbClr val="2A81BA"/>
      </a:accent6>
      <a:hlink>
        <a:srgbClr val="E74E3B"/>
      </a:hlink>
      <a:folHlink>
        <a:srgbClr val="E74E3B"/>
      </a:folHlink>
    </a:clrScheme>
    <a:fontScheme name="BlueGlass">
      <a:majorFont>
        <a:latin typeface="Open Sans Light"/>
        <a:ea typeface=""/>
        <a:cs typeface=""/>
      </a:majorFont>
      <a:minorFont>
        <a:latin typeface="Open Sans Light"/>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Glass Interactive">
    <a:dk1>
      <a:sysClr val="windowText" lastClr="000000"/>
    </a:dk1>
    <a:lt1>
      <a:sysClr val="window" lastClr="FFFFFF"/>
    </a:lt1>
    <a:dk2>
      <a:srgbClr val="807F83"/>
    </a:dk2>
    <a:lt2>
      <a:srgbClr val="C9CACC"/>
    </a:lt2>
    <a:accent1>
      <a:srgbClr val="00AFDB"/>
    </a:accent1>
    <a:accent2>
      <a:srgbClr val="B9E0F7"/>
    </a:accent2>
    <a:accent3>
      <a:srgbClr val="26B99A"/>
    </a:accent3>
    <a:accent4>
      <a:srgbClr val="F1C418"/>
    </a:accent4>
    <a:accent5>
      <a:srgbClr val="E74E3B"/>
    </a:accent5>
    <a:accent6>
      <a:srgbClr val="2A81BA"/>
    </a:accent6>
    <a:hlink>
      <a:srgbClr val="E74E3B"/>
    </a:hlink>
    <a:folHlink>
      <a:srgbClr val="E74E3B"/>
    </a:folHlink>
  </a:clrScheme>
</a:themeOverride>
</file>

<file path=docProps/app.xml><?xml version="1.0" encoding="utf-8"?>
<Properties xmlns="http://schemas.openxmlformats.org/officeDocument/2006/extended-properties" xmlns:vt="http://schemas.openxmlformats.org/officeDocument/2006/docPropsVTypes">
  <Template/>
  <TotalTime>0</TotalTime>
  <Words>1818</Words>
  <Application>Microsoft Office PowerPoint</Application>
  <PresentationFormat>On-screen Show (16:9)</PresentationFormat>
  <Paragraphs>301</Paragraphs>
  <Slides>22</Slides>
  <Notes>9</Notes>
  <HiddenSlides>0</HiddenSlides>
  <MMClips>0</MMClips>
  <ScaleCrop>false</ScaleCrop>
  <HeadingPairs>
    <vt:vector size="8" baseType="variant">
      <vt:variant>
        <vt:lpstr>Fonts Used</vt:lpstr>
      </vt:variant>
      <vt:variant>
        <vt:i4>12</vt:i4>
      </vt:variant>
      <vt:variant>
        <vt:lpstr>Theme</vt:lpstr>
      </vt:variant>
      <vt:variant>
        <vt:i4>2</vt:i4>
      </vt:variant>
      <vt:variant>
        <vt:lpstr>Links</vt:lpstr>
      </vt:variant>
      <vt:variant>
        <vt:i4>4</vt:i4>
      </vt:variant>
      <vt:variant>
        <vt:lpstr>Slide Titles</vt:lpstr>
      </vt:variant>
      <vt:variant>
        <vt:i4>22</vt:i4>
      </vt:variant>
    </vt:vector>
  </HeadingPairs>
  <TitlesOfParts>
    <vt:vector size="40" baseType="lpstr">
      <vt:lpstr>Arial</vt:lpstr>
      <vt:lpstr>Calibri</vt:lpstr>
      <vt:lpstr>EYInterstate</vt:lpstr>
      <vt:lpstr>Open Sans</vt:lpstr>
      <vt:lpstr>Open Sans </vt:lpstr>
      <vt:lpstr>Open Sans bold</vt:lpstr>
      <vt:lpstr>Open Sans bold</vt:lpstr>
      <vt:lpstr>Open Sans Light</vt:lpstr>
      <vt:lpstr>Open Sans Semibold</vt:lpstr>
      <vt:lpstr>Proxima Nova Lt</vt:lpstr>
      <vt:lpstr>Segoe UI</vt:lpstr>
      <vt:lpstr>Segoe UI Light</vt:lpstr>
      <vt:lpstr>Larissa</vt:lpstr>
      <vt:lpstr>1_Larissa</vt:lpstr>
      <vt:lpstr>file:///O:\Public\10%20Presentations\CoinMarketCapTable.xlsm!Graph%20DATA!%5bCoinMarketCapTable.xlsm%5dGraph%20DATA%20Chart%201</vt:lpstr>
      <vt:lpstr>file:///O:\Public\10%20Presentations\CoinMarketCapTable.xlsm!Graph%20DATA!%5bCoinMarketCapTable.xlsm%5dGraph%20DATA%20Chart%202</vt:lpstr>
      <vt:lpstr>file:///\\cesprod166.cesonius.intern\public$\10%20Presentations\CoinMarketCapTable.xlsm!DATA!R2C12</vt:lpstr>
      <vt:lpstr>file:///\\cesprod166.cesonius.intern\groups$\CryptoFund\Operations\04_Investor%20Materials\InvestorMaterialMasterWorkbook.xlsm!PresentationDefaults!%5bInvestorMaterialMasterWorkbook.xlsm%5dPresentationDefaults%20Chart%2013</vt:lpstr>
      <vt:lpstr>PowerPoint Presentation</vt:lpstr>
      <vt:lpstr>Introduction Jan Brzezek</vt:lpstr>
      <vt:lpstr>CRYPTO FINANCE GROUP</vt:lpstr>
      <vt:lpstr>WE STAND ON THE BRINK OF A TECHNOLOGICAL REVOLUTION</vt:lpstr>
      <vt:lpstr>CRYPTO ASSETS vs. CRYPTO CURRENCIES</vt:lpstr>
      <vt:lpstr>CRYPTO ASSETS ARE AN EMERGING ASSET CLASS</vt:lpstr>
      <vt:lpstr>PowerPoint Presentation</vt:lpstr>
      <vt:lpstr>PowerPoint Presentation</vt:lpstr>
      <vt:lpstr>PAIRWISE CORRELATIONS (180-DAY)</vt:lpstr>
      <vt:lpstr>CHALLENGES OF CRYPTO ASSETS</vt:lpstr>
      <vt:lpstr>ACCESS</vt:lpstr>
      <vt:lpstr>ACCESS</vt:lpstr>
      <vt:lpstr>UNSTABLE CRYPTO EXCHANGES</vt:lpstr>
      <vt:lpstr>REGULATIONS</vt:lpstr>
      <vt:lpstr>CUSTODY</vt:lpstr>
      <vt:lpstr>MARKET PARTICIPANTS</vt:lpstr>
      <vt:lpstr>Do you want to dive further into this technology?</vt:lpstr>
      <vt:lpstr>PowerPoint Presentation</vt:lpstr>
      <vt:lpstr>APPENDIX</vt:lpstr>
      <vt:lpstr>YOUR CRYPTO INVESTMENT MANAGER</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Jan Brzezek</dc:creator>
  <cp:keywords/>
  <dc:description/>
  <cp:lastModifiedBy>Brzezek Jan</cp:lastModifiedBy>
  <cp:revision>1321</cp:revision>
  <cp:lastPrinted>2018-03-23T14:43:13Z</cp:lastPrinted>
  <dcterms:created xsi:type="dcterms:W3CDTF">2014-10-28T10:31:38Z</dcterms:created>
  <dcterms:modified xsi:type="dcterms:W3CDTF">2018-11-02T00:04:48Z</dcterms:modified>
  <cp:category/>
</cp:coreProperties>
</file>