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533" r:id="rId2"/>
    <p:sldId id="541" r:id="rId3"/>
    <p:sldId id="544" r:id="rId4"/>
    <p:sldId id="540" r:id="rId5"/>
    <p:sldId id="542" r:id="rId6"/>
    <p:sldId id="543" r:id="rId7"/>
    <p:sldId id="545" r:id="rId8"/>
  </p:sldIdLst>
  <p:sldSz cx="10058400" cy="7543800"/>
  <p:notesSz cx="6883400" cy="9906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1pPr>
    <a:lvl2pPr marL="457162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2pPr>
    <a:lvl3pPr marL="914322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3pPr>
    <a:lvl4pPr marL="1371484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4pPr>
    <a:lvl5pPr marL="1828644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5pPr>
    <a:lvl6pPr marL="2285806" algn="l" defTabSz="457162" rtl="0" eaLnBrk="1" latinLnBrk="0" hangingPunct="1"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6pPr>
    <a:lvl7pPr marL="2742966" algn="l" defTabSz="457162" rtl="0" eaLnBrk="1" latinLnBrk="0" hangingPunct="1"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7pPr>
    <a:lvl8pPr marL="3200128" algn="l" defTabSz="457162" rtl="0" eaLnBrk="1" latinLnBrk="0" hangingPunct="1"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8pPr>
    <a:lvl9pPr marL="3657289" algn="l" defTabSz="457162" rtl="0" eaLnBrk="1" latinLnBrk="0" hangingPunct="1">
      <a:defRPr sz="3600" kern="1200">
        <a:solidFill>
          <a:schemeClr val="tx1"/>
        </a:solidFill>
        <a:latin typeface="UBSHeadline" charset="0"/>
        <a:ea typeface="ＭＳ Ｐゴシック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81">
          <p15:clr>
            <a:srgbClr val="A4A3A4"/>
          </p15:clr>
        </p15:guide>
        <p15:guide id="2" orient="horz" pos="354">
          <p15:clr>
            <a:srgbClr val="A4A3A4"/>
          </p15:clr>
        </p15:guide>
        <p15:guide id="3" orient="horz" pos="550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1119">
          <p15:clr>
            <a:srgbClr val="A4A3A4"/>
          </p15:clr>
        </p15:guide>
        <p15:guide id="6" orient="horz" pos="1509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pos="3168">
          <p15:clr>
            <a:srgbClr val="A4A3A4"/>
          </p15:clr>
        </p15:guide>
        <p15:guide id="9" pos="5050">
          <p15:clr>
            <a:srgbClr val="A4A3A4"/>
          </p15:clr>
        </p15:guide>
        <p15:guide id="10" pos="6060">
          <p15:clr>
            <a:srgbClr val="A4A3A4"/>
          </p15:clr>
        </p15:guide>
        <p15:guide id="11" pos="629">
          <p15:clr>
            <a:srgbClr val="A4A3A4"/>
          </p15:clr>
        </p15:guide>
        <p15:guide id="12" pos="2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BEBE"/>
    <a:srgbClr val="5B77CC"/>
    <a:srgbClr val="AB511F"/>
    <a:srgbClr val="1047A9"/>
    <a:srgbClr val="66008C"/>
    <a:srgbClr val="F7B50C"/>
    <a:srgbClr val="CC7A02"/>
    <a:srgbClr val="002B7F"/>
    <a:srgbClr val="E6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86934" autoAdjust="0"/>
  </p:normalViewPr>
  <p:slideViewPr>
    <p:cSldViewPr snapToGrid="0">
      <p:cViewPr varScale="1">
        <p:scale>
          <a:sx n="59" d="100"/>
          <a:sy n="59" d="100"/>
        </p:scale>
        <p:origin x="45" y="606"/>
      </p:cViewPr>
      <p:guideLst>
        <p:guide orient="horz" pos="3581"/>
        <p:guide orient="horz" pos="354"/>
        <p:guide orient="horz" pos="550"/>
        <p:guide orient="horz" pos="691"/>
        <p:guide orient="horz" pos="1119"/>
        <p:guide orient="horz" pos="1509"/>
        <p:guide orient="horz" pos="4183"/>
        <p:guide pos="3168"/>
        <p:guide pos="5050"/>
        <p:guide pos="6060"/>
        <p:guide pos="629"/>
        <p:guide pos="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172" y="-102"/>
      </p:cViewPr>
      <p:guideLst>
        <p:guide orient="horz" pos="311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73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885825">
              <a:spcBef>
                <a:spcPct val="50000"/>
              </a:spcBef>
              <a:defRPr sz="1200">
                <a:latin typeface="Arial Unicode MS" charset="0"/>
              </a:defRPr>
            </a:lvl1pPr>
          </a:lstStyle>
          <a:p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32513" y="0"/>
            <a:ext cx="727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885825">
              <a:spcBef>
                <a:spcPct val="50000"/>
              </a:spcBef>
              <a:defRPr sz="1200">
                <a:latin typeface="Arial Unicode MS" charset="0"/>
              </a:defRPr>
            </a:lvl1pPr>
          </a:lstStyle>
          <a:p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6925"/>
            <a:ext cx="490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885825">
              <a:spcBef>
                <a:spcPct val="50000"/>
              </a:spcBef>
              <a:defRPr sz="1200">
                <a:latin typeface="Arial Unicode MS" charset="0"/>
              </a:defRPr>
            </a:lvl1pPr>
          </a:lstStyle>
          <a:p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73850" y="9686925"/>
            <a:ext cx="1857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885825">
              <a:spcBef>
                <a:spcPct val="50000"/>
              </a:spcBef>
              <a:defRPr sz="1200">
                <a:latin typeface="Arial Unicode MS" charset="0"/>
              </a:defRPr>
            </a:lvl1pPr>
          </a:lstStyle>
          <a:p>
            <a:fld id="{8ACCC61A-A1B3-A048-8B9B-75D32FC775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697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1013" y="274638"/>
            <a:ext cx="3783012" cy="2836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9925" y="3486150"/>
            <a:ext cx="5842000" cy="56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0625" y="9412288"/>
            <a:ext cx="29845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979" tIns="0" rIns="19979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100">
                <a:latin typeface="Frutiger 55 Roman" charset="0"/>
              </a:defRPr>
            </a:lvl1pPr>
          </a:lstStyle>
          <a:p>
            <a:fld id="{4F49226C-A421-024B-B51F-95238E8DA078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gray">
          <a:xfrm>
            <a:off x="669925" y="3338513"/>
            <a:ext cx="58166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3659" indent="-193659" algn="l" rtl="0" eaLnBrk="0" fontAlgn="base" hangingPunct="0">
      <a:spcBef>
        <a:spcPct val="30000"/>
      </a:spcBef>
      <a:spcAft>
        <a:spcPct val="0"/>
      </a:spcAft>
      <a:buClr>
        <a:srgbClr val="E60000"/>
      </a:buClr>
      <a:buFont typeface="Symbol" charset="0"/>
      <a:buChar char="·"/>
      <a:defRPr sz="1200" kern="1200">
        <a:solidFill>
          <a:schemeClr val="tx1"/>
        </a:solidFill>
        <a:latin typeface="Frutiger 55 Roman" charset="0"/>
        <a:ea typeface="ＭＳ Ｐゴシック" charset="0"/>
        <a:cs typeface="+mn-cs"/>
      </a:defRPr>
    </a:lvl1pPr>
    <a:lvl2pPr marL="563515" indent="-179373" algn="l" rtl="0" eaLnBrk="0" fontAlgn="base" hangingPunct="0">
      <a:spcBef>
        <a:spcPct val="30000"/>
      </a:spcBef>
      <a:spcAft>
        <a:spcPct val="0"/>
      </a:spcAft>
      <a:buSzPct val="80000"/>
      <a:buChar char="—"/>
      <a:defRPr sz="1200" kern="1200">
        <a:solidFill>
          <a:schemeClr val="tx1"/>
        </a:solidFill>
        <a:latin typeface="Frutiger 55 Roman" charset="0"/>
        <a:ea typeface="ＭＳ Ｐゴシック" charset="0"/>
        <a:cs typeface="+mn-cs"/>
      </a:defRPr>
    </a:lvl2pPr>
    <a:lvl3pPr marL="947658" indent="-193659" algn="l" rtl="0" eaLnBrk="0" fontAlgn="base" hangingPunct="0">
      <a:spcBef>
        <a:spcPct val="30000"/>
      </a:spcBef>
      <a:spcAft>
        <a:spcPct val="0"/>
      </a:spcAft>
      <a:buSzPct val="85000"/>
      <a:buChar char="–"/>
      <a:defRPr sz="1200" kern="1200">
        <a:solidFill>
          <a:schemeClr val="tx1"/>
        </a:solidFill>
        <a:latin typeface="Frutiger 55 Roman" charset="0"/>
        <a:ea typeface="ＭＳ Ｐゴシック" charset="0"/>
        <a:cs typeface="+mn-cs"/>
      </a:defRPr>
    </a:lvl3pPr>
    <a:lvl4pPr marL="1341324" indent="-203182" algn="l" rtl="0" eaLnBrk="0" fontAlgn="base" hangingPunct="0">
      <a:spcBef>
        <a:spcPct val="30000"/>
      </a:spcBef>
      <a:spcAft>
        <a:spcPct val="0"/>
      </a:spcAft>
      <a:buSzPct val="85000"/>
      <a:buChar char="–"/>
      <a:defRPr sz="1200" kern="1200">
        <a:solidFill>
          <a:schemeClr val="tx1"/>
        </a:solidFill>
        <a:latin typeface="Frutiger 55 Roman" charset="0"/>
        <a:ea typeface="ＭＳ Ｐゴシック" charset="0"/>
        <a:cs typeface="+mn-cs"/>
      </a:defRPr>
    </a:lvl4pPr>
    <a:lvl5pPr marL="1711180" indent="-179373" algn="l" rtl="0" eaLnBrk="0" fontAlgn="base" hangingPunct="0">
      <a:spcBef>
        <a:spcPct val="30000"/>
      </a:spcBef>
      <a:spcAft>
        <a:spcPct val="0"/>
      </a:spcAft>
      <a:buSzPct val="85000"/>
      <a:buChar char="–"/>
      <a:defRPr sz="1200" kern="1200">
        <a:solidFill>
          <a:schemeClr val="tx1"/>
        </a:solidFill>
        <a:latin typeface="Frutiger 55 Roman" charset="0"/>
        <a:ea typeface="ＭＳ Ｐゴシック" charset="0"/>
        <a:cs typeface="+mn-cs"/>
      </a:defRPr>
    </a:lvl5pPr>
    <a:lvl6pPr marL="228580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8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DIVIDER NUMBER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785441" y="1205574"/>
            <a:ext cx="5618837" cy="136534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2D5195"/>
                </a:solidFill>
              </a14:hiddenFill>
            </a:ext>
          </a:extLst>
        </p:spPr>
        <p:txBody>
          <a:bodyPr anchor="t"/>
          <a:lstStyle>
            <a:lvl1pPr>
              <a:lnSpc>
                <a:spcPct val="115000"/>
              </a:lnSpc>
              <a:defRPr sz="3600" b="1">
                <a:solidFill>
                  <a:schemeClr val="tx1"/>
                </a:solidFill>
                <a:latin typeface="Gilroy Light" pitchFamily="2" charset="77"/>
                <a:cs typeface="Gilroy Light" pitchFamily="2" charset="77"/>
              </a:defRPr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de-CH" altLang="zh-TW" noProof="0" dirty="0"/>
          </a:p>
        </p:txBody>
      </p:sp>
      <p:sp>
        <p:nvSpPr>
          <p:cNvPr id="115716" name="DIVIDER TITLE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 bwMode="black">
          <a:xfrm>
            <a:off x="3785441" y="3163089"/>
            <a:ext cx="5618837" cy="967762"/>
          </a:xfrm>
        </p:spPr>
        <p:txBody>
          <a:bodyPr/>
          <a:lstStyle>
            <a:lvl1pPr marL="0" indent="0">
              <a:spcBef>
                <a:spcPct val="0"/>
              </a:spcBef>
              <a:buFont typeface="Symbol" charset="0"/>
              <a:buNone/>
              <a:defRPr sz="2800" b="0" i="0">
                <a:solidFill>
                  <a:schemeClr val="accent3"/>
                </a:solidFill>
                <a:latin typeface="Gilroy Light" pitchFamily="2" charset="77"/>
                <a:cs typeface="Gilroy Light" pitchFamily="2" charset="77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de-CH" altLang="zh-TW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494" y="6168454"/>
            <a:ext cx="3269947" cy="335979"/>
          </a:xfrm>
        </p:spPr>
        <p:txBody>
          <a:bodyPr/>
          <a:lstStyle>
            <a:lvl1pPr marL="0" indent="0">
              <a:spcBef>
                <a:spcPts val="315"/>
              </a:spcBef>
              <a:buNone/>
              <a:defRPr sz="1700" b="0" i="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de-CH" noProof="0" dirty="0"/>
              <a:t>Client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5494" y="6582315"/>
            <a:ext cx="3269947" cy="324453"/>
          </a:xfrm>
        </p:spPr>
        <p:txBody>
          <a:bodyPr/>
          <a:lstStyle>
            <a:lvl1pPr marL="0" indent="0">
              <a:buNone/>
              <a:defRPr sz="1700" b="0" i="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de-CH" noProof="0" dirty="0"/>
              <a:t>Date &amp; Place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70A19-E7CF-0548-86CD-7E91D17D66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494" y="1382265"/>
            <a:ext cx="1822963" cy="21054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BB713-997B-7144-A7EC-5FD5DF0BC4AB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3" name="DIVIDER NUMBER">
            <a:extLst>
              <a:ext uri="{FF2B5EF4-FFF2-40B4-BE49-F238E27FC236}">
                <a16:creationId xmlns:a16="http://schemas.microsoft.com/office/drawing/2014/main" id="{182D3E9E-05AF-E740-831D-0C9160139445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97495" y="582722"/>
            <a:ext cx="8119579" cy="888270"/>
          </a:xfrm>
          <a:solidFill>
            <a:schemeClr val="accent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2D5195"/>
                </a:solidFill>
              </a14:hiddenFill>
            </a:ext>
          </a:extLst>
        </p:spPr>
        <p:txBody>
          <a:bodyPr anchor="ctr"/>
          <a:lstStyle>
            <a:lvl1pPr algn="ctr">
              <a:lnSpc>
                <a:spcPct val="115000"/>
              </a:lnSpc>
              <a:defRPr sz="2000" b="1">
                <a:solidFill>
                  <a:schemeClr val="bg1"/>
                </a:solidFill>
                <a:latin typeface="Gilroy Light" pitchFamily="2" charset="77"/>
                <a:cs typeface="Gilroy Light" pitchFamily="2" charset="77"/>
              </a:defRPr>
            </a:lvl1pPr>
          </a:lstStyle>
          <a:p>
            <a:pPr lvl="0"/>
            <a:r>
              <a:rPr lang="en-US" altLang="zh-TW" noProof="0" dirty="0"/>
              <a:t>Click to edit Master </a:t>
            </a:r>
            <a:br>
              <a:rPr lang="en-US" altLang="zh-TW" noProof="0" dirty="0"/>
            </a:br>
            <a:r>
              <a:rPr lang="en-US" altLang="zh-TW" noProof="0" dirty="0"/>
              <a:t>title style</a:t>
            </a:r>
            <a:endParaRPr lang="de-CH" altLang="zh-TW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854A28-9604-3F42-8D6F-56E413BDF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681164"/>
            <a:ext cx="4516438" cy="517366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F12644-C0A0-7B4D-B551-3B5E0B94475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00637" y="1681163"/>
            <a:ext cx="4516438" cy="517366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9CEC1-AEB5-644B-AE2C-21C8CA78AA1D}"/>
              </a:ext>
            </a:extLst>
          </p:cNvPr>
          <p:cNvSpPr txBox="1"/>
          <p:nvPr userDrawn="1"/>
        </p:nvSpPr>
        <p:spPr>
          <a:xfrm>
            <a:off x="297969" y="7018796"/>
            <a:ext cx="1019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Rubik" pitchFamily="2" charset="-79"/>
                <a:cs typeface="Rubik" pitchFamily="2" charset="-79"/>
              </a:rPr>
              <a:t>SYGN Whitepaper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C0ECE-FAE5-B04C-9A11-4AE1A43D5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974" y="396857"/>
            <a:ext cx="109097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7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BB713-997B-7144-A7EC-5FD5DF0BC4AB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3" name="DIVIDER NUMBER">
            <a:extLst>
              <a:ext uri="{FF2B5EF4-FFF2-40B4-BE49-F238E27FC236}">
                <a16:creationId xmlns:a16="http://schemas.microsoft.com/office/drawing/2014/main" id="{182D3E9E-05AF-E740-831D-0C9160139445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97495" y="582722"/>
            <a:ext cx="8119579" cy="888270"/>
          </a:xfrm>
          <a:solidFill>
            <a:schemeClr val="tx2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2D5195"/>
                </a:solidFill>
              </a14:hiddenFill>
            </a:ext>
          </a:extLst>
        </p:spPr>
        <p:txBody>
          <a:bodyPr anchor="ctr"/>
          <a:lstStyle>
            <a:lvl1pPr algn="ctr">
              <a:lnSpc>
                <a:spcPct val="115000"/>
              </a:lnSpc>
              <a:defRPr sz="2000" b="1">
                <a:solidFill>
                  <a:schemeClr val="bg1"/>
                </a:solidFill>
                <a:latin typeface="Gilroy Light" pitchFamily="2" charset="77"/>
                <a:cs typeface="Gilroy Light" pitchFamily="2" charset="77"/>
              </a:defRPr>
            </a:lvl1pPr>
          </a:lstStyle>
          <a:p>
            <a:pPr lvl="0"/>
            <a:r>
              <a:rPr lang="en-US" altLang="zh-TW" noProof="0" dirty="0"/>
              <a:t>Click to edit Master </a:t>
            </a:r>
            <a:br>
              <a:rPr lang="en-US" altLang="zh-TW" noProof="0" dirty="0"/>
            </a:br>
            <a:r>
              <a:rPr lang="en-US" altLang="zh-TW" noProof="0" dirty="0"/>
              <a:t>title style</a:t>
            </a:r>
            <a:endParaRPr lang="de-CH" altLang="zh-TW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854A28-9604-3F42-8D6F-56E413BDF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681164"/>
            <a:ext cx="4516438" cy="517366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F12644-C0A0-7B4D-B551-3B5E0B94475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00637" y="1681163"/>
            <a:ext cx="4516438" cy="517366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360A7-CB70-2C4D-9A99-42CBCFAC2251}"/>
              </a:ext>
            </a:extLst>
          </p:cNvPr>
          <p:cNvSpPr txBox="1"/>
          <p:nvPr userDrawn="1"/>
        </p:nvSpPr>
        <p:spPr>
          <a:xfrm>
            <a:off x="297969" y="7018796"/>
            <a:ext cx="1019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Rubik" pitchFamily="2" charset="-79"/>
                <a:cs typeface="Rubik" pitchFamily="2" charset="-79"/>
              </a:rPr>
              <a:t>SYGN Whitepaper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DEF1E-CE6D-EF4C-860F-3A3564CDCE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974" y="396857"/>
            <a:ext cx="109097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67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BB713-997B-7144-A7EC-5FD5DF0BC4AB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3" name="DIVIDER NUMBER">
            <a:extLst>
              <a:ext uri="{FF2B5EF4-FFF2-40B4-BE49-F238E27FC236}">
                <a16:creationId xmlns:a16="http://schemas.microsoft.com/office/drawing/2014/main" id="{182D3E9E-05AF-E740-831D-0C9160139445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17983" y="582722"/>
            <a:ext cx="8199091" cy="888270"/>
          </a:xfrm>
          <a:solidFill>
            <a:schemeClr val="tx2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2D5195"/>
                </a:solidFill>
              </a14:hiddenFill>
            </a:ext>
          </a:extLst>
        </p:spPr>
        <p:txBody>
          <a:bodyPr anchor="ctr"/>
          <a:lstStyle>
            <a:lvl1pPr algn="ctr">
              <a:lnSpc>
                <a:spcPct val="115000"/>
              </a:lnSpc>
              <a:defRPr sz="2000" b="1">
                <a:solidFill>
                  <a:schemeClr val="bg1"/>
                </a:solidFill>
                <a:latin typeface="Gilroy Light" pitchFamily="2" charset="77"/>
                <a:cs typeface="Gilroy Light" pitchFamily="2" charset="77"/>
              </a:defRPr>
            </a:lvl1pPr>
          </a:lstStyle>
          <a:p>
            <a:pPr lvl="0"/>
            <a:r>
              <a:rPr lang="en-US" altLang="zh-TW" noProof="0" dirty="0"/>
              <a:t>Click to edit Master </a:t>
            </a:r>
            <a:br>
              <a:rPr lang="en-US" altLang="zh-TW" noProof="0" dirty="0"/>
            </a:br>
            <a:r>
              <a:rPr lang="en-US" altLang="zh-TW" noProof="0" dirty="0"/>
              <a:t>title style</a:t>
            </a:r>
            <a:endParaRPr lang="de-CH" altLang="zh-TW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854A28-9604-3F42-8D6F-56E413BDF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681164"/>
            <a:ext cx="4516438" cy="517366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F12644-C0A0-7B4D-B551-3B5E0B94475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00637" y="1681163"/>
            <a:ext cx="4516438" cy="517366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360A7-CB70-2C4D-9A99-42CBCFAC2251}"/>
              </a:ext>
            </a:extLst>
          </p:cNvPr>
          <p:cNvSpPr txBox="1"/>
          <p:nvPr userDrawn="1"/>
        </p:nvSpPr>
        <p:spPr>
          <a:xfrm>
            <a:off x="297969" y="7018796"/>
            <a:ext cx="1019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Rubik" pitchFamily="2" charset="-79"/>
                <a:cs typeface="Rubik" pitchFamily="2" charset="-79"/>
              </a:rPr>
              <a:t>SYGN Whitepaper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933659-845D-DA42-B270-436BED3DE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631" t="17280" r="17061" b="16414"/>
          <a:stretch/>
        </p:blipFill>
        <p:spPr>
          <a:xfrm>
            <a:off x="419101" y="582723"/>
            <a:ext cx="892800" cy="8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8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ilroy Light" pitchFamily="2" charset="77"/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latin typeface="Rubik" pitchFamily="2" charset="-79"/>
                <a:cs typeface="Rubik" pitchFamily="2" charset="-79"/>
              </a:defRPr>
            </a:lvl1pPr>
            <a:lvl2pPr>
              <a:defRPr>
                <a:latin typeface="Rubik" pitchFamily="2" charset="-79"/>
                <a:cs typeface="Rubik" pitchFamily="2" charset="-79"/>
              </a:defRPr>
            </a:lvl2pPr>
            <a:lvl3pPr>
              <a:defRPr>
                <a:latin typeface="Rubik" pitchFamily="2" charset="-79"/>
                <a:cs typeface="Rubik" pitchFamily="2" charset="-79"/>
              </a:defRPr>
            </a:lvl3pPr>
            <a:lvl4pPr>
              <a:defRPr>
                <a:latin typeface="Rubik" pitchFamily="2" charset="-79"/>
                <a:cs typeface="Rubik" pitchFamily="2" charset="-79"/>
              </a:defRPr>
            </a:lvl4pPr>
            <a:lvl5pPr>
              <a:defRPr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002135-FF4E-C141-BA66-D28E0579B6B0}" type="slidenum">
              <a:rPr lang="de-CH" altLang="zh-TW" noProof="0" smtClean="0"/>
              <a:pPr/>
              <a:t>‹#›</a:t>
            </a:fld>
            <a:endParaRPr lang="de-CH" altLang="zh-TW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22323" y="1128077"/>
            <a:ext cx="9223424" cy="35833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Gilroy Light" pitchFamily="2" charset="77"/>
                <a:cs typeface="Gilroy Light" pitchFamily="2" charset="77"/>
              </a:defRPr>
            </a:lvl1pPr>
          </a:lstStyle>
          <a:p>
            <a:pPr lvl="0"/>
            <a:r>
              <a:rPr lang="de-CH" noProof="0" dirty="0" err="1"/>
              <a:t>Subtitle</a:t>
            </a:r>
            <a:endParaRPr lang="de-CH" noProof="0" dirty="0"/>
          </a:p>
        </p:txBody>
      </p:sp>
      <p:sp>
        <p:nvSpPr>
          <p:cNvPr id="7" name="THIN BLUE LINE">
            <a:extLst>
              <a:ext uri="{FF2B5EF4-FFF2-40B4-BE49-F238E27FC236}">
                <a16:creationId xmlns:a16="http://schemas.microsoft.com/office/drawing/2014/main" id="{4D39A0BF-D3B6-8744-BECB-D94A53A4B131}"/>
              </a:ext>
            </a:extLst>
          </p:cNvPr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419101" y="1031875"/>
            <a:ext cx="9186863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821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l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002135-FF4E-C141-BA66-D28E0579B6B0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5" name="THIN BLUE LINE">
            <a:extLst>
              <a:ext uri="{FF2B5EF4-FFF2-40B4-BE49-F238E27FC236}">
                <a16:creationId xmlns:a16="http://schemas.microsoft.com/office/drawing/2014/main" id="{5061490F-947E-D443-83F0-760DB93EBC19}"/>
              </a:ext>
            </a:extLst>
          </p:cNvPr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419101" y="1031875"/>
            <a:ext cx="9186863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A2905-6CDB-BA4B-9286-7151EE02C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1" y="6754766"/>
            <a:ext cx="1162957" cy="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82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952" y="3868512"/>
            <a:ext cx="6264455" cy="549782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z="1700" cap="all" dirty="0">
                <a:solidFill>
                  <a:schemeClr val="accent3"/>
                </a:solidFill>
                <a:ea typeface="+mn-ea"/>
              </a:defRPr>
            </a:lvl1pPr>
          </a:lstStyle>
          <a:p>
            <a:pPr marL="0" lvl="0" indent="0">
              <a:spcBef>
                <a:spcPct val="65000"/>
              </a:spcBef>
              <a:buClr>
                <a:srgbClr val="1047A9"/>
              </a:buClr>
              <a:buFont typeface="Wingdings" charset="2"/>
              <a:buNone/>
            </a:pPr>
            <a:r>
              <a:rPr lang="de-CH" dirty="0" err="1"/>
              <a:t>Section</a:t>
            </a:r>
            <a:r>
              <a:rPr lang="de-CH" dirty="0"/>
              <a:t> </a:t>
            </a:r>
            <a:r>
              <a:rPr lang="de-CH" dirty="0" err="1"/>
              <a:t>Number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636" y="4652989"/>
            <a:ext cx="6274771" cy="511937"/>
          </a:xfrm>
        </p:spPr>
        <p:txBody>
          <a:bodyPr anchor="b"/>
          <a:lstStyle>
            <a:lvl1pPr marL="0" indent="0">
              <a:buNone/>
              <a:defRPr sz="2900" b="1" cap="none">
                <a:solidFill>
                  <a:schemeClr val="tx2"/>
                </a:solidFill>
                <a:latin typeface="Gilroy Light" pitchFamily="2" charset="77"/>
                <a:cs typeface="Gilroy Light" pitchFamily="2" charset="77"/>
              </a:defRPr>
            </a:lvl1pPr>
            <a:lvl2pPr marL="457162" indent="0">
              <a:buNone/>
              <a:defRPr sz="1800"/>
            </a:lvl2pPr>
            <a:lvl3pPr marL="914322" indent="0">
              <a:buNone/>
              <a:defRPr sz="1600"/>
            </a:lvl3pPr>
            <a:lvl4pPr marL="1371484" indent="0">
              <a:buNone/>
              <a:defRPr sz="1400"/>
            </a:lvl4pPr>
            <a:lvl5pPr marL="1828644" indent="0">
              <a:buNone/>
              <a:defRPr sz="1400"/>
            </a:lvl5pPr>
            <a:lvl6pPr marL="2285806" indent="0">
              <a:buNone/>
              <a:defRPr sz="1400"/>
            </a:lvl6pPr>
            <a:lvl7pPr marL="2742966" indent="0">
              <a:buNone/>
              <a:defRPr sz="1400"/>
            </a:lvl7pPr>
            <a:lvl8pPr marL="3200128" indent="0">
              <a:buNone/>
              <a:defRPr sz="1400"/>
            </a:lvl8pPr>
            <a:lvl9pPr marL="3657289" indent="0">
              <a:buNone/>
              <a:defRPr sz="1400"/>
            </a:lvl9pPr>
          </a:lstStyle>
          <a:p>
            <a:pPr lvl="0"/>
            <a:r>
              <a:rPr lang="de-CH" dirty="0" err="1"/>
              <a:t>Section</a:t>
            </a:r>
            <a:r>
              <a:rPr lang="de-CH" dirty="0"/>
              <a:t>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ubik" pitchFamily="2" charset="-79"/>
                <a:cs typeface="Rubik" pitchFamily="2" charset="-79"/>
              </a:defRPr>
            </a:lvl1pPr>
          </a:lstStyle>
          <a:p>
            <a:fld id="{37326925-8034-BA44-B186-B09E975EC72A}" type="slidenum">
              <a:rPr lang="zh-TW" altLang="en-GB" smtClean="0"/>
              <a:pPr/>
              <a:t>‹#›</a:t>
            </a:fld>
            <a:endParaRPr lang="en-GB" altLang="zh-TW"/>
          </a:p>
        </p:txBody>
      </p:sp>
      <p:sp>
        <p:nvSpPr>
          <p:cNvPr id="6" name="THIN BLUE LINE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 flipV="1">
            <a:off x="419101" y="4554222"/>
            <a:ext cx="6269305" cy="1867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40438" y="894080"/>
            <a:ext cx="9336258" cy="290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567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871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81164"/>
            <a:ext cx="4516438" cy="49307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7939" y="1681164"/>
            <a:ext cx="4518025" cy="49307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A21B4B-24F5-614C-AA52-BFD6905863E4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6" name="THIN BLUE LINE">
            <a:extLst>
              <a:ext uri="{FF2B5EF4-FFF2-40B4-BE49-F238E27FC236}">
                <a16:creationId xmlns:a16="http://schemas.microsoft.com/office/drawing/2014/main" id="{762D01B7-E39A-1E41-AF5D-F2D9B4068E4B}"/>
              </a:ext>
            </a:extLst>
          </p:cNvPr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419101" y="1031875"/>
            <a:ext cx="9186863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3976B-1FC2-824B-9AB6-50AB9E558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1" y="6754766"/>
            <a:ext cx="1162957" cy="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007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8" y="2"/>
            <a:ext cx="9128442" cy="955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9101"/>
            <a:ext cx="4443412" cy="703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62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4" indent="0">
              <a:buNone/>
              <a:defRPr sz="1600" b="1"/>
            </a:lvl5pPr>
            <a:lvl6pPr marL="2285806" indent="0">
              <a:buNone/>
              <a:defRPr sz="1600" b="1"/>
            </a:lvl6pPr>
            <a:lvl7pPr marL="2742966" indent="0">
              <a:buNone/>
              <a:defRPr sz="1600" b="1"/>
            </a:lvl7pPr>
            <a:lvl8pPr marL="3200128" indent="0">
              <a:buNone/>
              <a:defRPr sz="1600" b="1"/>
            </a:lvl8pPr>
            <a:lvl9pPr marL="365728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2365"/>
            <a:ext cx="4443412" cy="425874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689101"/>
            <a:ext cx="4445000" cy="703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62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4" indent="0">
              <a:buNone/>
              <a:defRPr sz="1600" b="1"/>
            </a:lvl5pPr>
            <a:lvl6pPr marL="2285806" indent="0">
              <a:buNone/>
              <a:defRPr sz="1600" b="1"/>
            </a:lvl6pPr>
            <a:lvl7pPr marL="2742966" indent="0">
              <a:buNone/>
              <a:defRPr sz="1600" b="1"/>
            </a:lvl7pPr>
            <a:lvl8pPr marL="3200128" indent="0">
              <a:buNone/>
              <a:defRPr sz="1600" b="1"/>
            </a:lvl8pPr>
            <a:lvl9pPr marL="365728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392365"/>
            <a:ext cx="4445000" cy="425874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976F4-E2AB-A848-AB27-B9BA0952BB1C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8" name="THIN BLUE LINE">
            <a:extLst>
              <a:ext uri="{FF2B5EF4-FFF2-40B4-BE49-F238E27FC236}">
                <a16:creationId xmlns:a16="http://schemas.microsoft.com/office/drawing/2014/main" id="{64E11BA3-167E-4C47-94E9-08282EAF8D52}"/>
              </a:ext>
            </a:extLst>
          </p:cNvPr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419101" y="1031875"/>
            <a:ext cx="9186863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4F4A2-EB6A-3840-BD17-FA34C192A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1" y="6754766"/>
            <a:ext cx="1162957" cy="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2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17F7D-45A6-8946-A8E4-77047B43DDC2}" type="slidenum">
              <a:rPr lang="zh-TW" altLang="en-GB"/>
              <a:pPr/>
              <a:t>‹#›</a:t>
            </a:fld>
            <a:endParaRPr lang="en-GB" altLang="zh-TW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6E297-067E-6C49-BB29-FDF564F9C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1" y="6754766"/>
            <a:ext cx="1162957" cy="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3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BB713-997B-7144-A7EC-5FD5DF0BC4AB}" type="slidenum">
              <a:rPr lang="zh-TW" altLang="en-GB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299452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17F7D-45A6-8946-A8E4-77047B43DDC2}" type="slidenum">
              <a:rPr lang="zh-TW" altLang="en-GB"/>
              <a:pPr/>
              <a:t>‹#›</a:t>
            </a:fld>
            <a:endParaRPr lang="en-GB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5CF11D-068F-3349-8266-7A8F5E935F50}"/>
              </a:ext>
            </a:extLst>
          </p:cNvPr>
          <p:cNvSpPr/>
          <p:nvPr userDrawn="1"/>
        </p:nvSpPr>
        <p:spPr bwMode="auto">
          <a:xfrm>
            <a:off x="419101" y="6639339"/>
            <a:ext cx="1926534" cy="768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577D67-CC91-5443-A549-2DCC86879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21" y="4393443"/>
            <a:ext cx="2915823" cy="148484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106F6C-AE4B-2F48-A4B4-3DFF5F2D1E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53403" y="4393442"/>
            <a:ext cx="2915823" cy="148484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HIN BLUE LINE">
            <a:extLst>
              <a:ext uri="{FF2B5EF4-FFF2-40B4-BE49-F238E27FC236}">
                <a16:creationId xmlns:a16="http://schemas.microsoft.com/office/drawing/2014/main" id="{C45976EB-FB53-C644-9D73-4521C088E8C8}"/>
              </a:ext>
            </a:extLst>
          </p:cNvPr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419101" y="1031875"/>
            <a:ext cx="9186863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9D896-CFE4-EC49-8636-29B6CA71D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6471" y="3637098"/>
            <a:ext cx="2599493" cy="30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97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PAGE HEADING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black">
          <a:xfrm>
            <a:off x="419101" y="0"/>
            <a:ext cx="918686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title style</a:t>
            </a:r>
            <a:endParaRPr lang="de-CH" altLang="zh-TW" noProof="0" dirty="0"/>
          </a:p>
        </p:txBody>
      </p:sp>
      <p:sp>
        <p:nvSpPr>
          <p:cNvPr id="114693" name="BODY TEXT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gray">
          <a:xfrm>
            <a:off x="419101" y="1681164"/>
            <a:ext cx="9186863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zh-TW" noProof="0" dirty="0"/>
              <a:t>First Level</a:t>
            </a:r>
          </a:p>
          <a:p>
            <a:pPr lvl="1"/>
            <a:r>
              <a:rPr lang="de-CH" altLang="zh-TW" noProof="0" dirty="0"/>
              <a:t>Second </a:t>
            </a:r>
            <a:r>
              <a:rPr lang="de-CH" altLang="zh-TW" noProof="0" dirty="0" err="1"/>
              <a:t>level</a:t>
            </a:r>
            <a:endParaRPr lang="de-CH" altLang="zh-TW" noProof="0" dirty="0"/>
          </a:p>
          <a:p>
            <a:pPr lvl="2"/>
            <a:r>
              <a:rPr lang="de-CH" altLang="zh-TW" noProof="0" dirty="0"/>
              <a:t>Third Level</a:t>
            </a:r>
          </a:p>
          <a:p>
            <a:pPr lvl="3"/>
            <a:r>
              <a:rPr lang="de-CH" altLang="zh-TW" noProof="0" dirty="0" err="1"/>
              <a:t>Fourth</a:t>
            </a:r>
            <a:r>
              <a:rPr lang="de-CH" altLang="zh-TW" noProof="0" dirty="0"/>
              <a:t> Level</a:t>
            </a:r>
          </a:p>
          <a:p>
            <a:pPr lvl="4"/>
            <a:r>
              <a:rPr lang="de-CH" altLang="zh-TW" noProof="0" dirty="0" err="1"/>
              <a:t>Fifth</a:t>
            </a:r>
            <a:r>
              <a:rPr lang="de-CH" altLang="zh-TW" noProof="0" dirty="0"/>
              <a:t> Level</a:t>
            </a:r>
          </a:p>
        </p:txBody>
      </p:sp>
      <p:sp>
        <p:nvSpPr>
          <p:cNvPr id="114695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9204325" y="6854827"/>
            <a:ext cx="4127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06389">
              <a:defRPr sz="700">
                <a:latin typeface="Avenir Next Medium"/>
                <a:cs typeface="Avenir Next Medium"/>
              </a:defRPr>
            </a:lvl1pPr>
          </a:lstStyle>
          <a:p>
            <a:fld id="{3D880BA8-2791-8345-B816-241AB4481B85}" type="slidenum">
              <a:rPr lang="zh-TW" altLang="en-GB" smtClean="0"/>
              <a:pPr/>
              <a:t>‹#›</a:t>
            </a:fld>
            <a:endParaRPr lang="en-GB" altLang="zh-TW" dirty="0"/>
          </a:p>
        </p:txBody>
      </p:sp>
      <p:sp>
        <p:nvSpPr>
          <p:cNvPr id="114931" name="DOCUMENT ID" hidden="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92351" y="423863"/>
            <a:ext cx="7313613" cy="9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altLang="zh-TW" sz="600" noProof="1">
                <a:solidFill>
                  <a:srgbClr val="FFFFFF"/>
                </a:solidFill>
                <a:latin typeface="Frutiger 55 Roman" charset="0"/>
                <a:ea typeface="Arial Unicode MS" charset="0"/>
                <a:cs typeface="Times New Roman" charset="0"/>
              </a:rPr>
              <a:t>braeggw [printed: November 2, 2012 6:00 PM] [saved: November 4, 2012 10:45 AM] \\DZUR0259VPFS.ZUR.SWISSBANK.COM\_braeggw$\My Documents\Transport2\SFI 2012\Structured Products 2012 v2.ppt</a:t>
            </a:r>
            <a:endParaRPr altLang="zh-TW" sz="2400" noProof="1">
              <a:solidFill>
                <a:srgbClr val="FFFFFF"/>
              </a:solidFill>
              <a:latin typeface="Frutiger 55 Roman" charset="0"/>
              <a:ea typeface="Arial Unicode MS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3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4" r:id="rId9"/>
    <p:sldLayoutId id="2147483665" r:id="rId10"/>
    <p:sldLayoutId id="2147483666" r:id="rId11"/>
    <p:sldLayoutId id="2147483667" r:id="rId12"/>
  </p:sldLayoutIdLst>
  <p:transition/>
  <p:hf hdr="0" ftr="0" dt="0"/>
  <p:txStyles>
    <p:titleStyle>
      <a:lvl1pPr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Gilroy Light" pitchFamily="2" charset="77"/>
          <a:ea typeface="+mj-ea"/>
          <a:cs typeface="Gilroy Light" pitchFamily="2" charset="77"/>
        </a:defRPr>
      </a:lvl1pPr>
      <a:lvl2pPr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2pPr>
      <a:lvl3pPr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3pPr>
      <a:lvl4pPr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4pPr>
      <a:lvl5pPr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5pPr>
      <a:lvl6pPr marL="457162"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6pPr>
      <a:lvl7pPr marL="914322"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7pPr>
      <a:lvl8pPr marL="1371484"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8pPr>
      <a:lvl9pPr marL="1828644" algn="l" defTabSz="10063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UBSHeadline" charset="0"/>
          <a:ea typeface="ＭＳ Ｐゴシック" charset="0"/>
          <a:cs typeface="Arial Unicode MS" charset="0"/>
        </a:defRPr>
      </a:lvl9pPr>
    </p:titleStyle>
    <p:bodyStyle>
      <a:lvl1pPr marL="228581" indent="-228581" algn="l" defTabSz="1006389" rtl="0" eaLnBrk="1" fontAlgn="base" hangingPunct="1">
        <a:spcBef>
          <a:spcPct val="65000"/>
        </a:spcBef>
        <a:spcAft>
          <a:spcPct val="0"/>
        </a:spcAft>
        <a:buClr>
          <a:schemeClr val="accent3"/>
        </a:buClr>
        <a:buFont typeface="Wingdings" charset="2"/>
        <a:buChar char="§"/>
        <a:defRPr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162" indent="-228581" algn="l" defTabSz="1006389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Frutiger 55 Roman" charset="0"/>
        <a:buChar char="–"/>
        <a:defRPr sz="1600">
          <a:solidFill>
            <a:schemeClr val="tx1"/>
          </a:solidFill>
          <a:latin typeface="Rubik" pitchFamily="2" charset="-79"/>
          <a:ea typeface="Arial Unicode MS" charset="0"/>
          <a:cs typeface="Rubik" pitchFamily="2" charset="-79"/>
        </a:defRPr>
      </a:lvl2pPr>
      <a:lvl3pPr marL="685741" indent="-228581" algn="l" defTabSz="1006389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Frutiger 55 Roman" charset="0"/>
        <a:buChar char="–"/>
        <a:defRPr sz="1600">
          <a:solidFill>
            <a:schemeClr val="tx1"/>
          </a:solidFill>
          <a:latin typeface="Rubik" pitchFamily="2" charset="-79"/>
          <a:ea typeface="Arial Unicode MS" charset="0"/>
          <a:cs typeface="Rubik" pitchFamily="2" charset="-79"/>
        </a:defRPr>
      </a:lvl3pPr>
      <a:lvl4pPr marL="914322" indent="-228581" algn="l" defTabSz="1006389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84000"/>
        <a:buFont typeface="Frutiger 55 Roman" charset="0"/>
        <a:buChar char="–"/>
        <a:defRPr sz="1600">
          <a:solidFill>
            <a:schemeClr val="tx1"/>
          </a:solidFill>
          <a:latin typeface="Rubik" pitchFamily="2" charset="-79"/>
          <a:ea typeface="Arial Unicode MS" charset="0"/>
          <a:cs typeface="Rubik" pitchFamily="2" charset="-79"/>
        </a:defRPr>
      </a:lvl4pPr>
      <a:lvl5pPr marL="1142903" indent="-228581" algn="l" defTabSz="1006389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84000"/>
        <a:buFont typeface="Frutiger 55 Roman" charset="0"/>
        <a:buChar char="–"/>
        <a:defRPr sz="1600">
          <a:solidFill>
            <a:schemeClr val="tx1"/>
          </a:solidFill>
          <a:latin typeface="Rubik" pitchFamily="2" charset="-79"/>
          <a:ea typeface="Arial Unicode MS" charset="0"/>
          <a:cs typeface="Rubik" pitchFamily="2" charset="-79"/>
        </a:defRPr>
      </a:lvl5pPr>
      <a:lvl6pPr marL="1600064" indent="-228581" algn="l" defTabSz="1006389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84000"/>
        <a:buFont typeface="Frutiger 55 Roman" charset="0"/>
        <a:buChar char="–"/>
        <a:defRPr sz="1600">
          <a:solidFill>
            <a:schemeClr val="tx1"/>
          </a:solidFill>
          <a:latin typeface="+mn-lt"/>
          <a:ea typeface="Arial Unicode MS" charset="0"/>
          <a:cs typeface="+mn-cs"/>
        </a:defRPr>
      </a:lvl6pPr>
      <a:lvl7pPr marL="2057225" indent="-228581" algn="l" defTabSz="1006389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84000"/>
        <a:buFont typeface="Frutiger 55 Roman" charset="0"/>
        <a:buChar char="–"/>
        <a:defRPr sz="1600">
          <a:solidFill>
            <a:schemeClr val="tx1"/>
          </a:solidFill>
          <a:latin typeface="+mn-lt"/>
          <a:ea typeface="Arial Unicode MS" charset="0"/>
          <a:cs typeface="+mn-cs"/>
        </a:defRPr>
      </a:lvl7pPr>
      <a:lvl8pPr marL="2514387" indent="-228581" algn="l" defTabSz="1006389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84000"/>
        <a:buFont typeface="Frutiger 55 Roman" charset="0"/>
        <a:buChar char="–"/>
        <a:defRPr sz="1600">
          <a:solidFill>
            <a:schemeClr val="tx1"/>
          </a:solidFill>
          <a:latin typeface="+mn-lt"/>
          <a:ea typeface="Arial Unicode MS" charset="0"/>
          <a:cs typeface="+mn-cs"/>
        </a:defRPr>
      </a:lvl8pPr>
      <a:lvl9pPr marL="2971547" indent="-228581" algn="l" defTabSz="1006389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84000"/>
        <a:buFont typeface="Frutiger 55 Roman" charset="0"/>
        <a:buChar char="–"/>
        <a:defRPr sz="1600">
          <a:solidFill>
            <a:schemeClr val="tx1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Illustrative (D-) Applications of Blockchain to Fintech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>
                <a:solidFill>
                  <a:schemeClr val="bg1"/>
                </a:solidFill>
              </a:rPr>
              <a:t>Dynamic Currency Overlay Management</a:t>
            </a:r>
          </a:p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81936" y="6558039"/>
            <a:ext cx="3269947" cy="324453"/>
          </a:xfrm>
        </p:spPr>
        <p:txBody>
          <a:bodyPr/>
          <a:lstStyle/>
          <a:p>
            <a:r>
              <a:rPr lang="de-CH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2-Nov-2018</a:t>
            </a:r>
          </a:p>
        </p:txBody>
      </p:sp>
    </p:spTree>
    <p:extLst>
      <p:ext uri="{BB962C8B-B14F-4D97-AF65-F5344CB8AC3E}">
        <p14:creationId xmlns:p14="http://schemas.microsoft.com/office/powerpoint/2010/main" val="37600759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497-044C-47AC-AE5B-71C1F38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Currency Overlay Management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7C36-940E-486E-BD0F-3B99DD709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2135-FF4E-C141-BA66-D28E0579B6B0}" type="slidenum">
              <a:rPr lang="de-CH" altLang="zh-TW" noProof="0" smtClean="0"/>
              <a:pPr/>
              <a:t>1</a:t>
            </a:fld>
            <a:endParaRPr lang="de-CH" altLang="zh-TW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047D2-8160-4AFB-9B3A-8EBED51DD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23" y="1128077"/>
            <a:ext cx="9223424" cy="358331"/>
          </a:xfrm>
        </p:spPr>
        <p:txBody>
          <a:bodyPr/>
          <a:lstStyle/>
          <a:p>
            <a:r>
              <a:rPr lang="de-CH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 – Key Questions</a:t>
            </a:r>
            <a:endParaRPr lang="en-CA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DE3865-1215-453E-8F1E-C2F86497BF98}"/>
              </a:ext>
            </a:extLst>
          </p:cNvPr>
          <p:cNvGrpSpPr/>
          <p:nvPr/>
        </p:nvGrpSpPr>
        <p:grpSpPr>
          <a:xfrm>
            <a:off x="460678" y="2827290"/>
            <a:ext cx="2805024" cy="2089103"/>
            <a:chOff x="509230" y="3160623"/>
            <a:chExt cx="2805024" cy="2089103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23402019-052F-4C14-8C0C-37368DCAD260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9230" y="3160623"/>
              <a:ext cx="2804386" cy="7856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lIns="40223" tIns="40223" rIns="40223" bIns="40223" anchor="ctr"/>
            <a:lstStyle>
              <a:lvl1pPr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What is the main aim of currency management? 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5E99817-5C92-445F-B0E5-1DB3BFCC24FF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9868" y="3946255"/>
              <a:ext cx="2804386" cy="130347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8775" indent="-179388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Risk Reduction </a:t>
              </a:r>
            </a:p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or</a:t>
              </a:r>
            </a:p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Return Enhancement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C87188-67E1-4268-8D87-AB5CCB709C39}"/>
              </a:ext>
            </a:extLst>
          </p:cNvPr>
          <p:cNvGrpSpPr/>
          <p:nvPr/>
        </p:nvGrpSpPr>
        <p:grpSpPr>
          <a:xfrm>
            <a:off x="3563348" y="2827290"/>
            <a:ext cx="2805025" cy="2089103"/>
            <a:chOff x="3611900" y="3160623"/>
            <a:chExt cx="2805025" cy="2089103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07983107-1DB9-471A-AD98-0FA38DA69EB5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11900" y="3160623"/>
              <a:ext cx="2804387" cy="7856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lIns="40223" tIns="40223" rIns="40223" bIns="40223" anchor="ctr"/>
            <a:lstStyle>
              <a:lvl1pPr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chemeClr val="bg2"/>
                </a:buClr>
                <a:buFont typeface="Symbol" charset="0"/>
                <a:buNone/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React to currency </a:t>
              </a:r>
              <a:b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</a:b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market dynamics?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565D2120-411E-4180-9E56-BCDAC9A5A2C4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12538" y="3946255"/>
              <a:ext cx="2804387" cy="1303471"/>
            </a:xfrm>
            <a:prstGeom prst="rect">
              <a:avLst/>
            </a:prstGeom>
            <a:solidFill>
              <a:srgbClr val="BEBEBE">
                <a:alpha val="20000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8775" indent="-179388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Yes </a:t>
              </a: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  <a:sym typeface="Wingdings"/>
                </a:rPr>
                <a:t> </a:t>
              </a: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Dynamic Strategy</a:t>
              </a:r>
            </a:p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endParaRPr lang="en-GB" sz="18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endParaRPr>
            </a:p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No </a:t>
              </a: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  <a:sym typeface="Wingdings"/>
                </a:rPr>
                <a:t> Static Strategy</a:t>
              </a:r>
              <a:endParaRPr lang="en-GB" sz="18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BAD666-5760-417E-BD8A-5CE5A9B856E6}"/>
              </a:ext>
            </a:extLst>
          </p:cNvPr>
          <p:cNvGrpSpPr/>
          <p:nvPr/>
        </p:nvGrpSpPr>
        <p:grpSpPr>
          <a:xfrm>
            <a:off x="6666018" y="2827290"/>
            <a:ext cx="2939228" cy="2089103"/>
            <a:chOff x="6714570" y="3160623"/>
            <a:chExt cx="2805024" cy="2089103"/>
          </a:xfrm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4E9B87DA-BBA2-4AD9-8099-A61B288A6528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14570" y="3160623"/>
              <a:ext cx="2804386" cy="7856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lIns="40223" tIns="40223" rIns="40223" bIns="40223" anchor="ctr"/>
            <a:lstStyle>
              <a:lvl1pPr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chemeClr val="bg2"/>
                </a:buClr>
                <a:buFont typeface="Symbol" charset="0"/>
                <a:buNone/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Dynamic currency strategy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8849B292-57B8-4C66-8F8B-67CBBB15150D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15208" y="3946255"/>
              <a:ext cx="2804386" cy="1303471"/>
            </a:xfrm>
            <a:prstGeom prst="rect">
              <a:avLst/>
            </a:prstGeom>
            <a:solidFill>
              <a:srgbClr val="BEBEBE">
                <a:alpha val="20000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8775" indent="-179388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Discretionary</a:t>
              </a:r>
            </a:p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or</a:t>
              </a:r>
            </a:p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cs typeface="Helvetica Neue"/>
                </a:rPr>
                <a:t>Systematic (model based)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96DB8D2-2250-47DF-A006-68C5AB50C5A1}"/>
              </a:ext>
            </a:extLst>
          </p:cNvPr>
          <p:cNvSpPr/>
          <p:nvPr/>
        </p:nvSpPr>
        <p:spPr bwMode="auto">
          <a:xfrm>
            <a:off x="6713931" y="4428658"/>
            <a:ext cx="2883153" cy="396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93D85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4DF73C-5692-40DD-9C83-1D72344A297D}"/>
              </a:ext>
            </a:extLst>
          </p:cNvPr>
          <p:cNvSpPr/>
          <p:nvPr/>
        </p:nvSpPr>
        <p:spPr bwMode="auto">
          <a:xfrm>
            <a:off x="3612084" y="3771518"/>
            <a:ext cx="2734643" cy="396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93D85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9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497-044C-47AC-AE5B-71C1F38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Currency Overlay Management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7C36-940E-486E-BD0F-3B99DD709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2135-FF4E-C141-BA66-D28E0579B6B0}" type="slidenum">
              <a:rPr lang="de-CH" altLang="zh-TW" noProof="0" smtClean="0"/>
              <a:pPr/>
              <a:t>2</a:t>
            </a:fld>
            <a:endParaRPr lang="de-CH" altLang="zh-TW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047D2-8160-4AFB-9B3A-8EBED51DD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 – Different Risk Premium Drivers </a:t>
            </a:r>
            <a:endParaRPr lang="en-CA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48971A7C-F86D-478B-8ADD-F8EE4B04162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5600" y="2359318"/>
            <a:ext cx="2547886" cy="584832"/>
          </a:xfrm>
          <a:prstGeom prst="rect">
            <a:avLst/>
          </a:prstGeom>
          <a:solidFill>
            <a:srgbClr val="007085"/>
          </a:solidFill>
          <a:ln w="38100">
            <a:solidFill>
              <a:srgbClr val="007085"/>
            </a:solidFill>
            <a:miter lim="800000"/>
            <a:headEnd/>
            <a:tailEnd/>
          </a:ln>
        </p:spPr>
        <p:txBody>
          <a:bodyPr lIns="40223" tIns="40223" rIns="40223" bIns="40223" anchor="ctr"/>
          <a:lstStyle>
            <a:lvl1pPr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>
                <a:schemeClr val="bg2"/>
              </a:buClr>
              <a:buFont typeface="Symbol" charset="0"/>
              <a:buNone/>
            </a:pPr>
            <a:r>
              <a:rPr lang="en-GB" sz="2000" dirty="0">
                <a:solidFill>
                  <a:schemeClr val="bg1"/>
                </a:solidFill>
                <a:latin typeface="Helvetica Neue"/>
                <a:cs typeface="Helvetica Neue"/>
              </a:rPr>
              <a:t>Momentum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BB2C150-0D2D-42D1-A2D6-069FDFFCC58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5600" y="2944158"/>
            <a:ext cx="2547886" cy="1848066"/>
          </a:xfrm>
          <a:prstGeom prst="rect">
            <a:avLst/>
          </a:prstGeom>
          <a:solidFill>
            <a:srgbClr val="007085">
              <a:alpha val="20000"/>
            </a:srgbClr>
          </a:solidFill>
          <a:ln w="38100">
            <a:solidFill>
              <a:srgbClr val="007085"/>
            </a:solidFill>
            <a:miter lim="800000"/>
            <a:headEnd/>
            <a:tailEnd/>
          </a:ln>
        </p:spPr>
        <p:txBody>
          <a:bodyPr lIns="158400" tIns="39600" rIns="158400" bIns="39600" anchor="ctr"/>
          <a:lstStyle>
            <a:lvl1pPr marL="358775" indent="-179388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1"/>
              </a:spcBef>
              <a:buClr>
                <a:schemeClr val="bg2"/>
              </a:buClr>
            </a:pPr>
            <a:r>
              <a:rPr lang="en-GB" sz="1800" b="0" dirty="0">
                <a:solidFill>
                  <a:schemeClr val="bg1"/>
                </a:solidFill>
                <a:latin typeface="Helvetica Neue"/>
                <a:cs typeface="Helvetica Neue"/>
              </a:rPr>
              <a:t>The tendency for recent relative performance to continue in the near future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7B814D-3564-4166-8C31-D788F4307F1A}"/>
              </a:ext>
            </a:extLst>
          </p:cNvPr>
          <p:cNvGrpSpPr/>
          <p:nvPr/>
        </p:nvGrpSpPr>
        <p:grpSpPr>
          <a:xfrm>
            <a:off x="3733812" y="2359318"/>
            <a:ext cx="2548496" cy="2432906"/>
            <a:chOff x="499622" y="2844110"/>
            <a:chExt cx="2659219" cy="2432906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01F47F72-31FD-403B-85CB-685DCED2C461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9622" y="2844110"/>
              <a:ext cx="2658581" cy="584832"/>
            </a:xfrm>
            <a:prstGeom prst="rect">
              <a:avLst/>
            </a:prstGeom>
            <a:solidFill>
              <a:srgbClr val="007085"/>
            </a:solidFill>
            <a:ln w="38100">
              <a:solidFill>
                <a:srgbClr val="007085"/>
              </a:solidFill>
              <a:miter lim="800000"/>
              <a:headEnd/>
              <a:tailEnd/>
            </a:ln>
          </p:spPr>
          <p:txBody>
            <a:bodyPr lIns="40223" tIns="40223" rIns="40223" bIns="40223" anchor="ctr"/>
            <a:lstStyle>
              <a:lvl1pPr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chemeClr val="bg2"/>
                </a:buClr>
              </a:pPr>
              <a:r>
                <a:rPr lang="en-GB" sz="2000" dirty="0">
                  <a:solidFill>
                    <a:schemeClr val="bg1"/>
                  </a:solidFill>
                  <a:latin typeface="Helvetica Neue"/>
                  <a:cs typeface="Helvetica Neue"/>
                </a:rPr>
                <a:t>Yield (Carry)</a:t>
              </a: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27A67504-711D-42E8-B341-0CC650D54492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0260" y="3428950"/>
              <a:ext cx="2658581" cy="1848066"/>
            </a:xfrm>
            <a:prstGeom prst="rect">
              <a:avLst/>
            </a:prstGeom>
            <a:solidFill>
              <a:srgbClr val="007085">
                <a:alpha val="20000"/>
              </a:srgbClr>
            </a:solidFill>
            <a:ln w="38100">
              <a:solidFill>
                <a:srgbClr val="007085"/>
              </a:solidFill>
              <a:miter lim="800000"/>
              <a:headEnd/>
              <a:tailEnd/>
            </a:ln>
          </p:spPr>
          <p:txBody>
            <a:bodyPr lIns="158400" tIns="39600" rIns="158400" bIns="39600" anchor="ctr"/>
            <a:lstStyle>
              <a:lvl1pPr marL="358775" indent="-179388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b="0" dirty="0">
                  <a:solidFill>
                    <a:schemeClr val="bg1"/>
                  </a:solidFill>
                  <a:latin typeface="Helvetica Neue"/>
                  <a:cs typeface="Helvetica Neue"/>
                </a:rPr>
                <a:t>Currency movements do not systematically penalise for harvesting higher foreign yield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0410C7-2984-4FA3-8C1B-66E53EAC9599}"/>
              </a:ext>
            </a:extLst>
          </p:cNvPr>
          <p:cNvGrpSpPr/>
          <p:nvPr/>
        </p:nvGrpSpPr>
        <p:grpSpPr>
          <a:xfrm>
            <a:off x="6912634" y="2359318"/>
            <a:ext cx="2548496" cy="2432906"/>
            <a:chOff x="6704962" y="2844110"/>
            <a:chExt cx="2659219" cy="2432906"/>
          </a:xfrm>
        </p:grpSpPr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6EE8E3AE-33F6-4320-B767-96B5C470A182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04962" y="2844110"/>
              <a:ext cx="2658582" cy="584832"/>
            </a:xfrm>
            <a:prstGeom prst="rect">
              <a:avLst/>
            </a:prstGeom>
            <a:solidFill>
              <a:srgbClr val="007085"/>
            </a:solidFill>
            <a:ln w="38100">
              <a:solidFill>
                <a:srgbClr val="007085"/>
              </a:solidFill>
              <a:miter lim="800000"/>
              <a:headEnd/>
              <a:tailEnd/>
            </a:ln>
          </p:spPr>
          <p:txBody>
            <a:bodyPr lIns="40223" tIns="40223" rIns="40223" bIns="40223" anchor="ctr"/>
            <a:lstStyle>
              <a:lvl1pPr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chemeClr val="bg2"/>
                </a:buClr>
                <a:buFont typeface="Symbol" charset="0"/>
                <a:buNone/>
              </a:pPr>
              <a:r>
                <a:rPr lang="en-GB" sz="2000" dirty="0">
                  <a:solidFill>
                    <a:schemeClr val="bg1"/>
                  </a:solidFill>
                  <a:latin typeface="Helvetica Neue"/>
                  <a:cs typeface="Helvetica Neue"/>
                </a:rPr>
                <a:t>Relative Value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7475DC18-F363-495B-9376-83FC8555C6C2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05600" y="3428950"/>
              <a:ext cx="2658581" cy="1848066"/>
            </a:xfrm>
            <a:prstGeom prst="rect">
              <a:avLst/>
            </a:prstGeom>
            <a:solidFill>
              <a:srgbClr val="007085">
                <a:alpha val="20000"/>
              </a:srgbClr>
            </a:solidFill>
            <a:ln w="38100">
              <a:solidFill>
                <a:srgbClr val="007085"/>
              </a:solidFill>
              <a:miter lim="800000"/>
              <a:headEnd/>
              <a:tailEnd/>
            </a:ln>
          </p:spPr>
          <p:txBody>
            <a:bodyPr lIns="158400" tIns="39600" rIns="158400" bIns="39600" anchor="ctr"/>
            <a:lstStyle>
              <a:lvl1pPr marL="358775" indent="-179388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11"/>
                </a:spcBef>
                <a:buClr>
                  <a:schemeClr val="bg2"/>
                </a:buClr>
              </a:pPr>
              <a:r>
                <a:rPr lang="en-GB" sz="1800" b="0" dirty="0">
                  <a:solidFill>
                    <a:schemeClr val="bg1"/>
                  </a:solidFill>
                  <a:latin typeface="Helvetica Neue"/>
                  <a:cs typeface="Helvetica Neue"/>
                </a:rPr>
                <a:t>The tendency for relatively cheap currencies to outperform relatively expensive currencies</a:t>
              </a:r>
            </a:p>
          </p:txBody>
        </p:sp>
      </p:grpSp>
      <p:sp>
        <p:nvSpPr>
          <p:cNvPr id="25" name="Text Box 6">
            <a:extLst>
              <a:ext uri="{FF2B5EF4-FFF2-40B4-BE49-F238E27FC236}">
                <a16:creationId xmlns:a16="http://schemas.microsoft.com/office/drawing/2014/main" id="{5015C1F4-8E55-46D9-B84A-DFA2E436E1D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9728" y="1696562"/>
            <a:ext cx="8937273" cy="496267"/>
          </a:xfrm>
          <a:prstGeom prst="rect">
            <a:avLst/>
          </a:prstGeom>
          <a:gradFill>
            <a:gsLst>
              <a:gs pos="9000">
                <a:srgbClr val="007085">
                  <a:alpha val="40000"/>
                </a:srgbClr>
              </a:gs>
              <a:gs pos="82000">
                <a:srgbClr val="007085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lIns="40143" tIns="40143" rIns="40143" bIns="40143" anchor="ctr" anchorCtr="0"/>
          <a:lstStyle>
            <a:lvl1pPr defTabSz="1006475"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6475"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2pPr>
            <a:lvl3pPr marL="1143000" indent="-228600" defTabSz="1006475"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3pPr>
            <a:lvl4pPr marL="1600200" indent="-228600" defTabSz="1006475"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4pPr>
            <a:lvl5pPr marL="2057400" indent="-228600" defTabSz="1006475"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2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Short term factors                                                             Long term factors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6EC588-C335-4404-A965-0A60D171FD98}"/>
              </a:ext>
            </a:extLst>
          </p:cNvPr>
          <p:cNvGrpSpPr/>
          <p:nvPr/>
        </p:nvGrpSpPr>
        <p:grpSpPr>
          <a:xfrm>
            <a:off x="539728" y="5037088"/>
            <a:ext cx="8928000" cy="1248751"/>
            <a:chOff x="653590" y="5491318"/>
            <a:chExt cx="8714553" cy="1248751"/>
          </a:xfrm>
        </p:grpSpPr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F4ED1A90-84CD-4F0C-82B0-E02FADA4F7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3590" y="5491318"/>
              <a:ext cx="8712000" cy="386132"/>
            </a:xfrm>
            <a:prstGeom prst="rect">
              <a:avLst/>
            </a:prstGeom>
            <a:solidFill>
              <a:srgbClr val="007085"/>
            </a:solidFill>
            <a:ln w="28575">
              <a:solidFill>
                <a:srgbClr val="007085"/>
              </a:solidFill>
              <a:miter lim="800000"/>
              <a:headEnd/>
              <a:tailEnd/>
            </a:ln>
          </p:spPr>
          <p:txBody>
            <a:bodyPr lIns="39535" tIns="39535" rIns="39535" bIns="39535" anchor="ctr" anchorCtr="0"/>
            <a:lstStyle>
              <a:lvl1pPr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007085"/>
                </a:buClr>
              </a:pPr>
              <a:r>
                <a:rPr lang="en-GB" sz="18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Systematic Currency Management</a:t>
              </a:r>
            </a:p>
          </p:txBody>
        </p:sp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4F1E2AB1-BC21-4B7C-AFAD-72FE3C0035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6143" y="5889937"/>
              <a:ext cx="8712000" cy="850132"/>
            </a:xfrm>
            <a:prstGeom prst="rect">
              <a:avLst/>
            </a:prstGeom>
            <a:noFill/>
            <a:ln w="28575">
              <a:solidFill>
                <a:srgbClr val="007085"/>
              </a:solidFill>
              <a:miter lim="800000"/>
              <a:headEnd/>
              <a:tailEnd/>
            </a:ln>
          </p:spPr>
          <p:txBody>
            <a:bodyPr lIns="108000" tIns="39535" rIns="39535" bIns="39535" anchor="ctr" anchorCtr="0"/>
            <a:lstStyle>
              <a:lvl1pPr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2pPr>
              <a:lvl3pPr marL="1143000" indent="-22860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3pPr>
              <a:lvl4pPr marL="1600200" indent="-22860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4pPr>
              <a:lvl5pPr marL="2057400" indent="-228600" defTabSz="1006475"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5pPr>
              <a:lvl6pPr marL="25146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6pPr>
              <a:lvl7pPr marL="29718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7pPr>
              <a:lvl8pPr marL="34290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8pPr>
              <a:lvl9pPr marL="3886200" indent="-228600" defTabSz="1006475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utiger 55 Roman" charset="0"/>
                  <a:ea typeface="ＭＳ Ｐゴシック" charset="0"/>
                </a:defRPr>
              </a:lvl9pPr>
            </a:lstStyle>
            <a:p>
              <a:pPr marL="1368000" lvl="1" indent="-216000" defTabSz="494189">
                <a:spcAft>
                  <a:spcPts val="330"/>
                </a:spcAft>
                <a:buClr>
                  <a:srgbClr val="007085"/>
                </a:buClr>
                <a:buFont typeface="Wingdings" charset="2"/>
                <a:buChar char="§"/>
                <a:defRPr/>
              </a:pPr>
              <a:r>
                <a:rPr lang="en-GB" sz="1800" dirty="0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rPr>
                <a:t>Identify risk factors with good risk premium (risk vs reward)</a:t>
              </a:r>
            </a:p>
            <a:p>
              <a:pPr marL="1368000" lvl="1" indent="-216000" defTabSz="494189">
                <a:spcAft>
                  <a:spcPts val="330"/>
                </a:spcAft>
                <a:buClr>
                  <a:srgbClr val="007085"/>
                </a:buClr>
                <a:buFont typeface="Wingdings" charset="2"/>
                <a:buChar char="§"/>
                <a:defRPr/>
              </a:pPr>
              <a:r>
                <a:rPr lang="en-GB" sz="1800" dirty="0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rPr>
                <a:t>Isolate and capture selected risk factor through a trading strategy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06A4A23-1A52-45DD-B4CF-9D2978A5E9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97" y="5460217"/>
            <a:ext cx="1270559" cy="8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856F9-A8B6-465A-A41F-5B43BB7D8299}"/>
              </a:ext>
            </a:extLst>
          </p:cNvPr>
          <p:cNvSpPr txBox="1"/>
          <p:nvPr/>
        </p:nvSpPr>
        <p:spPr>
          <a:xfrm>
            <a:off x="3073287" y="3049162"/>
            <a:ext cx="68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>
                <a:solidFill>
                  <a:srgbClr val="007085"/>
                </a:solidFill>
              </a:rPr>
              <a:t>…</a:t>
            </a:r>
            <a:endParaRPr lang="en-GB" sz="4000" dirty="0">
              <a:solidFill>
                <a:srgbClr val="007085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FD536C-40A5-4C3C-BE32-2898A82D145B}"/>
              </a:ext>
            </a:extLst>
          </p:cNvPr>
          <p:cNvSpPr txBox="1"/>
          <p:nvPr/>
        </p:nvSpPr>
        <p:spPr>
          <a:xfrm>
            <a:off x="6257621" y="3058705"/>
            <a:ext cx="68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>
                <a:solidFill>
                  <a:srgbClr val="007085"/>
                </a:solidFill>
              </a:rPr>
              <a:t>…</a:t>
            </a:r>
            <a:endParaRPr lang="en-GB" sz="4000" dirty="0">
              <a:solidFill>
                <a:srgbClr val="007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9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4420945-C63D-48B5-BFCF-F563A756EC93}"/>
              </a:ext>
            </a:extLst>
          </p:cNvPr>
          <p:cNvSpPr/>
          <p:nvPr/>
        </p:nvSpPr>
        <p:spPr bwMode="auto">
          <a:xfrm>
            <a:off x="6222775" y="1586039"/>
            <a:ext cx="3394300" cy="4895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96365-361C-9D49-A7E3-ABCE133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Currency Overlay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7706-3D5B-194E-936A-46CFCA69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93" y="1808281"/>
            <a:ext cx="9186863" cy="49307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THEORY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Lower cost FX hedging strategy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Discipline in the management of FX exposure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Benefits from upside / Mitigate downside</a:t>
            </a:r>
          </a:p>
          <a:p>
            <a:pPr marL="0" indent="0">
              <a:spcBef>
                <a:spcPts val="600"/>
              </a:spcBef>
              <a:buNone/>
            </a:pP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PRACTICE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Benchmarking difficult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No market place for overlays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In case of failure: Quants create new </a:t>
            </a:r>
            <a:r>
              <a:rPr lang="en-US" dirty="0" err="1">
                <a:solidFill>
                  <a:schemeClr val="bg1"/>
                </a:solidFill>
              </a:rPr>
              <a:t>backtests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OUTCOME =&gt; TRUST PROBLEM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Curve fitting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Selection bias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No traceability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Decision based on pears to apples comparison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A43F-800B-3049-A484-9E75CD13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2135-FF4E-C141-BA66-D28E0579B6B0}" type="slidenum">
              <a:rPr lang="de-CH" altLang="zh-TW" noProof="0" smtClean="0"/>
              <a:pPr/>
              <a:t>3</a:t>
            </a:fld>
            <a:endParaRPr lang="de-CH" altLang="zh-TW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C6444A-9ED2-4060-BBC0-B89C231E87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Theory vs. the Practice</a:t>
            </a:r>
            <a:endParaRPr lang="en-CA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D995EB-6BAA-49D0-8172-79BB20AC8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6156" y="5207783"/>
            <a:ext cx="2722053" cy="34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9BE5E6-1794-450C-8D1F-D1BA61D1E70D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3162" y="3603251"/>
            <a:ext cx="2994" cy="26726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87996CE-57BB-4AF2-9F63-D54931B24E88}"/>
              </a:ext>
            </a:extLst>
          </p:cNvPr>
          <p:cNvSpPr/>
          <p:nvPr/>
        </p:nvSpPr>
        <p:spPr bwMode="auto">
          <a:xfrm>
            <a:off x="6639942" y="2049658"/>
            <a:ext cx="2154333" cy="1178560"/>
          </a:xfrm>
          <a:custGeom>
            <a:avLst/>
            <a:gdLst>
              <a:gd name="connsiteX0" fmla="*/ 0 w 2154333"/>
              <a:gd name="connsiteY0" fmla="*/ 1178560 h 1178560"/>
              <a:gd name="connsiteX1" fmla="*/ 132080 w 2154333"/>
              <a:gd name="connsiteY1" fmla="*/ 1005840 h 1178560"/>
              <a:gd name="connsiteX2" fmla="*/ 223520 w 2154333"/>
              <a:gd name="connsiteY2" fmla="*/ 782320 h 1178560"/>
              <a:gd name="connsiteX3" fmla="*/ 243840 w 2154333"/>
              <a:gd name="connsiteY3" fmla="*/ 751840 h 1178560"/>
              <a:gd name="connsiteX4" fmla="*/ 345440 w 2154333"/>
              <a:gd name="connsiteY4" fmla="*/ 792480 h 1178560"/>
              <a:gd name="connsiteX5" fmla="*/ 355600 w 2154333"/>
              <a:gd name="connsiteY5" fmla="*/ 822960 h 1178560"/>
              <a:gd name="connsiteX6" fmla="*/ 386080 w 2154333"/>
              <a:gd name="connsiteY6" fmla="*/ 843280 h 1178560"/>
              <a:gd name="connsiteX7" fmla="*/ 548640 w 2154333"/>
              <a:gd name="connsiteY7" fmla="*/ 822960 h 1178560"/>
              <a:gd name="connsiteX8" fmla="*/ 701040 w 2154333"/>
              <a:gd name="connsiteY8" fmla="*/ 701040 h 1178560"/>
              <a:gd name="connsiteX9" fmla="*/ 833120 w 2154333"/>
              <a:gd name="connsiteY9" fmla="*/ 609600 h 1178560"/>
              <a:gd name="connsiteX10" fmla="*/ 873760 w 2154333"/>
              <a:gd name="connsiteY10" fmla="*/ 568960 h 1178560"/>
              <a:gd name="connsiteX11" fmla="*/ 1381760 w 2154333"/>
              <a:gd name="connsiteY11" fmla="*/ 325120 h 1178560"/>
              <a:gd name="connsiteX12" fmla="*/ 1391920 w 2154333"/>
              <a:gd name="connsiteY12" fmla="*/ 294640 h 1178560"/>
              <a:gd name="connsiteX13" fmla="*/ 1422400 w 2154333"/>
              <a:gd name="connsiteY13" fmla="*/ 284480 h 1178560"/>
              <a:gd name="connsiteX14" fmla="*/ 1595120 w 2154333"/>
              <a:gd name="connsiteY14" fmla="*/ 406400 h 1178560"/>
              <a:gd name="connsiteX15" fmla="*/ 1757680 w 2154333"/>
              <a:gd name="connsiteY15" fmla="*/ 203200 h 1178560"/>
              <a:gd name="connsiteX16" fmla="*/ 1960880 w 2154333"/>
              <a:gd name="connsiteY16" fmla="*/ 172720 h 1178560"/>
              <a:gd name="connsiteX17" fmla="*/ 2042160 w 2154333"/>
              <a:gd name="connsiteY17" fmla="*/ 132080 h 1178560"/>
              <a:gd name="connsiteX18" fmla="*/ 2062480 w 2154333"/>
              <a:gd name="connsiteY18" fmla="*/ 81280 h 1178560"/>
              <a:gd name="connsiteX19" fmla="*/ 2153920 w 2154333"/>
              <a:gd name="connsiteY19" fmla="*/ 10160 h 1178560"/>
              <a:gd name="connsiteX20" fmla="*/ 2153920 w 2154333"/>
              <a:gd name="connsiteY20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4333" h="1178560">
                <a:moveTo>
                  <a:pt x="0" y="1178560"/>
                </a:moveTo>
                <a:cubicBezTo>
                  <a:pt x="44027" y="1120987"/>
                  <a:pt x="91325" y="1065774"/>
                  <a:pt x="132080" y="1005840"/>
                </a:cubicBezTo>
                <a:cubicBezTo>
                  <a:pt x="174561" y="943368"/>
                  <a:pt x="196895" y="846980"/>
                  <a:pt x="223520" y="782320"/>
                </a:cubicBezTo>
                <a:cubicBezTo>
                  <a:pt x="228169" y="771029"/>
                  <a:pt x="237067" y="762000"/>
                  <a:pt x="243840" y="751840"/>
                </a:cubicBezTo>
                <a:cubicBezTo>
                  <a:pt x="277707" y="765387"/>
                  <a:pt x="314667" y="772897"/>
                  <a:pt x="345440" y="792480"/>
                </a:cubicBezTo>
                <a:cubicBezTo>
                  <a:pt x="354475" y="798230"/>
                  <a:pt x="348910" y="814597"/>
                  <a:pt x="355600" y="822960"/>
                </a:cubicBezTo>
                <a:cubicBezTo>
                  <a:pt x="363228" y="832495"/>
                  <a:pt x="375920" y="836507"/>
                  <a:pt x="386080" y="843280"/>
                </a:cubicBezTo>
                <a:cubicBezTo>
                  <a:pt x="440267" y="836507"/>
                  <a:pt x="497813" y="842928"/>
                  <a:pt x="548640" y="822960"/>
                </a:cubicBezTo>
                <a:cubicBezTo>
                  <a:pt x="712974" y="758400"/>
                  <a:pt x="625894" y="757400"/>
                  <a:pt x="701040" y="701040"/>
                </a:cubicBezTo>
                <a:cubicBezTo>
                  <a:pt x="743878" y="668911"/>
                  <a:pt x="795256" y="647464"/>
                  <a:pt x="833120" y="609600"/>
                </a:cubicBezTo>
                <a:cubicBezTo>
                  <a:pt x="846667" y="596053"/>
                  <a:pt x="856753" y="577779"/>
                  <a:pt x="873760" y="568960"/>
                </a:cubicBezTo>
                <a:cubicBezTo>
                  <a:pt x="1040507" y="482498"/>
                  <a:pt x="1212427" y="406400"/>
                  <a:pt x="1381760" y="325120"/>
                </a:cubicBezTo>
                <a:cubicBezTo>
                  <a:pt x="1385147" y="314960"/>
                  <a:pt x="1384347" y="302213"/>
                  <a:pt x="1391920" y="294640"/>
                </a:cubicBezTo>
                <a:cubicBezTo>
                  <a:pt x="1399493" y="287067"/>
                  <a:pt x="1413016" y="279319"/>
                  <a:pt x="1422400" y="284480"/>
                </a:cubicBezTo>
                <a:cubicBezTo>
                  <a:pt x="1484149" y="318442"/>
                  <a:pt x="1537547" y="365760"/>
                  <a:pt x="1595120" y="406400"/>
                </a:cubicBezTo>
                <a:cubicBezTo>
                  <a:pt x="1649307" y="338667"/>
                  <a:pt x="1684584" y="249900"/>
                  <a:pt x="1757680" y="203200"/>
                </a:cubicBezTo>
                <a:cubicBezTo>
                  <a:pt x="1815397" y="166325"/>
                  <a:pt x="1894434" y="189332"/>
                  <a:pt x="1960880" y="172720"/>
                </a:cubicBezTo>
                <a:cubicBezTo>
                  <a:pt x="1990267" y="165373"/>
                  <a:pt x="2015067" y="145627"/>
                  <a:pt x="2042160" y="132080"/>
                </a:cubicBezTo>
                <a:cubicBezTo>
                  <a:pt x="2048933" y="115147"/>
                  <a:pt x="2047305" y="91396"/>
                  <a:pt x="2062480" y="81280"/>
                </a:cubicBezTo>
                <a:cubicBezTo>
                  <a:pt x="2166369" y="12021"/>
                  <a:pt x="2115683" y="143989"/>
                  <a:pt x="2153920" y="10160"/>
                </a:cubicBezTo>
                <a:cubicBezTo>
                  <a:pt x="2154850" y="6904"/>
                  <a:pt x="2153920" y="3387"/>
                  <a:pt x="2153920" y="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9235D82-CE4F-403A-8A3E-CC8F6A459C93}"/>
              </a:ext>
            </a:extLst>
          </p:cNvPr>
          <p:cNvSpPr/>
          <p:nvPr/>
        </p:nvSpPr>
        <p:spPr bwMode="auto">
          <a:xfrm>
            <a:off x="6613162" y="5032492"/>
            <a:ext cx="2143760" cy="482524"/>
          </a:xfrm>
          <a:custGeom>
            <a:avLst/>
            <a:gdLst>
              <a:gd name="connsiteX0" fmla="*/ 0 w 2143760"/>
              <a:gd name="connsiteY0" fmla="*/ 157404 h 482524"/>
              <a:gd name="connsiteX1" fmla="*/ 467360 w 2143760"/>
              <a:gd name="connsiteY1" fmla="*/ 187884 h 482524"/>
              <a:gd name="connsiteX2" fmla="*/ 538480 w 2143760"/>
              <a:gd name="connsiteY2" fmla="*/ 238684 h 482524"/>
              <a:gd name="connsiteX3" fmla="*/ 863600 w 2143760"/>
              <a:gd name="connsiteY3" fmla="*/ 360604 h 482524"/>
              <a:gd name="connsiteX4" fmla="*/ 1107440 w 2143760"/>
              <a:gd name="connsiteY4" fmla="*/ 350444 h 482524"/>
              <a:gd name="connsiteX5" fmla="*/ 1239520 w 2143760"/>
              <a:gd name="connsiteY5" fmla="*/ 462204 h 482524"/>
              <a:gd name="connsiteX6" fmla="*/ 1554480 w 2143760"/>
              <a:gd name="connsiteY6" fmla="*/ 482524 h 482524"/>
              <a:gd name="connsiteX7" fmla="*/ 1910080 w 2143760"/>
              <a:gd name="connsiteY7" fmla="*/ 5004 h 482524"/>
              <a:gd name="connsiteX8" fmla="*/ 1940560 w 2143760"/>
              <a:gd name="connsiteY8" fmla="*/ 147244 h 482524"/>
              <a:gd name="connsiteX9" fmla="*/ 2092960 w 2143760"/>
              <a:gd name="connsiteY9" fmla="*/ 360604 h 482524"/>
              <a:gd name="connsiteX10" fmla="*/ 2143760 w 2143760"/>
              <a:gd name="connsiteY10" fmla="*/ 360604 h 48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760" h="482524">
                <a:moveTo>
                  <a:pt x="0" y="157404"/>
                </a:moveTo>
                <a:lnTo>
                  <a:pt x="467360" y="187884"/>
                </a:lnTo>
                <a:cubicBezTo>
                  <a:pt x="523530" y="192469"/>
                  <a:pt x="476823" y="211281"/>
                  <a:pt x="538480" y="238684"/>
                </a:cubicBezTo>
                <a:cubicBezTo>
                  <a:pt x="644247" y="285692"/>
                  <a:pt x="755227" y="319964"/>
                  <a:pt x="863600" y="360604"/>
                </a:cubicBezTo>
                <a:cubicBezTo>
                  <a:pt x="944880" y="357217"/>
                  <a:pt x="1028907" y="329219"/>
                  <a:pt x="1107440" y="350444"/>
                </a:cubicBezTo>
                <a:cubicBezTo>
                  <a:pt x="1163115" y="365491"/>
                  <a:pt x="1184211" y="445863"/>
                  <a:pt x="1239520" y="462204"/>
                </a:cubicBezTo>
                <a:cubicBezTo>
                  <a:pt x="1340413" y="492013"/>
                  <a:pt x="1449493" y="475751"/>
                  <a:pt x="1554480" y="482524"/>
                </a:cubicBezTo>
                <a:cubicBezTo>
                  <a:pt x="1673013" y="323351"/>
                  <a:pt x="1760236" y="135131"/>
                  <a:pt x="1910080" y="5004"/>
                </a:cubicBezTo>
                <a:cubicBezTo>
                  <a:pt x="1946691" y="-26790"/>
                  <a:pt x="1924422" y="101519"/>
                  <a:pt x="1940560" y="147244"/>
                </a:cubicBezTo>
                <a:cubicBezTo>
                  <a:pt x="2004825" y="329328"/>
                  <a:pt x="1968617" y="349300"/>
                  <a:pt x="2092960" y="360604"/>
                </a:cubicBezTo>
                <a:cubicBezTo>
                  <a:pt x="2109824" y="362137"/>
                  <a:pt x="2126827" y="360604"/>
                  <a:pt x="2143760" y="360604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B1635D-D3C0-4528-82AB-77645C94012D}"/>
              </a:ext>
            </a:extLst>
          </p:cNvPr>
          <p:cNvSpPr txBox="1"/>
          <p:nvPr/>
        </p:nvSpPr>
        <p:spPr>
          <a:xfrm>
            <a:off x="6810887" y="3629440"/>
            <a:ext cx="1852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</a:rPr>
              <a:t>ACTUAL RESULTS</a:t>
            </a:r>
            <a:endParaRPr lang="en-CA" sz="16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3CCD5C-FE6E-4971-B372-208B4BBE5D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4475" y="1745220"/>
            <a:ext cx="2896" cy="14829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46EADE-A9ED-470C-B45F-9C098C73D80D}"/>
              </a:ext>
            </a:extLst>
          </p:cNvPr>
          <p:cNvSpPr txBox="1"/>
          <p:nvPr/>
        </p:nvSpPr>
        <p:spPr>
          <a:xfrm>
            <a:off x="6811067" y="1749415"/>
            <a:ext cx="2025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00B050"/>
                </a:solidFill>
              </a:rPr>
              <a:t>AVERAGE BACKTEST</a:t>
            </a:r>
            <a:endParaRPr lang="en-CA" sz="1600" b="1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1F281A-3E26-4DEE-BF0A-28CE5B51527B}"/>
              </a:ext>
            </a:extLst>
          </p:cNvPr>
          <p:cNvCxnSpPr>
            <a:cxnSpLocks/>
          </p:cNvCxnSpPr>
          <p:nvPr/>
        </p:nvCxnSpPr>
        <p:spPr bwMode="auto">
          <a:xfrm>
            <a:off x="6617371" y="3228218"/>
            <a:ext cx="272083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7D71183-04F8-45F9-9D68-45A6BEF37230}"/>
              </a:ext>
            </a:extLst>
          </p:cNvPr>
          <p:cNvSpPr/>
          <p:nvPr/>
        </p:nvSpPr>
        <p:spPr bwMode="auto">
          <a:xfrm>
            <a:off x="6650499" y="4293392"/>
            <a:ext cx="2106419" cy="893712"/>
          </a:xfrm>
          <a:custGeom>
            <a:avLst/>
            <a:gdLst>
              <a:gd name="connsiteX0" fmla="*/ 0 w 1972235"/>
              <a:gd name="connsiteY0" fmla="*/ 830729 h 830729"/>
              <a:gd name="connsiteX1" fmla="*/ 119529 w 1972235"/>
              <a:gd name="connsiteY1" fmla="*/ 770964 h 830729"/>
              <a:gd name="connsiteX2" fmla="*/ 155388 w 1972235"/>
              <a:gd name="connsiteY2" fmla="*/ 764988 h 830729"/>
              <a:gd name="connsiteX3" fmla="*/ 209176 w 1972235"/>
              <a:gd name="connsiteY3" fmla="*/ 735105 h 830729"/>
              <a:gd name="connsiteX4" fmla="*/ 239059 w 1972235"/>
              <a:gd name="connsiteY4" fmla="*/ 729129 h 830729"/>
              <a:gd name="connsiteX5" fmla="*/ 280894 w 1972235"/>
              <a:gd name="connsiteY5" fmla="*/ 699247 h 830729"/>
              <a:gd name="connsiteX6" fmla="*/ 298823 w 1972235"/>
              <a:gd name="connsiteY6" fmla="*/ 693270 h 830729"/>
              <a:gd name="connsiteX7" fmla="*/ 328706 w 1972235"/>
              <a:gd name="connsiteY7" fmla="*/ 681317 h 830729"/>
              <a:gd name="connsiteX8" fmla="*/ 346635 w 1972235"/>
              <a:gd name="connsiteY8" fmla="*/ 663388 h 830729"/>
              <a:gd name="connsiteX9" fmla="*/ 370541 w 1972235"/>
              <a:gd name="connsiteY9" fmla="*/ 657411 h 830729"/>
              <a:gd name="connsiteX10" fmla="*/ 388470 w 1972235"/>
              <a:gd name="connsiteY10" fmla="*/ 651435 h 830729"/>
              <a:gd name="connsiteX11" fmla="*/ 448235 w 1972235"/>
              <a:gd name="connsiteY11" fmla="*/ 627529 h 830729"/>
              <a:gd name="connsiteX12" fmla="*/ 466164 w 1972235"/>
              <a:gd name="connsiteY12" fmla="*/ 621553 h 830729"/>
              <a:gd name="connsiteX13" fmla="*/ 627529 w 1972235"/>
              <a:gd name="connsiteY13" fmla="*/ 585694 h 830729"/>
              <a:gd name="connsiteX14" fmla="*/ 741082 w 1972235"/>
              <a:gd name="connsiteY14" fmla="*/ 543858 h 830729"/>
              <a:gd name="connsiteX15" fmla="*/ 782917 w 1972235"/>
              <a:gd name="connsiteY15" fmla="*/ 525929 h 830729"/>
              <a:gd name="connsiteX16" fmla="*/ 836706 w 1972235"/>
              <a:gd name="connsiteY16" fmla="*/ 496047 h 830729"/>
              <a:gd name="connsiteX17" fmla="*/ 878541 w 1972235"/>
              <a:gd name="connsiteY17" fmla="*/ 466164 h 830729"/>
              <a:gd name="connsiteX18" fmla="*/ 986117 w 1972235"/>
              <a:gd name="connsiteY18" fmla="*/ 484094 h 830729"/>
              <a:gd name="connsiteX19" fmla="*/ 1207247 w 1972235"/>
              <a:gd name="connsiteY19" fmla="*/ 478117 h 830729"/>
              <a:gd name="connsiteX20" fmla="*/ 1267012 w 1972235"/>
              <a:gd name="connsiteY20" fmla="*/ 364564 h 830729"/>
              <a:gd name="connsiteX21" fmla="*/ 1470212 w 1972235"/>
              <a:gd name="connsiteY21" fmla="*/ 221129 h 830729"/>
              <a:gd name="connsiteX22" fmla="*/ 1488141 w 1972235"/>
              <a:gd name="connsiteY22" fmla="*/ 233082 h 830729"/>
              <a:gd name="connsiteX23" fmla="*/ 1589741 w 1972235"/>
              <a:gd name="connsiteY23" fmla="*/ 227105 h 830729"/>
              <a:gd name="connsiteX24" fmla="*/ 1673412 w 1972235"/>
              <a:gd name="connsiteY24" fmla="*/ 221129 h 830729"/>
              <a:gd name="connsiteX25" fmla="*/ 1697317 w 1972235"/>
              <a:gd name="connsiteY25" fmla="*/ 179294 h 830729"/>
              <a:gd name="connsiteX26" fmla="*/ 1721223 w 1972235"/>
              <a:gd name="connsiteY26" fmla="*/ 155388 h 830729"/>
              <a:gd name="connsiteX27" fmla="*/ 1763059 w 1972235"/>
              <a:gd name="connsiteY27" fmla="*/ 119529 h 830729"/>
              <a:gd name="connsiteX28" fmla="*/ 1858682 w 1972235"/>
              <a:gd name="connsiteY28" fmla="*/ 65741 h 830729"/>
              <a:gd name="connsiteX29" fmla="*/ 1912470 w 1972235"/>
              <a:gd name="connsiteY29" fmla="*/ 23905 h 830729"/>
              <a:gd name="connsiteX30" fmla="*/ 1954306 w 1972235"/>
              <a:gd name="connsiteY30" fmla="*/ 0 h 830729"/>
              <a:gd name="connsiteX31" fmla="*/ 1972235 w 1972235"/>
              <a:gd name="connsiteY31" fmla="*/ 11953 h 8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72235" h="830729">
                <a:moveTo>
                  <a:pt x="0" y="830729"/>
                </a:moveTo>
                <a:cubicBezTo>
                  <a:pt x="38758" y="809197"/>
                  <a:pt x="77451" y="785815"/>
                  <a:pt x="119529" y="770964"/>
                </a:cubicBezTo>
                <a:cubicBezTo>
                  <a:pt x="130956" y="766931"/>
                  <a:pt x="143435" y="766980"/>
                  <a:pt x="155388" y="764988"/>
                </a:cubicBezTo>
                <a:cubicBezTo>
                  <a:pt x="164964" y="759242"/>
                  <a:pt x="196314" y="739392"/>
                  <a:pt x="209176" y="735105"/>
                </a:cubicBezTo>
                <a:cubicBezTo>
                  <a:pt x="218813" y="731893"/>
                  <a:pt x="229098" y="731121"/>
                  <a:pt x="239059" y="729129"/>
                </a:cubicBezTo>
                <a:cubicBezTo>
                  <a:pt x="244478" y="725065"/>
                  <a:pt x="272152" y="703618"/>
                  <a:pt x="280894" y="699247"/>
                </a:cubicBezTo>
                <a:cubicBezTo>
                  <a:pt x="286529" y="696430"/>
                  <a:pt x="292924" y="695482"/>
                  <a:pt x="298823" y="693270"/>
                </a:cubicBezTo>
                <a:cubicBezTo>
                  <a:pt x="308868" y="689503"/>
                  <a:pt x="318745" y="685301"/>
                  <a:pt x="328706" y="681317"/>
                </a:cubicBezTo>
                <a:cubicBezTo>
                  <a:pt x="334682" y="675341"/>
                  <a:pt x="339297" y="667581"/>
                  <a:pt x="346635" y="663388"/>
                </a:cubicBezTo>
                <a:cubicBezTo>
                  <a:pt x="353767" y="659313"/>
                  <a:pt x="362643" y="659668"/>
                  <a:pt x="370541" y="657411"/>
                </a:cubicBezTo>
                <a:cubicBezTo>
                  <a:pt x="376598" y="655680"/>
                  <a:pt x="382590" y="653696"/>
                  <a:pt x="388470" y="651435"/>
                </a:cubicBezTo>
                <a:cubicBezTo>
                  <a:pt x="408496" y="643733"/>
                  <a:pt x="427880" y="634314"/>
                  <a:pt x="448235" y="627529"/>
                </a:cubicBezTo>
                <a:cubicBezTo>
                  <a:pt x="454211" y="625537"/>
                  <a:pt x="460029" y="622984"/>
                  <a:pt x="466164" y="621553"/>
                </a:cubicBezTo>
                <a:cubicBezTo>
                  <a:pt x="519823" y="609033"/>
                  <a:pt x="574505" y="600679"/>
                  <a:pt x="627529" y="585694"/>
                </a:cubicBezTo>
                <a:cubicBezTo>
                  <a:pt x="666347" y="574724"/>
                  <a:pt x="703433" y="558339"/>
                  <a:pt x="741082" y="543858"/>
                </a:cubicBezTo>
                <a:cubicBezTo>
                  <a:pt x="755242" y="538412"/>
                  <a:pt x="769812" y="533573"/>
                  <a:pt x="782917" y="525929"/>
                </a:cubicBezTo>
                <a:cubicBezTo>
                  <a:pt x="842805" y="490995"/>
                  <a:pt x="785234" y="508914"/>
                  <a:pt x="836706" y="496047"/>
                </a:cubicBezTo>
                <a:cubicBezTo>
                  <a:pt x="870187" y="445825"/>
                  <a:pt x="844317" y="459645"/>
                  <a:pt x="878541" y="466164"/>
                </a:cubicBezTo>
                <a:cubicBezTo>
                  <a:pt x="914252" y="472966"/>
                  <a:pt x="950258" y="478117"/>
                  <a:pt x="986117" y="484094"/>
                </a:cubicBezTo>
                <a:cubicBezTo>
                  <a:pt x="1059827" y="482102"/>
                  <a:pt x="1139398" y="506989"/>
                  <a:pt x="1207247" y="478117"/>
                </a:cubicBezTo>
                <a:cubicBezTo>
                  <a:pt x="1246605" y="461369"/>
                  <a:pt x="1237532" y="395556"/>
                  <a:pt x="1267012" y="364564"/>
                </a:cubicBezTo>
                <a:cubicBezTo>
                  <a:pt x="1367154" y="259286"/>
                  <a:pt x="1385090" y="255177"/>
                  <a:pt x="1470212" y="221129"/>
                </a:cubicBezTo>
                <a:cubicBezTo>
                  <a:pt x="1476188" y="225113"/>
                  <a:pt x="1481416" y="230560"/>
                  <a:pt x="1488141" y="233082"/>
                </a:cubicBezTo>
                <a:cubicBezTo>
                  <a:pt x="1526225" y="247363"/>
                  <a:pt x="1545136" y="232252"/>
                  <a:pt x="1589741" y="227105"/>
                </a:cubicBezTo>
                <a:cubicBezTo>
                  <a:pt x="1617518" y="223900"/>
                  <a:pt x="1645522" y="223121"/>
                  <a:pt x="1673412" y="221129"/>
                </a:cubicBezTo>
                <a:cubicBezTo>
                  <a:pt x="1711586" y="208405"/>
                  <a:pt x="1673476" y="226976"/>
                  <a:pt x="1697317" y="179294"/>
                </a:cubicBezTo>
                <a:cubicBezTo>
                  <a:pt x="1702357" y="169214"/>
                  <a:pt x="1712884" y="162969"/>
                  <a:pt x="1721223" y="155388"/>
                </a:cubicBezTo>
                <a:cubicBezTo>
                  <a:pt x="1734814" y="143033"/>
                  <a:pt x="1747675" y="129562"/>
                  <a:pt x="1763059" y="119529"/>
                </a:cubicBezTo>
                <a:cubicBezTo>
                  <a:pt x="1793691" y="99551"/>
                  <a:pt x="1827879" y="85455"/>
                  <a:pt x="1858682" y="65741"/>
                </a:cubicBezTo>
                <a:cubicBezTo>
                  <a:pt x="1877813" y="53497"/>
                  <a:pt x="1893753" y="36773"/>
                  <a:pt x="1912470" y="23905"/>
                </a:cubicBezTo>
                <a:cubicBezTo>
                  <a:pt x="1925705" y="14806"/>
                  <a:pt x="1940361" y="7968"/>
                  <a:pt x="1954306" y="0"/>
                </a:cubicBezTo>
                <a:lnTo>
                  <a:pt x="1972235" y="11953"/>
                </a:lnTo>
              </a:path>
            </a:pathLst>
          </a:cu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EB7456-BA0C-4E05-AC3A-AE9987BCFBD8}"/>
              </a:ext>
            </a:extLst>
          </p:cNvPr>
          <p:cNvSpPr/>
          <p:nvPr/>
        </p:nvSpPr>
        <p:spPr bwMode="auto">
          <a:xfrm>
            <a:off x="6626065" y="5207783"/>
            <a:ext cx="2130854" cy="893712"/>
          </a:xfrm>
          <a:custGeom>
            <a:avLst/>
            <a:gdLst>
              <a:gd name="connsiteX0" fmla="*/ 0 w 2168211"/>
              <a:gd name="connsiteY0" fmla="*/ 8092 h 906308"/>
              <a:gd name="connsiteX1" fmla="*/ 48552 w 2168211"/>
              <a:gd name="connsiteY1" fmla="*/ 0 h 906308"/>
              <a:gd name="connsiteX2" fmla="*/ 186117 w 2168211"/>
              <a:gd name="connsiteY2" fmla="*/ 8092 h 906308"/>
              <a:gd name="connsiteX3" fmla="*/ 258945 w 2168211"/>
              <a:gd name="connsiteY3" fmla="*/ 24276 h 906308"/>
              <a:gd name="connsiteX4" fmla="*/ 267037 w 2168211"/>
              <a:gd name="connsiteY4" fmla="*/ 80920 h 906308"/>
              <a:gd name="connsiteX5" fmla="*/ 275129 w 2168211"/>
              <a:gd name="connsiteY5" fmla="*/ 194208 h 906308"/>
              <a:gd name="connsiteX6" fmla="*/ 339865 w 2168211"/>
              <a:gd name="connsiteY6" fmla="*/ 218485 h 906308"/>
              <a:gd name="connsiteX7" fmla="*/ 396510 w 2168211"/>
              <a:gd name="connsiteY7" fmla="*/ 250853 h 906308"/>
              <a:gd name="connsiteX8" fmla="*/ 477430 w 2168211"/>
              <a:gd name="connsiteY8" fmla="*/ 283221 h 906308"/>
              <a:gd name="connsiteX9" fmla="*/ 501706 w 2168211"/>
              <a:gd name="connsiteY9" fmla="*/ 299405 h 906308"/>
              <a:gd name="connsiteX10" fmla="*/ 542166 w 2168211"/>
              <a:gd name="connsiteY10" fmla="*/ 307497 h 906308"/>
              <a:gd name="connsiteX11" fmla="*/ 631179 w 2168211"/>
              <a:gd name="connsiteY11" fmla="*/ 339865 h 906308"/>
              <a:gd name="connsiteX12" fmla="*/ 744467 w 2168211"/>
              <a:gd name="connsiteY12" fmla="*/ 396509 h 906308"/>
              <a:gd name="connsiteX13" fmla="*/ 752559 w 2168211"/>
              <a:gd name="connsiteY13" fmla="*/ 420785 h 906308"/>
              <a:gd name="connsiteX14" fmla="*/ 841572 w 2168211"/>
              <a:gd name="connsiteY14" fmla="*/ 493614 h 906308"/>
              <a:gd name="connsiteX15" fmla="*/ 865848 w 2168211"/>
              <a:gd name="connsiteY15" fmla="*/ 501706 h 906308"/>
              <a:gd name="connsiteX16" fmla="*/ 930584 w 2168211"/>
              <a:gd name="connsiteY16" fmla="*/ 542166 h 906308"/>
              <a:gd name="connsiteX17" fmla="*/ 1124793 w 2168211"/>
              <a:gd name="connsiteY17" fmla="*/ 566442 h 906308"/>
              <a:gd name="connsiteX18" fmla="*/ 1181437 w 2168211"/>
              <a:gd name="connsiteY18" fmla="*/ 574534 h 906308"/>
              <a:gd name="connsiteX19" fmla="*/ 1238081 w 2168211"/>
              <a:gd name="connsiteY19" fmla="*/ 631178 h 906308"/>
              <a:gd name="connsiteX20" fmla="*/ 1310910 w 2168211"/>
              <a:gd name="connsiteY20" fmla="*/ 663547 h 906308"/>
              <a:gd name="connsiteX21" fmla="*/ 1359462 w 2168211"/>
              <a:gd name="connsiteY21" fmla="*/ 671639 h 906308"/>
              <a:gd name="connsiteX22" fmla="*/ 1383738 w 2168211"/>
              <a:gd name="connsiteY22" fmla="*/ 679731 h 906308"/>
              <a:gd name="connsiteX23" fmla="*/ 1521303 w 2168211"/>
              <a:gd name="connsiteY23" fmla="*/ 695915 h 906308"/>
              <a:gd name="connsiteX24" fmla="*/ 1626499 w 2168211"/>
              <a:gd name="connsiteY24" fmla="*/ 720191 h 906308"/>
              <a:gd name="connsiteX25" fmla="*/ 1683143 w 2168211"/>
              <a:gd name="connsiteY25" fmla="*/ 728283 h 906308"/>
              <a:gd name="connsiteX26" fmla="*/ 1691235 w 2168211"/>
              <a:gd name="connsiteY26" fmla="*/ 752559 h 906308"/>
              <a:gd name="connsiteX27" fmla="*/ 1699327 w 2168211"/>
              <a:gd name="connsiteY27" fmla="*/ 728283 h 906308"/>
              <a:gd name="connsiteX28" fmla="*/ 1739788 w 2168211"/>
              <a:gd name="connsiteY28" fmla="*/ 744467 h 906308"/>
              <a:gd name="connsiteX29" fmla="*/ 1796432 w 2168211"/>
              <a:gd name="connsiteY29" fmla="*/ 776835 h 906308"/>
              <a:gd name="connsiteX30" fmla="*/ 1869260 w 2168211"/>
              <a:gd name="connsiteY30" fmla="*/ 784927 h 906308"/>
              <a:gd name="connsiteX31" fmla="*/ 1925904 w 2168211"/>
              <a:gd name="connsiteY31" fmla="*/ 809203 h 906308"/>
              <a:gd name="connsiteX32" fmla="*/ 1958273 w 2168211"/>
              <a:gd name="connsiteY32" fmla="*/ 817295 h 906308"/>
              <a:gd name="connsiteX33" fmla="*/ 1982549 w 2168211"/>
              <a:gd name="connsiteY33" fmla="*/ 825387 h 906308"/>
              <a:gd name="connsiteX34" fmla="*/ 2031101 w 2168211"/>
              <a:gd name="connsiteY34" fmla="*/ 825387 h 906308"/>
              <a:gd name="connsiteX35" fmla="*/ 2039193 w 2168211"/>
              <a:gd name="connsiteY35" fmla="*/ 849663 h 906308"/>
              <a:gd name="connsiteX36" fmla="*/ 2120113 w 2168211"/>
              <a:gd name="connsiteY36" fmla="*/ 857755 h 906308"/>
              <a:gd name="connsiteX37" fmla="*/ 2136297 w 2168211"/>
              <a:gd name="connsiteY37" fmla="*/ 882032 h 906308"/>
              <a:gd name="connsiteX38" fmla="*/ 2144389 w 2168211"/>
              <a:gd name="connsiteY38" fmla="*/ 906308 h 906308"/>
              <a:gd name="connsiteX39" fmla="*/ 2152481 w 2168211"/>
              <a:gd name="connsiteY39" fmla="*/ 873939 h 9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8211" h="906308">
                <a:moveTo>
                  <a:pt x="0" y="8092"/>
                </a:moveTo>
                <a:cubicBezTo>
                  <a:pt x="16184" y="5395"/>
                  <a:pt x="32145" y="0"/>
                  <a:pt x="48552" y="0"/>
                </a:cubicBezTo>
                <a:cubicBezTo>
                  <a:pt x="94486" y="0"/>
                  <a:pt x="140371" y="3933"/>
                  <a:pt x="186117" y="8092"/>
                </a:cubicBezTo>
                <a:cubicBezTo>
                  <a:pt x="202260" y="9560"/>
                  <a:pt x="241715" y="19968"/>
                  <a:pt x="258945" y="24276"/>
                </a:cubicBezTo>
                <a:cubicBezTo>
                  <a:pt x="261642" y="43157"/>
                  <a:pt x="265229" y="61933"/>
                  <a:pt x="267037" y="80920"/>
                </a:cubicBezTo>
                <a:cubicBezTo>
                  <a:pt x="270626" y="118608"/>
                  <a:pt x="257415" y="160749"/>
                  <a:pt x="275129" y="194208"/>
                </a:cubicBezTo>
                <a:cubicBezTo>
                  <a:pt x="285912" y="214576"/>
                  <a:pt x="318981" y="208739"/>
                  <a:pt x="339865" y="218485"/>
                </a:cubicBezTo>
                <a:cubicBezTo>
                  <a:pt x="359572" y="227682"/>
                  <a:pt x="376833" y="241593"/>
                  <a:pt x="396510" y="250853"/>
                </a:cubicBezTo>
                <a:cubicBezTo>
                  <a:pt x="422796" y="263223"/>
                  <a:pt x="451053" y="271047"/>
                  <a:pt x="477430" y="283221"/>
                </a:cubicBezTo>
                <a:cubicBezTo>
                  <a:pt x="486260" y="287296"/>
                  <a:pt x="492600" y="295990"/>
                  <a:pt x="501706" y="299405"/>
                </a:cubicBezTo>
                <a:cubicBezTo>
                  <a:pt x="514584" y="304234"/>
                  <a:pt x="529038" y="303395"/>
                  <a:pt x="542166" y="307497"/>
                </a:cubicBezTo>
                <a:cubicBezTo>
                  <a:pt x="572301" y="316914"/>
                  <a:pt x="602674" y="326291"/>
                  <a:pt x="631179" y="339865"/>
                </a:cubicBezTo>
                <a:cubicBezTo>
                  <a:pt x="771150" y="406518"/>
                  <a:pt x="664076" y="376411"/>
                  <a:pt x="744467" y="396509"/>
                </a:cubicBezTo>
                <a:cubicBezTo>
                  <a:pt x="747164" y="404601"/>
                  <a:pt x="747441" y="413961"/>
                  <a:pt x="752559" y="420785"/>
                </a:cubicBezTo>
                <a:cubicBezTo>
                  <a:pt x="774516" y="450061"/>
                  <a:pt x="810045" y="476099"/>
                  <a:pt x="841572" y="493614"/>
                </a:cubicBezTo>
                <a:cubicBezTo>
                  <a:pt x="849028" y="497756"/>
                  <a:pt x="857756" y="499009"/>
                  <a:pt x="865848" y="501706"/>
                </a:cubicBezTo>
                <a:cubicBezTo>
                  <a:pt x="879924" y="512263"/>
                  <a:pt x="911146" y="538695"/>
                  <a:pt x="930584" y="542166"/>
                </a:cubicBezTo>
                <a:cubicBezTo>
                  <a:pt x="994808" y="553635"/>
                  <a:pt x="1060089" y="558093"/>
                  <a:pt x="1124793" y="566442"/>
                </a:cubicBezTo>
                <a:cubicBezTo>
                  <a:pt x="1143709" y="568883"/>
                  <a:pt x="1162556" y="571837"/>
                  <a:pt x="1181437" y="574534"/>
                </a:cubicBezTo>
                <a:cubicBezTo>
                  <a:pt x="1194053" y="612382"/>
                  <a:pt x="1186142" y="605208"/>
                  <a:pt x="1238081" y="631178"/>
                </a:cubicBezTo>
                <a:cubicBezTo>
                  <a:pt x="1259099" y="641687"/>
                  <a:pt x="1286044" y="658021"/>
                  <a:pt x="1310910" y="663547"/>
                </a:cubicBezTo>
                <a:cubicBezTo>
                  <a:pt x="1326927" y="667106"/>
                  <a:pt x="1343445" y="668080"/>
                  <a:pt x="1359462" y="671639"/>
                </a:cubicBezTo>
                <a:cubicBezTo>
                  <a:pt x="1367789" y="673489"/>
                  <a:pt x="1375303" y="678466"/>
                  <a:pt x="1383738" y="679731"/>
                </a:cubicBezTo>
                <a:cubicBezTo>
                  <a:pt x="1429398" y="686580"/>
                  <a:pt x="1475760" y="688325"/>
                  <a:pt x="1521303" y="695915"/>
                </a:cubicBezTo>
                <a:cubicBezTo>
                  <a:pt x="1556800" y="701831"/>
                  <a:pt x="1591211" y="713133"/>
                  <a:pt x="1626499" y="720191"/>
                </a:cubicBezTo>
                <a:cubicBezTo>
                  <a:pt x="1645202" y="723932"/>
                  <a:pt x="1664262" y="725586"/>
                  <a:pt x="1683143" y="728283"/>
                </a:cubicBezTo>
                <a:cubicBezTo>
                  <a:pt x="1685840" y="736375"/>
                  <a:pt x="1682705" y="752559"/>
                  <a:pt x="1691235" y="752559"/>
                </a:cubicBezTo>
                <a:cubicBezTo>
                  <a:pt x="1699765" y="752559"/>
                  <a:pt x="1690913" y="729685"/>
                  <a:pt x="1699327" y="728283"/>
                </a:cubicBezTo>
                <a:cubicBezTo>
                  <a:pt x="1713655" y="725895"/>
                  <a:pt x="1726796" y="737971"/>
                  <a:pt x="1739788" y="744467"/>
                </a:cubicBezTo>
                <a:cubicBezTo>
                  <a:pt x="1759239" y="754192"/>
                  <a:pt x="1775675" y="770349"/>
                  <a:pt x="1796432" y="776835"/>
                </a:cubicBezTo>
                <a:cubicBezTo>
                  <a:pt x="1819746" y="784120"/>
                  <a:pt x="1844984" y="782230"/>
                  <a:pt x="1869260" y="784927"/>
                </a:cubicBezTo>
                <a:cubicBezTo>
                  <a:pt x="1888141" y="793019"/>
                  <a:pt x="1906598" y="802183"/>
                  <a:pt x="1925904" y="809203"/>
                </a:cubicBezTo>
                <a:cubicBezTo>
                  <a:pt x="1936356" y="813004"/>
                  <a:pt x="1947579" y="814240"/>
                  <a:pt x="1958273" y="817295"/>
                </a:cubicBezTo>
                <a:cubicBezTo>
                  <a:pt x="1966475" y="819638"/>
                  <a:pt x="1974457" y="822690"/>
                  <a:pt x="1982549" y="825387"/>
                </a:cubicBezTo>
                <a:cubicBezTo>
                  <a:pt x="1998733" y="819992"/>
                  <a:pt x="2014917" y="809203"/>
                  <a:pt x="2031101" y="825387"/>
                </a:cubicBezTo>
                <a:cubicBezTo>
                  <a:pt x="2037132" y="831418"/>
                  <a:pt x="2031177" y="846748"/>
                  <a:pt x="2039193" y="849663"/>
                </a:cubicBezTo>
                <a:cubicBezTo>
                  <a:pt x="2064669" y="858927"/>
                  <a:pt x="2093140" y="855058"/>
                  <a:pt x="2120113" y="857755"/>
                </a:cubicBezTo>
                <a:cubicBezTo>
                  <a:pt x="2125508" y="865847"/>
                  <a:pt x="2131948" y="873333"/>
                  <a:pt x="2136297" y="882032"/>
                </a:cubicBezTo>
                <a:cubicBezTo>
                  <a:pt x="2140112" y="889661"/>
                  <a:pt x="2135859" y="906308"/>
                  <a:pt x="2144389" y="906308"/>
                </a:cubicBezTo>
                <a:cubicBezTo>
                  <a:pt x="2190136" y="906308"/>
                  <a:pt x="2156683" y="878142"/>
                  <a:pt x="2152481" y="873939"/>
                </a:cubicBezTo>
              </a:path>
            </a:pathLst>
          </a:cu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53E6CD-14F7-401F-AB20-46C1ED942143}"/>
              </a:ext>
            </a:extLst>
          </p:cNvPr>
          <p:cNvCxnSpPr/>
          <p:nvPr/>
        </p:nvCxnSpPr>
        <p:spPr bwMode="auto">
          <a:xfrm>
            <a:off x="8662929" y="4515354"/>
            <a:ext cx="0" cy="4288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F93803-6E24-4935-A776-E0B6A04D76CD}"/>
              </a:ext>
            </a:extLst>
          </p:cNvPr>
          <p:cNvCxnSpPr/>
          <p:nvPr/>
        </p:nvCxnSpPr>
        <p:spPr bwMode="auto">
          <a:xfrm>
            <a:off x="8662929" y="5599686"/>
            <a:ext cx="0" cy="28322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A4EA0D2-8BA1-4575-8B05-C06CAA2F901E}"/>
              </a:ext>
            </a:extLst>
          </p:cNvPr>
          <p:cNvSpPr/>
          <p:nvPr/>
        </p:nvSpPr>
        <p:spPr bwMode="auto">
          <a:xfrm>
            <a:off x="5623964" y="2358409"/>
            <a:ext cx="531179" cy="57897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B116C8C6-68F1-4AC5-8983-90488B02872C}"/>
              </a:ext>
            </a:extLst>
          </p:cNvPr>
          <p:cNvSpPr/>
          <p:nvPr/>
        </p:nvSpPr>
        <p:spPr bwMode="auto">
          <a:xfrm>
            <a:off x="5623964" y="3984183"/>
            <a:ext cx="531179" cy="57897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BSHeadline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C42F63-D080-4B77-832A-9A6BDBBB8DA0}"/>
              </a:ext>
            </a:extLst>
          </p:cNvPr>
          <p:cNvSpPr txBox="1"/>
          <p:nvPr/>
        </p:nvSpPr>
        <p:spPr>
          <a:xfrm>
            <a:off x="8863761" y="3250528"/>
            <a:ext cx="47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/>
              <a:t>Time</a:t>
            </a:r>
            <a:endParaRPr lang="en-CA" sz="8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C880B5-24BE-4716-B9BB-7A6784DF1000}"/>
              </a:ext>
            </a:extLst>
          </p:cNvPr>
          <p:cNvSpPr txBox="1"/>
          <p:nvPr/>
        </p:nvSpPr>
        <p:spPr>
          <a:xfrm>
            <a:off x="8863761" y="5255397"/>
            <a:ext cx="47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/>
              <a:t>Time</a:t>
            </a:r>
            <a:endParaRPr lang="en-CA" sz="8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DC1975-0DF0-45D4-9A97-CFD0BECFCBDB}"/>
              </a:ext>
            </a:extLst>
          </p:cNvPr>
          <p:cNvSpPr txBox="1"/>
          <p:nvPr/>
        </p:nvSpPr>
        <p:spPr>
          <a:xfrm>
            <a:off x="9008069" y="4145445"/>
            <a:ext cx="62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GOOD</a:t>
            </a:r>
            <a:endParaRPr lang="en-CA" sz="12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AEB3D7-6A87-4516-9408-A370C1C8AF77}"/>
              </a:ext>
            </a:extLst>
          </p:cNvPr>
          <p:cNvSpPr txBox="1"/>
          <p:nvPr/>
        </p:nvSpPr>
        <p:spPr>
          <a:xfrm>
            <a:off x="9016161" y="5464298"/>
            <a:ext cx="62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BAD</a:t>
            </a:r>
            <a:endParaRPr lang="en-CA" sz="12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4C6B2E-F7D9-4F0F-960F-C8DB675A6085}"/>
              </a:ext>
            </a:extLst>
          </p:cNvPr>
          <p:cNvSpPr txBox="1"/>
          <p:nvPr/>
        </p:nvSpPr>
        <p:spPr>
          <a:xfrm>
            <a:off x="9010456" y="5967986"/>
            <a:ext cx="62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UGLY</a:t>
            </a:r>
            <a:endParaRPr lang="en-CA" sz="1200" b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39CF85-F363-4FCC-9629-A09E864BB50A}"/>
              </a:ext>
            </a:extLst>
          </p:cNvPr>
          <p:cNvCxnSpPr/>
          <p:nvPr/>
        </p:nvCxnSpPr>
        <p:spPr bwMode="auto">
          <a:xfrm>
            <a:off x="6222775" y="3465972"/>
            <a:ext cx="339128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8773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6365-361C-9D49-A7E3-ABCE133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How Can one Solve this Trust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A43F-800B-3049-A484-9E75CD13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2135-FF4E-C141-BA66-D28E0579B6B0}" type="slidenum">
              <a:rPr lang="de-CH" altLang="zh-TW" noProof="0" smtClean="0"/>
              <a:pPr/>
              <a:t>4</a:t>
            </a:fld>
            <a:endParaRPr lang="de-CH" altLang="zh-TW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C6444A-9ED2-4060-BBC0-B89C231E87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23" y="1128077"/>
            <a:ext cx="9223424" cy="358331"/>
          </a:xfrm>
        </p:spPr>
        <p:txBody>
          <a:bodyPr/>
          <a:lstStyle/>
          <a:p>
            <a:r>
              <a:rPr lang="de-CH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Step 1: Create a Common Market Place with a Standard Protocol for Signal Processing</a:t>
            </a:r>
            <a:endParaRPr lang="en-CA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5A93-77B3-44FF-8B15-AA01CEC17A22}"/>
              </a:ext>
            </a:extLst>
          </p:cNvPr>
          <p:cNvSpPr/>
          <p:nvPr/>
        </p:nvSpPr>
        <p:spPr bwMode="auto">
          <a:xfrm>
            <a:off x="6114991" y="3687281"/>
            <a:ext cx="1264346" cy="590145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6475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rPr>
              <a:t>Fintech 1.0</a:t>
            </a:r>
          </a:p>
        </p:txBody>
      </p:sp>
      <p:cxnSp>
        <p:nvCxnSpPr>
          <p:cNvPr id="26" name="Elbow Connector 81">
            <a:extLst>
              <a:ext uri="{FF2B5EF4-FFF2-40B4-BE49-F238E27FC236}">
                <a16:creationId xmlns:a16="http://schemas.microsoft.com/office/drawing/2014/main" id="{529BBBEC-56DC-46A0-85B0-8AAE1745F6A5}"/>
              </a:ext>
            </a:extLst>
          </p:cNvPr>
          <p:cNvCxnSpPr>
            <a:cxnSpLocks/>
            <a:stCxn id="38" idx="0"/>
            <a:endCxn id="23" idx="1"/>
          </p:cNvCxnSpPr>
          <p:nvPr/>
        </p:nvCxnSpPr>
        <p:spPr bwMode="auto">
          <a:xfrm rot="5400000" flipH="1" flipV="1">
            <a:off x="5010049" y="3775350"/>
            <a:ext cx="897937" cy="1311947"/>
          </a:xfrm>
          <a:prstGeom prst="bentConnector2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lbow Connector 84">
            <a:extLst>
              <a:ext uri="{FF2B5EF4-FFF2-40B4-BE49-F238E27FC236}">
                <a16:creationId xmlns:a16="http://schemas.microsoft.com/office/drawing/2014/main" id="{9FDFDFAF-B60D-4370-8399-DF419E14EF7F}"/>
              </a:ext>
            </a:extLst>
          </p:cNvPr>
          <p:cNvCxnSpPr>
            <a:cxnSpLocks/>
            <a:stCxn id="39" idx="0"/>
            <a:endCxn id="23" idx="3"/>
          </p:cNvCxnSpPr>
          <p:nvPr/>
        </p:nvCxnSpPr>
        <p:spPr bwMode="auto">
          <a:xfrm rot="16200000" flipV="1">
            <a:off x="7539751" y="3821940"/>
            <a:ext cx="897938" cy="1218766"/>
          </a:xfrm>
          <a:prstGeom prst="bentConnector2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09FA2-D28B-44CA-8932-0BD343892882}"/>
              </a:ext>
            </a:extLst>
          </p:cNvPr>
          <p:cNvSpPr/>
          <p:nvPr/>
        </p:nvSpPr>
        <p:spPr bwMode="auto">
          <a:xfrm>
            <a:off x="3919910" y="2110701"/>
            <a:ext cx="1767153" cy="1029913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Provider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BA0B2B-0D62-449F-8FB7-22A92AFB19C2}"/>
              </a:ext>
            </a:extLst>
          </p:cNvPr>
          <p:cNvSpPr/>
          <p:nvPr/>
        </p:nvSpPr>
        <p:spPr bwMode="auto">
          <a:xfrm>
            <a:off x="5863587" y="2114097"/>
            <a:ext cx="1758027" cy="1029913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Provider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B849DD-B1B1-4CA5-90BF-AE2AC90F34D9}"/>
              </a:ext>
            </a:extLst>
          </p:cNvPr>
          <p:cNvSpPr/>
          <p:nvPr/>
        </p:nvSpPr>
        <p:spPr bwMode="auto">
          <a:xfrm>
            <a:off x="7807706" y="2110700"/>
            <a:ext cx="1580792" cy="1029913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Provider 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1E2D51-0904-4A81-B135-A47857C4B6E1}"/>
              </a:ext>
            </a:extLst>
          </p:cNvPr>
          <p:cNvSpPr/>
          <p:nvPr/>
        </p:nvSpPr>
        <p:spPr bwMode="auto">
          <a:xfrm>
            <a:off x="3919466" y="4880291"/>
            <a:ext cx="1767155" cy="1029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Seeker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67F069-3EF5-4D11-92B9-CCB7A2E12969}"/>
              </a:ext>
            </a:extLst>
          </p:cNvPr>
          <p:cNvSpPr/>
          <p:nvPr/>
        </p:nvSpPr>
        <p:spPr bwMode="auto">
          <a:xfrm>
            <a:off x="7807708" y="4880292"/>
            <a:ext cx="1580790" cy="1029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Seeker n</a:t>
            </a:r>
          </a:p>
        </p:txBody>
      </p:sp>
      <p:cxnSp>
        <p:nvCxnSpPr>
          <p:cNvPr id="41" name="Elbow Connector 186">
            <a:extLst>
              <a:ext uri="{FF2B5EF4-FFF2-40B4-BE49-F238E27FC236}">
                <a16:creationId xmlns:a16="http://schemas.microsoft.com/office/drawing/2014/main" id="{7DE70169-DF01-4F06-BDDF-C6F574D5BE2B}"/>
              </a:ext>
            </a:extLst>
          </p:cNvPr>
          <p:cNvCxnSpPr>
            <a:cxnSpLocks/>
            <a:endCxn id="23" idx="2"/>
          </p:cNvCxnSpPr>
          <p:nvPr/>
        </p:nvCxnSpPr>
        <p:spPr bwMode="auto">
          <a:xfrm rot="16200000" flipV="1">
            <a:off x="6436460" y="4588131"/>
            <a:ext cx="621411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43E431E-EDA7-45FF-AAA4-AF8E280F072A}"/>
              </a:ext>
            </a:extLst>
          </p:cNvPr>
          <p:cNvSpPr/>
          <p:nvPr/>
        </p:nvSpPr>
        <p:spPr bwMode="auto">
          <a:xfrm>
            <a:off x="5863587" y="4880293"/>
            <a:ext cx="1767155" cy="1029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Seeker 2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BE0EABB-5000-4515-A8DF-EFFB8DB674A8}"/>
              </a:ext>
            </a:extLst>
          </p:cNvPr>
          <p:cNvCxnSpPr>
            <a:cxnSpLocks/>
            <a:stCxn id="33" idx="2"/>
          </p:cNvCxnSpPr>
          <p:nvPr/>
        </p:nvCxnSpPr>
        <p:spPr bwMode="auto">
          <a:xfrm rot="16200000" flipH="1">
            <a:off x="5064468" y="2879632"/>
            <a:ext cx="711194" cy="1233157"/>
          </a:xfrm>
          <a:prstGeom prst="bentConnector2">
            <a:avLst/>
          </a:prstGeom>
          <a:noFill/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D63045AA-3EBB-4E66-B500-EC806A0A5F70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 rot="5400000">
            <a:off x="7670015" y="2923720"/>
            <a:ext cx="711195" cy="1144981"/>
          </a:xfrm>
          <a:prstGeom prst="bentConnector2">
            <a:avLst/>
          </a:prstGeom>
          <a:noFill/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B971C6A-6568-40D0-A78B-1491D0E5583D}"/>
              </a:ext>
            </a:extLst>
          </p:cNvPr>
          <p:cNvCxnSpPr>
            <a:stCxn id="35" idx="2"/>
            <a:endCxn id="23" idx="0"/>
          </p:cNvCxnSpPr>
          <p:nvPr/>
        </p:nvCxnSpPr>
        <p:spPr bwMode="auto">
          <a:xfrm>
            <a:off x="6742601" y="3144010"/>
            <a:ext cx="4563" cy="543271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A595F10-DFA7-41FB-B2DB-AB124AA2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93" y="1808281"/>
            <a:ext cx="2860099" cy="475436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Signals provided on a daily basis by leading quantitative funds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Standard scaling [-1;1]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Benchmark defined by the client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Execution defined by the client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Possibility to re-combine different providers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93237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6365-361C-9D49-A7E3-ABCE133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How can one solve this trust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A43F-800B-3049-A484-9E75CD13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2135-FF4E-C141-BA66-D28E0579B6B0}" type="slidenum">
              <a:rPr lang="de-CH" altLang="zh-TW" noProof="0" smtClean="0"/>
              <a:pPr/>
              <a:t>5</a:t>
            </a:fld>
            <a:endParaRPr lang="de-CH" altLang="zh-TW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C6444A-9ED2-4060-BBC0-B89C231E87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23" y="1128077"/>
            <a:ext cx="9223424" cy="358331"/>
          </a:xfrm>
        </p:spPr>
        <p:txBody>
          <a:bodyPr/>
          <a:lstStyle/>
          <a:p>
            <a:r>
              <a:rPr lang="de-CH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Step 2: Encrypted Investment Intelligence in a Public Ledger – Blockchain-proofed Audit</a:t>
            </a:r>
            <a:endParaRPr lang="en-CA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E9A88A-80D5-4A83-8739-5D0F26FC6129}"/>
              </a:ext>
            </a:extLst>
          </p:cNvPr>
          <p:cNvGrpSpPr/>
          <p:nvPr/>
        </p:nvGrpSpPr>
        <p:grpSpPr>
          <a:xfrm>
            <a:off x="3163986" y="1828800"/>
            <a:ext cx="6384608" cy="4685288"/>
            <a:chOff x="4889683" y="1634924"/>
            <a:chExt cx="3800560" cy="35054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C8067F-EB22-4241-93F0-C8188B48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037234" y="1487373"/>
              <a:ext cx="3505457" cy="380056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A7B3E5-F133-4EB1-B5CD-E24DBAC683C3}"/>
                </a:ext>
              </a:extLst>
            </p:cNvPr>
            <p:cNvCxnSpPr/>
            <p:nvPr/>
          </p:nvCxnSpPr>
          <p:spPr>
            <a:xfrm>
              <a:off x="5689408" y="2501652"/>
              <a:ext cx="92223" cy="64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659F19E-CD75-4E1E-8A8C-C5740940A526}"/>
              </a:ext>
            </a:extLst>
          </p:cNvPr>
          <p:cNvSpPr/>
          <p:nvPr/>
        </p:nvSpPr>
        <p:spPr bwMode="auto">
          <a:xfrm>
            <a:off x="4431544" y="3089435"/>
            <a:ext cx="1286976" cy="51152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 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A61BEF-B5BB-497E-9B22-D4F3A6F56302}"/>
              </a:ext>
            </a:extLst>
          </p:cNvPr>
          <p:cNvSpPr/>
          <p:nvPr/>
        </p:nvSpPr>
        <p:spPr bwMode="auto">
          <a:xfrm>
            <a:off x="5796777" y="2642998"/>
            <a:ext cx="1557632" cy="51152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78DBB5-5491-4A08-BA5F-94D3274FF31E}"/>
              </a:ext>
            </a:extLst>
          </p:cNvPr>
          <p:cNvSpPr/>
          <p:nvPr/>
        </p:nvSpPr>
        <p:spPr bwMode="auto">
          <a:xfrm>
            <a:off x="7417666" y="3089435"/>
            <a:ext cx="1281014" cy="51152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 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A37A25-CD7B-460A-8A1A-51521FF0CAA8}"/>
              </a:ext>
            </a:extLst>
          </p:cNvPr>
          <p:cNvSpPr/>
          <p:nvPr/>
        </p:nvSpPr>
        <p:spPr bwMode="auto">
          <a:xfrm>
            <a:off x="4430452" y="4622262"/>
            <a:ext cx="1295788" cy="511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Seeker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C7CD3D-C491-425A-AAB4-2337EFCDD3F8}"/>
              </a:ext>
            </a:extLst>
          </p:cNvPr>
          <p:cNvSpPr/>
          <p:nvPr/>
        </p:nvSpPr>
        <p:spPr bwMode="auto">
          <a:xfrm>
            <a:off x="7420916" y="4622261"/>
            <a:ext cx="1277764" cy="511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Seeker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169A3-5136-40A6-B3E1-8E02CFA049C4}"/>
              </a:ext>
            </a:extLst>
          </p:cNvPr>
          <p:cNvSpPr txBox="1"/>
          <p:nvPr/>
        </p:nvSpPr>
        <p:spPr>
          <a:xfrm>
            <a:off x="5944378" y="3893280"/>
            <a:ext cx="1293151" cy="56374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marL="0" marR="0" indent="0" algn="ctr" defTabSz="1006475" latinLnBrk="0">
              <a:lnSpc>
                <a:spcPct val="120000"/>
              </a:lnSpc>
              <a:buClrTx/>
              <a:buSzTx/>
              <a:buFontTx/>
              <a:buNone/>
              <a:tabLst/>
              <a:defRPr kumimoji="0" sz="16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defRPr>
            </a:lvl1pPr>
          </a:lstStyle>
          <a:p>
            <a:r>
              <a:rPr lang="en-GB" sz="1700" b="1" dirty="0"/>
              <a:t>Fintech 2.0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EF810D-C464-43B3-A5E5-63D0091CE434}"/>
              </a:ext>
            </a:extLst>
          </p:cNvPr>
          <p:cNvSpPr/>
          <p:nvPr/>
        </p:nvSpPr>
        <p:spPr bwMode="auto">
          <a:xfrm>
            <a:off x="5800422" y="5088061"/>
            <a:ext cx="1553987" cy="511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Seeker 2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E8BB0C0D-482B-4508-BD68-0BF2D326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21" y="1504592"/>
            <a:ext cx="2658535" cy="4534615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From (FIN) content provider to protocol provider (TECH)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Blockchain-proofed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Traceability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No selection bias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Survivorship bias?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Clean database to run machine learning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37581E4-E57D-49B8-9D22-B5A9BBC83C71}"/>
              </a:ext>
            </a:extLst>
          </p:cNvPr>
          <p:cNvCxnSpPr/>
          <p:nvPr/>
        </p:nvCxnSpPr>
        <p:spPr bwMode="auto">
          <a:xfrm>
            <a:off x="5029200" y="3689968"/>
            <a:ext cx="0" cy="74446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DC1442-1827-44F7-867F-C97E06B595E9}"/>
              </a:ext>
            </a:extLst>
          </p:cNvPr>
          <p:cNvCxnSpPr/>
          <p:nvPr/>
        </p:nvCxnSpPr>
        <p:spPr bwMode="auto">
          <a:xfrm>
            <a:off x="8078548" y="3689968"/>
            <a:ext cx="0" cy="74446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D03EA6D-9728-414A-9036-D1DCE8ED59B9}"/>
              </a:ext>
            </a:extLst>
          </p:cNvPr>
          <p:cNvCxnSpPr>
            <a:cxnSpLocks/>
          </p:cNvCxnSpPr>
          <p:nvPr/>
        </p:nvCxnSpPr>
        <p:spPr bwMode="auto">
          <a:xfrm>
            <a:off x="5944378" y="3317734"/>
            <a:ext cx="129315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80332AB-D355-4413-809A-5A5BDCAD9F67}"/>
              </a:ext>
            </a:extLst>
          </p:cNvPr>
          <p:cNvCxnSpPr>
            <a:cxnSpLocks/>
          </p:cNvCxnSpPr>
          <p:nvPr/>
        </p:nvCxnSpPr>
        <p:spPr bwMode="auto">
          <a:xfrm>
            <a:off x="5944378" y="4902424"/>
            <a:ext cx="129315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64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6365-361C-9D49-A7E3-ABCE133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How can one solve this trust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A43F-800B-3049-A484-9E75CD13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2135-FF4E-C141-BA66-D28E0579B6B0}" type="slidenum">
              <a:rPr lang="de-CH" altLang="zh-TW" noProof="0" smtClean="0"/>
              <a:pPr/>
              <a:t>6</a:t>
            </a:fld>
            <a:endParaRPr lang="de-CH" altLang="zh-TW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C6444A-9ED2-4060-BBC0-B89C231E87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23" y="1128077"/>
            <a:ext cx="9223424" cy="358331"/>
          </a:xfrm>
        </p:spPr>
        <p:txBody>
          <a:bodyPr/>
          <a:lstStyle/>
          <a:p>
            <a:r>
              <a:rPr lang="de-CH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Step 3: Cooperations to scale – The usage of Smart Contracts</a:t>
            </a:r>
            <a:endParaRPr lang="en-CA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E9A88A-80D5-4A83-8739-5D0F26FC6129}"/>
              </a:ext>
            </a:extLst>
          </p:cNvPr>
          <p:cNvGrpSpPr/>
          <p:nvPr/>
        </p:nvGrpSpPr>
        <p:grpSpPr>
          <a:xfrm>
            <a:off x="3163986" y="1828800"/>
            <a:ext cx="6384608" cy="4685288"/>
            <a:chOff x="4889683" y="1634924"/>
            <a:chExt cx="3800560" cy="35054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C8067F-EB22-4241-93F0-C8188B48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037234" y="1487373"/>
              <a:ext cx="3505457" cy="380056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A7B3E5-F133-4EB1-B5CD-E24DBAC683C3}"/>
                </a:ext>
              </a:extLst>
            </p:cNvPr>
            <p:cNvCxnSpPr/>
            <p:nvPr/>
          </p:nvCxnSpPr>
          <p:spPr>
            <a:xfrm>
              <a:off x="5689408" y="2501652"/>
              <a:ext cx="92223" cy="64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659F19E-CD75-4E1E-8A8C-C5740940A526}"/>
              </a:ext>
            </a:extLst>
          </p:cNvPr>
          <p:cNvSpPr/>
          <p:nvPr/>
        </p:nvSpPr>
        <p:spPr bwMode="auto">
          <a:xfrm>
            <a:off x="4431544" y="3089435"/>
            <a:ext cx="1286976" cy="51152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 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A61BEF-B5BB-497E-9B22-D4F3A6F56302}"/>
              </a:ext>
            </a:extLst>
          </p:cNvPr>
          <p:cNvSpPr/>
          <p:nvPr/>
        </p:nvSpPr>
        <p:spPr bwMode="auto">
          <a:xfrm>
            <a:off x="5796777" y="2642998"/>
            <a:ext cx="1557632" cy="51152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78DBB5-5491-4A08-BA5F-94D3274FF31E}"/>
              </a:ext>
            </a:extLst>
          </p:cNvPr>
          <p:cNvSpPr/>
          <p:nvPr/>
        </p:nvSpPr>
        <p:spPr bwMode="auto">
          <a:xfrm>
            <a:off x="7417666" y="3089435"/>
            <a:ext cx="1281014" cy="51152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 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A37A25-CD7B-460A-8A1A-51521FF0CAA8}"/>
              </a:ext>
            </a:extLst>
          </p:cNvPr>
          <p:cNvSpPr/>
          <p:nvPr/>
        </p:nvSpPr>
        <p:spPr bwMode="auto">
          <a:xfrm>
            <a:off x="4430452" y="4622262"/>
            <a:ext cx="1295788" cy="511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Seeker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C7CD3D-C491-425A-AAB4-2337EFCDD3F8}"/>
              </a:ext>
            </a:extLst>
          </p:cNvPr>
          <p:cNvSpPr/>
          <p:nvPr/>
        </p:nvSpPr>
        <p:spPr bwMode="auto">
          <a:xfrm>
            <a:off x="7420916" y="4622261"/>
            <a:ext cx="1277764" cy="511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Seeker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169A3-5136-40A6-B3E1-8E02CFA049C4}"/>
              </a:ext>
            </a:extLst>
          </p:cNvPr>
          <p:cNvSpPr txBox="1"/>
          <p:nvPr/>
        </p:nvSpPr>
        <p:spPr>
          <a:xfrm>
            <a:off x="5944378" y="3893280"/>
            <a:ext cx="1293151" cy="56374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marL="0" marR="0" indent="0" algn="ctr" defTabSz="1006475" latinLnBrk="0">
              <a:lnSpc>
                <a:spcPct val="120000"/>
              </a:lnSpc>
              <a:buClrTx/>
              <a:buSzTx/>
              <a:buFontTx/>
              <a:buNone/>
              <a:tabLst/>
              <a:defRPr kumimoji="0" sz="16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defRPr>
            </a:lvl1pPr>
          </a:lstStyle>
          <a:p>
            <a:r>
              <a:rPr lang="en-GB" sz="1700" b="1" dirty="0"/>
              <a:t>Fintech 3.0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EF810D-C464-43B3-A5E5-63D0091CE434}"/>
              </a:ext>
            </a:extLst>
          </p:cNvPr>
          <p:cNvSpPr/>
          <p:nvPr/>
        </p:nvSpPr>
        <p:spPr bwMode="auto">
          <a:xfrm>
            <a:off x="5800422" y="5088061"/>
            <a:ext cx="1553987" cy="511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Seeker 2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E8BB0C0D-482B-4508-BD68-0BF2D326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21" y="1504592"/>
            <a:ext cx="2658535" cy="54626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Scale through </a:t>
            </a:r>
            <a:r>
              <a:rPr lang="en-US" dirty="0" err="1">
                <a:solidFill>
                  <a:schemeClr val="bg1"/>
                </a:solidFill>
              </a:rPr>
              <a:t>cooperations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Different types of usage:</a:t>
            </a:r>
          </a:p>
          <a:p>
            <a:pPr marL="571481" lvl="1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Different Markets</a:t>
            </a:r>
          </a:p>
          <a:p>
            <a:pPr marL="571481" lvl="1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Different Models</a:t>
            </a:r>
          </a:p>
          <a:p>
            <a:pPr marL="571481" lvl="1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Daily vs. Monthly</a:t>
            </a:r>
          </a:p>
          <a:p>
            <a:pPr marL="571481" lvl="1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Thresholds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Complex Contracting Process supported by a convenient smart contract protocol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Blockchain agnostic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37581E4-E57D-49B8-9D22-B5A9BBC83C71}"/>
              </a:ext>
            </a:extLst>
          </p:cNvPr>
          <p:cNvCxnSpPr/>
          <p:nvPr/>
        </p:nvCxnSpPr>
        <p:spPr bwMode="auto">
          <a:xfrm>
            <a:off x="5029200" y="3689968"/>
            <a:ext cx="0" cy="74446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DC1442-1827-44F7-867F-C97E06B595E9}"/>
              </a:ext>
            </a:extLst>
          </p:cNvPr>
          <p:cNvCxnSpPr/>
          <p:nvPr/>
        </p:nvCxnSpPr>
        <p:spPr bwMode="auto">
          <a:xfrm>
            <a:off x="8078548" y="3689968"/>
            <a:ext cx="0" cy="74446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D03EA6D-9728-414A-9036-D1DCE8ED59B9}"/>
              </a:ext>
            </a:extLst>
          </p:cNvPr>
          <p:cNvCxnSpPr>
            <a:cxnSpLocks/>
          </p:cNvCxnSpPr>
          <p:nvPr/>
        </p:nvCxnSpPr>
        <p:spPr bwMode="auto">
          <a:xfrm>
            <a:off x="5944378" y="3317734"/>
            <a:ext cx="129315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80332AB-D355-4413-809A-5A5BDCAD9F67}"/>
              </a:ext>
            </a:extLst>
          </p:cNvPr>
          <p:cNvCxnSpPr>
            <a:cxnSpLocks/>
          </p:cNvCxnSpPr>
          <p:nvPr/>
        </p:nvCxnSpPr>
        <p:spPr bwMode="auto">
          <a:xfrm>
            <a:off x="5944378" y="4902424"/>
            <a:ext cx="129315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3D8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2EBEF2-EA16-40B5-988D-FD11562E7C8E}"/>
              </a:ext>
            </a:extLst>
          </p:cNvPr>
          <p:cNvSpPr txBox="1"/>
          <p:nvPr/>
        </p:nvSpPr>
        <p:spPr>
          <a:xfrm>
            <a:off x="7528831" y="5254505"/>
            <a:ext cx="1293151" cy="690153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marL="0" marR="0" indent="0" algn="ctr" defTabSz="1006475" latinLnBrk="0">
              <a:lnSpc>
                <a:spcPct val="120000"/>
              </a:lnSpc>
              <a:buClrTx/>
              <a:buSzTx/>
              <a:buFontTx/>
              <a:buNone/>
              <a:tabLst/>
              <a:defRPr kumimoji="0" sz="16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defRPr>
            </a:lvl1pPr>
          </a:lstStyle>
          <a:p>
            <a:r>
              <a:rPr lang="en-GB" sz="1700" b="1" dirty="0"/>
              <a:t>Asset 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E8A471-47C4-4264-9A37-A5631FF82530}"/>
              </a:ext>
            </a:extLst>
          </p:cNvPr>
          <p:cNvSpPr txBox="1"/>
          <p:nvPr/>
        </p:nvSpPr>
        <p:spPr>
          <a:xfrm>
            <a:off x="4257979" y="5238783"/>
            <a:ext cx="1286977" cy="77901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marL="0" marR="0" indent="0" algn="ctr" defTabSz="1006475" latinLnBrk="0">
              <a:lnSpc>
                <a:spcPct val="120000"/>
              </a:lnSpc>
              <a:buClrTx/>
              <a:buSzTx/>
              <a:buFontTx/>
              <a:buNone/>
              <a:tabLst/>
              <a:defRPr kumimoji="0" sz="16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defRPr>
            </a:lvl1pPr>
          </a:lstStyle>
          <a:p>
            <a:r>
              <a:rPr lang="en-GB" sz="1700" b="1" dirty="0"/>
              <a:t>Traditional Exchanges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FA3FA-B3EC-4B59-B743-7DD9469ED136}"/>
              </a:ext>
            </a:extLst>
          </p:cNvPr>
          <p:cNvSpPr txBox="1"/>
          <p:nvPr/>
        </p:nvSpPr>
        <p:spPr>
          <a:xfrm>
            <a:off x="4259196" y="2202023"/>
            <a:ext cx="1293151" cy="78241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marL="0" marR="0" indent="0" algn="ctr" defTabSz="1006475" latinLnBrk="0">
              <a:lnSpc>
                <a:spcPct val="120000"/>
              </a:lnSpc>
              <a:buClrTx/>
              <a:buSzTx/>
              <a:buFontTx/>
              <a:buNone/>
              <a:tabLst/>
              <a:defRPr kumimoji="0" sz="16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defRPr>
            </a:lvl1pPr>
          </a:lstStyle>
          <a:p>
            <a:r>
              <a:rPr lang="en-GB" sz="1700" b="1" dirty="0"/>
              <a:t>Crypto-Exchanges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06CF3-DEAD-4D38-A3CB-A451A9D493DC}"/>
              </a:ext>
            </a:extLst>
          </p:cNvPr>
          <p:cNvSpPr txBox="1"/>
          <p:nvPr/>
        </p:nvSpPr>
        <p:spPr>
          <a:xfrm>
            <a:off x="7528832" y="2289874"/>
            <a:ext cx="1401722" cy="56374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marL="0" marR="0" indent="0" algn="ctr" defTabSz="1006475" latinLnBrk="0">
              <a:lnSpc>
                <a:spcPct val="120000"/>
              </a:lnSpc>
              <a:buClrTx/>
              <a:buSzTx/>
              <a:buFontTx/>
              <a:buNone/>
              <a:tabLst/>
              <a:defRPr kumimoji="0" sz="16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Helvetica"/>
              </a:defRPr>
            </a:lvl1pPr>
          </a:lstStyle>
          <a:p>
            <a:r>
              <a:rPr lang="en-GB" sz="1700" b="1" dirty="0"/>
              <a:t>Endowments</a:t>
            </a:r>
          </a:p>
        </p:txBody>
      </p:sp>
    </p:spTree>
    <p:extLst>
      <p:ext uri="{BB962C8B-B14F-4D97-AF65-F5344CB8AC3E}">
        <p14:creationId xmlns:p14="http://schemas.microsoft.com/office/powerpoint/2010/main" val="1137403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64" grpId="0" animBg="1"/>
      <p:bldP spid="66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PATHNAME" val=" "/>
  <p:tag name="KEYWORDS" val="C:\Program Files\Ubs\PresXpress\templates\PresPrintOnScreen.pot"/>
  <p:tag name="FDSMENUDOCLEVELBTNSTATES" val="&lt;btnStates&gt;&lt;btn tag=&quot;1001&quot; state=&quot;UP&quot;/&gt;&lt;/btnStates&gt;&#10;"/>
  <p:tag name="SERIF FONT" val="UBSHeadline"/>
  <p:tag name="SANS SERIF FONT" val="Frutiger 55 Roman"/>
  <p:tag name="LANGUAGE ID" val="2057"/>
  <p:tag name="LP_AADFFA8099454F6E837BB0A38F87A43A" val="41219.561875"/>
  <p:tag name="LP_6B4FA2A64FBC47F3993C2E91298BC099" val="41219.6096412037"/>
  <p:tag name="LP_9EB2852B2EBA43898C7FAA27423A9BCF" val="41219.6125"/>
  <p:tag name="LP_392C992406C74129A9C651280C0FDF92" val="41219.6371527778"/>
  <p:tag name="LAST PRINTED" val="412267343750000E-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ANS SERI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ANS SERI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ANS SERI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ERI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  <p:tag name="FONT STYLE" val="SANS SERI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ANS SERI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TITLE"/>
  <p:tag name="FONT STYLE" val="SERI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heme/theme1.xml><?xml version="1.0" encoding="utf-8"?>
<a:theme xmlns:a="http://schemas.openxmlformats.org/drawingml/2006/main" name="NoscoTemplate_UBS_aligned_German">
  <a:themeElements>
    <a:clrScheme name="SYGN_2018 1">
      <a:dk1>
        <a:srgbClr val="010A27"/>
      </a:dk1>
      <a:lt1>
        <a:srgbClr val="FFFFFF"/>
      </a:lt1>
      <a:dk2>
        <a:srgbClr val="263C66"/>
      </a:dk2>
      <a:lt2>
        <a:srgbClr val="76889C"/>
      </a:lt2>
      <a:accent1>
        <a:srgbClr val="010A27"/>
      </a:accent1>
      <a:accent2>
        <a:srgbClr val="263C66"/>
      </a:accent2>
      <a:accent3>
        <a:srgbClr val="3C778D"/>
      </a:accent3>
      <a:accent4>
        <a:srgbClr val="1D3051"/>
      </a:accent4>
      <a:accent5>
        <a:srgbClr val="283E51"/>
      </a:accent5>
      <a:accent6>
        <a:srgbClr val="E83338"/>
      </a:accent6>
      <a:hlink>
        <a:srgbClr val="263C66"/>
      </a:hlink>
      <a:folHlink>
        <a:srgbClr val="3C778D"/>
      </a:folHlink>
    </a:clrScheme>
    <a:fontScheme name="Default Design">
      <a:majorFont>
        <a:latin typeface="UBSHeadline"/>
        <a:ea typeface="ＭＳ Ｐゴシック"/>
        <a:cs typeface="Arial Unicode MS"/>
      </a:majorFont>
      <a:minorFont>
        <a:latin typeface="Frutiger 55 Roman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193D85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10064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UBSHeadline" charset="0"/>
            <a:ea typeface="ＭＳ Ｐゴシック" charset="0"/>
            <a:cs typeface="Arial Unicode MS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193D85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89D83"/>
        </a:dk2>
        <a:lt2>
          <a:srgbClr val="4D92B4"/>
        </a:lt2>
        <a:accent1>
          <a:srgbClr val="585148"/>
        </a:accent1>
        <a:accent2>
          <a:srgbClr val="BDC6D4"/>
        </a:accent2>
        <a:accent3>
          <a:srgbClr val="FFFFFF"/>
        </a:accent3>
        <a:accent4>
          <a:srgbClr val="000000"/>
        </a:accent4>
        <a:accent5>
          <a:srgbClr val="B4B3B1"/>
        </a:accent5>
        <a:accent6>
          <a:srgbClr val="ABB3C0"/>
        </a:accent6>
        <a:hlink>
          <a:srgbClr val="788D41"/>
        </a:hlink>
        <a:folHlink>
          <a:srgbClr val="9A3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0F982DA-C119-4E43-9975-21E28428E015}" vid="{13A4B980-3DC5-496C-A2FF-8F69FA84D8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783FF"/>
      </a:dk2>
      <a:lt2>
        <a:srgbClr val="295595"/>
      </a:lt2>
      <a:accent1>
        <a:srgbClr val="295595"/>
      </a:accent1>
      <a:accent2>
        <a:srgbClr val="FFFFFF"/>
      </a:accent2>
      <a:accent3>
        <a:srgbClr val="FFFFFF"/>
      </a:accent3>
      <a:accent4>
        <a:srgbClr val="000000"/>
      </a:accent4>
      <a:accent5>
        <a:srgbClr val="ACB4C8"/>
      </a:accent5>
      <a:accent6>
        <a:srgbClr val="E7E7E7"/>
      </a:accent6>
      <a:hlink>
        <a:srgbClr val="000000"/>
      </a:hlink>
      <a:folHlink>
        <a:srgbClr val="DDF2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SYGN Template</Template>
  <TotalTime>12051</TotalTime>
  <Words>350</Words>
  <Application>Microsoft Office PowerPoint</Application>
  <PresentationFormat>Custom</PresentationFormat>
  <Paragraphs>143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ＭＳ Ｐゴシック</vt:lpstr>
      <vt:lpstr>Arial</vt:lpstr>
      <vt:lpstr>Arial Unicode MS</vt:lpstr>
      <vt:lpstr>Avenir Next Medium</vt:lpstr>
      <vt:lpstr>Frutiger 55 Roman</vt:lpstr>
      <vt:lpstr>Gilroy Light</vt:lpstr>
      <vt:lpstr>Helvetica</vt:lpstr>
      <vt:lpstr>Helvetica Neue</vt:lpstr>
      <vt:lpstr>Rubik</vt:lpstr>
      <vt:lpstr>Rubik Light</vt:lpstr>
      <vt:lpstr>Symbol</vt:lpstr>
      <vt:lpstr>Times New Roman</vt:lpstr>
      <vt:lpstr>UBSHeadline</vt:lpstr>
      <vt:lpstr>Wingdings</vt:lpstr>
      <vt:lpstr>NoscoTemplate_UBS_aligned_German</vt:lpstr>
      <vt:lpstr>Illustrative (D-) Applications of Blockchain to Fintech</vt:lpstr>
      <vt:lpstr>Currency Overlay Management</vt:lpstr>
      <vt:lpstr>Currency Overlay Management</vt:lpstr>
      <vt:lpstr>Currency Overlay Management</vt:lpstr>
      <vt:lpstr>How Can one Solve this Trust Problem?</vt:lpstr>
      <vt:lpstr>How can one solve this trust problem?</vt:lpstr>
      <vt:lpstr>How can one solve this trust problem?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Crypto-Fund Discussion</dc:title>
  <dc:subject/>
  <dc:creator>Godefroy Schrago</dc:creator>
  <cp:keywords>&lt;&lt;Not saved&gt;&gt;</cp:keywords>
  <dc:description/>
  <cp:lastModifiedBy>Godefroy Schrago</cp:lastModifiedBy>
  <cp:revision>51</cp:revision>
  <cp:lastPrinted>2018-11-01T13:14:57Z</cp:lastPrinted>
  <dcterms:created xsi:type="dcterms:W3CDTF">2018-09-06T07:00:51Z</dcterms:created>
  <dcterms:modified xsi:type="dcterms:W3CDTF">2018-11-01T13:20:02Z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ion-T">
    <vt:lpwstr>Section</vt:lpwstr>
  </property>
  <property fmtid="{D5CDD505-2E9C-101B-9397-08002B2CF9AE}" pid="3" name="Appendix-T">
    <vt:lpwstr>Appendix</vt:lpwstr>
  </property>
  <property fmtid="{D5CDD505-2E9C-101B-9397-08002B2CF9AE}" pid="4" name="DividerTitle-T">
    <vt:lpwstr>&lt;&lt;Divider Title&gt;&gt;</vt:lpwstr>
  </property>
  <property fmtid="{D5CDD505-2E9C-101B-9397-08002B2CF9AE}" pid="5" name="split-s">
    <vt:lpwstr>0</vt:lpwstr>
  </property>
  <property fmtid="{D5CDD505-2E9C-101B-9397-08002B2CF9AE}" pid="6" name="split-a">
    <vt:lpwstr>0</vt:lpwstr>
  </property>
  <property fmtid="{D5CDD505-2E9C-101B-9397-08002B2CF9AE}" pid="7" name="Month-T">
    <vt:lpwstr> </vt:lpwstr>
  </property>
  <property fmtid="{D5CDD505-2E9C-101B-9397-08002B2CF9AE}" pid="8" name="Private-T">
    <vt:lpwstr>Private</vt:lpwstr>
  </property>
  <property fmtid="{D5CDD505-2E9C-101B-9397-08002B2CF9AE}" pid="9" name="TableOfContents-T">
    <vt:lpwstr>Table of contents</vt:lpwstr>
  </property>
  <property fmtid="{D5CDD505-2E9C-101B-9397-08002B2CF9AE}" pid="10" name="Quote-T">
    <vt:lpwstr>&lt;&lt;Quote&gt;&gt;</vt:lpwstr>
  </property>
  <property fmtid="{D5CDD505-2E9C-101B-9397-08002B2CF9AE}" pid="11" name="Logo-T">
    <vt:lpwstr>&lt;&lt;Logo&gt;&gt;</vt:lpwstr>
  </property>
  <property fmtid="{D5CDD505-2E9C-101B-9397-08002B2CF9AE}" pid="12" name="Amount_DealType-T">
    <vt:lpwstr>Amount Deal Type</vt:lpwstr>
  </property>
  <property fmtid="{D5CDD505-2E9C-101B-9397-08002B2CF9AE}" pid="13" name="PresentationTitle-T">
    <vt:lpwstr>&lt;&lt;Presentation Title&gt;&gt;</vt:lpwstr>
  </property>
  <property fmtid="{D5CDD505-2E9C-101B-9397-08002B2CF9AE}" pid="14" name="PresentationSubTitle-T">
    <vt:lpwstr>&lt;&lt;Presentation Subtitle&gt;&gt;</vt:lpwstr>
  </property>
  <property fmtid="{D5CDD505-2E9C-101B-9397-08002B2CF9AE}" pid="15" name="PageHeading-T">
    <vt:lpwstr>&lt;&lt;Page Heading&gt;&gt;</vt:lpwstr>
  </property>
  <property fmtid="{D5CDD505-2E9C-101B-9397-08002B2CF9AE}" pid="16" name="MessageText-T">
    <vt:lpwstr>&lt;&lt;Message&gt;&gt;</vt:lpwstr>
  </property>
  <property fmtid="{D5CDD505-2E9C-101B-9397-08002B2CF9AE}" pid="17" name="Security-T">
    <vt:lpwstr>Strictly confidential</vt:lpwstr>
  </property>
  <property fmtid="{D5CDD505-2E9C-101B-9397-08002B2CF9AE}" pid="18" name="ContactInformation-T">
    <vt:lpwstr>Contact information</vt:lpwstr>
  </property>
  <property fmtid="{D5CDD505-2E9C-101B-9397-08002B2CF9AE}" pid="19" name="Appendices-T">
    <vt:lpwstr>Appendices</vt:lpwstr>
  </property>
  <property fmtid="{D5CDD505-2E9C-101B-9397-08002B2CF9AE}" pid="20" name="AwardTitle-T">
    <vt:lpwstr>&lt;&lt;Award Title&gt;&gt;</vt:lpwstr>
  </property>
  <property fmtid="{D5CDD505-2E9C-101B-9397-08002B2CF9AE}" pid="21" name="AwardSubTitle-T">
    <vt:lpwstr>&lt;&lt;Award Subtitle&gt;&gt;</vt:lpwstr>
  </property>
  <property fmtid="{D5CDD505-2E9C-101B-9397-08002B2CF9AE}" pid="22" name="BiographicalDetails-T">
    <vt:lpwstr>&lt;&lt;Biographical Details&gt;&gt;</vt:lpwstr>
  </property>
  <property fmtid="{D5CDD505-2E9C-101B-9397-08002B2CF9AE}" pid="23" name="Conclusion-T">
    <vt:lpwstr>&lt;&lt;Conclusion&gt;&gt;</vt:lpwstr>
  </property>
  <property fmtid="{D5CDD505-2E9C-101B-9397-08002B2CF9AE}" pid="24" name="Continued-T">
    <vt:lpwstr>Continued</vt:lpwstr>
  </property>
  <property fmtid="{D5CDD505-2E9C-101B-9397-08002B2CF9AE}" pid="25" name="Draft-T">
    <vt:lpwstr>Draft</vt:lpwstr>
  </property>
  <property fmtid="{D5CDD505-2E9C-101B-9397-08002B2CF9AE}" pid="26" name="LayoutHeading-T">
    <vt:lpwstr>&lt;&lt;Layout Heading&gt;&gt;</vt:lpwstr>
  </property>
  <property fmtid="{D5CDD505-2E9C-101B-9397-08002B2CF9AE}" pid="27" name="Name-T">
    <vt:lpwstr>&lt;&lt;Name&gt;&gt;</vt:lpwstr>
  </property>
  <property fmtid="{D5CDD505-2E9C-101B-9397-08002B2CF9AE}" pid="28" name="Notes-T">
    <vt:lpwstr>Notes</vt:lpwstr>
  </property>
  <property fmtid="{D5CDD505-2E9C-101B-9397-08002B2CF9AE}" pid="29" name="QuoteSource-T">
    <vt:lpwstr>&lt;&lt;Quote Source&gt;&gt;</vt:lpwstr>
  </property>
  <property fmtid="{D5CDD505-2E9C-101B-9397-08002B2CF9AE}" pid="30" name="Sections-T">
    <vt:lpwstr>Sections</vt:lpwstr>
  </property>
  <property fmtid="{D5CDD505-2E9C-101B-9397-08002B2CF9AE}" pid="31" name="Source-T">
    <vt:lpwstr>Source</vt:lpwstr>
  </property>
  <property fmtid="{D5CDD505-2E9C-101B-9397-08002B2CF9AE}" pid="32" name="Subappendix-T">
    <vt:lpwstr>Subappendix</vt:lpwstr>
  </property>
  <property fmtid="{D5CDD505-2E9C-101B-9397-08002B2CF9AE}" pid="33" name="Subsection-T">
    <vt:lpwstr>Subsection</vt:lpwstr>
  </property>
  <property fmtid="{D5CDD505-2E9C-101B-9397-08002B2CF9AE}" pid="34" name="Subsubappendix-T">
    <vt:lpwstr>Subsubappendix</vt:lpwstr>
  </property>
  <property fmtid="{D5CDD505-2E9C-101B-9397-08002B2CF9AE}" pid="35" name="Subsubsection-T">
    <vt:lpwstr>Subsubsection</vt:lpwstr>
  </property>
  <property fmtid="{D5CDD505-2E9C-101B-9397-08002B2CF9AE}" pid="36" name="Title-T">
    <vt:lpwstr>&lt;&lt;Title&gt;&gt;</vt:lpwstr>
  </property>
  <property fmtid="{D5CDD505-2E9C-101B-9397-08002B2CF9AE}" pid="37" name="PresPrintTemplate">
    <vt:bool>true</vt:bool>
  </property>
  <property fmtid="{D5CDD505-2E9C-101B-9397-08002B2CF9AE}" pid="38" name="Address-T">
    <vt:lpwstr>&lt;&lt;Address&gt;&gt;</vt:lpwstr>
  </property>
  <property fmtid="{D5CDD505-2E9C-101B-9397-08002B2CF9AE}" pid="39" name="Average-T">
    <vt:lpwstr>Average</vt:lpwstr>
  </property>
  <property fmtid="{D5CDD505-2E9C-101B-9397-08002B2CF9AE}" pid="40" name="AmountDealType-T">
    <vt:lpwstr>&lt;&lt;Amt./deal-Type&gt;&gt;</vt:lpwstr>
  </property>
  <property fmtid="{D5CDD505-2E9C-101B-9397-08002B2CF9AE}" pid="41" name="ContactDetails-T">
    <vt:lpwstr>&lt;&lt;Contact Details&gt;&gt;</vt:lpwstr>
  </property>
  <property fmtid="{D5CDD505-2E9C-101B-9397-08002B2CF9AE}" pid="42" name="ContactName-T">
    <vt:lpwstr>&lt;&lt;Contact Name&gt;&gt;</vt:lpwstr>
  </property>
  <property fmtid="{D5CDD505-2E9C-101B-9397-08002B2CF9AE}" pid="43" name="Date-T">
    <vt:lpwstr>&lt;&lt;Date&gt;&gt;</vt:lpwstr>
  </property>
  <property fmtid="{D5CDD505-2E9C-101B-9397-08002B2CF9AE}" pid="44" name="EMailAddress-T">
    <vt:lpwstr>&lt;&lt;Email Address&gt;&gt;</vt:lpwstr>
  </property>
  <property fmtid="{D5CDD505-2E9C-101B-9397-08002B2CF9AE}" pid="45" name="LegalEntity-T">
    <vt:lpwstr>&lt;&lt;Legal Entity&gt;&gt;</vt:lpwstr>
  </property>
  <property fmtid="{D5CDD505-2E9C-101B-9397-08002B2CF9AE}" pid="46" name="Summary-T">
    <vt:lpwstr>&lt;&lt;Summary&gt;&gt;</vt:lpwstr>
  </property>
  <property fmtid="{D5CDD505-2E9C-101B-9397-08002B2CF9AE}" pid="47" name="TableHeading-T">
    <vt:lpwstr>&lt;&lt;Table Heading&gt;&gt;</vt:lpwstr>
  </property>
  <property fmtid="{D5CDD505-2E9C-101B-9397-08002B2CF9AE}" pid="48" name="TableSubheading-T">
    <vt:lpwstr>&lt;&lt;Table Subheading&gt;&gt;</vt:lpwstr>
  </property>
  <property fmtid="{D5CDD505-2E9C-101B-9397-08002B2CF9AE}" pid="49" name="TelephoneNumber-T">
    <vt:lpwstr>&lt;&lt;Telephone Number&gt;&gt;</vt:lpwstr>
  </property>
  <property fmtid="{D5CDD505-2E9C-101B-9397-08002B2CF9AE}" pid="50" name="Text-T">
    <vt:lpwstr>&lt;&lt;Text&gt;&gt;</vt:lpwstr>
  </property>
  <property fmtid="{D5CDD505-2E9C-101B-9397-08002B2CF9AE}" pid="51" name="WebAddress-T">
    <vt:lpwstr>&lt;&lt;Web Address</vt:lpwstr>
  </property>
  <property fmtid="{D5CDD505-2E9C-101B-9397-08002B2CF9AE}" pid="52" name="Year-T">
    <vt:lpwstr>&lt;&lt;Year&gt;&gt;</vt:lpwstr>
  </property>
  <property fmtid="{D5CDD505-2E9C-101B-9397-08002B2CF9AE}" pid="53" name="DateFormat-T">
    <vt:lpwstr>MM/DD/YY H:MM</vt:lpwstr>
  </property>
  <property fmtid="{D5CDD505-2E9C-101B-9397-08002B2CF9AE}" pid="54" name="FullPathName">
    <vt:lpwstr> </vt:lpwstr>
  </property>
  <property fmtid="{D5CDD505-2E9C-101B-9397-08002B2CF9AE}" pid="55" name="Keywords">
    <vt:lpwstr>C:\DPS NEW\Pres\PPT\PresPrintOnScreen.pot</vt:lpwstr>
  </property>
  <property fmtid="{D5CDD505-2E9C-101B-9397-08002B2CF9AE}" pid="56" name="CurrentAddinVersion">
    <vt:lpwstr>2.7.4</vt:lpwstr>
  </property>
  <property fmtid="{D5CDD505-2E9C-101B-9397-08002B2CF9AE}" pid="57" name="JapanCalendar">
    <vt:lpwstr>年</vt:lpwstr>
  </property>
  <property fmtid="{D5CDD505-2E9C-101B-9397-08002B2CF9AE}" pid="58" name="PresPrintOnScreen">
    <vt:bool>true</vt:bool>
  </property>
  <property fmtid="{D5CDD505-2E9C-101B-9397-08002B2CF9AE}" pid="59" name="Language">
    <vt:lpwstr>2057</vt:lpwstr>
  </property>
  <property fmtid="{D5CDD505-2E9C-101B-9397-08002B2CF9AE}" pid="60" name="UpgradedColorScheme">
    <vt:lpwstr>Yes</vt:lpwstr>
  </property>
  <property fmtid="{D5CDD505-2E9C-101B-9397-08002B2CF9AE}" pid="61" name="CreatedAddinVersion">
    <vt:lpwstr>2.7.4</vt:lpwstr>
  </property>
  <property fmtid="{D5CDD505-2E9C-101B-9397-08002B2CF9AE}" pid="62" name="CreatedTemplateVersion">
    <vt:lpwstr>2.7.4</vt:lpwstr>
  </property>
  <property fmtid="{D5CDD505-2E9C-101B-9397-08002B2CF9AE}" pid="63" name="CoverPhoto.Include">
    <vt:bool>false</vt:bool>
  </property>
  <property fmtid="{D5CDD505-2E9C-101B-9397-08002B2CF9AE}" pid="64" name="CreateDate">
    <vt:lpwstr>02/11/2012 11:24:49</vt:lpwstr>
  </property>
  <property fmtid="{D5CDD505-2E9C-101B-9397-08002B2CF9AE}" pid="65" name="CoverLogoIncluded">
    <vt:lpwstr>True</vt:lpwstr>
  </property>
  <property fmtid="{D5CDD505-2E9C-101B-9397-08002B2CF9AE}" pid="66" name="CoverLogoID">
    <vt:lpwstr>plain_co_w4</vt:lpwstr>
  </property>
  <property fmtid="{D5CDD505-2E9C-101B-9397-08002B2CF9AE}" pid="67" name="InsideLogoIncluded">
    <vt:lpwstr>True</vt:lpwstr>
  </property>
  <property fmtid="{D5CDD505-2E9C-101B-9397-08002B2CF9AE}" pid="68" name="InsideLogoID">
    <vt:lpwstr>plain_co_w4</vt:lpwstr>
  </property>
  <property fmtid="{D5CDD505-2E9C-101B-9397-08002B2CF9AE}" pid="69" name="IncludeID.Ppt">
    <vt:lpwstr>False</vt:lpwstr>
  </property>
  <property fmtid="{D5CDD505-2E9C-101B-9397-08002B2CF9AE}" pid="70" name="IDStampItems">
    <vt:lpwstr>15</vt:lpwstr>
  </property>
  <property fmtid="{D5CDD505-2E9C-101B-9397-08002B2CF9AE}" pid="71" name="DraftStamp.Ppt">
    <vt:lpwstr>False</vt:lpwstr>
  </property>
  <property fmtid="{D5CDD505-2E9C-101B-9397-08002B2CF9AE}" pid="72" name="TOC.Ppt">
    <vt:lpwstr>False</vt:lpwstr>
  </property>
  <property fmtid="{D5CDD505-2E9C-101B-9397-08002B2CF9AE}" pid="73" name="TocSecLevel1">
    <vt:lpwstr>1</vt:lpwstr>
  </property>
  <property fmtid="{D5CDD505-2E9C-101B-9397-08002B2CF9AE}" pid="74" name="TocSecLevel2">
    <vt:lpwstr>2</vt:lpwstr>
  </property>
  <property fmtid="{D5CDD505-2E9C-101B-9397-08002B2CF9AE}" pid="75" name="TocSecLevel3">
    <vt:lpwstr>3</vt:lpwstr>
  </property>
  <property fmtid="{D5CDD505-2E9C-101B-9397-08002B2CF9AE}" pid="76" name="TocApdxLevel1">
    <vt:lpwstr>4</vt:lpwstr>
  </property>
  <property fmtid="{D5CDD505-2E9C-101B-9397-08002B2CF9AE}" pid="77" name="TocApdxLevel2">
    <vt:lpwstr>5</vt:lpwstr>
  </property>
  <property fmtid="{D5CDD505-2E9C-101B-9397-08002B2CF9AE}" pid="78" name="TocApdxLevel3">
    <vt:lpwstr>6</vt:lpwstr>
  </property>
  <property fmtid="{D5CDD505-2E9C-101B-9397-08002B2CF9AE}" pid="79" name="SPageNumbering1.Ppt">
    <vt:lpwstr>True</vt:lpwstr>
  </property>
  <property fmtid="{D5CDD505-2E9C-101B-9397-08002B2CF9AE}" pid="80" name="SPageNumbering2.Ppt">
    <vt:lpwstr>False</vt:lpwstr>
  </property>
  <property fmtid="{D5CDD505-2E9C-101B-9397-08002B2CF9AE}" pid="81" name="SPageNumbering3.Ppt">
    <vt:lpwstr>False</vt:lpwstr>
  </property>
  <property fmtid="{D5CDD505-2E9C-101B-9397-08002B2CF9AE}" pid="82" name="APageNumbering1.Ppt">
    <vt:lpwstr>True</vt:lpwstr>
  </property>
  <property fmtid="{D5CDD505-2E9C-101B-9397-08002B2CF9AE}" pid="83" name="APageNumbering2.Ppt">
    <vt:lpwstr>False</vt:lpwstr>
  </property>
  <property fmtid="{D5CDD505-2E9C-101B-9397-08002B2CF9AE}" pid="84" name="APageNumbering3.Ppt">
    <vt:lpwstr>False</vt:lpwstr>
  </property>
  <property fmtid="{D5CDD505-2E9C-101B-9397-08002B2CF9AE}" pid="85" name="ContactPage.Ppt">
    <vt:lpwstr>True</vt:lpwstr>
  </property>
  <property fmtid="{D5CDD505-2E9C-101B-9397-08002B2CF9AE}" pid="86" name="CompanyName">
    <vt:lpwstr/>
  </property>
  <property fmtid="{D5CDD505-2E9C-101B-9397-08002B2CF9AE}" pid="87" name="CompanyNameExtension">
    <vt:lpwstr/>
  </property>
  <property fmtid="{D5CDD505-2E9C-101B-9397-08002B2CF9AE}" pid="88" name="CompanyDescriptor">
    <vt:lpwstr/>
  </property>
  <property fmtid="{D5CDD505-2E9C-101B-9397-08002B2CF9AE}" pid="89" name="CompanyType">
    <vt:lpwstr>0</vt:lpwstr>
  </property>
  <property fmtid="{D5CDD505-2E9C-101B-9397-08002B2CF9AE}" pid="90" name="BusinessUnit">
    <vt:lpwstr>1</vt:lpwstr>
  </property>
  <property fmtid="{D5CDD505-2E9C-101B-9397-08002B2CF9AE}" pid="91" name="Address.Office">
    <vt:lpwstr/>
  </property>
  <property fmtid="{D5CDD505-2E9C-101B-9397-08002B2CF9AE}" pid="92" name="Fax1.Office">
    <vt:lpwstr/>
  </property>
  <property fmtid="{D5CDD505-2E9C-101B-9397-08002B2CF9AE}" pid="93" name="Phone1.Office">
    <vt:lpwstr/>
  </property>
  <property fmtid="{D5CDD505-2E9C-101B-9397-08002B2CF9AE}" pid="94" name="CompanyID">
    <vt:lpwstr/>
  </property>
  <property fmtid="{D5CDD505-2E9C-101B-9397-08002B2CF9AE}" pid="95" name="CompanyLCID">
    <vt:lpwstr>0</vt:lpwstr>
  </property>
  <property fmtid="{D5CDD505-2E9C-101B-9397-08002B2CF9AE}" pid="96" name="AuthorInfoIncluded">
    <vt:lpwstr>True</vt:lpwstr>
  </property>
  <property fmtid="{D5CDD505-2E9C-101B-9397-08002B2CF9AE}" pid="97" name="AuthorInfoName">
    <vt:lpwstr>Walter Braegger</vt:lpwstr>
  </property>
  <property fmtid="{D5CDD505-2E9C-101B-9397-08002B2CF9AE}" pid="98" name="AuthorInfoDetails1">
    <vt:lpwstr>Max-Högger-Strasse 81_x000d_
Postfach 8098 Zürich</vt:lpwstr>
  </property>
  <property fmtid="{D5CDD505-2E9C-101B-9397-08002B2CF9AE}" pid="99" name="AuthorInfoDetails2">
    <vt:lpwstr/>
  </property>
  <property fmtid="{D5CDD505-2E9C-101B-9397-08002B2CF9AE}" pid="100" name="AuthorInfoEmail">
    <vt:lpwstr>walter.braegger@ubs.com</vt:lpwstr>
  </property>
  <property fmtid="{D5CDD505-2E9C-101B-9397-08002B2CF9AE}" pid="101" name="AuthorInfoPhone">
    <vt:lpwstr>+41-44-238 61 25</vt:lpwstr>
  </property>
  <property fmtid="{D5CDD505-2E9C-101B-9397-08002B2CF9AE}" pid="102" name="Endorsement">
    <vt:lpwstr/>
  </property>
  <property fmtid="{D5CDD505-2E9C-101B-9397-08002B2CF9AE}" pid="103" name="CoverPage.Ppt">
    <vt:lpwstr>True</vt:lpwstr>
  </property>
  <property fmtid="{D5CDD505-2E9C-101B-9397-08002B2CF9AE}" pid="104" name="CoverPhoto.Ppt">
    <vt:lpwstr/>
  </property>
  <property fmtid="{D5CDD505-2E9C-101B-9397-08002B2CF9AE}" pid="105" name="CoverPhotoLocation.Ppt">
    <vt:lpwstr>0</vt:lpwstr>
  </property>
  <property fmtid="{D5CDD505-2E9C-101B-9397-08002B2CF9AE}" pid="106" name="CoverPhotoPath">
    <vt:lpwstr/>
  </property>
  <property fmtid="{D5CDD505-2E9C-101B-9397-08002B2CF9AE}" pid="107" name="SecurityLevel">
    <vt:lpwstr>4</vt:lpwstr>
  </property>
  <property fmtid="{D5CDD505-2E9C-101B-9397-08002B2CF9AE}" pid="108" name="CoverPhotoIncluded">
    <vt:lpwstr>False</vt:lpwstr>
  </property>
  <property fmtid="{D5CDD505-2E9C-101B-9397-08002B2CF9AE}" pid="109" name="CoverPhotoIsCustom">
    <vt:lpwstr>False</vt:lpwstr>
  </property>
  <property fmtid="{D5CDD505-2E9C-101B-9397-08002B2CF9AE}" pid="110" name="SectionDivider.Ppt">
    <vt:lpwstr>True</vt:lpwstr>
  </property>
  <property fmtid="{D5CDD505-2E9C-101B-9397-08002B2CF9AE}" pid="111" name="IDStampDateFormatID">
    <vt:lpwstr>F1</vt:lpwstr>
  </property>
  <property fmtid="{D5CDD505-2E9C-101B-9397-08002B2CF9AE}" pid="112" name="IDStampDateFormat-T">
    <vt:lpwstr>MMMM d, yyyy h:mm AM/PM</vt:lpwstr>
  </property>
  <property fmtid="{D5CDD505-2E9C-101B-9397-08002B2CF9AE}" pid="113" name="CoverPageDateFormatID">
    <vt:lpwstr>F1</vt:lpwstr>
  </property>
  <property fmtid="{D5CDD505-2E9C-101B-9397-08002B2CF9AE}" pid="114" name="CoverPageDateFormatFilter">
    <vt:lpwstr>1</vt:lpwstr>
  </property>
  <property fmtid="{D5CDD505-2E9C-101B-9397-08002B2CF9AE}" pid="115" name="CoverPageDateFormat-T">
    <vt:lpwstr>MMMM d, yyyy</vt:lpwstr>
  </property>
  <property fmtid="{D5CDD505-2E9C-101B-9397-08002B2CF9AE}" pid="116" name="DisclaimerPage.Ppt">
    <vt:lpwstr>False</vt:lpwstr>
  </property>
  <property fmtid="{D5CDD505-2E9C-101B-9397-08002B2CF9AE}" pid="117" name="DisclaimerID.Ppt">
    <vt:lpwstr>D1</vt:lpwstr>
  </property>
  <property fmtid="{D5CDD505-2E9C-101B-9397-08002B2CF9AE}" pid="118" name="UseInternalUBSFont.Office">
    <vt:lpwstr>True</vt:lpwstr>
  </property>
  <property fmtid="{D5CDD505-2E9C-101B-9397-08002B2CF9AE}" pid="119" name="Subheading-T">
    <vt:lpwstr>&lt;&lt;Table Subheading&gt;&gt;</vt:lpwstr>
  </property>
  <property fmtid="{D5CDD505-2E9C-101B-9397-08002B2CF9AE}" pid="120" name="CalendarDateFormatID">
    <vt:lpwstr>F1</vt:lpwstr>
  </property>
  <property fmtid="{D5CDD505-2E9C-101B-9397-08002B2CF9AE}" pid="121" name="CalendarStartDay">
    <vt:lpwstr>1</vt:lpwstr>
  </property>
  <property fmtid="{D5CDD505-2E9C-101B-9397-08002B2CF9AE}" pid="122" name="DateFormat.Ppt">
    <vt:lpwstr>F1</vt:lpwstr>
  </property>
  <property fmtid="{D5CDD505-2E9C-101B-9397-08002B2CF9AE}" pid="123" name="ContentType">
    <vt:lpwstr>IBD Pitchbook (landscape)</vt:lpwstr>
  </property>
  <property fmtid="{D5CDD505-2E9C-101B-9397-08002B2CF9AE}" pid="124" name="PresUniqueID">
    <vt:lpwstr>N159D00VE85</vt:lpwstr>
  </property>
</Properties>
</file>