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6.jpg" ContentType="image/jpeg"/>
  <Override PartName="/ppt/media/image33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53.jp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748" r:id="rId2"/>
    <p:sldId id="2423" r:id="rId3"/>
    <p:sldId id="2446" r:id="rId4"/>
    <p:sldId id="2417" r:id="rId5"/>
    <p:sldId id="331" r:id="rId6"/>
    <p:sldId id="2754" r:id="rId7"/>
    <p:sldId id="2607" r:id="rId8"/>
    <p:sldId id="2750" r:id="rId9"/>
    <p:sldId id="2397" r:id="rId10"/>
    <p:sldId id="2611" r:id="rId11"/>
    <p:sldId id="2753" r:id="rId12"/>
    <p:sldId id="3881" r:id="rId13"/>
    <p:sldId id="2596" r:id="rId14"/>
    <p:sldId id="1020" r:id="rId15"/>
    <p:sldId id="2751" r:id="rId16"/>
    <p:sldId id="2609" r:id="rId17"/>
    <p:sldId id="3883" r:id="rId18"/>
    <p:sldId id="2598" r:id="rId19"/>
    <p:sldId id="299" r:id="rId20"/>
    <p:sldId id="2481" r:id="rId21"/>
    <p:sldId id="435" r:id="rId22"/>
    <p:sldId id="2752" r:id="rId23"/>
    <p:sldId id="2617" r:id="rId24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 EPFL" id="{9BF3FFFD-C098-4740-BA83-AF7494E26753}">
          <p14:sldIdLst>
            <p14:sldId id="2748"/>
            <p14:sldId id="2423"/>
            <p14:sldId id="2446"/>
            <p14:sldId id="2417"/>
            <p14:sldId id="331"/>
            <p14:sldId id="2754"/>
            <p14:sldId id="2607"/>
            <p14:sldId id="2750"/>
            <p14:sldId id="2397"/>
            <p14:sldId id="2611"/>
            <p14:sldId id="2753"/>
            <p14:sldId id="3881"/>
            <p14:sldId id="2596"/>
            <p14:sldId id="1020"/>
            <p14:sldId id="2751"/>
            <p14:sldId id="2609"/>
            <p14:sldId id="3883"/>
            <p14:sldId id="2598"/>
            <p14:sldId id="299"/>
            <p14:sldId id="2481"/>
            <p14:sldId id="435"/>
            <p14:sldId id="2752"/>
            <p14:sldId id="26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2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73" userDrawn="1">
          <p15:clr>
            <a:srgbClr val="A4A3A4"/>
          </p15:clr>
        </p15:guide>
        <p15:guide id="4" pos="136" userDrawn="1">
          <p15:clr>
            <a:srgbClr val="A4A3A4"/>
          </p15:clr>
        </p15:guide>
        <p15:guide id="5" pos="419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2482"/>
    <a:srgbClr val="000000"/>
    <a:srgbClr val="444F69"/>
    <a:srgbClr val="6DACD1"/>
    <a:srgbClr val="F1F7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/>
    <p:restoredTop sz="94147" autoAdjust="0"/>
  </p:normalViewPr>
  <p:slideViewPr>
    <p:cSldViewPr snapToGrid="0">
      <p:cViewPr varScale="1">
        <p:scale>
          <a:sx n="89" d="100"/>
          <a:sy n="89" d="100"/>
        </p:scale>
        <p:origin x="738" y="78"/>
      </p:cViewPr>
      <p:guideLst>
        <p:guide orient="horz" pos="152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90"/>
        <p:guide pos="2160"/>
        <p:guide orient="horz" pos="373"/>
        <p:guide pos="136"/>
        <p:guide pos="419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CH">
                <a:latin typeface="Arial" panose="020B0604020202020204" pitchFamily="34" charset="0"/>
              </a:rPr>
              <a:t>NAME EVENT / NAME PRESENTATION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557D3-8A03-264C-8EB8-CD9E7AC36698}" type="datetime1">
              <a:rPr lang="fr-CH" smtClean="0">
                <a:latin typeface="Arial" panose="020B0604020202020204" pitchFamily="34" charset="0"/>
              </a:rPr>
              <a:t>14.06.2023</a:t>
            </a:fld>
            <a:endParaRPr lang="fr-CH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CH">
                <a:latin typeface="Arial" panose="020B0604020202020204" pitchFamily="34" charset="0"/>
              </a:rPr>
              <a:t>Speaker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‹N°›</a:t>
            </a:fld>
            <a:endParaRPr lang="fr-CH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r>
              <a:rPr lang="fr-FR"/>
              <a:t>NAME EVENT / NAME PRESENTATION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144FF11-4C5A-AB41-B943-8AD13C11DBEC}" type="datetime1">
              <a:rPr lang="fr-CH" smtClean="0"/>
              <a:t>14.06.2023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6964" cy="362079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210518" y="4400549"/>
            <a:ext cx="6436964" cy="420100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r>
              <a:rPr lang="fr-FR"/>
              <a:t>Speaker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140.emf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6375" y="638175"/>
            <a:ext cx="6445250" cy="36258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206375" y="4400549"/>
            <a:ext cx="6445250" cy="428466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44D5C0B-FF5D-D74D-8C14-2DF3F36D9FA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314A85B-4050-5045-9CAE-169AA3FAE542}" type="datetime1">
              <a:rPr lang="fr-CH" smtClean="0"/>
              <a:t>14.06.2023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3D4F82-6E1C-8940-80E9-9B34DD9CC2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MV</a:t>
            </a:r>
            <a:endParaRPr lang="fr-FR" dirty="0"/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3BE92E5B-E05D-834A-8331-EB7868A68CB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Visite of Roche - Wrap-up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4361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ETH Domain Intermediate Evaluation 2023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FR"/>
              <a:t>Version 23.03.2023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MV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3272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chemeClr val="tx1"/>
                </a:solidFill>
              </a:rPr>
              <a:t>Period 2007 - now</a:t>
            </a:r>
          </a:p>
          <a:p>
            <a:pPr>
              <a:lnSpc>
                <a:spcPct val="110000"/>
              </a:lnSpc>
            </a:pPr>
            <a:endParaRPr lang="en-US" sz="12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200" dirty="0">
                <a:solidFill>
                  <a:schemeClr val="tx1"/>
                </a:solidFill>
              </a:rPr>
              <a:t>ERC Arc </a:t>
            </a:r>
            <a:r>
              <a:rPr lang="en-US" sz="1200" dirty="0" err="1">
                <a:solidFill>
                  <a:schemeClr val="tx1"/>
                </a:solidFill>
              </a:rPr>
              <a:t>lemanique</a:t>
            </a:r>
            <a:r>
              <a:rPr lang="en-US" sz="1200" dirty="0">
                <a:solidFill>
                  <a:schemeClr val="tx1"/>
                </a:solidFill>
              </a:rPr>
              <a:t> impact at Zurich level of 350MCHF</a:t>
            </a:r>
          </a:p>
          <a:p>
            <a:pPr>
              <a:lnSpc>
                <a:spcPct val="110000"/>
              </a:lnSpc>
            </a:pPr>
            <a:r>
              <a:rPr lang="en-US" sz="1200" dirty="0">
                <a:solidFill>
                  <a:schemeClr val="tx1"/>
                </a:solidFill>
              </a:rPr>
              <a:t>All numbers based on host institution at time of application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9967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N°4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C0359B-C971-0749-A0BA-C342682093AF}" type="datetime1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14.06.2023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262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80975" y="858838"/>
            <a:ext cx="6496050" cy="36544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 dirty="0" err="1"/>
              <a:t>Dialog</a:t>
            </a:r>
            <a:r>
              <a:rPr lang="fr-FR" dirty="0"/>
              <a:t> 2020 - </a:t>
            </a:r>
            <a:r>
              <a:rPr lang="fr-FR" dirty="0" err="1"/>
              <a:t>Highlights</a:t>
            </a:r>
            <a:r>
              <a:rPr lang="fr-FR" dirty="0"/>
              <a:t> &amp; </a:t>
            </a:r>
            <a:r>
              <a:rPr lang="fr-FR" dirty="0" err="1"/>
              <a:t>outlook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5E33E8-24BB-C84E-ABC4-14625EBE19CE}" type="datetime1">
              <a:rPr lang="fr-CH" smtClean="0"/>
              <a:t>14.06.2023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Martin Vetterli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4546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47625" y="661988"/>
            <a:ext cx="7213600" cy="40576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223497" y="5117309"/>
            <a:ext cx="6670384" cy="451016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FC3F373-CBEE-FE41-98E4-4455B641E81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FR"/>
              <a:t>Version 23.03.2023</a:t>
            </a:r>
            <a:endParaRPr lang="fr-FR" dirty="0"/>
          </a:p>
        </p:txBody>
      </p:sp>
      <p:sp>
        <p:nvSpPr>
          <p:cNvPr id="6" name="Espace réservé de l'en-tête 5">
            <a:extLst>
              <a:ext uri="{FF2B5EF4-FFF2-40B4-BE49-F238E27FC236}">
                <a16:creationId xmlns:a16="http://schemas.microsoft.com/office/drawing/2014/main" id="{AC13EC27-27F7-464F-BF2C-3AB82869200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ETH Domain Intermediate Evaluation 2023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0693EED-8B57-6C42-BC27-280302A687B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MV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148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2132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84138" y="962025"/>
            <a:ext cx="7267576" cy="40894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en-US" sz="1300" dirty="0">
                <a:ea typeface="Avenir"/>
              </a:rPr>
              <a:t>Between 2010 and 2022, the bachelor-master population grew from 5’503 to 10’299 (</a:t>
            </a:r>
            <a:r>
              <a:rPr lang="en-US" sz="1300" b="1" dirty="0">
                <a:solidFill>
                  <a:schemeClr val="accent1"/>
                </a:solidFill>
                <a:ea typeface="Avenir"/>
              </a:rPr>
              <a:t>87,2%</a:t>
            </a:r>
            <a:r>
              <a:rPr lang="en-US" sz="1300" dirty="0">
                <a:ea typeface="Avenir"/>
              </a:rPr>
              <a:t>)</a:t>
            </a:r>
            <a:endParaRPr lang="fr-CH" sz="1300" dirty="0"/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ETH Domain Intermediate Evaluation 2023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FR"/>
              <a:t>Version 23.03.2023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MV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6114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FE6EBE-EF96-4E5E-9E82-459EA7525ED6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996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80975" y="858838"/>
            <a:ext cx="6496050" cy="36544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WELCOME TO THE JSP 2022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789614C-61F3-D44F-B153-A9FE3E6E4C3E}" type="datetime1">
              <a:rPr lang="fr-CH" smtClean="0"/>
              <a:t>14.06.2023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MV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22</a:t>
            </a:fld>
            <a:endParaRPr lang="fr-FR" dirty="0"/>
          </a:p>
        </p:txBody>
      </p:sp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FABA9274-1E56-E3BA-F5CE-AD618C52C3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5307395"/>
              </p:ext>
            </p:extLst>
          </p:nvPr>
        </p:nvGraphicFramePr>
        <p:xfrm>
          <a:off x="227013" y="5041901"/>
          <a:ext cx="6292766" cy="1905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euille de calcul" r:id="rId3" imgW="10109200" imgH="3060700" progId="Excel.Sheet.12">
                  <p:embed/>
                </p:oleObj>
              </mc:Choice>
              <mc:Fallback>
                <p:oleObj name="Feuille de calcul" r:id="rId3" imgW="10109200" imgH="3060700" progId="Excel.Sheet.12">
                  <p:embed/>
                  <p:pic>
                    <p:nvPicPr>
                      <p:cNvPr id="8" name="Objet 7">
                        <a:extLst>
                          <a:ext uri="{FF2B5EF4-FFF2-40B4-BE49-F238E27FC236}">
                            <a16:creationId xmlns:a16="http://schemas.microsoft.com/office/drawing/2014/main" id="{FABA9274-1E56-E3BA-F5CE-AD618C52C3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7013" y="5041901"/>
                        <a:ext cx="6292766" cy="1905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226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80975" y="858838"/>
            <a:ext cx="6496050" cy="36544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Research</a:t>
            </a:r>
            <a:r>
              <a:rPr lang="fr-FR" dirty="0"/>
              <a:t> in </a:t>
            </a:r>
            <a:r>
              <a:rPr lang="fr-FR" dirty="0" err="1"/>
              <a:t>Health</a:t>
            </a:r>
            <a:r>
              <a:rPr lang="fr-FR" dirty="0"/>
              <a:t> Science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WELCOME TO THE JSP 2022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6973886-DAEE-D743-A5DF-6E84E4FF750A}" type="datetime1">
              <a:rPr lang="fr-CH" smtClean="0"/>
              <a:t>14.06.2023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MV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2542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210518" y="4572000"/>
            <a:ext cx="6436964" cy="4029558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7A87EDF-68BA-F94F-B072-14600DC49C2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1E0B87-043D-5B46-B02D-F886FBA658FE}" type="datetime1">
              <a:rPr lang="fr-CH" smtClean="0"/>
              <a:t>14.06.2023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16FE9C7-3AD5-C54F-B9F1-147F108973F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11B2E7AA-ECDA-9344-AA3A-EC044CB2FF6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</a:p>
        </p:txBody>
      </p:sp>
    </p:spTree>
    <p:extLst>
      <p:ext uri="{BB962C8B-B14F-4D97-AF65-F5344CB8AC3E}">
        <p14:creationId xmlns:p14="http://schemas.microsoft.com/office/powerpoint/2010/main" val="873990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70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EPFL, what else ?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B9272-E40B-2841-9A8C-1D41936A1995}" type="datetime1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14.06.2023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MV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0783-AAED-1941-8BCC-9F6140F0A6B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88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52388" y="661988"/>
            <a:ext cx="7224713" cy="4064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217927" y="5117308"/>
            <a:ext cx="6675956" cy="451016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DAA5B0-F0A2-FC4A-A983-A7D36885AE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FR"/>
              <a:t>Version 23.03.2023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63E538A-2931-BE4F-8812-9584FF0EBA0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MV</a:t>
            </a:r>
            <a:endParaRPr lang="fr-FR" dirty="0"/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71C01C5F-21DE-2D4C-B97B-24A5AAEE479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ETH Domain Intermediate Evaluation 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7717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42863" y="661988"/>
            <a:ext cx="7210426" cy="4056062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217926" y="5117308"/>
            <a:ext cx="6663450" cy="451016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74E946-FB52-2545-BD60-5AEA7DF90B4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FR"/>
              <a:t>Version 23.03.2023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CB3726-A30F-B146-8F91-66E7C440AA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MV</a:t>
            </a:r>
            <a:endParaRPr lang="fr-FR" dirty="0"/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E0BBDD80-4BE9-664B-9C83-FACE388671A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ETH Domain Intermediate Evaluation 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3757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210518" y="4572000"/>
            <a:ext cx="6436964" cy="402955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BD3866-57BD-3D4B-9FA8-EE647BF466E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8F46F8F-4765-584A-9862-81B9EF74AFE7}" type="datetime1">
              <a:rPr lang="fr-CH" smtClean="0"/>
              <a:t>14.06.2023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70AE0B-DC87-5A41-BBB7-6A9D599997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1884B21E-9C45-D643-BFEA-0D471EC2FEB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9500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79388" y="862013"/>
            <a:ext cx="6496050" cy="36544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179388" y="4624388"/>
            <a:ext cx="6465856" cy="4202740"/>
          </a:xfrm>
        </p:spPr>
        <p:txBody>
          <a:bodyPr/>
          <a:lstStyle/>
          <a:p>
            <a:pPr lvl="0"/>
            <a:r>
              <a:rPr lang="en-US" sz="1200" b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3 focus area -&gt; 5 priorities</a:t>
            </a:r>
            <a:endParaRPr lang="fr-CH" sz="1200" kern="120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Rational:</a:t>
            </a:r>
            <a:endParaRPr lang="fr-CH" sz="1200" kern="120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Building on our strengths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momentum</a:t>
            </a:r>
            <a:endParaRPr lang="fr-CH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Achievable</a:t>
            </a:r>
            <a:endParaRPr lang="fr-CH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Taking our responsibilities as public institution towards society and the challenges it faces</a:t>
            </a:r>
            <a:endParaRPr lang="fr-CH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A17A703-5024-B042-99BE-9F3A7128DE2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D722D90-8AF1-0548-B7C1-E27FEDA28D35}" type="datetime1">
              <a:rPr lang="fr-CH" smtClean="0"/>
              <a:t>14.06.2023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1136C8D-4802-574D-BBD6-05F1CE79D51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MV</a:t>
            </a:r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E5138E00-B5ED-1A4F-AA13-DC768C713AA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WELCOME TO THE JSP 2022</a:t>
            </a:r>
          </a:p>
        </p:txBody>
      </p:sp>
    </p:spTree>
    <p:extLst>
      <p:ext uri="{BB962C8B-B14F-4D97-AF65-F5344CB8AC3E}">
        <p14:creationId xmlns:p14="http://schemas.microsoft.com/office/powerpoint/2010/main" val="1879267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80975" y="858838"/>
            <a:ext cx="6496050" cy="36544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WELCOME TO THE JSP 2022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5300A74-8182-DD40-B42F-9B12F33B7569}" type="datetime1">
              <a:rPr lang="fr-CH" smtClean="0"/>
              <a:t>14.06.2023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MV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205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80975" y="858838"/>
            <a:ext cx="6496050" cy="36544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EPFL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had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grown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reputation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over the last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years</a:t>
            </a:r>
            <a:endParaRPr lang="fr-CH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a major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prize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playing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in first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league</a:t>
            </a:r>
            <a:endParaRPr lang="fr-CH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for 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yound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university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was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not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obvious</a:t>
            </a:r>
            <a:endParaRPr lang="fr-CH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I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would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like to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thank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Maryna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in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name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of EPFL and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my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name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to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allows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us to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play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in the first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league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!</a:t>
            </a: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WELCOME TO THE JSP 2022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73629CC-1F57-4042-9962-203C375281C2}" type="datetime1">
              <a:rPr lang="fr-CH" smtClean="0"/>
              <a:t>14.06.2023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MV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4514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Facul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en-GB" noProof="0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Modifiez le style du titre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/>
              <a:t>Modifiez le style des sous-titres du masque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47" y="80283"/>
            <a:ext cx="1175301" cy="508654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GB" noProof="0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87583-F16A-6F41-8B68-000F9C9C20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50" y="4440264"/>
            <a:ext cx="698500" cy="507975"/>
          </a:xfrm>
        </p:spPr>
        <p:txBody>
          <a:bodyPr lIns="0" tIns="0" rIns="0" bIns="0" anchor="b" anchorCtr="0">
            <a:noAutofit/>
          </a:bodyPr>
          <a:lstStyle>
            <a:lvl1pPr marL="114300" indent="-107950">
              <a:buFontTx/>
              <a:buBlip>
                <a:blip r:embed="rId3"/>
              </a:buBlip>
              <a:tabLst/>
              <a:defRPr sz="7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1563688"/>
            <a:ext cx="3144838" cy="357981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Martin Vetterli - EPFL President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875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72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Martin Vetterli - EPFL President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Martin Vetterli - EPFL President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Martin Vetterli - EPFL President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Martin Vetterli - EPFL President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Image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3114674"/>
            <a:ext cx="8239125" cy="20288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1563688"/>
            <a:ext cx="7646988" cy="1436687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Martin Vetterli - EPFL President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101AB-8ACE-BB4C-9D61-B4AABFE1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Martin Vetterli - EPFL President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Martin Vetterli - EPFL President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223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Martin Vetterli - EPFL President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ADDE366-C2C0-524A-9BAF-5F0B70A98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9090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5041849-939B-E04F-AABC-A900B2B4E3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4579268"/>
            <a:ext cx="561543" cy="3673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865CD0-FD83-AF44-9C32-763AAD652C05}"/>
              </a:ext>
            </a:extLst>
          </p:cNvPr>
          <p:cNvSpPr/>
          <p:nvPr userDrawn="1"/>
        </p:nvSpPr>
        <p:spPr>
          <a:xfrm rot="16200000">
            <a:off x="89679" y="4591427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42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5" orient="horz" pos="123">
          <p15:clr>
            <a:srgbClr val="FBAE40"/>
          </p15:clr>
        </p15:guide>
        <p15:guide id="6" orient="horz" pos="3117">
          <p15:clr>
            <a:srgbClr val="FBAE40"/>
          </p15:clr>
        </p15:guide>
        <p15:guide id="7" pos="83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EP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47" y="80283"/>
            <a:ext cx="1175301" cy="508654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5041849-939B-E04F-AABC-A900B2B4E3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4579268"/>
            <a:ext cx="561543" cy="3673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865CD0-FD83-AF44-9C32-763AAD652C05}"/>
              </a:ext>
            </a:extLst>
          </p:cNvPr>
          <p:cNvSpPr/>
          <p:nvPr userDrawn="1"/>
        </p:nvSpPr>
        <p:spPr>
          <a:xfrm rot="16200000">
            <a:off x="89679" y="4591427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5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5" orient="horz" pos="123">
          <p15:clr>
            <a:srgbClr val="FBAE40"/>
          </p15:clr>
        </p15:guide>
        <p15:guide id="6" orient="horz" pos="3117">
          <p15:clr>
            <a:srgbClr val="FBAE40"/>
          </p15:clr>
        </p15:guide>
        <p15:guide id="7" pos="83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Martin Vetterli - EPFL President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395" y="131032"/>
            <a:ext cx="3144520" cy="107275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763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GT14 – 25.06.2021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4903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413B39"/>
                </a:solidFill>
                <a:latin typeface="Franklin Gothic Demi Cond"/>
                <a:cs typeface="Franklin Gothic Demi C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1009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3271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Martin Vetterli - EPFL President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Martin Vetterli - EPFL President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817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Martin Vetterli - EPFL President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Martin Vetterli - EPFL President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95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Martin Vetterli - EPFL President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Martin Vetterli - EPFL President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Martin Vetterli - EPFL President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6" y="131032"/>
            <a:ext cx="3144520" cy="107275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5" y="179552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en-GB" noProof="0"/>
              <a:t>Modifiez le style du titre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en-GB" noProof="0"/>
              <a:t>Modifier les styles du </a:t>
            </a:r>
            <a:r>
              <a:rPr lang="en-GB" noProof="0" err="1"/>
              <a:t>texte</a:t>
            </a:r>
            <a:r>
              <a:rPr lang="en-GB" noProof="0"/>
              <a:t> du masque</a:t>
            </a:r>
          </a:p>
          <a:p>
            <a:pPr lvl="1"/>
            <a:r>
              <a:rPr lang="en-GB" noProof="0" err="1"/>
              <a:t>Deuxième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Troisième</a:t>
            </a:r>
            <a:r>
              <a:rPr lang="en-GB" noProof="0"/>
              <a:t> </a:t>
            </a:r>
            <a:r>
              <a:rPr lang="en-GB" noProof="0" err="1"/>
              <a:t>niveau</a:t>
            </a:r>
            <a:r>
              <a:rPr lang="en-GB" noProof="0"/>
              <a:t>
</a:t>
            </a:r>
            <a:r>
              <a:rPr lang="en-GB" noProof="0" err="1"/>
              <a:t>Quatrième</a:t>
            </a:r>
            <a:r>
              <a:rPr lang="en-GB" noProof="0"/>
              <a:t> </a:t>
            </a:r>
            <a:r>
              <a:rPr lang="en-GB" noProof="0" err="1"/>
              <a:t>niveau</a:t>
            </a:r>
            <a:r>
              <a:rPr lang="en-GB" noProof="0"/>
              <a:t>
</a:t>
            </a:r>
            <a:r>
              <a:rPr lang="en-GB" noProof="0" err="1"/>
              <a:t>Cinquième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CH" noProof="0"/>
              <a:t>INTRODUCTION EPFL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15989" y="1874064"/>
            <a:ext cx="3543260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noProof="0"/>
              <a:t>Martin Vetterli - EPFL President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en-GB" noProof="0" smtClean="0"/>
              <a:pPr/>
              <a:t>‹N°›</a:t>
            </a:fld>
            <a:endParaRPr lang="en-GB" noProof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273" y="132334"/>
            <a:ext cx="653952" cy="2830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430003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4" r:id="rId2"/>
    <p:sldLayoutId id="2147483663" r:id="rId3"/>
    <p:sldLayoutId id="2147483681" r:id="rId4"/>
    <p:sldLayoutId id="2147483673" r:id="rId5"/>
    <p:sldLayoutId id="2147483685" r:id="rId6"/>
    <p:sldLayoutId id="2147483662" r:id="rId7"/>
    <p:sldLayoutId id="2147483674" r:id="rId8"/>
    <p:sldLayoutId id="2147483675" r:id="rId9"/>
    <p:sldLayoutId id="2147483676" r:id="rId10"/>
    <p:sldLayoutId id="2147483664" r:id="rId11"/>
    <p:sldLayoutId id="2147483666" r:id="rId12"/>
    <p:sldLayoutId id="2147483677" r:id="rId13"/>
    <p:sldLayoutId id="2147483678" r:id="rId14"/>
    <p:sldLayoutId id="2147483679" r:id="rId15"/>
    <p:sldLayoutId id="2147483667" r:id="rId16"/>
    <p:sldLayoutId id="2147483693" r:id="rId17"/>
    <p:sldLayoutId id="2147483697" r:id="rId18"/>
    <p:sldLayoutId id="2147483701" r:id="rId19"/>
    <p:sldLayoutId id="2147483703" r:id="rId20"/>
    <p:sldLayoutId id="2147483704" r:id="rId21"/>
    <p:sldLayoutId id="2147483705" r:id="rId22"/>
    <p:sldLayoutId id="2147483706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200" b="1" i="0" kern="1000" spc="-7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18" Type="http://schemas.openxmlformats.org/officeDocument/2006/relationships/image" Target="../media/image71.jpeg"/><Relationship Id="rId3" Type="http://schemas.openxmlformats.org/officeDocument/2006/relationships/image" Target="../media/image56.png"/><Relationship Id="rId21" Type="http://schemas.openxmlformats.org/officeDocument/2006/relationships/image" Target="../media/image74.jpeg"/><Relationship Id="rId7" Type="http://schemas.openxmlformats.org/officeDocument/2006/relationships/image" Target="../media/image60.png"/><Relationship Id="rId12" Type="http://schemas.openxmlformats.org/officeDocument/2006/relationships/image" Target="../media/image65.jpeg"/><Relationship Id="rId17" Type="http://schemas.openxmlformats.org/officeDocument/2006/relationships/image" Target="../media/image70.jpe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tiff"/><Relationship Id="rId19" Type="http://schemas.openxmlformats.org/officeDocument/2006/relationships/image" Target="../media/image72.jpeg"/><Relationship Id="rId4" Type="http://schemas.openxmlformats.org/officeDocument/2006/relationships/image" Target="../media/image57.png"/><Relationship Id="rId9" Type="http://schemas.openxmlformats.org/officeDocument/2006/relationships/image" Target="../media/image62.tiff"/><Relationship Id="rId14" Type="http://schemas.openxmlformats.org/officeDocument/2006/relationships/image" Target="../media/image67.png"/><Relationship Id="rId22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tiff"/><Relationship Id="rId26" Type="http://schemas.openxmlformats.org/officeDocument/2006/relationships/image" Target="../media/image101.jpeg"/><Relationship Id="rId3" Type="http://schemas.openxmlformats.org/officeDocument/2006/relationships/image" Target="../media/image78.jpeg"/><Relationship Id="rId21" Type="http://schemas.openxmlformats.org/officeDocument/2006/relationships/image" Target="../media/image96.jpeg"/><Relationship Id="rId7" Type="http://schemas.openxmlformats.org/officeDocument/2006/relationships/image" Target="../media/image82.png"/><Relationship Id="rId12" Type="http://schemas.openxmlformats.org/officeDocument/2006/relationships/image" Target="../media/image87.jpeg"/><Relationship Id="rId17" Type="http://schemas.openxmlformats.org/officeDocument/2006/relationships/image" Target="../media/image92.png"/><Relationship Id="rId25" Type="http://schemas.openxmlformats.org/officeDocument/2006/relationships/image" Target="../media/image100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24" Type="http://schemas.openxmlformats.org/officeDocument/2006/relationships/image" Target="../media/image99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23" Type="http://schemas.openxmlformats.org/officeDocument/2006/relationships/image" Target="../media/image98.png"/><Relationship Id="rId28" Type="http://schemas.openxmlformats.org/officeDocument/2006/relationships/image" Target="../media/image103.png"/><Relationship Id="rId10" Type="http://schemas.openxmlformats.org/officeDocument/2006/relationships/image" Target="../media/image85.png"/><Relationship Id="rId19" Type="http://schemas.openxmlformats.org/officeDocument/2006/relationships/image" Target="../media/image94.jpe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Relationship Id="rId22" Type="http://schemas.openxmlformats.org/officeDocument/2006/relationships/image" Target="../media/image97.png"/><Relationship Id="rId27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4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11" Type="http://schemas.openxmlformats.org/officeDocument/2006/relationships/image" Target="../media/image120.png"/><Relationship Id="rId5" Type="http://schemas.openxmlformats.org/officeDocument/2006/relationships/image" Target="../media/image115.png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4" Type="http://schemas.microsoft.com/office/2007/relationships/hdphoto" Target="../media/hdphoto2.wdp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13" Type="http://schemas.openxmlformats.org/officeDocument/2006/relationships/image" Target="../media/image136.png"/><Relationship Id="rId3" Type="http://schemas.openxmlformats.org/officeDocument/2006/relationships/image" Target="../media/image126.png"/><Relationship Id="rId7" Type="http://schemas.openxmlformats.org/officeDocument/2006/relationships/image" Target="../media/image130.jpeg"/><Relationship Id="rId12" Type="http://schemas.openxmlformats.org/officeDocument/2006/relationships/image" Target="../media/image135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3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5" Type="http://schemas.openxmlformats.org/officeDocument/2006/relationships/image" Target="../media/image138.jpe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tif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tiff"/><Relationship Id="rId17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tiff"/><Relationship Id="rId5" Type="http://schemas.openxmlformats.org/officeDocument/2006/relationships/image" Target="../media/image21.png"/><Relationship Id="rId15" Type="http://schemas.openxmlformats.org/officeDocument/2006/relationships/image" Target="../media/image31.tiff"/><Relationship Id="rId10" Type="http://schemas.openxmlformats.org/officeDocument/2006/relationships/image" Target="../media/image26.jp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27FFB99-7310-4A8A-A06F-E891543B8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892" y="0"/>
            <a:ext cx="7722108" cy="5143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3047D7-80BA-4E71-B13E-2C8C8E83D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005" y="120637"/>
            <a:ext cx="2828789" cy="233497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98ABFCC-F92F-4F56-9E9A-45168713C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7937" y="3976577"/>
            <a:ext cx="2322777" cy="104628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061AA30-5E18-4C8E-92C5-12DD5850A4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0852" y="4674067"/>
            <a:ext cx="1828959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!!!Image">
            <a:extLst>
              <a:ext uri="{FF2B5EF4-FFF2-40B4-BE49-F238E27FC236}">
                <a16:creationId xmlns:a16="http://schemas.microsoft.com/office/drawing/2014/main" id="{87784ACE-3227-A85C-1B68-005F47244B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75" y="1573835"/>
            <a:ext cx="7704641" cy="33556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F58A9BF-9130-3D2A-A65A-EB42F7F32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7338793" cy="1072753"/>
          </a:xfrm>
        </p:spPr>
        <p:txBody>
          <a:bodyPr>
            <a:normAutofit fontScale="90000"/>
          </a:bodyPr>
          <a:lstStyle/>
          <a:p>
            <a:r>
              <a:rPr lang="de-CH" sz="3600" kern="1200" spc="0" dirty="0">
                <a:solidFill>
                  <a:srgbClr val="413C3A"/>
                </a:solidFill>
                <a:latin typeface="+mj-lt"/>
              </a:rPr>
              <a:t>Further </a:t>
            </a:r>
            <a:r>
              <a:rPr lang="de-CH" sz="3600" kern="1200" spc="0" dirty="0" err="1">
                <a:solidFill>
                  <a:srgbClr val="413C3A"/>
                </a:solidFill>
                <a:latin typeface="+mj-lt"/>
              </a:rPr>
              <a:t>establish</a:t>
            </a:r>
            <a:r>
              <a:rPr lang="de-CH" sz="3600" kern="1200" spc="0" dirty="0">
                <a:solidFill>
                  <a:srgbClr val="413C3A"/>
                </a:solidFill>
                <a:latin typeface="+mj-lt"/>
              </a:rPr>
              <a:t> EPFL </a:t>
            </a:r>
            <a:r>
              <a:rPr lang="de-CH" sz="3600" kern="1200" spc="0" dirty="0" err="1">
                <a:solidFill>
                  <a:srgbClr val="413C3A"/>
                </a:solidFill>
                <a:latin typeface="+mj-lt"/>
              </a:rPr>
              <a:t>as</a:t>
            </a:r>
            <a:r>
              <a:rPr lang="de-CH" sz="3600" kern="1200" spc="0" dirty="0">
                <a:solidFill>
                  <a:srgbClr val="413C3A"/>
                </a:solidFill>
                <a:latin typeface="+mj-lt"/>
              </a:rPr>
              <a:t> a </a:t>
            </a:r>
            <a:r>
              <a:rPr lang="de-CH" sz="3600" kern="1200" spc="0" dirty="0" err="1">
                <a:solidFill>
                  <a:srgbClr val="413C3A"/>
                </a:solidFill>
                <a:latin typeface="+mj-lt"/>
              </a:rPr>
              <a:t>leader</a:t>
            </a:r>
            <a:r>
              <a:rPr lang="de-CH" sz="3600" kern="1200" spc="0" dirty="0">
                <a:solidFill>
                  <a:srgbClr val="413C3A"/>
                </a:solidFill>
                <a:latin typeface="+mj-lt"/>
              </a:rPr>
              <a:t> </a:t>
            </a:r>
            <a:br>
              <a:rPr lang="de-CH" sz="3600" kern="1200" spc="0" dirty="0">
                <a:solidFill>
                  <a:srgbClr val="413C3A"/>
                </a:solidFill>
                <a:latin typeface="+mj-lt"/>
              </a:rPr>
            </a:br>
            <a:r>
              <a:rPr lang="de-CH" sz="3600" kern="1200" spc="0" dirty="0">
                <a:solidFill>
                  <a:srgbClr val="413C3A"/>
                </a:solidFill>
                <a:latin typeface="+mj-lt"/>
              </a:rPr>
              <a:t>in </a:t>
            </a:r>
            <a:r>
              <a:rPr lang="de-CH" sz="3600" kern="1200" spc="0" dirty="0" err="1">
                <a:solidFill>
                  <a:srgbClr val="413C3A"/>
                </a:solidFill>
                <a:latin typeface="+mj-lt"/>
              </a:rPr>
              <a:t>key</a:t>
            </a:r>
            <a:r>
              <a:rPr lang="de-CH" sz="3600" kern="1200" spc="0" dirty="0">
                <a:solidFill>
                  <a:srgbClr val="413C3A"/>
                </a:solidFill>
                <a:latin typeface="+mj-lt"/>
              </a:rPr>
              <a:t> </a:t>
            </a:r>
            <a:r>
              <a:rPr lang="de-CH" sz="3600" kern="1200" spc="0" dirty="0" err="1">
                <a:solidFill>
                  <a:srgbClr val="413C3A"/>
                </a:solidFill>
                <a:latin typeface="+mj-lt"/>
              </a:rPr>
              <a:t>strategic</a:t>
            </a:r>
            <a:r>
              <a:rPr lang="de-CH" sz="3600" kern="1200" spc="0" dirty="0">
                <a:solidFill>
                  <a:srgbClr val="413C3A"/>
                </a:solidFill>
                <a:latin typeface="+mj-lt"/>
              </a:rPr>
              <a:t> </a:t>
            </a:r>
            <a:r>
              <a:rPr lang="de-CH" sz="3600" kern="1200" spc="0" dirty="0" err="1">
                <a:solidFill>
                  <a:srgbClr val="413C3A"/>
                </a:solidFill>
                <a:latin typeface="+mj-lt"/>
              </a:rPr>
              <a:t>fields</a:t>
            </a:r>
            <a:br>
              <a:rPr lang="de-CH" kern="1200" spc="0" dirty="0">
                <a:solidFill>
                  <a:srgbClr val="413C3A"/>
                </a:solidFill>
                <a:latin typeface="Arial"/>
              </a:rPr>
            </a:br>
            <a:endParaRPr lang="fr-FR" dirty="0">
              <a:solidFill>
                <a:schemeClr val="accent6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F7CEE00-BDBB-F7F3-F4F8-A605AAAF4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INTRODUCTION EPFL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7EF86B2-CAF6-CA06-3BAB-A64DD6FBE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8" name="!!!Image2">
            <a:extLst>
              <a:ext uri="{FF2B5EF4-FFF2-40B4-BE49-F238E27FC236}">
                <a16:creationId xmlns:a16="http://schemas.microsoft.com/office/drawing/2014/main" id="{C6AAB7B5-610A-046E-095A-DD80B6133D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9495" y="1564854"/>
            <a:ext cx="2570441" cy="1691692"/>
          </a:xfrm>
          <a:prstGeom prst="rect">
            <a:avLst/>
          </a:prstGeom>
        </p:spPr>
      </p:pic>
      <p:pic>
        <p:nvPicPr>
          <p:cNvPr id="9" name="!!!Image33">
            <a:extLst>
              <a:ext uri="{FF2B5EF4-FFF2-40B4-BE49-F238E27FC236}">
                <a16:creationId xmlns:a16="http://schemas.microsoft.com/office/drawing/2014/main" id="{54781095-93A0-35D0-957E-8964C312C0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4" y="3255380"/>
            <a:ext cx="2577123" cy="1692858"/>
          </a:xfrm>
          <a:prstGeom prst="rect">
            <a:avLst/>
          </a:prstGeom>
        </p:spPr>
      </p:pic>
      <p:sp>
        <p:nvSpPr>
          <p:cNvPr id="10" name="Textfeld 3">
            <a:extLst>
              <a:ext uri="{FF2B5EF4-FFF2-40B4-BE49-F238E27FC236}">
                <a16:creationId xmlns:a16="http://schemas.microsoft.com/office/drawing/2014/main" id="{CE65DB00-D3DC-F475-8E24-72F4D4761DFD}"/>
              </a:ext>
            </a:extLst>
          </p:cNvPr>
          <p:cNvSpPr txBox="1"/>
          <p:nvPr/>
        </p:nvSpPr>
        <p:spPr>
          <a:xfrm>
            <a:off x="3490356" y="3256546"/>
            <a:ext cx="2559580" cy="1691691"/>
          </a:xfrm>
          <a:prstGeom prst="rect">
            <a:avLst/>
          </a:prstGeom>
          <a:solidFill>
            <a:srgbClr val="5C2483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Realizing</a:t>
            </a: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 Revolution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feld 3">
            <a:extLst>
              <a:ext uri="{FF2B5EF4-FFF2-40B4-BE49-F238E27FC236}">
                <a16:creationId xmlns:a16="http://schemas.microsoft.com/office/drawing/2014/main" id="{41B784B5-41DF-5C46-6897-62421D8C1795}"/>
              </a:ext>
            </a:extLst>
          </p:cNvPr>
          <p:cNvSpPr txBox="1"/>
          <p:nvPr/>
        </p:nvSpPr>
        <p:spPr>
          <a:xfrm>
            <a:off x="904875" y="1549658"/>
            <a:ext cx="2587984" cy="169169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Strengthening</a:t>
            </a: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800" b="1" dirty="0">
              <a:solidFill>
                <a:srgbClr val="FFFFFF"/>
              </a:solidFill>
              <a:latin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Fundamental Sciences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feld 3">
            <a:extLst>
              <a:ext uri="{FF2B5EF4-FFF2-40B4-BE49-F238E27FC236}">
                <a16:creationId xmlns:a16="http://schemas.microsoft.com/office/drawing/2014/main" id="{A536C88F-0FFC-C279-FE04-5A77FEFEEA68}"/>
              </a:ext>
            </a:extLst>
          </p:cNvPr>
          <p:cNvSpPr txBox="1"/>
          <p:nvPr/>
        </p:nvSpPr>
        <p:spPr>
          <a:xfrm>
            <a:off x="6049936" y="1563689"/>
            <a:ext cx="2570441" cy="1691691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Achieving</a:t>
            </a: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Potential of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Health Science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Technology</a:t>
            </a:r>
          </a:p>
        </p:txBody>
      </p:sp>
      <p:pic>
        <p:nvPicPr>
          <p:cNvPr id="19" name="Espace réservé pour une image  9">
            <a:extLst>
              <a:ext uri="{FF2B5EF4-FFF2-40B4-BE49-F238E27FC236}">
                <a16:creationId xmlns:a16="http://schemas.microsoft.com/office/drawing/2014/main" id="{6488F03A-F6A9-000C-93A8-44C58BCE54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9936" y="3255380"/>
            <a:ext cx="2581302" cy="16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48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F374AD3-3735-41D7-40F1-B538B65608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6389" y="0"/>
            <a:ext cx="4037611" cy="25717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42C3BBA-BCBB-27CC-C817-5EEC95FCAC1D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4876" y="0"/>
            <a:ext cx="420151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21FD90-253D-F254-E289-415AEF16A3F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r-CH" dirty="0"/>
              <a:t>INTRODUCTION EPFL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C15D07-0933-B65B-570E-3811F84125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1E1CD7C-2161-7D43-862E-CE4C333CD873}" type="slidenum">
              <a:rPr lang="fr-FR" smtClean="0">
                <a:solidFill>
                  <a:schemeClr val="bg1"/>
                </a:solidFill>
              </a:rPr>
              <a:t>11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9B89D15-82E1-FEDB-AD26-49B250A98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7526"/>
            <a:ext cx="4150906" cy="1072753"/>
          </a:xfrm>
          <a:noFill/>
        </p:spPr>
        <p:txBody>
          <a:bodyPr>
            <a:normAutofit fontScale="90000"/>
          </a:bodyPr>
          <a:lstStyle/>
          <a:p>
            <a:r>
              <a:rPr lang="fr-CH" b="0" dirty="0" err="1">
                <a:solidFill>
                  <a:schemeClr val="bg1"/>
                </a:solidFill>
              </a:rPr>
              <a:t>Maryna</a:t>
            </a:r>
            <a:r>
              <a:rPr lang="fr-CH" b="0" dirty="0">
                <a:solidFill>
                  <a:schemeClr val="bg1"/>
                </a:solidFill>
              </a:rPr>
              <a:t> </a:t>
            </a:r>
            <a:r>
              <a:rPr lang="fr-CH" b="0" dirty="0" err="1">
                <a:solidFill>
                  <a:schemeClr val="bg1"/>
                </a:solidFill>
              </a:rPr>
              <a:t>Viazovska</a:t>
            </a:r>
            <a:r>
              <a:rPr lang="fr-CH" b="0" dirty="0">
                <a:solidFill>
                  <a:schemeClr val="bg1"/>
                </a:solidFill>
              </a:rPr>
              <a:t> has </a:t>
            </a:r>
            <a:r>
              <a:rPr lang="fr-CH" b="0" dirty="0" err="1">
                <a:solidFill>
                  <a:schemeClr val="bg1"/>
                </a:solidFill>
              </a:rPr>
              <a:t>received</a:t>
            </a:r>
            <a:r>
              <a:rPr lang="fr-CH" b="0" dirty="0">
                <a:solidFill>
                  <a:schemeClr val="bg1"/>
                </a:solidFill>
              </a:rPr>
              <a:t> a Fields Medal 2022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DEA1CEA-EA19-2961-C4C7-803B6F1061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6388" y="2571750"/>
            <a:ext cx="4037612" cy="2571750"/>
          </a:xfrm>
          <a:prstGeom prst="rect">
            <a:avLst/>
          </a:prstGeom>
        </p:spPr>
      </p:pic>
      <p:pic>
        <p:nvPicPr>
          <p:cNvPr id="7" name="Picture 2" descr="Médaille Fields — Wikipédia">
            <a:extLst>
              <a:ext uri="{FF2B5EF4-FFF2-40B4-BE49-F238E27FC236}">
                <a16:creationId xmlns:a16="http://schemas.microsoft.com/office/drawing/2014/main" id="{FD862CB1-2B1B-D774-4EC3-3DC994C99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4494" y="1975383"/>
            <a:ext cx="1201328" cy="119273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96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CB546EFB-52B5-B96D-ADBA-2D9215ECE5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804" r="4251" b="8534"/>
          <a:stretch/>
        </p:blipFill>
        <p:spPr>
          <a:xfrm>
            <a:off x="904875" y="0"/>
            <a:ext cx="8239125" cy="5143500"/>
          </a:xfr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8AC6FC-6236-627E-0CE5-C983ABF2B8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0666FE9E-26A3-3C30-7FE0-EB359B649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4" y="177526"/>
            <a:ext cx="6918325" cy="1147402"/>
          </a:xfrm>
        </p:spPr>
        <p:txBody>
          <a:bodyPr>
            <a:normAutofit/>
          </a:bodyPr>
          <a:lstStyle/>
          <a:p>
            <a:r>
              <a:rPr lang="fr-FR" dirty="0"/>
              <a:t>2030 </a:t>
            </a:r>
            <a:r>
              <a:rPr lang="fr-FR" dirty="0" err="1"/>
              <a:t>Climate</a:t>
            </a:r>
            <a:r>
              <a:rPr lang="fr-FR" dirty="0"/>
              <a:t> &amp; </a:t>
            </a:r>
            <a:r>
              <a:rPr lang="fr-FR" dirty="0" err="1"/>
              <a:t>Sustainability</a:t>
            </a:r>
            <a:r>
              <a:rPr lang="fr-FR" dirty="0"/>
              <a:t> </a:t>
            </a:r>
            <a:r>
              <a:rPr lang="fr-FR" dirty="0" err="1"/>
              <a:t>strategy</a:t>
            </a:r>
            <a:endParaRPr lang="fr-FR" dirty="0"/>
          </a:p>
        </p:txBody>
      </p:sp>
      <p:pic>
        <p:nvPicPr>
          <p:cNvPr id="10" name="!!!Image">
            <a:extLst>
              <a:ext uri="{FF2B5EF4-FFF2-40B4-BE49-F238E27FC236}">
                <a16:creationId xmlns:a16="http://schemas.microsoft.com/office/drawing/2014/main" id="{4526D4BC-110D-39E8-8BB8-68464A145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298" y="2589199"/>
            <a:ext cx="2030395" cy="20303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25857A1-9C01-D3DF-DCE3-1610B5CCF3E6}"/>
              </a:ext>
            </a:extLst>
          </p:cNvPr>
          <p:cNvSpPr txBox="1"/>
          <p:nvPr/>
        </p:nvSpPr>
        <p:spPr>
          <a:xfrm>
            <a:off x="1198880" y="1563688"/>
            <a:ext cx="245872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Interconnection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b="1" dirty="0" err="1"/>
              <a:t>education</a:t>
            </a:r>
            <a:r>
              <a:rPr lang="fr-FR" dirty="0"/>
              <a:t>, </a:t>
            </a:r>
            <a:r>
              <a:rPr lang="fr-FR" b="1" dirty="0" err="1"/>
              <a:t>research</a:t>
            </a:r>
            <a:r>
              <a:rPr lang="fr-FR" dirty="0"/>
              <a:t>, </a:t>
            </a:r>
            <a:r>
              <a:rPr lang="fr-FR" b="1" dirty="0"/>
              <a:t>innovation</a:t>
            </a:r>
            <a:r>
              <a:rPr lang="fr-FR" dirty="0"/>
              <a:t> and </a:t>
            </a:r>
            <a:r>
              <a:rPr lang="fr-FR" b="1" dirty="0"/>
              <a:t>campus</a:t>
            </a:r>
          </a:p>
          <a:p>
            <a:pPr algn="ctr"/>
            <a:r>
              <a:rPr lang="fr-FR" b="1" dirty="0" err="1"/>
              <a:t>operations</a:t>
            </a:r>
            <a:endParaRPr lang="fr-FR" b="1" dirty="0"/>
          </a:p>
          <a:p>
            <a:pPr algn="ctr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51FAD12-F351-BA11-E906-F40E643E77CE}"/>
              </a:ext>
            </a:extLst>
          </p:cNvPr>
          <p:cNvSpPr txBox="1"/>
          <p:nvPr/>
        </p:nvSpPr>
        <p:spPr>
          <a:xfrm>
            <a:off x="7319660" y="4498459"/>
            <a:ext cx="13115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b="1" dirty="0" err="1"/>
              <a:t>Released</a:t>
            </a:r>
            <a:r>
              <a:rPr lang="fr-FR" sz="600" b="1" dirty="0"/>
              <a:t> on </a:t>
            </a:r>
            <a:r>
              <a:rPr lang="fr-FR" sz="600" b="1" dirty="0" err="1"/>
              <a:t>February</a:t>
            </a:r>
            <a:r>
              <a:rPr lang="fr-FR" sz="600" b="1" dirty="0"/>
              <a:t> 23, 2023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347F43E-B53D-0BC0-F9EF-5390D8431CD0}"/>
              </a:ext>
            </a:extLst>
          </p:cNvPr>
          <p:cNvSpPr txBox="1"/>
          <p:nvPr/>
        </p:nvSpPr>
        <p:spPr>
          <a:xfrm>
            <a:off x="5526711" y="751227"/>
            <a:ext cx="20120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 dirty="0" err="1"/>
              <a:t>go.epfl.ch</a:t>
            </a:r>
            <a:r>
              <a:rPr lang="fr-FR" sz="900" b="1" dirty="0"/>
              <a:t>/</a:t>
            </a:r>
            <a:r>
              <a:rPr lang="fr-FR" sz="900" b="1" dirty="0" err="1"/>
              <a:t>sustainability_strategy</a:t>
            </a:r>
            <a:endParaRPr lang="fr-FR" sz="900" b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6F84762-A403-4866-B760-2220E9AAB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02454"/>
            <a:ext cx="908383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6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13</a:t>
            </a:fld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CH"/>
              <a:t>INTRODUCTION EPFL</a:t>
            </a:r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E6E520C3-D58A-D409-0A6D-B2839023D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19" y="663384"/>
            <a:ext cx="2525065" cy="1782380"/>
          </a:xfrm>
        </p:spPr>
        <p:txBody>
          <a:bodyPr anchor="ctr">
            <a:normAutofit/>
          </a:bodyPr>
          <a:lstStyle/>
          <a:p>
            <a:pPr algn="ctr"/>
            <a:r>
              <a:rPr lang="fr-FR" dirty="0" err="1"/>
              <a:t>Dynamism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dirty="0" err="1"/>
              <a:t>strengthened</a:t>
            </a:r>
            <a:r>
              <a:rPr lang="fr-FR" dirty="0"/>
              <a:t> collaborations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7454803-51B1-C1CB-F87E-29AD896536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76" y="4766072"/>
            <a:ext cx="566390" cy="19990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B6A7D0E-8B7B-1720-C67A-BC97B26B3A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688" y="4747757"/>
            <a:ext cx="682139" cy="24606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9158067-5CB7-7D03-B8E7-B0697FC5B2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484" y="4762281"/>
            <a:ext cx="382479" cy="19761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88D52F6-1E1D-9701-73A2-C7A787CF13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95" y="4769390"/>
            <a:ext cx="853824" cy="197285"/>
          </a:xfrm>
          <a:prstGeom prst="rect">
            <a:avLst/>
          </a:prstGeom>
        </p:spPr>
      </p:pic>
      <p:pic>
        <p:nvPicPr>
          <p:cNvPr id="15" name="Picture 2" descr="Ludwig Institute for Cancer Research">
            <a:extLst>
              <a:ext uri="{FF2B5EF4-FFF2-40B4-BE49-F238E27FC236}">
                <a16:creationId xmlns:a16="http://schemas.microsoft.com/office/drawing/2014/main" id="{1CDD1246-1CEC-49E7-ADC8-F6099D5D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5627" y="4764216"/>
            <a:ext cx="396312" cy="19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C5CB57E-E1C8-66E1-AADD-BC42A085DC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271" y="4770152"/>
            <a:ext cx="425276" cy="178085"/>
          </a:xfrm>
          <a:prstGeom prst="rect">
            <a:avLst/>
          </a:prstGeom>
        </p:spPr>
      </p:pic>
      <p:pic>
        <p:nvPicPr>
          <p:cNvPr id="17" name="Picture 6" descr="[VIDEO] Un pôle de recherche sur le cancer ouvre à Lausanne | 24 heures">
            <a:extLst>
              <a:ext uri="{FF2B5EF4-FFF2-40B4-BE49-F238E27FC236}">
                <a16:creationId xmlns:a16="http://schemas.microsoft.com/office/drawing/2014/main" id="{255E9CE7-DDAB-EE0B-866D-3622F10D5D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9454" y="663384"/>
            <a:ext cx="2481744" cy="178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AEBA8C7-8841-47DD-4E2B-1FE4FD0268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767" y="4511372"/>
            <a:ext cx="1059598" cy="61487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6918EB0-6A62-0D3A-B25F-8B1F027F4C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576" y="4624816"/>
            <a:ext cx="766800" cy="432374"/>
          </a:xfrm>
          <a:prstGeom prst="rect">
            <a:avLst/>
          </a:prstGeom>
        </p:spPr>
      </p:pic>
      <p:pic>
        <p:nvPicPr>
          <p:cNvPr id="21" name="Picture 6" descr="Centre Ra&amp;D HEIG-VD">
            <a:extLst>
              <a:ext uri="{FF2B5EF4-FFF2-40B4-BE49-F238E27FC236}">
                <a16:creationId xmlns:a16="http://schemas.microsoft.com/office/drawing/2014/main" id="{40566A79-A62D-E363-C5F4-F2234CF05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7859" y="4695901"/>
            <a:ext cx="602162" cy="30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Swiss Food &amp; Nutrition Valley | LeCafetier.net">
            <a:extLst>
              <a:ext uri="{FF2B5EF4-FFF2-40B4-BE49-F238E27FC236}">
                <a16:creationId xmlns:a16="http://schemas.microsoft.com/office/drawing/2014/main" id="{5823320A-B11B-C0AF-C53B-7644CCE50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1589" y="679746"/>
            <a:ext cx="2493475" cy="177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Swiss Food &amp; Nutrition Valley: a unique innovation ecosystem.">
            <a:extLst>
              <a:ext uri="{FF2B5EF4-FFF2-40B4-BE49-F238E27FC236}">
                <a16:creationId xmlns:a16="http://schemas.microsoft.com/office/drawing/2014/main" id="{F02AC07D-CA70-24B7-ACD9-E44AC7451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4486" y="777034"/>
            <a:ext cx="1698684" cy="3603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Picture 4" descr="Image">
            <a:extLst>
              <a:ext uri="{FF2B5EF4-FFF2-40B4-BE49-F238E27FC236}">
                <a16:creationId xmlns:a16="http://schemas.microsoft.com/office/drawing/2014/main" id="{C7A68D0B-AAEC-EC82-9477-AA2B4C0F1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6467" y="742217"/>
            <a:ext cx="684731" cy="6847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Google Shape;111;p18" descr="Workshop on Dependable and Secure Software Systems | ETH">
            <a:extLst>
              <a:ext uri="{FF2B5EF4-FFF2-40B4-BE49-F238E27FC236}">
                <a16:creationId xmlns:a16="http://schemas.microsoft.com/office/drawing/2014/main" id="{22942574-0184-61D0-2A71-390183AE8D25}"/>
              </a:ext>
            </a:extLst>
          </p:cNvPr>
          <p:cNvPicPr preferRelativeResize="0"/>
          <p:nvPr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7419" y="4769390"/>
            <a:ext cx="639383" cy="123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14;p18">
            <a:extLst>
              <a:ext uri="{FF2B5EF4-FFF2-40B4-BE49-F238E27FC236}">
                <a16:creationId xmlns:a16="http://schemas.microsoft.com/office/drawing/2014/main" id="{E41EE1AD-CA15-076F-297C-5ED543D25D54}"/>
              </a:ext>
            </a:extLst>
          </p:cNvPr>
          <p:cNvPicPr preferRelativeResize="0"/>
          <p:nvPr/>
        </p:nvPicPr>
        <p:blipFill rotWithShape="1">
          <a:blip r:embed="rId1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07" t="20007" r="13032" b="15720"/>
          <a:stretch/>
        </p:blipFill>
        <p:spPr>
          <a:xfrm>
            <a:off x="7539739" y="4678753"/>
            <a:ext cx="412167" cy="303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9;p18" descr="Agronautes | Agroscope">
            <a:extLst>
              <a:ext uri="{FF2B5EF4-FFF2-40B4-BE49-F238E27FC236}">
                <a16:creationId xmlns:a16="http://schemas.microsoft.com/office/drawing/2014/main" id="{73B321B9-CB19-0E8F-81A2-6C5FCF97EAF3}"/>
              </a:ext>
            </a:extLst>
          </p:cNvPr>
          <p:cNvPicPr preferRelativeResize="0"/>
          <p:nvPr/>
        </p:nvPicPr>
        <p:blipFill rotWithShape="1">
          <a:blip r:embed="rId1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4579" y="4762281"/>
            <a:ext cx="703530" cy="16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Di_PusqUYAAvmiE.jpg-large.jpeg">
            <a:extLst>
              <a:ext uri="{FF2B5EF4-FFF2-40B4-BE49-F238E27FC236}">
                <a16:creationId xmlns:a16="http://schemas.microsoft.com/office/drawing/2014/main" id="{140F4C63-B48F-D696-7860-9D335B7104A5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419" y="2558885"/>
            <a:ext cx="2480388" cy="1782381"/>
          </a:xfrm>
          <a:prstGeom prst="rect">
            <a:avLst/>
          </a:prstGeom>
        </p:spPr>
      </p:pic>
      <p:pic>
        <p:nvPicPr>
          <p:cNvPr id="32" name="Espace réservé pour une image  7">
            <a:extLst>
              <a:ext uri="{FF2B5EF4-FFF2-40B4-BE49-F238E27FC236}">
                <a16:creationId xmlns:a16="http://schemas.microsoft.com/office/drawing/2014/main" id="{02664C71-2C8D-2517-7E36-E758A348A32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3280" y="2562872"/>
            <a:ext cx="2481743" cy="178658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E732F24E-9F3E-6634-85D7-FEC9B5C663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14295" y="3916753"/>
            <a:ext cx="1321178" cy="34644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E6841E7-F274-FF65-1CC2-04517952BE5B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495" y="2571750"/>
            <a:ext cx="2481743" cy="1786582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73BFBFEC-6672-2CC8-E37A-22DE5FF4F919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53" t="-4453" r="-4453" b="-4453"/>
          <a:stretch/>
        </p:blipFill>
        <p:spPr>
          <a:xfrm>
            <a:off x="7103214" y="3920053"/>
            <a:ext cx="1541850" cy="3431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081BDB16-8225-378B-A22D-57A9A5DD3743}"/>
              </a:ext>
            </a:extLst>
          </p:cNvPr>
          <p:cNvSpPr txBox="1"/>
          <p:nvPr/>
        </p:nvSpPr>
        <p:spPr>
          <a:xfrm>
            <a:off x="1836159" y="3755364"/>
            <a:ext cx="1583099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Dubochet</a:t>
            </a: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Center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Imaging (DCI)</a:t>
            </a:r>
          </a:p>
        </p:txBody>
      </p:sp>
    </p:spTree>
    <p:extLst>
      <p:ext uri="{BB962C8B-B14F-4D97-AF65-F5344CB8AC3E}">
        <p14:creationId xmlns:p14="http://schemas.microsoft.com/office/powerpoint/2010/main" val="12031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5E68333-3736-7E35-C8D9-A3CF55296E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824" y="0"/>
            <a:ext cx="9144000" cy="5143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82F8B8A-D4D0-9A46-B0E5-E06198FE3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4169481" cy="1072753"/>
          </a:xfrm>
        </p:spPr>
        <p:txBody>
          <a:bodyPr/>
          <a:lstStyle/>
          <a:p>
            <a:r>
              <a:rPr lang="fr-FR"/>
              <a:t>The Rise of Arc Lémanique</a:t>
            </a:r>
            <a:br>
              <a:rPr lang="fr-FR"/>
            </a:br>
            <a:r>
              <a:rPr lang="fr-FR" sz="2000"/>
              <a:t>ERC </a:t>
            </a:r>
            <a:r>
              <a:rPr lang="fr-FR" sz="1400"/>
              <a:t>(all </a:t>
            </a:r>
            <a:r>
              <a:rPr lang="fr-FR" sz="1400" err="1"/>
              <a:t>signed</a:t>
            </a:r>
            <a:r>
              <a:rPr lang="fr-FR" sz="1400"/>
              <a:t> ERC </a:t>
            </a:r>
            <a:r>
              <a:rPr lang="fr-FR" sz="1400" err="1"/>
              <a:t>grants</a:t>
            </a:r>
            <a:r>
              <a:rPr lang="fr-FR" sz="1400"/>
              <a:t> </a:t>
            </a:r>
            <a:r>
              <a:rPr lang="fr-FR" sz="1400" err="1"/>
              <a:t>until</a:t>
            </a:r>
            <a:r>
              <a:rPr lang="fr-FR" sz="1400"/>
              <a:t> 19/12/2022)</a:t>
            </a:r>
            <a:endParaRPr lang="fr-FR" sz="120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EC64164-855B-C14B-B900-E9D32C4E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B13E5BE-4C50-184D-AA23-B1B0F1CBF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5A44080-71FC-4712-25B1-495FA4FB5515}"/>
              </a:ext>
            </a:extLst>
          </p:cNvPr>
          <p:cNvSpPr txBox="1"/>
          <p:nvPr/>
        </p:nvSpPr>
        <p:spPr>
          <a:xfrm>
            <a:off x="6565181" y="4632564"/>
            <a:ext cx="2151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600" b="1" i="1"/>
              <a:t>Source: </a:t>
            </a:r>
            <a:r>
              <a:rPr lang="fr-FR" sz="600" i="1" err="1"/>
              <a:t>Datahub</a:t>
            </a:r>
            <a:r>
              <a:rPr lang="fr-FR" sz="600" i="1"/>
              <a:t> of ERC </a:t>
            </a:r>
            <a:r>
              <a:rPr lang="fr-FR" sz="600" i="1" err="1"/>
              <a:t>funded</a:t>
            </a:r>
            <a:r>
              <a:rPr lang="fr-FR" sz="600" i="1"/>
              <a:t> </a:t>
            </a:r>
            <a:r>
              <a:rPr lang="fr-FR" sz="600" i="1" err="1"/>
              <a:t>projects</a:t>
            </a:r>
            <a:br>
              <a:rPr lang="fr-FR" sz="600" i="1"/>
            </a:br>
            <a:r>
              <a:rPr lang="fr-FR" sz="600" i="1" err="1"/>
              <a:t>erc.easme-web.eu</a:t>
            </a:r>
            <a:endParaRPr lang="fr-FR" sz="600" i="1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DFF8B3E-9AC3-C4B6-BC0F-120426A11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5939" y="195263"/>
            <a:ext cx="893237" cy="82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79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EF45AC-6ECF-4D4D-8777-42108F817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55483"/>
            <a:ext cx="4372210" cy="723087"/>
          </a:xfrm>
        </p:spPr>
        <p:txBody>
          <a:bodyPr>
            <a:noAutofit/>
          </a:bodyPr>
          <a:lstStyle/>
          <a:p>
            <a:r>
              <a:rPr lang="fr-CH" dirty="0">
                <a:latin typeface="+mj-lt"/>
                <a:cs typeface="Impact"/>
              </a:rPr>
              <a:t>EPFL Innovation Park</a:t>
            </a:r>
            <a:br>
              <a:rPr lang="fr-CH" dirty="0">
                <a:latin typeface="+mj-lt"/>
                <a:cs typeface="Impact"/>
              </a:rPr>
            </a:br>
            <a:r>
              <a:rPr lang="fr-CH" sz="2400" dirty="0">
                <a:cs typeface="Impact"/>
              </a:rPr>
              <a:t>A </a:t>
            </a:r>
            <a:r>
              <a:rPr lang="fr-CH" sz="2400" dirty="0" err="1">
                <a:cs typeface="Impact"/>
              </a:rPr>
              <a:t>rich</a:t>
            </a:r>
            <a:r>
              <a:rPr lang="fr-CH" sz="2400" dirty="0">
                <a:cs typeface="Impact"/>
              </a:rPr>
              <a:t> </a:t>
            </a:r>
            <a:r>
              <a:rPr lang="fr-CH" sz="2400" dirty="0" err="1">
                <a:cs typeface="Impact"/>
              </a:rPr>
              <a:t>variety</a:t>
            </a:r>
            <a:r>
              <a:rPr lang="fr-CH" sz="2400" dirty="0">
                <a:cs typeface="Impact"/>
              </a:rPr>
              <a:t> of industries</a:t>
            </a:r>
            <a:endParaRPr lang="fr-FR" sz="2400" dirty="0">
              <a:latin typeface="+mj-lt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14D50C-D868-3548-9788-EEF9E5325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pPr defTabSz="685783">
                <a:defRPr/>
              </a:pPr>
              <a:t>15</a:t>
            </a:fld>
            <a:endParaRPr lang="fr-FR" dirty="0">
              <a:solidFill>
                <a:srgbClr val="413C3A"/>
              </a:solidFill>
              <a:latin typeface="Franklin Gothic Demi Cond"/>
            </a:endParaRPr>
          </a:p>
        </p:txBody>
      </p:sp>
      <p:grpSp>
        <p:nvGrpSpPr>
          <p:cNvPr id="34" name="Groupe 33"/>
          <p:cNvGrpSpPr/>
          <p:nvPr/>
        </p:nvGrpSpPr>
        <p:grpSpPr>
          <a:xfrm>
            <a:off x="5663363" y="2735409"/>
            <a:ext cx="3111342" cy="1786629"/>
            <a:chOff x="6119605" y="2870735"/>
            <a:chExt cx="3111342" cy="1786629"/>
          </a:xfrm>
        </p:grpSpPr>
        <p:sp>
          <p:nvSpPr>
            <p:cNvPr id="13" name="Parallélogramme 12"/>
            <p:cNvSpPr/>
            <p:nvPr/>
          </p:nvSpPr>
          <p:spPr>
            <a:xfrm rot="1858622">
              <a:off x="6119605" y="2870735"/>
              <a:ext cx="3111342" cy="1786629"/>
            </a:xfrm>
            <a:prstGeom prst="parallelogram">
              <a:avLst>
                <a:gd name="adj" fmla="val 54796"/>
              </a:avLst>
            </a:prstGeom>
            <a:solidFill>
              <a:srgbClr val="494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fr-CH" sz="1013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5" name="Espace réservé du titre 1">
              <a:extLst>
                <a:ext uri="{FF2B5EF4-FFF2-40B4-BE49-F238E27FC236}">
                  <a16:creationId xmlns:a16="http://schemas.microsoft.com/office/drawing/2014/main" id="{8F721482-8C02-2146-9EC9-C642FBCF5D7C}"/>
                </a:ext>
              </a:extLst>
            </p:cNvPr>
            <p:cNvSpPr txBox="1">
              <a:spLocks/>
            </p:cNvSpPr>
            <p:nvPr/>
          </p:nvSpPr>
          <p:spPr>
            <a:xfrm>
              <a:off x="6780458" y="3524578"/>
              <a:ext cx="1937716" cy="668640"/>
            </a:xfrm>
            <a:prstGeom prst="rect">
              <a:avLst/>
            </a:prstGeom>
            <a:noFill/>
          </p:spPr>
          <p:txBody>
            <a:bodyPr/>
            <a:lstStyle/>
            <a:p>
              <a:pPr marL="179380" indent="-179380" defTabSz="457178">
                <a:defRPr/>
              </a:pPr>
              <a:r>
                <a:rPr lang="fr-FR" sz="1200" b="1" dirty="0">
                  <a:solidFill>
                    <a:srgbClr val="FFFFFF"/>
                  </a:solidFill>
                  <a:latin typeface="Arial"/>
                  <a:cs typeface="Arial Narrow"/>
                </a:rPr>
                <a:t>And a </a:t>
              </a:r>
              <a:r>
                <a:rPr lang="fr-FR" sz="1200" b="1" dirty="0" err="1">
                  <a:solidFill>
                    <a:srgbClr val="FFFFFF"/>
                  </a:solidFill>
                  <a:latin typeface="Arial"/>
                  <a:cs typeface="Arial Narrow"/>
                </a:rPr>
                <a:t>community</a:t>
              </a:r>
              <a:r>
                <a:rPr lang="fr-FR" sz="1200" b="1" dirty="0">
                  <a:solidFill>
                    <a:srgbClr val="FFFFFF"/>
                  </a:solidFill>
                  <a:latin typeface="Arial"/>
                  <a:cs typeface="Arial Narrow"/>
                </a:rPr>
                <a:t> of</a:t>
              </a:r>
            </a:p>
            <a:p>
              <a:pPr marL="179380" indent="-179380" defTabSz="457178">
                <a:buFont typeface="Arial" panose="020B0604020202020204" pitchFamily="34" charset="0"/>
                <a:buChar char="•"/>
                <a:defRPr/>
              </a:pPr>
              <a:r>
                <a:rPr lang="fr-FR" sz="1200" dirty="0">
                  <a:solidFill>
                    <a:srgbClr val="FFFFFF"/>
                  </a:solidFill>
                  <a:latin typeface="Arial"/>
                  <a:cs typeface="Arial Narrow"/>
                </a:rPr>
                <a:t>2’800 people</a:t>
              </a:r>
            </a:p>
            <a:p>
              <a:pPr marL="179380" indent="-179380" defTabSz="457178">
                <a:buFont typeface="Arial" panose="020B0604020202020204" pitchFamily="34" charset="0"/>
                <a:buChar char="•"/>
                <a:defRPr/>
              </a:pPr>
              <a:r>
                <a:rPr lang="fr-FR" sz="1200" dirty="0">
                  <a:solidFill>
                    <a:srgbClr val="FFFFFF"/>
                  </a:solidFill>
                  <a:latin typeface="Arial"/>
                  <a:cs typeface="Arial Narrow"/>
                </a:rPr>
                <a:t>150 start-ups</a:t>
              </a:r>
            </a:p>
            <a:p>
              <a:pPr marL="179380" indent="-179380" defTabSz="685783">
                <a:buFont typeface="Arial" panose="020B0604020202020204" pitchFamily="34" charset="0"/>
                <a:buChar char="•"/>
                <a:defRPr/>
              </a:pPr>
              <a:r>
                <a:rPr lang="fr-FR" sz="1200" dirty="0">
                  <a:solidFill>
                    <a:srgbClr val="FFFFFF"/>
                  </a:solidFill>
                  <a:latin typeface="Arial"/>
                  <a:cs typeface="Arial Narrow"/>
                </a:rPr>
                <a:t>20 service providers</a:t>
              </a:r>
              <a:endParaRPr lang="fr-CH" sz="1600" dirty="0">
                <a:solidFill>
                  <a:srgbClr val="FFFFFF"/>
                </a:solidFill>
                <a:latin typeface="Arial"/>
                <a:cs typeface="Arial Narrow"/>
              </a:endParaRPr>
            </a:p>
            <a:p>
              <a:pPr defTabSz="457178">
                <a:defRPr/>
              </a:pPr>
              <a:endParaRPr lang="fr-FR" sz="1600" b="1" dirty="0">
                <a:solidFill>
                  <a:srgbClr val="FFFFFF"/>
                </a:solidFill>
                <a:latin typeface="Arial"/>
                <a:cs typeface="Arial Narrow"/>
              </a:endParaRPr>
            </a:p>
          </p:txBody>
        </p:sp>
      </p:grpSp>
      <p:pic>
        <p:nvPicPr>
          <p:cNvPr id="47" name="Image 46">
            <a:extLst>
              <a:ext uri="{FF2B5EF4-FFF2-40B4-BE49-F238E27FC236}">
                <a16:creationId xmlns:a16="http://schemas.microsoft.com/office/drawing/2014/main" id="{ABFB5D5E-52BE-0345-88AF-A77109DBA3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684" y="4590962"/>
            <a:ext cx="964299" cy="4310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"/>
          <a:stretch/>
        </p:blipFill>
        <p:spPr>
          <a:xfrm>
            <a:off x="5040744" y="681386"/>
            <a:ext cx="4103256" cy="2975196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F52E79A-986F-814D-ADBE-257BF506B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 dirty="0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249431B6-1FA9-7955-7885-73AB88B84F40}"/>
              </a:ext>
            </a:extLst>
          </p:cNvPr>
          <p:cNvSpPr/>
          <p:nvPr/>
        </p:nvSpPr>
        <p:spPr>
          <a:xfrm>
            <a:off x="1182927" y="4045945"/>
            <a:ext cx="4056245" cy="47357"/>
          </a:xfrm>
          <a:prstGeom prst="rect">
            <a:avLst/>
          </a:prstGeom>
          <a:solidFill>
            <a:srgbClr val="D2D6E8"/>
          </a:solidFill>
          <a:ln>
            <a:solidFill>
              <a:srgbClr val="D2D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CH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CC860242-8612-632F-7B20-D4DBEB8F9F37}"/>
              </a:ext>
            </a:extLst>
          </p:cNvPr>
          <p:cNvSpPr/>
          <p:nvPr/>
        </p:nvSpPr>
        <p:spPr>
          <a:xfrm>
            <a:off x="1091901" y="1348162"/>
            <a:ext cx="4132096" cy="47357"/>
          </a:xfrm>
          <a:prstGeom prst="rect">
            <a:avLst/>
          </a:prstGeom>
          <a:solidFill>
            <a:srgbClr val="D2D6E8"/>
          </a:solidFill>
          <a:ln>
            <a:solidFill>
              <a:srgbClr val="D2D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CH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95A779C7-D1C7-CF26-91EE-42B231DC9268}"/>
              </a:ext>
            </a:extLst>
          </p:cNvPr>
          <p:cNvSpPr/>
          <p:nvPr/>
        </p:nvSpPr>
        <p:spPr>
          <a:xfrm>
            <a:off x="1003792" y="1199630"/>
            <a:ext cx="441516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09570">
              <a:defRPr/>
            </a:pPr>
            <a:r>
              <a:rPr lang="en-US" sz="1200" b="1" dirty="0">
                <a:solidFill>
                  <a:srgbClr val="494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TECHNOLOGY - FINANCE - COMPUTING</a:t>
            </a:r>
          </a:p>
        </p:txBody>
      </p:sp>
      <p:sp>
        <p:nvSpPr>
          <p:cNvPr id="1047" name="Rectangle 1046">
            <a:extLst>
              <a:ext uri="{FF2B5EF4-FFF2-40B4-BE49-F238E27FC236}">
                <a16:creationId xmlns:a16="http://schemas.microsoft.com/office/drawing/2014/main" id="{ABC5981E-CB01-B64B-D5A3-8DC11A40D419}"/>
              </a:ext>
            </a:extLst>
          </p:cNvPr>
          <p:cNvSpPr/>
          <p:nvPr/>
        </p:nvSpPr>
        <p:spPr>
          <a:xfrm>
            <a:off x="1107077" y="3886872"/>
            <a:ext cx="436614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09570"/>
            <a:r>
              <a:rPr lang="en-US" sz="1200" b="1" dirty="0">
                <a:solidFill>
                  <a:srgbClr val="494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- TRANSPORT - ENERGY</a:t>
            </a:r>
          </a:p>
        </p:txBody>
      </p:sp>
      <p:grpSp>
        <p:nvGrpSpPr>
          <p:cNvPr id="1048" name="Groupe 1047">
            <a:extLst>
              <a:ext uri="{FF2B5EF4-FFF2-40B4-BE49-F238E27FC236}">
                <a16:creationId xmlns:a16="http://schemas.microsoft.com/office/drawing/2014/main" id="{0131E927-AD2F-880C-1316-026D1D164D5A}"/>
              </a:ext>
            </a:extLst>
          </p:cNvPr>
          <p:cNvGrpSpPr/>
          <p:nvPr/>
        </p:nvGrpSpPr>
        <p:grpSpPr>
          <a:xfrm>
            <a:off x="1064028" y="2571058"/>
            <a:ext cx="4218191" cy="276999"/>
            <a:chOff x="1380252" y="3290599"/>
            <a:chExt cx="5429699" cy="356555"/>
          </a:xfrm>
        </p:grpSpPr>
        <p:sp>
          <p:nvSpPr>
            <p:cNvPr id="1049" name="Rectangle 1048">
              <a:extLst>
                <a:ext uri="{FF2B5EF4-FFF2-40B4-BE49-F238E27FC236}">
                  <a16:creationId xmlns:a16="http://schemas.microsoft.com/office/drawing/2014/main" id="{D35AF3E8-52E7-48FA-2940-56F0C178ED3B}"/>
                </a:ext>
              </a:extLst>
            </p:cNvPr>
            <p:cNvSpPr/>
            <p:nvPr/>
          </p:nvSpPr>
          <p:spPr>
            <a:xfrm>
              <a:off x="1493652" y="3482252"/>
              <a:ext cx="5240190" cy="75212"/>
            </a:xfrm>
            <a:prstGeom prst="rect">
              <a:avLst/>
            </a:prstGeom>
            <a:solidFill>
              <a:srgbClr val="D2D6E8"/>
            </a:solidFill>
            <a:ln>
              <a:solidFill>
                <a:srgbClr val="D2D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fr-CH"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0" name="Rectangle 1049">
              <a:extLst>
                <a:ext uri="{FF2B5EF4-FFF2-40B4-BE49-F238E27FC236}">
                  <a16:creationId xmlns:a16="http://schemas.microsoft.com/office/drawing/2014/main" id="{AD5D58D8-D514-8EC1-3972-1B02BBC751A5}"/>
                </a:ext>
              </a:extLst>
            </p:cNvPr>
            <p:cNvSpPr/>
            <p:nvPr/>
          </p:nvSpPr>
          <p:spPr>
            <a:xfrm>
              <a:off x="1380252" y="3290599"/>
              <a:ext cx="5429699" cy="3565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defTabSz="609570"/>
              <a:r>
                <a:rPr lang="en-US" sz="1200" b="1" dirty="0">
                  <a:solidFill>
                    <a:srgbClr val="494F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HEALTH - NUTRITION</a:t>
              </a:r>
            </a:p>
          </p:txBody>
        </p:sp>
      </p:grpSp>
      <p:grpSp>
        <p:nvGrpSpPr>
          <p:cNvPr id="1051" name="Groupe 1050">
            <a:extLst>
              <a:ext uri="{FF2B5EF4-FFF2-40B4-BE49-F238E27FC236}">
                <a16:creationId xmlns:a16="http://schemas.microsoft.com/office/drawing/2014/main" id="{353DCA19-20CC-85F3-C851-86A5F959F9D5}"/>
              </a:ext>
            </a:extLst>
          </p:cNvPr>
          <p:cNvGrpSpPr/>
          <p:nvPr/>
        </p:nvGrpSpPr>
        <p:grpSpPr>
          <a:xfrm>
            <a:off x="1122070" y="3023021"/>
            <a:ext cx="3956524" cy="769983"/>
            <a:chOff x="1717072" y="3814357"/>
            <a:chExt cx="5092878" cy="991130"/>
          </a:xfrm>
        </p:grpSpPr>
        <p:grpSp>
          <p:nvGrpSpPr>
            <p:cNvPr id="1052" name="Groupe 1051">
              <a:extLst>
                <a:ext uri="{FF2B5EF4-FFF2-40B4-BE49-F238E27FC236}">
                  <a16:creationId xmlns:a16="http://schemas.microsoft.com/office/drawing/2014/main" id="{E83F442F-16FB-F614-C365-850EC7B03ED4}"/>
                </a:ext>
              </a:extLst>
            </p:cNvPr>
            <p:cNvGrpSpPr/>
            <p:nvPr/>
          </p:nvGrpSpPr>
          <p:grpSpPr>
            <a:xfrm>
              <a:off x="1717072" y="3814357"/>
              <a:ext cx="5092878" cy="991130"/>
              <a:chOff x="1231167" y="2980082"/>
              <a:chExt cx="3819658" cy="743348"/>
            </a:xfrm>
          </p:grpSpPr>
          <p:pic>
            <p:nvPicPr>
              <p:cNvPr id="1054" name="Image 2" descr="merck_logo.png">
                <a:extLst>
                  <a:ext uri="{FF2B5EF4-FFF2-40B4-BE49-F238E27FC236}">
                    <a16:creationId xmlns:a16="http://schemas.microsoft.com/office/drawing/2014/main" id="{EBB5F5C8-FF1F-E120-B99B-ABE930BE63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135396" y="3354461"/>
                <a:ext cx="676682" cy="199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5" name="Image 3">
                <a:extLst>
                  <a:ext uri="{FF2B5EF4-FFF2-40B4-BE49-F238E27FC236}">
                    <a16:creationId xmlns:a16="http://schemas.microsoft.com/office/drawing/2014/main" id="{799FA77D-EF0E-3347-FCDA-DA8A85B0B2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958" y="3006365"/>
                <a:ext cx="870601" cy="166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6" name="Image 1055">
                <a:extLst>
                  <a:ext uri="{FF2B5EF4-FFF2-40B4-BE49-F238E27FC236}">
                    <a16:creationId xmlns:a16="http://schemas.microsoft.com/office/drawing/2014/main" id="{D5D04533-9FDD-E9FF-956B-88FA84E01F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29874" y="3342916"/>
                <a:ext cx="701356" cy="187854"/>
              </a:xfrm>
              <a:prstGeom prst="rect">
                <a:avLst/>
              </a:prstGeom>
            </p:spPr>
          </p:pic>
          <p:pic>
            <p:nvPicPr>
              <p:cNvPr id="1057" name="Image 1056">
                <a:extLst>
                  <a:ext uri="{FF2B5EF4-FFF2-40B4-BE49-F238E27FC236}">
                    <a16:creationId xmlns:a16="http://schemas.microsoft.com/office/drawing/2014/main" id="{9AFD5684-2B91-0D60-BA6F-7FE790959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31167" y="2997086"/>
                <a:ext cx="755090" cy="236884"/>
              </a:xfrm>
              <a:prstGeom prst="rect">
                <a:avLst/>
              </a:prstGeom>
            </p:spPr>
          </p:pic>
          <p:pic>
            <p:nvPicPr>
              <p:cNvPr id="1058" name="Image 1057">
                <a:extLst>
                  <a:ext uri="{FF2B5EF4-FFF2-40B4-BE49-F238E27FC236}">
                    <a16:creationId xmlns:a16="http://schemas.microsoft.com/office/drawing/2014/main" id="{265257B7-4A97-D966-65D6-BF57E9F6CD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92489" y="2991361"/>
                <a:ext cx="1025691" cy="204113"/>
              </a:xfrm>
              <a:prstGeom prst="rect">
                <a:avLst/>
              </a:prstGeom>
            </p:spPr>
          </p:pic>
          <p:pic>
            <p:nvPicPr>
              <p:cNvPr id="1059" name="Image 1058">
                <a:extLst>
                  <a:ext uri="{FF2B5EF4-FFF2-40B4-BE49-F238E27FC236}">
                    <a16:creationId xmlns:a16="http://schemas.microsoft.com/office/drawing/2014/main" id="{FE22ADFD-78C0-196D-D0D4-243DFFEAA3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8573" y="2980082"/>
                <a:ext cx="962252" cy="24056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60" name="Picture 6" descr="ADNOC And OCP Broaden Their Partnership And Intend To Develop A Global  World-Class Fertilizers Joint">
                <a:extLst>
                  <a:ext uri="{FF2B5EF4-FFF2-40B4-BE49-F238E27FC236}">
                    <a16:creationId xmlns:a16="http://schemas.microsoft.com/office/drawing/2014/main" id="{FBD17421-7F3C-4544-2CA8-AB0BAB4B8E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4385" y="3183970"/>
                <a:ext cx="1237294" cy="5394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53" name="Picture 2" descr="Résultat de recherche d'images pour &quot;nestlé logo&quot;">
              <a:extLst>
                <a:ext uri="{FF2B5EF4-FFF2-40B4-BE49-F238E27FC236}">
                  <a16:creationId xmlns:a16="http://schemas.microsoft.com/office/drawing/2014/main" id="{874156E3-4CDD-44DC-E517-EE73DC5598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84285" y="4198025"/>
              <a:ext cx="497683" cy="513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1" name="Groupe 1060">
            <a:extLst>
              <a:ext uri="{FF2B5EF4-FFF2-40B4-BE49-F238E27FC236}">
                <a16:creationId xmlns:a16="http://schemas.microsoft.com/office/drawing/2014/main" id="{A3E666DD-56F5-93E4-288C-284BC762A9FA}"/>
              </a:ext>
            </a:extLst>
          </p:cNvPr>
          <p:cNvGrpSpPr/>
          <p:nvPr/>
        </p:nvGrpSpPr>
        <p:grpSpPr>
          <a:xfrm>
            <a:off x="1043926" y="1654739"/>
            <a:ext cx="4132513" cy="779597"/>
            <a:chOff x="1354377" y="2111107"/>
            <a:chExt cx="5319413" cy="1003505"/>
          </a:xfrm>
        </p:grpSpPr>
        <p:grpSp>
          <p:nvGrpSpPr>
            <p:cNvPr id="1062" name="Groupe 1061">
              <a:extLst>
                <a:ext uri="{FF2B5EF4-FFF2-40B4-BE49-F238E27FC236}">
                  <a16:creationId xmlns:a16="http://schemas.microsoft.com/office/drawing/2014/main" id="{F9447B51-E245-DF8F-1371-837F083DF0B9}"/>
                </a:ext>
              </a:extLst>
            </p:cNvPr>
            <p:cNvGrpSpPr/>
            <p:nvPr/>
          </p:nvGrpSpPr>
          <p:grpSpPr>
            <a:xfrm>
              <a:off x="1354377" y="2111107"/>
              <a:ext cx="5218736" cy="1003505"/>
              <a:chOff x="1377883" y="2084788"/>
              <a:chExt cx="5218736" cy="1003505"/>
            </a:xfrm>
          </p:grpSpPr>
          <p:grpSp>
            <p:nvGrpSpPr>
              <p:cNvPr id="1064" name="Groupe 1063">
                <a:extLst>
                  <a:ext uri="{FF2B5EF4-FFF2-40B4-BE49-F238E27FC236}">
                    <a16:creationId xmlns:a16="http://schemas.microsoft.com/office/drawing/2014/main" id="{CDF51FB1-CDFC-B728-30FA-874ADEB7EEF6}"/>
                  </a:ext>
                </a:extLst>
              </p:cNvPr>
              <p:cNvGrpSpPr/>
              <p:nvPr/>
            </p:nvGrpSpPr>
            <p:grpSpPr>
              <a:xfrm>
                <a:off x="1626396" y="2131550"/>
                <a:ext cx="4970223" cy="956743"/>
                <a:chOff x="1626396" y="2131550"/>
                <a:chExt cx="4970223" cy="956743"/>
              </a:xfrm>
            </p:grpSpPr>
            <p:grpSp>
              <p:nvGrpSpPr>
                <p:cNvPr id="1066" name="Groupe 1065">
                  <a:extLst>
                    <a:ext uri="{FF2B5EF4-FFF2-40B4-BE49-F238E27FC236}">
                      <a16:creationId xmlns:a16="http://schemas.microsoft.com/office/drawing/2014/main" id="{DEF62CB8-C701-6CB4-78F0-E6ACCAEB37B0}"/>
                    </a:ext>
                  </a:extLst>
                </p:cNvPr>
                <p:cNvGrpSpPr/>
                <p:nvPr/>
              </p:nvGrpSpPr>
              <p:grpSpPr>
                <a:xfrm>
                  <a:off x="2166531" y="2131550"/>
                  <a:ext cx="4430088" cy="956743"/>
                  <a:chOff x="1583867" y="1691405"/>
                  <a:chExt cx="3322566" cy="717557"/>
                </a:xfrm>
              </p:grpSpPr>
              <p:pic>
                <p:nvPicPr>
                  <p:cNvPr id="1068" name="Image 9" descr="elca.png">
                    <a:extLst>
                      <a:ext uri="{FF2B5EF4-FFF2-40B4-BE49-F238E27FC236}">
                        <a16:creationId xmlns:a16="http://schemas.microsoft.com/office/drawing/2014/main" id="{FF5965EC-29FD-8F08-E857-09ECD451E8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684181" y="1998345"/>
                    <a:ext cx="407804" cy="4106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69" name="Image 1">
                    <a:extLst>
                      <a:ext uri="{FF2B5EF4-FFF2-40B4-BE49-F238E27FC236}">
                        <a16:creationId xmlns:a16="http://schemas.microsoft.com/office/drawing/2014/main" id="{C6464C93-E93D-116E-87D5-AF9ADB419BE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36045" y="2015324"/>
                    <a:ext cx="729552" cy="36588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70" name="Image 6" descr="CS.png">
                    <a:extLst>
                      <a:ext uri="{FF2B5EF4-FFF2-40B4-BE49-F238E27FC236}">
                        <a16:creationId xmlns:a16="http://schemas.microsoft.com/office/drawing/2014/main" id="{CB6F7BAF-9F58-F156-8150-99377EC1958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49519" y="1750734"/>
                    <a:ext cx="775150" cy="1700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71" name="Image 2" descr="logitech.png">
                    <a:extLst>
                      <a:ext uri="{FF2B5EF4-FFF2-40B4-BE49-F238E27FC236}">
                        <a16:creationId xmlns:a16="http://schemas.microsoft.com/office/drawing/2014/main" id="{4A5999F0-78A4-DEC8-50AB-A097A050D27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21175" y="2103636"/>
                    <a:ext cx="662332" cy="20997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72" name="Image 1071">
                    <a:extLst>
                      <a:ext uri="{FF2B5EF4-FFF2-40B4-BE49-F238E27FC236}">
                        <a16:creationId xmlns:a16="http://schemas.microsoft.com/office/drawing/2014/main" id="{1BE161B7-FE4F-FB01-897B-AA2FE2C91C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83867" y="1695988"/>
                    <a:ext cx="417466" cy="226670"/>
                  </a:xfrm>
                  <a:prstGeom prst="rect">
                    <a:avLst/>
                  </a:prstGeom>
                </p:spPr>
              </p:pic>
              <p:pic>
                <p:nvPicPr>
                  <p:cNvPr id="1073" name="Image 1072">
                    <a:extLst>
                      <a:ext uri="{FF2B5EF4-FFF2-40B4-BE49-F238E27FC236}">
                        <a16:creationId xmlns:a16="http://schemas.microsoft.com/office/drawing/2014/main" id="{80B12FBF-A3D1-1E11-C1BB-6C0BAD55FBE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-3315" t="-3430" b="-3430"/>
                  <a:stretch/>
                </p:blipFill>
                <p:spPr>
                  <a:xfrm>
                    <a:off x="3196513" y="1691405"/>
                    <a:ext cx="715890" cy="22754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1074" name="Picture 47">
                    <a:extLst>
                      <a:ext uri="{FF2B5EF4-FFF2-40B4-BE49-F238E27FC236}">
                        <a16:creationId xmlns:a16="http://schemas.microsoft.com/office/drawing/2014/main" id="{54397358-B34F-1041-5D1C-AB6514084CC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000591" y="1715558"/>
                    <a:ext cx="905842" cy="21294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067" name="Image 3">
                  <a:extLst>
                    <a:ext uri="{FF2B5EF4-FFF2-40B4-BE49-F238E27FC236}">
                      <a16:creationId xmlns:a16="http://schemas.microsoft.com/office/drawing/2014/main" id="{8AC58DF2-8EA0-E045-D79F-0681386146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26396" y="2633941"/>
                  <a:ext cx="1769533" cy="322173"/>
                </a:xfrm>
                <a:prstGeom prst="rect">
                  <a:avLst/>
                </a:prstGeom>
              </p:spPr>
            </p:pic>
          </p:grpSp>
          <p:pic>
            <p:nvPicPr>
              <p:cNvPr id="1065" name="Image 19" descr="Une image contenant texte, clipart&#10;&#10;Description générée automatiquement">
                <a:extLst>
                  <a:ext uri="{FF2B5EF4-FFF2-40B4-BE49-F238E27FC236}">
                    <a16:creationId xmlns:a16="http://schemas.microsoft.com/office/drawing/2014/main" id="{D2D56B89-42DE-E1E8-7070-159AA5397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77883" y="2084788"/>
                <a:ext cx="700727" cy="394569"/>
              </a:xfrm>
              <a:prstGeom prst="rect">
                <a:avLst/>
              </a:prstGeom>
            </p:spPr>
          </p:pic>
        </p:grpSp>
        <p:pic>
          <p:nvPicPr>
            <p:cNvPr id="1063" name="Picture 2">
              <a:extLst>
                <a:ext uri="{FF2B5EF4-FFF2-40B4-BE49-F238E27FC236}">
                  <a16:creationId xmlns:a16="http://schemas.microsoft.com/office/drawing/2014/main" id="{5B43F149-1B8B-4B5A-BF0B-27E52825F5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184" y="2643126"/>
              <a:ext cx="301606" cy="301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5" name="Groupe 1074">
            <a:extLst>
              <a:ext uri="{FF2B5EF4-FFF2-40B4-BE49-F238E27FC236}">
                <a16:creationId xmlns:a16="http://schemas.microsoft.com/office/drawing/2014/main" id="{B2219A09-9DDD-24B6-3072-8D0BCD9C383E}"/>
              </a:ext>
            </a:extLst>
          </p:cNvPr>
          <p:cNvGrpSpPr/>
          <p:nvPr/>
        </p:nvGrpSpPr>
        <p:grpSpPr>
          <a:xfrm>
            <a:off x="1117157" y="4219048"/>
            <a:ext cx="3861802" cy="729190"/>
            <a:chOff x="1448641" y="5411911"/>
            <a:chExt cx="4970952" cy="938621"/>
          </a:xfrm>
        </p:grpSpPr>
        <p:grpSp>
          <p:nvGrpSpPr>
            <p:cNvPr id="1076" name="Groupe 1075">
              <a:extLst>
                <a:ext uri="{FF2B5EF4-FFF2-40B4-BE49-F238E27FC236}">
                  <a16:creationId xmlns:a16="http://schemas.microsoft.com/office/drawing/2014/main" id="{C0FDD2BB-12F7-92B5-4ADC-DCF8749DDC24}"/>
                </a:ext>
              </a:extLst>
            </p:cNvPr>
            <p:cNvGrpSpPr/>
            <p:nvPr/>
          </p:nvGrpSpPr>
          <p:grpSpPr>
            <a:xfrm>
              <a:off x="1448641" y="5411911"/>
              <a:ext cx="4970952" cy="938621"/>
              <a:chOff x="1105177" y="4032052"/>
              <a:chExt cx="3728215" cy="703966"/>
            </a:xfrm>
          </p:grpSpPr>
          <p:pic>
            <p:nvPicPr>
              <p:cNvPr id="1078" name="Image 1077">
                <a:extLst>
                  <a:ext uri="{FF2B5EF4-FFF2-40B4-BE49-F238E27FC236}">
                    <a16:creationId xmlns:a16="http://schemas.microsoft.com/office/drawing/2014/main" id="{B20F7088-FD27-F174-2DE6-1C1B541B0A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5177" y="4032052"/>
                <a:ext cx="527701" cy="41006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79" name="Image 1">
                <a:extLst>
                  <a:ext uri="{FF2B5EF4-FFF2-40B4-BE49-F238E27FC236}">
                    <a16:creationId xmlns:a16="http://schemas.microsoft.com/office/drawing/2014/main" id="{2DCF0678-A788-C194-C1CF-C7B08D771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3369" y="4040026"/>
                <a:ext cx="460023" cy="382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0" name="Picture 10" descr="Résultat de recherche d'images pour &quot;rollomatic logo&quot;">
                <a:extLst>
                  <a:ext uri="{FF2B5EF4-FFF2-40B4-BE49-F238E27FC236}">
                    <a16:creationId xmlns:a16="http://schemas.microsoft.com/office/drawing/2014/main" id="{8E026041-0C88-E9F3-0A14-83CAF96912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096263" y="4126226"/>
                <a:ext cx="983033" cy="225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1" name="Picture 4" descr="RÃ©sultat de recherche d'images pour &quot;sonceboz&quot;">
                <a:extLst>
                  <a:ext uri="{FF2B5EF4-FFF2-40B4-BE49-F238E27FC236}">
                    <a16:creationId xmlns:a16="http://schemas.microsoft.com/office/drawing/2014/main" id="{B035DF5E-28F3-FC20-3402-78BD55EE2B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372" y="4445903"/>
                <a:ext cx="839824" cy="2901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2" name="Picture 2" descr="Résultat de recherche d'images pour &quot;sbb cff ffs logo&quot;">
                <a:extLst>
                  <a:ext uri="{FF2B5EF4-FFF2-40B4-BE49-F238E27FC236}">
                    <a16:creationId xmlns:a16="http://schemas.microsoft.com/office/drawing/2014/main" id="{646E1C06-9868-39AB-6CDF-DB6E6BE783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1392" y="4525101"/>
                <a:ext cx="1001706" cy="1046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77" name="Picture 4">
              <a:extLst>
                <a:ext uri="{FF2B5EF4-FFF2-40B4-BE49-F238E27FC236}">
                  <a16:creationId xmlns:a16="http://schemas.microsoft.com/office/drawing/2014/main" id="{94ED4D04-0906-A184-22CC-6BA3199CBA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5683" y="5642937"/>
              <a:ext cx="829759" cy="149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466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316503-5AF7-1445-B6CC-C995103CD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7526"/>
            <a:ext cx="3667125" cy="1072753"/>
          </a:xfrm>
        </p:spPr>
        <p:txBody>
          <a:bodyPr/>
          <a:lstStyle/>
          <a:p>
            <a:r>
              <a:rPr lang="fr-FR" dirty="0"/>
              <a:t>Innovation in 2022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913CA74-9A78-DE4C-8068-5B9700CCE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027A765-F0FA-4443-92EC-1203A0E29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9A61F80-E231-8B43-9CC1-5BA3DAC836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4508626" y="0"/>
            <a:ext cx="4635374" cy="415484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2A22022-A64D-2742-8402-89BE6C6843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46" y="2480135"/>
            <a:ext cx="812918" cy="69678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AAD52A3-2C6C-9D44-B6F0-7C0BBFBD8F70}"/>
              </a:ext>
            </a:extLst>
          </p:cNvPr>
          <p:cNvSpPr/>
          <p:nvPr/>
        </p:nvSpPr>
        <p:spPr>
          <a:xfrm>
            <a:off x="1747987" y="2395298"/>
            <a:ext cx="231285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5400" b="1" spc="-150" dirty="0">
                <a:solidFill>
                  <a:schemeClr val="accent4"/>
                </a:solidFill>
                <a:latin typeface="Franklin Gothic Demi Cond"/>
              </a:rPr>
              <a:t>457.5</a:t>
            </a:r>
            <a:endParaRPr lang="en-GB" sz="4400" b="1" spc="-150" dirty="0">
              <a:solidFill>
                <a:schemeClr val="accent4"/>
              </a:solidFill>
              <a:latin typeface="Franklin Gothic Demi Cond"/>
            </a:endParaRPr>
          </a:p>
          <a:p>
            <a:pPr lvl="0"/>
            <a:r>
              <a:rPr lang="en-GB" sz="1100" b="1" dirty="0">
                <a:solidFill>
                  <a:schemeClr val="accent4"/>
                </a:solidFill>
              </a:rPr>
              <a:t>MCHF RAISED </a:t>
            </a:r>
            <a:r>
              <a:rPr lang="en-GB" sz="1100" dirty="0">
                <a:solidFill>
                  <a:schemeClr val="accent4"/>
                </a:solidFill>
              </a:rPr>
              <a:t>BY </a:t>
            </a:r>
            <a:br>
              <a:rPr lang="en-GB" sz="1100" dirty="0">
                <a:solidFill>
                  <a:schemeClr val="accent4"/>
                </a:solidFill>
              </a:rPr>
            </a:br>
            <a:r>
              <a:rPr lang="en-GB" sz="1100" dirty="0">
                <a:solidFill>
                  <a:schemeClr val="accent4"/>
                </a:solidFill>
              </a:rPr>
              <a:t>EPFL’ START-UPS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19EDC48-4797-0E40-B4B0-FC14571F21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444" y="1133414"/>
            <a:ext cx="812918" cy="69678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91E5ED6-32DA-1E46-A028-B59F89BD7AA9}"/>
              </a:ext>
            </a:extLst>
          </p:cNvPr>
          <p:cNvSpPr/>
          <p:nvPr/>
        </p:nvSpPr>
        <p:spPr>
          <a:xfrm>
            <a:off x="1747988" y="1048577"/>
            <a:ext cx="204154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5400" b="1" spc="-150" dirty="0">
                <a:solidFill>
                  <a:schemeClr val="accent4"/>
                </a:solidFill>
                <a:latin typeface="Franklin Gothic Demi Cond"/>
              </a:rPr>
              <a:t>21</a:t>
            </a:r>
            <a:endParaRPr lang="en-GB" sz="4400" b="1" spc="-150" dirty="0">
              <a:solidFill>
                <a:schemeClr val="accent4"/>
              </a:solidFill>
              <a:latin typeface="Franklin Gothic Demi Cond"/>
            </a:endParaRPr>
          </a:p>
          <a:p>
            <a:pPr lvl="0"/>
            <a:r>
              <a:rPr lang="en-GB" sz="1100" b="1" dirty="0">
                <a:solidFill>
                  <a:schemeClr val="accent4"/>
                </a:solidFill>
              </a:rPr>
              <a:t>NEW START-UPS </a:t>
            </a:r>
            <a:r>
              <a:rPr lang="en-GB" sz="1100" dirty="0">
                <a:solidFill>
                  <a:schemeClr val="accent4"/>
                </a:solidFill>
              </a:rPr>
              <a:t>CREATED in 2022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92EE077D-1E27-EF4D-BA85-3A21B6A650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7232" y="113887"/>
            <a:ext cx="812917" cy="69678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DC64C14-0FCA-5040-977F-3B32654135D7}"/>
              </a:ext>
            </a:extLst>
          </p:cNvPr>
          <p:cNvSpPr/>
          <p:nvPr/>
        </p:nvSpPr>
        <p:spPr>
          <a:xfrm>
            <a:off x="5756776" y="29050"/>
            <a:ext cx="196525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5400" b="1" spc="-150" dirty="0">
                <a:solidFill>
                  <a:schemeClr val="accent4"/>
                </a:solidFill>
                <a:latin typeface="Franklin Gothic Demi Cond"/>
              </a:rPr>
              <a:t>100</a:t>
            </a:r>
            <a:r>
              <a:rPr lang="en-GB" sz="5400" b="1" spc="-150" baseline="30000" dirty="0">
                <a:solidFill>
                  <a:schemeClr val="accent4"/>
                </a:solidFill>
                <a:latin typeface="Franklin Gothic Demi Cond"/>
              </a:rPr>
              <a:t>%</a:t>
            </a:r>
            <a:endParaRPr lang="en-GB" sz="4400" b="1" spc="-150" baseline="30000" dirty="0">
              <a:solidFill>
                <a:schemeClr val="accent4"/>
              </a:solidFill>
              <a:latin typeface="Franklin Gothic Demi Cond"/>
            </a:endParaRPr>
          </a:p>
          <a:p>
            <a:pPr lvl="0"/>
            <a:r>
              <a:rPr lang="en-GB" sz="1100" b="1" dirty="0">
                <a:solidFill>
                  <a:schemeClr val="accent4"/>
                </a:solidFill>
              </a:rPr>
              <a:t>OCCUPANCY RATE </a:t>
            </a:r>
            <a:r>
              <a:rPr lang="en-GB" sz="1100" dirty="0">
                <a:solidFill>
                  <a:schemeClr val="accent4"/>
                </a:solidFill>
              </a:rPr>
              <a:t>AT EPFL INNOVATION PARK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8D7BD43-E4B8-DB4D-8CB9-41D4DA3829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848" y="4019225"/>
            <a:ext cx="602656" cy="51656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CFBF4A3-DEB8-8E4C-9387-7438CAA38262}"/>
              </a:ext>
            </a:extLst>
          </p:cNvPr>
          <p:cNvSpPr/>
          <p:nvPr/>
        </p:nvSpPr>
        <p:spPr>
          <a:xfrm>
            <a:off x="1752504" y="3934387"/>
            <a:ext cx="1851434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4000" b="1" spc="-150" dirty="0">
                <a:solidFill>
                  <a:schemeClr val="accent4"/>
                </a:solidFill>
                <a:latin typeface="Franklin Gothic Demi Cond"/>
              </a:rPr>
              <a:t>24.8</a:t>
            </a:r>
          </a:p>
          <a:p>
            <a:pPr lvl="0"/>
            <a:r>
              <a:rPr lang="en-GB" sz="900" b="1" dirty="0">
                <a:solidFill>
                  <a:schemeClr val="accent4"/>
                </a:solidFill>
              </a:rPr>
              <a:t>MCHF RAISED </a:t>
            </a:r>
            <a:r>
              <a:rPr lang="en-GB" sz="900" dirty="0">
                <a:solidFill>
                  <a:schemeClr val="accent4"/>
                </a:solidFill>
              </a:rPr>
              <a:t>FROM INDUSTRIAL CONTRACTS (DIRECT FUNDING)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C516539-3ED3-E24C-830E-A6C6AB7F5D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878" y="4019225"/>
            <a:ext cx="602656" cy="51656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41E41E8-A6F0-7D49-9154-482197D57E18}"/>
              </a:ext>
            </a:extLst>
          </p:cNvPr>
          <p:cNvSpPr/>
          <p:nvPr/>
        </p:nvSpPr>
        <p:spPr>
          <a:xfrm>
            <a:off x="3789534" y="3934387"/>
            <a:ext cx="156672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4000" b="1" spc="-150" dirty="0">
                <a:solidFill>
                  <a:schemeClr val="accent4"/>
                </a:solidFill>
                <a:latin typeface="Franklin Gothic Demi Cond"/>
              </a:rPr>
              <a:t>9.9</a:t>
            </a:r>
          </a:p>
          <a:p>
            <a:pPr lvl="0"/>
            <a:r>
              <a:rPr lang="en-GB" sz="900" b="1" dirty="0">
                <a:solidFill>
                  <a:schemeClr val="accent4"/>
                </a:solidFill>
              </a:rPr>
              <a:t>MCHF RAISED </a:t>
            </a:r>
            <a:r>
              <a:rPr lang="en-GB" sz="900" dirty="0">
                <a:solidFill>
                  <a:schemeClr val="accent4"/>
                </a:solidFill>
              </a:rPr>
              <a:t>FROM INNOSUISSE PROJECTS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759437F-A185-6443-9146-0BEEBFD0E8D7}"/>
              </a:ext>
            </a:extLst>
          </p:cNvPr>
          <p:cNvSpPr/>
          <p:nvPr/>
        </p:nvSpPr>
        <p:spPr>
          <a:xfrm>
            <a:off x="8223250" y="1873558"/>
            <a:ext cx="7770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4000" b="1" spc="-150" dirty="0">
                <a:solidFill>
                  <a:schemeClr val="accent4"/>
                </a:solidFill>
                <a:latin typeface="Franklin Gothic Demi Cond"/>
              </a:rPr>
              <a:t>95</a:t>
            </a:r>
          </a:p>
          <a:p>
            <a:pPr lvl="0"/>
            <a:r>
              <a:rPr lang="en-GB" sz="900" b="1" dirty="0">
                <a:solidFill>
                  <a:schemeClr val="accent4"/>
                </a:solidFill>
              </a:rPr>
              <a:t>PATENTS FILED</a:t>
            </a:r>
            <a:endParaRPr lang="en-GB" sz="900" dirty="0">
              <a:solidFill>
                <a:schemeClr val="accent4"/>
              </a:solidFill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A6C0E6B0-BF0D-7545-8507-F03EB867AE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5116" y="3665724"/>
            <a:ext cx="602655" cy="51656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877FE79-D002-6440-A022-F866B8EEB613}"/>
              </a:ext>
            </a:extLst>
          </p:cNvPr>
          <p:cNvSpPr/>
          <p:nvPr/>
        </p:nvSpPr>
        <p:spPr>
          <a:xfrm>
            <a:off x="6368905" y="3580885"/>
            <a:ext cx="114013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4000" b="1" spc="-150" dirty="0">
                <a:solidFill>
                  <a:schemeClr val="accent4"/>
                </a:solidFill>
                <a:latin typeface="Franklin Gothic Demi Cond"/>
              </a:rPr>
              <a:t>144</a:t>
            </a:r>
          </a:p>
          <a:p>
            <a:pPr lvl="0"/>
            <a:r>
              <a:rPr lang="en-GB" sz="900" b="1" dirty="0">
                <a:solidFill>
                  <a:schemeClr val="accent4"/>
                </a:solidFill>
              </a:rPr>
              <a:t>INVENTIONS AND SOFTWARE</a:t>
            </a:r>
            <a:endParaRPr lang="en-GB" sz="900" dirty="0">
              <a:solidFill>
                <a:schemeClr val="accent4"/>
              </a:solidFill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682FF298-FF8B-554F-884D-032B264BA1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6150" y="2046992"/>
            <a:ext cx="777099" cy="487137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E656D3E-BE66-5549-A508-3AD5CF0AD31F}"/>
              </a:ext>
            </a:extLst>
          </p:cNvPr>
          <p:cNvSpPr/>
          <p:nvPr/>
        </p:nvSpPr>
        <p:spPr>
          <a:xfrm>
            <a:off x="8003865" y="2856607"/>
            <a:ext cx="114013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4000" b="1" spc="-150" dirty="0">
                <a:solidFill>
                  <a:schemeClr val="accent4"/>
                </a:solidFill>
                <a:latin typeface="Franklin Gothic Demi Cond"/>
              </a:rPr>
              <a:t>43</a:t>
            </a:r>
          </a:p>
          <a:p>
            <a:pPr lvl="0"/>
            <a:r>
              <a:rPr lang="en-GB" sz="900" b="1" dirty="0">
                <a:solidFill>
                  <a:schemeClr val="accent4"/>
                </a:solidFill>
              </a:rPr>
              <a:t>LICENCES SIGNED</a:t>
            </a:r>
            <a:endParaRPr lang="en-GB" sz="900" dirty="0">
              <a:solidFill>
                <a:schemeClr val="accent4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A5FA5347-FED6-8649-A4F0-57648F1B2F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6765" y="3030041"/>
            <a:ext cx="777099" cy="48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5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6">
            <a:extLst>
              <a:ext uri="{FF2B5EF4-FFF2-40B4-BE49-F238E27FC236}">
                <a16:creationId xmlns:a16="http://schemas.microsoft.com/office/drawing/2014/main" id="{7A7EF3F5-5CCD-4BC5-BCF1-DD1CE1929E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0544" b="20544"/>
          <a:stretch>
            <a:fillRect/>
          </a:stretch>
        </p:blipFill>
        <p:spPr>
          <a:xfrm>
            <a:off x="1331913" y="0"/>
            <a:ext cx="7812087" cy="4948238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9C279D04-17B0-4775-A67D-E1C217ADF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3017" y="77074"/>
            <a:ext cx="2738437" cy="1753200"/>
          </a:xfrm>
        </p:spPr>
        <p:txBody>
          <a:bodyPr/>
          <a:lstStyle/>
          <a:p>
            <a:pPr algn="ctr"/>
            <a:r>
              <a:rPr lang="fr-CH" dirty="0" err="1"/>
              <a:t>Thank</a:t>
            </a:r>
            <a:r>
              <a:rPr lang="fr-CH" dirty="0"/>
              <a:t> </a:t>
            </a:r>
            <a:r>
              <a:rPr lang="fr-CH" dirty="0" err="1"/>
              <a:t>you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3033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C39031-6F06-8D4D-BA6E-BBB87A97A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6747"/>
            <a:ext cx="5439543" cy="1072753"/>
          </a:xfrm>
        </p:spPr>
        <p:txBody>
          <a:bodyPr>
            <a:normAutofit/>
          </a:bodyPr>
          <a:lstStyle/>
          <a:p>
            <a:r>
              <a:rPr lang="de-DE" dirty="0" err="1">
                <a:ea typeface="Roboto Black" panose="020B0604020202020204" charset="0"/>
              </a:rPr>
              <a:t>Establishing</a:t>
            </a:r>
            <a:r>
              <a:rPr lang="de-DE" dirty="0">
                <a:ea typeface="Roboto Black" panose="020B0604020202020204" charset="0"/>
              </a:rPr>
              <a:t> EPFL </a:t>
            </a:r>
            <a:r>
              <a:rPr lang="de-DE" dirty="0" err="1">
                <a:ea typeface="Roboto Black" panose="020B0604020202020204" charset="0"/>
              </a:rPr>
              <a:t>as</a:t>
            </a:r>
            <a:r>
              <a:rPr lang="de-DE" dirty="0">
                <a:ea typeface="Roboto Black" panose="020B0604020202020204" charset="0"/>
              </a:rPr>
              <a:t> a </a:t>
            </a:r>
            <a:r>
              <a:rPr lang="de-DE" dirty="0" err="1">
                <a:ea typeface="Roboto Black" panose="020B0604020202020204" charset="0"/>
              </a:rPr>
              <a:t>leading</a:t>
            </a:r>
            <a:r>
              <a:rPr lang="de-DE" dirty="0">
                <a:ea typeface="Roboto Black" panose="020B0604020202020204" charset="0"/>
              </a:rPr>
              <a:t> </a:t>
            </a:r>
            <a:r>
              <a:rPr lang="de-DE" dirty="0" err="1">
                <a:ea typeface="Roboto Black" panose="020B0604020202020204" charset="0"/>
              </a:rPr>
              <a:t>school</a:t>
            </a:r>
            <a:r>
              <a:rPr lang="de-DE" dirty="0">
                <a:ea typeface="Roboto Black" panose="020B0604020202020204" charset="0"/>
              </a:rPr>
              <a:t> in </a:t>
            </a:r>
            <a:r>
              <a:rPr lang="de-DE" dirty="0" err="1">
                <a:ea typeface="Roboto Black" panose="020B0604020202020204" charset="0"/>
              </a:rPr>
              <a:t>the</a:t>
            </a:r>
            <a:r>
              <a:rPr lang="de-DE" dirty="0">
                <a:ea typeface="Roboto Black" panose="020B0604020202020204" charset="0"/>
              </a:rPr>
              <a:t> 21</a:t>
            </a:r>
            <a:r>
              <a:rPr lang="de-DE" baseline="30000" dirty="0">
                <a:ea typeface="Roboto Black" panose="020B0604020202020204" charset="0"/>
              </a:rPr>
              <a:t>st</a:t>
            </a:r>
            <a:r>
              <a:rPr lang="de-DE" dirty="0">
                <a:ea typeface="Roboto Black" panose="020B0604020202020204" charset="0"/>
              </a:rPr>
              <a:t> </a:t>
            </a:r>
            <a:r>
              <a:rPr lang="de-DE" dirty="0" err="1">
                <a:ea typeface="Roboto Black" panose="020B0604020202020204" charset="0"/>
              </a:rPr>
              <a:t>century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B9DB419-00DF-AD4A-86A4-7A2C08AD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4" y="2778452"/>
            <a:ext cx="3341053" cy="911524"/>
          </a:xfrm>
        </p:spPr>
        <p:txBody>
          <a:bodyPr/>
          <a:lstStyle/>
          <a:p>
            <a:r>
              <a:rPr lang="fr-CH"/>
              <a:t>WELCOME TO EPFL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DE7E044-F875-944F-B777-58B228988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3"/>
            <a:ext cx="512762" cy="163552"/>
          </a:xfrm>
        </p:spPr>
        <p:txBody>
          <a:bodyPr/>
          <a:lstStyle/>
          <a:p>
            <a:fld id="{E1E1CD7C-2161-7D43-862E-CE4C333CD87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E3E09A-D0BC-8DB3-5A31-94373F4E8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Martin Vetterli - EPFL President</a:t>
            </a:r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46EFF37-24A4-07E3-E8F8-9B3BF1944E67}"/>
              </a:ext>
            </a:extLst>
          </p:cNvPr>
          <p:cNvCxnSpPr/>
          <p:nvPr/>
        </p:nvCxnSpPr>
        <p:spPr>
          <a:xfrm>
            <a:off x="8276576" y="1413052"/>
            <a:ext cx="0" cy="353518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BF351A60-C691-C3C7-C9EF-41452FF6C117}"/>
              </a:ext>
            </a:extLst>
          </p:cNvPr>
          <p:cNvCxnSpPr/>
          <p:nvPr/>
        </p:nvCxnSpPr>
        <p:spPr>
          <a:xfrm>
            <a:off x="7789416" y="1413052"/>
            <a:ext cx="0" cy="353518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8A25F00-8911-ABF0-D8F2-9C3FA53FF23D}"/>
              </a:ext>
            </a:extLst>
          </p:cNvPr>
          <p:cNvSpPr/>
          <p:nvPr/>
        </p:nvSpPr>
        <p:spPr>
          <a:xfrm>
            <a:off x="904875" y="1472716"/>
            <a:ext cx="7604125" cy="9436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4A91648-3313-B38E-C6D6-779FAC3468C8}"/>
              </a:ext>
            </a:extLst>
          </p:cNvPr>
          <p:cNvCxnSpPr/>
          <p:nvPr/>
        </p:nvCxnSpPr>
        <p:spPr>
          <a:xfrm>
            <a:off x="5333231" y="1413052"/>
            <a:ext cx="0" cy="353518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B4746F0-8A01-4299-3B1F-92CA41B26D03}"/>
              </a:ext>
            </a:extLst>
          </p:cNvPr>
          <p:cNvCxnSpPr/>
          <p:nvPr/>
        </p:nvCxnSpPr>
        <p:spPr>
          <a:xfrm>
            <a:off x="1423000" y="1422799"/>
            <a:ext cx="0" cy="353518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AF7FB5F-1B0B-375E-DE7C-22E67C01F2E4}"/>
              </a:ext>
            </a:extLst>
          </p:cNvPr>
          <p:cNvCxnSpPr/>
          <p:nvPr/>
        </p:nvCxnSpPr>
        <p:spPr>
          <a:xfrm>
            <a:off x="2342574" y="1422799"/>
            <a:ext cx="0" cy="353518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E0C251F-A24B-B246-CCC6-AD6A2B91277A}"/>
              </a:ext>
            </a:extLst>
          </p:cNvPr>
          <p:cNvCxnSpPr/>
          <p:nvPr/>
        </p:nvCxnSpPr>
        <p:spPr>
          <a:xfrm>
            <a:off x="2841623" y="1422799"/>
            <a:ext cx="0" cy="353518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77B9021A-6A08-407C-7D98-DF40FCB033B9}"/>
              </a:ext>
            </a:extLst>
          </p:cNvPr>
          <p:cNvCxnSpPr/>
          <p:nvPr/>
        </p:nvCxnSpPr>
        <p:spPr>
          <a:xfrm>
            <a:off x="3326805" y="1422799"/>
            <a:ext cx="0" cy="353518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DC13B656-9B9F-71A4-2F39-DD6CDCD44AF3}"/>
              </a:ext>
            </a:extLst>
          </p:cNvPr>
          <p:cNvCxnSpPr/>
          <p:nvPr/>
        </p:nvCxnSpPr>
        <p:spPr>
          <a:xfrm>
            <a:off x="3895615" y="1422799"/>
            <a:ext cx="0" cy="353518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A403AB6D-CAC0-6DD6-B2D8-C2E4D15830B6}"/>
              </a:ext>
            </a:extLst>
          </p:cNvPr>
          <p:cNvCxnSpPr/>
          <p:nvPr/>
        </p:nvCxnSpPr>
        <p:spPr>
          <a:xfrm>
            <a:off x="5840918" y="1413052"/>
            <a:ext cx="0" cy="353518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429AA62E-F4B7-B8EE-8264-F8A4F9742FFE}"/>
              </a:ext>
            </a:extLst>
          </p:cNvPr>
          <p:cNvCxnSpPr/>
          <p:nvPr/>
        </p:nvCxnSpPr>
        <p:spPr>
          <a:xfrm>
            <a:off x="6344421" y="1413052"/>
            <a:ext cx="0" cy="353518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83B0FF2F-C887-4A67-0E2B-FC3E72575962}"/>
              </a:ext>
            </a:extLst>
          </p:cNvPr>
          <p:cNvCxnSpPr/>
          <p:nvPr/>
        </p:nvCxnSpPr>
        <p:spPr>
          <a:xfrm>
            <a:off x="6815194" y="1413052"/>
            <a:ext cx="0" cy="353518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3E0C570A-11B2-5CC8-3E88-1E5F5B7F62D8}"/>
              </a:ext>
            </a:extLst>
          </p:cNvPr>
          <p:cNvCxnSpPr/>
          <p:nvPr/>
        </p:nvCxnSpPr>
        <p:spPr>
          <a:xfrm>
            <a:off x="7306877" y="1413052"/>
            <a:ext cx="0" cy="353518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7" name="Tableau 7">
            <a:extLst>
              <a:ext uri="{FF2B5EF4-FFF2-40B4-BE49-F238E27FC236}">
                <a16:creationId xmlns:a16="http://schemas.microsoft.com/office/drawing/2014/main" id="{FA44AF75-15E7-73D3-B2A2-E5B577B4D1D5}"/>
              </a:ext>
            </a:extLst>
          </p:cNvPr>
          <p:cNvGraphicFramePr>
            <a:graphicFrameLocks noGrp="1"/>
          </p:cNvGraphicFramePr>
          <p:nvPr/>
        </p:nvGraphicFramePr>
        <p:xfrm>
          <a:off x="609040" y="997042"/>
          <a:ext cx="7920003" cy="252458"/>
        </p:xfrm>
        <a:graphic>
          <a:graphicData uri="http://schemas.openxmlformats.org/drawingml/2006/table">
            <a:tbl>
              <a:tblPr firstRow="1" bandRow="1"/>
              <a:tblGrid>
                <a:gridCol w="49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5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16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33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5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5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95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950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95000">
                  <a:extLst>
                    <a:ext uri="{9D8B030D-6E8A-4147-A177-3AD203B41FA5}">
                      <a16:colId xmlns:a16="http://schemas.microsoft.com/office/drawing/2014/main" val="384069340"/>
                    </a:ext>
                  </a:extLst>
                </a:gridCol>
                <a:gridCol w="495000">
                  <a:extLst>
                    <a:ext uri="{9D8B030D-6E8A-4147-A177-3AD203B41FA5}">
                      <a16:colId xmlns:a16="http://schemas.microsoft.com/office/drawing/2014/main" val="2519590919"/>
                    </a:ext>
                  </a:extLst>
                </a:gridCol>
                <a:gridCol w="495000">
                  <a:extLst>
                    <a:ext uri="{9D8B030D-6E8A-4147-A177-3AD203B41FA5}">
                      <a16:colId xmlns:a16="http://schemas.microsoft.com/office/drawing/2014/main" val="3779955309"/>
                    </a:ext>
                  </a:extLst>
                </a:gridCol>
              </a:tblGrid>
              <a:tr h="25245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fr-CH" sz="1000" b="1" i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CH" sz="1000" b="0" i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 Narrow" panose="020B0604020202020204" pitchFamily="34" charset="0"/>
                        </a:rPr>
                        <a:t>1993</a:t>
                      </a:r>
                      <a:endParaRPr sz="500" b="0" i="0" dirty="0">
                        <a:latin typeface="+mn-lt"/>
                        <a:cs typeface="Arial Narrow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500" b="0" i="0" dirty="0">
                        <a:latin typeface="+mn-lt"/>
                        <a:cs typeface="Arial Narrow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CH" sz="1000" b="0" i="0" dirty="0">
                          <a:solidFill>
                            <a:schemeClr val="tx1"/>
                          </a:solidFill>
                          <a:latin typeface="+mn-lt"/>
                          <a:cs typeface="Arial Narrow" panose="020B0604020202020204" pitchFamily="34" charset="0"/>
                        </a:rPr>
                        <a:t>2000</a:t>
                      </a:r>
                      <a:endParaRPr sz="500" b="0" i="0" dirty="0">
                        <a:latin typeface="+mn-lt"/>
                        <a:cs typeface="Arial Narrow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CH" sz="1000" b="0" i="0" dirty="0">
                          <a:solidFill>
                            <a:schemeClr val="tx1"/>
                          </a:solidFill>
                          <a:latin typeface="+mn-lt"/>
                          <a:cs typeface="Arial Narrow" panose="020B0604020202020204" pitchFamily="34" charset="0"/>
                        </a:rPr>
                        <a:t>2001</a:t>
                      </a:r>
                      <a:endParaRPr sz="500" b="0" i="0" dirty="0">
                        <a:latin typeface="+mn-lt"/>
                        <a:cs typeface="Arial Narrow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CH" sz="1000" b="0" i="0" dirty="0">
                          <a:solidFill>
                            <a:schemeClr val="tx1"/>
                          </a:solidFill>
                          <a:latin typeface="+mn-lt"/>
                          <a:cs typeface="Arial Narrow" panose="020B0604020202020204" pitchFamily="34" charset="0"/>
                        </a:rPr>
                        <a:t>2002</a:t>
                      </a:r>
                      <a:endParaRPr sz="500" b="0" i="0" dirty="0">
                        <a:latin typeface="+mn-lt"/>
                        <a:cs typeface="Arial Narrow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CH" sz="1000" b="0" i="0" dirty="0">
                          <a:solidFill>
                            <a:schemeClr val="tx1"/>
                          </a:solidFill>
                          <a:latin typeface="+mn-lt"/>
                          <a:cs typeface="Arial Narrow" panose="020B0604020202020204" pitchFamily="34" charset="0"/>
                        </a:rPr>
                        <a:t>2003</a:t>
                      </a:r>
                      <a:endParaRPr sz="500" b="0" i="0" dirty="0">
                        <a:latin typeface="+mn-lt"/>
                        <a:cs typeface="Arial Narrow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fr-CH" sz="1000" b="0" i="0" dirty="0">
                        <a:solidFill>
                          <a:schemeClr val="tx1"/>
                        </a:solidFill>
                        <a:latin typeface="+mn-lt"/>
                        <a:cs typeface="Arial Narrow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CH" sz="1000" b="0" i="0" dirty="0">
                          <a:solidFill>
                            <a:schemeClr val="tx1"/>
                          </a:solidFill>
                          <a:latin typeface="+mn-lt"/>
                          <a:cs typeface="Arial Narrow" panose="020B0604020202020204" pitchFamily="34" charset="0"/>
                        </a:rPr>
                        <a:t>2012</a:t>
                      </a:r>
                    </a:p>
                  </a:txBody>
                  <a:tcPr marL="68580" marR="68580" marT="34290" marB="3429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CH" sz="1000" b="0" i="0" dirty="0">
                          <a:solidFill>
                            <a:schemeClr val="tx1"/>
                          </a:solidFill>
                          <a:latin typeface="+mn-lt"/>
                          <a:cs typeface="Arial Narrow" panose="020B0604020202020204" pitchFamily="34" charset="0"/>
                        </a:rPr>
                        <a:t>2016</a:t>
                      </a:r>
                      <a:endParaRPr sz="500" b="0" i="0" dirty="0">
                        <a:latin typeface="+mn-lt"/>
                        <a:cs typeface="Arial Narrow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CH" sz="1000" b="0" i="0" dirty="0">
                          <a:solidFill>
                            <a:schemeClr val="tx1"/>
                          </a:solidFill>
                          <a:latin typeface="+mn-lt"/>
                          <a:cs typeface="Arial Narrow" panose="020B0604020202020204" pitchFamily="34" charset="0"/>
                        </a:rPr>
                        <a:t>2017</a:t>
                      </a:r>
                      <a:endParaRPr sz="500" b="0" i="0" dirty="0">
                        <a:latin typeface="+mn-lt"/>
                        <a:cs typeface="Arial Narrow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CH" sz="1000" b="0" i="0" dirty="0">
                          <a:solidFill>
                            <a:schemeClr val="tx1"/>
                          </a:solidFill>
                          <a:latin typeface="+mn-lt"/>
                          <a:cs typeface="Arial Narrow" panose="020B0604020202020204" pitchFamily="34" charset="0"/>
                        </a:rPr>
                        <a:t>2018</a:t>
                      </a:r>
                    </a:p>
                  </a:txBody>
                  <a:tcPr marL="68580" marR="68580" marT="34290" marB="3429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CH" sz="1000" b="0" i="0" dirty="0">
                          <a:solidFill>
                            <a:schemeClr val="tx1"/>
                          </a:solidFill>
                          <a:latin typeface="+mn-lt"/>
                          <a:cs typeface="Arial Narrow" panose="020B0604020202020204" pitchFamily="34" charset="0"/>
                        </a:rPr>
                        <a:t>2019</a:t>
                      </a:r>
                    </a:p>
                  </a:txBody>
                  <a:tcPr marL="68580" marR="68580" marT="34290" marB="3429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CH" sz="1000" b="0" i="0" dirty="0">
                          <a:solidFill>
                            <a:schemeClr val="tx1"/>
                          </a:solidFill>
                          <a:latin typeface="+mn-lt"/>
                          <a:cs typeface="Arial Narrow" panose="020B0604020202020204" pitchFamily="34" charset="0"/>
                        </a:rPr>
                        <a:t>2020</a:t>
                      </a:r>
                    </a:p>
                  </a:txBody>
                  <a:tcPr marL="68580" marR="68580" marT="34290" marB="3429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CH" sz="1000" b="0" i="0" dirty="0">
                          <a:solidFill>
                            <a:schemeClr val="tx1"/>
                          </a:solidFill>
                          <a:latin typeface="+mn-lt"/>
                          <a:cs typeface="Arial Narrow" panose="020B0604020202020204" pitchFamily="34" charset="0"/>
                        </a:rPr>
                        <a:t>2021</a:t>
                      </a:r>
                    </a:p>
                  </a:txBody>
                  <a:tcPr marL="68580" marR="68580" marT="34290" marB="3429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8" name="Rectangle à coins arrondis 21">
            <a:extLst>
              <a:ext uri="{FF2B5EF4-FFF2-40B4-BE49-F238E27FC236}">
                <a16:creationId xmlns:a16="http://schemas.microsoft.com/office/drawing/2014/main" id="{B88623DD-D11E-7B70-A60C-5041A32CD37E}"/>
              </a:ext>
            </a:extLst>
          </p:cNvPr>
          <p:cNvSpPr/>
          <p:nvPr/>
        </p:nvSpPr>
        <p:spPr bwMode="auto">
          <a:xfrm>
            <a:off x="2442364" y="3541847"/>
            <a:ext cx="797456" cy="11412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36000" tIns="34290" rIns="36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Transfer of chemistry, mathematics &amp; physics from UNIL to EPFL</a:t>
            </a:r>
          </a:p>
        </p:txBody>
      </p:sp>
      <p:sp>
        <p:nvSpPr>
          <p:cNvPr id="59" name="Chevron 58">
            <a:extLst>
              <a:ext uri="{FF2B5EF4-FFF2-40B4-BE49-F238E27FC236}">
                <a16:creationId xmlns:a16="http://schemas.microsoft.com/office/drawing/2014/main" id="{307FB28B-B0B8-1FBA-F2CE-F234D00E8CF5}"/>
              </a:ext>
            </a:extLst>
          </p:cNvPr>
          <p:cNvSpPr/>
          <p:nvPr/>
        </p:nvSpPr>
        <p:spPr>
          <a:xfrm>
            <a:off x="1311287" y="2174207"/>
            <a:ext cx="7319950" cy="23760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Chevron 59">
            <a:extLst>
              <a:ext uri="{FF2B5EF4-FFF2-40B4-BE49-F238E27FC236}">
                <a16:creationId xmlns:a16="http://schemas.microsoft.com/office/drawing/2014/main" id="{5E939EB8-B8AF-B02B-AFDA-11A495BA8765}"/>
              </a:ext>
            </a:extLst>
          </p:cNvPr>
          <p:cNvSpPr/>
          <p:nvPr/>
        </p:nvSpPr>
        <p:spPr>
          <a:xfrm>
            <a:off x="2236961" y="1940927"/>
            <a:ext cx="6394278" cy="233501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Chevron 60">
            <a:extLst>
              <a:ext uri="{FF2B5EF4-FFF2-40B4-BE49-F238E27FC236}">
                <a16:creationId xmlns:a16="http://schemas.microsoft.com/office/drawing/2014/main" id="{CC138368-2480-781C-260A-29E4A3AA43CF}"/>
              </a:ext>
            </a:extLst>
          </p:cNvPr>
          <p:cNvSpPr/>
          <p:nvPr/>
        </p:nvSpPr>
        <p:spPr>
          <a:xfrm>
            <a:off x="5225241" y="1708000"/>
            <a:ext cx="3413503" cy="233501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à coins arrondis 24">
            <a:extLst>
              <a:ext uri="{FF2B5EF4-FFF2-40B4-BE49-F238E27FC236}">
                <a16:creationId xmlns:a16="http://schemas.microsoft.com/office/drawing/2014/main" id="{3FE9BB2F-176C-7944-BBD6-5E66C96B7C8D}"/>
              </a:ext>
            </a:extLst>
          </p:cNvPr>
          <p:cNvSpPr/>
          <p:nvPr/>
        </p:nvSpPr>
        <p:spPr bwMode="auto">
          <a:xfrm>
            <a:off x="3441817" y="3359623"/>
            <a:ext cx="914400" cy="7938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Doctoral School</a:t>
            </a:r>
          </a:p>
        </p:txBody>
      </p:sp>
      <p:sp>
        <p:nvSpPr>
          <p:cNvPr id="63" name="Rectangle à coins arrondis 26">
            <a:extLst>
              <a:ext uri="{FF2B5EF4-FFF2-40B4-BE49-F238E27FC236}">
                <a16:creationId xmlns:a16="http://schemas.microsoft.com/office/drawing/2014/main" id="{C84C0A11-3C7D-96DB-DE26-24ACA91B13E1}"/>
              </a:ext>
            </a:extLst>
          </p:cNvPr>
          <p:cNvSpPr/>
          <p:nvPr/>
        </p:nvSpPr>
        <p:spPr bwMode="auto">
          <a:xfrm>
            <a:off x="1993112" y="2725275"/>
            <a:ext cx="701675" cy="6070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Tenure </a:t>
            </a:r>
            <a:r>
              <a:rPr kumimoji="0" lang="fr-CH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Track</a:t>
            </a:r>
            <a:r>
              <a:rPr kumimoji="0" lang="fr-CH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System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BD08B69-E09D-BB6B-3A4A-484A719FE7A5}"/>
              </a:ext>
            </a:extLst>
          </p:cNvPr>
          <p:cNvSpPr/>
          <p:nvPr/>
        </p:nvSpPr>
        <p:spPr bwMode="auto">
          <a:xfrm>
            <a:off x="1028904" y="2571750"/>
            <a:ext cx="788192" cy="6693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Innovation Park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5" name="Rectangle à coins arrondis 21">
            <a:extLst>
              <a:ext uri="{FF2B5EF4-FFF2-40B4-BE49-F238E27FC236}">
                <a16:creationId xmlns:a16="http://schemas.microsoft.com/office/drawing/2014/main" id="{15327807-EF31-7083-9158-1B0A90FC6954}"/>
              </a:ext>
            </a:extLst>
          </p:cNvPr>
          <p:cNvSpPr/>
          <p:nvPr/>
        </p:nvSpPr>
        <p:spPr bwMode="auto">
          <a:xfrm>
            <a:off x="2975821" y="2588368"/>
            <a:ext cx="719551" cy="617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School of Life Sciences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6" name="Rectangle à coins arrondis 26">
            <a:extLst>
              <a:ext uri="{FF2B5EF4-FFF2-40B4-BE49-F238E27FC236}">
                <a16:creationId xmlns:a16="http://schemas.microsoft.com/office/drawing/2014/main" id="{A65334DC-5E5A-3D62-9E82-086ADB67261C}"/>
              </a:ext>
            </a:extLst>
          </p:cNvPr>
          <p:cNvSpPr/>
          <p:nvPr/>
        </p:nvSpPr>
        <p:spPr bwMode="auto">
          <a:xfrm>
            <a:off x="4875385" y="3463102"/>
            <a:ext cx="914400" cy="6493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1st MOOC </a:t>
            </a:r>
            <a:r>
              <a:rPr kumimoji="0" lang="fr-CH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kumimoji="0" lang="fr-CH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 Narrow" charset="0"/>
              </a:rPr>
              <a:t>Programming</a:t>
            </a:r>
            <a:r>
              <a:rPr kumimoji="0" lang="fr-CH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 Narrow" charset="0"/>
              </a:rPr>
              <a:t> in Scala)</a:t>
            </a:r>
            <a:endParaRPr kumimoji="0" lang="fr-CH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rial Narrow" charset="0"/>
            </a:endParaRPr>
          </a:p>
        </p:txBody>
      </p:sp>
      <p:sp>
        <p:nvSpPr>
          <p:cNvPr id="67" name="Rectangle à coins arrondis 26">
            <a:extLst>
              <a:ext uri="{FF2B5EF4-FFF2-40B4-BE49-F238E27FC236}">
                <a16:creationId xmlns:a16="http://schemas.microsoft.com/office/drawing/2014/main" id="{531EF418-A6C9-E4C0-D146-C7AEE1ACECB4}"/>
              </a:ext>
            </a:extLst>
          </p:cNvPr>
          <p:cNvSpPr/>
          <p:nvPr/>
        </p:nvSpPr>
        <p:spPr bwMode="auto">
          <a:xfrm>
            <a:off x="5462993" y="2571865"/>
            <a:ext cx="764344" cy="4250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Extension School</a:t>
            </a:r>
          </a:p>
        </p:txBody>
      </p:sp>
      <p:sp>
        <p:nvSpPr>
          <p:cNvPr id="68" name="Rectangle à coins arrondis 26">
            <a:extLst>
              <a:ext uri="{FF2B5EF4-FFF2-40B4-BE49-F238E27FC236}">
                <a16:creationId xmlns:a16="http://schemas.microsoft.com/office/drawing/2014/main" id="{3A9B4768-0F6A-023E-E68B-77752F1E65D8}"/>
              </a:ext>
            </a:extLst>
          </p:cNvPr>
          <p:cNvSpPr/>
          <p:nvPr/>
        </p:nvSpPr>
        <p:spPr bwMode="auto">
          <a:xfrm>
            <a:off x="5898605" y="3063760"/>
            <a:ext cx="900000" cy="4241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Computational</a:t>
            </a:r>
            <a:r>
              <a:rPr kumimoji="0" lang="fr-CH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CH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thinking</a:t>
            </a:r>
            <a:endParaRPr kumimoji="0" lang="fr-CH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9" name="Rectangle à coins arrondis 26">
            <a:extLst>
              <a:ext uri="{FF2B5EF4-FFF2-40B4-BE49-F238E27FC236}">
                <a16:creationId xmlns:a16="http://schemas.microsoft.com/office/drawing/2014/main" id="{944248F2-1DAE-C010-62CC-7CBFA6F09BEC}"/>
              </a:ext>
            </a:extLst>
          </p:cNvPr>
          <p:cNvSpPr/>
          <p:nvPr/>
        </p:nvSpPr>
        <p:spPr bwMode="auto">
          <a:xfrm>
            <a:off x="5961137" y="4252135"/>
            <a:ext cx="763402" cy="670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Center for Digital Trust (C4DT)</a:t>
            </a:r>
          </a:p>
        </p:txBody>
      </p:sp>
      <p:sp>
        <p:nvSpPr>
          <p:cNvPr id="70" name="Rectangle à coins arrondis 26">
            <a:extLst>
              <a:ext uri="{FF2B5EF4-FFF2-40B4-BE49-F238E27FC236}">
                <a16:creationId xmlns:a16="http://schemas.microsoft.com/office/drawing/2014/main" id="{6257E226-88EC-F4B6-8AEE-B2CCA10F39AC}"/>
              </a:ext>
            </a:extLst>
          </p:cNvPr>
          <p:cNvSpPr/>
          <p:nvPr/>
        </p:nvSpPr>
        <p:spPr bwMode="auto">
          <a:xfrm>
            <a:off x="6484257" y="2567121"/>
            <a:ext cx="661874" cy="4388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00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Center LEARN</a:t>
            </a:r>
          </a:p>
        </p:txBody>
      </p:sp>
      <p:sp>
        <p:nvSpPr>
          <p:cNvPr id="71" name="Rectangle 17">
            <a:extLst>
              <a:ext uri="{FF2B5EF4-FFF2-40B4-BE49-F238E27FC236}">
                <a16:creationId xmlns:a16="http://schemas.microsoft.com/office/drawing/2014/main" id="{D90CBE27-C6ED-48E4-CED2-E8521F78B3CC}"/>
              </a:ext>
            </a:extLst>
          </p:cNvPr>
          <p:cNvSpPr/>
          <p:nvPr/>
        </p:nvSpPr>
        <p:spPr bwMode="auto">
          <a:xfrm>
            <a:off x="2422865" y="1898372"/>
            <a:ext cx="28214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Attracting</a:t>
            </a:r>
            <a:r>
              <a:rPr kumimoji="0" lang="fr-CH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  the best talents</a:t>
            </a:r>
            <a:endParaRPr kumimoji="0" sz="9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2" name="Rectangle 14">
            <a:extLst>
              <a:ext uri="{FF2B5EF4-FFF2-40B4-BE49-F238E27FC236}">
                <a16:creationId xmlns:a16="http://schemas.microsoft.com/office/drawing/2014/main" id="{D98C9735-BCA7-ADDE-CA79-7CCEE448A827}"/>
              </a:ext>
            </a:extLst>
          </p:cNvPr>
          <p:cNvSpPr/>
          <p:nvPr/>
        </p:nvSpPr>
        <p:spPr bwMode="auto">
          <a:xfrm>
            <a:off x="1420454" y="2132238"/>
            <a:ext cx="25026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Creating</a:t>
            </a:r>
            <a:r>
              <a:rPr kumimoji="0" lang="fr-CH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 the right conditions</a:t>
            </a:r>
            <a:endParaRPr kumimoji="0" sz="9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3" name="Rectangle 28">
            <a:extLst>
              <a:ext uri="{FF2B5EF4-FFF2-40B4-BE49-F238E27FC236}">
                <a16:creationId xmlns:a16="http://schemas.microsoft.com/office/drawing/2014/main" id="{325798E0-09C2-253C-A7DF-254F6B8E6E23}"/>
              </a:ext>
            </a:extLst>
          </p:cNvPr>
          <p:cNvSpPr/>
          <p:nvPr/>
        </p:nvSpPr>
        <p:spPr bwMode="auto">
          <a:xfrm>
            <a:off x="5340720" y="1666036"/>
            <a:ext cx="15972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Digitalization</a:t>
            </a:r>
            <a:endParaRPr kumimoji="0" lang="fr-CH" sz="1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4" name="Rectangle à coins arrondis 26">
            <a:extLst>
              <a:ext uri="{FF2B5EF4-FFF2-40B4-BE49-F238E27FC236}">
                <a16:creationId xmlns:a16="http://schemas.microsoft.com/office/drawing/2014/main" id="{72C67D44-8BE6-62B4-9EDE-272CFC243F77}"/>
              </a:ext>
            </a:extLst>
          </p:cNvPr>
          <p:cNvSpPr/>
          <p:nvPr/>
        </p:nvSpPr>
        <p:spPr bwMode="auto">
          <a:xfrm>
            <a:off x="6895614" y="3166144"/>
            <a:ext cx="840370" cy="6462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Center </a:t>
            </a:r>
            <a:r>
              <a:rPr lang="fr-CH" sz="1000" dirty="0">
                <a:solidFill>
                  <a:srgbClr val="FFFFFF"/>
                </a:solidFill>
              </a:rPr>
              <a:t>for</a:t>
            </a:r>
            <a:r>
              <a:rPr kumimoji="0" lang="fr-CH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Cyber </a:t>
            </a:r>
            <a:r>
              <a:rPr lang="fr-CH" sz="1000" dirty="0">
                <a:solidFill>
                  <a:srgbClr val="FFFFFF"/>
                </a:solidFill>
              </a:rPr>
              <a:t>S</a:t>
            </a:r>
            <a:r>
              <a:rPr kumimoji="0" lang="fr-CH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ecurity</a:t>
            </a:r>
            <a:r>
              <a:rPr kumimoji="0" lang="fr-CH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**</a:t>
            </a:r>
            <a:endParaRPr kumimoji="0" lang="fr-CH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5" name="Rectangle à coins arrondis 26">
            <a:extLst>
              <a:ext uri="{FF2B5EF4-FFF2-40B4-BE49-F238E27FC236}">
                <a16:creationId xmlns:a16="http://schemas.microsoft.com/office/drawing/2014/main" id="{1DCB557A-6837-4F25-72E2-9A8A7108EA94}"/>
              </a:ext>
            </a:extLst>
          </p:cNvPr>
          <p:cNvSpPr/>
          <p:nvPr/>
        </p:nvSpPr>
        <p:spPr bwMode="auto">
          <a:xfrm>
            <a:off x="7380777" y="4186933"/>
            <a:ext cx="805144" cy="7263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Center </a:t>
            </a:r>
            <a:r>
              <a:rPr lang="fr-CH" sz="1000" dirty="0">
                <a:solidFill>
                  <a:srgbClr val="FFFFFF"/>
                </a:solidFill>
              </a:rPr>
              <a:t>for</a:t>
            </a:r>
            <a:r>
              <a:rPr kumimoji="0" lang="fr-CH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Intelligent </a:t>
            </a:r>
            <a:r>
              <a:rPr kumimoji="0" lang="fr-CH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Systems</a:t>
            </a:r>
            <a:r>
              <a:rPr kumimoji="0" lang="fr-CH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(CIS)</a:t>
            </a:r>
          </a:p>
        </p:txBody>
      </p:sp>
      <p:sp>
        <p:nvSpPr>
          <p:cNvPr id="76" name="Chevron 75">
            <a:extLst>
              <a:ext uri="{FF2B5EF4-FFF2-40B4-BE49-F238E27FC236}">
                <a16:creationId xmlns:a16="http://schemas.microsoft.com/office/drawing/2014/main" id="{D9CBBE74-1C3F-7951-02BA-09715ED5CEFA}"/>
              </a:ext>
            </a:extLst>
          </p:cNvPr>
          <p:cNvSpPr/>
          <p:nvPr/>
        </p:nvSpPr>
        <p:spPr>
          <a:xfrm>
            <a:off x="6486276" y="1475891"/>
            <a:ext cx="2154487" cy="230769"/>
          </a:xfrm>
          <a:prstGeom prst="chevr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28">
            <a:extLst>
              <a:ext uri="{FF2B5EF4-FFF2-40B4-BE49-F238E27FC236}">
                <a16:creationId xmlns:a16="http://schemas.microsoft.com/office/drawing/2014/main" id="{8D7DE9F7-DBD2-F5A4-0FBE-3BB6774E669A}"/>
              </a:ext>
            </a:extLst>
          </p:cNvPr>
          <p:cNvSpPr/>
          <p:nvPr/>
        </p:nvSpPr>
        <p:spPr bwMode="auto">
          <a:xfrm>
            <a:off x="6566640" y="1438045"/>
            <a:ext cx="14463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400" b="1" dirty="0">
                <a:solidFill>
                  <a:schemeClr val="bg1"/>
                </a:solidFill>
                <a:latin typeface="+mj-lt"/>
              </a:rPr>
              <a:t>Collaboration</a:t>
            </a:r>
            <a:endParaRPr kumimoji="0" lang="fr-CH" sz="1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8" name="Rectangle à coins arrondis 26">
            <a:extLst>
              <a:ext uri="{FF2B5EF4-FFF2-40B4-BE49-F238E27FC236}">
                <a16:creationId xmlns:a16="http://schemas.microsoft.com/office/drawing/2014/main" id="{8BF9D813-B745-FB76-7AF3-5804CC61812D}"/>
              </a:ext>
            </a:extLst>
          </p:cNvPr>
          <p:cNvSpPr/>
          <p:nvPr/>
        </p:nvSpPr>
        <p:spPr bwMode="auto">
          <a:xfrm>
            <a:off x="7427177" y="2567120"/>
            <a:ext cx="757337" cy="5603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00" b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Dubochet</a:t>
            </a:r>
            <a:r>
              <a:rPr kumimoji="0" lang="fr-CH" sz="1000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Center for Imaging </a:t>
            </a:r>
          </a:p>
        </p:txBody>
      </p:sp>
      <p:sp>
        <p:nvSpPr>
          <p:cNvPr id="79" name="Rectangle à coins arrondis 26">
            <a:extLst>
              <a:ext uri="{FF2B5EF4-FFF2-40B4-BE49-F238E27FC236}">
                <a16:creationId xmlns:a16="http://schemas.microsoft.com/office/drawing/2014/main" id="{4A183F25-4157-B5AA-67AA-A26CEE206050}"/>
              </a:ext>
            </a:extLst>
          </p:cNvPr>
          <p:cNvSpPr/>
          <p:nvPr/>
        </p:nvSpPr>
        <p:spPr bwMode="auto">
          <a:xfrm>
            <a:off x="7888911" y="3166144"/>
            <a:ext cx="757337" cy="70832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fr-CH" sz="1000" dirty="0">
                <a:solidFill>
                  <a:srgbClr val="FFFFFF"/>
                </a:solidFill>
              </a:rPr>
              <a:t> Center Quantum Science &amp;  </a:t>
            </a:r>
            <a:r>
              <a:rPr lang="fr-CH" sz="1000" dirty="0" err="1">
                <a:solidFill>
                  <a:srgbClr val="FFFFFF"/>
                </a:solidFill>
              </a:rPr>
              <a:t>Engineer</a:t>
            </a:r>
            <a:r>
              <a:rPr lang="fr-CH" sz="10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0" name="Rectangle à coins arrondis 26">
            <a:extLst>
              <a:ext uri="{FF2B5EF4-FFF2-40B4-BE49-F238E27FC236}">
                <a16:creationId xmlns:a16="http://schemas.microsoft.com/office/drawing/2014/main" id="{244B34DA-C559-7330-D80E-0B4C9F7D976B}"/>
              </a:ext>
            </a:extLst>
          </p:cNvPr>
          <p:cNvSpPr/>
          <p:nvPr/>
        </p:nvSpPr>
        <p:spPr bwMode="auto">
          <a:xfrm>
            <a:off x="7380777" y="3933904"/>
            <a:ext cx="803736" cy="2195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00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E4S</a:t>
            </a:r>
          </a:p>
        </p:txBody>
      </p:sp>
      <p:sp>
        <p:nvSpPr>
          <p:cNvPr id="81" name="Rectangle à coins arrondis 26">
            <a:extLst>
              <a:ext uri="{FF2B5EF4-FFF2-40B4-BE49-F238E27FC236}">
                <a16:creationId xmlns:a16="http://schemas.microsoft.com/office/drawing/2014/main" id="{A046E02F-CA35-DEAB-A135-302BC9D4083E}"/>
              </a:ext>
            </a:extLst>
          </p:cNvPr>
          <p:cNvSpPr/>
          <p:nvPr/>
        </p:nvSpPr>
        <p:spPr bwMode="auto">
          <a:xfrm>
            <a:off x="5926558" y="3541847"/>
            <a:ext cx="844286" cy="6493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342900">
              <a:defRPr/>
            </a:pPr>
            <a:r>
              <a:rPr lang="fr-CH" sz="1000" dirty="0" err="1">
                <a:solidFill>
                  <a:srgbClr val="FFFFFF"/>
                </a:solidFill>
              </a:rPr>
              <a:t>Swiss</a:t>
            </a:r>
            <a:r>
              <a:rPr lang="fr-CH" sz="1000" dirty="0">
                <a:solidFill>
                  <a:srgbClr val="FFFFFF"/>
                </a:solidFill>
              </a:rPr>
              <a:t> Data Science Center (SDSC)*</a:t>
            </a:r>
            <a:endParaRPr lang="fr-CH" sz="800" dirty="0">
              <a:solidFill>
                <a:srgbClr val="FF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5F94855-98B0-1007-A656-17C59116A3A9}"/>
              </a:ext>
            </a:extLst>
          </p:cNvPr>
          <p:cNvSpPr txBox="1"/>
          <p:nvPr/>
        </p:nvSpPr>
        <p:spPr>
          <a:xfrm>
            <a:off x="8323888" y="4709827"/>
            <a:ext cx="8201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600" dirty="0"/>
              <a:t>*</a:t>
            </a:r>
            <a:r>
              <a:rPr lang="fr-FR" sz="600" dirty="0" err="1"/>
              <a:t>with</a:t>
            </a:r>
            <a:r>
              <a:rPr lang="fr-FR" sz="600" dirty="0"/>
              <a:t> ETHZ &amp; PSI</a:t>
            </a:r>
          </a:p>
          <a:p>
            <a:r>
              <a:rPr lang="fr-FR" sz="600" dirty="0"/>
              <a:t>**</a:t>
            </a:r>
            <a:r>
              <a:rPr lang="fr-FR" sz="600" dirty="0" err="1"/>
              <a:t>with</a:t>
            </a:r>
            <a:r>
              <a:rPr lang="fr-FR" sz="600" dirty="0"/>
              <a:t> ETHZ</a:t>
            </a:r>
          </a:p>
        </p:txBody>
      </p:sp>
    </p:spTree>
    <p:extLst>
      <p:ext uri="{BB962C8B-B14F-4D97-AF65-F5344CB8AC3E}">
        <p14:creationId xmlns:p14="http://schemas.microsoft.com/office/powerpoint/2010/main" val="237793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4874" y="172596"/>
            <a:ext cx="7605543" cy="1072753"/>
          </a:xfrm>
          <a:noFill/>
        </p:spPr>
        <p:txBody>
          <a:bodyPr>
            <a:normAutofit/>
          </a:bodyPr>
          <a:lstStyle/>
          <a:p>
            <a:r>
              <a:rPr lang="en-US" dirty="0"/>
              <a:t>Financial accounting - Key figures</a:t>
            </a:r>
            <a:endParaRPr lang="fr-CH" dirty="0">
              <a:solidFill>
                <a:srgbClr val="FF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fr-FR" sz="700" b="1" i="0" u="none" strike="noStrike" kern="1200" cap="none" spc="0" normalizeH="0" baseline="0" noProof="0" smtClean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sp>
        <p:nvSpPr>
          <p:cNvPr id="25" name="Espace réservé de la date 3"/>
          <p:cNvSpPr txBox="1">
            <a:spLocks/>
          </p:cNvSpPr>
          <p:nvPr/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 vert="horz" lIns="90000" tIns="0" rIns="90000" bIns="0" rtlCol="0" anchor="ctr"/>
          <a:lstStyle>
            <a:defPPr>
              <a:defRPr lang="fr-FR"/>
            </a:defPPr>
            <a:lvl1pPr marL="0" algn="ctr" defTabSz="685800" rtl="0" eaLnBrk="1" latinLnBrk="0" hangingPunct="1">
              <a:defRPr sz="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endParaRPr lang="fr-CH" b="0" dirty="0">
              <a:solidFill>
                <a:srgbClr val="E30613"/>
              </a:solidFill>
              <a:latin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06945" y="4304359"/>
            <a:ext cx="2593571" cy="30008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b="1" dirty="0">
                <a:solidFill>
                  <a:schemeClr val="bg1"/>
                </a:solidFill>
              </a:rPr>
              <a:t>Revenues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500516" y="4306718"/>
            <a:ext cx="4138365" cy="30008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b="1" dirty="0">
                <a:solidFill>
                  <a:schemeClr val="bg1"/>
                </a:solidFill>
              </a:rPr>
              <a:t>Expenditures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54D4FD-ECB3-3C46-8C39-FB27739B6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CRASH-COURSE FINANCE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FC7420-F86D-F64B-B2E5-02FCFC565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VP Finances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FFE1B3D-1F0A-4DEA-97FE-A7FF5C3E5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4" y="980745"/>
            <a:ext cx="7182852" cy="316274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60BBC42-2822-4577-9C56-5112552DC72C}"/>
              </a:ext>
            </a:extLst>
          </p:cNvPr>
          <p:cNvSpPr txBox="1"/>
          <p:nvPr/>
        </p:nvSpPr>
        <p:spPr>
          <a:xfrm>
            <a:off x="904874" y="4693905"/>
            <a:ext cx="3564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/>
              <a:t>Source : EPFL Comptes annuels consolidés 2022</a:t>
            </a:r>
          </a:p>
        </p:txBody>
      </p:sp>
    </p:spTree>
    <p:extLst>
      <p:ext uri="{BB962C8B-B14F-4D97-AF65-F5344CB8AC3E}">
        <p14:creationId xmlns:p14="http://schemas.microsoft.com/office/powerpoint/2010/main" val="110639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A652C22B-D653-4E46-A05B-508816C55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1789790"/>
            <a:ext cx="7726363" cy="2649770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1200"/>
              </a:spcBef>
              <a:buClrTx/>
              <a:buSzTx/>
              <a:buNone/>
            </a:pPr>
            <a:r>
              <a:rPr lang="en-GB" sz="2000" dirty="0">
                <a:latin typeface="Franklin Gothic Demi Cond"/>
              </a:rPr>
              <a:t>We believe that </a:t>
            </a:r>
            <a:r>
              <a:rPr lang="en-GB" sz="2000" dirty="0">
                <a:solidFill>
                  <a:srgbClr val="FF0000"/>
                </a:solidFill>
                <a:latin typeface="Franklin Gothic Demi Cond"/>
              </a:rPr>
              <a:t>science and technolog</a:t>
            </a:r>
            <a:r>
              <a:rPr lang="en-GB" sz="2000" dirty="0">
                <a:solidFill>
                  <a:schemeClr val="accent1"/>
                </a:solidFill>
                <a:latin typeface="Franklin Gothic Demi Cond"/>
              </a:rPr>
              <a:t>y</a:t>
            </a:r>
            <a:r>
              <a:rPr lang="en-GB" sz="2000" dirty="0">
                <a:latin typeface="Franklin Gothic Demi Cond"/>
              </a:rPr>
              <a:t> allow us to understand our world</a:t>
            </a:r>
            <a:br>
              <a:rPr lang="en-GB" sz="2000" dirty="0">
                <a:latin typeface="Franklin Gothic Demi Cond"/>
              </a:rPr>
            </a:br>
            <a:r>
              <a:rPr lang="en-GB" sz="2000" dirty="0">
                <a:latin typeface="Franklin Gothic Demi Cond"/>
              </a:rPr>
              <a:t>and contribute to make it better. </a:t>
            </a:r>
          </a:p>
          <a:p>
            <a:pPr marL="0" lvl="0" indent="0" algn="ctr">
              <a:lnSpc>
                <a:spcPct val="100000"/>
              </a:lnSpc>
              <a:spcBef>
                <a:spcPts val="1200"/>
              </a:spcBef>
              <a:buClrTx/>
              <a:buSzTx/>
              <a:buNone/>
            </a:pPr>
            <a:r>
              <a:rPr lang="en-GB" sz="2000" dirty="0">
                <a:latin typeface="Franklin Gothic Demi Cond"/>
              </a:rPr>
              <a:t>We inspire and guide </a:t>
            </a:r>
            <a:r>
              <a:rPr lang="en-GB" sz="2000" dirty="0">
                <a:solidFill>
                  <a:srgbClr val="FF0000"/>
                </a:solidFill>
                <a:latin typeface="Franklin Gothic Demi Cond"/>
              </a:rPr>
              <a:t>future generations of leaders</a:t>
            </a:r>
            <a:r>
              <a:rPr lang="en-GB" sz="2000" dirty="0">
                <a:latin typeface="Franklin Gothic Demi Cond"/>
              </a:rPr>
              <a:t> in order </a:t>
            </a:r>
            <a:br>
              <a:rPr lang="en-GB" sz="2000" dirty="0">
                <a:latin typeface="Franklin Gothic Demi Cond"/>
              </a:rPr>
            </a:br>
            <a:r>
              <a:rPr lang="en-GB" sz="2000" dirty="0">
                <a:latin typeface="Franklin Gothic Demi Cond"/>
              </a:rPr>
              <a:t>to develop </a:t>
            </a:r>
            <a:r>
              <a:rPr lang="en-GB" sz="2000" dirty="0">
                <a:solidFill>
                  <a:srgbClr val="FF0000"/>
                </a:solidFill>
                <a:latin typeface="Franklin Gothic Demi Cond"/>
              </a:rPr>
              <a:t>tangible solutions </a:t>
            </a:r>
            <a:r>
              <a:rPr lang="en-GB" sz="2000" dirty="0">
                <a:latin typeface="Franklin Gothic Demi Cond"/>
              </a:rPr>
              <a:t>to shape a better world for all together. </a:t>
            </a:r>
          </a:p>
          <a:p>
            <a:pPr marL="0" lvl="0" indent="0" algn="ctr">
              <a:lnSpc>
                <a:spcPct val="100000"/>
              </a:lnSpc>
              <a:spcBef>
                <a:spcPts val="1200"/>
              </a:spcBef>
              <a:buClrTx/>
              <a:buSzTx/>
              <a:buNone/>
            </a:pPr>
            <a:r>
              <a:rPr lang="en-GB" sz="2000" dirty="0">
                <a:latin typeface="Franklin Gothic Demi Cond"/>
              </a:rPr>
              <a:t>This is achieved through </a:t>
            </a:r>
            <a:r>
              <a:rPr lang="en-GB" sz="2000" dirty="0">
                <a:solidFill>
                  <a:srgbClr val="FF0000"/>
                </a:solidFill>
                <a:latin typeface="Franklin Gothic Demi Cond"/>
              </a:rPr>
              <a:t>promoting, sharing and transferring knowledge</a:t>
            </a:r>
            <a:r>
              <a:rPr lang="en-GB" sz="2000" dirty="0">
                <a:latin typeface="Franklin Gothic Demi Cond"/>
              </a:rPr>
              <a:t>, </a:t>
            </a:r>
            <a:br>
              <a:rPr lang="en-GB" sz="2000" dirty="0">
                <a:latin typeface="Franklin Gothic Demi Cond"/>
              </a:rPr>
            </a:br>
            <a:r>
              <a:rPr lang="en-GB" sz="2000" dirty="0">
                <a:latin typeface="Franklin Gothic Demi Cond"/>
              </a:rPr>
              <a:t>by training responsible leaders in technology and by developing </a:t>
            </a:r>
            <a:br>
              <a:rPr lang="en-GB" sz="2000" dirty="0">
                <a:latin typeface="Franklin Gothic Demi Cond"/>
              </a:rPr>
            </a:br>
            <a:r>
              <a:rPr lang="en-GB" sz="2000" dirty="0">
                <a:latin typeface="Franklin Gothic Demi Cond"/>
              </a:rPr>
              <a:t>and supporting meaningful innovation.</a:t>
            </a:r>
            <a:r>
              <a:rPr lang="en-GB" altLang="fr-FR" sz="2000" b="1" kern="0" dirty="0">
                <a:latin typeface="Franklin Gothic Demi Cond"/>
                <a:ea typeface="MS PGothic" panose="020B0600070205080204" pitchFamily="34" charset="-128"/>
              </a:rPr>
              <a:t>“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DC84974-DE85-7541-9C81-748C62A78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Our vision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C00E477-6660-6A47-866B-99F473F4A6B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F0AFC3F-4C48-9E43-9766-08DBFD8747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6352CE-FA6A-B448-BE9E-14FA8EF63544}"/>
              </a:ext>
            </a:extLst>
          </p:cNvPr>
          <p:cNvSpPr/>
          <p:nvPr/>
        </p:nvSpPr>
        <p:spPr>
          <a:xfrm>
            <a:off x="4222874" y="-719135"/>
            <a:ext cx="1090363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fr-FR" sz="16600" b="1" kern="0">
                <a:solidFill>
                  <a:schemeClr val="accent1"/>
                </a:solidFill>
                <a:latin typeface="Franklin Gothic Demi Cond"/>
                <a:ea typeface="MS PGothic" panose="020B0600070205080204" pitchFamily="34" charset="-128"/>
              </a:rPr>
              <a:t>„</a:t>
            </a:r>
            <a:endParaRPr lang="fr-FR" sz="138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4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Growth</a:t>
            </a:r>
            <a:r>
              <a:rPr lang="fr-FR" dirty="0"/>
              <a:t> of the EPFL </a:t>
            </a:r>
            <a:r>
              <a:rPr lang="fr-FR" dirty="0" err="1"/>
              <a:t>student</a:t>
            </a:r>
            <a:r>
              <a:rPr lang="fr-FR" dirty="0"/>
              <a:t> population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WELCOME TO EPFL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BE3AFD-45D2-9195-8F88-DB78B97943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14358" y="1303578"/>
            <a:ext cx="7516880" cy="3023093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746ACEC-9EB8-8B61-6F50-765B85A2D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Martin Vetterli - EPFL President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046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4275" y="1446348"/>
            <a:ext cx="1616764" cy="1756468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5496119" y="4286969"/>
            <a:ext cx="297041" cy="236217"/>
          </a:xfrm>
          <a:custGeom>
            <a:avLst/>
            <a:gdLst/>
            <a:ahLst/>
            <a:cxnLst/>
            <a:rect l="l" t="t" r="r" b="b"/>
            <a:pathLst>
              <a:path w="452755" h="360045">
                <a:moveTo>
                  <a:pt x="452615" y="0"/>
                </a:moveTo>
                <a:lnTo>
                  <a:pt x="0" y="0"/>
                </a:lnTo>
                <a:lnTo>
                  <a:pt x="0" y="360006"/>
                </a:lnTo>
                <a:lnTo>
                  <a:pt x="452615" y="360006"/>
                </a:lnTo>
                <a:lnTo>
                  <a:pt x="4526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98147" y="4286969"/>
            <a:ext cx="356032" cy="236217"/>
          </a:xfrm>
          <a:custGeom>
            <a:avLst/>
            <a:gdLst/>
            <a:ahLst/>
            <a:cxnLst/>
            <a:rect l="l" t="t" r="r" b="b"/>
            <a:pathLst>
              <a:path w="302259" h="360045">
                <a:moveTo>
                  <a:pt x="301739" y="0"/>
                </a:moveTo>
                <a:lnTo>
                  <a:pt x="0" y="0"/>
                </a:lnTo>
                <a:lnTo>
                  <a:pt x="0" y="360006"/>
                </a:lnTo>
                <a:lnTo>
                  <a:pt x="301739" y="360006"/>
                </a:lnTo>
                <a:lnTo>
                  <a:pt x="3017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298146" y="4286969"/>
            <a:ext cx="483535" cy="236217"/>
          </a:xfrm>
          <a:custGeom>
            <a:avLst/>
            <a:gdLst/>
            <a:ahLst/>
            <a:cxnLst/>
            <a:rect l="l" t="t" r="r" b="b"/>
            <a:pathLst>
              <a:path w="302259" h="360045">
                <a:moveTo>
                  <a:pt x="0" y="0"/>
                </a:moveTo>
                <a:lnTo>
                  <a:pt x="301739" y="0"/>
                </a:lnTo>
                <a:lnTo>
                  <a:pt x="301739" y="360006"/>
                </a:lnTo>
                <a:lnTo>
                  <a:pt x="0" y="3600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AFD5E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64830" y="4286969"/>
            <a:ext cx="233717" cy="236217"/>
          </a:xfrm>
          <a:custGeom>
            <a:avLst/>
            <a:gdLst/>
            <a:ahLst/>
            <a:cxnLst/>
            <a:rect l="l" t="t" r="r" b="b"/>
            <a:pathLst>
              <a:path w="356234" h="360045">
                <a:moveTo>
                  <a:pt x="355625" y="0"/>
                </a:moveTo>
                <a:lnTo>
                  <a:pt x="0" y="0"/>
                </a:lnTo>
                <a:lnTo>
                  <a:pt x="0" y="360006"/>
                </a:lnTo>
                <a:lnTo>
                  <a:pt x="355625" y="360006"/>
                </a:lnTo>
                <a:lnTo>
                  <a:pt x="3556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64830" y="4286969"/>
            <a:ext cx="233717" cy="236217"/>
          </a:xfrm>
          <a:custGeom>
            <a:avLst/>
            <a:gdLst/>
            <a:ahLst/>
            <a:cxnLst/>
            <a:rect l="l" t="t" r="r" b="b"/>
            <a:pathLst>
              <a:path w="356234" h="360045">
                <a:moveTo>
                  <a:pt x="0" y="0"/>
                </a:moveTo>
                <a:lnTo>
                  <a:pt x="355625" y="0"/>
                </a:lnTo>
                <a:lnTo>
                  <a:pt x="355625" y="360006"/>
                </a:lnTo>
                <a:lnTo>
                  <a:pt x="0" y="36000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AFD5E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8730" y="935596"/>
            <a:ext cx="1927256" cy="2004597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5073371" y="2146982"/>
            <a:ext cx="1263154" cy="815301"/>
          </a:xfrm>
          <a:custGeom>
            <a:avLst/>
            <a:gdLst/>
            <a:ahLst/>
            <a:cxnLst/>
            <a:rect l="l" t="t" r="r" b="b"/>
            <a:pathLst>
              <a:path w="1925320" h="1242695">
                <a:moveTo>
                  <a:pt x="1925078" y="0"/>
                </a:moveTo>
                <a:lnTo>
                  <a:pt x="0" y="1242466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429003" y="1991900"/>
            <a:ext cx="402026" cy="257880"/>
          </a:xfrm>
          <a:custGeom>
            <a:avLst/>
            <a:gdLst/>
            <a:ahLst/>
            <a:cxnLst/>
            <a:rect l="l" t="t" r="r" b="b"/>
            <a:pathLst>
              <a:path w="612775" h="393064">
                <a:moveTo>
                  <a:pt x="0" y="0"/>
                </a:moveTo>
                <a:lnTo>
                  <a:pt x="612648" y="393001"/>
                </a:lnTo>
              </a:path>
            </a:pathLst>
          </a:custGeom>
          <a:ln w="9525">
            <a:solidFill>
              <a:srgbClr val="AFD5E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301149" y="1911941"/>
            <a:ext cx="127898" cy="79989"/>
          </a:xfrm>
          <a:custGeom>
            <a:avLst/>
            <a:gdLst/>
            <a:ahLst/>
            <a:cxnLst/>
            <a:rect l="l" t="t" r="r" b="b"/>
            <a:pathLst>
              <a:path w="194945" h="121920">
                <a:moveTo>
                  <a:pt x="0" y="0"/>
                </a:moveTo>
                <a:lnTo>
                  <a:pt x="194881" y="121881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670912" y="2147520"/>
            <a:ext cx="1275652" cy="811552"/>
          </a:xfrm>
          <a:custGeom>
            <a:avLst/>
            <a:gdLst/>
            <a:ahLst/>
            <a:cxnLst/>
            <a:rect l="l" t="t" r="r" b="b"/>
            <a:pathLst>
              <a:path w="1944370" h="1236979">
                <a:moveTo>
                  <a:pt x="0" y="0"/>
                </a:moveTo>
                <a:lnTo>
                  <a:pt x="1944179" y="1236510"/>
                </a:lnTo>
              </a:path>
            </a:pathLst>
          </a:custGeom>
          <a:ln w="952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788776" y="3755146"/>
            <a:ext cx="2363006" cy="242466"/>
            <a:chOff x="1769160" y="8085899"/>
            <a:chExt cx="3524885" cy="369570"/>
          </a:xfrm>
        </p:grpSpPr>
        <p:sp>
          <p:nvSpPr>
            <p:cNvPr id="22" name="object 22"/>
            <p:cNvSpPr/>
            <p:nvPr/>
          </p:nvSpPr>
          <p:spPr>
            <a:xfrm>
              <a:off x="4844554" y="8090661"/>
              <a:ext cx="444500" cy="360045"/>
            </a:xfrm>
            <a:custGeom>
              <a:avLst/>
              <a:gdLst/>
              <a:ahLst/>
              <a:cxnLst/>
              <a:rect l="l" t="t" r="r" b="b"/>
              <a:pathLst>
                <a:path w="444500" h="360045">
                  <a:moveTo>
                    <a:pt x="444296" y="0"/>
                  </a:moveTo>
                  <a:lnTo>
                    <a:pt x="0" y="0"/>
                  </a:lnTo>
                  <a:lnTo>
                    <a:pt x="0" y="360006"/>
                  </a:lnTo>
                  <a:lnTo>
                    <a:pt x="444296" y="360006"/>
                  </a:lnTo>
                  <a:lnTo>
                    <a:pt x="44429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844554" y="8090661"/>
              <a:ext cx="444500" cy="360045"/>
            </a:xfrm>
            <a:custGeom>
              <a:avLst/>
              <a:gdLst/>
              <a:ahLst/>
              <a:cxnLst/>
              <a:rect l="l" t="t" r="r" b="b"/>
              <a:pathLst>
                <a:path w="444500" h="360045">
                  <a:moveTo>
                    <a:pt x="0" y="0"/>
                  </a:moveTo>
                  <a:lnTo>
                    <a:pt x="444296" y="0"/>
                  </a:lnTo>
                  <a:lnTo>
                    <a:pt x="444296" y="360006"/>
                  </a:lnTo>
                  <a:lnTo>
                    <a:pt x="0" y="360006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AFD5E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242269" y="8090661"/>
              <a:ext cx="602615" cy="360045"/>
            </a:xfrm>
            <a:custGeom>
              <a:avLst/>
              <a:gdLst/>
              <a:ahLst/>
              <a:cxnLst/>
              <a:rect l="l" t="t" r="r" b="b"/>
              <a:pathLst>
                <a:path w="602614" h="360045">
                  <a:moveTo>
                    <a:pt x="602284" y="0"/>
                  </a:moveTo>
                  <a:lnTo>
                    <a:pt x="0" y="0"/>
                  </a:lnTo>
                  <a:lnTo>
                    <a:pt x="0" y="360006"/>
                  </a:lnTo>
                  <a:lnTo>
                    <a:pt x="602284" y="360006"/>
                  </a:lnTo>
                  <a:lnTo>
                    <a:pt x="60228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242269" y="8090661"/>
              <a:ext cx="602615" cy="360045"/>
            </a:xfrm>
            <a:custGeom>
              <a:avLst/>
              <a:gdLst/>
              <a:ahLst/>
              <a:cxnLst/>
              <a:rect l="l" t="t" r="r" b="b"/>
              <a:pathLst>
                <a:path w="602614" h="360045">
                  <a:moveTo>
                    <a:pt x="0" y="0"/>
                  </a:moveTo>
                  <a:lnTo>
                    <a:pt x="602284" y="0"/>
                  </a:lnTo>
                  <a:lnTo>
                    <a:pt x="602284" y="360006"/>
                  </a:lnTo>
                  <a:lnTo>
                    <a:pt x="0" y="360006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AFD5E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580752" y="8090661"/>
              <a:ext cx="661670" cy="360045"/>
            </a:xfrm>
            <a:custGeom>
              <a:avLst/>
              <a:gdLst/>
              <a:ahLst/>
              <a:cxnLst/>
              <a:rect l="l" t="t" r="r" b="b"/>
              <a:pathLst>
                <a:path w="661670" h="360045">
                  <a:moveTo>
                    <a:pt x="661517" y="0"/>
                  </a:moveTo>
                  <a:lnTo>
                    <a:pt x="0" y="0"/>
                  </a:lnTo>
                  <a:lnTo>
                    <a:pt x="0" y="360006"/>
                  </a:lnTo>
                  <a:lnTo>
                    <a:pt x="661517" y="360006"/>
                  </a:lnTo>
                  <a:lnTo>
                    <a:pt x="66151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580752" y="8090661"/>
              <a:ext cx="661670" cy="360045"/>
            </a:xfrm>
            <a:custGeom>
              <a:avLst/>
              <a:gdLst/>
              <a:ahLst/>
              <a:cxnLst/>
              <a:rect l="l" t="t" r="r" b="b"/>
              <a:pathLst>
                <a:path w="661670" h="360045">
                  <a:moveTo>
                    <a:pt x="0" y="0"/>
                  </a:moveTo>
                  <a:lnTo>
                    <a:pt x="661517" y="0"/>
                  </a:lnTo>
                  <a:lnTo>
                    <a:pt x="661517" y="360006"/>
                  </a:lnTo>
                  <a:lnTo>
                    <a:pt x="0" y="360006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AFD5E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773923" y="8090661"/>
              <a:ext cx="1807210" cy="360045"/>
            </a:xfrm>
            <a:custGeom>
              <a:avLst/>
              <a:gdLst/>
              <a:ahLst/>
              <a:cxnLst/>
              <a:rect l="l" t="t" r="r" b="b"/>
              <a:pathLst>
                <a:path w="1807210" h="360045">
                  <a:moveTo>
                    <a:pt x="1806829" y="0"/>
                  </a:moveTo>
                  <a:lnTo>
                    <a:pt x="0" y="0"/>
                  </a:lnTo>
                  <a:lnTo>
                    <a:pt x="0" y="360006"/>
                  </a:lnTo>
                  <a:lnTo>
                    <a:pt x="1806829" y="360006"/>
                  </a:lnTo>
                  <a:lnTo>
                    <a:pt x="180682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773923" y="8090661"/>
              <a:ext cx="1807210" cy="360045"/>
            </a:xfrm>
            <a:custGeom>
              <a:avLst/>
              <a:gdLst/>
              <a:ahLst/>
              <a:cxnLst/>
              <a:rect l="l" t="t" r="r" b="b"/>
              <a:pathLst>
                <a:path w="1807210" h="360045">
                  <a:moveTo>
                    <a:pt x="0" y="0"/>
                  </a:moveTo>
                  <a:lnTo>
                    <a:pt x="1806829" y="0"/>
                  </a:lnTo>
                  <a:lnTo>
                    <a:pt x="1806829" y="360006"/>
                  </a:lnTo>
                  <a:lnTo>
                    <a:pt x="0" y="360006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AFD5E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5794528" y="3425893"/>
            <a:ext cx="1287" cy="1097801"/>
            <a:chOff x="1777188" y="7651924"/>
            <a:chExt cx="661" cy="822386"/>
          </a:xfrm>
        </p:grpSpPr>
        <p:sp>
          <p:nvSpPr>
            <p:cNvPr id="31" name="object 31"/>
            <p:cNvSpPr/>
            <p:nvPr/>
          </p:nvSpPr>
          <p:spPr>
            <a:xfrm>
              <a:off x="1777188" y="7651924"/>
              <a:ext cx="0" cy="93345"/>
            </a:xfrm>
            <a:custGeom>
              <a:avLst/>
              <a:gdLst/>
              <a:ahLst/>
              <a:cxnLst/>
              <a:rect l="l" t="t" r="r" b="b"/>
              <a:pathLst>
                <a:path h="93345">
                  <a:moveTo>
                    <a:pt x="0" y="0"/>
                  </a:moveTo>
                  <a:lnTo>
                    <a:pt x="0" y="932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1777849" y="7705714"/>
              <a:ext cx="0" cy="768596"/>
            </a:xfrm>
            <a:custGeom>
              <a:avLst/>
              <a:gdLst/>
              <a:ahLst/>
              <a:cxnLst/>
              <a:rect l="l" t="t" r="r" b="b"/>
              <a:pathLst>
                <a:path h="735965">
                  <a:moveTo>
                    <a:pt x="0" y="0"/>
                  </a:moveTo>
                  <a:lnTo>
                    <a:pt x="0" y="735554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5" name="object 35"/>
          <p:cNvSpPr/>
          <p:nvPr/>
        </p:nvSpPr>
        <p:spPr>
          <a:xfrm>
            <a:off x="8151943" y="3490600"/>
            <a:ext cx="0" cy="513000"/>
          </a:xfrm>
          <a:custGeom>
            <a:avLst/>
            <a:gdLst/>
            <a:ahLst/>
            <a:cxnLst/>
            <a:rect l="l" t="t" r="r" b="b"/>
            <a:pathLst>
              <a:path h="697229">
                <a:moveTo>
                  <a:pt x="0" y="0"/>
                </a:moveTo>
                <a:lnTo>
                  <a:pt x="0" y="696861"/>
                </a:lnTo>
              </a:path>
            </a:pathLst>
          </a:custGeom>
          <a:ln w="952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5035992" y="2959561"/>
            <a:ext cx="3914742" cy="1565073"/>
            <a:chOff x="621753" y="7016226"/>
            <a:chExt cx="5966916" cy="2385510"/>
          </a:xfrm>
        </p:grpSpPr>
        <p:sp>
          <p:nvSpPr>
            <p:cNvPr id="41" name="object 41"/>
            <p:cNvSpPr/>
            <p:nvPr/>
          </p:nvSpPr>
          <p:spPr>
            <a:xfrm>
              <a:off x="1773936" y="7025208"/>
              <a:ext cx="3596957" cy="814896"/>
            </a:xfrm>
            <a:custGeom>
              <a:avLst/>
              <a:gdLst/>
              <a:ahLst/>
              <a:cxnLst/>
              <a:rect l="l" t="t" r="r" b="b"/>
              <a:pathLst>
                <a:path w="3515360" h="720090">
                  <a:moveTo>
                    <a:pt x="3514928" y="0"/>
                  </a:moveTo>
                  <a:lnTo>
                    <a:pt x="0" y="0"/>
                  </a:lnTo>
                  <a:lnTo>
                    <a:pt x="0" y="719988"/>
                  </a:lnTo>
                  <a:lnTo>
                    <a:pt x="3514928" y="719988"/>
                  </a:lnTo>
                  <a:lnTo>
                    <a:pt x="351492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5385264" y="7025208"/>
              <a:ext cx="1199001" cy="808065"/>
            </a:xfrm>
            <a:custGeom>
              <a:avLst/>
              <a:gdLst/>
              <a:ahLst/>
              <a:cxnLst/>
              <a:rect l="l" t="t" r="r" b="b"/>
              <a:pathLst>
                <a:path w="740409" h="720090">
                  <a:moveTo>
                    <a:pt x="0" y="0"/>
                  </a:moveTo>
                  <a:lnTo>
                    <a:pt x="739990" y="0"/>
                  </a:lnTo>
                  <a:lnTo>
                    <a:pt x="739990" y="719988"/>
                  </a:lnTo>
                  <a:lnTo>
                    <a:pt x="0" y="71998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AFD5E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5390130" y="7025208"/>
              <a:ext cx="1198539" cy="808065"/>
            </a:xfrm>
            <a:custGeom>
              <a:avLst/>
              <a:gdLst/>
              <a:ahLst/>
              <a:cxnLst/>
              <a:rect l="l" t="t" r="r" b="b"/>
              <a:pathLst>
                <a:path w="554989" h="720090">
                  <a:moveTo>
                    <a:pt x="554977" y="0"/>
                  </a:moveTo>
                  <a:lnTo>
                    <a:pt x="0" y="0"/>
                  </a:lnTo>
                  <a:lnTo>
                    <a:pt x="0" y="719988"/>
                  </a:lnTo>
                  <a:lnTo>
                    <a:pt x="554977" y="719988"/>
                  </a:lnTo>
                  <a:lnTo>
                    <a:pt x="55497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1773936" y="7025208"/>
              <a:ext cx="3609784" cy="801232"/>
            </a:xfrm>
            <a:custGeom>
              <a:avLst/>
              <a:gdLst/>
              <a:ahLst/>
              <a:cxnLst/>
              <a:rect l="l" t="t" r="r" b="b"/>
              <a:pathLst>
                <a:path w="3515360" h="720090">
                  <a:moveTo>
                    <a:pt x="0" y="0"/>
                  </a:moveTo>
                  <a:lnTo>
                    <a:pt x="3514928" y="0"/>
                  </a:lnTo>
                  <a:lnTo>
                    <a:pt x="3514928" y="719988"/>
                  </a:lnTo>
                  <a:lnTo>
                    <a:pt x="0" y="71998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AFD5E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621753" y="7016226"/>
              <a:ext cx="1109981" cy="808070"/>
            </a:xfrm>
            <a:custGeom>
              <a:avLst/>
              <a:gdLst/>
              <a:ahLst/>
              <a:cxnLst/>
              <a:rect l="l" t="t" r="r" b="b"/>
              <a:pathLst>
                <a:path w="1109980" h="720090">
                  <a:moveTo>
                    <a:pt x="1109967" y="0"/>
                  </a:moveTo>
                  <a:lnTo>
                    <a:pt x="0" y="0"/>
                  </a:lnTo>
                  <a:lnTo>
                    <a:pt x="0" y="719988"/>
                  </a:lnTo>
                  <a:lnTo>
                    <a:pt x="1109967" y="719988"/>
                  </a:lnTo>
                  <a:lnTo>
                    <a:pt x="110996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665708" y="7025208"/>
              <a:ext cx="1109980" cy="814901"/>
            </a:xfrm>
            <a:custGeom>
              <a:avLst/>
              <a:gdLst/>
              <a:ahLst/>
              <a:cxnLst/>
              <a:rect l="l" t="t" r="r" b="b"/>
              <a:pathLst>
                <a:path w="1109980" h="720090">
                  <a:moveTo>
                    <a:pt x="0" y="0"/>
                  </a:moveTo>
                  <a:lnTo>
                    <a:pt x="1109967" y="0"/>
                  </a:lnTo>
                  <a:lnTo>
                    <a:pt x="1109967" y="719988"/>
                  </a:lnTo>
                  <a:lnTo>
                    <a:pt x="0" y="71998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AFD5E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665941" y="7837890"/>
              <a:ext cx="0" cy="1563846"/>
            </a:xfrm>
            <a:custGeom>
              <a:avLst/>
              <a:gdLst/>
              <a:ahLst/>
              <a:cxnLst/>
              <a:rect l="l" t="t" r="r" b="b"/>
              <a:pathLst>
                <a:path h="1377950">
                  <a:moveTo>
                    <a:pt x="0" y="1377365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6136854" y="2221849"/>
            <a:ext cx="530758" cy="327453"/>
            <a:chOff x="2386817" y="5891798"/>
            <a:chExt cx="808990" cy="499109"/>
          </a:xfrm>
        </p:grpSpPr>
        <p:sp>
          <p:nvSpPr>
            <p:cNvPr id="48" name="object 48"/>
            <p:cNvSpPr/>
            <p:nvPr/>
          </p:nvSpPr>
          <p:spPr>
            <a:xfrm>
              <a:off x="2390905" y="5902236"/>
              <a:ext cx="805180" cy="486409"/>
            </a:xfrm>
            <a:custGeom>
              <a:avLst/>
              <a:gdLst/>
              <a:ahLst/>
              <a:cxnLst/>
              <a:rect l="l" t="t" r="r" b="b"/>
              <a:pathLst>
                <a:path w="805180" h="486410">
                  <a:moveTo>
                    <a:pt x="329958" y="0"/>
                  </a:moveTo>
                  <a:lnTo>
                    <a:pt x="317082" y="1202"/>
                  </a:lnTo>
                  <a:lnTo>
                    <a:pt x="309776" y="11171"/>
                  </a:lnTo>
                  <a:lnTo>
                    <a:pt x="306621" y="25019"/>
                  </a:lnTo>
                  <a:lnTo>
                    <a:pt x="306197" y="37858"/>
                  </a:lnTo>
                  <a:lnTo>
                    <a:pt x="308024" y="55144"/>
                  </a:lnTo>
                  <a:lnTo>
                    <a:pt x="327012" y="103314"/>
                  </a:lnTo>
                  <a:lnTo>
                    <a:pt x="348180" y="124299"/>
                  </a:lnTo>
                  <a:lnTo>
                    <a:pt x="358905" y="134523"/>
                  </a:lnTo>
                  <a:lnTo>
                    <a:pt x="367157" y="146913"/>
                  </a:lnTo>
                  <a:lnTo>
                    <a:pt x="369722" y="152577"/>
                  </a:lnTo>
                  <a:lnTo>
                    <a:pt x="373494" y="164134"/>
                  </a:lnTo>
                  <a:lnTo>
                    <a:pt x="372237" y="170535"/>
                  </a:lnTo>
                  <a:lnTo>
                    <a:pt x="362468" y="185453"/>
                  </a:lnTo>
                  <a:lnTo>
                    <a:pt x="344506" y="194440"/>
                  </a:lnTo>
                  <a:lnTo>
                    <a:pt x="324163" y="200707"/>
                  </a:lnTo>
                  <a:lnTo>
                    <a:pt x="307251" y="207467"/>
                  </a:lnTo>
                  <a:lnTo>
                    <a:pt x="295053" y="213419"/>
                  </a:lnTo>
                  <a:lnTo>
                    <a:pt x="281747" y="217441"/>
                  </a:lnTo>
                  <a:lnTo>
                    <a:pt x="267915" y="219727"/>
                  </a:lnTo>
                  <a:lnTo>
                    <a:pt x="254139" y="220472"/>
                  </a:lnTo>
                  <a:lnTo>
                    <a:pt x="239600" y="220254"/>
                  </a:lnTo>
                  <a:lnTo>
                    <a:pt x="225001" y="219609"/>
                  </a:lnTo>
                  <a:lnTo>
                    <a:pt x="195757" y="217424"/>
                  </a:lnTo>
                  <a:lnTo>
                    <a:pt x="180532" y="216517"/>
                  </a:lnTo>
                  <a:lnTo>
                    <a:pt x="150030" y="215561"/>
                  </a:lnTo>
                  <a:lnTo>
                    <a:pt x="134962" y="214261"/>
                  </a:lnTo>
                  <a:lnTo>
                    <a:pt x="114569" y="211570"/>
                  </a:lnTo>
                  <a:lnTo>
                    <a:pt x="108077" y="210362"/>
                  </a:lnTo>
                  <a:lnTo>
                    <a:pt x="100095" y="209221"/>
                  </a:lnTo>
                  <a:lnTo>
                    <a:pt x="91373" y="208427"/>
                  </a:lnTo>
                  <a:lnTo>
                    <a:pt x="82827" y="207264"/>
                  </a:lnTo>
                  <a:lnTo>
                    <a:pt x="66783" y="202490"/>
                  </a:lnTo>
                  <a:lnTo>
                    <a:pt x="57726" y="201804"/>
                  </a:lnTo>
                  <a:lnTo>
                    <a:pt x="39649" y="201917"/>
                  </a:lnTo>
                  <a:lnTo>
                    <a:pt x="32347" y="201441"/>
                  </a:lnTo>
                  <a:lnTo>
                    <a:pt x="25315" y="201460"/>
                  </a:lnTo>
                  <a:lnTo>
                    <a:pt x="0" y="224612"/>
                  </a:lnTo>
                  <a:lnTo>
                    <a:pt x="2489" y="231944"/>
                  </a:lnTo>
                  <a:lnTo>
                    <a:pt x="44634" y="254053"/>
                  </a:lnTo>
                  <a:lnTo>
                    <a:pt x="65862" y="257505"/>
                  </a:lnTo>
                  <a:lnTo>
                    <a:pt x="89420" y="261849"/>
                  </a:lnTo>
                  <a:lnTo>
                    <a:pt x="136185" y="271114"/>
                  </a:lnTo>
                  <a:lnTo>
                    <a:pt x="177002" y="277787"/>
                  </a:lnTo>
                  <a:lnTo>
                    <a:pt x="196505" y="283171"/>
                  </a:lnTo>
                  <a:lnTo>
                    <a:pt x="213805" y="292099"/>
                  </a:lnTo>
                  <a:lnTo>
                    <a:pt x="224256" y="305587"/>
                  </a:lnTo>
                  <a:lnTo>
                    <a:pt x="211645" y="308178"/>
                  </a:lnTo>
                  <a:lnTo>
                    <a:pt x="154605" y="323896"/>
                  </a:lnTo>
                  <a:lnTo>
                    <a:pt x="137579" y="328231"/>
                  </a:lnTo>
                  <a:lnTo>
                    <a:pt x="115360" y="331169"/>
                  </a:lnTo>
                  <a:lnTo>
                    <a:pt x="104439" y="333105"/>
                  </a:lnTo>
                  <a:lnTo>
                    <a:pt x="74443" y="341569"/>
                  </a:lnTo>
                  <a:lnTo>
                    <a:pt x="54683" y="346086"/>
                  </a:lnTo>
                  <a:lnTo>
                    <a:pt x="35108" y="350857"/>
                  </a:lnTo>
                  <a:lnTo>
                    <a:pt x="16586" y="357073"/>
                  </a:lnTo>
                  <a:lnTo>
                    <a:pt x="5249" y="366100"/>
                  </a:lnTo>
                  <a:lnTo>
                    <a:pt x="1571" y="378399"/>
                  </a:lnTo>
                  <a:lnTo>
                    <a:pt x="5099" y="390827"/>
                  </a:lnTo>
                  <a:lnTo>
                    <a:pt x="15379" y="400240"/>
                  </a:lnTo>
                  <a:lnTo>
                    <a:pt x="25420" y="403005"/>
                  </a:lnTo>
                  <a:lnTo>
                    <a:pt x="36382" y="402855"/>
                  </a:lnTo>
                  <a:lnTo>
                    <a:pt x="92295" y="394962"/>
                  </a:lnTo>
                  <a:lnTo>
                    <a:pt x="126807" y="389256"/>
                  </a:lnTo>
                  <a:lnTo>
                    <a:pt x="161431" y="384324"/>
                  </a:lnTo>
                  <a:lnTo>
                    <a:pt x="196278" y="381901"/>
                  </a:lnTo>
                  <a:lnTo>
                    <a:pt x="211099" y="380542"/>
                  </a:lnTo>
                  <a:lnTo>
                    <a:pt x="226136" y="378139"/>
                  </a:lnTo>
                  <a:lnTo>
                    <a:pt x="241144" y="376436"/>
                  </a:lnTo>
                  <a:lnTo>
                    <a:pt x="255879" y="377177"/>
                  </a:lnTo>
                  <a:lnTo>
                    <a:pt x="253731" y="386974"/>
                  </a:lnTo>
                  <a:lnTo>
                    <a:pt x="252966" y="398727"/>
                  </a:lnTo>
                  <a:lnTo>
                    <a:pt x="276194" y="444026"/>
                  </a:lnTo>
                  <a:lnTo>
                    <a:pt x="291643" y="448773"/>
                  </a:lnTo>
                  <a:lnTo>
                    <a:pt x="306603" y="447040"/>
                  </a:lnTo>
                  <a:lnTo>
                    <a:pt x="312134" y="459229"/>
                  </a:lnTo>
                  <a:lnTo>
                    <a:pt x="319886" y="470901"/>
                  </a:lnTo>
                  <a:lnTo>
                    <a:pt x="330083" y="480456"/>
                  </a:lnTo>
                  <a:lnTo>
                    <a:pt x="342950" y="486295"/>
                  </a:lnTo>
                  <a:lnTo>
                    <a:pt x="352705" y="485059"/>
                  </a:lnTo>
                  <a:lnTo>
                    <a:pt x="360514" y="479475"/>
                  </a:lnTo>
                  <a:lnTo>
                    <a:pt x="368457" y="474987"/>
                  </a:lnTo>
                  <a:lnTo>
                    <a:pt x="378612" y="477037"/>
                  </a:lnTo>
                  <a:lnTo>
                    <a:pt x="395435" y="480358"/>
                  </a:lnTo>
                  <a:lnTo>
                    <a:pt x="417156" y="477199"/>
                  </a:lnTo>
                  <a:lnTo>
                    <a:pt x="457225" y="464845"/>
                  </a:lnTo>
                  <a:lnTo>
                    <a:pt x="497679" y="446738"/>
                  </a:lnTo>
                  <a:lnTo>
                    <a:pt x="517098" y="436313"/>
                  </a:lnTo>
                  <a:lnTo>
                    <a:pt x="537057" y="426135"/>
                  </a:lnTo>
                  <a:lnTo>
                    <a:pt x="549531" y="419248"/>
                  </a:lnTo>
                  <a:lnTo>
                    <a:pt x="561419" y="411327"/>
                  </a:lnTo>
                  <a:lnTo>
                    <a:pt x="573112" y="403082"/>
                  </a:lnTo>
                  <a:lnTo>
                    <a:pt x="585000" y="395224"/>
                  </a:lnTo>
                  <a:lnTo>
                    <a:pt x="597895" y="388334"/>
                  </a:lnTo>
                  <a:lnTo>
                    <a:pt x="625419" y="376359"/>
                  </a:lnTo>
                  <a:lnTo>
                    <a:pt x="654559" y="362404"/>
                  </a:lnTo>
                  <a:lnTo>
                    <a:pt x="670863" y="356161"/>
                  </a:lnTo>
                  <a:lnTo>
                    <a:pt x="687269" y="350152"/>
                  </a:lnTo>
                  <a:lnTo>
                    <a:pt x="703364" y="343395"/>
                  </a:lnTo>
                  <a:lnTo>
                    <a:pt x="741767" y="325693"/>
                  </a:lnTo>
                  <a:lnTo>
                    <a:pt x="754621" y="319976"/>
                  </a:lnTo>
                  <a:lnTo>
                    <a:pt x="769265" y="312445"/>
                  </a:lnTo>
                  <a:lnTo>
                    <a:pt x="777025" y="309203"/>
                  </a:lnTo>
                  <a:lnTo>
                    <a:pt x="783272" y="308457"/>
                  </a:lnTo>
                  <a:lnTo>
                    <a:pt x="789141" y="303321"/>
                  </a:lnTo>
                  <a:lnTo>
                    <a:pt x="791816" y="298497"/>
                  </a:lnTo>
                  <a:lnTo>
                    <a:pt x="791591" y="292630"/>
                  </a:lnTo>
                  <a:lnTo>
                    <a:pt x="788758" y="284365"/>
                  </a:lnTo>
                  <a:lnTo>
                    <a:pt x="781456" y="267709"/>
                  </a:lnTo>
                  <a:lnTo>
                    <a:pt x="774849" y="251445"/>
                  </a:lnTo>
                  <a:lnTo>
                    <a:pt x="770885" y="234436"/>
                  </a:lnTo>
                  <a:lnTo>
                    <a:pt x="771512" y="215544"/>
                  </a:lnTo>
                  <a:lnTo>
                    <a:pt x="776460" y="195815"/>
                  </a:lnTo>
                  <a:lnTo>
                    <a:pt x="783316" y="176660"/>
                  </a:lnTo>
                  <a:lnTo>
                    <a:pt x="790753" y="157690"/>
                  </a:lnTo>
                  <a:lnTo>
                    <a:pt x="797445" y="138518"/>
                  </a:lnTo>
                  <a:lnTo>
                    <a:pt x="800434" y="128394"/>
                  </a:lnTo>
                  <a:lnTo>
                    <a:pt x="803260" y="116435"/>
                  </a:lnTo>
                  <a:lnTo>
                    <a:pt x="804569" y="104344"/>
                  </a:lnTo>
                  <a:lnTo>
                    <a:pt x="803008" y="93827"/>
                  </a:lnTo>
                  <a:lnTo>
                    <a:pt x="798100" y="86803"/>
                  </a:lnTo>
                  <a:lnTo>
                    <a:pt x="790286" y="81695"/>
                  </a:lnTo>
                  <a:lnTo>
                    <a:pt x="781294" y="79507"/>
                  </a:lnTo>
                  <a:lnTo>
                    <a:pt x="772858" y="81241"/>
                  </a:lnTo>
                  <a:lnTo>
                    <a:pt x="766646" y="85409"/>
                  </a:lnTo>
                  <a:lnTo>
                    <a:pt x="754674" y="95659"/>
                  </a:lnTo>
                  <a:lnTo>
                    <a:pt x="748004" y="100177"/>
                  </a:lnTo>
                  <a:lnTo>
                    <a:pt x="734588" y="107720"/>
                  </a:lnTo>
                  <a:lnTo>
                    <a:pt x="721494" y="115550"/>
                  </a:lnTo>
                  <a:lnTo>
                    <a:pt x="708708" y="123905"/>
                  </a:lnTo>
                  <a:lnTo>
                    <a:pt x="696214" y="133019"/>
                  </a:lnTo>
                  <a:lnTo>
                    <a:pt x="683790" y="141282"/>
                  </a:lnTo>
                  <a:lnTo>
                    <a:pt x="670718" y="148048"/>
                  </a:lnTo>
                  <a:lnTo>
                    <a:pt x="657294" y="154231"/>
                  </a:lnTo>
                  <a:lnTo>
                    <a:pt x="643813" y="160743"/>
                  </a:lnTo>
                  <a:lnTo>
                    <a:pt x="596782" y="186011"/>
                  </a:lnTo>
                  <a:lnTo>
                    <a:pt x="568259" y="199992"/>
                  </a:lnTo>
                  <a:lnTo>
                    <a:pt x="555272" y="205860"/>
                  </a:lnTo>
                  <a:lnTo>
                    <a:pt x="541813" y="209461"/>
                  </a:lnTo>
                  <a:lnTo>
                    <a:pt x="527926" y="208800"/>
                  </a:lnTo>
                  <a:lnTo>
                    <a:pt x="521126" y="205460"/>
                  </a:lnTo>
                  <a:lnTo>
                    <a:pt x="514745" y="199755"/>
                  </a:lnTo>
                  <a:lnTo>
                    <a:pt x="509118" y="193073"/>
                  </a:lnTo>
                  <a:lnTo>
                    <a:pt x="504583" y="186804"/>
                  </a:lnTo>
                  <a:lnTo>
                    <a:pt x="496955" y="177229"/>
                  </a:lnTo>
                  <a:lnTo>
                    <a:pt x="488354" y="168295"/>
                  </a:lnTo>
                  <a:lnTo>
                    <a:pt x="479460" y="159659"/>
                  </a:lnTo>
                  <a:lnTo>
                    <a:pt x="463963" y="143831"/>
                  </a:lnTo>
                  <a:lnTo>
                    <a:pt x="456566" y="137177"/>
                  </a:lnTo>
                  <a:lnTo>
                    <a:pt x="448781" y="131073"/>
                  </a:lnTo>
                  <a:lnTo>
                    <a:pt x="440626" y="125577"/>
                  </a:lnTo>
                  <a:lnTo>
                    <a:pt x="426745" y="114788"/>
                  </a:lnTo>
                  <a:lnTo>
                    <a:pt x="414842" y="102274"/>
                  </a:lnTo>
                  <a:lnTo>
                    <a:pt x="403468" y="89210"/>
                  </a:lnTo>
                  <a:lnTo>
                    <a:pt x="391172" y="76771"/>
                  </a:lnTo>
                  <a:lnTo>
                    <a:pt x="357936" y="45250"/>
                  </a:lnTo>
                  <a:lnTo>
                    <a:pt x="346167" y="19791"/>
                  </a:lnTo>
                  <a:lnTo>
                    <a:pt x="339398" y="7275"/>
                  </a:lnTo>
                  <a:lnTo>
                    <a:pt x="3299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2772101" y="6204202"/>
              <a:ext cx="413384" cy="175260"/>
            </a:xfrm>
            <a:custGeom>
              <a:avLst/>
              <a:gdLst/>
              <a:ahLst/>
              <a:cxnLst/>
              <a:rect l="l" t="t" r="r" b="b"/>
              <a:pathLst>
                <a:path w="413385" h="175260">
                  <a:moveTo>
                    <a:pt x="413143" y="0"/>
                  </a:moveTo>
                  <a:lnTo>
                    <a:pt x="206984" y="89611"/>
                  </a:lnTo>
                  <a:lnTo>
                    <a:pt x="155455" y="128434"/>
                  </a:lnTo>
                  <a:lnTo>
                    <a:pt x="121885" y="149547"/>
                  </a:lnTo>
                  <a:lnTo>
                    <a:pt x="91520" y="160303"/>
                  </a:lnTo>
                  <a:lnTo>
                    <a:pt x="49606" y="168059"/>
                  </a:lnTo>
                  <a:lnTo>
                    <a:pt x="12728" y="173710"/>
                  </a:lnTo>
                  <a:lnTo>
                    <a:pt x="0" y="174839"/>
                  </a:lnTo>
                  <a:lnTo>
                    <a:pt x="425" y="173793"/>
                  </a:lnTo>
                  <a:lnTo>
                    <a:pt x="3009" y="172923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0" name="object 5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40236" y="6230168"/>
              <a:ext cx="211138" cy="160582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2391580" y="6209463"/>
              <a:ext cx="246379" cy="95885"/>
            </a:xfrm>
            <a:custGeom>
              <a:avLst/>
              <a:gdLst/>
              <a:ahLst/>
              <a:cxnLst/>
              <a:rect l="l" t="t" r="r" b="b"/>
              <a:pathLst>
                <a:path w="246380" h="95885">
                  <a:moveTo>
                    <a:pt x="245939" y="67119"/>
                  </a:moveTo>
                  <a:lnTo>
                    <a:pt x="33303" y="92913"/>
                  </a:lnTo>
                  <a:lnTo>
                    <a:pt x="16533" y="95687"/>
                  </a:lnTo>
                  <a:lnTo>
                    <a:pt x="7488" y="95013"/>
                  </a:lnTo>
                  <a:lnTo>
                    <a:pt x="3061" y="89450"/>
                  </a:lnTo>
                  <a:lnTo>
                    <a:pt x="143" y="77558"/>
                  </a:lnTo>
                  <a:lnTo>
                    <a:pt x="0" y="64524"/>
                  </a:lnTo>
                  <a:lnTo>
                    <a:pt x="4967" y="55729"/>
                  </a:lnTo>
                  <a:lnTo>
                    <a:pt x="60801" y="37118"/>
                  </a:lnTo>
                  <a:lnTo>
                    <a:pt x="126675" y="21450"/>
                  </a:lnTo>
                  <a:lnTo>
                    <a:pt x="189741" y="6600"/>
                  </a:lnTo>
                  <a:lnTo>
                    <a:pt x="217897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2391924" y="6084863"/>
              <a:ext cx="363220" cy="132715"/>
            </a:xfrm>
            <a:custGeom>
              <a:avLst/>
              <a:gdLst/>
              <a:ahLst/>
              <a:cxnLst/>
              <a:rect l="l" t="t" r="r" b="b"/>
              <a:pathLst>
                <a:path w="363219" h="132714">
                  <a:moveTo>
                    <a:pt x="229590" y="132461"/>
                  </a:moveTo>
                  <a:lnTo>
                    <a:pt x="171677" y="97304"/>
                  </a:lnTo>
                  <a:lnTo>
                    <a:pt x="113103" y="84828"/>
                  </a:lnTo>
                  <a:lnTo>
                    <a:pt x="56171" y="72968"/>
                  </a:lnTo>
                  <a:lnTo>
                    <a:pt x="27038" y="66624"/>
                  </a:lnTo>
                  <a:lnTo>
                    <a:pt x="18854" y="63714"/>
                  </a:lnTo>
                  <a:lnTo>
                    <a:pt x="9475" y="58821"/>
                  </a:lnTo>
                  <a:lnTo>
                    <a:pt x="2119" y="51874"/>
                  </a:lnTo>
                  <a:lnTo>
                    <a:pt x="0" y="42799"/>
                  </a:lnTo>
                  <a:lnTo>
                    <a:pt x="2390" y="33149"/>
                  </a:lnTo>
                  <a:lnTo>
                    <a:pt x="7454" y="25188"/>
                  </a:lnTo>
                  <a:lnTo>
                    <a:pt x="16748" y="19940"/>
                  </a:lnTo>
                  <a:lnTo>
                    <a:pt x="31826" y="18427"/>
                  </a:lnTo>
                  <a:lnTo>
                    <a:pt x="62927" y="21205"/>
                  </a:lnTo>
                  <a:lnTo>
                    <a:pt x="116752" y="26892"/>
                  </a:lnTo>
                  <a:lnTo>
                    <a:pt x="178455" y="33235"/>
                  </a:lnTo>
                  <a:lnTo>
                    <a:pt x="233192" y="37980"/>
                  </a:lnTo>
                  <a:lnTo>
                    <a:pt x="266115" y="38874"/>
                  </a:lnTo>
                  <a:lnTo>
                    <a:pt x="293264" y="31546"/>
                  </a:lnTo>
                  <a:lnTo>
                    <a:pt x="325253" y="18322"/>
                  </a:lnTo>
                  <a:lnTo>
                    <a:pt x="351908" y="5656"/>
                  </a:lnTo>
                  <a:lnTo>
                    <a:pt x="363054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3" name="object 5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91844" y="5891798"/>
              <a:ext cx="472232" cy="246585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2936850" y="6162438"/>
              <a:ext cx="10795" cy="59055"/>
            </a:xfrm>
            <a:custGeom>
              <a:avLst/>
              <a:gdLst/>
              <a:ahLst/>
              <a:cxnLst/>
              <a:rect l="l" t="t" r="r" b="b"/>
              <a:pathLst>
                <a:path w="10794" h="59054">
                  <a:moveTo>
                    <a:pt x="0" y="58445"/>
                  </a:moveTo>
                  <a:lnTo>
                    <a:pt x="6489" y="32571"/>
                  </a:lnTo>
                  <a:lnTo>
                    <a:pt x="9672" y="17859"/>
                  </a:lnTo>
                  <a:lnTo>
                    <a:pt x="10467" y="8828"/>
                  </a:lnTo>
                  <a:lnTo>
                    <a:pt x="9791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6062992" y="4058141"/>
            <a:ext cx="720542" cy="627915"/>
            <a:chOff x="2478305" y="8140651"/>
            <a:chExt cx="1098257" cy="957091"/>
          </a:xfrm>
        </p:grpSpPr>
        <p:sp>
          <p:nvSpPr>
            <p:cNvPr id="56" name="object 56"/>
            <p:cNvSpPr/>
            <p:nvPr/>
          </p:nvSpPr>
          <p:spPr>
            <a:xfrm>
              <a:off x="2930771" y="8246617"/>
              <a:ext cx="645791" cy="415295"/>
            </a:xfrm>
            <a:custGeom>
              <a:avLst/>
              <a:gdLst/>
              <a:ahLst/>
              <a:cxnLst/>
              <a:rect l="l" t="t" r="r" b="b"/>
              <a:pathLst>
                <a:path w="645795" h="415290">
                  <a:moveTo>
                    <a:pt x="380288" y="0"/>
                  </a:moveTo>
                  <a:lnTo>
                    <a:pt x="357555" y="8724"/>
                  </a:lnTo>
                  <a:lnTo>
                    <a:pt x="347941" y="22720"/>
                  </a:lnTo>
                  <a:lnTo>
                    <a:pt x="354939" y="33223"/>
                  </a:lnTo>
                  <a:lnTo>
                    <a:pt x="374167" y="30594"/>
                  </a:lnTo>
                  <a:lnTo>
                    <a:pt x="371551" y="38455"/>
                  </a:lnTo>
                  <a:lnTo>
                    <a:pt x="339191" y="46329"/>
                  </a:lnTo>
                  <a:lnTo>
                    <a:pt x="334822" y="35839"/>
                  </a:lnTo>
                  <a:lnTo>
                    <a:pt x="314718" y="41084"/>
                  </a:lnTo>
                  <a:lnTo>
                    <a:pt x="303352" y="47180"/>
                  </a:lnTo>
                  <a:lnTo>
                    <a:pt x="278879" y="51562"/>
                  </a:lnTo>
                  <a:lnTo>
                    <a:pt x="277126" y="41084"/>
                  </a:lnTo>
                  <a:lnTo>
                    <a:pt x="264883" y="43700"/>
                  </a:lnTo>
                  <a:lnTo>
                    <a:pt x="251777" y="55079"/>
                  </a:lnTo>
                  <a:lnTo>
                    <a:pt x="250024" y="43700"/>
                  </a:lnTo>
                  <a:lnTo>
                    <a:pt x="232536" y="41973"/>
                  </a:lnTo>
                  <a:lnTo>
                    <a:pt x="222046" y="53327"/>
                  </a:lnTo>
                  <a:lnTo>
                    <a:pt x="225551" y="62941"/>
                  </a:lnTo>
                  <a:lnTo>
                    <a:pt x="205422" y="76911"/>
                  </a:lnTo>
                  <a:lnTo>
                    <a:pt x="180974" y="74295"/>
                  </a:lnTo>
                  <a:lnTo>
                    <a:pt x="182689" y="63804"/>
                  </a:lnTo>
                  <a:lnTo>
                    <a:pt x="154724" y="59461"/>
                  </a:lnTo>
                  <a:lnTo>
                    <a:pt x="134619" y="89166"/>
                  </a:lnTo>
                  <a:lnTo>
                    <a:pt x="139865" y="96164"/>
                  </a:lnTo>
                  <a:lnTo>
                    <a:pt x="153860" y="88303"/>
                  </a:lnTo>
                  <a:lnTo>
                    <a:pt x="159105" y="97028"/>
                  </a:lnTo>
                  <a:lnTo>
                    <a:pt x="111023" y="148615"/>
                  </a:lnTo>
                  <a:lnTo>
                    <a:pt x="112775" y="159105"/>
                  </a:lnTo>
                  <a:lnTo>
                    <a:pt x="73431" y="176593"/>
                  </a:lnTo>
                  <a:lnTo>
                    <a:pt x="71678" y="214185"/>
                  </a:lnTo>
                  <a:lnTo>
                    <a:pt x="27089" y="250888"/>
                  </a:lnTo>
                  <a:lnTo>
                    <a:pt x="26212" y="296367"/>
                  </a:lnTo>
                  <a:lnTo>
                    <a:pt x="20980" y="320852"/>
                  </a:lnTo>
                  <a:lnTo>
                    <a:pt x="863" y="330454"/>
                  </a:lnTo>
                  <a:lnTo>
                    <a:pt x="0" y="346202"/>
                  </a:lnTo>
                  <a:lnTo>
                    <a:pt x="29717" y="344449"/>
                  </a:lnTo>
                  <a:lnTo>
                    <a:pt x="52463" y="323443"/>
                  </a:lnTo>
                  <a:lnTo>
                    <a:pt x="41960" y="309486"/>
                  </a:lnTo>
                  <a:lnTo>
                    <a:pt x="78676" y="283235"/>
                  </a:lnTo>
                  <a:lnTo>
                    <a:pt x="121513" y="293712"/>
                  </a:lnTo>
                  <a:lnTo>
                    <a:pt x="130251" y="316471"/>
                  </a:lnTo>
                  <a:lnTo>
                    <a:pt x="120637" y="346202"/>
                  </a:lnTo>
                  <a:lnTo>
                    <a:pt x="160858" y="403885"/>
                  </a:lnTo>
                  <a:lnTo>
                    <a:pt x="227291" y="378561"/>
                  </a:lnTo>
                  <a:lnTo>
                    <a:pt x="272745" y="394284"/>
                  </a:lnTo>
                  <a:lnTo>
                    <a:pt x="319100" y="339204"/>
                  </a:lnTo>
                  <a:lnTo>
                    <a:pt x="304241" y="319100"/>
                  </a:lnTo>
                  <a:lnTo>
                    <a:pt x="355803" y="283235"/>
                  </a:lnTo>
                  <a:lnTo>
                    <a:pt x="357555" y="322592"/>
                  </a:lnTo>
                  <a:lnTo>
                    <a:pt x="410883" y="363689"/>
                  </a:lnTo>
                  <a:lnTo>
                    <a:pt x="410883" y="380288"/>
                  </a:lnTo>
                  <a:lnTo>
                    <a:pt x="427494" y="407390"/>
                  </a:lnTo>
                  <a:lnTo>
                    <a:pt x="443229" y="415264"/>
                  </a:lnTo>
                  <a:lnTo>
                    <a:pt x="448475" y="398640"/>
                  </a:lnTo>
                  <a:lnTo>
                    <a:pt x="437984" y="391668"/>
                  </a:lnTo>
                  <a:lnTo>
                    <a:pt x="439750" y="363689"/>
                  </a:lnTo>
                  <a:lnTo>
                    <a:pt x="468579" y="328726"/>
                  </a:lnTo>
                  <a:lnTo>
                    <a:pt x="477329" y="274535"/>
                  </a:lnTo>
                  <a:lnTo>
                    <a:pt x="500062" y="273634"/>
                  </a:lnTo>
                  <a:lnTo>
                    <a:pt x="504418" y="308584"/>
                  </a:lnTo>
                  <a:lnTo>
                    <a:pt x="535025" y="315620"/>
                  </a:lnTo>
                  <a:lnTo>
                    <a:pt x="569125" y="299859"/>
                  </a:lnTo>
                  <a:lnTo>
                    <a:pt x="588352" y="331343"/>
                  </a:lnTo>
                  <a:lnTo>
                    <a:pt x="604100" y="320852"/>
                  </a:lnTo>
                  <a:lnTo>
                    <a:pt x="593610" y="302488"/>
                  </a:lnTo>
                  <a:lnTo>
                    <a:pt x="602335" y="286740"/>
                  </a:lnTo>
                  <a:lnTo>
                    <a:pt x="582231" y="278879"/>
                  </a:lnTo>
                  <a:lnTo>
                    <a:pt x="589229" y="247396"/>
                  </a:lnTo>
                  <a:lnTo>
                    <a:pt x="610222" y="245668"/>
                  </a:lnTo>
                  <a:lnTo>
                    <a:pt x="611085" y="257022"/>
                  </a:lnTo>
                  <a:lnTo>
                    <a:pt x="643432" y="263156"/>
                  </a:lnTo>
                  <a:lnTo>
                    <a:pt x="644309" y="246532"/>
                  </a:lnTo>
                  <a:lnTo>
                    <a:pt x="629450" y="231673"/>
                  </a:lnTo>
                  <a:lnTo>
                    <a:pt x="645172" y="177457"/>
                  </a:lnTo>
                  <a:lnTo>
                    <a:pt x="625068" y="164350"/>
                  </a:lnTo>
                  <a:lnTo>
                    <a:pt x="595350" y="199351"/>
                  </a:lnTo>
                  <a:lnTo>
                    <a:pt x="560374" y="180962"/>
                  </a:lnTo>
                  <a:lnTo>
                    <a:pt x="553389" y="163474"/>
                  </a:lnTo>
                  <a:lnTo>
                    <a:pt x="530644" y="151244"/>
                  </a:lnTo>
                  <a:lnTo>
                    <a:pt x="522782" y="111036"/>
                  </a:lnTo>
                  <a:lnTo>
                    <a:pt x="511416" y="104914"/>
                  </a:lnTo>
                  <a:lnTo>
                    <a:pt x="526287" y="86537"/>
                  </a:lnTo>
                  <a:lnTo>
                    <a:pt x="496557" y="45453"/>
                  </a:lnTo>
                  <a:lnTo>
                    <a:pt x="457225" y="31457"/>
                  </a:lnTo>
                  <a:lnTo>
                    <a:pt x="417004" y="29692"/>
                  </a:lnTo>
                  <a:lnTo>
                    <a:pt x="403898" y="13970"/>
                  </a:lnTo>
                  <a:lnTo>
                    <a:pt x="399516" y="23596"/>
                  </a:lnTo>
                  <a:lnTo>
                    <a:pt x="396900" y="8724"/>
                  </a:lnTo>
                  <a:lnTo>
                    <a:pt x="380288" y="0"/>
                  </a:lnTo>
                  <a:close/>
                </a:path>
              </a:pathLst>
            </a:custGeom>
            <a:solidFill>
              <a:srgbClr val="95B6D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2930771" y="8246617"/>
              <a:ext cx="645791" cy="415295"/>
            </a:xfrm>
            <a:custGeom>
              <a:avLst/>
              <a:gdLst/>
              <a:ahLst/>
              <a:cxnLst/>
              <a:rect l="l" t="t" r="r" b="b"/>
              <a:pathLst>
                <a:path w="645795" h="415290">
                  <a:moveTo>
                    <a:pt x="159105" y="97028"/>
                  </a:moveTo>
                  <a:lnTo>
                    <a:pt x="111023" y="148615"/>
                  </a:lnTo>
                  <a:lnTo>
                    <a:pt x="112775" y="159105"/>
                  </a:lnTo>
                  <a:lnTo>
                    <a:pt x="73431" y="176593"/>
                  </a:lnTo>
                  <a:lnTo>
                    <a:pt x="71678" y="214185"/>
                  </a:lnTo>
                  <a:lnTo>
                    <a:pt x="27089" y="250888"/>
                  </a:lnTo>
                  <a:lnTo>
                    <a:pt x="26212" y="296367"/>
                  </a:lnTo>
                  <a:lnTo>
                    <a:pt x="20980" y="320852"/>
                  </a:lnTo>
                  <a:lnTo>
                    <a:pt x="863" y="330454"/>
                  </a:lnTo>
                  <a:lnTo>
                    <a:pt x="0" y="346202"/>
                  </a:lnTo>
                  <a:lnTo>
                    <a:pt x="29717" y="344449"/>
                  </a:lnTo>
                  <a:lnTo>
                    <a:pt x="52463" y="323443"/>
                  </a:lnTo>
                  <a:lnTo>
                    <a:pt x="41960" y="309486"/>
                  </a:lnTo>
                  <a:lnTo>
                    <a:pt x="78676" y="283235"/>
                  </a:lnTo>
                  <a:lnTo>
                    <a:pt x="121513" y="293712"/>
                  </a:lnTo>
                  <a:lnTo>
                    <a:pt x="130251" y="316471"/>
                  </a:lnTo>
                  <a:lnTo>
                    <a:pt x="120637" y="346202"/>
                  </a:lnTo>
                  <a:lnTo>
                    <a:pt x="160858" y="403885"/>
                  </a:lnTo>
                  <a:lnTo>
                    <a:pt x="227291" y="378561"/>
                  </a:lnTo>
                  <a:lnTo>
                    <a:pt x="272745" y="394284"/>
                  </a:lnTo>
                  <a:lnTo>
                    <a:pt x="319100" y="339204"/>
                  </a:lnTo>
                  <a:lnTo>
                    <a:pt x="304241" y="319100"/>
                  </a:lnTo>
                  <a:lnTo>
                    <a:pt x="355803" y="283235"/>
                  </a:lnTo>
                  <a:lnTo>
                    <a:pt x="357555" y="322592"/>
                  </a:lnTo>
                  <a:lnTo>
                    <a:pt x="410883" y="363689"/>
                  </a:lnTo>
                  <a:lnTo>
                    <a:pt x="410883" y="380288"/>
                  </a:lnTo>
                  <a:lnTo>
                    <a:pt x="427494" y="407390"/>
                  </a:lnTo>
                  <a:lnTo>
                    <a:pt x="443229" y="415264"/>
                  </a:lnTo>
                  <a:lnTo>
                    <a:pt x="448475" y="398640"/>
                  </a:lnTo>
                  <a:lnTo>
                    <a:pt x="437984" y="391668"/>
                  </a:lnTo>
                  <a:lnTo>
                    <a:pt x="439750" y="363689"/>
                  </a:lnTo>
                  <a:lnTo>
                    <a:pt x="468579" y="328726"/>
                  </a:lnTo>
                  <a:lnTo>
                    <a:pt x="477329" y="274535"/>
                  </a:lnTo>
                  <a:lnTo>
                    <a:pt x="500062" y="273634"/>
                  </a:lnTo>
                  <a:lnTo>
                    <a:pt x="504418" y="308584"/>
                  </a:lnTo>
                  <a:lnTo>
                    <a:pt x="535025" y="315620"/>
                  </a:lnTo>
                  <a:lnTo>
                    <a:pt x="569125" y="299859"/>
                  </a:lnTo>
                  <a:lnTo>
                    <a:pt x="588352" y="331343"/>
                  </a:lnTo>
                  <a:lnTo>
                    <a:pt x="604100" y="320852"/>
                  </a:lnTo>
                  <a:lnTo>
                    <a:pt x="593610" y="302488"/>
                  </a:lnTo>
                  <a:lnTo>
                    <a:pt x="602335" y="286740"/>
                  </a:lnTo>
                  <a:lnTo>
                    <a:pt x="582231" y="278879"/>
                  </a:lnTo>
                  <a:lnTo>
                    <a:pt x="589229" y="247396"/>
                  </a:lnTo>
                  <a:lnTo>
                    <a:pt x="610222" y="245668"/>
                  </a:lnTo>
                  <a:lnTo>
                    <a:pt x="611085" y="257022"/>
                  </a:lnTo>
                  <a:lnTo>
                    <a:pt x="643432" y="263156"/>
                  </a:lnTo>
                  <a:lnTo>
                    <a:pt x="644309" y="246532"/>
                  </a:lnTo>
                  <a:lnTo>
                    <a:pt x="629450" y="231673"/>
                  </a:lnTo>
                  <a:lnTo>
                    <a:pt x="645172" y="177457"/>
                  </a:lnTo>
                  <a:lnTo>
                    <a:pt x="625068" y="164350"/>
                  </a:lnTo>
                  <a:lnTo>
                    <a:pt x="595350" y="199351"/>
                  </a:lnTo>
                  <a:lnTo>
                    <a:pt x="560374" y="180962"/>
                  </a:lnTo>
                  <a:lnTo>
                    <a:pt x="553389" y="163474"/>
                  </a:lnTo>
                  <a:lnTo>
                    <a:pt x="530644" y="151244"/>
                  </a:lnTo>
                  <a:lnTo>
                    <a:pt x="522782" y="111036"/>
                  </a:lnTo>
                  <a:lnTo>
                    <a:pt x="511416" y="104914"/>
                  </a:lnTo>
                  <a:lnTo>
                    <a:pt x="526287" y="86537"/>
                  </a:lnTo>
                  <a:lnTo>
                    <a:pt x="496557" y="45453"/>
                  </a:lnTo>
                  <a:lnTo>
                    <a:pt x="457225" y="31457"/>
                  </a:lnTo>
                  <a:lnTo>
                    <a:pt x="417004" y="29692"/>
                  </a:lnTo>
                  <a:lnTo>
                    <a:pt x="403898" y="13970"/>
                  </a:lnTo>
                  <a:lnTo>
                    <a:pt x="399516" y="23596"/>
                  </a:lnTo>
                  <a:lnTo>
                    <a:pt x="396900" y="8724"/>
                  </a:lnTo>
                  <a:lnTo>
                    <a:pt x="380288" y="0"/>
                  </a:lnTo>
                  <a:lnTo>
                    <a:pt x="357555" y="8724"/>
                  </a:lnTo>
                  <a:lnTo>
                    <a:pt x="347941" y="22720"/>
                  </a:lnTo>
                  <a:lnTo>
                    <a:pt x="354939" y="33223"/>
                  </a:lnTo>
                  <a:lnTo>
                    <a:pt x="374167" y="30594"/>
                  </a:lnTo>
                  <a:lnTo>
                    <a:pt x="371551" y="38455"/>
                  </a:lnTo>
                  <a:lnTo>
                    <a:pt x="339191" y="46329"/>
                  </a:lnTo>
                  <a:lnTo>
                    <a:pt x="334822" y="35839"/>
                  </a:lnTo>
                  <a:lnTo>
                    <a:pt x="314718" y="41084"/>
                  </a:lnTo>
                  <a:lnTo>
                    <a:pt x="303352" y="47180"/>
                  </a:lnTo>
                  <a:lnTo>
                    <a:pt x="278879" y="51562"/>
                  </a:lnTo>
                  <a:lnTo>
                    <a:pt x="277126" y="41084"/>
                  </a:lnTo>
                  <a:lnTo>
                    <a:pt x="264883" y="43700"/>
                  </a:lnTo>
                  <a:lnTo>
                    <a:pt x="251777" y="55079"/>
                  </a:lnTo>
                  <a:lnTo>
                    <a:pt x="250024" y="43700"/>
                  </a:lnTo>
                  <a:lnTo>
                    <a:pt x="232536" y="41973"/>
                  </a:lnTo>
                  <a:lnTo>
                    <a:pt x="222046" y="53327"/>
                  </a:lnTo>
                  <a:lnTo>
                    <a:pt x="225551" y="62941"/>
                  </a:lnTo>
                  <a:lnTo>
                    <a:pt x="205422" y="76911"/>
                  </a:lnTo>
                  <a:lnTo>
                    <a:pt x="180974" y="74295"/>
                  </a:lnTo>
                  <a:lnTo>
                    <a:pt x="182689" y="63804"/>
                  </a:lnTo>
                  <a:lnTo>
                    <a:pt x="154724" y="59461"/>
                  </a:lnTo>
                  <a:lnTo>
                    <a:pt x="134619" y="89166"/>
                  </a:lnTo>
                  <a:lnTo>
                    <a:pt x="139865" y="96164"/>
                  </a:lnTo>
                  <a:lnTo>
                    <a:pt x="153860" y="88303"/>
                  </a:lnTo>
                  <a:lnTo>
                    <a:pt x="159105" y="97028"/>
                  </a:lnTo>
                  <a:close/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3118875" y="8174745"/>
              <a:ext cx="389253" cy="358145"/>
            </a:xfrm>
            <a:custGeom>
              <a:avLst/>
              <a:gdLst/>
              <a:ahLst/>
              <a:cxnLst/>
              <a:rect l="l" t="t" r="r" b="b"/>
              <a:pathLst>
                <a:path w="389254" h="358140">
                  <a:moveTo>
                    <a:pt x="73250" y="77101"/>
                  </a:moveTo>
                  <a:lnTo>
                    <a:pt x="29994" y="88366"/>
                  </a:lnTo>
                  <a:lnTo>
                    <a:pt x="12651" y="97700"/>
                  </a:lnTo>
                  <a:lnTo>
                    <a:pt x="4200" y="122773"/>
                  </a:lnTo>
                  <a:lnTo>
                    <a:pt x="0" y="167483"/>
                  </a:lnTo>
                  <a:lnTo>
                    <a:pt x="5848" y="210579"/>
                  </a:lnTo>
                  <a:lnTo>
                    <a:pt x="20844" y="250675"/>
                  </a:lnTo>
                  <a:lnTo>
                    <a:pt x="44087" y="286388"/>
                  </a:lnTo>
                  <a:lnTo>
                    <a:pt x="74676" y="316332"/>
                  </a:lnTo>
                  <a:lnTo>
                    <a:pt x="111710" y="339124"/>
                  </a:lnTo>
                  <a:lnTo>
                    <a:pt x="154289" y="353380"/>
                  </a:lnTo>
                  <a:lnTo>
                    <a:pt x="198999" y="357585"/>
                  </a:lnTo>
                  <a:lnTo>
                    <a:pt x="242095" y="351739"/>
                  </a:lnTo>
                  <a:lnTo>
                    <a:pt x="282193" y="336745"/>
                  </a:lnTo>
                  <a:lnTo>
                    <a:pt x="317908" y="313502"/>
                  </a:lnTo>
                  <a:lnTo>
                    <a:pt x="347857" y="282912"/>
                  </a:lnTo>
                  <a:lnTo>
                    <a:pt x="370656" y="245874"/>
                  </a:lnTo>
                  <a:lnTo>
                    <a:pt x="384921" y="203291"/>
                  </a:lnTo>
                  <a:lnTo>
                    <a:pt x="389122" y="158585"/>
                  </a:lnTo>
                  <a:lnTo>
                    <a:pt x="383275" y="115493"/>
                  </a:lnTo>
                  <a:lnTo>
                    <a:pt x="377352" y="99656"/>
                  </a:lnTo>
                  <a:lnTo>
                    <a:pt x="82635" y="99656"/>
                  </a:lnTo>
                  <a:lnTo>
                    <a:pt x="73250" y="77101"/>
                  </a:lnTo>
                  <a:close/>
                </a:path>
                <a:path w="389254" h="358140">
                  <a:moveTo>
                    <a:pt x="293858" y="65824"/>
                  </a:moveTo>
                  <a:lnTo>
                    <a:pt x="157870" y="65824"/>
                  </a:lnTo>
                  <a:lnTo>
                    <a:pt x="152231" y="82740"/>
                  </a:lnTo>
                  <a:lnTo>
                    <a:pt x="82635" y="99656"/>
                  </a:lnTo>
                  <a:lnTo>
                    <a:pt x="377352" y="99656"/>
                  </a:lnTo>
                  <a:lnTo>
                    <a:pt x="369829" y="79539"/>
                  </a:lnTo>
                  <a:lnTo>
                    <a:pt x="336534" y="67691"/>
                  </a:lnTo>
                  <a:lnTo>
                    <a:pt x="293858" y="65824"/>
                  </a:lnTo>
                  <a:close/>
                </a:path>
                <a:path w="389254" h="358140">
                  <a:moveTo>
                    <a:pt x="171040" y="0"/>
                  </a:moveTo>
                  <a:lnTo>
                    <a:pt x="122145" y="18783"/>
                  </a:lnTo>
                  <a:lnTo>
                    <a:pt x="101444" y="48907"/>
                  </a:lnTo>
                  <a:lnTo>
                    <a:pt x="116506" y="71450"/>
                  </a:lnTo>
                  <a:lnTo>
                    <a:pt x="157870" y="65824"/>
                  </a:lnTo>
                  <a:lnTo>
                    <a:pt x="293858" y="65824"/>
                  </a:lnTo>
                  <a:lnTo>
                    <a:pt x="250021" y="63906"/>
                  </a:lnTo>
                  <a:lnTo>
                    <a:pt x="239067" y="50761"/>
                  </a:lnTo>
                  <a:lnTo>
                    <a:pt x="212404" y="50761"/>
                  </a:lnTo>
                  <a:lnTo>
                    <a:pt x="206765" y="18783"/>
                  </a:lnTo>
                  <a:lnTo>
                    <a:pt x="171040" y="0"/>
                  </a:lnTo>
                  <a:close/>
                </a:path>
                <a:path w="389254" h="358140">
                  <a:moveTo>
                    <a:pt x="221827" y="30073"/>
                  </a:moveTo>
                  <a:lnTo>
                    <a:pt x="212404" y="50761"/>
                  </a:lnTo>
                  <a:lnTo>
                    <a:pt x="239067" y="50761"/>
                  </a:lnTo>
                  <a:lnTo>
                    <a:pt x="221827" y="30073"/>
                  </a:lnTo>
                  <a:close/>
                </a:path>
              </a:pathLst>
            </a:custGeom>
            <a:solidFill>
              <a:srgbClr val="95B6D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3131528" y="8174745"/>
              <a:ext cx="357503" cy="99697"/>
            </a:xfrm>
            <a:custGeom>
              <a:avLst/>
              <a:gdLst/>
              <a:ahLst/>
              <a:cxnLst/>
              <a:rect l="l" t="t" r="r" b="b"/>
              <a:pathLst>
                <a:path w="357504" h="99695">
                  <a:moveTo>
                    <a:pt x="357177" y="79539"/>
                  </a:moveTo>
                  <a:lnTo>
                    <a:pt x="323882" y="67691"/>
                  </a:lnTo>
                  <a:lnTo>
                    <a:pt x="237370" y="63906"/>
                  </a:lnTo>
                  <a:lnTo>
                    <a:pt x="209176" y="30073"/>
                  </a:lnTo>
                  <a:lnTo>
                    <a:pt x="199752" y="50761"/>
                  </a:lnTo>
                  <a:lnTo>
                    <a:pt x="194113" y="18783"/>
                  </a:lnTo>
                  <a:lnTo>
                    <a:pt x="158388" y="0"/>
                  </a:lnTo>
                  <a:lnTo>
                    <a:pt x="109493" y="18783"/>
                  </a:lnTo>
                  <a:lnTo>
                    <a:pt x="88792" y="48907"/>
                  </a:lnTo>
                  <a:lnTo>
                    <a:pt x="103854" y="71450"/>
                  </a:lnTo>
                  <a:lnTo>
                    <a:pt x="145218" y="65824"/>
                  </a:lnTo>
                  <a:lnTo>
                    <a:pt x="139580" y="82740"/>
                  </a:lnTo>
                  <a:lnTo>
                    <a:pt x="69984" y="99656"/>
                  </a:lnTo>
                  <a:lnTo>
                    <a:pt x="60598" y="77101"/>
                  </a:lnTo>
                  <a:lnTo>
                    <a:pt x="17342" y="88366"/>
                  </a:lnTo>
                  <a:lnTo>
                    <a:pt x="0" y="97700"/>
                  </a:lnTo>
                </a:path>
              </a:pathLst>
            </a:custGeom>
            <a:ln w="952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0" name="object 6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31851" y="8292090"/>
              <a:ext cx="81521" cy="81522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2478305" y="8483684"/>
              <a:ext cx="775966" cy="614053"/>
            </a:xfrm>
            <a:custGeom>
              <a:avLst/>
              <a:gdLst/>
              <a:ahLst/>
              <a:cxnLst/>
              <a:rect l="l" t="t" r="r" b="b"/>
              <a:pathLst>
                <a:path w="775970" h="614045">
                  <a:moveTo>
                    <a:pt x="702521" y="0"/>
                  </a:moveTo>
                  <a:lnTo>
                    <a:pt x="655328" y="74117"/>
                  </a:lnTo>
                  <a:lnTo>
                    <a:pt x="643136" y="71539"/>
                  </a:lnTo>
                  <a:lnTo>
                    <a:pt x="619691" y="105498"/>
                  </a:lnTo>
                  <a:lnTo>
                    <a:pt x="608470" y="98492"/>
                  </a:lnTo>
                  <a:lnTo>
                    <a:pt x="601259" y="94264"/>
                  </a:lnTo>
                  <a:lnTo>
                    <a:pt x="594937" y="91109"/>
                  </a:lnTo>
                  <a:lnTo>
                    <a:pt x="586379" y="87325"/>
                  </a:lnTo>
                  <a:lnTo>
                    <a:pt x="559575" y="89178"/>
                  </a:lnTo>
                  <a:lnTo>
                    <a:pt x="507244" y="99406"/>
                  </a:lnTo>
                  <a:lnTo>
                    <a:pt x="445790" y="113787"/>
                  </a:lnTo>
                  <a:lnTo>
                    <a:pt x="391618" y="128096"/>
                  </a:lnTo>
                  <a:lnTo>
                    <a:pt x="342697" y="153936"/>
                  </a:lnTo>
                  <a:lnTo>
                    <a:pt x="309952" y="187574"/>
                  </a:lnTo>
                  <a:lnTo>
                    <a:pt x="268490" y="232124"/>
                  </a:lnTo>
                  <a:lnTo>
                    <a:pt x="181786" y="326354"/>
                  </a:lnTo>
                  <a:lnTo>
                    <a:pt x="147729" y="362228"/>
                  </a:lnTo>
                  <a:lnTo>
                    <a:pt x="127325" y="381406"/>
                  </a:lnTo>
                  <a:lnTo>
                    <a:pt x="70220" y="426781"/>
                  </a:lnTo>
                  <a:lnTo>
                    <a:pt x="36971" y="450041"/>
                  </a:lnTo>
                  <a:lnTo>
                    <a:pt x="7170" y="463842"/>
                  </a:lnTo>
                  <a:lnTo>
                    <a:pt x="0" y="477388"/>
                  </a:lnTo>
                  <a:lnTo>
                    <a:pt x="16057" y="500765"/>
                  </a:lnTo>
                  <a:lnTo>
                    <a:pt x="48264" y="523941"/>
                  </a:lnTo>
                  <a:lnTo>
                    <a:pt x="89538" y="536884"/>
                  </a:lnTo>
                  <a:lnTo>
                    <a:pt x="132799" y="529564"/>
                  </a:lnTo>
                  <a:lnTo>
                    <a:pt x="174032" y="526278"/>
                  </a:lnTo>
                  <a:lnTo>
                    <a:pt x="195829" y="553802"/>
                  </a:lnTo>
                  <a:lnTo>
                    <a:pt x="202415" y="590261"/>
                  </a:lnTo>
                  <a:lnTo>
                    <a:pt x="198013" y="613778"/>
                  </a:lnTo>
                  <a:lnTo>
                    <a:pt x="282845" y="578714"/>
                  </a:lnTo>
                  <a:lnTo>
                    <a:pt x="328457" y="557585"/>
                  </a:lnTo>
                  <a:lnTo>
                    <a:pt x="350448" y="541892"/>
                  </a:lnTo>
                  <a:lnTo>
                    <a:pt x="364421" y="523138"/>
                  </a:lnTo>
                  <a:lnTo>
                    <a:pt x="368435" y="516293"/>
                  </a:lnTo>
                  <a:lnTo>
                    <a:pt x="409897" y="537107"/>
                  </a:lnTo>
                  <a:lnTo>
                    <a:pt x="433338" y="547884"/>
                  </a:lnTo>
                  <a:lnTo>
                    <a:pt x="447416" y="552079"/>
                  </a:lnTo>
                  <a:lnTo>
                    <a:pt x="460789" y="553148"/>
                  </a:lnTo>
                  <a:lnTo>
                    <a:pt x="481838" y="547988"/>
                  </a:lnTo>
                  <a:lnTo>
                    <a:pt x="531732" y="520528"/>
                  </a:lnTo>
                  <a:lnTo>
                    <a:pt x="548716" y="475693"/>
                  </a:lnTo>
                  <a:lnTo>
                    <a:pt x="552267" y="468718"/>
                  </a:lnTo>
                  <a:lnTo>
                    <a:pt x="565410" y="457861"/>
                  </a:lnTo>
                  <a:lnTo>
                    <a:pt x="576688" y="441793"/>
                  </a:lnTo>
                  <a:lnTo>
                    <a:pt x="582505" y="426493"/>
                  </a:lnTo>
                  <a:lnTo>
                    <a:pt x="579267" y="417944"/>
                  </a:lnTo>
                  <a:lnTo>
                    <a:pt x="594577" y="416071"/>
                  </a:lnTo>
                  <a:lnTo>
                    <a:pt x="630734" y="361318"/>
                  </a:lnTo>
                  <a:lnTo>
                    <a:pt x="648254" y="314413"/>
                  </a:lnTo>
                  <a:lnTo>
                    <a:pt x="649799" y="303567"/>
                  </a:lnTo>
                  <a:lnTo>
                    <a:pt x="649063" y="291358"/>
                  </a:lnTo>
                  <a:lnTo>
                    <a:pt x="647532" y="281390"/>
                  </a:lnTo>
                  <a:lnTo>
                    <a:pt x="646692" y="277266"/>
                  </a:lnTo>
                  <a:lnTo>
                    <a:pt x="679127" y="245363"/>
                  </a:lnTo>
                  <a:lnTo>
                    <a:pt x="712639" y="271102"/>
                  </a:lnTo>
                  <a:lnTo>
                    <a:pt x="732475" y="282968"/>
                  </a:lnTo>
                  <a:lnTo>
                    <a:pt x="746438" y="283918"/>
                  </a:lnTo>
                  <a:lnTo>
                    <a:pt x="762325" y="276910"/>
                  </a:lnTo>
                  <a:lnTo>
                    <a:pt x="774530" y="263789"/>
                  </a:lnTo>
                  <a:lnTo>
                    <a:pt x="775851" y="247884"/>
                  </a:lnTo>
                  <a:lnTo>
                    <a:pt x="771694" y="234351"/>
                  </a:lnTo>
                  <a:lnTo>
                    <a:pt x="767469" y="228345"/>
                  </a:lnTo>
                  <a:lnTo>
                    <a:pt x="752358" y="213916"/>
                  </a:lnTo>
                  <a:lnTo>
                    <a:pt x="722311" y="182838"/>
                  </a:lnTo>
                  <a:lnTo>
                    <a:pt x="679610" y="137845"/>
                  </a:lnTo>
                  <a:lnTo>
                    <a:pt x="676549" y="132067"/>
                  </a:lnTo>
                  <a:lnTo>
                    <a:pt x="694609" y="103377"/>
                  </a:lnTo>
                  <a:lnTo>
                    <a:pt x="686189" y="94627"/>
                  </a:lnTo>
                  <a:lnTo>
                    <a:pt x="736760" y="19418"/>
                  </a:lnTo>
                  <a:lnTo>
                    <a:pt x="7025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3118873" y="8140651"/>
              <a:ext cx="389253" cy="389260"/>
            </a:xfrm>
            <a:custGeom>
              <a:avLst/>
              <a:gdLst/>
              <a:ahLst/>
              <a:cxnLst/>
              <a:rect l="l" t="t" r="r" b="b"/>
              <a:pathLst>
                <a:path w="389254" h="389254">
                  <a:moveTo>
                    <a:pt x="384912" y="234816"/>
                  </a:moveTo>
                  <a:lnTo>
                    <a:pt x="370653" y="277399"/>
                  </a:lnTo>
                  <a:lnTo>
                    <a:pt x="347857" y="314437"/>
                  </a:lnTo>
                  <a:lnTo>
                    <a:pt x="317910" y="345027"/>
                  </a:lnTo>
                  <a:lnTo>
                    <a:pt x="282196" y="368270"/>
                  </a:lnTo>
                  <a:lnTo>
                    <a:pt x="242099" y="383264"/>
                  </a:lnTo>
                  <a:lnTo>
                    <a:pt x="199003" y="389110"/>
                  </a:lnTo>
                  <a:lnTo>
                    <a:pt x="154293" y="384904"/>
                  </a:lnTo>
                  <a:lnTo>
                    <a:pt x="111710" y="370645"/>
                  </a:lnTo>
                  <a:lnTo>
                    <a:pt x="74673" y="347849"/>
                  </a:lnTo>
                  <a:lnTo>
                    <a:pt x="44082" y="317902"/>
                  </a:lnTo>
                  <a:lnTo>
                    <a:pt x="20839" y="282188"/>
                  </a:lnTo>
                  <a:lnTo>
                    <a:pt x="5845" y="242091"/>
                  </a:lnTo>
                  <a:lnTo>
                    <a:pt x="0" y="198995"/>
                  </a:lnTo>
                  <a:lnTo>
                    <a:pt x="4205" y="154285"/>
                  </a:lnTo>
                  <a:lnTo>
                    <a:pt x="18465" y="111702"/>
                  </a:lnTo>
                  <a:lnTo>
                    <a:pt x="41262" y="74665"/>
                  </a:lnTo>
                  <a:lnTo>
                    <a:pt x="71212" y="44075"/>
                  </a:lnTo>
                  <a:lnTo>
                    <a:pt x="106929" y="20833"/>
                  </a:lnTo>
                  <a:lnTo>
                    <a:pt x="147028" y="5841"/>
                  </a:lnTo>
                  <a:lnTo>
                    <a:pt x="190126" y="0"/>
                  </a:lnTo>
                  <a:lnTo>
                    <a:pt x="234837" y="4209"/>
                  </a:lnTo>
                  <a:lnTo>
                    <a:pt x="277415" y="18469"/>
                  </a:lnTo>
                  <a:lnTo>
                    <a:pt x="314449" y="41264"/>
                  </a:lnTo>
                  <a:lnTo>
                    <a:pt x="345037" y="71210"/>
                  </a:lnTo>
                  <a:lnTo>
                    <a:pt x="368279" y="106923"/>
                  </a:lnTo>
                  <a:lnTo>
                    <a:pt x="383273" y="147018"/>
                  </a:lnTo>
                  <a:lnTo>
                    <a:pt x="389118" y="190110"/>
                  </a:lnTo>
                  <a:lnTo>
                    <a:pt x="384912" y="234816"/>
                  </a:lnTo>
                  <a:close/>
                </a:path>
                <a:path w="389254" h="389254">
                  <a:moveTo>
                    <a:pt x="384912" y="234816"/>
                  </a:moveTo>
                  <a:lnTo>
                    <a:pt x="370653" y="277399"/>
                  </a:lnTo>
                  <a:lnTo>
                    <a:pt x="347857" y="314437"/>
                  </a:lnTo>
                  <a:lnTo>
                    <a:pt x="317910" y="345027"/>
                  </a:lnTo>
                  <a:lnTo>
                    <a:pt x="282196" y="368270"/>
                  </a:lnTo>
                  <a:lnTo>
                    <a:pt x="242099" y="383264"/>
                  </a:lnTo>
                  <a:lnTo>
                    <a:pt x="199003" y="389110"/>
                  </a:lnTo>
                  <a:lnTo>
                    <a:pt x="154293" y="384904"/>
                  </a:lnTo>
                  <a:lnTo>
                    <a:pt x="111710" y="370645"/>
                  </a:lnTo>
                  <a:lnTo>
                    <a:pt x="74673" y="347849"/>
                  </a:lnTo>
                  <a:lnTo>
                    <a:pt x="44082" y="317902"/>
                  </a:lnTo>
                  <a:lnTo>
                    <a:pt x="20839" y="282188"/>
                  </a:lnTo>
                  <a:lnTo>
                    <a:pt x="5845" y="242091"/>
                  </a:lnTo>
                  <a:lnTo>
                    <a:pt x="0" y="198995"/>
                  </a:lnTo>
                  <a:lnTo>
                    <a:pt x="4205" y="154285"/>
                  </a:lnTo>
                  <a:lnTo>
                    <a:pt x="18465" y="111702"/>
                  </a:lnTo>
                  <a:lnTo>
                    <a:pt x="41262" y="74665"/>
                  </a:lnTo>
                  <a:lnTo>
                    <a:pt x="71212" y="44075"/>
                  </a:lnTo>
                  <a:lnTo>
                    <a:pt x="106929" y="20833"/>
                  </a:lnTo>
                  <a:lnTo>
                    <a:pt x="147028" y="5841"/>
                  </a:lnTo>
                  <a:lnTo>
                    <a:pt x="190126" y="0"/>
                  </a:lnTo>
                  <a:lnTo>
                    <a:pt x="234837" y="4209"/>
                  </a:lnTo>
                  <a:lnTo>
                    <a:pt x="277415" y="18469"/>
                  </a:lnTo>
                  <a:lnTo>
                    <a:pt x="314449" y="41264"/>
                  </a:lnTo>
                  <a:lnTo>
                    <a:pt x="345037" y="71210"/>
                  </a:lnTo>
                  <a:lnTo>
                    <a:pt x="368279" y="106923"/>
                  </a:lnTo>
                  <a:lnTo>
                    <a:pt x="383273" y="147018"/>
                  </a:lnTo>
                  <a:lnTo>
                    <a:pt x="389118" y="190110"/>
                  </a:lnTo>
                  <a:lnTo>
                    <a:pt x="384912" y="234816"/>
                  </a:lnTo>
                  <a:close/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2485475" y="8483689"/>
              <a:ext cx="768981" cy="614053"/>
            </a:xfrm>
            <a:custGeom>
              <a:avLst/>
              <a:gdLst/>
              <a:ahLst/>
              <a:cxnLst/>
              <a:rect l="l" t="t" r="r" b="b"/>
              <a:pathLst>
                <a:path w="768985" h="614045">
                  <a:moveTo>
                    <a:pt x="190842" y="613778"/>
                  </a:moveTo>
                  <a:lnTo>
                    <a:pt x="275674" y="578714"/>
                  </a:lnTo>
                  <a:lnTo>
                    <a:pt x="321286" y="557585"/>
                  </a:lnTo>
                  <a:lnTo>
                    <a:pt x="357250" y="523138"/>
                  </a:lnTo>
                  <a:lnTo>
                    <a:pt x="361264" y="516293"/>
                  </a:lnTo>
                  <a:lnTo>
                    <a:pt x="402726" y="537107"/>
                  </a:lnTo>
                  <a:lnTo>
                    <a:pt x="426167" y="547884"/>
                  </a:lnTo>
                  <a:lnTo>
                    <a:pt x="440245" y="552079"/>
                  </a:lnTo>
                  <a:lnTo>
                    <a:pt x="453618" y="553148"/>
                  </a:lnTo>
                  <a:lnTo>
                    <a:pt x="474667" y="547988"/>
                  </a:lnTo>
                  <a:lnTo>
                    <a:pt x="524561" y="520528"/>
                  </a:lnTo>
                  <a:lnTo>
                    <a:pt x="541356" y="487684"/>
                  </a:lnTo>
                  <a:lnTo>
                    <a:pt x="541545" y="475693"/>
                  </a:lnTo>
                  <a:lnTo>
                    <a:pt x="545096" y="468718"/>
                  </a:lnTo>
                  <a:lnTo>
                    <a:pt x="558240" y="457861"/>
                  </a:lnTo>
                  <a:lnTo>
                    <a:pt x="569518" y="441793"/>
                  </a:lnTo>
                  <a:lnTo>
                    <a:pt x="575339" y="426493"/>
                  </a:lnTo>
                  <a:lnTo>
                    <a:pt x="572109" y="417944"/>
                  </a:lnTo>
                  <a:lnTo>
                    <a:pt x="587411" y="416071"/>
                  </a:lnTo>
                  <a:lnTo>
                    <a:pt x="623563" y="361318"/>
                  </a:lnTo>
                  <a:lnTo>
                    <a:pt x="641083" y="314413"/>
                  </a:lnTo>
                  <a:lnTo>
                    <a:pt x="642628" y="303567"/>
                  </a:lnTo>
                  <a:lnTo>
                    <a:pt x="641892" y="291358"/>
                  </a:lnTo>
                  <a:lnTo>
                    <a:pt x="640361" y="281390"/>
                  </a:lnTo>
                  <a:lnTo>
                    <a:pt x="639521" y="277266"/>
                  </a:lnTo>
                  <a:lnTo>
                    <a:pt x="671956" y="245364"/>
                  </a:lnTo>
                  <a:lnTo>
                    <a:pt x="705475" y="271102"/>
                  </a:lnTo>
                  <a:lnTo>
                    <a:pt x="725316" y="282968"/>
                  </a:lnTo>
                  <a:lnTo>
                    <a:pt x="739279" y="283918"/>
                  </a:lnTo>
                  <a:lnTo>
                    <a:pt x="755167" y="276910"/>
                  </a:lnTo>
                  <a:lnTo>
                    <a:pt x="767370" y="263789"/>
                  </a:lnTo>
                  <a:lnTo>
                    <a:pt x="768686" y="247884"/>
                  </a:lnTo>
                  <a:lnTo>
                    <a:pt x="764525" y="234351"/>
                  </a:lnTo>
                  <a:lnTo>
                    <a:pt x="760298" y="228346"/>
                  </a:lnTo>
                  <a:lnTo>
                    <a:pt x="745187" y="213916"/>
                  </a:lnTo>
                  <a:lnTo>
                    <a:pt x="715140" y="182838"/>
                  </a:lnTo>
                  <a:lnTo>
                    <a:pt x="685706" y="151890"/>
                  </a:lnTo>
                  <a:lnTo>
                    <a:pt x="672439" y="137845"/>
                  </a:lnTo>
                  <a:lnTo>
                    <a:pt x="669378" y="132067"/>
                  </a:lnTo>
                  <a:lnTo>
                    <a:pt x="687438" y="103378"/>
                  </a:lnTo>
                  <a:lnTo>
                    <a:pt x="679018" y="94627"/>
                  </a:lnTo>
                  <a:lnTo>
                    <a:pt x="729589" y="19418"/>
                  </a:lnTo>
                  <a:lnTo>
                    <a:pt x="695350" y="0"/>
                  </a:lnTo>
                  <a:lnTo>
                    <a:pt x="648157" y="74117"/>
                  </a:lnTo>
                  <a:lnTo>
                    <a:pt x="635965" y="71539"/>
                  </a:lnTo>
                  <a:lnTo>
                    <a:pt x="612520" y="105498"/>
                  </a:lnTo>
                  <a:lnTo>
                    <a:pt x="601299" y="98492"/>
                  </a:lnTo>
                  <a:lnTo>
                    <a:pt x="594090" y="94264"/>
                  </a:lnTo>
                  <a:lnTo>
                    <a:pt x="587771" y="91109"/>
                  </a:lnTo>
                  <a:lnTo>
                    <a:pt x="579221" y="87325"/>
                  </a:lnTo>
                  <a:lnTo>
                    <a:pt x="552416" y="89178"/>
                  </a:lnTo>
                  <a:lnTo>
                    <a:pt x="500081" y="99406"/>
                  </a:lnTo>
                  <a:lnTo>
                    <a:pt x="438624" y="113787"/>
                  </a:lnTo>
                  <a:lnTo>
                    <a:pt x="384449" y="128096"/>
                  </a:lnTo>
                  <a:lnTo>
                    <a:pt x="335526" y="153936"/>
                  </a:lnTo>
                  <a:lnTo>
                    <a:pt x="302782" y="187574"/>
                  </a:lnTo>
                  <a:lnTo>
                    <a:pt x="261321" y="232124"/>
                  </a:lnTo>
                  <a:lnTo>
                    <a:pt x="216736" y="280685"/>
                  </a:lnTo>
                  <a:lnTo>
                    <a:pt x="174620" y="326354"/>
                  </a:lnTo>
                  <a:lnTo>
                    <a:pt x="140566" y="362228"/>
                  </a:lnTo>
                  <a:lnTo>
                    <a:pt x="120167" y="381406"/>
                  </a:lnTo>
                  <a:lnTo>
                    <a:pt x="94818" y="401443"/>
                  </a:lnTo>
                  <a:lnTo>
                    <a:pt x="63055" y="426781"/>
                  </a:lnTo>
                  <a:lnTo>
                    <a:pt x="29806" y="450041"/>
                  </a:lnTo>
                  <a:lnTo>
                    <a:pt x="0" y="463842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2839191" y="8662256"/>
              <a:ext cx="328293" cy="114936"/>
            </a:xfrm>
            <a:custGeom>
              <a:avLst/>
              <a:gdLst/>
              <a:ahLst/>
              <a:cxnLst/>
              <a:rect l="l" t="t" r="r" b="b"/>
              <a:pathLst>
                <a:path w="328294" h="114934">
                  <a:moveTo>
                    <a:pt x="0" y="114426"/>
                  </a:moveTo>
                  <a:lnTo>
                    <a:pt x="33437" y="110589"/>
                  </a:lnTo>
                  <a:lnTo>
                    <a:pt x="80362" y="94194"/>
                  </a:lnTo>
                  <a:lnTo>
                    <a:pt x="135616" y="68005"/>
                  </a:lnTo>
                  <a:lnTo>
                    <a:pt x="194043" y="34785"/>
                  </a:lnTo>
                  <a:lnTo>
                    <a:pt x="245332" y="8997"/>
                  </a:lnTo>
                  <a:lnTo>
                    <a:pt x="283040" y="0"/>
                  </a:lnTo>
                  <a:lnTo>
                    <a:pt x="307805" y="2870"/>
                  </a:lnTo>
                  <a:lnTo>
                    <a:pt x="320268" y="12687"/>
                  </a:lnTo>
                  <a:lnTo>
                    <a:pt x="325712" y="25643"/>
                  </a:lnTo>
                  <a:lnTo>
                    <a:pt x="328091" y="40087"/>
                  </a:lnTo>
                  <a:lnTo>
                    <a:pt x="326051" y="54360"/>
                  </a:lnTo>
                  <a:lnTo>
                    <a:pt x="318236" y="66801"/>
                  </a:lnTo>
                </a:path>
              </a:pathLst>
            </a:custGeom>
            <a:ln w="952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2846735" y="8760962"/>
              <a:ext cx="278763" cy="239399"/>
            </a:xfrm>
            <a:custGeom>
              <a:avLst/>
              <a:gdLst/>
              <a:ahLst/>
              <a:cxnLst/>
              <a:rect l="l" t="t" r="r" b="b"/>
              <a:pathLst>
                <a:path w="278764" h="239395">
                  <a:moveTo>
                    <a:pt x="0" y="239026"/>
                  </a:moveTo>
                  <a:lnTo>
                    <a:pt x="26213" y="219002"/>
                  </a:lnTo>
                  <a:lnTo>
                    <a:pt x="59488" y="181902"/>
                  </a:lnTo>
                  <a:lnTo>
                    <a:pt x="92270" y="140296"/>
                  </a:lnTo>
                  <a:lnTo>
                    <a:pt x="117005" y="106756"/>
                  </a:lnTo>
                  <a:lnTo>
                    <a:pt x="149776" y="77677"/>
                  </a:lnTo>
                  <a:lnTo>
                    <a:pt x="198210" y="46618"/>
                  </a:lnTo>
                  <a:lnTo>
                    <a:pt x="242093" y="21888"/>
                  </a:lnTo>
                  <a:lnTo>
                    <a:pt x="261213" y="11798"/>
                  </a:lnTo>
                  <a:lnTo>
                    <a:pt x="278257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2957253" y="8898392"/>
              <a:ext cx="110488" cy="5080"/>
            </a:xfrm>
            <a:custGeom>
              <a:avLst/>
              <a:gdLst/>
              <a:ahLst/>
              <a:cxnLst/>
              <a:rect l="l" t="t" r="r" b="b"/>
              <a:pathLst>
                <a:path w="110489" h="5079">
                  <a:moveTo>
                    <a:pt x="0" y="0"/>
                  </a:moveTo>
                  <a:lnTo>
                    <a:pt x="48372" y="3659"/>
                  </a:lnTo>
                  <a:lnTo>
                    <a:pt x="75987" y="5038"/>
                  </a:lnTo>
                  <a:lnTo>
                    <a:pt x="93186" y="4279"/>
                  </a:lnTo>
                  <a:lnTo>
                    <a:pt x="110312" y="1524"/>
                  </a:lnTo>
                </a:path>
              </a:pathLst>
            </a:custGeom>
            <a:ln w="952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2909450" y="8952415"/>
              <a:ext cx="121284" cy="20320"/>
            </a:xfrm>
            <a:custGeom>
              <a:avLst/>
              <a:gdLst/>
              <a:ahLst/>
              <a:cxnLst/>
              <a:rect l="l" t="t" r="r" b="b"/>
              <a:pathLst>
                <a:path w="121285" h="20320">
                  <a:moveTo>
                    <a:pt x="0" y="6057"/>
                  </a:moveTo>
                  <a:lnTo>
                    <a:pt x="8716" y="8626"/>
                  </a:lnTo>
                  <a:lnTo>
                    <a:pt x="25981" y="14768"/>
                  </a:lnTo>
                  <a:lnTo>
                    <a:pt x="46641" y="20022"/>
                  </a:lnTo>
                  <a:lnTo>
                    <a:pt x="65544" y="19926"/>
                  </a:lnTo>
                  <a:lnTo>
                    <a:pt x="83406" y="14423"/>
                  </a:lnTo>
                  <a:lnTo>
                    <a:pt x="101490" y="7839"/>
                  </a:lnTo>
                  <a:lnTo>
                    <a:pt x="115495" y="2316"/>
                  </a:lnTo>
                  <a:lnTo>
                    <a:pt x="121119" y="0"/>
                  </a:lnTo>
                </a:path>
              </a:pathLst>
            </a:custGeom>
            <a:ln w="952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3023745" y="8589187"/>
              <a:ext cx="74295" cy="112396"/>
            </a:xfrm>
            <a:custGeom>
              <a:avLst/>
              <a:gdLst/>
              <a:ahLst/>
              <a:cxnLst/>
              <a:rect l="l" t="t" r="r" b="b"/>
              <a:pathLst>
                <a:path w="74294" h="112395">
                  <a:moveTo>
                    <a:pt x="74244" y="0"/>
                  </a:moveTo>
                  <a:lnTo>
                    <a:pt x="0" y="112229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3122026" y="8615766"/>
              <a:ext cx="33020" cy="46990"/>
            </a:xfrm>
            <a:custGeom>
              <a:avLst/>
              <a:gdLst/>
              <a:ahLst/>
              <a:cxnLst/>
              <a:rect l="l" t="t" r="r" b="b"/>
              <a:pathLst>
                <a:path w="33019" h="46990">
                  <a:moveTo>
                    <a:pt x="32829" y="0"/>
                  </a:moveTo>
                  <a:lnTo>
                    <a:pt x="0" y="46507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2972985" y="8683223"/>
              <a:ext cx="62865" cy="11431"/>
            </a:xfrm>
            <a:custGeom>
              <a:avLst/>
              <a:gdLst/>
              <a:ahLst/>
              <a:cxnLst/>
              <a:rect l="l" t="t" r="r" b="b"/>
              <a:pathLst>
                <a:path w="62864" h="11429">
                  <a:moveTo>
                    <a:pt x="62801" y="0"/>
                  </a:moveTo>
                  <a:lnTo>
                    <a:pt x="0" y="11353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2959431" y="8657464"/>
              <a:ext cx="14604" cy="74931"/>
            </a:xfrm>
            <a:custGeom>
              <a:avLst/>
              <a:gdLst/>
              <a:ahLst/>
              <a:cxnLst/>
              <a:rect l="l" t="t" r="r" b="b"/>
              <a:pathLst>
                <a:path w="14605" h="74929">
                  <a:moveTo>
                    <a:pt x="0" y="0"/>
                  </a:moveTo>
                  <a:lnTo>
                    <a:pt x="10416" y="27429"/>
                  </a:lnTo>
                  <a:lnTo>
                    <a:pt x="14470" y="44364"/>
                  </a:lnTo>
                  <a:lnTo>
                    <a:pt x="12681" y="57817"/>
                  </a:lnTo>
                  <a:lnTo>
                    <a:pt x="5575" y="74803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2911296" y="8694820"/>
              <a:ext cx="15875" cy="61594"/>
            </a:xfrm>
            <a:custGeom>
              <a:avLst/>
              <a:gdLst/>
              <a:ahLst/>
              <a:cxnLst/>
              <a:rect l="l" t="t" r="r" b="b"/>
              <a:pathLst>
                <a:path w="15875" h="61595">
                  <a:moveTo>
                    <a:pt x="0" y="0"/>
                  </a:moveTo>
                  <a:lnTo>
                    <a:pt x="10945" y="29238"/>
                  </a:lnTo>
                  <a:lnTo>
                    <a:pt x="15557" y="45361"/>
                  </a:lnTo>
                  <a:lnTo>
                    <a:pt x="14701" y="54106"/>
                  </a:lnTo>
                  <a:lnTo>
                    <a:pt x="9245" y="61213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3081463" y="8688308"/>
              <a:ext cx="33655" cy="62231"/>
            </a:xfrm>
            <a:custGeom>
              <a:avLst/>
              <a:gdLst/>
              <a:ahLst/>
              <a:cxnLst/>
              <a:rect l="l" t="t" r="r" b="b"/>
              <a:pathLst>
                <a:path w="33655" h="62229">
                  <a:moveTo>
                    <a:pt x="4978" y="0"/>
                  </a:moveTo>
                  <a:lnTo>
                    <a:pt x="302" y="8899"/>
                  </a:lnTo>
                  <a:lnTo>
                    <a:pt x="0" y="21018"/>
                  </a:lnTo>
                  <a:lnTo>
                    <a:pt x="3260" y="33747"/>
                  </a:lnTo>
                  <a:lnTo>
                    <a:pt x="9270" y="44475"/>
                  </a:lnTo>
                  <a:lnTo>
                    <a:pt x="17051" y="52190"/>
                  </a:lnTo>
                  <a:lnTo>
                    <a:pt x="24918" y="57648"/>
                  </a:lnTo>
                  <a:lnTo>
                    <a:pt x="31007" y="60891"/>
                  </a:lnTo>
                  <a:lnTo>
                    <a:pt x="33451" y="61963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2993786" y="8862677"/>
              <a:ext cx="52069" cy="24130"/>
            </a:xfrm>
            <a:custGeom>
              <a:avLst/>
              <a:gdLst/>
              <a:ahLst/>
              <a:cxnLst/>
              <a:rect l="l" t="t" r="r" b="b"/>
              <a:pathLst>
                <a:path w="52069" h="24129">
                  <a:moveTo>
                    <a:pt x="0" y="654"/>
                  </a:moveTo>
                  <a:lnTo>
                    <a:pt x="31044" y="0"/>
                  </a:lnTo>
                  <a:lnTo>
                    <a:pt x="46661" y="897"/>
                  </a:lnTo>
                  <a:lnTo>
                    <a:pt x="51593" y="4349"/>
                  </a:lnTo>
                  <a:lnTo>
                    <a:pt x="50584" y="11360"/>
                  </a:lnTo>
                  <a:lnTo>
                    <a:pt x="47371" y="23514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3042065" y="8809310"/>
              <a:ext cx="36830" cy="8255"/>
            </a:xfrm>
            <a:custGeom>
              <a:avLst/>
              <a:gdLst/>
              <a:ahLst/>
              <a:cxnLst/>
              <a:rect l="l" t="t" r="r" b="b"/>
              <a:pathLst>
                <a:path w="36830" h="8254">
                  <a:moveTo>
                    <a:pt x="0" y="0"/>
                  </a:moveTo>
                  <a:lnTo>
                    <a:pt x="36537" y="7721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3136714" y="8558341"/>
              <a:ext cx="27940" cy="20320"/>
            </a:xfrm>
            <a:custGeom>
              <a:avLst/>
              <a:gdLst/>
              <a:ahLst/>
              <a:cxnLst/>
              <a:rect l="l" t="t" r="r" b="b"/>
              <a:pathLst>
                <a:path w="27939" h="20320">
                  <a:moveTo>
                    <a:pt x="0" y="0"/>
                  </a:moveTo>
                  <a:lnTo>
                    <a:pt x="27787" y="19862"/>
                  </a:lnTo>
                </a:path>
              </a:pathLst>
            </a:custGeom>
            <a:ln w="952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8" name="object 198"/>
          <p:cNvGrpSpPr/>
          <p:nvPr/>
        </p:nvGrpSpPr>
        <p:grpSpPr>
          <a:xfrm>
            <a:off x="5944234" y="796498"/>
            <a:ext cx="660323" cy="495764"/>
            <a:chOff x="2049666" y="3719256"/>
            <a:chExt cx="1006475" cy="755650"/>
          </a:xfrm>
        </p:grpSpPr>
        <p:sp>
          <p:nvSpPr>
            <p:cNvPr id="199" name="object 199"/>
            <p:cNvSpPr/>
            <p:nvPr/>
          </p:nvSpPr>
          <p:spPr>
            <a:xfrm>
              <a:off x="2054426" y="3724017"/>
              <a:ext cx="996950" cy="746125"/>
            </a:xfrm>
            <a:custGeom>
              <a:avLst/>
              <a:gdLst/>
              <a:ahLst/>
              <a:cxnLst/>
              <a:rect l="l" t="t" r="r" b="b"/>
              <a:pathLst>
                <a:path w="996950" h="746125">
                  <a:moveTo>
                    <a:pt x="996734" y="408597"/>
                  </a:moveTo>
                  <a:lnTo>
                    <a:pt x="0" y="408597"/>
                  </a:lnTo>
                  <a:lnTo>
                    <a:pt x="0" y="745769"/>
                  </a:lnTo>
                  <a:lnTo>
                    <a:pt x="996734" y="745769"/>
                  </a:lnTo>
                  <a:lnTo>
                    <a:pt x="996734" y="408597"/>
                  </a:lnTo>
                  <a:close/>
                </a:path>
                <a:path w="996950" h="746125">
                  <a:moveTo>
                    <a:pt x="743851" y="348132"/>
                  </a:moveTo>
                  <a:lnTo>
                    <a:pt x="252895" y="348132"/>
                  </a:lnTo>
                  <a:lnTo>
                    <a:pt x="252895" y="408597"/>
                  </a:lnTo>
                  <a:lnTo>
                    <a:pt x="743851" y="408597"/>
                  </a:lnTo>
                  <a:lnTo>
                    <a:pt x="743851" y="348132"/>
                  </a:lnTo>
                  <a:close/>
                </a:path>
                <a:path w="996950" h="746125">
                  <a:moveTo>
                    <a:pt x="619721" y="177444"/>
                  </a:moveTo>
                  <a:lnTo>
                    <a:pt x="377024" y="177444"/>
                  </a:lnTo>
                  <a:lnTo>
                    <a:pt x="377024" y="296062"/>
                  </a:lnTo>
                  <a:lnTo>
                    <a:pt x="248932" y="348132"/>
                  </a:lnTo>
                  <a:lnTo>
                    <a:pt x="744283" y="348132"/>
                  </a:lnTo>
                  <a:lnTo>
                    <a:pt x="618172" y="296862"/>
                  </a:lnTo>
                  <a:lnTo>
                    <a:pt x="619721" y="296862"/>
                  </a:lnTo>
                  <a:lnTo>
                    <a:pt x="619721" y="177444"/>
                  </a:lnTo>
                  <a:close/>
                </a:path>
                <a:path w="996950" h="746125">
                  <a:moveTo>
                    <a:pt x="527329" y="58762"/>
                  </a:moveTo>
                  <a:lnTo>
                    <a:pt x="469404" y="58762"/>
                  </a:lnTo>
                  <a:lnTo>
                    <a:pt x="434917" y="73029"/>
                  </a:lnTo>
                  <a:lnTo>
                    <a:pt x="406723" y="96594"/>
                  </a:lnTo>
                  <a:lnTo>
                    <a:pt x="386731" y="127576"/>
                  </a:lnTo>
                  <a:lnTo>
                    <a:pt x="376821" y="164096"/>
                  </a:lnTo>
                  <a:lnTo>
                    <a:pt x="376778" y="164719"/>
                  </a:lnTo>
                  <a:lnTo>
                    <a:pt x="376364" y="168490"/>
                  </a:lnTo>
                  <a:lnTo>
                    <a:pt x="376085" y="172923"/>
                  </a:lnTo>
                  <a:lnTo>
                    <a:pt x="376085" y="177444"/>
                  </a:lnTo>
                  <a:lnTo>
                    <a:pt x="620649" y="177444"/>
                  </a:lnTo>
                  <a:lnTo>
                    <a:pt x="620636" y="172923"/>
                  </a:lnTo>
                  <a:lnTo>
                    <a:pt x="620407" y="168897"/>
                  </a:lnTo>
                  <a:lnTo>
                    <a:pt x="619975" y="164719"/>
                  </a:lnTo>
                  <a:lnTo>
                    <a:pt x="620966" y="164719"/>
                  </a:lnTo>
                  <a:lnTo>
                    <a:pt x="620610" y="164503"/>
                  </a:lnTo>
                  <a:lnTo>
                    <a:pt x="620242" y="164325"/>
                  </a:lnTo>
                  <a:lnTo>
                    <a:pt x="619887" y="164096"/>
                  </a:lnTo>
                  <a:lnTo>
                    <a:pt x="609988" y="127560"/>
                  </a:lnTo>
                  <a:lnTo>
                    <a:pt x="589995" y="96586"/>
                  </a:lnTo>
                  <a:lnTo>
                    <a:pt x="561808" y="73027"/>
                  </a:lnTo>
                  <a:lnTo>
                    <a:pt x="527329" y="58762"/>
                  </a:lnTo>
                  <a:close/>
                </a:path>
                <a:path w="996950" h="746125">
                  <a:moveTo>
                    <a:pt x="527812" y="29667"/>
                  </a:moveTo>
                  <a:lnTo>
                    <a:pt x="468947" y="29667"/>
                  </a:lnTo>
                  <a:lnTo>
                    <a:pt x="468947" y="58762"/>
                  </a:lnTo>
                  <a:lnTo>
                    <a:pt x="527812" y="58762"/>
                  </a:lnTo>
                  <a:lnTo>
                    <a:pt x="527812" y="29667"/>
                  </a:lnTo>
                  <a:close/>
                </a:path>
                <a:path w="996950" h="746125">
                  <a:moveTo>
                    <a:pt x="498360" y="0"/>
                  </a:moveTo>
                  <a:lnTo>
                    <a:pt x="486826" y="2329"/>
                  </a:lnTo>
                  <a:lnTo>
                    <a:pt x="477399" y="8685"/>
                  </a:lnTo>
                  <a:lnTo>
                    <a:pt x="471039" y="18114"/>
                  </a:lnTo>
                  <a:lnTo>
                    <a:pt x="468706" y="29667"/>
                  </a:lnTo>
                  <a:lnTo>
                    <a:pt x="528002" y="29667"/>
                  </a:lnTo>
                  <a:lnTo>
                    <a:pt x="525676" y="18114"/>
                  </a:lnTo>
                  <a:lnTo>
                    <a:pt x="519329" y="8685"/>
                  </a:lnTo>
                  <a:lnTo>
                    <a:pt x="509909" y="2329"/>
                  </a:lnTo>
                  <a:lnTo>
                    <a:pt x="498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00" name="object 20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20987" y="4177479"/>
              <a:ext cx="72504" cy="96913"/>
            </a:xfrm>
            <a:prstGeom prst="rect">
              <a:avLst/>
            </a:prstGeom>
          </p:spPr>
        </p:pic>
        <p:sp>
          <p:nvSpPr>
            <p:cNvPr id="201" name="object 201"/>
            <p:cNvSpPr/>
            <p:nvPr/>
          </p:nvSpPr>
          <p:spPr>
            <a:xfrm>
              <a:off x="2097528" y="4183864"/>
              <a:ext cx="38100" cy="52705"/>
            </a:xfrm>
            <a:custGeom>
              <a:avLst/>
              <a:gdLst/>
              <a:ahLst/>
              <a:cxnLst/>
              <a:rect l="l" t="t" r="r" b="b"/>
              <a:pathLst>
                <a:path w="38100" h="52704">
                  <a:moveTo>
                    <a:pt x="37833" y="18910"/>
                  </a:moveTo>
                  <a:lnTo>
                    <a:pt x="36346" y="11551"/>
                  </a:lnTo>
                  <a:lnTo>
                    <a:pt x="32291" y="5540"/>
                  </a:lnTo>
                  <a:lnTo>
                    <a:pt x="26276" y="1486"/>
                  </a:lnTo>
                  <a:lnTo>
                    <a:pt x="18910" y="0"/>
                  </a:lnTo>
                  <a:lnTo>
                    <a:pt x="11546" y="1486"/>
                  </a:lnTo>
                  <a:lnTo>
                    <a:pt x="5535" y="5540"/>
                  </a:lnTo>
                  <a:lnTo>
                    <a:pt x="1484" y="11551"/>
                  </a:lnTo>
                  <a:lnTo>
                    <a:pt x="0" y="18910"/>
                  </a:lnTo>
                  <a:lnTo>
                    <a:pt x="0" y="52514"/>
                  </a:lnTo>
                  <a:lnTo>
                    <a:pt x="37833" y="52514"/>
                  </a:lnTo>
                  <a:lnTo>
                    <a:pt x="37833" y="18910"/>
                  </a:lnTo>
                  <a:close/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object 202"/>
            <p:cNvSpPr/>
            <p:nvPr/>
          </p:nvSpPr>
          <p:spPr>
            <a:xfrm>
              <a:off x="2158878" y="4183857"/>
              <a:ext cx="38100" cy="52705"/>
            </a:xfrm>
            <a:custGeom>
              <a:avLst/>
              <a:gdLst/>
              <a:ahLst/>
              <a:cxnLst/>
              <a:rect l="l" t="t" r="r" b="b"/>
              <a:pathLst>
                <a:path w="38100" h="52704">
                  <a:moveTo>
                    <a:pt x="36449" y="11785"/>
                  </a:moveTo>
                  <a:lnTo>
                    <a:pt x="33629" y="4876"/>
                  </a:lnTo>
                  <a:lnTo>
                    <a:pt x="26847" y="0"/>
                  </a:lnTo>
                  <a:lnTo>
                    <a:pt x="18923" y="0"/>
                  </a:lnTo>
                  <a:lnTo>
                    <a:pt x="11556" y="1486"/>
                  </a:lnTo>
                  <a:lnTo>
                    <a:pt x="5541" y="5541"/>
                  </a:lnTo>
                  <a:lnTo>
                    <a:pt x="1486" y="11556"/>
                  </a:lnTo>
                  <a:lnTo>
                    <a:pt x="0" y="18922"/>
                  </a:lnTo>
                  <a:lnTo>
                    <a:pt x="0" y="52514"/>
                  </a:lnTo>
                  <a:lnTo>
                    <a:pt x="37833" y="52514"/>
                  </a:lnTo>
                  <a:lnTo>
                    <a:pt x="37833" y="31419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object 203"/>
            <p:cNvSpPr/>
            <p:nvPr/>
          </p:nvSpPr>
          <p:spPr>
            <a:xfrm>
              <a:off x="2220243" y="4183864"/>
              <a:ext cx="38100" cy="52705"/>
            </a:xfrm>
            <a:custGeom>
              <a:avLst/>
              <a:gdLst/>
              <a:ahLst/>
              <a:cxnLst/>
              <a:rect l="l" t="t" r="r" b="b"/>
              <a:pathLst>
                <a:path w="38100" h="52704">
                  <a:moveTo>
                    <a:pt x="37833" y="18910"/>
                  </a:moveTo>
                  <a:lnTo>
                    <a:pt x="36346" y="11551"/>
                  </a:lnTo>
                  <a:lnTo>
                    <a:pt x="32289" y="5540"/>
                  </a:lnTo>
                  <a:lnTo>
                    <a:pt x="26271" y="1486"/>
                  </a:lnTo>
                  <a:lnTo>
                    <a:pt x="18897" y="0"/>
                  </a:lnTo>
                  <a:lnTo>
                    <a:pt x="11540" y="1486"/>
                  </a:lnTo>
                  <a:lnTo>
                    <a:pt x="5534" y="5540"/>
                  </a:lnTo>
                  <a:lnTo>
                    <a:pt x="1484" y="11551"/>
                  </a:lnTo>
                  <a:lnTo>
                    <a:pt x="0" y="18910"/>
                  </a:lnTo>
                  <a:lnTo>
                    <a:pt x="0" y="52514"/>
                  </a:lnTo>
                  <a:lnTo>
                    <a:pt x="37833" y="52514"/>
                  </a:lnTo>
                  <a:lnTo>
                    <a:pt x="37833" y="18910"/>
                  </a:lnTo>
                  <a:close/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object 204"/>
            <p:cNvSpPr/>
            <p:nvPr/>
          </p:nvSpPr>
          <p:spPr>
            <a:xfrm>
              <a:off x="2097528" y="4277737"/>
              <a:ext cx="38100" cy="52705"/>
            </a:xfrm>
            <a:custGeom>
              <a:avLst/>
              <a:gdLst/>
              <a:ahLst/>
              <a:cxnLst/>
              <a:rect l="l" t="t" r="r" b="b"/>
              <a:pathLst>
                <a:path w="38100" h="52704">
                  <a:moveTo>
                    <a:pt x="37833" y="18923"/>
                  </a:moveTo>
                  <a:lnTo>
                    <a:pt x="36346" y="11556"/>
                  </a:lnTo>
                  <a:lnTo>
                    <a:pt x="32291" y="5541"/>
                  </a:lnTo>
                  <a:lnTo>
                    <a:pt x="26276" y="1486"/>
                  </a:lnTo>
                  <a:lnTo>
                    <a:pt x="18910" y="0"/>
                  </a:lnTo>
                  <a:lnTo>
                    <a:pt x="11546" y="1486"/>
                  </a:lnTo>
                  <a:lnTo>
                    <a:pt x="5535" y="5541"/>
                  </a:lnTo>
                  <a:lnTo>
                    <a:pt x="1484" y="11556"/>
                  </a:lnTo>
                  <a:lnTo>
                    <a:pt x="0" y="18923"/>
                  </a:lnTo>
                  <a:lnTo>
                    <a:pt x="0" y="52514"/>
                  </a:lnTo>
                  <a:lnTo>
                    <a:pt x="37833" y="52514"/>
                  </a:lnTo>
                  <a:lnTo>
                    <a:pt x="37833" y="18923"/>
                  </a:lnTo>
                  <a:close/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object 205"/>
            <p:cNvSpPr/>
            <p:nvPr/>
          </p:nvSpPr>
          <p:spPr>
            <a:xfrm>
              <a:off x="2158883" y="4277737"/>
              <a:ext cx="38100" cy="52705"/>
            </a:xfrm>
            <a:custGeom>
              <a:avLst/>
              <a:gdLst/>
              <a:ahLst/>
              <a:cxnLst/>
              <a:rect l="l" t="t" r="r" b="b"/>
              <a:pathLst>
                <a:path w="38100" h="52704">
                  <a:moveTo>
                    <a:pt x="37833" y="18923"/>
                  </a:moveTo>
                  <a:lnTo>
                    <a:pt x="36346" y="11556"/>
                  </a:lnTo>
                  <a:lnTo>
                    <a:pt x="32292" y="5541"/>
                  </a:lnTo>
                  <a:lnTo>
                    <a:pt x="26281" y="1486"/>
                  </a:lnTo>
                  <a:lnTo>
                    <a:pt x="18923" y="0"/>
                  </a:lnTo>
                  <a:lnTo>
                    <a:pt x="11551" y="1486"/>
                  </a:lnTo>
                  <a:lnTo>
                    <a:pt x="5537" y="5541"/>
                  </a:lnTo>
                  <a:lnTo>
                    <a:pt x="1485" y="11556"/>
                  </a:lnTo>
                  <a:lnTo>
                    <a:pt x="0" y="18923"/>
                  </a:lnTo>
                  <a:lnTo>
                    <a:pt x="0" y="52514"/>
                  </a:lnTo>
                  <a:lnTo>
                    <a:pt x="37833" y="52514"/>
                  </a:lnTo>
                  <a:lnTo>
                    <a:pt x="37833" y="18923"/>
                  </a:lnTo>
                  <a:close/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object 206"/>
            <p:cNvSpPr/>
            <p:nvPr/>
          </p:nvSpPr>
          <p:spPr>
            <a:xfrm>
              <a:off x="2220243" y="4277737"/>
              <a:ext cx="38100" cy="52705"/>
            </a:xfrm>
            <a:custGeom>
              <a:avLst/>
              <a:gdLst/>
              <a:ahLst/>
              <a:cxnLst/>
              <a:rect l="l" t="t" r="r" b="b"/>
              <a:pathLst>
                <a:path w="38100" h="52704">
                  <a:moveTo>
                    <a:pt x="37833" y="18923"/>
                  </a:moveTo>
                  <a:lnTo>
                    <a:pt x="36346" y="11556"/>
                  </a:lnTo>
                  <a:lnTo>
                    <a:pt x="32289" y="5541"/>
                  </a:lnTo>
                  <a:lnTo>
                    <a:pt x="26271" y="1486"/>
                  </a:lnTo>
                  <a:lnTo>
                    <a:pt x="18897" y="0"/>
                  </a:lnTo>
                  <a:lnTo>
                    <a:pt x="11540" y="1486"/>
                  </a:lnTo>
                  <a:lnTo>
                    <a:pt x="5534" y="5541"/>
                  </a:lnTo>
                  <a:lnTo>
                    <a:pt x="1484" y="11556"/>
                  </a:lnTo>
                  <a:lnTo>
                    <a:pt x="0" y="18923"/>
                  </a:lnTo>
                  <a:lnTo>
                    <a:pt x="0" y="52514"/>
                  </a:lnTo>
                  <a:lnTo>
                    <a:pt x="37833" y="52514"/>
                  </a:lnTo>
                  <a:lnTo>
                    <a:pt x="37833" y="18923"/>
                  </a:lnTo>
                  <a:close/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object 207"/>
            <p:cNvSpPr/>
            <p:nvPr/>
          </p:nvSpPr>
          <p:spPr>
            <a:xfrm>
              <a:off x="2097528" y="4371610"/>
              <a:ext cx="38100" cy="52705"/>
            </a:xfrm>
            <a:custGeom>
              <a:avLst/>
              <a:gdLst/>
              <a:ahLst/>
              <a:cxnLst/>
              <a:rect l="l" t="t" r="r" b="b"/>
              <a:pathLst>
                <a:path w="38100" h="52704">
                  <a:moveTo>
                    <a:pt x="37833" y="18923"/>
                  </a:moveTo>
                  <a:lnTo>
                    <a:pt x="36346" y="11556"/>
                  </a:lnTo>
                  <a:lnTo>
                    <a:pt x="32291" y="5541"/>
                  </a:lnTo>
                  <a:lnTo>
                    <a:pt x="26276" y="1486"/>
                  </a:lnTo>
                  <a:lnTo>
                    <a:pt x="18910" y="0"/>
                  </a:lnTo>
                  <a:lnTo>
                    <a:pt x="11546" y="1486"/>
                  </a:lnTo>
                  <a:lnTo>
                    <a:pt x="5535" y="5541"/>
                  </a:lnTo>
                  <a:lnTo>
                    <a:pt x="1484" y="11556"/>
                  </a:lnTo>
                  <a:lnTo>
                    <a:pt x="0" y="18923"/>
                  </a:lnTo>
                  <a:lnTo>
                    <a:pt x="0" y="52527"/>
                  </a:lnTo>
                  <a:lnTo>
                    <a:pt x="37833" y="52527"/>
                  </a:lnTo>
                  <a:lnTo>
                    <a:pt x="37833" y="18923"/>
                  </a:lnTo>
                  <a:close/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object 208"/>
            <p:cNvSpPr/>
            <p:nvPr/>
          </p:nvSpPr>
          <p:spPr>
            <a:xfrm>
              <a:off x="2158879" y="4371604"/>
              <a:ext cx="38100" cy="52705"/>
            </a:xfrm>
            <a:custGeom>
              <a:avLst/>
              <a:gdLst/>
              <a:ahLst/>
              <a:cxnLst/>
              <a:rect l="l" t="t" r="r" b="b"/>
              <a:pathLst>
                <a:path w="38100" h="52704">
                  <a:moveTo>
                    <a:pt x="16001" y="52539"/>
                  </a:moveTo>
                  <a:lnTo>
                    <a:pt x="37833" y="52539"/>
                  </a:lnTo>
                  <a:lnTo>
                    <a:pt x="37833" y="18935"/>
                  </a:lnTo>
                  <a:lnTo>
                    <a:pt x="36348" y="11562"/>
                  </a:lnTo>
                  <a:lnTo>
                    <a:pt x="32297" y="5543"/>
                  </a:lnTo>
                  <a:lnTo>
                    <a:pt x="26287" y="1487"/>
                  </a:lnTo>
                  <a:lnTo>
                    <a:pt x="18922" y="0"/>
                  </a:lnTo>
                  <a:lnTo>
                    <a:pt x="11556" y="1487"/>
                  </a:lnTo>
                  <a:lnTo>
                    <a:pt x="5541" y="5543"/>
                  </a:lnTo>
                  <a:lnTo>
                    <a:pt x="1486" y="11562"/>
                  </a:lnTo>
                  <a:lnTo>
                    <a:pt x="0" y="18935"/>
                  </a:lnTo>
                  <a:lnTo>
                    <a:pt x="0" y="52539"/>
                  </a:lnTo>
                  <a:lnTo>
                    <a:pt x="1066" y="52539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object 209"/>
            <p:cNvSpPr/>
            <p:nvPr/>
          </p:nvSpPr>
          <p:spPr>
            <a:xfrm>
              <a:off x="2220243" y="4371610"/>
              <a:ext cx="38100" cy="52705"/>
            </a:xfrm>
            <a:custGeom>
              <a:avLst/>
              <a:gdLst/>
              <a:ahLst/>
              <a:cxnLst/>
              <a:rect l="l" t="t" r="r" b="b"/>
              <a:pathLst>
                <a:path w="38100" h="52704">
                  <a:moveTo>
                    <a:pt x="37833" y="18923"/>
                  </a:moveTo>
                  <a:lnTo>
                    <a:pt x="36346" y="11556"/>
                  </a:lnTo>
                  <a:lnTo>
                    <a:pt x="32289" y="5541"/>
                  </a:lnTo>
                  <a:lnTo>
                    <a:pt x="26271" y="1486"/>
                  </a:lnTo>
                  <a:lnTo>
                    <a:pt x="18897" y="0"/>
                  </a:lnTo>
                  <a:lnTo>
                    <a:pt x="11540" y="1486"/>
                  </a:lnTo>
                  <a:lnTo>
                    <a:pt x="5534" y="5541"/>
                  </a:lnTo>
                  <a:lnTo>
                    <a:pt x="1484" y="11556"/>
                  </a:lnTo>
                  <a:lnTo>
                    <a:pt x="0" y="18923"/>
                  </a:lnTo>
                  <a:lnTo>
                    <a:pt x="0" y="52527"/>
                  </a:lnTo>
                  <a:lnTo>
                    <a:pt x="37833" y="52527"/>
                  </a:lnTo>
                  <a:lnTo>
                    <a:pt x="37833" y="18923"/>
                  </a:lnTo>
                  <a:close/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object 210"/>
            <p:cNvSpPr/>
            <p:nvPr/>
          </p:nvSpPr>
          <p:spPr>
            <a:xfrm>
              <a:off x="2847853" y="4183857"/>
              <a:ext cx="38100" cy="52705"/>
            </a:xfrm>
            <a:custGeom>
              <a:avLst/>
              <a:gdLst/>
              <a:ahLst/>
              <a:cxnLst/>
              <a:rect l="l" t="t" r="r" b="b"/>
              <a:pathLst>
                <a:path w="38100" h="52704">
                  <a:moveTo>
                    <a:pt x="11836" y="52514"/>
                  </a:moveTo>
                  <a:lnTo>
                    <a:pt x="37845" y="52514"/>
                  </a:lnTo>
                  <a:lnTo>
                    <a:pt x="37845" y="18910"/>
                  </a:lnTo>
                  <a:lnTo>
                    <a:pt x="36359" y="11551"/>
                  </a:lnTo>
                  <a:lnTo>
                    <a:pt x="32304" y="5540"/>
                  </a:lnTo>
                  <a:lnTo>
                    <a:pt x="26289" y="1486"/>
                  </a:lnTo>
                  <a:lnTo>
                    <a:pt x="18922" y="0"/>
                  </a:lnTo>
                  <a:lnTo>
                    <a:pt x="11551" y="1486"/>
                  </a:lnTo>
                  <a:lnTo>
                    <a:pt x="5537" y="5540"/>
                  </a:lnTo>
                  <a:lnTo>
                    <a:pt x="1485" y="11551"/>
                  </a:lnTo>
                  <a:lnTo>
                    <a:pt x="0" y="18910"/>
                  </a:lnTo>
                  <a:lnTo>
                    <a:pt x="0" y="52514"/>
                  </a:lnTo>
                </a:path>
              </a:pathLst>
            </a:custGeom>
            <a:ln w="952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object 211"/>
            <p:cNvSpPr/>
            <p:nvPr/>
          </p:nvSpPr>
          <p:spPr>
            <a:xfrm>
              <a:off x="2720546" y="4195794"/>
              <a:ext cx="38100" cy="74295"/>
            </a:xfrm>
            <a:custGeom>
              <a:avLst/>
              <a:gdLst/>
              <a:ahLst/>
              <a:cxnLst/>
              <a:rect l="l" t="t" r="r" b="b"/>
              <a:pathLst>
                <a:path w="38100" h="74295">
                  <a:moveTo>
                    <a:pt x="37845" y="18923"/>
                  </a:moveTo>
                  <a:lnTo>
                    <a:pt x="36359" y="11551"/>
                  </a:lnTo>
                  <a:lnTo>
                    <a:pt x="32304" y="5537"/>
                  </a:lnTo>
                  <a:lnTo>
                    <a:pt x="26289" y="1485"/>
                  </a:lnTo>
                  <a:lnTo>
                    <a:pt x="18922" y="0"/>
                  </a:lnTo>
                  <a:lnTo>
                    <a:pt x="11556" y="1485"/>
                  </a:lnTo>
                  <a:lnTo>
                    <a:pt x="5541" y="5537"/>
                  </a:lnTo>
                  <a:lnTo>
                    <a:pt x="1486" y="11551"/>
                  </a:lnTo>
                  <a:lnTo>
                    <a:pt x="0" y="18923"/>
                  </a:lnTo>
                  <a:lnTo>
                    <a:pt x="0" y="73837"/>
                  </a:lnTo>
                  <a:lnTo>
                    <a:pt x="37845" y="73837"/>
                  </a:lnTo>
                  <a:lnTo>
                    <a:pt x="37845" y="18923"/>
                  </a:lnTo>
                  <a:close/>
                </a:path>
              </a:pathLst>
            </a:custGeom>
            <a:ln w="952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object 212"/>
            <p:cNvSpPr/>
            <p:nvPr/>
          </p:nvSpPr>
          <p:spPr>
            <a:xfrm>
              <a:off x="2355616" y="4195798"/>
              <a:ext cx="38100" cy="74295"/>
            </a:xfrm>
            <a:custGeom>
              <a:avLst/>
              <a:gdLst/>
              <a:ahLst/>
              <a:cxnLst/>
              <a:rect l="l" t="t" r="r" b="b"/>
              <a:pathLst>
                <a:path w="38100" h="74295">
                  <a:moveTo>
                    <a:pt x="11328" y="73837"/>
                  </a:moveTo>
                  <a:lnTo>
                    <a:pt x="37858" y="73837"/>
                  </a:lnTo>
                  <a:lnTo>
                    <a:pt x="37858" y="18923"/>
                  </a:lnTo>
                  <a:lnTo>
                    <a:pt x="36371" y="11551"/>
                  </a:lnTo>
                  <a:lnTo>
                    <a:pt x="32315" y="5537"/>
                  </a:lnTo>
                  <a:lnTo>
                    <a:pt x="26296" y="1485"/>
                  </a:lnTo>
                  <a:lnTo>
                    <a:pt x="18922" y="0"/>
                  </a:lnTo>
                  <a:lnTo>
                    <a:pt x="11556" y="1485"/>
                  </a:lnTo>
                  <a:lnTo>
                    <a:pt x="5541" y="5537"/>
                  </a:lnTo>
                  <a:lnTo>
                    <a:pt x="1486" y="11551"/>
                  </a:lnTo>
                  <a:lnTo>
                    <a:pt x="0" y="18923"/>
                  </a:lnTo>
                  <a:lnTo>
                    <a:pt x="0" y="73025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object 213"/>
            <p:cNvSpPr/>
            <p:nvPr/>
          </p:nvSpPr>
          <p:spPr>
            <a:xfrm>
              <a:off x="2720546" y="4375431"/>
              <a:ext cx="38100" cy="74295"/>
            </a:xfrm>
            <a:custGeom>
              <a:avLst/>
              <a:gdLst/>
              <a:ahLst/>
              <a:cxnLst/>
              <a:rect l="l" t="t" r="r" b="b"/>
              <a:pathLst>
                <a:path w="38100" h="74295">
                  <a:moveTo>
                    <a:pt x="37845" y="18910"/>
                  </a:moveTo>
                  <a:lnTo>
                    <a:pt x="36359" y="11551"/>
                  </a:lnTo>
                  <a:lnTo>
                    <a:pt x="32304" y="5540"/>
                  </a:lnTo>
                  <a:lnTo>
                    <a:pt x="26289" y="1486"/>
                  </a:lnTo>
                  <a:lnTo>
                    <a:pt x="18922" y="0"/>
                  </a:lnTo>
                  <a:lnTo>
                    <a:pt x="11556" y="1486"/>
                  </a:lnTo>
                  <a:lnTo>
                    <a:pt x="5541" y="5540"/>
                  </a:lnTo>
                  <a:lnTo>
                    <a:pt x="1486" y="11551"/>
                  </a:lnTo>
                  <a:lnTo>
                    <a:pt x="0" y="18910"/>
                  </a:lnTo>
                  <a:lnTo>
                    <a:pt x="0" y="73837"/>
                  </a:lnTo>
                  <a:lnTo>
                    <a:pt x="37845" y="73837"/>
                  </a:lnTo>
                  <a:lnTo>
                    <a:pt x="37845" y="18910"/>
                  </a:lnTo>
                  <a:close/>
                </a:path>
              </a:pathLst>
            </a:custGeom>
            <a:ln w="952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object 214"/>
            <p:cNvSpPr/>
            <p:nvPr/>
          </p:nvSpPr>
          <p:spPr>
            <a:xfrm>
              <a:off x="2355613" y="4375431"/>
              <a:ext cx="38100" cy="74295"/>
            </a:xfrm>
            <a:custGeom>
              <a:avLst/>
              <a:gdLst/>
              <a:ahLst/>
              <a:cxnLst/>
              <a:rect l="l" t="t" r="r" b="b"/>
              <a:pathLst>
                <a:path w="38100" h="74295">
                  <a:moveTo>
                    <a:pt x="37858" y="18910"/>
                  </a:moveTo>
                  <a:lnTo>
                    <a:pt x="36371" y="11551"/>
                  </a:lnTo>
                  <a:lnTo>
                    <a:pt x="32315" y="5540"/>
                  </a:lnTo>
                  <a:lnTo>
                    <a:pt x="26296" y="1486"/>
                  </a:lnTo>
                  <a:lnTo>
                    <a:pt x="18922" y="0"/>
                  </a:lnTo>
                  <a:lnTo>
                    <a:pt x="11556" y="1486"/>
                  </a:lnTo>
                  <a:lnTo>
                    <a:pt x="5541" y="5540"/>
                  </a:lnTo>
                  <a:lnTo>
                    <a:pt x="1486" y="11551"/>
                  </a:lnTo>
                  <a:lnTo>
                    <a:pt x="0" y="18910"/>
                  </a:lnTo>
                  <a:lnTo>
                    <a:pt x="0" y="73837"/>
                  </a:lnTo>
                  <a:lnTo>
                    <a:pt x="37858" y="73837"/>
                  </a:lnTo>
                  <a:lnTo>
                    <a:pt x="37858" y="18910"/>
                  </a:lnTo>
                  <a:close/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object 215"/>
            <p:cNvSpPr/>
            <p:nvPr/>
          </p:nvSpPr>
          <p:spPr>
            <a:xfrm>
              <a:off x="2612740" y="3939109"/>
              <a:ext cx="24765" cy="62865"/>
            </a:xfrm>
            <a:custGeom>
              <a:avLst/>
              <a:gdLst/>
              <a:ahLst/>
              <a:cxnLst/>
              <a:rect l="l" t="t" r="r" b="b"/>
              <a:pathLst>
                <a:path w="24764" h="62864">
                  <a:moveTo>
                    <a:pt x="24587" y="62611"/>
                  </a:moveTo>
                  <a:lnTo>
                    <a:pt x="24587" y="12293"/>
                  </a:lnTo>
                  <a:lnTo>
                    <a:pt x="24587" y="5524"/>
                  </a:lnTo>
                  <a:lnTo>
                    <a:pt x="19088" y="0"/>
                  </a:lnTo>
                  <a:lnTo>
                    <a:pt x="12306" y="0"/>
                  </a:lnTo>
                  <a:lnTo>
                    <a:pt x="5511" y="0"/>
                  </a:lnTo>
                  <a:lnTo>
                    <a:pt x="0" y="5524"/>
                  </a:lnTo>
                  <a:lnTo>
                    <a:pt x="0" y="12293"/>
                  </a:lnTo>
                  <a:lnTo>
                    <a:pt x="0" y="5546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object 216"/>
            <p:cNvSpPr/>
            <p:nvPr/>
          </p:nvSpPr>
          <p:spPr>
            <a:xfrm>
              <a:off x="2473040" y="3939109"/>
              <a:ext cx="24765" cy="62230"/>
            </a:xfrm>
            <a:custGeom>
              <a:avLst/>
              <a:gdLst/>
              <a:ahLst/>
              <a:cxnLst/>
              <a:rect l="l" t="t" r="r" b="b"/>
              <a:pathLst>
                <a:path w="24764" h="62229">
                  <a:moveTo>
                    <a:pt x="24587" y="51473"/>
                  </a:moveTo>
                  <a:lnTo>
                    <a:pt x="24587" y="12293"/>
                  </a:lnTo>
                  <a:lnTo>
                    <a:pt x="24587" y="5524"/>
                  </a:lnTo>
                  <a:lnTo>
                    <a:pt x="19075" y="0"/>
                  </a:lnTo>
                  <a:lnTo>
                    <a:pt x="12306" y="0"/>
                  </a:lnTo>
                  <a:lnTo>
                    <a:pt x="5511" y="0"/>
                  </a:lnTo>
                  <a:lnTo>
                    <a:pt x="0" y="5524"/>
                  </a:lnTo>
                  <a:lnTo>
                    <a:pt x="0" y="12293"/>
                  </a:lnTo>
                  <a:lnTo>
                    <a:pt x="0" y="6181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object 217"/>
            <p:cNvSpPr/>
            <p:nvPr/>
          </p:nvSpPr>
          <p:spPr>
            <a:xfrm>
              <a:off x="2909211" y="4183864"/>
              <a:ext cx="38100" cy="52705"/>
            </a:xfrm>
            <a:custGeom>
              <a:avLst/>
              <a:gdLst/>
              <a:ahLst/>
              <a:cxnLst/>
              <a:rect l="l" t="t" r="r" b="b"/>
              <a:pathLst>
                <a:path w="38100" h="52704">
                  <a:moveTo>
                    <a:pt x="37845" y="18910"/>
                  </a:moveTo>
                  <a:lnTo>
                    <a:pt x="36358" y="11551"/>
                  </a:lnTo>
                  <a:lnTo>
                    <a:pt x="32302" y="5540"/>
                  </a:lnTo>
                  <a:lnTo>
                    <a:pt x="26283" y="1486"/>
                  </a:lnTo>
                  <a:lnTo>
                    <a:pt x="18910" y="0"/>
                  </a:lnTo>
                  <a:lnTo>
                    <a:pt x="11551" y="1486"/>
                  </a:lnTo>
                  <a:lnTo>
                    <a:pt x="5540" y="5540"/>
                  </a:lnTo>
                  <a:lnTo>
                    <a:pt x="1486" y="11551"/>
                  </a:lnTo>
                  <a:lnTo>
                    <a:pt x="0" y="18910"/>
                  </a:lnTo>
                  <a:lnTo>
                    <a:pt x="0" y="52514"/>
                  </a:lnTo>
                  <a:lnTo>
                    <a:pt x="37845" y="52514"/>
                  </a:lnTo>
                  <a:lnTo>
                    <a:pt x="37845" y="18910"/>
                  </a:lnTo>
                  <a:close/>
                </a:path>
              </a:pathLst>
            </a:custGeom>
            <a:ln w="952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object 218"/>
            <p:cNvSpPr/>
            <p:nvPr/>
          </p:nvSpPr>
          <p:spPr>
            <a:xfrm>
              <a:off x="2970571" y="4183857"/>
              <a:ext cx="38100" cy="52705"/>
            </a:xfrm>
            <a:custGeom>
              <a:avLst/>
              <a:gdLst/>
              <a:ahLst/>
              <a:cxnLst/>
              <a:rect l="l" t="t" r="r" b="b"/>
              <a:pathLst>
                <a:path w="38100" h="52704">
                  <a:moveTo>
                    <a:pt x="25145" y="52514"/>
                  </a:moveTo>
                  <a:lnTo>
                    <a:pt x="37845" y="52514"/>
                  </a:lnTo>
                  <a:lnTo>
                    <a:pt x="37845" y="18910"/>
                  </a:lnTo>
                  <a:lnTo>
                    <a:pt x="36358" y="11551"/>
                  </a:lnTo>
                  <a:lnTo>
                    <a:pt x="32302" y="5540"/>
                  </a:lnTo>
                  <a:lnTo>
                    <a:pt x="26283" y="1486"/>
                  </a:lnTo>
                  <a:lnTo>
                    <a:pt x="18910" y="0"/>
                  </a:lnTo>
                  <a:lnTo>
                    <a:pt x="11551" y="1486"/>
                  </a:lnTo>
                  <a:lnTo>
                    <a:pt x="5540" y="5540"/>
                  </a:lnTo>
                  <a:lnTo>
                    <a:pt x="1486" y="11551"/>
                  </a:lnTo>
                  <a:lnTo>
                    <a:pt x="0" y="18910"/>
                  </a:lnTo>
                  <a:lnTo>
                    <a:pt x="0" y="52514"/>
                  </a:lnTo>
                  <a:lnTo>
                    <a:pt x="12064" y="52514"/>
                  </a:lnTo>
                </a:path>
              </a:pathLst>
            </a:custGeom>
            <a:ln w="952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object 219"/>
            <p:cNvSpPr/>
            <p:nvPr/>
          </p:nvSpPr>
          <p:spPr>
            <a:xfrm>
              <a:off x="2847850" y="4277737"/>
              <a:ext cx="38100" cy="52705"/>
            </a:xfrm>
            <a:custGeom>
              <a:avLst/>
              <a:gdLst/>
              <a:ahLst/>
              <a:cxnLst/>
              <a:rect l="l" t="t" r="r" b="b"/>
              <a:pathLst>
                <a:path w="38100" h="52704">
                  <a:moveTo>
                    <a:pt x="37845" y="18923"/>
                  </a:moveTo>
                  <a:lnTo>
                    <a:pt x="36359" y="11556"/>
                  </a:lnTo>
                  <a:lnTo>
                    <a:pt x="32304" y="5541"/>
                  </a:lnTo>
                  <a:lnTo>
                    <a:pt x="26289" y="1486"/>
                  </a:lnTo>
                  <a:lnTo>
                    <a:pt x="18922" y="0"/>
                  </a:lnTo>
                  <a:lnTo>
                    <a:pt x="11556" y="1486"/>
                  </a:lnTo>
                  <a:lnTo>
                    <a:pt x="5541" y="5541"/>
                  </a:lnTo>
                  <a:lnTo>
                    <a:pt x="1486" y="11556"/>
                  </a:lnTo>
                  <a:lnTo>
                    <a:pt x="0" y="18923"/>
                  </a:lnTo>
                  <a:lnTo>
                    <a:pt x="0" y="52514"/>
                  </a:lnTo>
                  <a:lnTo>
                    <a:pt x="37845" y="52514"/>
                  </a:lnTo>
                  <a:lnTo>
                    <a:pt x="37845" y="18923"/>
                  </a:lnTo>
                  <a:close/>
                </a:path>
              </a:pathLst>
            </a:custGeom>
            <a:ln w="952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object 220"/>
            <p:cNvSpPr/>
            <p:nvPr/>
          </p:nvSpPr>
          <p:spPr>
            <a:xfrm>
              <a:off x="2909202" y="4277737"/>
              <a:ext cx="38100" cy="52705"/>
            </a:xfrm>
            <a:custGeom>
              <a:avLst/>
              <a:gdLst/>
              <a:ahLst/>
              <a:cxnLst/>
              <a:rect l="l" t="t" r="r" b="b"/>
              <a:pathLst>
                <a:path w="38100" h="52704">
                  <a:moveTo>
                    <a:pt x="35293" y="9410"/>
                  </a:moveTo>
                  <a:lnTo>
                    <a:pt x="32016" y="3784"/>
                  </a:lnTo>
                  <a:lnTo>
                    <a:pt x="25920" y="0"/>
                  </a:lnTo>
                  <a:lnTo>
                    <a:pt x="18922" y="0"/>
                  </a:lnTo>
                  <a:lnTo>
                    <a:pt x="11556" y="1486"/>
                  </a:lnTo>
                  <a:lnTo>
                    <a:pt x="5541" y="5541"/>
                  </a:lnTo>
                  <a:lnTo>
                    <a:pt x="1486" y="11556"/>
                  </a:lnTo>
                  <a:lnTo>
                    <a:pt x="0" y="18922"/>
                  </a:lnTo>
                  <a:lnTo>
                    <a:pt x="0" y="52514"/>
                  </a:lnTo>
                  <a:lnTo>
                    <a:pt x="37858" y="52514"/>
                  </a:lnTo>
                  <a:lnTo>
                    <a:pt x="37858" y="20027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object 221"/>
            <p:cNvSpPr/>
            <p:nvPr/>
          </p:nvSpPr>
          <p:spPr>
            <a:xfrm>
              <a:off x="2970565" y="4277737"/>
              <a:ext cx="38100" cy="52705"/>
            </a:xfrm>
            <a:custGeom>
              <a:avLst/>
              <a:gdLst/>
              <a:ahLst/>
              <a:cxnLst/>
              <a:rect l="l" t="t" r="r" b="b"/>
              <a:pathLst>
                <a:path w="38100" h="52704">
                  <a:moveTo>
                    <a:pt x="37845" y="18923"/>
                  </a:moveTo>
                  <a:lnTo>
                    <a:pt x="36359" y="11556"/>
                  </a:lnTo>
                  <a:lnTo>
                    <a:pt x="32304" y="5541"/>
                  </a:lnTo>
                  <a:lnTo>
                    <a:pt x="26289" y="1486"/>
                  </a:lnTo>
                  <a:lnTo>
                    <a:pt x="18922" y="0"/>
                  </a:lnTo>
                  <a:lnTo>
                    <a:pt x="11556" y="1486"/>
                  </a:lnTo>
                  <a:lnTo>
                    <a:pt x="5541" y="5541"/>
                  </a:lnTo>
                  <a:lnTo>
                    <a:pt x="1486" y="11556"/>
                  </a:lnTo>
                  <a:lnTo>
                    <a:pt x="0" y="18923"/>
                  </a:lnTo>
                  <a:lnTo>
                    <a:pt x="0" y="52514"/>
                  </a:lnTo>
                  <a:lnTo>
                    <a:pt x="37845" y="52514"/>
                  </a:lnTo>
                  <a:lnTo>
                    <a:pt x="37845" y="18923"/>
                  </a:lnTo>
                  <a:close/>
                </a:path>
              </a:pathLst>
            </a:custGeom>
            <a:ln w="952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object 222"/>
            <p:cNvSpPr/>
            <p:nvPr/>
          </p:nvSpPr>
          <p:spPr>
            <a:xfrm>
              <a:off x="2847850" y="4371610"/>
              <a:ext cx="38100" cy="52705"/>
            </a:xfrm>
            <a:custGeom>
              <a:avLst/>
              <a:gdLst/>
              <a:ahLst/>
              <a:cxnLst/>
              <a:rect l="l" t="t" r="r" b="b"/>
              <a:pathLst>
                <a:path w="38100" h="52704">
                  <a:moveTo>
                    <a:pt x="37845" y="18923"/>
                  </a:moveTo>
                  <a:lnTo>
                    <a:pt x="36359" y="11556"/>
                  </a:lnTo>
                  <a:lnTo>
                    <a:pt x="32304" y="5541"/>
                  </a:lnTo>
                  <a:lnTo>
                    <a:pt x="26289" y="1486"/>
                  </a:lnTo>
                  <a:lnTo>
                    <a:pt x="18922" y="0"/>
                  </a:lnTo>
                  <a:lnTo>
                    <a:pt x="11556" y="1486"/>
                  </a:lnTo>
                  <a:lnTo>
                    <a:pt x="5541" y="5541"/>
                  </a:lnTo>
                  <a:lnTo>
                    <a:pt x="1486" y="11556"/>
                  </a:lnTo>
                  <a:lnTo>
                    <a:pt x="0" y="18923"/>
                  </a:lnTo>
                  <a:lnTo>
                    <a:pt x="0" y="52527"/>
                  </a:lnTo>
                  <a:lnTo>
                    <a:pt x="37845" y="52527"/>
                  </a:lnTo>
                  <a:lnTo>
                    <a:pt x="37845" y="18923"/>
                  </a:lnTo>
                  <a:close/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object 223"/>
            <p:cNvSpPr/>
            <p:nvPr/>
          </p:nvSpPr>
          <p:spPr>
            <a:xfrm>
              <a:off x="2909211" y="4371610"/>
              <a:ext cx="38100" cy="52705"/>
            </a:xfrm>
            <a:custGeom>
              <a:avLst/>
              <a:gdLst/>
              <a:ahLst/>
              <a:cxnLst/>
              <a:rect l="l" t="t" r="r" b="b"/>
              <a:pathLst>
                <a:path w="38100" h="52704">
                  <a:moveTo>
                    <a:pt x="37845" y="18923"/>
                  </a:moveTo>
                  <a:lnTo>
                    <a:pt x="36358" y="11556"/>
                  </a:lnTo>
                  <a:lnTo>
                    <a:pt x="32302" y="5541"/>
                  </a:lnTo>
                  <a:lnTo>
                    <a:pt x="26283" y="1486"/>
                  </a:lnTo>
                  <a:lnTo>
                    <a:pt x="18910" y="0"/>
                  </a:lnTo>
                  <a:lnTo>
                    <a:pt x="11551" y="1486"/>
                  </a:lnTo>
                  <a:lnTo>
                    <a:pt x="5540" y="5541"/>
                  </a:lnTo>
                  <a:lnTo>
                    <a:pt x="1486" y="11556"/>
                  </a:lnTo>
                  <a:lnTo>
                    <a:pt x="0" y="18923"/>
                  </a:lnTo>
                  <a:lnTo>
                    <a:pt x="0" y="52527"/>
                  </a:lnTo>
                  <a:lnTo>
                    <a:pt x="37845" y="52527"/>
                  </a:lnTo>
                  <a:lnTo>
                    <a:pt x="37845" y="18923"/>
                  </a:lnTo>
                  <a:close/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object 224"/>
            <p:cNvSpPr/>
            <p:nvPr/>
          </p:nvSpPr>
          <p:spPr>
            <a:xfrm>
              <a:off x="2970565" y="4371610"/>
              <a:ext cx="38100" cy="52705"/>
            </a:xfrm>
            <a:custGeom>
              <a:avLst/>
              <a:gdLst/>
              <a:ahLst/>
              <a:cxnLst/>
              <a:rect l="l" t="t" r="r" b="b"/>
              <a:pathLst>
                <a:path w="38100" h="52704">
                  <a:moveTo>
                    <a:pt x="37845" y="18923"/>
                  </a:moveTo>
                  <a:lnTo>
                    <a:pt x="36359" y="11556"/>
                  </a:lnTo>
                  <a:lnTo>
                    <a:pt x="32304" y="5541"/>
                  </a:lnTo>
                  <a:lnTo>
                    <a:pt x="26289" y="1486"/>
                  </a:lnTo>
                  <a:lnTo>
                    <a:pt x="18922" y="0"/>
                  </a:lnTo>
                  <a:lnTo>
                    <a:pt x="11556" y="1486"/>
                  </a:lnTo>
                  <a:lnTo>
                    <a:pt x="5541" y="5541"/>
                  </a:lnTo>
                  <a:lnTo>
                    <a:pt x="1486" y="11556"/>
                  </a:lnTo>
                  <a:lnTo>
                    <a:pt x="0" y="18923"/>
                  </a:lnTo>
                  <a:lnTo>
                    <a:pt x="0" y="52527"/>
                  </a:lnTo>
                  <a:lnTo>
                    <a:pt x="37845" y="52527"/>
                  </a:lnTo>
                  <a:lnTo>
                    <a:pt x="37845" y="18923"/>
                  </a:lnTo>
                  <a:close/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25" name="object 2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18563" y="4177479"/>
              <a:ext cx="72491" cy="96913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16156" y="4177472"/>
              <a:ext cx="72491" cy="96926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20987" y="4361542"/>
              <a:ext cx="72504" cy="113004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18563" y="4361542"/>
              <a:ext cx="72491" cy="113004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16156" y="4361542"/>
              <a:ext cx="72491" cy="113004"/>
            </a:xfrm>
            <a:prstGeom prst="rect">
              <a:avLst/>
            </a:prstGeom>
          </p:spPr>
        </p:pic>
        <p:sp>
          <p:nvSpPr>
            <p:cNvPr id="230" name="object 230"/>
            <p:cNvSpPr/>
            <p:nvPr/>
          </p:nvSpPr>
          <p:spPr>
            <a:xfrm>
              <a:off x="2523138" y="3724018"/>
              <a:ext cx="59690" cy="29845"/>
            </a:xfrm>
            <a:custGeom>
              <a:avLst/>
              <a:gdLst/>
              <a:ahLst/>
              <a:cxnLst/>
              <a:rect l="l" t="t" r="r" b="b"/>
              <a:pathLst>
                <a:path w="59689" h="29845">
                  <a:moveTo>
                    <a:pt x="59296" y="29667"/>
                  </a:moveTo>
                  <a:lnTo>
                    <a:pt x="56970" y="18114"/>
                  </a:lnTo>
                  <a:lnTo>
                    <a:pt x="50623" y="8685"/>
                  </a:lnTo>
                  <a:lnTo>
                    <a:pt x="41202" y="2329"/>
                  </a:lnTo>
                  <a:lnTo>
                    <a:pt x="29654" y="0"/>
                  </a:lnTo>
                  <a:lnTo>
                    <a:pt x="18120" y="2329"/>
                  </a:lnTo>
                  <a:lnTo>
                    <a:pt x="8693" y="8685"/>
                  </a:lnTo>
                  <a:lnTo>
                    <a:pt x="2333" y="18114"/>
                  </a:lnTo>
                  <a:lnTo>
                    <a:pt x="0" y="29667"/>
                  </a:lnTo>
                  <a:lnTo>
                    <a:pt x="59296" y="29667"/>
                  </a:lnTo>
                  <a:close/>
                </a:path>
              </a:pathLst>
            </a:custGeom>
            <a:ln w="952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object 231"/>
            <p:cNvSpPr/>
            <p:nvPr/>
          </p:nvSpPr>
          <p:spPr>
            <a:xfrm>
              <a:off x="2523374" y="3753559"/>
              <a:ext cx="59055" cy="28575"/>
            </a:xfrm>
            <a:custGeom>
              <a:avLst/>
              <a:gdLst/>
              <a:ahLst/>
              <a:cxnLst/>
              <a:rect l="l" t="t" r="r" b="b"/>
              <a:pathLst>
                <a:path w="59055" h="28575">
                  <a:moveTo>
                    <a:pt x="0" y="26022"/>
                  </a:moveTo>
                  <a:lnTo>
                    <a:pt x="0" y="0"/>
                  </a:lnTo>
                  <a:lnTo>
                    <a:pt x="58864" y="0"/>
                  </a:lnTo>
                  <a:lnTo>
                    <a:pt x="58864" y="28003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object 232"/>
            <p:cNvSpPr/>
            <p:nvPr/>
          </p:nvSpPr>
          <p:spPr>
            <a:xfrm>
              <a:off x="2430515" y="3779183"/>
              <a:ext cx="245110" cy="122555"/>
            </a:xfrm>
            <a:custGeom>
              <a:avLst/>
              <a:gdLst/>
              <a:ahLst/>
              <a:cxnLst/>
              <a:rect l="l" t="t" r="r" b="b"/>
              <a:pathLst>
                <a:path w="245110" h="122554">
                  <a:moveTo>
                    <a:pt x="116001" y="122275"/>
                  </a:moveTo>
                  <a:lnTo>
                    <a:pt x="244563" y="122275"/>
                  </a:lnTo>
                  <a:lnTo>
                    <a:pt x="234953" y="74677"/>
                  </a:lnTo>
                  <a:lnTo>
                    <a:pt x="208746" y="35810"/>
                  </a:lnTo>
                  <a:lnTo>
                    <a:pt x="169875" y="9607"/>
                  </a:lnTo>
                  <a:lnTo>
                    <a:pt x="122275" y="0"/>
                  </a:lnTo>
                  <a:lnTo>
                    <a:pt x="74682" y="9607"/>
                  </a:lnTo>
                  <a:lnTo>
                    <a:pt x="35815" y="35810"/>
                  </a:lnTo>
                  <a:lnTo>
                    <a:pt x="9609" y="74677"/>
                  </a:lnTo>
                  <a:lnTo>
                    <a:pt x="0" y="122275"/>
                  </a:lnTo>
                  <a:lnTo>
                    <a:pt x="86931" y="122275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33" name="object 2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26470" y="3849428"/>
              <a:ext cx="253682" cy="166634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2582552" y="4469784"/>
              <a:ext cx="46355" cy="0"/>
            </a:xfrm>
            <a:custGeom>
              <a:avLst/>
              <a:gdLst/>
              <a:ahLst/>
              <a:cxnLst/>
              <a:rect l="l" t="t" r="r" b="b"/>
              <a:pathLst>
                <a:path w="46355">
                  <a:moveTo>
                    <a:pt x="46024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object 235"/>
            <p:cNvSpPr/>
            <p:nvPr/>
          </p:nvSpPr>
          <p:spPr>
            <a:xfrm>
              <a:off x="2488158" y="4469784"/>
              <a:ext cx="38735" cy="0"/>
            </a:xfrm>
            <a:custGeom>
              <a:avLst/>
              <a:gdLst/>
              <a:ahLst/>
              <a:cxnLst/>
              <a:rect l="l" t="t" r="r" b="b"/>
              <a:pathLst>
                <a:path w="38735">
                  <a:moveTo>
                    <a:pt x="38633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object 236"/>
            <p:cNvSpPr/>
            <p:nvPr/>
          </p:nvSpPr>
          <p:spPr>
            <a:xfrm>
              <a:off x="2054429" y="4132612"/>
              <a:ext cx="297180" cy="337185"/>
            </a:xfrm>
            <a:custGeom>
              <a:avLst/>
              <a:gdLst/>
              <a:ahLst/>
              <a:cxnLst/>
              <a:rect l="l" t="t" r="r" b="b"/>
              <a:pathLst>
                <a:path w="297180" h="337185">
                  <a:moveTo>
                    <a:pt x="0" y="337172"/>
                  </a:moveTo>
                  <a:lnTo>
                    <a:pt x="0" y="0"/>
                  </a:lnTo>
                  <a:lnTo>
                    <a:pt x="297065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object 237"/>
            <p:cNvSpPr/>
            <p:nvPr/>
          </p:nvSpPr>
          <p:spPr>
            <a:xfrm>
              <a:off x="2388617" y="4132614"/>
              <a:ext cx="227329" cy="0"/>
            </a:xfrm>
            <a:custGeom>
              <a:avLst/>
              <a:gdLst/>
              <a:ahLst/>
              <a:cxnLst/>
              <a:rect l="l" t="t" r="r" b="b"/>
              <a:pathLst>
                <a:path w="227330">
                  <a:moveTo>
                    <a:pt x="0" y="0"/>
                  </a:moveTo>
                  <a:lnTo>
                    <a:pt x="227088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object 238"/>
            <p:cNvSpPr/>
            <p:nvPr/>
          </p:nvSpPr>
          <p:spPr>
            <a:xfrm>
              <a:off x="2626395" y="4132614"/>
              <a:ext cx="424815" cy="337185"/>
            </a:xfrm>
            <a:custGeom>
              <a:avLst/>
              <a:gdLst/>
              <a:ahLst/>
              <a:cxnLst/>
              <a:rect l="l" t="t" r="r" b="b"/>
              <a:pathLst>
                <a:path w="424814" h="337185">
                  <a:moveTo>
                    <a:pt x="0" y="0"/>
                  </a:moveTo>
                  <a:lnTo>
                    <a:pt x="424764" y="0"/>
                  </a:lnTo>
                  <a:lnTo>
                    <a:pt x="424764" y="337172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object 239"/>
            <p:cNvSpPr/>
            <p:nvPr/>
          </p:nvSpPr>
          <p:spPr>
            <a:xfrm>
              <a:off x="2307327" y="4073315"/>
              <a:ext cx="130810" cy="396875"/>
            </a:xfrm>
            <a:custGeom>
              <a:avLst/>
              <a:gdLst/>
              <a:ahLst/>
              <a:cxnLst/>
              <a:rect l="l" t="t" r="r" b="b"/>
              <a:pathLst>
                <a:path w="130810" h="396875">
                  <a:moveTo>
                    <a:pt x="117678" y="396468"/>
                  </a:moveTo>
                  <a:lnTo>
                    <a:pt x="0" y="396468"/>
                  </a:lnTo>
                  <a:lnTo>
                    <a:pt x="0" y="0"/>
                  </a:lnTo>
                  <a:lnTo>
                    <a:pt x="130428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object 240"/>
            <p:cNvSpPr/>
            <p:nvPr/>
          </p:nvSpPr>
          <p:spPr>
            <a:xfrm>
              <a:off x="2507487" y="4073318"/>
              <a:ext cx="165735" cy="0"/>
            </a:xfrm>
            <a:custGeom>
              <a:avLst/>
              <a:gdLst/>
              <a:ahLst/>
              <a:cxnLst/>
              <a:rect l="l" t="t" r="r" b="b"/>
              <a:pathLst>
                <a:path w="165735">
                  <a:moveTo>
                    <a:pt x="0" y="0"/>
                  </a:moveTo>
                  <a:lnTo>
                    <a:pt x="165481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object 241"/>
            <p:cNvSpPr/>
            <p:nvPr/>
          </p:nvSpPr>
          <p:spPr>
            <a:xfrm>
              <a:off x="2720292" y="4073318"/>
              <a:ext cx="78105" cy="60960"/>
            </a:xfrm>
            <a:custGeom>
              <a:avLst/>
              <a:gdLst/>
              <a:ahLst/>
              <a:cxnLst/>
              <a:rect l="l" t="t" r="r" b="b"/>
              <a:pathLst>
                <a:path w="78105" h="60960">
                  <a:moveTo>
                    <a:pt x="0" y="0"/>
                  </a:moveTo>
                  <a:lnTo>
                    <a:pt x="77990" y="0"/>
                  </a:lnTo>
                  <a:lnTo>
                    <a:pt x="77990" y="60566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object 242"/>
            <p:cNvSpPr/>
            <p:nvPr/>
          </p:nvSpPr>
          <p:spPr>
            <a:xfrm>
              <a:off x="2688029" y="4180425"/>
              <a:ext cx="110489" cy="289560"/>
            </a:xfrm>
            <a:custGeom>
              <a:avLst/>
              <a:gdLst/>
              <a:ahLst/>
              <a:cxnLst/>
              <a:rect l="l" t="t" r="r" b="b"/>
              <a:pathLst>
                <a:path w="110489" h="289560">
                  <a:moveTo>
                    <a:pt x="110248" y="0"/>
                  </a:moveTo>
                  <a:lnTo>
                    <a:pt x="110248" y="289356"/>
                  </a:lnTo>
                  <a:lnTo>
                    <a:pt x="0" y="289356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object 243"/>
            <p:cNvSpPr/>
            <p:nvPr/>
          </p:nvSpPr>
          <p:spPr>
            <a:xfrm>
              <a:off x="2587257" y="4469784"/>
              <a:ext cx="48260" cy="0"/>
            </a:xfrm>
            <a:custGeom>
              <a:avLst/>
              <a:gdLst/>
              <a:ahLst/>
              <a:cxnLst/>
              <a:rect l="l" t="t" r="r" b="b"/>
              <a:pathLst>
                <a:path w="48260">
                  <a:moveTo>
                    <a:pt x="47701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object 244"/>
            <p:cNvSpPr/>
            <p:nvPr/>
          </p:nvSpPr>
          <p:spPr>
            <a:xfrm>
              <a:off x="2492518" y="4469784"/>
              <a:ext cx="31115" cy="0"/>
            </a:xfrm>
            <a:custGeom>
              <a:avLst/>
              <a:gdLst/>
              <a:ahLst/>
              <a:cxnLst/>
              <a:rect l="l" t="t" r="r" b="b"/>
              <a:pathLst>
                <a:path w="31114">
                  <a:moveTo>
                    <a:pt x="30911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object 245"/>
            <p:cNvSpPr/>
            <p:nvPr/>
          </p:nvSpPr>
          <p:spPr>
            <a:xfrm>
              <a:off x="2303363" y="3971455"/>
              <a:ext cx="495934" cy="100965"/>
            </a:xfrm>
            <a:custGeom>
              <a:avLst/>
              <a:gdLst/>
              <a:ahLst/>
              <a:cxnLst/>
              <a:rect l="l" t="t" r="r" b="b"/>
              <a:pathLst>
                <a:path w="495935" h="100964">
                  <a:moveTo>
                    <a:pt x="0" y="100698"/>
                  </a:moveTo>
                  <a:lnTo>
                    <a:pt x="247675" y="0"/>
                  </a:lnTo>
                  <a:lnTo>
                    <a:pt x="495350" y="100698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7" name="object 257"/>
          <p:cNvSpPr txBox="1"/>
          <p:nvPr/>
        </p:nvSpPr>
        <p:spPr>
          <a:xfrm>
            <a:off x="6706406" y="1771054"/>
            <a:ext cx="646809" cy="129342"/>
          </a:xfrm>
          <a:prstGeom prst="rect">
            <a:avLst/>
          </a:prstGeom>
        </p:spPr>
        <p:txBody>
          <a:bodyPr vert="horz" wrap="square" lIns="0" tIns="8012" rIns="0" bIns="0" rtlCol="0">
            <a:spAutoFit/>
          </a:bodyPr>
          <a:lstStyle/>
          <a:p>
            <a:pPr marL="6410" marR="0" lvl="0" indent="0" algn="ctr" defTabSz="685783" rtl="0" eaLnBrk="1" fontAlgn="auto" latinLnBrk="0" hangingPunct="1">
              <a:lnSpc>
                <a:spcPct val="1000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788" b="0" i="0" u="none" strike="noStrike" kern="1200" cap="none" spc="-1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Revenu total</a:t>
            </a:r>
            <a:endParaRPr kumimoji="0" sz="788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258" name="object 258"/>
          <p:cNvSpPr txBox="1"/>
          <p:nvPr/>
        </p:nvSpPr>
        <p:spPr>
          <a:xfrm>
            <a:off x="5809949" y="3983269"/>
            <a:ext cx="532943" cy="663806"/>
          </a:xfrm>
          <a:prstGeom prst="rect">
            <a:avLst/>
          </a:prstGeom>
        </p:spPr>
        <p:txBody>
          <a:bodyPr vert="horz" wrap="square" lIns="0" tIns="17306" rIns="0" bIns="0" rtlCol="0">
            <a:spAutoFit/>
          </a:bodyPr>
          <a:lstStyle/>
          <a:p>
            <a:pPr marL="6410" marR="2564" lvl="0" indent="0" algn="l" defTabSz="685783" rtl="0" eaLnBrk="1" fontAlgn="auto" latinLnBrk="0" hangingPunct="1">
              <a:lnSpc>
                <a:spcPct val="100000"/>
              </a:lnSpc>
              <a:spcBef>
                <a:spcPts val="1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600" b="0" i="0" u="none" strike="noStrike" kern="1200" cap="none" spc="-18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Fonds National </a:t>
            </a:r>
            <a:r>
              <a:rPr kumimoji="0" lang="fr-CH" sz="600" b="0" i="0" u="none" strike="noStrike" kern="1200" cap="none" spc="-1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de la recherche, </a:t>
            </a:r>
            <a:r>
              <a:rPr kumimoji="0" lang="fr-CH" sz="600" b="0" i="0" u="none" strike="noStrike" kern="1200" cap="none" spc="-18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Innosuisse</a:t>
            </a:r>
            <a:r>
              <a:rPr kumimoji="0" lang="fr-CH" sz="600" b="0" i="0" u="none" strike="noStrike" kern="1200" cap="none" spc="-1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et autres mandats de la Confédération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259" name="object 259"/>
          <p:cNvSpPr txBox="1"/>
          <p:nvPr/>
        </p:nvSpPr>
        <p:spPr>
          <a:xfrm>
            <a:off x="6990154" y="3983269"/>
            <a:ext cx="725906" cy="307298"/>
          </a:xfrm>
          <a:prstGeom prst="rect">
            <a:avLst/>
          </a:prstGeom>
        </p:spPr>
        <p:txBody>
          <a:bodyPr vert="horz" wrap="square" lIns="0" tIns="17306" rIns="0" bIns="0" rtlCol="0">
            <a:spAutoFit/>
          </a:bodyPr>
          <a:lstStyle/>
          <a:p>
            <a:pPr marL="6410" marR="2564" lvl="0" indent="0" algn="l" defTabSz="685783" rtl="0" eaLnBrk="1" fontAlgn="auto" latinLnBrk="0" hangingPunct="1">
              <a:lnSpc>
                <a:spcPct val="100000"/>
              </a:lnSpc>
              <a:spcBef>
                <a:spcPts val="1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600" b="0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Programmes </a:t>
            </a:r>
          </a:p>
          <a:p>
            <a:pPr marL="6410" marR="2564" lvl="0" indent="0" algn="l" defTabSz="685783" rtl="0" eaLnBrk="1" fontAlgn="auto" latinLnBrk="0" hangingPunct="1">
              <a:lnSpc>
                <a:spcPct val="100000"/>
              </a:lnSpc>
              <a:spcBef>
                <a:spcPts val="1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600" b="0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cadres de recherche européens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260" name="object 260"/>
          <p:cNvSpPr txBox="1"/>
          <p:nvPr/>
        </p:nvSpPr>
        <p:spPr>
          <a:xfrm>
            <a:off x="7823620" y="3989213"/>
            <a:ext cx="688236" cy="202141"/>
          </a:xfrm>
          <a:prstGeom prst="rect">
            <a:avLst/>
          </a:prstGeom>
        </p:spPr>
        <p:txBody>
          <a:bodyPr vert="horz" wrap="square" lIns="0" tIns="17306" rIns="0" bIns="0" rtlCol="0">
            <a:spAutoFit/>
          </a:bodyPr>
          <a:lstStyle/>
          <a:p>
            <a:pPr marL="6410" marR="2564" lvl="0" indent="0" algn="l" defTabSz="685783" rtl="0" eaLnBrk="1" fontAlgn="auto" latinLnBrk="0" hangingPunct="1">
              <a:lnSpc>
                <a:spcPct val="100000"/>
              </a:lnSpc>
              <a:spcBef>
                <a:spcPts val="1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600" b="0" i="0" u="none" strike="noStrike" kern="1200" cap="none" spc="-1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Fonds de tiers liés à des projets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261" name="object 261"/>
          <p:cNvSpPr txBox="1"/>
          <p:nvPr/>
        </p:nvSpPr>
        <p:spPr>
          <a:xfrm>
            <a:off x="4714906" y="4524430"/>
            <a:ext cx="757668" cy="202141"/>
          </a:xfrm>
          <a:prstGeom prst="rect">
            <a:avLst/>
          </a:prstGeom>
        </p:spPr>
        <p:txBody>
          <a:bodyPr vert="horz" wrap="square" lIns="0" tIns="17306" rIns="0" bIns="0" rtlCol="0">
            <a:spAutoFit/>
          </a:bodyPr>
          <a:lstStyle/>
          <a:p>
            <a:pPr marL="6410" marR="2564" lvl="0" indent="0" algn="l" defTabSz="685783" rtl="0" eaLnBrk="1" fontAlgn="auto" latinLnBrk="0" hangingPunct="1">
              <a:lnSpc>
                <a:spcPct val="100000"/>
              </a:lnSpc>
              <a:spcBef>
                <a:spcPts val="1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600" b="0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Taxes d’études, formation continue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263" name="object 263"/>
          <p:cNvSpPr txBox="1"/>
          <p:nvPr/>
        </p:nvSpPr>
        <p:spPr>
          <a:xfrm>
            <a:off x="5486707" y="4524430"/>
            <a:ext cx="369320" cy="202141"/>
          </a:xfrm>
          <a:prstGeom prst="rect">
            <a:avLst/>
          </a:prstGeom>
        </p:spPr>
        <p:txBody>
          <a:bodyPr vert="horz" wrap="square" lIns="0" tIns="17306" rIns="0" bIns="0" rtlCol="0">
            <a:spAutoFit/>
          </a:bodyPr>
          <a:lstStyle/>
          <a:p>
            <a:pPr marL="6410" marR="2564" lvl="0" indent="0" algn="l" defTabSz="685783" rtl="0" eaLnBrk="1" fontAlgn="auto" latinLnBrk="0" hangingPunct="1">
              <a:lnSpc>
                <a:spcPct val="100000"/>
              </a:lnSpc>
              <a:spcBef>
                <a:spcPts val="1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600" b="0" i="0" u="none" strike="noStrike" kern="1200" cap="none" spc="-1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Autres</a:t>
            </a:r>
            <a:r>
              <a:rPr kumimoji="0" sz="600" b="0" i="0" u="none" strike="noStrike" kern="1200" cap="none" spc="-1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600" b="0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lang="fr-CH" sz="600" b="0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revenus*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264" name="object 264"/>
          <p:cNvSpPr txBox="1"/>
          <p:nvPr/>
        </p:nvSpPr>
        <p:spPr>
          <a:xfrm>
            <a:off x="4941722" y="1464910"/>
            <a:ext cx="1394802" cy="764656"/>
          </a:xfrm>
          <a:prstGeom prst="rect">
            <a:avLst/>
          </a:prstGeom>
        </p:spPr>
        <p:txBody>
          <a:bodyPr vert="horz" wrap="square" lIns="0" tIns="23074" rIns="0" bIns="0" rtlCol="0">
            <a:spAutoFit/>
          </a:bodyPr>
          <a:lstStyle/>
          <a:p>
            <a:pPr marL="6410" marR="2564" lvl="0" indent="0" algn="l" defTabSz="685783" rtl="0" eaLnBrk="1" fontAlgn="auto" latinLnBrk="0" hangingPunct="1">
              <a:lnSpc>
                <a:spcPct val="100000"/>
              </a:lnSpc>
              <a:spcBef>
                <a:spcPts val="18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50" b="1" i="0" u="none" strike="noStrike" kern="1200" cap="none" spc="-13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REVENU</a:t>
            </a:r>
            <a:r>
              <a:rPr kumimoji="0" lang="fr-CH" sz="1050" b="1" i="0" u="none" strike="noStrike" kern="1200" cap="none" spc="-1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TOTAL ET COMPOSITION       </a:t>
            </a:r>
            <a:r>
              <a:rPr kumimoji="0" lang="de-CH" sz="975" b="1" i="0" u="none" strike="noStrike" kern="1200" cap="none" spc="-26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(EPFL, 2022)</a:t>
            </a:r>
            <a:endParaRPr kumimoji="0" sz="975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6410" marR="186188" lvl="0" indent="0" algn="l" defTabSz="685783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788" b="0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En </a:t>
            </a:r>
            <a:r>
              <a:rPr kumimoji="0" lang="fr-CH" sz="788" b="0" i="0" u="none" strike="noStrike" kern="1200" cap="none" spc="-2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mio</a:t>
            </a:r>
            <a:r>
              <a:rPr kumimoji="0" sz="788" b="0" i="0" u="none" strike="noStrike" kern="1200" cap="none" spc="-41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788" b="0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CHF,  </a:t>
            </a:r>
            <a:endParaRPr kumimoji="0" lang="fr-CH" sz="788" b="0" i="0" u="none" strike="noStrike" kern="1200" cap="none" spc="-2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  <a:p>
            <a:pPr marL="6410" marR="186188" lvl="0" indent="0" algn="l" defTabSz="685783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788" b="0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(</a:t>
            </a:r>
            <a:r>
              <a:rPr kumimoji="0" lang="fr-CH" sz="675" b="0" i="0" u="none" strike="noStrike" kern="1200" cap="none" spc="-3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consolidé</a:t>
            </a:r>
            <a:r>
              <a:rPr kumimoji="0" lang="fr-CH" sz="675" b="0" i="0" u="none" strike="noStrike" kern="1200" cap="none" spc="-1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selon</a:t>
            </a:r>
            <a:r>
              <a:rPr kumimoji="0" sz="675" b="0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675" b="0" i="0" u="none" strike="noStrike" kern="1200" cap="none" spc="1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IP</a:t>
            </a:r>
            <a:r>
              <a:rPr kumimoji="0" sz="675" b="0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S</a:t>
            </a:r>
            <a:r>
              <a:rPr kumimoji="0" sz="675" b="0" i="0" u="none" strike="noStrike" kern="120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AS)</a:t>
            </a:r>
            <a:endParaRPr kumimoji="0" sz="675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276" name="object 276"/>
          <p:cNvSpPr txBox="1"/>
          <p:nvPr/>
        </p:nvSpPr>
        <p:spPr>
          <a:xfrm>
            <a:off x="6715488" y="1502635"/>
            <a:ext cx="616579" cy="283472"/>
          </a:xfrm>
          <a:prstGeom prst="rect">
            <a:avLst/>
          </a:prstGeom>
        </p:spPr>
        <p:txBody>
          <a:bodyPr vert="horz" wrap="square" lIns="0" tIns="6410" rIns="0" bIns="0" rtlCol="0">
            <a:spAutoFit/>
          </a:bodyPr>
          <a:lstStyle/>
          <a:p>
            <a:pPr marL="6410" marR="0" lvl="0" indent="0" algn="ctr" defTabSz="685783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-172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1’142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77" name="object 277"/>
          <p:cNvSpPr txBox="1"/>
          <p:nvPr/>
        </p:nvSpPr>
        <p:spPr>
          <a:xfrm>
            <a:off x="6495825" y="762014"/>
            <a:ext cx="1055903" cy="619796"/>
          </a:xfrm>
          <a:prstGeom prst="rect">
            <a:avLst/>
          </a:prstGeom>
        </p:spPr>
        <p:txBody>
          <a:bodyPr vert="horz" wrap="square" lIns="0" tIns="8012" rIns="0" bIns="0" rtlCol="0">
            <a:spAutoFit/>
          </a:bodyPr>
          <a:lstStyle/>
          <a:p>
            <a:pPr marL="641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825" b="0" i="0" u="none" strike="noStrike" kern="120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Financement fédéral</a:t>
            </a:r>
            <a:endParaRPr kumimoji="0" lang="de-CH" sz="825" b="0" i="0" u="none" strike="noStrike" kern="1200" cap="none" spc="-2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  <a:p>
            <a:pPr marL="641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25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  <a:p>
            <a:pPr marL="33969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500" b="1" i="0" u="none" strike="noStrike" kern="1200" cap="none" spc="-74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751</a:t>
            </a:r>
          </a:p>
          <a:p>
            <a:pPr marL="33969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788" b="1" i="0" u="none" strike="noStrike" kern="1200" cap="none" spc="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       </a:t>
            </a:r>
            <a:r>
              <a:rPr kumimoji="0" lang="de-CH" sz="825" b="1" i="0" u="none" strike="noStrike" kern="1200" cap="none" spc="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66</a:t>
            </a:r>
            <a:r>
              <a:rPr kumimoji="0" sz="675" b="1" i="0" u="none" strike="noStrike" kern="1200" cap="none" spc="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%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78" name="object 278"/>
          <p:cNvSpPr txBox="1"/>
          <p:nvPr/>
        </p:nvSpPr>
        <p:spPr>
          <a:xfrm>
            <a:off x="6879276" y="2820759"/>
            <a:ext cx="199138" cy="127724"/>
          </a:xfrm>
          <a:prstGeom prst="rect">
            <a:avLst/>
          </a:prstGeom>
        </p:spPr>
        <p:txBody>
          <a:bodyPr vert="horz" wrap="square" lIns="0" tIns="6410" rIns="0" bIns="0" rtlCol="0">
            <a:spAutoFit/>
          </a:bodyPr>
          <a:lstStyle/>
          <a:p>
            <a:pPr marL="6410" marR="0" lvl="0" indent="0" algn="l" defTabSz="685783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788" b="1" i="0" u="none" strike="noStrike" kern="1200" cap="none" spc="-71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25</a:t>
            </a:r>
            <a:r>
              <a:rPr kumimoji="0" sz="600" b="1" i="0" u="none" strike="noStrike" kern="1200" cap="none" spc="58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%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79" name="object 279"/>
          <p:cNvSpPr txBox="1"/>
          <p:nvPr/>
        </p:nvSpPr>
        <p:spPr>
          <a:xfrm>
            <a:off x="5378627" y="2820759"/>
            <a:ext cx="142480" cy="127724"/>
          </a:xfrm>
          <a:prstGeom prst="rect">
            <a:avLst/>
          </a:prstGeom>
        </p:spPr>
        <p:txBody>
          <a:bodyPr vert="horz" wrap="square" lIns="0" tIns="6410" rIns="0" bIns="0" rtlCol="0">
            <a:spAutoFit/>
          </a:bodyPr>
          <a:lstStyle/>
          <a:p>
            <a:pPr marL="6410" marR="0" lvl="0" indent="0" algn="l" defTabSz="685783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788" b="1" i="0" u="none" strike="noStrike" kern="1200" cap="none" spc="-26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7</a:t>
            </a:r>
            <a:r>
              <a:rPr kumimoji="0" sz="600" b="1" i="0" u="none" strike="noStrike" kern="1200" cap="none" spc="58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%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80" name="object 280"/>
          <p:cNvSpPr txBox="1"/>
          <p:nvPr/>
        </p:nvSpPr>
        <p:spPr>
          <a:xfrm>
            <a:off x="6565189" y="2085114"/>
            <a:ext cx="950843" cy="595095"/>
          </a:xfrm>
          <a:prstGeom prst="rect">
            <a:avLst/>
          </a:prstGeom>
        </p:spPr>
        <p:txBody>
          <a:bodyPr vert="horz" wrap="square" lIns="0" tIns="6410" rIns="0" bIns="0" rtlCol="0">
            <a:spAutoFit/>
          </a:bodyPr>
          <a:lstStyle/>
          <a:p>
            <a:pPr marL="0" marR="32366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25" b="1" i="0" u="none" strike="noStrike" kern="1200" cap="none" spc="-5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3</a:t>
            </a:r>
            <a:r>
              <a:rPr kumimoji="0" lang="de-CH" sz="825" b="1" i="0" u="none" strike="noStrike" kern="1200" cap="none" spc="-5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4</a:t>
            </a:r>
            <a:r>
              <a:rPr kumimoji="0" sz="675" b="1" i="0" u="none" strike="noStrike" kern="1200" cap="none" spc="-5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%</a:t>
            </a:r>
            <a:endParaRPr kumimoji="0" lang="de-CH" sz="675" b="1" i="0" u="none" strike="noStrike" kern="1200" cap="none" spc="-5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23393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500" b="1" i="0" u="none" strike="noStrike" kern="1200" cap="none" spc="-5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391</a:t>
            </a:r>
          </a:p>
          <a:p>
            <a:pPr marL="0" marR="23393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900" b="1" i="0" u="none" strike="noStrike" kern="1200" cap="none" spc="-18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Fonds de tiers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281" name="object 281"/>
          <p:cNvSpPr txBox="1"/>
          <p:nvPr/>
        </p:nvSpPr>
        <p:spPr>
          <a:xfrm>
            <a:off x="5827773" y="2963256"/>
            <a:ext cx="1188196" cy="284765"/>
          </a:xfrm>
          <a:prstGeom prst="rect">
            <a:avLst/>
          </a:prstGeom>
        </p:spPr>
        <p:txBody>
          <a:bodyPr vert="horz" wrap="square" lIns="0" tIns="7691" rIns="0" bIns="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50" b="1" i="0" u="none" strike="noStrike" kern="1200" cap="none" spc="-35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283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5448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750" b="0" i="0" u="none" strike="noStrike" kern="1200" cap="none" spc="-5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Fonds de recherche</a:t>
            </a:r>
            <a:endParaRPr kumimoji="0" sz="75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282" name="object 282"/>
          <p:cNvSpPr txBox="1"/>
          <p:nvPr/>
        </p:nvSpPr>
        <p:spPr>
          <a:xfrm>
            <a:off x="5091894" y="2963256"/>
            <a:ext cx="649288" cy="400181"/>
          </a:xfrm>
          <a:prstGeom prst="rect">
            <a:avLst/>
          </a:prstGeom>
        </p:spPr>
        <p:txBody>
          <a:bodyPr vert="horz" wrap="square" lIns="0" tIns="7691" rIns="0" bIns="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5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77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4421" marR="2564" lvl="0" indent="0" algn="l" defTabSz="685783" rtl="0" eaLnBrk="1" fontAlgn="auto" latinLnBrk="0" hangingPunct="1">
              <a:lnSpc>
                <a:spcPct val="100000"/>
              </a:lnSpc>
              <a:spcBef>
                <a:spcPts val="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750" b="0" i="0" u="none" strike="noStrike" kern="1200" cap="none" spc="-8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Revenus propres</a:t>
            </a:r>
            <a:endParaRPr kumimoji="0" sz="75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285" name="object 285"/>
          <p:cNvSpPr txBox="1"/>
          <p:nvPr/>
        </p:nvSpPr>
        <p:spPr>
          <a:xfrm>
            <a:off x="5806215" y="3756886"/>
            <a:ext cx="237882" cy="146266"/>
          </a:xfrm>
          <a:prstGeom prst="rect">
            <a:avLst/>
          </a:prstGeom>
        </p:spPr>
        <p:txBody>
          <a:bodyPr vert="horz" wrap="square" lIns="0" tIns="7691" rIns="0" bIns="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900" b="1" i="0" u="none" strike="noStrike" kern="1200" cap="none" spc="-76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125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86" name="object 286"/>
          <p:cNvSpPr txBox="1"/>
          <p:nvPr/>
        </p:nvSpPr>
        <p:spPr>
          <a:xfrm>
            <a:off x="5077399" y="4288454"/>
            <a:ext cx="711566" cy="146266"/>
          </a:xfrm>
          <a:prstGeom prst="rect">
            <a:avLst/>
          </a:prstGeom>
        </p:spPr>
        <p:txBody>
          <a:bodyPr vert="horz" wrap="square" lIns="0" tIns="7691" rIns="0" bIns="0" rtlCol="0">
            <a:spAutoFit/>
          </a:bodyPr>
          <a:lstStyle/>
          <a:p>
            <a:pPr marL="2243" marR="0" lvl="0" indent="0" algn="l" defTabSz="685783" rtl="0" eaLnBrk="1" fontAlgn="auto" latinLnBrk="0" hangingPunct="1">
              <a:lnSpc>
                <a:spcPct val="100000"/>
              </a:lnSpc>
              <a:spcBef>
                <a:spcPts val="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900" b="1" i="0" u="none" strike="noStrike" kern="1200" cap="none" spc="-28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19 </a:t>
            </a:r>
            <a:r>
              <a:rPr kumimoji="0" lang="de-CH" sz="900" b="1" i="0" u="none" strike="noStrike" kern="1200" cap="none" spc="-2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  </a:t>
            </a:r>
            <a:r>
              <a:rPr kumimoji="0" sz="900" b="1" i="0" u="none" strike="noStrike" kern="1200" cap="none" spc="18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de-CH" sz="900" b="1" i="0" u="none" strike="noStrike" kern="1200" cap="none" spc="18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de-CH" sz="900" b="1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57</a:t>
            </a:r>
            <a:r>
              <a:rPr kumimoji="0" lang="de-CH" sz="900" b="1" i="0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 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highlight>
                <a:srgbClr val="FFFF00"/>
              </a:highlight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93" name="object 283"/>
          <p:cNvSpPr txBox="1"/>
          <p:nvPr/>
        </p:nvSpPr>
        <p:spPr>
          <a:xfrm>
            <a:off x="8202898" y="2979097"/>
            <a:ext cx="719263" cy="283472"/>
          </a:xfrm>
          <a:prstGeom prst="rect">
            <a:avLst/>
          </a:prstGeom>
        </p:spPr>
        <p:txBody>
          <a:bodyPr vert="horz" wrap="square" lIns="0" tIns="6410" rIns="0" bIns="0" rtlCol="0">
            <a:spAutoFit/>
          </a:bodyPr>
          <a:lstStyle/>
          <a:p>
            <a:pPr marL="2564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901" algn="l"/>
              </a:tabLst>
              <a:defRPr/>
            </a:pPr>
            <a:r>
              <a:rPr kumimoji="0" lang="de-CH" sz="1050" b="1" i="0" u="none" strike="noStrike" kern="1200" cap="none" spc="-4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de-CH" sz="1050" b="1" i="0" u="none" strike="noStrike" kern="1200" cap="none" spc="-43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31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05720" algn="l"/>
              </a:tabLst>
              <a:defRPr/>
            </a:pPr>
            <a:r>
              <a:rPr kumimoji="0" lang="de-CH" sz="75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Dons et </a:t>
            </a:r>
            <a:r>
              <a:rPr kumimoji="0" lang="de-CH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legs</a:t>
            </a:r>
            <a:r>
              <a:rPr kumimoji="0" lang="de-CH" sz="7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*</a:t>
            </a:r>
            <a:endParaRPr kumimoji="0" sz="75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294" name="object 278"/>
          <p:cNvSpPr txBox="1"/>
          <p:nvPr/>
        </p:nvSpPr>
        <p:spPr>
          <a:xfrm>
            <a:off x="8482886" y="2822463"/>
            <a:ext cx="199138" cy="127724"/>
          </a:xfrm>
          <a:prstGeom prst="rect">
            <a:avLst/>
          </a:prstGeom>
        </p:spPr>
        <p:txBody>
          <a:bodyPr vert="horz" wrap="square" lIns="0" tIns="6410" rIns="0" bIns="0" rtlCol="0">
            <a:spAutoFit/>
          </a:bodyPr>
          <a:lstStyle/>
          <a:p>
            <a:pPr marL="6410" marR="0" lvl="0" indent="0" algn="l" defTabSz="685783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788" b="1" i="0" u="none" strike="noStrike" kern="1200" cap="none" spc="-71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3</a:t>
            </a:r>
            <a:r>
              <a:rPr kumimoji="0" sz="600" b="1" i="0" u="none" strike="noStrike" kern="1200" cap="none" spc="58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%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95" name="object 285"/>
          <p:cNvSpPr txBox="1"/>
          <p:nvPr/>
        </p:nvSpPr>
        <p:spPr>
          <a:xfrm>
            <a:off x="7006925" y="3753472"/>
            <a:ext cx="237882" cy="146266"/>
          </a:xfrm>
          <a:prstGeom prst="rect">
            <a:avLst/>
          </a:prstGeom>
        </p:spPr>
        <p:txBody>
          <a:bodyPr vert="horz" wrap="square" lIns="0" tIns="7691" rIns="0" bIns="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900" b="1" i="0" u="none" strike="noStrike" kern="1200" cap="none" spc="-76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59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96" name="object 259"/>
          <p:cNvSpPr txBox="1"/>
          <p:nvPr/>
        </p:nvSpPr>
        <p:spPr>
          <a:xfrm>
            <a:off x="7439782" y="3520241"/>
            <a:ext cx="737606" cy="214965"/>
          </a:xfrm>
          <a:prstGeom prst="rect">
            <a:avLst/>
          </a:prstGeom>
        </p:spPr>
        <p:txBody>
          <a:bodyPr vert="horz" wrap="square" lIns="0" tIns="17306" rIns="0" bIns="0" rtlCol="0">
            <a:spAutoFit/>
          </a:bodyPr>
          <a:lstStyle/>
          <a:p>
            <a:pPr marL="6410" marR="2564" lvl="0" indent="0" algn="l" defTabSz="685783" rtl="0" eaLnBrk="1" fontAlgn="auto" latinLnBrk="0" hangingPunct="1">
              <a:lnSpc>
                <a:spcPct val="100000"/>
              </a:lnSpc>
              <a:spcBef>
                <a:spcPts val="1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600" b="0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Recherche </a:t>
            </a:r>
            <a:r>
              <a:rPr kumimoji="0" lang="de-CH" sz="600" b="0" i="0" u="none" strike="noStrike" kern="1200" cap="none" spc="-15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axée</a:t>
            </a:r>
            <a:r>
              <a:rPr kumimoji="0" lang="de-CH" sz="600" b="0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</a:p>
          <a:p>
            <a:pPr marL="6410" marR="2564" lvl="0" indent="0" algn="l" defTabSz="685783" rtl="0" eaLnBrk="1" fontAlgn="auto" latinLnBrk="0" hangingPunct="1">
              <a:lnSpc>
                <a:spcPct val="100000"/>
              </a:lnSpc>
              <a:spcBef>
                <a:spcPts val="1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600" b="0" i="0" u="none" strike="noStrike" kern="1200" cap="none" spc="-15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sur</a:t>
            </a:r>
            <a:r>
              <a:rPr kumimoji="0" lang="de-CH" sz="600" b="0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lang="de-CH" sz="600" b="0" i="0" u="none" strike="noStrike" kern="1200" cap="none" spc="-15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l’économie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297" name="object 285"/>
          <p:cNvSpPr txBox="1"/>
          <p:nvPr/>
        </p:nvSpPr>
        <p:spPr>
          <a:xfrm>
            <a:off x="7443651" y="3755176"/>
            <a:ext cx="237882" cy="146266"/>
          </a:xfrm>
          <a:prstGeom prst="rect">
            <a:avLst/>
          </a:prstGeom>
        </p:spPr>
        <p:txBody>
          <a:bodyPr vert="horz" wrap="square" lIns="0" tIns="7691" rIns="0" bIns="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900" b="1" i="0" u="none" strike="noStrike" kern="1200" cap="none" spc="-76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51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98" name="object 285"/>
          <p:cNvSpPr txBox="1"/>
          <p:nvPr/>
        </p:nvSpPr>
        <p:spPr>
          <a:xfrm>
            <a:off x="7859909" y="3756880"/>
            <a:ext cx="237882" cy="146266"/>
          </a:xfrm>
          <a:prstGeom prst="rect">
            <a:avLst/>
          </a:prstGeom>
        </p:spPr>
        <p:txBody>
          <a:bodyPr vert="horz" wrap="square" lIns="0" tIns="7691" rIns="0" bIns="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900" b="1" i="0" u="none" strike="noStrike" kern="1200" cap="none" spc="-76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48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302" name="object 283"/>
          <p:cNvSpPr txBox="1"/>
          <p:nvPr/>
        </p:nvSpPr>
        <p:spPr>
          <a:xfrm>
            <a:off x="7551728" y="4518182"/>
            <a:ext cx="1525189" cy="87264"/>
          </a:xfrm>
          <a:prstGeom prst="rect">
            <a:avLst/>
          </a:prstGeom>
        </p:spPr>
        <p:txBody>
          <a:bodyPr vert="horz" wrap="square" lIns="0" tIns="6410" rIns="0" bIns="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05720" algn="l"/>
              </a:tabLst>
              <a:defRPr/>
            </a:pPr>
            <a:r>
              <a:rPr kumimoji="0" lang="de-CH" sz="525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* y </a:t>
            </a:r>
            <a:r>
              <a:rPr kumimoji="0" lang="de-CH" sz="525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compris</a:t>
            </a:r>
            <a:r>
              <a:rPr kumimoji="0" lang="de-CH" sz="525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les </a:t>
            </a:r>
            <a:r>
              <a:rPr kumimoji="0" lang="de-CH" sz="525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revenus</a:t>
            </a:r>
            <a:r>
              <a:rPr kumimoji="0" lang="de-CH" sz="525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des </a:t>
            </a:r>
            <a:r>
              <a:rPr kumimoji="0" lang="de-CH" sz="525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entités</a:t>
            </a:r>
            <a:r>
              <a:rPr kumimoji="0" lang="de-CH" sz="525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lang="de-CH" sz="525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associées</a:t>
            </a:r>
            <a:endParaRPr kumimoji="0" sz="525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306" name="Titel 5"/>
          <p:cNvSpPr txBox="1">
            <a:spLocks/>
          </p:cNvSpPr>
          <p:nvPr/>
        </p:nvSpPr>
        <p:spPr>
          <a:xfrm>
            <a:off x="768798" y="-69522"/>
            <a:ext cx="8514160" cy="483779"/>
          </a:xfrm>
          <a:prstGeom prst="rect">
            <a:avLst/>
          </a:prstGeom>
          <a:noFill/>
        </p:spPr>
        <p:txBody>
          <a:bodyPr anchor="t" anchorCtr="0"/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8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j-ea"/>
                <a:cs typeface="+mj-cs"/>
              </a:rPr>
              <a:t>Financement</a:t>
            </a:r>
            <a:r>
              <a:rPr kumimoji="0" lang="de-CH" sz="2800" b="1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j-ea"/>
                <a:cs typeface="+mj-cs"/>
              </a:rPr>
              <a:t> durable </a:t>
            </a:r>
            <a:r>
              <a:rPr kumimoji="0" lang="de-CH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j-ea"/>
                <a:cs typeface="+mj-cs"/>
              </a:rPr>
              <a:t>grâce</a:t>
            </a:r>
            <a:r>
              <a:rPr kumimoji="0" lang="de-CH" sz="2800" b="1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j-ea"/>
                <a:cs typeface="+mj-cs"/>
              </a:rPr>
              <a:t> à </a:t>
            </a:r>
            <a:r>
              <a:rPr kumimoji="0" lang="de-CH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j-ea"/>
                <a:cs typeface="+mj-cs"/>
              </a:rPr>
              <a:t>une</a:t>
            </a:r>
            <a:r>
              <a:rPr kumimoji="0" lang="de-CH" sz="2800" b="1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j-ea"/>
                <a:cs typeface="+mj-cs"/>
              </a:rPr>
              <a:t> </a:t>
            </a:r>
            <a:r>
              <a:rPr kumimoji="0" lang="de-CH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j-ea"/>
                <a:cs typeface="+mj-cs"/>
              </a:rPr>
              <a:t>diversification</a:t>
            </a:r>
            <a:r>
              <a:rPr kumimoji="0" lang="de-CH" sz="2800" b="1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j-ea"/>
                <a:cs typeface="+mj-cs"/>
              </a:rPr>
              <a:t> </a:t>
            </a:r>
            <a:r>
              <a:rPr kumimoji="0" lang="de-CH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j-ea"/>
                <a:cs typeface="+mj-cs"/>
              </a:rPr>
              <a:t>ciblée</a:t>
            </a:r>
            <a:endParaRPr kumimoji="0" lang="de-CH" sz="2800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j-ea"/>
              <a:cs typeface="+mj-cs"/>
            </a:endParaRPr>
          </a:p>
          <a:p>
            <a:pPr marL="0" marR="0" lvl="0" indent="0" algn="l" defTabSz="914378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Demi Cond"/>
              <a:ea typeface="+mj-ea"/>
              <a:cs typeface="+mj-cs"/>
            </a:endParaRPr>
          </a:p>
        </p:txBody>
      </p:sp>
      <p:sp>
        <p:nvSpPr>
          <p:cNvPr id="307" name="Rechteck 306"/>
          <p:cNvSpPr/>
          <p:nvPr/>
        </p:nvSpPr>
        <p:spPr>
          <a:xfrm>
            <a:off x="752142" y="956258"/>
            <a:ext cx="3817690" cy="3413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728" marR="0" lvl="0" indent="-135728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Financement de base solide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assuré par la Confédération</a:t>
            </a:r>
          </a:p>
          <a:p>
            <a:pPr marL="135728" marR="0" lvl="0" indent="-135728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Environnement de plus en plus compétitif</a:t>
            </a:r>
          </a:p>
          <a:p>
            <a:pPr marL="135728" marR="0" lvl="0" indent="-135728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Utilisation des fonds dans le cadre de leur mandat (loi sur les EPF, objectifs stratégiques).</a:t>
            </a:r>
          </a:p>
          <a:p>
            <a:pPr marL="135728" marR="0" lvl="0" indent="-135728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L'assurance qualité 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rôle essentiel dans l'acquisition et la gestion des fonds de tiers provenant de divers donateurs.</a:t>
            </a:r>
          </a:p>
          <a:p>
            <a:pPr marL="135728" marR="0" lvl="0" indent="-135728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Les 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projets de financement de la recherche 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sont de loin la composante la plus importante des fonds de tiers</a:t>
            </a:r>
          </a:p>
          <a:p>
            <a:pPr marL="135728" marR="0" lvl="0" indent="-135728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Croissance des 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dons et des legs 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8" name="object 6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12654" y="4004656"/>
            <a:ext cx="53484" cy="53484"/>
          </a:xfrm>
          <a:prstGeom prst="rect">
            <a:avLst/>
          </a:prstGeom>
        </p:spPr>
      </p:pic>
      <p:pic>
        <p:nvPicPr>
          <p:cNvPr id="309" name="object 6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614620" y="3904340"/>
            <a:ext cx="53484" cy="53484"/>
          </a:xfrm>
          <a:prstGeom prst="rect">
            <a:avLst/>
          </a:prstGeom>
        </p:spPr>
      </p:pic>
      <p:pic>
        <p:nvPicPr>
          <p:cNvPr id="310" name="object 6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34683" y="4051531"/>
            <a:ext cx="38858" cy="38858"/>
          </a:xfrm>
          <a:prstGeom prst="rect">
            <a:avLst/>
          </a:prstGeom>
        </p:spPr>
      </p:pic>
      <p:pic>
        <p:nvPicPr>
          <p:cNvPr id="311" name="object 6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21848" y="3998083"/>
            <a:ext cx="38858" cy="38858"/>
          </a:xfrm>
          <a:prstGeom prst="rect">
            <a:avLst/>
          </a:prstGeom>
        </p:spPr>
      </p:pic>
      <p:pic>
        <p:nvPicPr>
          <p:cNvPr id="312" name="object 6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83202" y="3885427"/>
            <a:ext cx="38858" cy="38858"/>
          </a:xfrm>
          <a:prstGeom prst="rect">
            <a:avLst/>
          </a:prstGeom>
        </p:spPr>
      </p:pic>
      <p:pic>
        <p:nvPicPr>
          <p:cNvPr id="313" name="object 6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89486" y="3869263"/>
            <a:ext cx="38858" cy="38858"/>
          </a:xfrm>
          <a:prstGeom prst="rect">
            <a:avLst/>
          </a:prstGeom>
        </p:spPr>
      </p:pic>
      <p:pic>
        <p:nvPicPr>
          <p:cNvPr id="314" name="object 6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73421" y="4047118"/>
            <a:ext cx="38858" cy="38858"/>
          </a:xfrm>
          <a:prstGeom prst="rect">
            <a:avLst/>
          </a:prstGeom>
        </p:spPr>
      </p:pic>
      <p:pic>
        <p:nvPicPr>
          <p:cNvPr id="315" name="object 6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68740" y="4036525"/>
            <a:ext cx="38858" cy="38858"/>
          </a:xfrm>
          <a:prstGeom prst="rect">
            <a:avLst/>
          </a:prstGeom>
        </p:spPr>
      </p:pic>
      <p:pic>
        <p:nvPicPr>
          <p:cNvPr id="316" name="object 6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68741" y="3965029"/>
            <a:ext cx="38858" cy="38858"/>
          </a:xfrm>
          <a:prstGeom prst="rect">
            <a:avLst/>
          </a:prstGeom>
        </p:spPr>
      </p:pic>
      <p:pic>
        <p:nvPicPr>
          <p:cNvPr id="317" name="object 6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03788" y="3962382"/>
            <a:ext cx="38858" cy="38858"/>
          </a:xfrm>
          <a:prstGeom prst="rect">
            <a:avLst/>
          </a:prstGeom>
        </p:spPr>
      </p:pic>
      <p:sp>
        <p:nvSpPr>
          <p:cNvPr id="149" name="Espace réservé de la date 19">
            <a:extLst>
              <a:ext uri="{FF2B5EF4-FFF2-40B4-BE49-F238E27FC236}">
                <a16:creationId xmlns:a16="http://schemas.microsoft.com/office/drawing/2014/main" id="{F624E99A-AE78-4036-B61F-EF5763DBF7B3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 rot="16200000">
            <a:off x="-1214764" y="2705911"/>
            <a:ext cx="3341052" cy="911524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Rencontre UNIBE | 06.04.23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855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00EDC0-310E-A993-01EB-EDF00C702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Striking</a:t>
            </a:r>
            <a:r>
              <a:rPr lang="fr-FR" dirty="0"/>
              <a:t> </a:t>
            </a:r>
            <a:r>
              <a:rPr lang="fr-FR" dirty="0" err="1"/>
              <a:t>achievements</a:t>
            </a:r>
            <a:r>
              <a:rPr lang="fr-FR" dirty="0"/>
              <a:t> 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DE3CD52-54C6-9E07-0FD8-4937CFA72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3DC1395-264D-4A13-99AE-0BB297FFA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E126C7-8CFD-FC2F-2655-4110AD30B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870607"/>
            <a:ext cx="3372356" cy="107275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D6216F4-CD96-83D3-591D-400E1D7C50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246" y="823743"/>
            <a:ext cx="2197261" cy="174800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0305F34-B4C0-F6BB-A1A5-11BAE57B1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501" y="713903"/>
            <a:ext cx="2026743" cy="18578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742CD83-BD69-CC0D-334A-12546D5BFF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18" y="1977220"/>
            <a:ext cx="1714420" cy="1317538"/>
          </a:xfrm>
          <a:prstGeom prst="rect">
            <a:avLst/>
          </a:prstGeom>
        </p:spPr>
      </p:pic>
      <p:pic>
        <p:nvPicPr>
          <p:cNvPr id="3074" name="Picture 2" descr="© 2022 EPFL">
            <a:extLst>
              <a:ext uri="{FF2B5EF4-FFF2-40B4-BE49-F238E27FC236}">
                <a16:creationId xmlns:a16="http://schemas.microsoft.com/office/drawing/2014/main" id="{E5B0CAA5-62BB-5065-3ED8-8026121B3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749" y="3338727"/>
            <a:ext cx="1431806" cy="80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mas Rizzo. Credit: EPFL">
            <a:extLst>
              <a:ext uri="{FF2B5EF4-FFF2-40B4-BE49-F238E27FC236}">
                <a16:creationId xmlns:a16="http://schemas.microsoft.com/office/drawing/2014/main" id="{F2CB4A41-7498-243D-8204-86D3AB148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3810" y="2642785"/>
            <a:ext cx="1810433" cy="101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E57C13F-C7A5-FBE8-42A4-64227AD30C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423" y="2670378"/>
            <a:ext cx="2079026" cy="173639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5B0BBBE-709F-301B-EFAF-18FB0BF529A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9009" y="1992818"/>
            <a:ext cx="1472658" cy="125018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1D9765C-F7BC-3D93-60A4-5DA663E800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1158" y="3982392"/>
            <a:ext cx="456825" cy="528946"/>
          </a:xfrm>
          <a:prstGeom prst="rect">
            <a:avLst/>
          </a:prstGeom>
        </p:spPr>
      </p:pic>
      <p:pic>
        <p:nvPicPr>
          <p:cNvPr id="3078" name="Picture 6" descr="© 2021 EPFL">
            <a:extLst>
              <a:ext uri="{FF2B5EF4-FFF2-40B4-BE49-F238E27FC236}">
                <a16:creationId xmlns:a16="http://schemas.microsoft.com/office/drawing/2014/main" id="{9AC99561-AFD9-5A11-D010-C77E38B8C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4599" y="3389630"/>
            <a:ext cx="1675567" cy="94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F05811F-9DE1-CB48-5A5B-F2EC850BF0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570" y="4603027"/>
            <a:ext cx="1720036" cy="302932"/>
          </a:xfrm>
          <a:prstGeom prst="rect">
            <a:avLst/>
          </a:prstGeom>
        </p:spPr>
      </p:pic>
      <p:pic>
        <p:nvPicPr>
          <p:cNvPr id="3080" name="Picture 8" descr="© 2021 EPFL">
            <a:extLst>
              <a:ext uri="{FF2B5EF4-FFF2-40B4-BE49-F238E27FC236}">
                <a16:creationId xmlns:a16="http://schemas.microsoft.com/office/drawing/2014/main" id="{B8A17C70-5CE6-F6BE-611A-35E3ADA2B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2384" y="4329477"/>
            <a:ext cx="1202489" cy="67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Michael Grätzel. Credit: EPFL">
            <a:extLst>
              <a:ext uri="{FF2B5EF4-FFF2-40B4-BE49-F238E27FC236}">
                <a16:creationId xmlns:a16="http://schemas.microsoft.com/office/drawing/2014/main" id="{33F7CA67-E77B-E7CD-90BA-A33DC4C74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4197" y="3783326"/>
            <a:ext cx="1994241" cy="112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C281974-D5E4-517D-464E-7196671EB208}"/>
              </a:ext>
            </a:extLst>
          </p:cNvPr>
          <p:cNvSpPr txBox="1"/>
          <p:nvPr/>
        </p:nvSpPr>
        <p:spPr>
          <a:xfrm>
            <a:off x="7501379" y="4572333"/>
            <a:ext cx="12618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Prof. Michael </a:t>
            </a:r>
            <a:r>
              <a:rPr lang="fr-FR" sz="900" dirty="0" err="1"/>
              <a:t>Grätzel</a:t>
            </a:r>
            <a:endParaRPr lang="fr-FR" sz="9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8B9D334-FDB4-C2AA-B3BB-B2FC9475196A}"/>
              </a:ext>
            </a:extLst>
          </p:cNvPr>
          <p:cNvSpPr txBox="1"/>
          <p:nvPr/>
        </p:nvSpPr>
        <p:spPr>
          <a:xfrm>
            <a:off x="847508" y="4143869"/>
            <a:ext cx="12618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Prof. Bart </a:t>
            </a:r>
            <a:r>
              <a:rPr lang="fr-FR" sz="900" dirty="0" err="1"/>
              <a:t>Deplancke</a:t>
            </a:r>
            <a:endParaRPr lang="fr-FR" sz="9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5557DDE-5C64-F388-E7F5-2EC1EF5477C8}"/>
              </a:ext>
            </a:extLst>
          </p:cNvPr>
          <p:cNvSpPr txBox="1"/>
          <p:nvPr/>
        </p:nvSpPr>
        <p:spPr>
          <a:xfrm>
            <a:off x="2852022" y="3306763"/>
            <a:ext cx="16530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Prof. Kumar </a:t>
            </a:r>
            <a:r>
              <a:rPr lang="fr-FR" sz="900" dirty="0" err="1"/>
              <a:t>Varoon</a:t>
            </a:r>
            <a:r>
              <a:rPr lang="fr-FR" sz="900" dirty="0"/>
              <a:t> Agrawal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2604D3A-44EF-75D8-64F7-785EF1712DE9}"/>
              </a:ext>
            </a:extLst>
          </p:cNvPr>
          <p:cNvSpPr txBox="1"/>
          <p:nvPr/>
        </p:nvSpPr>
        <p:spPr>
          <a:xfrm>
            <a:off x="3400375" y="4731575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Prof. </a:t>
            </a:r>
            <a:r>
              <a:rPr lang="fr-FR" sz="900" dirty="0" err="1"/>
              <a:t>Yimon</a:t>
            </a:r>
            <a:r>
              <a:rPr lang="fr-FR" sz="900" dirty="0"/>
              <a:t> Aye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EDF419E-4A0E-B00B-4C06-8FFCC393959A}"/>
              </a:ext>
            </a:extLst>
          </p:cNvPr>
          <p:cNvSpPr txBox="1"/>
          <p:nvPr/>
        </p:nvSpPr>
        <p:spPr>
          <a:xfrm>
            <a:off x="3078080" y="3031751"/>
            <a:ext cx="1217000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900" dirty="0"/>
              <a:t>Prof. Marianne Liebi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E89BF07-8FB3-72A8-0A1E-794CA4C9F6EB}"/>
              </a:ext>
            </a:extLst>
          </p:cNvPr>
          <p:cNvSpPr txBox="1"/>
          <p:nvPr/>
        </p:nvSpPr>
        <p:spPr>
          <a:xfrm>
            <a:off x="7501379" y="3294758"/>
            <a:ext cx="1197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Prof. Thomas Rizzo</a:t>
            </a:r>
          </a:p>
        </p:txBody>
      </p:sp>
      <p:pic>
        <p:nvPicPr>
          <p:cNvPr id="2050" name="Picture 2" descr="Xile Hu. Credit: Alain Herzog (EPFL)">
            <a:extLst>
              <a:ext uri="{FF2B5EF4-FFF2-40B4-BE49-F238E27FC236}">
                <a16:creationId xmlns:a16="http://schemas.microsoft.com/office/drawing/2014/main" id="{BB2BF33A-F407-0515-9F6B-C814EB932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8349" y="4397799"/>
            <a:ext cx="725700" cy="64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4481BD5-C662-F0BB-C4CB-85870CC2A247}"/>
              </a:ext>
            </a:extLst>
          </p:cNvPr>
          <p:cNvSpPr txBox="1"/>
          <p:nvPr/>
        </p:nvSpPr>
        <p:spPr>
          <a:xfrm>
            <a:off x="1718104" y="4653085"/>
            <a:ext cx="8322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Prof. </a:t>
            </a:r>
            <a:r>
              <a:rPr lang="fr-FR" sz="900" dirty="0" err="1"/>
              <a:t>Xile</a:t>
            </a:r>
            <a:r>
              <a:rPr lang="fr-FR" sz="900" dirty="0"/>
              <a:t> Hu</a:t>
            </a:r>
          </a:p>
        </p:txBody>
      </p:sp>
    </p:spTree>
    <p:extLst>
      <p:ext uri="{BB962C8B-B14F-4D97-AF65-F5344CB8AC3E}">
        <p14:creationId xmlns:p14="http://schemas.microsoft.com/office/powerpoint/2010/main" val="15104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8D18D93-89D9-635A-3726-7EE9E0E2B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H" b="1"/>
              <a:t>Basic biomedical rese</a:t>
            </a:r>
            <a:r>
              <a:rPr lang="en-GB" b="1" dirty="0"/>
              <a:t>arch </a:t>
            </a:r>
            <a:endParaRPr lang="en-CH" b="1"/>
          </a:p>
          <a:p>
            <a:pPr lvl="1"/>
            <a:r>
              <a:rPr lang="en-CH"/>
              <a:t>Molecular and cellular biology, chemistry, -omics, cancer, neuroscience…</a:t>
            </a:r>
          </a:p>
          <a:p>
            <a:r>
              <a:rPr lang="en-CH" b="1"/>
              <a:t>Bioengineering</a:t>
            </a:r>
          </a:p>
          <a:p>
            <a:pPr lvl="1"/>
            <a:r>
              <a:rPr lang="en-CH"/>
              <a:t>Microfluidics, imaging, biosensors, organoids, neuro-tech…</a:t>
            </a:r>
          </a:p>
          <a:p>
            <a:r>
              <a:rPr lang="en-CH" b="1"/>
              <a:t>AI and data science for medicine</a:t>
            </a:r>
          </a:p>
          <a:p>
            <a:pPr lvl="1"/>
            <a:r>
              <a:rPr lang="en-CH"/>
              <a:t>Digital health, disease modeling, interpretable AI, digital twins… </a:t>
            </a:r>
          </a:p>
          <a:p>
            <a:r>
              <a:rPr lang="en-CH" b="1"/>
              <a:t>Environmental surveillance and public health</a:t>
            </a:r>
          </a:p>
          <a:p>
            <a:pPr lvl="1"/>
            <a:r>
              <a:rPr lang="en-CH"/>
              <a:t>Wastewater surveillance, air pollution, healthy cities…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0C77029-B5DF-20B4-7BF0-8C19054A7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accent4"/>
                </a:solidFill>
              </a:rPr>
              <a:t>Science</a:t>
            </a:r>
            <a:br>
              <a:rPr lang="fr-FR" dirty="0">
                <a:solidFill>
                  <a:srgbClr val="413C3A"/>
                </a:solidFill>
              </a:rPr>
            </a:br>
            <a:r>
              <a:rPr lang="fr-FR" sz="2000" dirty="0" err="1">
                <a:solidFill>
                  <a:srgbClr val="413C3A"/>
                </a:solidFill>
              </a:rPr>
              <a:t>Achieving</a:t>
            </a:r>
            <a:r>
              <a:rPr lang="fr-FR" sz="2000" dirty="0">
                <a:solidFill>
                  <a:srgbClr val="413C3A"/>
                </a:solidFill>
              </a:rPr>
              <a:t> the </a:t>
            </a:r>
            <a:r>
              <a:rPr lang="fr-FR" sz="2000" dirty="0" err="1">
                <a:solidFill>
                  <a:srgbClr val="413C3A"/>
                </a:solidFill>
              </a:rPr>
              <a:t>Potential</a:t>
            </a:r>
            <a:r>
              <a:rPr lang="fr-FR" sz="2000" dirty="0">
                <a:solidFill>
                  <a:srgbClr val="413C3A"/>
                </a:solidFill>
              </a:rPr>
              <a:t> of </a:t>
            </a:r>
            <a:r>
              <a:rPr lang="fr-FR" sz="2000" dirty="0" err="1">
                <a:solidFill>
                  <a:srgbClr val="413C3A"/>
                </a:solidFill>
              </a:rPr>
              <a:t>Health</a:t>
            </a:r>
            <a:r>
              <a:rPr lang="fr-FR" sz="2000" dirty="0">
                <a:solidFill>
                  <a:srgbClr val="413C3A"/>
                </a:solidFill>
              </a:rPr>
              <a:t> Science and </a:t>
            </a:r>
            <a:r>
              <a:rPr lang="fr-FR" sz="2000" dirty="0" err="1">
                <a:solidFill>
                  <a:srgbClr val="413C3A"/>
                </a:solidFill>
              </a:rPr>
              <a:t>Technology</a:t>
            </a:r>
            <a:br>
              <a:rPr lang="fr-FR" sz="2400" dirty="0">
                <a:solidFill>
                  <a:srgbClr val="413C3A"/>
                </a:solidFill>
              </a:rPr>
            </a:b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AC88397-0115-9902-4791-1860E38B6C6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2A25B2-8979-066B-226A-18E874B290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23</a:t>
            </a:fld>
            <a:endParaRPr lang="fr-FR"/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B59E480B-7DF8-7347-C1E5-6AD66319A2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8036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!!!Image">
            <a:extLst>
              <a:ext uri="{FF2B5EF4-FFF2-40B4-BE49-F238E27FC236}">
                <a16:creationId xmlns:a16="http://schemas.microsoft.com/office/drawing/2014/main" id="{759F5335-9776-3F45-8178-32D812C999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533" y="0"/>
            <a:ext cx="3755512" cy="5143500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5AD012-7DA6-E14A-AED9-3599F7879DD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700" b="0" i="0" u="none" strike="noStrike" kern="1200" cap="none" spc="0" normalizeH="0" baseline="0" noProof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INTRODUCTION EPFL</a:t>
            </a:r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3F6412-24AE-004A-BB88-BB3E61D453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1CD7C-2161-7D43-862E-CE4C333CD873}" type="slidenum">
              <a:rPr kumimoji="0" lang="fr-FR" sz="700" b="1" i="0" u="none" strike="noStrike" kern="1200" cap="none" spc="0" normalizeH="0" baseline="0" noProof="0" smtClean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ECCC0088-01D1-DA41-A0C1-F7C3A23FB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223" y="178932"/>
            <a:ext cx="2838793" cy="1072753"/>
          </a:xfrm>
        </p:spPr>
        <p:txBody>
          <a:bodyPr>
            <a:normAutofit/>
          </a:bodyPr>
          <a:lstStyle/>
          <a:p>
            <a:r>
              <a:rPr lang="fr-FR" dirty="0"/>
              <a:t>EPFL at </a:t>
            </a:r>
            <a:r>
              <a:rPr lang="fr-FR" dirty="0" err="1"/>
              <a:t>glance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EB0169-81F2-D14D-BC8B-754BEAD9F6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248" y="1283322"/>
            <a:ext cx="781831" cy="6701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A8F74C5-DF54-324F-AF4A-8CA8F12D8C61}"/>
              </a:ext>
            </a:extLst>
          </p:cNvPr>
          <p:cNvSpPr/>
          <p:nvPr/>
        </p:nvSpPr>
        <p:spPr>
          <a:xfrm>
            <a:off x="5523264" y="1236300"/>
            <a:ext cx="2231199" cy="7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t>12’576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t> </a:t>
            </a:r>
            <a:b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en-GB" dirty="0">
                <a:solidFill>
                  <a:srgbClr val="413C3A"/>
                </a:solidFill>
                <a:latin typeface="Arial"/>
              </a:rPr>
              <a:t>Students</a:t>
            </a: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B01E560-6A29-A345-A712-AD9C91EC88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068" y="2260798"/>
            <a:ext cx="704792" cy="6041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56ED9EB-9712-AA42-B5C2-71488CA2AF8D}"/>
              </a:ext>
            </a:extLst>
          </p:cNvPr>
          <p:cNvSpPr/>
          <p:nvPr/>
        </p:nvSpPr>
        <p:spPr>
          <a:xfrm>
            <a:off x="5566218" y="2175487"/>
            <a:ext cx="1011815" cy="7925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t>366</a:t>
            </a:r>
            <a:b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Professors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4794912" y="3114675"/>
            <a:ext cx="2707104" cy="792525"/>
            <a:chOff x="5880344" y="3270965"/>
            <a:chExt cx="2707104" cy="792525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CF41764-EEAA-3945-8F66-95120D17C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0344" y="3363407"/>
              <a:ext cx="781831" cy="60764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E25A9D4-5B44-8040-8DF5-94FD95C4C24A}"/>
                </a:ext>
              </a:extLst>
            </p:cNvPr>
            <p:cNvSpPr/>
            <p:nvPr/>
          </p:nvSpPr>
          <p:spPr>
            <a:xfrm>
              <a:off x="6648851" y="3270965"/>
              <a:ext cx="1938597" cy="7925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13C3A"/>
                  </a:solidFill>
                  <a:effectLst/>
                  <a:uLnTx/>
                  <a:uFillTx/>
                  <a:latin typeface="Franklin Gothic Demi Cond"/>
                  <a:ea typeface="+mn-ea"/>
                  <a:cs typeface="+mn-cs"/>
                </a:rPr>
                <a:t>+6’400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Employees (incl. </a:t>
              </a:r>
              <a:r>
                <a:rPr kumimoji="0" lang="en-GB" sz="13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3C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Phd</a:t>
              </a:r>
              <a:r>
                <a: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413C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)</a:t>
              </a:r>
              <a:endParaRPr kumimoji="0" lang="fr-FR" sz="135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26" name="Picture 2" descr="Schematized Earth">
            <a:extLst>
              <a:ext uri="{FF2B5EF4-FFF2-40B4-BE49-F238E27FC236}">
                <a16:creationId xmlns:a16="http://schemas.microsoft.com/office/drawing/2014/main" id="{5400A941-03FF-9F47-8310-2B4681C68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5227" y="4133845"/>
            <a:ext cx="576982" cy="57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05B72FB-A56F-4940-912F-CCE7768AB31F}"/>
              </a:ext>
            </a:extLst>
          </p:cNvPr>
          <p:cNvSpPr/>
          <p:nvPr/>
        </p:nvSpPr>
        <p:spPr>
          <a:xfrm>
            <a:off x="5555079" y="4005455"/>
            <a:ext cx="1181110" cy="7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t>+130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t> </a:t>
            </a:r>
            <a:b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Nationalities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D8C8BEE-3B34-3E82-B1A3-7971FB975B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415" y="2260798"/>
            <a:ext cx="704791" cy="6041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4DEC2D-DC4B-0690-0C12-9C5B1E976376}"/>
              </a:ext>
            </a:extLst>
          </p:cNvPr>
          <p:cNvSpPr/>
          <p:nvPr/>
        </p:nvSpPr>
        <p:spPr>
          <a:xfrm>
            <a:off x="7485355" y="2175487"/>
            <a:ext cx="1040670" cy="7925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t>20%</a:t>
            </a:r>
            <a:b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 women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97BF410-98D6-4389-A465-FA9900C18DB2}"/>
              </a:ext>
            </a:extLst>
          </p:cNvPr>
          <p:cNvSpPr txBox="1"/>
          <p:nvPr/>
        </p:nvSpPr>
        <p:spPr>
          <a:xfrm>
            <a:off x="7502016" y="4710827"/>
            <a:ext cx="1085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50" dirty="0"/>
              <a:t>Figures : 2022</a:t>
            </a:r>
          </a:p>
        </p:txBody>
      </p:sp>
    </p:spTree>
    <p:extLst>
      <p:ext uri="{BB962C8B-B14F-4D97-AF65-F5344CB8AC3E}">
        <p14:creationId xmlns:p14="http://schemas.microsoft.com/office/powerpoint/2010/main" val="3035789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FF6CE3-B30C-7449-4EA3-2A37259AC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9552"/>
            <a:ext cx="7482577" cy="1072753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Funding</a:t>
            </a:r>
            <a:r>
              <a:rPr lang="fr-FR" dirty="0"/>
              <a:t> 2022</a:t>
            </a:r>
            <a:br>
              <a:rPr lang="fr-FR" dirty="0"/>
            </a:br>
            <a:r>
              <a:rPr lang="fr-FR" dirty="0"/>
              <a:t>66 % </a:t>
            </a:r>
            <a:r>
              <a:rPr lang="fr-FR" dirty="0" err="1"/>
              <a:t>Federal</a:t>
            </a:r>
            <a:r>
              <a:rPr lang="fr-FR" dirty="0"/>
              <a:t> contributions – 33% </a:t>
            </a:r>
            <a:r>
              <a:rPr lang="fr-FR" dirty="0" err="1"/>
              <a:t>Third</a:t>
            </a:r>
            <a:r>
              <a:rPr lang="fr-FR" dirty="0"/>
              <a:t> party </a:t>
            </a:r>
            <a:r>
              <a:rPr lang="fr-FR" dirty="0" err="1"/>
              <a:t>funds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7B78834-76C4-FB39-47B9-007BFBA0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6DCE30-84F8-95EF-6AF2-0D4105625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B30DDEC-FE62-DFEE-9B8A-4A4C165D80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384" y="1449486"/>
            <a:ext cx="7482577" cy="348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5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5256" y="7034"/>
            <a:ext cx="8238743" cy="51434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850756" y="181038"/>
            <a:ext cx="7112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Franklin Gothic Demi Cond"/>
                <a:ea typeface="+mn-ea"/>
                <a:cs typeface="Franklin Gothic Demi Cond"/>
              </a:rPr>
              <a:t>6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Demi Cond"/>
              <a:ea typeface="+mn-ea"/>
              <a:cs typeface="Franklin Gothic Demi Cond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2174" y="55097"/>
            <a:ext cx="4069568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fr-CH" spc="-50" dirty="0"/>
              <a:t>EPFL Management Team </a:t>
            </a: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1521284" y="1836472"/>
            <a:ext cx="1036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Martin</a:t>
            </a:r>
            <a:r>
              <a:rPr kumimoji="0" sz="900" b="1" i="0" u="none" strike="noStrike" kern="1200" cap="none" spc="-4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Vetterli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ré</a:t>
            </a:r>
            <a:r>
              <a:rPr kumimoji="0" sz="900" b="0" i="0" u="none" strike="noStrike" kern="1200" cap="none" spc="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ident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</a:t>
            </a:r>
            <a:r>
              <a:rPr kumimoji="0" sz="900" b="0" i="0" u="none" strike="noStrike" kern="1200" cap="none" spc="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l’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EP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73641" y="4618991"/>
            <a:ext cx="98425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Jan 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S. Hesthaven </a:t>
            </a:r>
            <a:r>
              <a:rPr kumimoji="0" sz="900" b="1" i="0" u="none" strike="noStrike" kern="1200" cap="none" spc="-23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Vice-président </a:t>
            </a:r>
            <a:r>
              <a:rPr kumimoji="0" sz="900" b="0" i="0" u="none" strike="noStrike" kern="1200" cap="none" spc="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900" b="0" i="0" u="none" strike="noStrike" kern="1200" cap="none" spc="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adé</a:t>
            </a:r>
            <a:r>
              <a:rPr kumimoji="0" sz="900" b="0" i="0" u="none" strike="noStrike" kern="1200" cap="none" spc="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ique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VPA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12874" y="1671194"/>
            <a:ext cx="10864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Gisou</a:t>
            </a:r>
            <a:r>
              <a:rPr kumimoji="0" sz="900" b="1" i="0" u="none" strike="noStrike" kern="1200" cap="none" spc="-3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van</a:t>
            </a:r>
            <a:r>
              <a:rPr kumimoji="0" sz="900" b="1" i="0" u="none" strike="noStrike" kern="1200" cap="none" spc="-2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der</a:t>
            </a:r>
            <a:r>
              <a:rPr kumimoji="0" sz="900" b="1" i="0" u="none" strike="noStrike" kern="1200" cap="none" spc="-2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Goot </a:t>
            </a:r>
            <a:r>
              <a:rPr kumimoji="0" sz="900" b="1" i="0" u="none" strike="noStrike" kern="1200" cap="none" spc="-23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</a:t>
            </a:r>
            <a:r>
              <a:rPr kumimoji="0" sz="900" b="0" i="0" u="none" strike="noStrike" kern="1200" cap="none" spc="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e-pré</a:t>
            </a:r>
            <a:r>
              <a:rPr kumimoji="0" sz="900" b="0" i="0" u="none" strike="noStrike" kern="1200" cap="none" spc="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ide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pour  la transformation </a:t>
            </a:r>
            <a:r>
              <a:rPr kumimoji="0" sz="900" b="0" i="0" u="none" strike="noStrike" kern="1200" cap="none" spc="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responsable</a:t>
            </a:r>
            <a:r>
              <a:rPr kumimoji="0" sz="900" b="0" i="0" u="none" strike="noStrike" kern="1200" cap="none" spc="-6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(VPT)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48557" y="1951915"/>
            <a:ext cx="108204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Ursula Oesterle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</a:t>
            </a:r>
            <a:r>
              <a:rPr kumimoji="0" sz="900" b="0" i="0" u="none" strike="noStrike" kern="1200" cap="none" spc="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e-pré</a:t>
            </a:r>
            <a:r>
              <a:rPr kumimoji="0" sz="900" b="0" i="0" u="none" strike="noStrike" kern="1200" cap="none" spc="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ide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pour 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l’innovation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(VPI)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42865" y="4500347"/>
            <a:ext cx="129159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Françoise Bommensatt </a:t>
            </a:r>
            <a:r>
              <a:rPr kumimoji="0" sz="900" b="1" i="0" u="none" strike="noStrike" kern="1200" cap="none" spc="-23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</a:t>
            </a:r>
            <a:r>
              <a:rPr kumimoji="0" sz="900" b="0" i="0" u="none" strike="noStrike" kern="1200" cap="none" spc="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e-</a:t>
            </a:r>
            <a:r>
              <a:rPr kumimoji="0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pré</a:t>
            </a:r>
            <a:r>
              <a:rPr kumimoji="0" sz="900" b="0" i="0" u="none" strike="noStrike" kern="1200" cap="none" spc="5" normalizeH="0" baseline="0" noProof="0" dirty="0" err="1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ide</a:t>
            </a:r>
            <a:r>
              <a:rPr kumimoji="0" sz="900" b="0" i="0" u="none" strike="noStrike" kern="1200" cap="none" spc="-10" normalizeH="0" baseline="0" noProof="0" dirty="0" err="1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lang="fr-CH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CH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pour</a:t>
            </a:r>
            <a:r>
              <a:rPr kumimoji="0" lang="fr-CH" sz="900" b="0" i="0" u="none" strike="noStrike" kern="1200" cap="none" spc="-2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CH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 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finances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(VPF)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63184" y="1844473"/>
            <a:ext cx="1084580" cy="4411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Matthias 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Gäumann </a:t>
            </a:r>
            <a:r>
              <a:rPr kumimoji="0" sz="900" b="1" i="0" u="none" strike="noStrike" kern="1200" cap="none" spc="-23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Vice-</a:t>
            </a:r>
            <a:r>
              <a:rPr kumimoji="0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</a:t>
            </a:r>
            <a:r>
              <a:rPr kumimoji="0" lang="fr-CH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é</a:t>
            </a:r>
            <a:r>
              <a:rPr kumimoji="0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sident</a:t>
            </a:r>
            <a:endParaRPr kumimoji="0" lang="fr-CH" sz="900" b="0" i="0" u="none" strike="noStrike" kern="1200" cap="none" spc="0" normalizeH="0" baseline="0" noProof="0" dirty="0">
              <a:ln>
                <a:noFill/>
              </a:ln>
              <a:solidFill>
                <a:srgbClr val="413B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opérations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VPO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44132" y="4315753"/>
            <a:ext cx="9855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Tristan</a:t>
            </a:r>
            <a:r>
              <a:rPr kumimoji="0" sz="900" b="1" i="0" u="none" strike="noStrike" kern="1200" cap="none" spc="-4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Maillard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900" b="0" i="0" u="none" strike="noStrike" kern="1200" cap="none" spc="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rétaire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413B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énéral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544E902-B262-4299-ADDA-8817FC0C3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80" y="1496533"/>
            <a:ext cx="908383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73551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2CC15F-5E12-D74D-BA5D-034D262C9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4" y="37157"/>
            <a:ext cx="7577943" cy="1243141"/>
          </a:xfrm>
        </p:spPr>
        <p:txBody>
          <a:bodyPr>
            <a:normAutofit/>
          </a:bodyPr>
          <a:lstStyle/>
          <a:p>
            <a:r>
              <a:rPr lang="fr-FR" sz="2400" dirty="0"/>
              <a:t>5 </a:t>
            </a:r>
            <a:r>
              <a:rPr lang="fr-FR" sz="2400" dirty="0" err="1"/>
              <a:t>Schools</a:t>
            </a:r>
            <a:r>
              <a:rPr lang="fr-FR" sz="2400" dirty="0"/>
              <a:t> and 2 </a:t>
            </a:r>
            <a:r>
              <a:rPr lang="fr-FR" sz="2400" dirty="0" err="1"/>
              <a:t>Colleges</a:t>
            </a:r>
            <a:r>
              <a:rPr lang="fr-FR" sz="2400" dirty="0"/>
              <a:t> </a:t>
            </a:r>
            <a:br>
              <a:rPr lang="fr-FR" sz="2400" dirty="0"/>
            </a:br>
            <a:r>
              <a:rPr lang="fr-FR" sz="2400" dirty="0" err="1"/>
              <a:t>From</a:t>
            </a:r>
            <a:r>
              <a:rPr lang="fr-FR" sz="2400" dirty="0"/>
              <a:t> Architecture, to </a:t>
            </a:r>
            <a:r>
              <a:rPr lang="fr-FR" sz="2400" dirty="0" err="1"/>
              <a:t>Mathematics</a:t>
            </a:r>
            <a:r>
              <a:rPr lang="fr-FR" sz="2400" dirty="0"/>
              <a:t>, to Chemistry, Life Sciences and Computer Science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D9F0391-E0EB-3645-B318-044912E1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WELCOME TO EPFL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A829B4-8FDE-2248-893E-8179FF0DD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ABB1CC05-C561-CF4F-8745-562460C115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16290" y="1011177"/>
            <a:ext cx="566232" cy="485342"/>
          </a:xfrm>
          <a:prstGeom prst="rect">
            <a:avLst/>
          </a:prstGeom>
          <a:effectLst/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93CD66C7-ED03-E649-89A3-67DF0A74A8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87106" y="1011178"/>
            <a:ext cx="566233" cy="485342"/>
          </a:xfrm>
          <a:prstGeom prst="rect">
            <a:avLst/>
          </a:prstGeom>
          <a:effectLst/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1C7B972-103C-A44A-8F1A-102D5249AF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375054" y="1011178"/>
            <a:ext cx="566232" cy="485342"/>
          </a:xfrm>
          <a:prstGeom prst="rect">
            <a:avLst/>
          </a:prstGeom>
          <a:effectLst/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0A2E707D-EEB0-FB44-8DF4-3499D8D12B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78599" y="1011177"/>
            <a:ext cx="566232" cy="485341"/>
          </a:xfrm>
          <a:prstGeom prst="rect">
            <a:avLst/>
          </a:prstGeom>
          <a:effectLst/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895E4E26-00BC-B943-AB21-8EF4BC97BBC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595709" y="1011177"/>
            <a:ext cx="566231" cy="485341"/>
          </a:xfrm>
          <a:prstGeom prst="rect">
            <a:avLst/>
          </a:prstGeom>
          <a:effectLst/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58D19006-4924-8D45-9F9C-38291AA3ECA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689218" y="1011177"/>
            <a:ext cx="566231" cy="485340"/>
          </a:xfrm>
          <a:prstGeom prst="rect">
            <a:avLst/>
          </a:prstGeom>
          <a:effectLst/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11A2A9B8-5EEC-7647-BC29-255C2431AEB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763873" y="1011177"/>
            <a:ext cx="566230" cy="485340"/>
          </a:xfrm>
          <a:prstGeom prst="rect">
            <a:avLst/>
          </a:prstGeom>
          <a:effectLst/>
        </p:spPr>
      </p:pic>
      <p:pic>
        <p:nvPicPr>
          <p:cNvPr id="6" name="Espace réservé pour une image  8">
            <a:extLst>
              <a:ext uri="{FF2B5EF4-FFF2-40B4-BE49-F238E27FC236}">
                <a16:creationId xmlns:a16="http://schemas.microsoft.com/office/drawing/2014/main" id="{82F2D586-F47A-6C5A-F065-B910A8057F3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8170"/>
          <a:stretch/>
        </p:blipFill>
        <p:spPr>
          <a:xfrm>
            <a:off x="904875" y="1563688"/>
            <a:ext cx="7726363" cy="35798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43D381-7AC9-CBFC-D9DB-5B20DF44DC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8477" r="36971"/>
          <a:stretch/>
        </p:blipFill>
        <p:spPr>
          <a:xfrm>
            <a:off x="1995523" y="3349565"/>
            <a:ext cx="1114639" cy="17939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4D6E186-33C6-6AF4-12C1-B4F3D418CE9D}"/>
              </a:ext>
            </a:extLst>
          </p:cNvPr>
          <p:cNvSpPr/>
          <p:nvPr/>
        </p:nvSpPr>
        <p:spPr>
          <a:xfrm>
            <a:off x="905862" y="3340494"/>
            <a:ext cx="1101725" cy="1803006"/>
          </a:xfrm>
          <a:prstGeom prst="rect">
            <a:avLst/>
          </a:prstGeom>
          <a:solidFill>
            <a:srgbClr val="696970"/>
          </a:solidFill>
        </p:spPr>
        <p:txBody>
          <a:bodyPr wrap="square" lIns="36000" tIns="36000" rIns="36000" bIns="36000" anchor="ctr" anchorCtr="0">
            <a:noAutofit/>
          </a:bodyPr>
          <a:lstStyle/>
          <a:p>
            <a:pPr algn="ctr" defTabSz="609585">
              <a:defRPr/>
            </a:pPr>
            <a:r>
              <a:rPr lang="fr-CH" sz="105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CH" sz="10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Architecture, Civil and </a:t>
            </a:r>
            <a:r>
              <a:rPr lang="fr-CH" sz="105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fr-CH" sz="10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Engineering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E00139-6860-0CDD-6382-97F382C98F00}"/>
              </a:ext>
            </a:extLst>
          </p:cNvPr>
          <p:cNvSpPr/>
          <p:nvPr/>
        </p:nvSpPr>
        <p:spPr>
          <a:xfrm>
            <a:off x="3105577" y="3331421"/>
            <a:ext cx="1110780" cy="1812079"/>
          </a:xfrm>
          <a:prstGeom prst="rect">
            <a:avLst/>
          </a:prstGeom>
          <a:solidFill>
            <a:schemeClr val="tx2"/>
          </a:solidFill>
        </p:spPr>
        <p:txBody>
          <a:bodyPr wrap="square" lIns="36000" rIns="36000" anchor="ctr" anchorCtr="0">
            <a:noAutofit/>
          </a:bodyPr>
          <a:lstStyle/>
          <a:p>
            <a:pPr algn="ctr" defTabSz="609585">
              <a:defRPr/>
            </a:pPr>
            <a:r>
              <a:rPr lang="fr-CH" sz="105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CH" sz="10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Basic Sciences </a:t>
            </a:r>
          </a:p>
          <a:p>
            <a:pPr algn="ctr" defTabSz="609585">
              <a:defRPr/>
            </a:pPr>
            <a:endParaRPr lang="fr-CH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3027F2-12EB-6799-8D53-5C7231C0D423}"/>
              </a:ext>
            </a:extLst>
          </p:cNvPr>
          <p:cNvSpPr/>
          <p:nvPr/>
        </p:nvSpPr>
        <p:spPr>
          <a:xfrm>
            <a:off x="4197344" y="1563688"/>
            <a:ext cx="1117004" cy="1785877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fr-CH" sz="105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CH" sz="10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Engineering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A5F51C-7E13-D395-916C-F703B08E6CB3}"/>
              </a:ext>
            </a:extLst>
          </p:cNvPr>
          <p:cNvSpPr/>
          <p:nvPr/>
        </p:nvSpPr>
        <p:spPr>
          <a:xfrm>
            <a:off x="5311559" y="3349565"/>
            <a:ext cx="1126806" cy="1803006"/>
          </a:xfrm>
          <a:prstGeom prst="rect">
            <a:avLst/>
          </a:prstGeom>
          <a:solidFill>
            <a:srgbClr val="071451"/>
          </a:solidFill>
        </p:spPr>
        <p:txBody>
          <a:bodyPr wrap="square" anchor="ctr" anchorCtr="0">
            <a:noAutofit/>
          </a:bodyPr>
          <a:lstStyle/>
          <a:p>
            <a:pPr algn="ctr" defTabSz="609585">
              <a:defRPr/>
            </a:pPr>
            <a:r>
              <a:rPr lang="fr-CH" sz="105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CH" sz="10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Life Sciences</a:t>
            </a:r>
            <a:endParaRPr lang="fr-CH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342A58-4C05-C55E-6ECE-37B6CD0EE737}"/>
              </a:ext>
            </a:extLst>
          </p:cNvPr>
          <p:cNvSpPr/>
          <p:nvPr/>
        </p:nvSpPr>
        <p:spPr>
          <a:xfrm>
            <a:off x="1988722" y="1563688"/>
            <a:ext cx="1130601" cy="1785877"/>
          </a:xfrm>
          <a:prstGeom prst="rect">
            <a:avLst/>
          </a:prstGeom>
          <a:solidFill>
            <a:srgbClr val="28343C"/>
          </a:solidFill>
        </p:spPr>
        <p:txBody>
          <a:bodyPr wrap="square" lIns="36000" tIns="36000" rIns="36000" bIns="36000" anchor="ctr" anchorCtr="0">
            <a:noAutofit/>
          </a:bodyPr>
          <a:lstStyle/>
          <a:p>
            <a:pPr algn="ctr" defTabSz="609585">
              <a:defRPr/>
            </a:pPr>
            <a:r>
              <a:rPr lang="fr-CH" sz="105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CH" sz="10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Computer and Communication Sciences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E223EC-2781-3EEE-C3CC-4DEA49B1E5E1}"/>
              </a:ext>
            </a:extLst>
          </p:cNvPr>
          <p:cNvSpPr/>
          <p:nvPr/>
        </p:nvSpPr>
        <p:spPr>
          <a:xfrm>
            <a:off x="6429533" y="1563688"/>
            <a:ext cx="1111544" cy="1785877"/>
          </a:xfrm>
          <a:prstGeom prst="rect">
            <a:avLst/>
          </a:prstGeom>
          <a:solidFill>
            <a:srgbClr val="166495"/>
          </a:solidFill>
        </p:spPr>
        <p:txBody>
          <a:bodyPr wrap="square" lIns="36000" rIns="36000" anchor="ctr" anchorCtr="0">
            <a:noAutofit/>
          </a:bodyPr>
          <a:lstStyle/>
          <a:p>
            <a:pPr algn="ctr" defTabSz="609585">
              <a:defRPr/>
            </a:pPr>
            <a:r>
              <a:rPr lang="fr-CH" sz="105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</a:t>
            </a:r>
            <a:r>
              <a:rPr lang="fr-CH" sz="10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Management of </a:t>
            </a:r>
            <a:r>
              <a:rPr lang="fr-CH" sz="105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endParaRPr lang="fr-CH" sz="105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557376-8DCC-BA57-1CB0-8FFB0BE5C9C0}"/>
              </a:ext>
            </a:extLst>
          </p:cNvPr>
          <p:cNvSpPr/>
          <p:nvPr/>
        </p:nvSpPr>
        <p:spPr>
          <a:xfrm>
            <a:off x="7515678" y="3351041"/>
            <a:ext cx="1116556" cy="1803006"/>
          </a:xfrm>
          <a:prstGeom prst="rect">
            <a:avLst/>
          </a:prstGeom>
          <a:solidFill>
            <a:srgbClr val="7995AA"/>
          </a:solidFill>
        </p:spPr>
        <p:txBody>
          <a:bodyPr wrap="square" anchor="ctr" anchorCtr="0">
            <a:noAutofit/>
          </a:bodyPr>
          <a:lstStyle/>
          <a:p>
            <a:pPr algn="ctr" defTabSz="609585">
              <a:defRPr/>
            </a:pPr>
            <a:r>
              <a:rPr lang="fr-CH" sz="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CH" sz="105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</a:t>
            </a:r>
            <a:r>
              <a:rPr lang="fr-CH" sz="10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CH" sz="105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Humanities</a:t>
            </a:r>
            <a:endParaRPr lang="fr-CH" sz="10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5B2F0A7-17A2-B66A-115D-DC59BE92714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5804" r="29438"/>
          <a:stretch/>
        </p:blipFill>
        <p:spPr>
          <a:xfrm>
            <a:off x="904875" y="1563688"/>
            <a:ext cx="1104485" cy="177680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F7B5EF3-B2FB-3D41-B85B-9CC3DC97499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5638" r="39517"/>
          <a:stretch/>
        </p:blipFill>
        <p:spPr>
          <a:xfrm>
            <a:off x="5312415" y="1563688"/>
            <a:ext cx="1117427" cy="178610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489C4E1-14A3-414D-FE1B-82B7B8CE323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446" t="18890" r="57576"/>
          <a:stretch/>
        </p:blipFill>
        <p:spPr>
          <a:xfrm>
            <a:off x="3111957" y="1563688"/>
            <a:ext cx="1085386" cy="176773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81E67EF-BE65-0E80-D231-013172E4E69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972" r="52138"/>
          <a:stretch/>
        </p:blipFill>
        <p:spPr>
          <a:xfrm>
            <a:off x="4199823" y="3346658"/>
            <a:ext cx="1114524" cy="179684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E28E3E1-C755-5018-5764-022CB75E463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0531" r="24907"/>
          <a:stretch/>
        </p:blipFill>
        <p:spPr>
          <a:xfrm>
            <a:off x="7533248" y="1563688"/>
            <a:ext cx="1108221" cy="178587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03F8CE8-60A3-3131-574F-51E2ED4E2D7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3968" r="47035"/>
          <a:stretch/>
        </p:blipFill>
        <p:spPr>
          <a:xfrm>
            <a:off x="6431831" y="3337312"/>
            <a:ext cx="1095909" cy="180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9E0241D-0E0B-7E28-B1C5-4A0FB84EE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1" r="20519"/>
          <a:stretch/>
        </p:blipFill>
        <p:spPr>
          <a:xfrm>
            <a:off x="4412022" y="82722"/>
            <a:ext cx="4635305" cy="5143499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119911B-959C-BF4E-91C9-B1C3474D7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1029115"/>
            <a:ext cx="3889002" cy="3386772"/>
          </a:xfrm>
        </p:spPr>
        <p:txBody>
          <a:bodyPr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74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Neuchâtel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Microcity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Microengineering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nanotechnologies; Advanced micro-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manufacturing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3986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Fribourg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Smart Living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Building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technology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sustainable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architecture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B51F1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Sion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Energypolis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campus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Industrial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/ green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chemistry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Environmental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engineering;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Biotechnology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/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bioengineering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E8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Geneva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Campus Biotech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Bio- and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neuroengineering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(Wyss Center); 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Blue Brain Project / </a:t>
            </a:r>
            <a:r>
              <a:rPr lang="fr-FR" sz="1200" dirty="0">
                <a:solidFill>
                  <a:srgbClr val="413C3A"/>
                </a:solidFill>
              </a:rPr>
              <a:t>Neuro-X Institute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0CEC395-DA2F-5B4E-8A2F-806D46949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77526"/>
            <a:ext cx="5500688" cy="1072753"/>
          </a:xfrm>
        </p:spPr>
        <p:txBody>
          <a:bodyPr/>
          <a:lstStyle/>
          <a:p>
            <a:r>
              <a:rPr lang="fr-CH" b="1" dirty="0"/>
              <a:t>Associated </a:t>
            </a:r>
            <a:r>
              <a:rPr lang="fr-CH" b="1" dirty="0" err="1"/>
              <a:t>campuses</a:t>
            </a:r>
            <a:r>
              <a:rPr lang="fr-CH" b="1" dirty="0"/>
              <a:t> in 4 cantons</a:t>
            </a:r>
            <a:endParaRPr lang="fr-FR" b="1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305FB05-FF82-0546-95F3-C44CDC0AD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D15B109-490D-4583-9CCD-A5274FB25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64753"/>
            <a:ext cx="908383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2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2CC15F-5E12-D74D-BA5D-034D262C9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81698"/>
            <a:ext cx="4623566" cy="1072753"/>
          </a:xfrm>
        </p:spPr>
        <p:txBody>
          <a:bodyPr>
            <a:noAutofit/>
          </a:bodyPr>
          <a:lstStyle/>
          <a:p>
            <a:r>
              <a:rPr lang="fr-FR" dirty="0" err="1"/>
              <a:t>EPFL’s</a:t>
            </a:r>
            <a:r>
              <a:rPr lang="fr-FR" dirty="0"/>
              <a:t> </a:t>
            </a:r>
            <a:r>
              <a:rPr lang="fr-FR" dirty="0" err="1"/>
              <a:t>three</a:t>
            </a:r>
            <a:r>
              <a:rPr lang="fr-FR" dirty="0"/>
              <a:t> missions </a:t>
            </a:r>
            <a:r>
              <a:rPr lang="fr-FR" dirty="0" err="1"/>
              <a:t>according</a:t>
            </a:r>
            <a:r>
              <a:rPr lang="fr-FR" dirty="0"/>
              <a:t> to the </a:t>
            </a:r>
            <a:r>
              <a:rPr lang="fr-FR" dirty="0" err="1"/>
              <a:t>Federal</a:t>
            </a:r>
            <a:r>
              <a:rPr lang="fr-FR" dirty="0"/>
              <a:t> </a:t>
            </a:r>
            <a:r>
              <a:rPr lang="fr-FR" dirty="0" err="1"/>
              <a:t>Act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D9F0391-E0EB-3645-B318-044912E1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INTRODUCTION EPFL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A829B4-8FDE-2248-893E-8179FF0DD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6BDA7C3-47DC-F846-996D-A677EE1D39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462" y="3317926"/>
            <a:ext cx="2743807" cy="182920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5E76F22-80D7-354E-8F64-11C8C3A7F2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6938" y="1496843"/>
            <a:ext cx="2754468" cy="182920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19CA010-3BA7-9647-947A-A48F085528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0501" y="3317927"/>
            <a:ext cx="2753499" cy="18300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FC0DAD-EBE6-BE4D-A337-24F992ACF47D}"/>
              </a:ext>
            </a:extLst>
          </p:cNvPr>
          <p:cNvSpPr/>
          <p:nvPr/>
        </p:nvSpPr>
        <p:spPr>
          <a:xfrm>
            <a:off x="908462" y="1506748"/>
            <a:ext cx="2749138" cy="1811177"/>
          </a:xfrm>
          <a:prstGeom prst="rect">
            <a:avLst/>
          </a:prstGeom>
          <a:solidFill>
            <a:schemeClr val="tx1"/>
          </a:solidFill>
        </p:spPr>
        <p:txBody>
          <a:bodyPr wrap="square" tIns="540000" anchor="ctr" anchorCtr="0">
            <a:noAutofit/>
          </a:bodyPr>
          <a:lstStyle/>
          <a:p>
            <a:pPr algn="ctr" defTabSz="609585" rtl="0">
              <a:defRPr/>
            </a:pPr>
            <a:r>
              <a:rPr lang="fr-CH" sz="20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endParaRPr lang="en-GB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6D6AF2-4DA7-E149-B24D-2B670C022224}"/>
              </a:ext>
            </a:extLst>
          </p:cNvPr>
          <p:cNvSpPr/>
          <p:nvPr/>
        </p:nvSpPr>
        <p:spPr>
          <a:xfrm>
            <a:off x="3646695" y="3317927"/>
            <a:ext cx="2743806" cy="1830097"/>
          </a:xfrm>
          <a:prstGeom prst="rect">
            <a:avLst/>
          </a:prstGeom>
          <a:solidFill>
            <a:schemeClr val="accent1"/>
          </a:solidFill>
        </p:spPr>
        <p:txBody>
          <a:bodyPr wrap="square" tIns="540000" anchor="ctr" anchorCtr="0">
            <a:noAutofit/>
          </a:bodyPr>
          <a:lstStyle/>
          <a:p>
            <a:pPr algn="ctr" defTabSz="609585" rtl="0">
              <a:defRPr/>
            </a:pPr>
            <a:r>
              <a:rPr lang="fr-CH" sz="20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endParaRPr lang="en-GB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B65A17-9566-D944-890A-568A62416935}"/>
              </a:ext>
            </a:extLst>
          </p:cNvPr>
          <p:cNvSpPr/>
          <p:nvPr/>
        </p:nvSpPr>
        <p:spPr>
          <a:xfrm>
            <a:off x="6393287" y="1506748"/>
            <a:ext cx="2750713" cy="1811177"/>
          </a:xfrm>
          <a:prstGeom prst="rect">
            <a:avLst/>
          </a:prstGeom>
          <a:solidFill>
            <a:schemeClr val="accent2"/>
          </a:solidFill>
        </p:spPr>
        <p:txBody>
          <a:bodyPr wrap="square" tIns="540000" anchor="ctr" anchorCtr="0">
            <a:noAutofit/>
          </a:bodyPr>
          <a:lstStyle/>
          <a:p>
            <a:pPr algn="ctr" defTabSz="609585">
              <a:defRPr/>
            </a:pPr>
            <a:r>
              <a:rPr lang="fr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1A11DD8-37CF-FA4F-817E-EE933E7C82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563" y="1762814"/>
            <a:ext cx="822715" cy="70518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FEF3A60-E777-1B41-ACE0-5E9535AAF0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9963" y="1762814"/>
            <a:ext cx="822714" cy="70518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351149F-190F-7643-BF15-D92F2E5716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7240" y="3607656"/>
            <a:ext cx="822714" cy="70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5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!Image">
            <a:extLst>
              <a:ext uri="{FF2B5EF4-FFF2-40B4-BE49-F238E27FC236}">
                <a16:creationId xmlns:a16="http://schemas.microsoft.com/office/drawing/2014/main" id="{5EB07D18-F033-53E1-6946-86FE7798C5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141" y="1573834"/>
            <a:ext cx="2520609" cy="3384903"/>
          </a:xfrm>
          <a:prstGeom prst="rect">
            <a:avLst/>
          </a:prstGeom>
        </p:spPr>
      </p:pic>
      <p:pic>
        <p:nvPicPr>
          <p:cNvPr id="29" name="!!!Image">
            <a:extLst>
              <a:ext uri="{FF2B5EF4-FFF2-40B4-BE49-F238E27FC236}">
                <a16:creationId xmlns:a16="http://schemas.microsoft.com/office/drawing/2014/main" id="{31941A5A-3272-1A4B-9C8C-9854EE1B7A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451" y="1575160"/>
            <a:ext cx="2520000" cy="338490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5BB0ABF-EDDE-1E4B-FB0A-5B031FB449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236" y="1586986"/>
            <a:ext cx="2520003" cy="3373077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2AC5B763-76AC-524F-8891-B0E16C824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4" y="177526"/>
            <a:ext cx="5837011" cy="952333"/>
          </a:xfrm>
          <a:noFill/>
        </p:spPr>
        <p:txBody>
          <a:bodyPr>
            <a:normAutofit/>
          </a:bodyPr>
          <a:lstStyle/>
          <a:p>
            <a:r>
              <a:rPr lang="en-US" dirty="0"/>
              <a:t>Three focus areas – Five priorities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C7F135-F972-BC4F-8CD8-5CE6D326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INTRODUCTION EPFL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E80EF78-2B1B-1D4D-A86F-EFA779918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30" name="Textfeld 3">
            <a:extLst>
              <a:ext uri="{FF2B5EF4-FFF2-40B4-BE49-F238E27FC236}">
                <a16:creationId xmlns:a16="http://schemas.microsoft.com/office/drawing/2014/main" id="{2DD63CAC-9BDC-BA44-A4CA-75DB8416CB06}"/>
              </a:ext>
            </a:extLst>
          </p:cNvPr>
          <p:cNvSpPr txBox="1"/>
          <p:nvPr/>
        </p:nvSpPr>
        <p:spPr>
          <a:xfrm>
            <a:off x="911070" y="2693148"/>
            <a:ext cx="2519734" cy="2266915"/>
          </a:xfrm>
          <a:prstGeom prst="rect">
            <a:avLst/>
          </a:prstGeom>
          <a:gradFill>
            <a:gsLst>
              <a:gs pos="30000">
                <a:srgbClr val="413C3A">
                  <a:alpha val="80000"/>
                </a:srgb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</p:spPr>
        <p:txBody>
          <a:bodyPr wrap="square" tIns="720000" rtlCol="0" anchor="t" anchorCtr="0">
            <a:noAutofit/>
          </a:bodyPr>
          <a:lstStyle/>
          <a:p>
            <a:pPr algn="ctr"/>
            <a:r>
              <a:rPr lang="de-CH" sz="1200" b="1">
                <a:solidFill>
                  <a:schemeClr val="bg1"/>
                </a:solidFill>
              </a:rPr>
              <a:t>Mission:</a:t>
            </a:r>
          </a:p>
          <a:p>
            <a:pPr algn="ctr"/>
            <a:r>
              <a:rPr lang="de-CH" sz="1200">
                <a:solidFill>
                  <a:schemeClr val="bg1"/>
                </a:solidFill>
              </a:rPr>
              <a:t>Further </a:t>
            </a:r>
            <a:r>
              <a:rPr lang="de-CH" sz="1200" err="1">
                <a:solidFill>
                  <a:schemeClr val="bg1"/>
                </a:solidFill>
              </a:rPr>
              <a:t>develop</a:t>
            </a:r>
            <a:r>
              <a:rPr lang="de-CH" sz="1200">
                <a:solidFill>
                  <a:schemeClr val="bg1"/>
                </a:solidFill>
              </a:rPr>
              <a:t> an inclusive and open </a:t>
            </a:r>
            <a:r>
              <a:rPr lang="de-CH" sz="1200" err="1">
                <a:solidFill>
                  <a:schemeClr val="bg1"/>
                </a:solidFill>
              </a:rPr>
              <a:t>culture</a:t>
            </a:r>
            <a:r>
              <a:rPr lang="de-CH" sz="1200">
                <a:solidFill>
                  <a:schemeClr val="bg1"/>
                </a:solidFill>
              </a:rPr>
              <a:t> at EPFL at all </a:t>
            </a:r>
            <a:r>
              <a:rPr lang="de-CH" sz="1200" err="1">
                <a:solidFill>
                  <a:schemeClr val="bg1"/>
                </a:solidFill>
              </a:rPr>
              <a:t>levels</a:t>
            </a:r>
            <a:endParaRPr lang="de-CH" sz="1200">
              <a:solidFill>
                <a:schemeClr val="bg1"/>
              </a:solidFill>
            </a:endParaRPr>
          </a:p>
          <a:p>
            <a:pPr algn="ctr"/>
            <a:endParaRPr lang="de-CH" sz="1200" b="1">
              <a:solidFill>
                <a:schemeClr val="bg1"/>
              </a:solidFill>
            </a:endParaRPr>
          </a:p>
          <a:p>
            <a:pPr algn="ctr"/>
            <a:r>
              <a:rPr lang="de-CH" sz="1200" b="1" err="1">
                <a:solidFill>
                  <a:schemeClr val="bg1"/>
                </a:solidFill>
              </a:rPr>
              <a:t>Priority</a:t>
            </a:r>
            <a:r>
              <a:rPr lang="de-CH" sz="1200" b="1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de-CH" sz="1200">
                <a:solidFill>
                  <a:schemeClr val="bg1"/>
                </a:solidFill>
              </a:rPr>
              <a:t>EPFL Culture</a:t>
            </a:r>
          </a:p>
        </p:txBody>
      </p:sp>
      <p:sp>
        <p:nvSpPr>
          <p:cNvPr id="8" name="Textfeld 3">
            <a:extLst>
              <a:ext uri="{FF2B5EF4-FFF2-40B4-BE49-F238E27FC236}">
                <a16:creationId xmlns:a16="http://schemas.microsoft.com/office/drawing/2014/main" id="{CEE59715-EF7A-D088-CD0B-09C9A6D394DB}"/>
              </a:ext>
            </a:extLst>
          </p:cNvPr>
          <p:cNvSpPr txBox="1"/>
          <p:nvPr/>
        </p:nvSpPr>
        <p:spPr>
          <a:xfrm>
            <a:off x="3505020" y="815492"/>
            <a:ext cx="2520000" cy="4549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CH" sz="1600" b="1">
                <a:solidFill>
                  <a:schemeClr val="accent6"/>
                </a:solidFill>
              </a:rPr>
              <a:t>SCIENCE</a:t>
            </a:r>
            <a:endParaRPr lang="de-CH" sz="1600">
              <a:solidFill>
                <a:schemeClr val="accent6"/>
              </a:solidFill>
            </a:endParaRPr>
          </a:p>
        </p:txBody>
      </p:sp>
      <p:sp>
        <p:nvSpPr>
          <p:cNvPr id="9" name="Textfeld 3">
            <a:extLst>
              <a:ext uri="{FF2B5EF4-FFF2-40B4-BE49-F238E27FC236}">
                <a16:creationId xmlns:a16="http://schemas.microsoft.com/office/drawing/2014/main" id="{E0B0F73F-3DFE-9F80-36FB-F5DAD84D3B98}"/>
              </a:ext>
            </a:extLst>
          </p:cNvPr>
          <p:cNvSpPr txBox="1"/>
          <p:nvPr/>
        </p:nvSpPr>
        <p:spPr>
          <a:xfrm>
            <a:off x="911070" y="817669"/>
            <a:ext cx="2520000" cy="4585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CH" sz="1600" b="1" dirty="0"/>
              <a:t>COMMUNITY</a:t>
            </a:r>
          </a:p>
        </p:txBody>
      </p:sp>
      <p:sp>
        <p:nvSpPr>
          <p:cNvPr id="10" name="Textfeld 3">
            <a:extLst>
              <a:ext uri="{FF2B5EF4-FFF2-40B4-BE49-F238E27FC236}">
                <a16:creationId xmlns:a16="http://schemas.microsoft.com/office/drawing/2014/main" id="{3EFE2731-4CDF-F651-3C72-13A1B148DB1B}"/>
              </a:ext>
            </a:extLst>
          </p:cNvPr>
          <p:cNvSpPr txBox="1"/>
          <p:nvPr/>
        </p:nvSpPr>
        <p:spPr>
          <a:xfrm>
            <a:off x="6111239" y="815492"/>
            <a:ext cx="2520000" cy="4549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CH" sz="1600" b="1">
                <a:solidFill>
                  <a:schemeClr val="accent2"/>
                </a:solidFill>
              </a:rPr>
              <a:t>CLIMATE</a:t>
            </a:r>
          </a:p>
        </p:txBody>
      </p:sp>
      <p:sp>
        <p:nvSpPr>
          <p:cNvPr id="12" name="Textfeld 3">
            <a:extLst>
              <a:ext uri="{FF2B5EF4-FFF2-40B4-BE49-F238E27FC236}">
                <a16:creationId xmlns:a16="http://schemas.microsoft.com/office/drawing/2014/main" id="{277AAE6A-3138-4AC2-46E8-7A72C3927A23}"/>
              </a:ext>
            </a:extLst>
          </p:cNvPr>
          <p:cNvSpPr txBox="1"/>
          <p:nvPr/>
        </p:nvSpPr>
        <p:spPr>
          <a:xfrm>
            <a:off x="3503016" y="2693148"/>
            <a:ext cx="2519734" cy="2266915"/>
          </a:xfrm>
          <a:prstGeom prst="rect">
            <a:avLst/>
          </a:prstGeom>
          <a:gradFill>
            <a:gsLst>
              <a:gs pos="30000">
                <a:schemeClr val="accent6">
                  <a:alpha val="80000"/>
                </a:schemeClr>
              </a:gs>
              <a:gs pos="0">
                <a:schemeClr val="accent6">
                  <a:alpha val="0"/>
                </a:schemeClr>
              </a:gs>
              <a:gs pos="100000">
                <a:schemeClr val="accent6"/>
              </a:gs>
            </a:gsLst>
            <a:lin ang="5400000" scaled="1"/>
          </a:gradFill>
        </p:spPr>
        <p:txBody>
          <a:bodyPr wrap="square" tIns="720000" rtlCol="0" anchor="t" anchorCtr="0">
            <a:noAutofit/>
          </a:bodyPr>
          <a:lstStyle/>
          <a:p>
            <a:pPr algn="ctr"/>
            <a:r>
              <a:rPr lang="de-CH" sz="1200" b="1">
                <a:solidFill>
                  <a:schemeClr val="bg1"/>
                </a:solidFill>
              </a:rPr>
              <a:t>Mission:</a:t>
            </a:r>
          </a:p>
          <a:p>
            <a:pPr algn="ctr"/>
            <a:r>
              <a:rPr lang="de-CH" sz="1200">
                <a:solidFill>
                  <a:schemeClr val="bg1"/>
                </a:solidFill>
              </a:rPr>
              <a:t>Further </a:t>
            </a:r>
            <a:r>
              <a:rPr lang="de-CH" sz="1200" err="1">
                <a:solidFill>
                  <a:schemeClr val="bg1"/>
                </a:solidFill>
              </a:rPr>
              <a:t>establish</a:t>
            </a:r>
            <a:r>
              <a:rPr lang="de-CH" sz="1200">
                <a:solidFill>
                  <a:schemeClr val="bg1"/>
                </a:solidFill>
              </a:rPr>
              <a:t> EPFL </a:t>
            </a:r>
            <a:r>
              <a:rPr lang="de-CH" sz="1200" err="1">
                <a:solidFill>
                  <a:schemeClr val="bg1"/>
                </a:solidFill>
              </a:rPr>
              <a:t>as</a:t>
            </a:r>
            <a:r>
              <a:rPr lang="de-CH" sz="1200">
                <a:solidFill>
                  <a:schemeClr val="bg1"/>
                </a:solidFill>
              </a:rPr>
              <a:t> a </a:t>
            </a:r>
            <a:r>
              <a:rPr lang="de-CH" sz="1200" err="1">
                <a:solidFill>
                  <a:schemeClr val="bg1"/>
                </a:solidFill>
              </a:rPr>
              <a:t>leader</a:t>
            </a:r>
            <a:r>
              <a:rPr lang="de-CH" sz="1200">
                <a:solidFill>
                  <a:schemeClr val="bg1"/>
                </a:solidFill>
              </a:rPr>
              <a:t> in </a:t>
            </a:r>
            <a:r>
              <a:rPr lang="de-CH" sz="1200" err="1">
                <a:solidFill>
                  <a:schemeClr val="bg1"/>
                </a:solidFill>
              </a:rPr>
              <a:t>key</a:t>
            </a:r>
            <a:r>
              <a:rPr lang="de-CH" sz="1200">
                <a:solidFill>
                  <a:schemeClr val="bg1"/>
                </a:solidFill>
              </a:rPr>
              <a:t> </a:t>
            </a:r>
            <a:r>
              <a:rPr lang="de-CH" sz="1200" err="1">
                <a:solidFill>
                  <a:schemeClr val="bg1"/>
                </a:solidFill>
              </a:rPr>
              <a:t>strategic</a:t>
            </a:r>
            <a:r>
              <a:rPr lang="de-CH" sz="1200">
                <a:solidFill>
                  <a:schemeClr val="bg1"/>
                </a:solidFill>
              </a:rPr>
              <a:t> </a:t>
            </a:r>
            <a:r>
              <a:rPr lang="de-CH" sz="1200" err="1">
                <a:solidFill>
                  <a:schemeClr val="bg1"/>
                </a:solidFill>
              </a:rPr>
              <a:t>fields</a:t>
            </a:r>
            <a:endParaRPr lang="de-CH" sz="1200">
              <a:solidFill>
                <a:schemeClr val="bg1"/>
              </a:solidFill>
            </a:endParaRPr>
          </a:p>
          <a:p>
            <a:pPr algn="ctr"/>
            <a:endParaRPr lang="de-CH" sz="1200" b="1">
              <a:solidFill>
                <a:schemeClr val="bg1"/>
              </a:solidFill>
            </a:endParaRPr>
          </a:p>
          <a:p>
            <a:pPr algn="ctr"/>
            <a:r>
              <a:rPr lang="de-CH" sz="1200" b="1" err="1">
                <a:solidFill>
                  <a:schemeClr val="bg1"/>
                </a:solidFill>
              </a:rPr>
              <a:t>Priority</a:t>
            </a:r>
            <a:r>
              <a:rPr lang="de-CH" sz="1200" b="1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de-CH" sz="1200">
                <a:solidFill>
                  <a:schemeClr val="bg1"/>
                </a:solidFill>
              </a:rPr>
              <a:t>Fundamental Sciences</a:t>
            </a:r>
            <a:br>
              <a:rPr lang="de-CH" sz="1200">
                <a:solidFill>
                  <a:schemeClr val="bg1"/>
                </a:solidFill>
              </a:rPr>
            </a:br>
            <a:r>
              <a:rPr lang="de-CH" sz="1200">
                <a:solidFill>
                  <a:schemeClr val="bg1"/>
                </a:solidFill>
              </a:rPr>
              <a:t>AI </a:t>
            </a:r>
            <a:r>
              <a:rPr lang="de-CH" sz="1200" err="1">
                <a:solidFill>
                  <a:schemeClr val="bg1"/>
                </a:solidFill>
              </a:rPr>
              <a:t>revolution</a:t>
            </a:r>
            <a:br>
              <a:rPr lang="de-CH" sz="1200">
                <a:solidFill>
                  <a:schemeClr val="bg1"/>
                </a:solidFill>
              </a:rPr>
            </a:br>
            <a:r>
              <a:rPr lang="de-CH" sz="1200">
                <a:solidFill>
                  <a:schemeClr val="bg1"/>
                </a:solidFill>
              </a:rPr>
              <a:t>Health Sciences &amp; Technology</a:t>
            </a:r>
          </a:p>
        </p:txBody>
      </p:sp>
      <p:sp>
        <p:nvSpPr>
          <p:cNvPr id="14" name="Textfeld 3">
            <a:extLst>
              <a:ext uri="{FF2B5EF4-FFF2-40B4-BE49-F238E27FC236}">
                <a16:creationId xmlns:a16="http://schemas.microsoft.com/office/drawing/2014/main" id="{7585BDA3-F329-9514-9344-761CFA0BC2E3}"/>
              </a:ext>
            </a:extLst>
          </p:cNvPr>
          <p:cNvSpPr txBox="1"/>
          <p:nvPr/>
        </p:nvSpPr>
        <p:spPr>
          <a:xfrm>
            <a:off x="6111505" y="2693148"/>
            <a:ext cx="2519734" cy="2266915"/>
          </a:xfrm>
          <a:prstGeom prst="rect">
            <a:avLst/>
          </a:prstGeom>
          <a:gradFill>
            <a:gsLst>
              <a:gs pos="30000">
                <a:schemeClr val="accent2">
                  <a:alpha val="80000"/>
                </a:schemeClr>
              </a:gs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5400000" scaled="1"/>
          </a:gradFill>
        </p:spPr>
        <p:txBody>
          <a:bodyPr wrap="square" tIns="720000" rtlCol="0" anchor="t" anchorCtr="0">
            <a:noAutofit/>
          </a:bodyPr>
          <a:lstStyle/>
          <a:p>
            <a:pPr algn="ctr"/>
            <a:r>
              <a:rPr lang="de-CH" sz="1200" b="1">
                <a:solidFill>
                  <a:schemeClr val="bg1"/>
                </a:solidFill>
              </a:rPr>
              <a:t>Mission:</a:t>
            </a:r>
          </a:p>
          <a:p>
            <a:pPr algn="ctr"/>
            <a:r>
              <a:rPr lang="de-CH" sz="1200" err="1">
                <a:solidFill>
                  <a:schemeClr val="bg1"/>
                </a:solidFill>
              </a:rPr>
              <a:t>Address</a:t>
            </a:r>
            <a:r>
              <a:rPr lang="de-CH" sz="1200">
                <a:solidFill>
                  <a:schemeClr val="bg1"/>
                </a:solidFill>
              </a:rPr>
              <a:t> </a:t>
            </a:r>
            <a:r>
              <a:rPr lang="de-CH" sz="1200" err="1">
                <a:solidFill>
                  <a:schemeClr val="bg1"/>
                </a:solidFill>
              </a:rPr>
              <a:t>sustainability</a:t>
            </a:r>
            <a:r>
              <a:rPr lang="de-CH" sz="1200">
                <a:solidFill>
                  <a:schemeClr val="bg1"/>
                </a:solidFill>
              </a:rPr>
              <a:t> and </a:t>
            </a:r>
            <a:r>
              <a:rPr lang="de-CH" sz="1200" err="1">
                <a:solidFill>
                  <a:schemeClr val="bg1"/>
                </a:solidFill>
              </a:rPr>
              <a:t>climate</a:t>
            </a:r>
            <a:r>
              <a:rPr lang="de-CH" sz="1200">
                <a:solidFill>
                  <a:schemeClr val="bg1"/>
                </a:solidFill>
              </a:rPr>
              <a:t> </a:t>
            </a:r>
            <a:r>
              <a:rPr lang="de-CH" sz="1200" err="1">
                <a:solidFill>
                  <a:schemeClr val="bg1"/>
                </a:solidFill>
              </a:rPr>
              <a:t>crisis</a:t>
            </a:r>
            <a:r>
              <a:rPr lang="de-CH" sz="1200">
                <a:solidFill>
                  <a:schemeClr val="bg1"/>
                </a:solidFill>
              </a:rPr>
              <a:t> </a:t>
            </a:r>
            <a:r>
              <a:rPr lang="de-CH" sz="1200" err="1">
                <a:solidFill>
                  <a:schemeClr val="bg1"/>
                </a:solidFill>
              </a:rPr>
              <a:t>using</a:t>
            </a:r>
            <a:r>
              <a:rPr lang="de-CH" sz="1200">
                <a:solidFill>
                  <a:schemeClr val="bg1"/>
                </a:solidFill>
              </a:rPr>
              <a:t> </a:t>
            </a:r>
            <a:r>
              <a:rPr lang="de-CH" sz="1200" err="1">
                <a:solidFill>
                  <a:schemeClr val="bg1"/>
                </a:solidFill>
              </a:rPr>
              <a:t>our</a:t>
            </a:r>
            <a:r>
              <a:rPr lang="de-CH" sz="1200">
                <a:solidFill>
                  <a:schemeClr val="bg1"/>
                </a:solidFill>
              </a:rPr>
              <a:t> </a:t>
            </a:r>
            <a:r>
              <a:rPr lang="de-CH" sz="1200" err="1">
                <a:solidFill>
                  <a:schemeClr val="bg1"/>
                </a:solidFill>
              </a:rPr>
              <a:t>core</a:t>
            </a:r>
            <a:r>
              <a:rPr lang="de-CH" sz="1200">
                <a:solidFill>
                  <a:schemeClr val="bg1"/>
                </a:solidFill>
              </a:rPr>
              <a:t> </a:t>
            </a:r>
            <a:r>
              <a:rPr lang="de-CH" sz="1200" err="1">
                <a:solidFill>
                  <a:schemeClr val="bg1"/>
                </a:solidFill>
              </a:rPr>
              <a:t>strengths</a:t>
            </a:r>
            <a:endParaRPr lang="de-CH" sz="1200">
              <a:solidFill>
                <a:schemeClr val="bg1"/>
              </a:solidFill>
            </a:endParaRPr>
          </a:p>
          <a:p>
            <a:pPr algn="ctr"/>
            <a:endParaRPr lang="de-CH" sz="1200" b="1">
              <a:solidFill>
                <a:schemeClr val="bg1"/>
              </a:solidFill>
            </a:endParaRPr>
          </a:p>
          <a:p>
            <a:pPr algn="ctr"/>
            <a:r>
              <a:rPr lang="de-CH" sz="1200" b="1" err="1">
                <a:solidFill>
                  <a:schemeClr val="bg1"/>
                </a:solidFill>
              </a:rPr>
              <a:t>Priority</a:t>
            </a:r>
            <a:r>
              <a:rPr lang="de-CH" sz="1200" b="1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de-CH" sz="1200">
                <a:solidFill>
                  <a:schemeClr val="bg1"/>
                </a:solidFill>
              </a:rPr>
              <a:t>Solutions4Sustainability</a:t>
            </a:r>
          </a:p>
        </p:txBody>
      </p:sp>
    </p:spTree>
    <p:extLst>
      <p:ext uri="{BB962C8B-B14F-4D97-AF65-F5344CB8AC3E}">
        <p14:creationId xmlns:p14="http://schemas.microsoft.com/office/powerpoint/2010/main" val="389629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571</TotalTime>
  <Words>1313</Words>
  <Application>Microsoft Office PowerPoint</Application>
  <PresentationFormat>Affichage à l'écran (16:9)</PresentationFormat>
  <Paragraphs>337</Paragraphs>
  <Slides>23</Slides>
  <Notes>19</Notes>
  <HiddenSlides>6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2" baseType="lpstr">
      <vt:lpstr>Arial</vt:lpstr>
      <vt:lpstr>Calibri</vt:lpstr>
      <vt:lpstr>Franklin Gothic Demi Cond</vt:lpstr>
      <vt:lpstr>Lucida Sans</vt:lpstr>
      <vt:lpstr>Symbol</vt:lpstr>
      <vt:lpstr>Trebuchet MS</vt:lpstr>
      <vt:lpstr>Wingdings</vt:lpstr>
      <vt:lpstr>Thème Office</vt:lpstr>
      <vt:lpstr>Feuille de calcul</vt:lpstr>
      <vt:lpstr>Présentation PowerPoint</vt:lpstr>
      <vt:lpstr>Our vision</vt:lpstr>
      <vt:lpstr>EPFL at glance</vt:lpstr>
      <vt:lpstr>Funding 2022 66 % Federal contributions – 33% Third party funds</vt:lpstr>
      <vt:lpstr>EPFL Management Team </vt:lpstr>
      <vt:lpstr>5 Schools and 2 Colleges  From Architecture, to Mathematics, to Chemistry, Life Sciences and Computer Science</vt:lpstr>
      <vt:lpstr>Associated campuses in 4 cantons</vt:lpstr>
      <vt:lpstr>EPFL’s three missions according to the Federal Act</vt:lpstr>
      <vt:lpstr>Three focus areas – Five priorities</vt:lpstr>
      <vt:lpstr>Further establish EPFL as a leader  in key strategic fields </vt:lpstr>
      <vt:lpstr>Maryna Viazovska has received a Fields Medal 2022</vt:lpstr>
      <vt:lpstr>2030 Climate &amp; Sustainability strategy</vt:lpstr>
      <vt:lpstr>Dynamism through strengthened collaborations</vt:lpstr>
      <vt:lpstr>The Rise of Arc Lémanique ERC (all signed ERC grants until 19/12/2022)</vt:lpstr>
      <vt:lpstr>EPFL Innovation Park A rich variety of industries</vt:lpstr>
      <vt:lpstr>Innovation in 2022</vt:lpstr>
      <vt:lpstr>Thank you</vt:lpstr>
      <vt:lpstr>Establishing EPFL as a leading school in the 21st century</vt:lpstr>
      <vt:lpstr>Financial accounting - Key figures</vt:lpstr>
      <vt:lpstr>Growth of the EPFL student population</vt:lpstr>
      <vt:lpstr>Présentation PowerPoint</vt:lpstr>
      <vt:lpstr>Striking achievements </vt:lpstr>
      <vt:lpstr>Science Achieving the Potential of Health Science and Technology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EPFL</dc:title>
  <dc:creator>Utilisateur Microsoft Office</dc:creator>
  <cp:lastModifiedBy>User</cp:lastModifiedBy>
  <cp:revision>17</cp:revision>
  <cp:lastPrinted>2023-04-06T13:53:36Z</cp:lastPrinted>
  <dcterms:created xsi:type="dcterms:W3CDTF">2019-04-02T06:24:35Z</dcterms:created>
  <dcterms:modified xsi:type="dcterms:W3CDTF">2023-06-14T18:17:04Z</dcterms:modified>
</cp:coreProperties>
</file>