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sldIdLst>
    <p:sldId id="3884" r:id="rId5"/>
    <p:sldId id="3885" r:id="rId6"/>
    <p:sldId id="383" r:id="rId7"/>
    <p:sldId id="381" r:id="rId8"/>
    <p:sldId id="376" r:id="rId9"/>
    <p:sldId id="385" r:id="rId10"/>
    <p:sldId id="380" r:id="rId11"/>
    <p:sldId id="3891" r:id="rId12"/>
  </p:sldIdLst>
  <p:sldSz cx="9144000" cy="5143500" type="screen16x9"/>
  <p:notesSz cx="7010400" cy="9296400"/>
  <p:custDataLst>
    <p:tags r:id="rId14"/>
  </p:custDataLst>
  <p:defaultTextStyle>
    <a:defPPr>
      <a:defRPr lang="fr-FR"/>
    </a:defPPr>
    <a:lvl1pPr marL="0" algn="l" defTabSz="685800">
      <a:defRPr sz="135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135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135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135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135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135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135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135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13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ABE"/>
    <a:srgbClr val="262626"/>
    <a:srgbClr val="4B83B8"/>
    <a:srgbClr val="2D73FF"/>
    <a:srgbClr val="E30613"/>
    <a:srgbClr val="CAC7C7"/>
    <a:srgbClr val="F39869"/>
    <a:srgbClr val="15DDD3"/>
    <a:srgbClr val="A70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D1CEDB-DCBF-7E5B-7FCA-4574A8051E23}">
  <a:tblStyle styleId="{0FD1CEDB-DCBF-7E5B-7FCA-4574A8051E23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78076" autoAdjust="0"/>
  </p:normalViewPr>
  <p:slideViewPr>
    <p:cSldViewPr>
      <p:cViewPr varScale="1">
        <p:scale>
          <a:sx n="81" d="100"/>
          <a:sy n="81" d="100"/>
        </p:scale>
        <p:origin x="100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Z:\23.03-Tr&#233;sorerie\15.%20Autres\Pr&#233;sentations\2023\ACTSR%2015.06.2023%20-%20data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>Certain!$D$12:$D$13</cx:f>
        <cx:lvl ptCount="2" formatCode="0%">
          <cx:pt idx="0">0.40000000000000002</cx:pt>
          <cx:pt idx="1">0.59999999999999998</cx:pt>
        </cx:lvl>
      </cx:numDim>
    </cx:data>
  </cx:chartData>
  <cx:chart>
    <cx:plotArea>
      <cx:plotAreaRegion>
        <cx:series layoutId="treemap" uniqueId="{FD717A03-A574-42A5-85CF-0B5B3D923263}">
          <cx:dataPt idx="0">
            <cx:spPr>
              <a:solidFill>
                <a:srgbClr val="E30613">
                  <a:alpha val="20000"/>
                </a:srgbClr>
              </a:solidFill>
            </cx:spPr>
          </cx:dataPt>
          <cx:dataPt idx="1">
            <cx:spPr>
              <a:solidFill>
                <a:srgbClr val="007480">
                  <a:alpha val="20000"/>
                </a:srgbClr>
              </a:solidFill>
            </cx:spPr>
          </cx:dataPt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104360" tIns="52180" rIns="104360" bIns="52180" rtlCol="0"/>
          <a:lstStyle>
            <a:lvl1pPr algn="l">
              <a:defRPr sz="14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97" y="0"/>
            <a:ext cx="3037840" cy="466434"/>
          </a:xfrm>
          <a:prstGeom prst="rect">
            <a:avLst/>
          </a:prstGeom>
        </p:spPr>
        <p:txBody>
          <a:bodyPr vert="horz" lIns="104360" tIns="52180" rIns="104360" bIns="52180" rtlCol="0"/>
          <a:lstStyle>
            <a:lvl1pPr algn="r">
              <a:defRPr sz="1400"/>
            </a:lvl1pPr>
          </a:lstStyle>
          <a:p>
            <a:fld id="{6F10019A-AB85-47CE-9722-2CECD27C6081}" type="datetimeFigureOut">
              <a:rPr lang="fr-CH" smtClean="0"/>
              <a:t>14.06.2023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360" tIns="52180" rIns="104360" bIns="52180" rtlCol="0" anchor="ctr"/>
          <a:lstStyle/>
          <a:p>
            <a:endParaRPr lang="fr-CH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104360" tIns="52180" rIns="104360" bIns="5218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104360" tIns="52180" rIns="104360" bIns="52180" rtlCol="0" anchor="b"/>
          <a:lstStyle>
            <a:lvl1pPr algn="l">
              <a:defRPr sz="14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97" y="8829967"/>
            <a:ext cx="3037840" cy="466433"/>
          </a:xfrm>
          <a:prstGeom prst="rect">
            <a:avLst/>
          </a:prstGeom>
        </p:spPr>
        <p:txBody>
          <a:bodyPr vert="horz" lIns="104360" tIns="52180" rIns="104360" bIns="52180" rtlCol="0" anchor="b"/>
          <a:lstStyle>
            <a:lvl1pPr algn="r">
              <a:defRPr sz="1400"/>
            </a:lvl1pPr>
          </a:lstStyle>
          <a:p>
            <a:fld id="{DB90C803-3533-4B3A-82AE-8D0E8B66C95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194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Institution publique </a:t>
            </a:r>
            <a:r>
              <a:rPr lang="fr-FR" noProof="0" dirty="0">
                <a:sym typeface="Wingdings" panose="05000000000000000000" pitchFamily="2" charset="2"/>
              </a:rPr>
              <a:t> fonds publics!</a:t>
            </a:r>
          </a:p>
          <a:p>
            <a:endParaRPr lang="fr-FR" noProof="0" dirty="0"/>
          </a:p>
          <a:p>
            <a:r>
              <a:rPr lang="fr-FR" noProof="0" dirty="0"/>
              <a:t>CONF :</a:t>
            </a:r>
          </a:p>
          <a:p>
            <a:r>
              <a:rPr lang="fr-FR" noProof="0" dirty="0">
                <a:sym typeface="Wingdings" panose="05000000000000000000" pitchFamily="2" charset="2"/>
              </a:rPr>
              <a:t>Socle de liquidité ~MCHF 50    /    </a:t>
            </a:r>
            <a:r>
              <a:rPr lang="fr-FR" noProof="0" dirty="0"/>
              <a:t>Nécessité de connaitre la couleur de l’argent</a:t>
            </a:r>
          </a:p>
          <a:p>
            <a:endParaRPr lang="fr-FR" noProof="0" dirty="0"/>
          </a:p>
          <a:p>
            <a:r>
              <a:rPr lang="fr-FR" noProof="0" dirty="0"/>
              <a:t>CEPF :</a:t>
            </a:r>
          </a:p>
          <a:p>
            <a:r>
              <a:rPr lang="fr-FR" noProof="0" dirty="0"/>
              <a:t>2 ETH et 4 établissements de recherche      /     Indépendance financière    /    Nouvelles directives de placement 2021 (uniquement sur les autres fonds)      /    VaR – RFV      /     Difficulté à alimenter cette RFV</a:t>
            </a:r>
          </a:p>
          <a:p>
            <a:endParaRPr lang="fr-FR" noProof="0" dirty="0"/>
          </a:p>
          <a:p>
            <a:r>
              <a:rPr lang="fr-FR" noProof="0" dirty="0"/>
              <a:t>EPFL :</a:t>
            </a:r>
          </a:p>
          <a:p>
            <a:r>
              <a:rPr lang="fr-FR" noProof="0" dirty="0"/>
              <a:t>Règlement de trésorerie   /     2021 également     /    comité de placement         /           stratégie de placement en cours d’élaboration + charte de durabilité</a:t>
            </a:r>
          </a:p>
          <a:p>
            <a:endParaRPr lang="fr-FR" noProof="0" dirty="0"/>
          </a:p>
          <a:p>
            <a:endParaRPr lang="fr-FR" noProof="0" dirty="0"/>
          </a:p>
          <a:p>
            <a:r>
              <a:rPr lang="fr-FR" dirty="0"/>
              <a:t>Conclusion :</a:t>
            </a:r>
          </a:p>
          <a:p>
            <a:r>
              <a:rPr lang="fr-FR" dirty="0"/>
              <a:t>Cadre récemment remis à jour     /    Couleur de l’argent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0C803-3533-4B3A-82AE-8D0E8B66C95F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121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noProof="0" dirty="0"/>
              <a:t>TOTAL </a:t>
            </a:r>
            <a:r>
              <a:rPr lang="fr-CH" noProof="0" dirty="0">
                <a:sym typeface="Wingdings" panose="05000000000000000000" pitchFamily="2" charset="2"/>
              </a:rPr>
              <a:t> BNS  Banques – séparation fds directs et autres  Placement autres fonds</a:t>
            </a:r>
          </a:p>
          <a:p>
            <a:r>
              <a:rPr lang="fr-CH" noProof="0" dirty="0">
                <a:sym typeface="Wingdings" panose="05000000000000000000" pitchFamily="2" charset="2"/>
              </a:rPr>
              <a:t>Pas beaucoup sur les marchés, beaucoup en banque</a:t>
            </a:r>
          </a:p>
          <a:p>
            <a:r>
              <a:rPr lang="fr-CH" noProof="0" dirty="0">
                <a:sym typeface="Wingdings" panose="05000000000000000000" pitchFamily="2" charset="2"/>
              </a:rPr>
              <a:t>	 clarification de la gouvernance dès 2021</a:t>
            </a:r>
          </a:p>
          <a:p>
            <a:r>
              <a:rPr lang="fr-CH" noProof="0" dirty="0">
                <a:sym typeface="Wingdings" panose="05000000000000000000" pitchFamily="2" charset="2"/>
              </a:rPr>
              <a:t>	 aversion au risque de la part de la Direction</a:t>
            </a:r>
            <a:endParaRPr lang="fr-CH" noProof="0" dirty="0"/>
          </a:p>
          <a:p>
            <a:r>
              <a:rPr lang="fr-CH" noProof="0" dirty="0">
                <a:sym typeface="Wingdings" panose="05000000000000000000" pitchFamily="2" charset="2"/>
              </a:rPr>
              <a:t>Placement = sensible, puisque institution publique, risque de dégât d’image</a:t>
            </a:r>
          </a:p>
          <a:p>
            <a:endParaRPr lang="fr-CH" noProof="0" dirty="0">
              <a:sym typeface="Wingdings" panose="05000000000000000000" pitchFamily="2" charset="2"/>
            </a:endParaRPr>
          </a:p>
          <a:p>
            <a:endParaRPr lang="fr-CH" noProof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0C803-3533-4B3A-82AE-8D0E8B66C95F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064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noProof="0" dirty="0"/>
              <a:t>RECETTES </a:t>
            </a:r>
            <a:r>
              <a:rPr lang="fr-CH" noProof="0" dirty="0">
                <a:sym typeface="Wingdings" panose="05000000000000000000" pitchFamily="2" charset="2"/>
              </a:rPr>
              <a:t> </a:t>
            </a:r>
            <a:endParaRPr lang="fr-CH" noProof="0" dirty="0"/>
          </a:p>
          <a:p>
            <a:r>
              <a:rPr lang="fr-CH" noProof="0" dirty="0"/>
              <a:t>Couleur de l’argent</a:t>
            </a:r>
          </a:p>
          <a:p>
            <a:r>
              <a:rPr lang="fr-CH" noProof="0" dirty="0"/>
              <a:t>Budget </a:t>
            </a:r>
            <a:r>
              <a:rPr lang="fr-CH" noProof="0" dirty="0">
                <a:sym typeface="Wingdings" panose="05000000000000000000" pitchFamily="2" charset="2"/>
              </a:rPr>
              <a:t> cycle mensuel  (tranche / salaire)</a:t>
            </a:r>
          </a:p>
          <a:p>
            <a:endParaRPr lang="fr-CH" noProof="0" dirty="0"/>
          </a:p>
          <a:p>
            <a:r>
              <a:rPr lang="fr-CH" noProof="0" dirty="0"/>
              <a:t>Indirects </a:t>
            </a:r>
            <a:r>
              <a:rPr lang="fr-CH" noProof="0" dirty="0">
                <a:sym typeface="Wingdings" panose="05000000000000000000" pitchFamily="2" charset="2"/>
              </a:rPr>
              <a:t> </a:t>
            </a:r>
            <a:r>
              <a:rPr lang="fr-CH" noProof="0" dirty="0"/>
              <a:t>Diminution des fonds en provenance du programme cadre de recherche Européen</a:t>
            </a:r>
          </a:p>
          <a:p>
            <a:endParaRPr lang="fr-CH" noProof="0" dirty="0"/>
          </a:p>
          <a:p>
            <a:r>
              <a:rPr lang="fr-CH" noProof="0" dirty="0"/>
              <a:t>Autres recettes : mandat de recherche secteur privés, donation, taxes d’écolages</a:t>
            </a:r>
          </a:p>
          <a:p>
            <a:endParaRPr lang="fr-CH" noProof="0" dirty="0"/>
          </a:p>
          <a:p>
            <a:r>
              <a:rPr lang="fr-CH" noProof="0" dirty="0"/>
              <a:t>DEPENSES : autres dépenses = un seul pack mais certaines dépenses sont suivies   / 500 unités </a:t>
            </a:r>
          </a:p>
          <a:p>
            <a:endParaRPr lang="fr-CH" noProof="0" dirty="0"/>
          </a:p>
          <a:p>
            <a:r>
              <a:rPr lang="fr-CH" noProof="0" dirty="0"/>
              <a:t>PREVISIBILITE : budget et salaires + recettes et dépenses suivies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0C803-3533-4B3A-82AE-8D0E8B66C95F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552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noProof="0" dirty="0"/>
              <a:t>Situation assez confortable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noProof="0" dirty="0"/>
              <a:t>Cycle du «certain»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noProof="0" dirty="0"/>
              <a:t>Collecte de l’information pour la partie incertaine : Communication avec interlocuteurs internes et externes pour mieux cerner les recettes/dépenses suivies</a:t>
            </a:r>
          </a:p>
          <a:p>
            <a:r>
              <a:rPr lang="fr-CH" noProof="0" dirty="0"/>
              <a:t>Modèle statistique pour la partie incertaine : depuis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0C803-3533-4B3A-82AE-8D0E8B66C95F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300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noProof="0" dirty="0"/>
              <a:t>Anecdote étudiants </a:t>
            </a:r>
          </a:p>
          <a:p>
            <a:r>
              <a:rPr lang="fr-CH" noProof="0" dirty="0"/>
              <a:t>Est-ce que la finance est le bon levier si l’on veut faire de la durabilité</a:t>
            </a:r>
          </a:p>
          <a:p>
            <a:r>
              <a:rPr lang="fr-CH" noProof="0" dirty="0"/>
              <a:t>Difficulté à trouver un consensus </a:t>
            </a:r>
          </a:p>
          <a:p>
            <a:endParaRPr lang="fr-CH" noProof="0" dirty="0"/>
          </a:p>
          <a:p>
            <a:endParaRPr lang="fr-C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0C803-3533-4B3A-82AE-8D0E8B66C95F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2963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0C803-3533-4B3A-82AE-8D0E8B66C95F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345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1"/>
          <p:cNvSpPr>
            <a:spLocks noGrp="1"/>
          </p:cNvSpPr>
          <p:nvPr>
            <p:ph type="pic" sz="quarter" idx="10"/>
          </p:nvPr>
        </p:nvSpPr>
        <p:spPr bwMode="auto">
          <a:xfrm>
            <a:off x="1331913" y="0"/>
            <a:ext cx="7812087" cy="4948238"/>
          </a:xfrm>
        </p:spPr>
        <p:txBody>
          <a:bodyPr/>
          <a:lstStyle/>
          <a:p>
            <a:pPr>
              <a:defRPr/>
            </a:pPr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auto">
          <a:xfrm>
            <a:off x="6405563" y="786535"/>
            <a:ext cx="2738437" cy="2338387"/>
          </a:xfrm>
          <a:prstGeom prst="rect">
            <a:avLst/>
          </a:prstGeo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576763" y="3124922"/>
            <a:ext cx="1828800" cy="1568450"/>
          </a:xfrm>
          <a:prstGeom prst="rect">
            <a:avLst/>
          </a:prstGeo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Imag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1"/>
          </p:nvPr>
        </p:nvSpPr>
        <p:spPr bwMode="auto">
          <a:xfrm>
            <a:off x="6400800" y="4683125"/>
            <a:ext cx="1828800" cy="460375"/>
          </a:xfrm>
          <a:prstGeom prst="rect">
            <a:avLst/>
          </a:prstGeo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/>
          </p:nvPr>
        </p:nvSpPr>
        <p:spPr bwMode="auto"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49">
              <a:buFontTx/>
              <a:buChar char="*"/>
              <a:defRPr sz="7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7"/>
          <p:cNvSpPr>
            <a:spLocks noGrp="1"/>
          </p:cNvSpPr>
          <p:nvPr>
            <p:ph type="pic" sz="quarter" idx="13"/>
          </p:nvPr>
        </p:nvSpPr>
        <p:spPr bwMode="auto">
          <a:xfrm>
            <a:off x="904875" y="1563688"/>
            <a:ext cx="3144838" cy="3579812"/>
          </a:xfrm>
        </p:spPr>
        <p:txBody>
          <a:bodyPr/>
          <a:lstStyle/>
          <a:p>
            <a:pPr>
              <a:defRPr/>
            </a:pPr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4049395" y="1563688"/>
            <a:ext cx="4581525" cy="3386772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e la date 8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Speaker </a:t>
            </a:r>
          </a:p>
        </p:txBody>
      </p:sp>
      <p:sp>
        <p:nvSpPr>
          <p:cNvPr id="9" name="Espace réservé du numéro de diapositive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904875" y="1563688"/>
            <a:ext cx="3671466" cy="326350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959772" y="1563688"/>
            <a:ext cx="3671466" cy="326350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Titr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e la date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Speaker </a:t>
            </a:r>
          </a:p>
        </p:txBody>
      </p:sp>
      <p:sp>
        <p:nvSpPr>
          <p:cNvPr id="9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Speaker 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6"/>
          <p:cNvSpPr>
            <a:spLocks noGrp="1"/>
          </p:cNvSpPr>
          <p:nvPr>
            <p:ph type="pic" sz="quarter" idx="13"/>
          </p:nvPr>
        </p:nvSpPr>
        <p:spPr bwMode="auto">
          <a:xfrm>
            <a:off x="904875" y="0"/>
            <a:ext cx="8239125" cy="5143500"/>
          </a:xfrm>
        </p:spPr>
        <p:txBody>
          <a:bodyPr/>
          <a:lstStyle/>
          <a:p>
            <a:pPr>
              <a:defRPr/>
            </a:pPr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6405563" y="2571750"/>
            <a:ext cx="2738437" cy="2111375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Espace réservé de la date 2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Speaker 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6"/>
          <p:cNvSpPr>
            <a:spLocks noGrp="1"/>
          </p:cNvSpPr>
          <p:nvPr>
            <p:ph type="pic" sz="quarter" idx="13"/>
          </p:nvPr>
        </p:nvSpPr>
        <p:spPr bwMode="auto">
          <a:xfrm>
            <a:off x="904875" y="0"/>
            <a:ext cx="7726363" cy="5143500"/>
          </a:xfrm>
        </p:spPr>
        <p:txBody>
          <a:bodyPr/>
          <a:lstStyle/>
          <a:p>
            <a:pPr>
              <a:defRPr/>
            </a:pPr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Speaker </a:t>
            </a:r>
          </a:p>
        </p:txBody>
      </p:sp>
      <p:sp>
        <p:nvSpPr>
          <p:cNvPr id="7" name="Espace réservé du numéro de diapositive 7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6"/>
          <p:cNvSpPr>
            <a:spLocks noGrp="1"/>
          </p:cNvSpPr>
          <p:nvPr>
            <p:ph type="pic" sz="quarter" idx="13"/>
          </p:nvPr>
        </p:nvSpPr>
        <p:spPr bwMode="auto">
          <a:xfrm>
            <a:off x="904875" y="3114674"/>
            <a:ext cx="8239125" cy="2028825"/>
          </a:xfrm>
        </p:spPr>
        <p:txBody>
          <a:bodyPr/>
          <a:lstStyle/>
          <a:p>
            <a:pPr>
              <a:defRPr/>
            </a:pPr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7"/>
          </p:nvPr>
        </p:nvSpPr>
        <p:spPr bwMode="auto"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8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9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Speaker </a:t>
            </a: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20"/>
          </p:nvPr>
        </p:nvSpPr>
        <p:spPr bwMode="auto"/>
        <p:txBody>
          <a:bodyPr/>
          <a:lstStyle/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  <p:sp>
        <p:nvSpPr>
          <p:cNvPr id="9" name="Titr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Speaker 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6"/>
          <p:cNvSpPr>
            <a:spLocks noGrp="1"/>
          </p:cNvSpPr>
          <p:nvPr>
            <p:ph type="pic" sz="quarter" idx="13"/>
          </p:nvPr>
        </p:nvSpPr>
        <p:spPr bwMode="auto">
          <a:xfrm>
            <a:off x="904875" y="2571750"/>
            <a:ext cx="8239125" cy="2571750"/>
          </a:xfrm>
        </p:spPr>
        <p:txBody>
          <a:bodyPr/>
          <a:lstStyle/>
          <a:p>
            <a:pPr>
              <a:defRPr/>
            </a:pPr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a date 2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Speaker 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7" y="80283"/>
            <a:ext cx="1175301" cy="508654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INTRODUCTION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Martin Vetterli - EPFL President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3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1"/>
          <p:cNvSpPr>
            <a:spLocks noGrp="1"/>
          </p:cNvSpPr>
          <p:nvPr>
            <p:ph type="pic" sz="quarter" idx="10"/>
          </p:nvPr>
        </p:nvSpPr>
        <p:spPr bwMode="auto">
          <a:xfrm>
            <a:off x="1331913" y="0"/>
            <a:ext cx="7812087" cy="4948238"/>
          </a:xfrm>
        </p:spPr>
        <p:txBody>
          <a:bodyPr/>
          <a:lstStyle/>
          <a:p>
            <a:pPr>
              <a:defRPr/>
            </a:pPr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auto">
          <a:xfrm>
            <a:off x="6405563" y="786535"/>
            <a:ext cx="2738437" cy="2338387"/>
          </a:xfrm>
          <a:prstGeom prst="rect">
            <a:avLst/>
          </a:prstGeo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576763" y="3124922"/>
            <a:ext cx="1828800" cy="1568450"/>
          </a:xfrm>
          <a:prstGeom prst="rect">
            <a:avLst/>
          </a:prstGeo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Imag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1"/>
          </p:nvPr>
        </p:nvSpPr>
        <p:spPr bwMode="auto">
          <a:xfrm>
            <a:off x="6400800" y="4683125"/>
            <a:ext cx="1828800" cy="460375"/>
          </a:xfrm>
          <a:prstGeom prst="rect">
            <a:avLst/>
          </a:prstGeo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pic>
        <p:nvPicPr>
          <p:cNvPr id="9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 rot="16199999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latin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Espace réservé pour une image  8"/>
          <p:cNvSpPr>
            <a:spLocks noGrp="1"/>
          </p:cNvSpPr>
          <p:nvPr>
            <p:ph type="pic" sz="quarter" idx="13"/>
          </p:nvPr>
        </p:nvSpPr>
        <p:spPr bwMode="auto">
          <a:xfrm>
            <a:off x="904875" y="0"/>
            <a:ext cx="3667125" cy="5143500"/>
          </a:xfrm>
        </p:spPr>
        <p:txBody>
          <a:bodyPr/>
          <a:lstStyle/>
          <a:p>
            <a:pPr>
              <a:defRPr/>
            </a:pPr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8" name="Espace réservé de la date 11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9" name="Espace réservé du pied de page 12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Speaker </a:t>
            </a:r>
          </a:p>
        </p:txBody>
      </p:sp>
      <p:sp>
        <p:nvSpPr>
          <p:cNvPr id="10" name="Espace réservé du numéro de diapositive 13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latin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Espace réservé pour une image  8"/>
          <p:cNvSpPr>
            <a:spLocks noGrp="1"/>
          </p:cNvSpPr>
          <p:nvPr>
            <p:ph type="pic" sz="quarter" idx="13"/>
          </p:nvPr>
        </p:nvSpPr>
        <p:spPr bwMode="auto">
          <a:xfrm>
            <a:off x="904875" y="0"/>
            <a:ext cx="3667125" cy="5143500"/>
          </a:xfrm>
        </p:spPr>
        <p:txBody>
          <a:bodyPr/>
          <a:lstStyle/>
          <a:p>
            <a:pPr>
              <a:defRPr/>
            </a:pPr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8" name="Espace réservé de la date 11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9" name="Espace réservé du pied de page 12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Speaker </a:t>
            </a:r>
          </a:p>
        </p:txBody>
      </p:sp>
      <p:sp>
        <p:nvSpPr>
          <p:cNvPr id="10" name="Espace réservé du numéro de diapositive 13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latin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Espace réservé pour une image  8"/>
          <p:cNvSpPr>
            <a:spLocks noGrp="1"/>
          </p:cNvSpPr>
          <p:nvPr>
            <p:ph type="pic" sz="quarter" idx="13"/>
          </p:nvPr>
        </p:nvSpPr>
        <p:spPr bwMode="auto">
          <a:xfrm>
            <a:off x="904875" y="0"/>
            <a:ext cx="3667125" cy="5143500"/>
          </a:xfrm>
        </p:spPr>
        <p:txBody>
          <a:bodyPr/>
          <a:lstStyle/>
          <a:p>
            <a:pPr>
              <a:defRPr/>
            </a:pPr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Speaker </a:t>
            </a:r>
          </a:p>
        </p:txBody>
      </p:sp>
      <p:sp>
        <p:nvSpPr>
          <p:cNvPr id="10" name="Espace réservé du numéro de diapositive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Titr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Speaker </a:t>
            </a:r>
          </a:p>
        </p:txBody>
      </p:sp>
      <p:sp>
        <p:nvSpPr>
          <p:cNvPr id="8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904875" y="1563688"/>
            <a:ext cx="4581525" cy="3386772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Espace réservé pour une image  7"/>
          <p:cNvSpPr>
            <a:spLocks noGrp="1"/>
          </p:cNvSpPr>
          <p:nvPr>
            <p:ph type="pic" sz="quarter" idx="13"/>
          </p:nvPr>
        </p:nvSpPr>
        <p:spPr bwMode="auto">
          <a:xfrm>
            <a:off x="5486400" y="0"/>
            <a:ext cx="3144838" cy="5143500"/>
          </a:xfrm>
        </p:spPr>
        <p:txBody>
          <a:bodyPr/>
          <a:lstStyle/>
          <a:p>
            <a:pPr>
              <a:defRPr/>
            </a:pPr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6" name="Titr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8" name="Espace réservé du pied de page 10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Speaker </a:t>
            </a:r>
          </a:p>
        </p:txBody>
      </p:sp>
      <p:sp>
        <p:nvSpPr>
          <p:cNvPr id="9" name="Espace réservé du numéro de diapositive 11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7"/>
          <p:cNvSpPr>
            <a:spLocks noGrp="1"/>
          </p:cNvSpPr>
          <p:nvPr>
            <p:ph type="pic" sz="quarter" idx="13"/>
          </p:nvPr>
        </p:nvSpPr>
        <p:spPr bwMode="auto">
          <a:xfrm>
            <a:off x="904875" y="0"/>
            <a:ext cx="3144838" cy="5143500"/>
          </a:xfrm>
        </p:spPr>
        <p:txBody>
          <a:bodyPr/>
          <a:lstStyle/>
          <a:p>
            <a:pPr>
              <a:defRPr/>
            </a:pPr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4049395" y="1563688"/>
            <a:ext cx="4581525" cy="3386772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Espace réservé de la date 6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Speaker </a:t>
            </a:r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  <p:sp>
        <p:nvSpPr>
          <p:cNvPr id="9" name="Titre 10"/>
          <p:cNvSpPr>
            <a:spLocks noGrp="1"/>
          </p:cNvSpPr>
          <p:nvPr>
            <p:ph type="title"/>
          </p:nvPr>
        </p:nvSpPr>
        <p:spPr bwMode="auto">
          <a:xfrm>
            <a:off x="904876" y="131032"/>
            <a:ext cx="3144520" cy="107275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7"/>
          <p:cNvSpPr>
            <a:spLocks noGrp="1"/>
          </p:cNvSpPr>
          <p:nvPr>
            <p:ph type="pic" sz="quarter" idx="13"/>
          </p:nvPr>
        </p:nvSpPr>
        <p:spPr bwMode="auto">
          <a:xfrm>
            <a:off x="904875" y="0"/>
            <a:ext cx="3144838" cy="5143500"/>
          </a:xfrm>
        </p:spPr>
        <p:txBody>
          <a:bodyPr/>
          <a:lstStyle/>
          <a:p>
            <a:pPr>
              <a:defRPr/>
            </a:pPr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4049395" y="1563688"/>
            <a:ext cx="4581525" cy="3386772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Espace réservé de la date 6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Speaker </a:t>
            </a:r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  <p:sp>
        <p:nvSpPr>
          <p:cNvPr id="9" name="Titre 10"/>
          <p:cNvSpPr>
            <a:spLocks noGrp="1"/>
          </p:cNvSpPr>
          <p:nvPr>
            <p:ph type="title"/>
          </p:nvPr>
        </p:nvSpPr>
        <p:spPr bwMode="auto">
          <a:xfrm>
            <a:off x="4049395" y="131032"/>
            <a:ext cx="3144520" cy="107275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 rot="16199999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fr-FR" dirty="0"/>
              <a:t>Organisation EPFL 2021 - Document de synthèse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 rot="16199999">
            <a:off x="7115989" y="1874064"/>
            <a:ext cx="3543259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fr-FR" dirty="0"/>
              <a:t>Speaker 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E1E1CD7C-2161-7D43-862E-CE4C333CD873}" type="slidenum">
              <a:rPr lang="fr-FR"/>
              <a:t>‹N°›</a:t>
            </a:fld>
            <a:endParaRPr lang="fr-FR" dirty="0"/>
          </a:p>
        </p:txBody>
      </p:sp>
      <p:pic>
        <p:nvPicPr>
          <p:cNvPr id="9" name="Image 12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0" name="Rectangle 13"/>
          <p:cNvSpPr/>
          <p:nvPr/>
        </p:nvSpPr>
        <p:spPr bwMode="auto">
          <a:xfrm rot="16199999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/>
  <p:txStyles>
    <p:titleStyle>
      <a:lvl1pPr algn="l" defTabSz="685800">
        <a:lnSpc>
          <a:spcPct val="90000"/>
        </a:lnSpc>
        <a:spcBef>
          <a:spcPts val="0"/>
        </a:spcBef>
        <a:buNone/>
        <a:defRPr sz="3200" b="1" i="0" spc="-70">
          <a:solidFill>
            <a:schemeClr val="tx1"/>
          </a:solidFill>
          <a:latin typeface="Franklin Gothic Demi Cond"/>
          <a:ea typeface="Roboto Black"/>
          <a:cs typeface="Arial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/>
        <a:buChar char="§"/>
        <a:defRPr sz="1800" b="0" i="0">
          <a:solidFill>
            <a:schemeClr val="tx1"/>
          </a:solidFill>
          <a:latin typeface="Arial"/>
          <a:ea typeface="+mn-ea"/>
          <a:cs typeface="Arial"/>
        </a:defRPr>
      </a:lvl1pPr>
      <a:lvl2pPr marL="514350" indent="-171450" algn="l" defTabSz="685800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/>
        <a:buChar char="•"/>
        <a:defRPr sz="1600" b="0" i="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685800">
        <a:lnSpc>
          <a:spcPct val="90000"/>
        </a:lnSpc>
        <a:spcBef>
          <a:spcPts val="375"/>
        </a:spcBef>
        <a:buSzPct val="90000"/>
        <a:buFont typeface="Wingdings"/>
        <a:buChar char="§"/>
        <a:defRPr sz="1500" b="0" i="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14/relationships/chartEx" Target="../charts/chartEx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84E6200C-3CEB-4B79-A58C-2D5567ABAE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461" b="27461"/>
          <a:stretch>
            <a:fillRect/>
          </a:stretch>
        </p:blipFill>
        <p:spPr>
          <a:xfrm>
            <a:off x="1331913" y="0"/>
            <a:ext cx="7812087" cy="494823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3776CF4-D1E0-4BBD-8AFF-AB9FD40DE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/>
          <a:p>
            <a:r>
              <a:rPr lang="fr-FR" sz="3600" b="0" dirty="0">
                <a:solidFill>
                  <a:schemeClr val="bg1">
                    <a:lumMod val="95000"/>
                  </a:schemeClr>
                </a:solidFill>
              </a:rPr>
              <a:t>La trésorerie à l’EPFL</a:t>
            </a:r>
            <a:endParaRPr lang="fr-CH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A4036277-751D-4FE7-B9C8-3257C0D1F4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Jérôme Clavien</a:t>
            </a:r>
          </a:p>
          <a:p>
            <a:r>
              <a:rPr lang="fr-CH" dirty="0"/>
              <a:t>Responsable </a:t>
            </a:r>
          </a:p>
          <a:p>
            <a:r>
              <a:rPr lang="fr-CH" dirty="0"/>
              <a:t>trésorerie EPFL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4424E5-D18F-461F-933C-A418033A71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/>
              <a:t>15 juin 2023</a:t>
            </a:r>
          </a:p>
        </p:txBody>
      </p:sp>
    </p:spTree>
    <p:extLst>
      <p:ext uri="{BB962C8B-B14F-4D97-AF65-F5344CB8AC3E}">
        <p14:creationId xmlns:p14="http://schemas.microsoft.com/office/powerpoint/2010/main" val="7322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4A74B-4891-4875-B1D1-D511B8CD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0"/>
            <a:ext cx="4058920" cy="1793875"/>
          </a:xfrm>
        </p:spPr>
        <p:txBody>
          <a:bodyPr/>
          <a:lstStyle/>
          <a:p>
            <a:r>
              <a:rPr lang="fr-CH" dirty="0"/>
              <a:t>AGENDA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163ABC-8AAE-4F51-9DC6-BAF1BF102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1563688"/>
            <a:ext cx="4058920" cy="316457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fr-FR" sz="2400" dirty="0"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atin typeface="+mj-lt"/>
              </a:rPr>
              <a:t>Cadre règlementaire</a:t>
            </a:r>
          </a:p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fr-FR" sz="2400" dirty="0"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atin typeface="+mj-lt"/>
              </a:rPr>
              <a:t>Vue d’ensemble</a:t>
            </a:r>
          </a:p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fr-FR" sz="2400" dirty="0"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atin typeface="+mj-lt"/>
              </a:rPr>
              <a:t>Gestion de l’incertitude</a:t>
            </a:r>
          </a:p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fr-FR" sz="2400" dirty="0"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atin typeface="+mj-lt"/>
              </a:rPr>
              <a:t>Finance durable</a:t>
            </a:r>
            <a:endParaRPr lang="fr-CH" sz="24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28B5B5-3D8B-47B4-8A4A-3E4DA7FD23E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ACTSR – TREASURERS FORUM -  15.06.2023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28C365-D56B-4328-8934-7E0E70A567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Jérôme Clavien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4478C8-5E4C-45F2-AF17-643FAFA262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B9ECE4E4-C900-4E83-BF3B-BB8A49424B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0" b="90"/>
          <a:stretch>
            <a:fillRect/>
          </a:stretch>
        </p:blipFill>
        <p:spPr>
          <a:xfrm>
            <a:off x="904875" y="0"/>
            <a:ext cx="36671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BC90AC-B672-4D21-A232-15A24AFA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491073"/>
            <a:ext cx="6691461" cy="496501"/>
          </a:xfrm>
        </p:spPr>
        <p:txBody>
          <a:bodyPr>
            <a:noAutofit/>
          </a:bodyPr>
          <a:lstStyle/>
          <a:p>
            <a:r>
              <a:rPr lang="fr-CH" sz="4000" dirty="0"/>
              <a:t>Cadre règlementaire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0D5DC44-A81C-43FD-9101-84E50023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199999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ACTSR – TREASURERS FORUM -  15.06.2023</a:t>
            </a:r>
          </a:p>
        </p:txBody>
      </p:sp>
      <p:pic>
        <p:nvPicPr>
          <p:cNvPr id="5" name="Picture 8" descr="Administration fédérale des finances">
            <a:extLst>
              <a:ext uri="{FF2B5EF4-FFF2-40B4-BE49-F238E27FC236}">
                <a16:creationId xmlns:a16="http://schemas.microsoft.com/office/drawing/2014/main" id="{946E1DF8-095F-4BD5-BE18-93194C010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90" y="1712012"/>
            <a:ext cx="1747020" cy="4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E490E0F-79F7-41FD-93A2-11BFCF26B7C4}"/>
              </a:ext>
            </a:extLst>
          </p:cNvPr>
          <p:cNvSpPr txBox="1"/>
          <p:nvPr/>
        </p:nvSpPr>
        <p:spPr>
          <a:xfrm>
            <a:off x="1223310" y="1517834"/>
            <a:ext cx="22685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900" b="1" dirty="0">
                <a:solidFill>
                  <a:schemeClr val="tx2"/>
                </a:solidFill>
              </a:rPr>
              <a:t>Administration Fédérale des Finances</a:t>
            </a:r>
            <a:endParaRPr lang="en-GB" sz="900" b="1" dirty="0">
              <a:solidFill>
                <a:schemeClr val="tx2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C0D23B4-8C61-4F95-934D-B9885B0A3A3F}"/>
              </a:ext>
            </a:extLst>
          </p:cNvPr>
          <p:cNvSpPr txBox="1"/>
          <p:nvPr/>
        </p:nvSpPr>
        <p:spPr>
          <a:xfrm>
            <a:off x="3542390" y="1494765"/>
            <a:ext cx="4365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chemeClr val="accent4"/>
                </a:solidFill>
              </a:rPr>
              <a:t>Convention de trésorerie </a:t>
            </a:r>
            <a:r>
              <a:rPr lang="fr-CH" b="1" dirty="0"/>
              <a:t>: 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fr-CH" b="1" dirty="0"/>
              <a:t>	</a:t>
            </a:r>
            <a:r>
              <a:rPr lang="fr-CH" dirty="0"/>
              <a:t>fonds </a:t>
            </a:r>
            <a:r>
              <a:rPr lang="fr-CH" b="1" dirty="0">
                <a:solidFill>
                  <a:schemeClr val="accent1"/>
                </a:solidFill>
              </a:rPr>
              <a:t>directs</a:t>
            </a:r>
            <a:r>
              <a:rPr lang="fr-CH" dirty="0"/>
              <a:t> (budget) </a:t>
            </a:r>
            <a:r>
              <a:rPr lang="fr-CH" dirty="0">
                <a:sym typeface="Wingdings" panose="05000000000000000000" pitchFamily="2" charset="2"/>
              </a:rPr>
              <a:t> BNS</a:t>
            </a:r>
            <a:endParaRPr lang="fr-CH" dirty="0"/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fr-CH" dirty="0"/>
              <a:t>	fonds </a:t>
            </a:r>
            <a:r>
              <a:rPr lang="fr-CH" b="1" dirty="0">
                <a:solidFill>
                  <a:schemeClr val="accent5"/>
                </a:solidFill>
              </a:rPr>
              <a:t>indirects</a:t>
            </a:r>
            <a:r>
              <a:rPr lang="fr-CH" dirty="0"/>
              <a:t> (recherche) </a:t>
            </a:r>
            <a:r>
              <a:rPr lang="fr-CH" dirty="0">
                <a:sym typeface="Wingdings" panose="05000000000000000000" pitchFamily="2" charset="2"/>
              </a:rPr>
              <a:t> BNS</a:t>
            </a:r>
            <a:endParaRPr lang="fr-CH" dirty="0"/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fr-CH" dirty="0"/>
              <a:t>	</a:t>
            </a:r>
            <a:r>
              <a:rPr lang="fr-CH" b="1" dirty="0">
                <a:solidFill>
                  <a:schemeClr val="accent4"/>
                </a:solidFill>
              </a:rPr>
              <a:t>autres</a:t>
            </a:r>
            <a:r>
              <a:rPr lang="fr-CH" dirty="0"/>
              <a:t> fonds </a:t>
            </a:r>
            <a:r>
              <a:rPr lang="fr-CH" dirty="0">
                <a:sym typeface="Wingdings" panose="05000000000000000000" pitchFamily="2" charset="2"/>
              </a:rPr>
              <a:t> peuvent être placés librement</a:t>
            </a:r>
            <a:endParaRPr lang="fr-CH" dirty="0"/>
          </a:p>
        </p:txBody>
      </p:sp>
      <p:pic>
        <p:nvPicPr>
          <p:cNvPr id="8" name="Picture 4" descr="File:ETH-Rat Logo.svg - Wikimedia Commons">
            <a:extLst>
              <a:ext uri="{FF2B5EF4-FFF2-40B4-BE49-F238E27FC236}">
                <a16:creationId xmlns:a16="http://schemas.microsoft.com/office/drawing/2014/main" id="{D22AAC21-83FB-42CE-8B18-A58A9EC7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90" y="2637214"/>
            <a:ext cx="1512168" cy="424772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497381C-1ED4-4332-B472-DC2FDBE51DE0}"/>
              </a:ext>
            </a:extLst>
          </p:cNvPr>
          <p:cNvSpPr txBox="1"/>
          <p:nvPr/>
        </p:nvSpPr>
        <p:spPr>
          <a:xfrm>
            <a:off x="3542390" y="2637214"/>
            <a:ext cx="4147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chemeClr val="accent4"/>
                </a:solidFill>
              </a:rPr>
              <a:t>Directives de placement </a:t>
            </a:r>
            <a:r>
              <a:rPr lang="fr-CH" b="1" dirty="0"/>
              <a:t>: 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fr-CH" dirty="0"/>
              <a:t>allocation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fr-CH" dirty="0"/>
              <a:t>mesure du risque et stratégie de placement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fr-CH" dirty="0"/>
              <a:t>critères de durabilité</a:t>
            </a:r>
          </a:p>
        </p:txBody>
      </p:sp>
      <p:pic>
        <p:nvPicPr>
          <p:cNvPr id="10" name="Picture 6" descr="1280px-Logo_EPFL.svg | Procsim">
            <a:extLst>
              <a:ext uri="{FF2B5EF4-FFF2-40B4-BE49-F238E27FC236}">
                <a16:creationId xmlns:a16="http://schemas.microsoft.com/office/drawing/2014/main" id="{0A7F7A63-46CF-47D5-974B-757DB045E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90" y="3867894"/>
            <a:ext cx="988125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E04F92B-0CC5-4B1F-AD50-73E409969559}"/>
              </a:ext>
            </a:extLst>
          </p:cNvPr>
          <p:cNvSpPr txBox="1"/>
          <p:nvPr/>
        </p:nvSpPr>
        <p:spPr>
          <a:xfrm>
            <a:off x="3542390" y="3770372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chemeClr val="accent4"/>
                </a:solidFill>
              </a:rPr>
              <a:t>Règlements internes </a:t>
            </a:r>
            <a:r>
              <a:rPr lang="fr-CH" b="1" dirty="0"/>
              <a:t>: 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fr-CH" dirty="0"/>
              <a:t>gouvernance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fr-CH" dirty="0"/>
              <a:t>stratégie de placement</a:t>
            </a:r>
          </a:p>
          <a:p>
            <a:pPr lvl="1"/>
            <a:endParaRPr lang="fr-CH" dirty="0"/>
          </a:p>
        </p:txBody>
      </p:sp>
      <p:pic>
        <p:nvPicPr>
          <p:cNvPr id="13" name="Graphique 12" descr="Marteau de président">
            <a:extLst>
              <a:ext uri="{FF2B5EF4-FFF2-40B4-BE49-F238E27FC236}">
                <a16:creationId xmlns:a16="http://schemas.microsoft.com/office/drawing/2014/main" id="{CEBC53CF-79FA-400D-84DB-DE7942F28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2803" y="117373"/>
            <a:ext cx="1843252" cy="18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BC90AC-B672-4D21-A232-15A24AFA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491073"/>
            <a:ext cx="7555557" cy="496501"/>
          </a:xfrm>
        </p:spPr>
        <p:txBody>
          <a:bodyPr>
            <a:noAutofit/>
          </a:bodyPr>
          <a:lstStyle/>
          <a:p>
            <a:r>
              <a:rPr lang="fr-CH" sz="4000" dirty="0"/>
              <a:t>Vue d’ensemble et chiffres clés </a:t>
            </a:r>
            <a:r>
              <a:rPr lang="fr-CH" sz="1800" b="0" dirty="0"/>
              <a:t>(1)</a:t>
            </a:r>
            <a:endParaRPr lang="fr-CH" sz="4000" b="0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0D5DC44-A81C-43FD-9101-84E50023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199999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ACTSR – TREASURERS FORUM -  15.06.2023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F736EC-29B9-4B5F-9DE7-5F22B46B429E}"/>
              </a:ext>
            </a:extLst>
          </p:cNvPr>
          <p:cNvSpPr txBox="1"/>
          <p:nvPr/>
        </p:nvSpPr>
        <p:spPr>
          <a:xfrm>
            <a:off x="1043608" y="91556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CE004B-715E-4527-BF08-499979C4D1FC}"/>
              </a:ext>
            </a:extLst>
          </p:cNvPr>
          <p:cNvSpPr txBox="1"/>
          <p:nvPr/>
        </p:nvSpPr>
        <p:spPr>
          <a:xfrm>
            <a:off x="5940152" y="3962549"/>
            <a:ext cx="3052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accent4"/>
                </a:solidFill>
              </a:rPr>
              <a:t>Stratégie de placement</a:t>
            </a:r>
          </a:p>
          <a:p>
            <a:endParaRPr lang="fr-CH" sz="400" b="1" dirty="0">
              <a:solidFill>
                <a:schemeClr val="accent4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H" sz="1100" dirty="0"/>
              <a:t>Cash flow matching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H" sz="1100" dirty="0"/>
              <a:t>Mandat balancé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2F929E4-8611-427A-8B52-26AC7F759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12067"/>
            <a:ext cx="4515821" cy="32865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DB154A2-906C-4995-B3C0-F3125651D1A8}"/>
              </a:ext>
            </a:extLst>
          </p:cNvPr>
          <p:cNvSpPr txBox="1"/>
          <p:nvPr/>
        </p:nvSpPr>
        <p:spPr>
          <a:xfrm>
            <a:off x="5940152" y="2356448"/>
            <a:ext cx="30524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accent4"/>
                </a:solidFill>
              </a:rPr>
              <a:t>Liquidity squeeze à venir</a:t>
            </a:r>
          </a:p>
          <a:p>
            <a:endParaRPr lang="fr-CH" sz="400" b="1" dirty="0">
              <a:solidFill>
                <a:schemeClr val="accent4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H" sz="1100" b="1" dirty="0"/>
              <a:t>Pic d’infrastructure </a:t>
            </a:r>
            <a:r>
              <a:rPr lang="fr-CH" sz="1100" dirty="0"/>
              <a:t>: réduction des </a:t>
            </a:r>
            <a:r>
              <a:rPr lang="fr-CH" sz="1100" dirty="0">
                <a:solidFill>
                  <a:schemeClr val="accent4"/>
                </a:solidFill>
              </a:rPr>
              <a:t>Autres fonds</a:t>
            </a:r>
            <a:r>
              <a:rPr lang="fr-CH" sz="1100" dirty="0"/>
              <a:t> de l’ordre de </a:t>
            </a:r>
            <a:r>
              <a:rPr lang="fr-CH" sz="1100" b="1" dirty="0"/>
              <a:t>MCHF 350 </a:t>
            </a:r>
            <a:r>
              <a:rPr lang="fr-CH" sz="1100" dirty="0"/>
              <a:t>à l’horizon 2029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H" sz="1100" b="1" dirty="0"/>
              <a:t>Resserrement budgétaire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H" sz="1100" dirty="0"/>
              <a:t>Augmentation des </a:t>
            </a:r>
            <a:r>
              <a:rPr lang="fr-CH" sz="1100" b="1" dirty="0"/>
              <a:t>coûts de l’énergie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CH" sz="1100" b="1" dirty="0"/>
              <a:t>Inflation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84CACA-4EA2-44D8-9409-16A1D208B19A}"/>
              </a:ext>
            </a:extLst>
          </p:cNvPr>
          <p:cNvSpPr txBox="1"/>
          <p:nvPr/>
        </p:nvSpPr>
        <p:spPr>
          <a:xfrm>
            <a:off x="5940152" y="1412067"/>
            <a:ext cx="305247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accent4"/>
                </a:solidFill>
              </a:rPr>
              <a:t>Rendement BNS</a:t>
            </a:r>
          </a:p>
          <a:p>
            <a:endParaRPr lang="fr-CH" sz="400" b="1" dirty="0">
              <a:solidFill>
                <a:schemeClr val="accent4"/>
              </a:solidFill>
            </a:endParaRPr>
          </a:p>
          <a:p>
            <a:r>
              <a:rPr lang="fr-CH" sz="1100" dirty="0"/>
              <a:t>Taux préférentiel : basé sur obligations conf. 7 ans, flottant (mise à jour mensuelle</a:t>
            </a:r>
            <a:r>
              <a:rPr lang="fr-CH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63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E8DC0FC2-D7C5-4AB2-93AD-E13703C3A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44" y="1273250"/>
            <a:ext cx="4742570" cy="35699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BC90AC-B672-4D21-A232-15A24AFA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491073"/>
            <a:ext cx="7555557" cy="496501"/>
          </a:xfrm>
        </p:spPr>
        <p:txBody>
          <a:bodyPr>
            <a:noAutofit/>
          </a:bodyPr>
          <a:lstStyle/>
          <a:p>
            <a:r>
              <a:rPr lang="fr-CH" sz="4000" dirty="0"/>
              <a:t>Vue d’ensemble et chiffres clés </a:t>
            </a:r>
            <a:r>
              <a:rPr lang="fr-CH" sz="1800" b="0" dirty="0"/>
              <a:t>(2)</a:t>
            </a:r>
            <a:endParaRPr lang="fr-CH" sz="4000" b="0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0D5DC44-A81C-43FD-9101-84E50023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199999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ACTSR – TREASURERS FORUM -  15.06.2023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F736EC-29B9-4B5F-9DE7-5F22B46B429E}"/>
              </a:ext>
            </a:extLst>
          </p:cNvPr>
          <p:cNvSpPr txBox="1"/>
          <p:nvPr/>
        </p:nvSpPr>
        <p:spPr>
          <a:xfrm>
            <a:off x="1043608" y="91556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2022</a:t>
            </a:r>
          </a:p>
        </p:txBody>
      </p:sp>
      <p:pic>
        <p:nvPicPr>
          <p:cNvPr id="9" name="Graphique 8" descr="Flèche : tout droit">
            <a:extLst>
              <a:ext uri="{FF2B5EF4-FFF2-40B4-BE49-F238E27FC236}">
                <a16:creationId xmlns:a16="http://schemas.microsoft.com/office/drawing/2014/main" id="{224A1BDB-BBB7-48DF-9A0E-25AE60721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8913" y="2693291"/>
            <a:ext cx="1440000" cy="1440000"/>
          </a:xfrm>
          <a:prstGeom prst="rect">
            <a:avLst/>
          </a:prstGeom>
        </p:spPr>
      </p:pic>
      <p:pic>
        <p:nvPicPr>
          <p:cNvPr id="13" name="Graphique 12" descr="Flèche : tout droit">
            <a:extLst>
              <a:ext uri="{FF2B5EF4-FFF2-40B4-BE49-F238E27FC236}">
                <a16:creationId xmlns:a16="http://schemas.microsoft.com/office/drawing/2014/main" id="{9527BF4B-6A47-4014-A2AE-DFD3B5239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973795" y="1203598"/>
            <a:ext cx="1440000" cy="1440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685700A-A711-4DF7-95A1-009684AE424E}"/>
              </a:ext>
            </a:extLst>
          </p:cNvPr>
          <p:cNvSpPr txBox="1"/>
          <p:nvPr/>
        </p:nvSpPr>
        <p:spPr>
          <a:xfrm>
            <a:off x="6044098" y="1767501"/>
            <a:ext cx="299793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chemeClr val="accent2"/>
                </a:solidFill>
              </a:rPr>
              <a:t>Recettes</a:t>
            </a:r>
            <a:r>
              <a:rPr lang="fr-CH" sz="1400" b="1" dirty="0">
                <a:solidFill>
                  <a:schemeClr val="accent4"/>
                </a:solidFill>
              </a:rPr>
              <a:t> </a:t>
            </a:r>
            <a:r>
              <a:rPr lang="fr-CH" sz="1400" b="1" dirty="0"/>
              <a:t> 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fr-CH" sz="1400" dirty="0"/>
              <a:t>63 % Budget confédération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fr-CH" sz="1400" dirty="0"/>
              <a:t>18% Contrats de recherche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fr-CH" sz="1400" dirty="0"/>
              <a:t>19% Autres recettes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endParaRPr lang="fr-CH" sz="1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7BC3860-3C4D-4491-A9F6-1B5F4E4BEFC6}"/>
              </a:ext>
            </a:extLst>
          </p:cNvPr>
          <p:cNvSpPr txBox="1"/>
          <p:nvPr/>
        </p:nvSpPr>
        <p:spPr>
          <a:xfrm>
            <a:off x="6044098" y="3266162"/>
            <a:ext cx="2864887" cy="111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chemeClr val="accent1"/>
                </a:solidFill>
              </a:rPr>
              <a:t>Dépenses</a:t>
            </a:r>
            <a:r>
              <a:rPr lang="fr-CH" sz="1400" b="1" dirty="0">
                <a:solidFill>
                  <a:schemeClr val="accent4"/>
                </a:solidFill>
              </a:rPr>
              <a:t> </a:t>
            </a:r>
            <a:r>
              <a:rPr lang="fr-CH" sz="1400" b="1" dirty="0"/>
              <a:t> 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fr-CH" sz="1400" dirty="0"/>
              <a:t>63 % Salaires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fr-CH" sz="1400" dirty="0"/>
              <a:t>37 % Autres dépenses</a:t>
            </a:r>
          </a:p>
          <a:p>
            <a:pPr lvl="1"/>
            <a:r>
              <a:rPr lang="fr-CH" sz="1050" dirty="0"/>
              <a:t>	           150k factures fournisseurs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34021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E001810-B2CA-4780-87E5-0F7F0EFF7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78" y="2498977"/>
            <a:ext cx="4473354" cy="24490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1F4F262-4EF3-4C06-9B2F-7C1E0B627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490" y="614703"/>
            <a:ext cx="3642257" cy="24125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BC90AC-B672-4D21-A232-15A24AFA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491073"/>
            <a:ext cx="6763469" cy="496501"/>
          </a:xfrm>
        </p:spPr>
        <p:txBody>
          <a:bodyPr>
            <a:noAutofit/>
          </a:bodyPr>
          <a:lstStyle/>
          <a:p>
            <a:r>
              <a:rPr lang="fr-CH" sz="4000" dirty="0"/>
              <a:t>Gestion de l’incertitude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9060EE-CF6D-4327-85B4-B63658A4A57F}"/>
              </a:ext>
            </a:extLst>
          </p:cNvPr>
          <p:cNvSpPr/>
          <p:nvPr/>
        </p:nvSpPr>
        <p:spPr>
          <a:xfrm>
            <a:off x="5849072" y="3348553"/>
            <a:ext cx="3187424" cy="1391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t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fr-FR" sz="1600" b="1" dirty="0">
                <a:solidFill>
                  <a:schemeClr val="tx2"/>
                </a:solidFill>
              </a:rPr>
              <a:t>Modèle statistique de prévision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2"/>
                </a:solidFill>
              </a:rPr>
              <a:t>Historique et saisonnalités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2"/>
                </a:solidFill>
              </a:rPr>
              <a:t>Volatilité actuelle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2"/>
                </a:solidFill>
              </a:rPr>
              <a:t>« Band » : 2 écarts-type</a:t>
            </a:r>
            <a:endParaRPr lang="fr-FR" sz="800" dirty="0">
              <a:solidFill>
                <a:sysClr val="windowText" lastClr="000000"/>
              </a:solidFill>
            </a:endParaRP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0D5DC44-A81C-43FD-9101-84E50023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199999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ACTSR – TREASURERS FORUM -  15.06.2023</a:t>
            </a:r>
          </a:p>
        </p:txBody>
      </p:sp>
      <p:pic>
        <p:nvPicPr>
          <p:cNvPr id="8" name="Graphique 7" descr="Zoom avant">
            <a:extLst>
              <a:ext uri="{FF2B5EF4-FFF2-40B4-BE49-F238E27FC236}">
                <a16:creationId xmlns:a16="http://schemas.microsoft.com/office/drawing/2014/main" id="{AB52B4C7-8968-40C5-98E8-1FE8589D6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4568" y="1820034"/>
            <a:ext cx="914400" cy="91440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780D9DDA-6D96-4086-9BC0-8A8D217A9F4E}"/>
              </a:ext>
            </a:extLst>
          </p:cNvPr>
          <p:cNvGrpSpPr/>
          <p:nvPr/>
        </p:nvGrpSpPr>
        <p:grpSpPr>
          <a:xfrm>
            <a:off x="983348" y="1143638"/>
            <a:ext cx="4572000" cy="1284096"/>
            <a:chOff x="983348" y="1071630"/>
            <a:chExt cx="4572000" cy="1068072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16" name="Graphique 15">
                  <a:extLst>
                    <a:ext uri="{FF2B5EF4-FFF2-40B4-BE49-F238E27FC236}">
                      <a16:creationId xmlns:a16="http://schemas.microsoft.com/office/drawing/2014/main" id="{A0543D21-E46F-4A90-8123-A283F482026D}"/>
                    </a:ext>
                  </a:extLst>
                </p:cNvPr>
                <p:cNvGraphicFramePr/>
                <p:nvPr/>
              </p:nvGraphicFramePr>
              <p:xfrm>
                <a:off x="983348" y="1071630"/>
                <a:ext cx="4572000" cy="1068072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7"/>
                </a:graphicData>
              </a:graphic>
            </p:graphicFrame>
          </mc:Choice>
          <mc:Fallback xmlns="">
            <p:pic>
              <p:nvPicPr>
                <p:cNvPr id="16" name="Graphique 15">
                  <a:extLst>
                    <a:ext uri="{FF2B5EF4-FFF2-40B4-BE49-F238E27FC236}">
                      <a16:creationId xmlns:a16="http://schemas.microsoft.com/office/drawing/2014/main" id="{A0543D21-E46F-4A90-8123-A283F482026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3348" y="1143638"/>
                  <a:ext cx="4572000" cy="1284096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23C59C-9C93-435B-A975-BE47B4FC9FEE}"/>
                </a:ext>
              </a:extLst>
            </p:cNvPr>
            <p:cNvSpPr/>
            <p:nvPr/>
          </p:nvSpPr>
          <p:spPr>
            <a:xfrm>
              <a:off x="1144578" y="1184682"/>
              <a:ext cx="2419310" cy="9087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t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accent2"/>
                </a:buClr>
              </a:pPr>
              <a:r>
                <a:rPr lang="fr-FR" sz="1400" b="1" dirty="0">
                  <a:solidFill>
                    <a:schemeClr val="accent4"/>
                  </a:solidFill>
                </a:rPr>
                <a:t>70% « certain »</a:t>
              </a:r>
            </a:p>
            <a:p>
              <a:pPr marL="285750" indent="-285750"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fr-FR" sz="1100" dirty="0">
                  <a:solidFill>
                    <a:schemeClr val="tx2"/>
                  </a:solidFill>
                </a:rPr>
                <a:t>Tranches budgétaires</a:t>
              </a:r>
            </a:p>
            <a:p>
              <a:pPr marL="285750" indent="-285750"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fr-FR" sz="1100" dirty="0">
                  <a:solidFill>
                    <a:schemeClr val="tx2"/>
                  </a:solidFill>
                </a:rPr>
                <a:t>Salaires et charges sociales</a:t>
              </a:r>
            </a:p>
            <a:p>
              <a:pPr marL="285750" indent="-285750"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fr-FR" sz="1100" dirty="0">
                  <a:solidFill>
                    <a:schemeClr val="tx2"/>
                  </a:solidFill>
                </a:rPr>
                <a:t>Electricité </a:t>
              </a:r>
            </a:p>
            <a:p>
              <a:pPr marL="285750" indent="-285750"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fr-FR" sz="1100" dirty="0">
                  <a:solidFill>
                    <a:schemeClr val="tx2"/>
                  </a:solidFill>
                </a:rPr>
                <a:t>…</a:t>
              </a:r>
              <a:endParaRPr lang="fr-FR" sz="7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ACE5A2-5FBB-4320-A35A-845D6F326ECC}"/>
                </a:ext>
              </a:extLst>
            </p:cNvPr>
            <p:cNvSpPr/>
            <p:nvPr/>
          </p:nvSpPr>
          <p:spPr>
            <a:xfrm>
              <a:off x="3731015" y="1181370"/>
              <a:ext cx="1764657" cy="767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accent2"/>
                </a:buClr>
              </a:pPr>
              <a:r>
                <a:rPr lang="fr-FR" sz="1400" b="1" dirty="0">
                  <a:solidFill>
                    <a:schemeClr val="accent1"/>
                  </a:solidFill>
                </a:rPr>
                <a:t>30% « incertain »</a:t>
              </a:r>
            </a:p>
            <a:p>
              <a:pPr marL="171450" indent="-171450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fr-FR" sz="1100" dirty="0">
                  <a:solidFill>
                    <a:schemeClr val="tx2"/>
                  </a:solidFill>
                </a:rPr>
                <a:t>Contrats de recherche</a:t>
              </a:r>
            </a:p>
            <a:p>
              <a:pPr marL="171450" indent="-171450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fr-FR" sz="1100" dirty="0">
                  <a:solidFill>
                    <a:schemeClr val="tx2"/>
                  </a:solidFill>
                </a:rPr>
                <a:t>Autres recettes</a:t>
              </a:r>
            </a:p>
            <a:p>
              <a:pPr marL="171450" indent="-171450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fr-FR" sz="1100" dirty="0">
                  <a:solidFill>
                    <a:schemeClr val="tx2"/>
                  </a:solidFill>
                </a:rPr>
                <a:t>Autres dépenses</a:t>
              </a:r>
            </a:p>
          </p:txBody>
        </p:sp>
      </p:grp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564216A6-883E-4AA8-9180-CF2F707595E9}"/>
              </a:ext>
            </a:extLst>
          </p:cNvPr>
          <p:cNvSpPr/>
          <p:nvPr/>
        </p:nvSpPr>
        <p:spPr>
          <a:xfrm rot="2713524">
            <a:off x="5325835" y="2072851"/>
            <a:ext cx="576000" cy="740759"/>
          </a:xfrm>
          <a:prstGeom prst="triangl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fr-CH" sz="1000" dirty="0"/>
          </a:p>
        </p:txBody>
      </p:sp>
    </p:spTree>
    <p:extLst>
      <p:ext uri="{BB962C8B-B14F-4D97-AF65-F5344CB8AC3E}">
        <p14:creationId xmlns:p14="http://schemas.microsoft.com/office/powerpoint/2010/main" val="13534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BC90AC-B672-4D21-A232-15A24AFA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491073"/>
            <a:ext cx="6691461" cy="496501"/>
          </a:xfrm>
        </p:spPr>
        <p:txBody>
          <a:bodyPr>
            <a:noAutofit/>
          </a:bodyPr>
          <a:lstStyle/>
          <a:p>
            <a:r>
              <a:rPr lang="fr-CH" sz="4000" dirty="0"/>
              <a:t>Finance durable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9060EE-CF6D-4327-85B4-B63658A4A57F}"/>
              </a:ext>
            </a:extLst>
          </p:cNvPr>
          <p:cNvSpPr/>
          <p:nvPr/>
        </p:nvSpPr>
        <p:spPr>
          <a:xfrm>
            <a:off x="1032576" y="1347614"/>
            <a:ext cx="7416824" cy="218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2"/>
                </a:solidFill>
              </a:rPr>
              <a:t>Depuis 2016 </a:t>
            </a:r>
            <a:r>
              <a:rPr lang="fr-FR" sz="2000" dirty="0">
                <a:solidFill>
                  <a:schemeClr val="tx2"/>
                </a:solidFill>
              </a:rPr>
              <a:t>: groupe de travail durabilité,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fr-FR" sz="2000" dirty="0">
                <a:solidFill>
                  <a:schemeClr val="tx2"/>
                </a:solidFill>
              </a:rPr>
              <a:t>    dont associations d’étudiants et autres membres du campus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2"/>
                </a:solidFill>
              </a:rPr>
              <a:t>Dès 2021 </a:t>
            </a:r>
            <a:r>
              <a:rPr lang="fr-FR" sz="2000" dirty="0">
                <a:solidFill>
                  <a:schemeClr val="tx2"/>
                </a:solidFill>
              </a:rPr>
              <a:t>: exigence du CEPF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2"/>
                </a:solidFill>
              </a:rPr>
              <a:t>2023</a:t>
            </a:r>
            <a:r>
              <a:rPr lang="fr-FR" sz="2000" dirty="0">
                <a:solidFill>
                  <a:schemeClr val="tx2"/>
                </a:solidFill>
              </a:rPr>
              <a:t> : Charte de durabilité EPFL</a:t>
            </a:r>
          </a:p>
          <a:p>
            <a:pPr>
              <a:buClr>
                <a:schemeClr val="accent2"/>
              </a:buClr>
            </a:pP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0D5DC44-A81C-43FD-9101-84E50023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199999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ACTSR – TREASURERS FORUM -  15.06.2023</a:t>
            </a:r>
          </a:p>
        </p:txBody>
      </p:sp>
      <p:pic>
        <p:nvPicPr>
          <p:cNvPr id="6" name="Graphique 5" descr="Tendance à la hausse">
            <a:extLst>
              <a:ext uri="{FF2B5EF4-FFF2-40B4-BE49-F238E27FC236}">
                <a16:creationId xmlns:a16="http://schemas.microsoft.com/office/drawing/2014/main" id="{8DC58C38-7240-4637-AA56-8B2080047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3856" y="368388"/>
            <a:ext cx="1800000" cy="1800000"/>
          </a:xfrm>
          <a:prstGeom prst="rect">
            <a:avLst/>
          </a:prstGeom>
        </p:spPr>
      </p:pic>
      <p:pic>
        <p:nvPicPr>
          <p:cNvPr id="4" name="Graphique 3" descr="Scène de forêt">
            <a:extLst>
              <a:ext uri="{FF2B5EF4-FFF2-40B4-BE49-F238E27FC236}">
                <a16:creationId xmlns:a16="http://schemas.microsoft.com/office/drawing/2014/main" id="{4D42325D-D3F1-4EDB-A443-DDF8D3293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0272" y="80356"/>
            <a:ext cx="1800000" cy="18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EAC83A-CCB7-4932-ADBB-5608132ED606}"/>
              </a:ext>
            </a:extLst>
          </p:cNvPr>
          <p:cNvSpPr/>
          <p:nvPr/>
        </p:nvSpPr>
        <p:spPr>
          <a:xfrm>
            <a:off x="1032576" y="3477372"/>
            <a:ext cx="5631280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Efficacité des critères ESG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Communication VS Impact économique</a:t>
            </a:r>
            <a:endParaRPr lang="fr-FR" sz="2000" dirty="0">
              <a:solidFill>
                <a:sysClr val="windowText" lastClr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Diversité de points de vue sur le sujet</a:t>
            </a:r>
          </a:p>
        </p:txBody>
      </p:sp>
    </p:spTree>
    <p:extLst>
      <p:ext uri="{BB962C8B-B14F-4D97-AF65-F5344CB8AC3E}">
        <p14:creationId xmlns:p14="http://schemas.microsoft.com/office/powerpoint/2010/main" val="376373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CEDBB8F-BDE7-437E-AFE8-0A79DB62D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848" y="0"/>
            <a:ext cx="8116968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20978F-D040-40AF-8255-E864DEB9B55B}"/>
              </a:ext>
            </a:extLst>
          </p:cNvPr>
          <p:cNvSpPr/>
          <p:nvPr/>
        </p:nvSpPr>
        <p:spPr>
          <a:xfrm>
            <a:off x="892319" y="0"/>
            <a:ext cx="4578630" cy="51435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CH" sz="2400" b="1" dirty="0"/>
              <a:t>Merci de votre attention!</a:t>
            </a:r>
            <a:endParaRPr lang="fr-CH" sz="1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BC90AC-B672-4D21-A232-15A24AFA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491073"/>
            <a:ext cx="6691461" cy="496501"/>
          </a:xfrm>
        </p:spPr>
        <p:txBody>
          <a:bodyPr>
            <a:noAutofit/>
          </a:bodyPr>
          <a:lstStyle/>
          <a:p>
            <a:r>
              <a:rPr lang="fr-CH" sz="4000" dirty="0">
                <a:solidFill>
                  <a:schemeClr val="bg1"/>
                </a:solidFill>
              </a:rPr>
              <a:t>Questions ?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0D5DC44-A81C-43FD-9101-84E50023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199999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ACTSR – TREASURERS FORUM -  15.06.2023</a:t>
            </a:r>
          </a:p>
        </p:txBody>
      </p:sp>
    </p:spTree>
    <p:extLst>
      <p:ext uri="{BB962C8B-B14F-4D97-AF65-F5344CB8AC3E}">
        <p14:creationId xmlns:p14="http://schemas.microsoft.com/office/powerpoint/2010/main" val="6476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376,3,What went not so well ?"/>
</p:tagLst>
</file>

<file path=ppt/theme/theme1.xml><?xml version="1.0" encoding="utf-8"?>
<a:theme xmlns:a="http://schemas.openxmlformats.org/drawingml/2006/main" name="Thème2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36000" rIns="36000" rtlCol="0" anchor="ctr"/>
      <a:lstStyle>
        <a:defPPr algn="ctr">
          <a:defRPr sz="1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A1A2CBEB85CF46BE21B0AD58DA3960" ma:contentTypeVersion="10" ma:contentTypeDescription="Crée un document." ma:contentTypeScope="" ma:versionID="80dc6d2c6fda7739784ac2dd53cf83a4">
  <xsd:schema xmlns:xsd="http://www.w3.org/2001/XMLSchema" xmlns:xs="http://www.w3.org/2001/XMLSchema" xmlns:p="http://schemas.microsoft.com/office/2006/metadata/properties" xmlns:ns2="681c6124-771d-458e-a8eb-e24bfa47b6c1" targetNamespace="http://schemas.microsoft.com/office/2006/metadata/properties" ma:root="true" ma:fieldsID="f04c18b697a8d56147ca670f7ee205cc" ns2:_="">
    <xsd:import namespace="681c6124-771d-458e-a8eb-e24bfa47b6c1"/>
    <xsd:element name="properties">
      <xsd:complexType>
        <xsd:sequence>
          <xsd:element name="documentManagement">
            <xsd:complexType>
              <xsd:all>
                <xsd:element ref="ns2:Link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c6124-771d-458e-a8eb-e24bfa47b6c1" elementFormDefault="qualified">
    <xsd:import namespace="http://schemas.microsoft.com/office/2006/documentManagement/types"/>
    <xsd:import namespace="http://schemas.microsoft.com/office/infopath/2007/PartnerControls"/>
    <xsd:element name="Links" ma:index="8" nillable="true" ma:displayName="Links" ma:list="{c25678f1-a56e-44b3-9d34-611af6b3295e}" ma:internalName="Links" ma:readOnly="true" ma:showField="From_x0020_Document">
      <xsd:simpleType>
        <xsd:restriction base="dms:Lookup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8907A0-DAA5-4152-AF7B-2EA978FFBB3F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81c6124-771d-458e-a8eb-e24bfa47b6c1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0C8F74-FE5D-4987-B2DA-BC6B93D64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1c6124-771d-458e-a8eb-e24bfa47b6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0D4D23-C47F-416A-A7C2-B0C3BB4091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</TotalTime>
  <Words>599</Words>
  <Application>Microsoft Office PowerPoint</Application>
  <DocSecurity>0</DocSecurity>
  <PresentationFormat>Affichage à l'écran (16:9)</PresentationFormat>
  <Paragraphs>124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Demi Cond</vt:lpstr>
      <vt:lpstr>Wingdings</vt:lpstr>
      <vt:lpstr>Thème2</vt:lpstr>
      <vt:lpstr>La trésorerie à l’EPFL</vt:lpstr>
      <vt:lpstr>AGENDA</vt:lpstr>
      <vt:lpstr>Cadre règlementaire</vt:lpstr>
      <vt:lpstr>Vue d’ensemble et chiffres clés (1)</vt:lpstr>
      <vt:lpstr>Vue d’ensemble et chiffres clés (2)</vt:lpstr>
      <vt:lpstr>Gestion de l’incertitude</vt:lpstr>
      <vt:lpstr>Finance durable</vt:lpstr>
      <vt:lpstr>Questions 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Olivier Colomb</dc:creator>
  <cp:keywords/>
  <dc:description/>
  <cp:lastModifiedBy>Savary Rojard Sandrine</cp:lastModifiedBy>
  <cp:revision>710</cp:revision>
  <cp:lastPrinted>2021-02-26T12:48:06Z</cp:lastPrinted>
  <dcterms:created xsi:type="dcterms:W3CDTF">2020-11-01T15:13:39Z</dcterms:created>
  <dcterms:modified xsi:type="dcterms:W3CDTF">2023-06-14T11:16:11Z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0x0101005BA1A2CBEB85CF46BE21B0AD58DA3960</vt:lpwstr>
  </property>
</Properties>
</file>