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2653" r:id="rId2"/>
    <p:sldId id="2642" r:id="rId3"/>
    <p:sldId id="1185" r:id="rId4"/>
    <p:sldId id="2639" r:id="rId5"/>
    <p:sldId id="2640" r:id="rId6"/>
    <p:sldId id="2641" r:id="rId7"/>
    <p:sldId id="2643" r:id="rId8"/>
    <p:sldId id="2644" r:id="rId9"/>
    <p:sldId id="2645" r:id="rId10"/>
    <p:sldId id="2646" r:id="rId11"/>
    <p:sldId id="2654" r:id="rId12"/>
    <p:sldId id="2648" r:id="rId13"/>
    <p:sldId id="2647" r:id="rId14"/>
    <p:sldId id="2649" r:id="rId15"/>
    <p:sldId id="2650" r:id="rId16"/>
    <p:sldId id="2651" r:id="rId17"/>
    <p:sldId id="2652" r:id="rId18"/>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60" userDrawn="1">
          <p15:clr>
            <a:srgbClr val="A4A3A4"/>
          </p15:clr>
        </p15:guide>
        <p15:guide id="3" orient="horz" pos="373" userDrawn="1">
          <p15:clr>
            <a:srgbClr val="A4A3A4"/>
          </p15:clr>
        </p15:guide>
        <p15:guide id="4" pos="136" userDrawn="1">
          <p15:clr>
            <a:srgbClr val="A4A3A4"/>
          </p15:clr>
        </p15:guide>
        <p15:guide id="5" pos="419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autoAdjust="0"/>
    <p:restoredTop sz="86652" autoAdjust="0"/>
  </p:normalViewPr>
  <p:slideViewPr>
    <p:cSldViewPr snapToGrid="0" snapToObjects="1" showGuides="1">
      <p:cViewPr varScale="1">
        <p:scale>
          <a:sx n="82" d="100"/>
          <a:sy n="82" d="100"/>
        </p:scale>
        <p:origin x="69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2" d="100"/>
          <a:sy n="122" d="100"/>
        </p:scale>
        <p:origin x="5072" y="208"/>
      </p:cViewPr>
      <p:guideLst>
        <p:guide orient="horz" pos="2890"/>
        <p:guide pos="2160"/>
        <p:guide orient="horz" pos="373"/>
        <p:guide pos="136"/>
        <p:guide pos="41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CH">
                <a:latin typeface="Arial" panose="020B0604020202020204" pitchFamily="34" charset="0"/>
              </a:rPr>
              <a:t>NAME EVENT / NAME PRESENTATION</a:t>
            </a:r>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996A92-D786-8E43-B631-AC8CCE197032}" type="datetime1">
              <a:rPr lang="fr-CH" smtClean="0">
                <a:latin typeface="Arial" panose="020B0604020202020204" pitchFamily="34" charset="0"/>
              </a:rPr>
              <a:t>14.06.2023</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CH">
                <a:latin typeface="Arial" panose="020B0604020202020204" pitchFamily="34" charset="0"/>
              </a:rPr>
              <a:t>Speaker</a:t>
            </a:r>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‹N°›</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fr-FR"/>
              <a:t>NAME EVENT / NAME PRESENTATION</a:t>
            </a: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2D5A2E6-BF77-514A-A699-CC694C3BD51F}" type="datetime1">
              <a:rPr lang="fr-CH" smtClean="0"/>
              <a:t>14.06.2023</a:t>
            </a:fld>
            <a:endParaRPr lang="fr-FR" dirty="0"/>
          </a:p>
        </p:txBody>
      </p:sp>
      <p:sp>
        <p:nvSpPr>
          <p:cNvPr id="4" name="Espace réservé de l'image des diapositives 3"/>
          <p:cNvSpPr>
            <a:spLocks noGrp="1" noRot="1" noChangeAspect="1"/>
          </p:cNvSpPr>
          <p:nvPr>
            <p:ph type="sldImg" idx="2"/>
          </p:nvPr>
        </p:nvSpPr>
        <p:spPr>
          <a:xfrm>
            <a:off x="210518" y="619273"/>
            <a:ext cx="6436964" cy="362079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210518" y="4400549"/>
            <a:ext cx="6436964" cy="420100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fr-FR"/>
              <a:t>Speaker</a:t>
            </a:r>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‹N°›</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138" y="592138"/>
            <a:ext cx="6435725" cy="3621087"/>
          </a:xfrm>
        </p:spPr>
      </p:sp>
      <p:sp>
        <p:nvSpPr>
          <p:cNvPr id="3" name="Espace réservé des notes 2"/>
          <p:cNvSpPr>
            <a:spLocks noGrp="1"/>
          </p:cNvSpPr>
          <p:nvPr>
            <p:ph type="body" idx="1"/>
          </p:nvPr>
        </p:nvSpPr>
        <p:spPr>
          <a:xfrm>
            <a:off x="210518" y="4579749"/>
            <a:ext cx="6436964" cy="4029558"/>
          </a:xfrm>
        </p:spPr>
        <p:txBody>
          <a:bodyPr/>
          <a:lstStyle/>
          <a:p>
            <a:endParaRPr lang="en-GB" dirty="0"/>
          </a:p>
        </p:txBody>
      </p:sp>
      <p:sp>
        <p:nvSpPr>
          <p:cNvPr id="4" name="Espace réservé du numéro de diapositive 3"/>
          <p:cNvSpPr>
            <a:spLocks noGrp="1"/>
          </p:cNvSpPr>
          <p:nvPr>
            <p:ph type="sldNum" sz="quarter" idx="5"/>
          </p:nvPr>
        </p:nvSpPr>
        <p:spPr/>
        <p:txBody>
          <a:bodyPr/>
          <a:lstStyle/>
          <a:p>
            <a:fld id="{4CF50783-AAED-1941-8BCC-9F6140F0A6B1}" type="slidenum">
              <a:rPr lang="fr-FR" smtClean="0"/>
              <a:pPr/>
              <a:t>3</a:t>
            </a:fld>
            <a:endParaRPr lang="fr-FR"/>
          </a:p>
        </p:txBody>
      </p:sp>
      <p:sp>
        <p:nvSpPr>
          <p:cNvPr id="5" name="Espace réservé de la date 4">
            <a:extLst>
              <a:ext uri="{FF2B5EF4-FFF2-40B4-BE49-F238E27FC236}">
                <a16:creationId xmlns:a16="http://schemas.microsoft.com/office/drawing/2014/main" id="{8A85DF0E-48DA-A844-90C7-D84778DA8BDB}"/>
              </a:ext>
            </a:extLst>
          </p:cNvPr>
          <p:cNvSpPr>
            <a:spLocks noGrp="1"/>
          </p:cNvSpPr>
          <p:nvPr>
            <p:ph type="dt" idx="1"/>
          </p:nvPr>
        </p:nvSpPr>
        <p:spPr/>
        <p:txBody>
          <a:bodyPr/>
          <a:lstStyle/>
          <a:p>
            <a:fld id="{3D552F9B-90B0-2944-8278-CA23DDB2F3FA}" type="datetime1">
              <a:rPr lang="fr-CH" smtClean="0"/>
              <a:t>14.06.2023</a:t>
            </a:fld>
            <a:endParaRPr lang="fr-FR"/>
          </a:p>
        </p:txBody>
      </p:sp>
      <p:sp>
        <p:nvSpPr>
          <p:cNvPr id="6" name="Espace réservé du pied de page 5">
            <a:extLst>
              <a:ext uri="{FF2B5EF4-FFF2-40B4-BE49-F238E27FC236}">
                <a16:creationId xmlns:a16="http://schemas.microsoft.com/office/drawing/2014/main" id="{1B451345-88C8-F14E-B8F7-5ED0F2A276C9}"/>
              </a:ext>
            </a:extLst>
          </p:cNvPr>
          <p:cNvSpPr>
            <a:spLocks noGrp="1"/>
          </p:cNvSpPr>
          <p:nvPr>
            <p:ph type="ftr" sz="quarter" idx="4"/>
          </p:nvPr>
        </p:nvSpPr>
        <p:spPr/>
        <p:txBody>
          <a:bodyPr/>
          <a:lstStyle/>
          <a:p>
            <a:r>
              <a:rPr lang="fr-FR"/>
              <a:t>Speaker</a:t>
            </a:r>
          </a:p>
        </p:txBody>
      </p:sp>
      <p:sp>
        <p:nvSpPr>
          <p:cNvPr id="7" name="Espace réservé de l'en-tête 6">
            <a:extLst>
              <a:ext uri="{FF2B5EF4-FFF2-40B4-BE49-F238E27FC236}">
                <a16:creationId xmlns:a16="http://schemas.microsoft.com/office/drawing/2014/main" id="{81B23C30-EC20-4A46-B061-7ADCF7B639FF}"/>
              </a:ext>
            </a:extLst>
          </p:cNvPr>
          <p:cNvSpPr>
            <a:spLocks noGrp="1"/>
          </p:cNvSpPr>
          <p:nvPr>
            <p:ph type="hdr" sz="quarter"/>
          </p:nvPr>
        </p:nvSpPr>
        <p:spPr/>
        <p:txBody>
          <a:bodyPr/>
          <a:lstStyle/>
          <a:p>
            <a:r>
              <a:rPr lang="fr-FR"/>
              <a:t>NAME EVENT / NAME PRESENTATION</a:t>
            </a:r>
          </a:p>
        </p:txBody>
      </p:sp>
    </p:spTree>
    <p:extLst>
      <p:ext uri="{BB962C8B-B14F-4D97-AF65-F5344CB8AC3E}">
        <p14:creationId xmlns:p14="http://schemas.microsoft.com/office/powerpoint/2010/main" val="45700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14.06.2023</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127904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The picture of Lino and </a:t>
            </a:r>
            <a:r>
              <a:rPr lang="en-US" b="0" i="0" u="none" strike="noStrike" dirty="0" err="1">
                <a:solidFill>
                  <a:srgbClr val="000000"/>
                </a:solidFill>
                <a:effectLst/>
                <a:latin typeface="Calibri" panose="020F0502020204030204" pitchFamily="34" charset="0"/>
              </a:rPr>
              <a:t>Touradj</a:t>
            </a:r>
            <a:r>
              <a:rPr lang="en-US" b="0" i="0" u="none" strike="noStrike" dirty="0">
                <a:solidFill>
                  <a:srgbClr val="000000"/>
                </a:solidFill>
                <a:effectLst/>
                <a:latin typeface="Calibri" panose="020F0502020204030204" pitchFamily="34" charset="0"/>
              </a:rPr>
              <a:t> is an example of co-teaching for the module crypto ( that </a:t>
            </a:r>
            <a:r>
              <a:rPr lang="en-US" b="0" i="0" u="none" strike="noStrike" dirty="0" err="1">
                <a:solidFill>
                  <a:srgbClr val="000000"/>
                </a:solidFill>
                <a:effectLst/>
                <a:latin typeface="Calibri" panose="020F0502020204030204" pitchFamily="34" charset="0"/>
              </a:rPr>
              <a:t>Swissquote</a:t>
            </a:r>
            <a:r>
              <a:rPr lang="en-US" b="0" i="0" u="none" strike="noStrike" dirty="0">
                <a:solidFill>
                  <a:srgbClr val="000000"/>
                </a:solidFill>
                <a:effectLst/>
                <a:latin typeface="Calibri" panose="020F0502020204030204" pitchFamily="34" charset="0"/>
              </a:rPr>
              <a:t> was the first </a:t>
            </a:r>
            <a:r>
              <a:rPr lang="en-US" b="0" i="0" u="none" strike="noStrike" dirty="0" err="1">
                <a:solidFill>
                  <a:srgbClr val="000000"/>
                </a:solidFill>
                <a:effectLst/>
                <a:latin typeface="Calibri" panose="020F0502020204030204" pitchFamily="34" charset="0"/>
              </a:rPr>
              <a:t>swiss</a:t>
            </a:r>
            <a:r>
              <a:rPr lang="en-US" b="0" i="0" u="none" strike="noStrike" dirty="0">
                <a:solidFill>
                  <a:srgbClr val="000000"/>
                </a:solidFill>
                <a:effectLst/>
                <a:latin typeface="Calibri" panose="020F0502020204030204" pitchFamily="34" charset="0"/>
              </a:rPr>
              <a:t> bank to offer crypto to their clients, </a:t>
            </a:r>
            <a:r>
              <a:rPr lang="en-US" b="0" i="0" u="none" strike="noStrike" dirty="0" err="1">
                <a:solidFill>
                  <a:srgbClr val="000000"/>
                </a:solidFill>
                <a:effectLst/>
                <a:latin typeface="Calibri" panose="020F0502020204030204" pitchFamily="34" charset="0"/>
              </a:rPr>
              <a:t>Touradj</a:t>
            </a:r>
            <a:r>
              <a:rPr lang="en-US" b="0" i="0" u="none" strike="noStrike" dirty="0">
                <a:solidFill>
                  <a:srgbClr val="000000"/>
                </a:solidFill>
                <a:effectLst/>
                <a:latin typeface="Calibri" panose="020F0502020204030204" pitchFamily="34" charset="0"/>
              </a:rPr>
              <a:t> explains very pedagogically how a blockchain works, the encryption key, what mining is </a:t>
            </a:r>
            <a:r>
              <a:rPr lang="en-US" b="0" i="0" u="none" strike="noStrike" dirty="0" err="1">
                <a:solidFill>
                  <a:srgbClr val="000000"/>
                </a:solidFill>
                <a:effectLst/>
                <a:latin typeface="Calibri" panose="020F0502020204030204" pitchFamily="34" charset="0"/>
              </a:rPr>
              <a:t>etc</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etc</a:t>
            </a:r>
            <a:r>
              <a:rPr lang="en-US" b="0" i="0" u="none" strike="noStrike" dirty="0">
                <a:solidFill>
                  <a:srgbClr val="000000"/>
                </a:solidFill>
                <a:effectLst/>
                <a:latin typeface="Calibri" panose="020F0502020204030204" pitchFamily="34" charset="0"/>
              </a:rPr>
              <a:t> – then Lino explains how their bank deals with risk management, KYC, money laundering risks, who their custodian is, how they handle brokerage, how they book it on their balance sheet </a:t>
            </a:r>
            <a:r>
              <a:rPr lang="en-US" b="0" i="0" u="none" strike="noStrike" dirty="0">
                <a:solidFill>
                  <a:srgbClr val="000000"/>
                </a:solidFill>
                <a:effectLst/>
                <a:latin typeface="Wingdings" pitchFamily="2" charset="2"/>
              </a:rPr>
              <a:t></a:t>
            </a:r>
            <a:r>
              <a:rPr lang="en-US" b="0" i="0" u="none" strike="noStrike" dirty="0">
                <a:solidFill>
                  <a:srgbClr val="000000"/>
                </a:solidFill>
                <a:effectLst/>
                <a:latin typeface="Calibri" panose="020F0502020204030204" pitchFamily="34" charset="0"/>
              </a:rPr>
              <a:t> that last part might interest the audience…) .</a:t>
            </a:r>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14.06.2023</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425313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14.06.2023</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1030111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GB" noProof="0"/>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GB" noProof="0"/>
              <a:t>Modifiez le style du titre</a:t>
            </a:r>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Modifiez le style des sous-titres du masque</a:t>
            </a:r>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GB" noProof="0"/>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en-GB" noProof="0"/>
              <a:t>Modifier les styles du texte du masque</a:t>
            </a:r>
          </a:p>
        </p:txBody>
      </p:sp>
    </p:spTree>
    <p:extLst>
      <p:ext uri="{BB962C8B-B14F-4D97-AF65-F5344CB8AC3E}">
        <p14:creationId xmlns:p14="http://schemas.microsoft.com/office/powerpoint/2010/main" val="5778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dirty="0"/>
              <a:t>Professor Ruediger Fahlenbrach, EPFL</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4345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dirty="0"/>
              <a:t>FINTECH PROGRAM</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dirty="0"/>
              <a:t>Professor Ruediger Fahlenbrach, EPFL</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7767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dirty="0"/>
              <a:t>Professor Ruediger Fahlenbrach, EPFL</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30740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dirty="0"/>
              <a:t>Professor Ruediger Fahlenbrach, EPFL</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040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dirty="0"/>
              <a:t>Professor Ruediger Fahlenbrach, EPFL</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2017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dirty="0"/>
              <a:t>Professor Ruediger Fahlenbrach, EPFL</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‹N°›</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dirty="0"/>
              <a:t>Professor Ruediger Fahlenbrach, EPFL</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18948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US"/>
              <a:t>Click icon to add picture</a:t>
            </a:r>
            <a:endParaRPr lang="fr-F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Image 6">
            <a:extLst>
              <a:ext uri="{FF2B5EF4-FFF2-40B4-BE49-F238E27FC236}">
                <a16:creationId xmlns:a16="http://schemas.microsoft.com/office/drawing/2014/main" id="{F3A61A89-D1E3-8A40-82D6-9A86AEBFAF36}"/>
              </a:ext>
            </a:extLst>
          </p:cNvPr>
          <p:cNvPicPr>
            <a:picLocks noChangeAspect="1"/>
          </p:cNvPicPr>
          <p:nvPr userDrawn="1"/>
        </p:nvPicPr>
        <p:blipFill>
          <a:blip r:embed="rId2"/>
          <a:stretch>
            <a:fillRect/>
          </a:stretch>
        </p:blipFill>
        <p:spPr>
          <a:xfrm>
            <a:off x="200025" y="4579268"/>
            <a:ext cx="561543" cy="367382"/>
          </a:xfrm>
          <a:prstGeom prst="rect">
            <a:avLst/>
          </a:prstGeom>
        </p:spPr>
      </p:pic>
      <p:sp>
        <p:nvSpPr>
          <p:cNvPr id="8" name="Rectangle 7">
            <a:extLst>
              <a:ext uri="{FF2B5EF4-FFF2-40B4-BE49-F238E27FC236}">
                <a16:creationId xmlns:a16="http://schemas.microsoft.com/office/drawing/2014/main" id="{5B5BFF46-A721-4641-AD59-B3251C9D9E0D}"/>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3"/>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anchor="ctr">
            <a:noAutofit/>
          </a:bodyPr>
          <a:lstStyle>
            <a:lvl1pPr marL="0" indent="0" algn="ctr">
              <a:buNone/>
              <a:defRPr sz="1100"/>
            </a:lvl1pPr>
          </a:lstStyle>
          <a:p>
            <a:pPr lvl="0"/>
            <a:r>
              <a:rPr lang="en-US"/>
              <a:t>Edit Master text styles</a:t>
            </a:r>
          </a:p>
        </p:txBody>
      </p:sp>
    </p:spTree>
    <p:extLst>
      <p:ext uri="{BB962C8B-B14F-4D97-AF65-F5344CB8AC3E}">
        <p14:creationId xmlns:p14="http://schemas.microsoft.com/office/powerpoint/2010/main" val="12627493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00025" y="4579268"/>
            <a:ext cx="561543" cy="367382"/>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6935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WELCOME TO EPFL</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dirty="0"/>
              <a:t>Professor Ruediger Fahlenbrach, EPFL</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39888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WELCOME TO EPFL</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dirty="0"/>
              <a:t>Professor Ruediger Fahlenbrach, EPFL</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4681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WELCOME TO EPFL</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dirty="0"/>
              <a:t>Professor Ruediger Fahlenbrach, EPFL</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032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WELCOME TO EPFL</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dirty="0"/>
              <a:t>Professor Ruediger Fahlenbrach, EPFL</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86595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dirty="0"/>
              <a:t>Professor Ruediger Fahlenbrach, EPFL</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23696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WELCOME TO EPFL</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dirty="0"/>
              <a:t>Professor Ruediger Fahlenbrach, EPFL</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Tree>
    <p:extLst>
      <p:ext uri="{BB962C8B-B14F-4D97-AF65-F5344CB8AC3E}">
        <p14:creationId xmlns:p14="http://schemas.microsoft.com/office/powerpoint/2010/main" val="41431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WELCOME TO EPFL</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dirty="0"/>
              <a:t>Professor Ruediger Fahlenbrach, EPFL</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‹N°›</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79552"/>
            <a:ext cx="3667125" cy="1072753"/>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noProof="0"/>
              <a:t>WELCOME TO EPFL</a:t>
            </a:r>
            <a:endParaRPr lang="en-GB" noProof="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en-GB" noProof="0" dirty="0"/>
              <a:t>Professor Ruediger Fahlenbrach, EPFL</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en-GB" noProof="0" smtClean="0"/>
              <a:pPr/>
              <a:t>‹N°›</a:t>
            </a:fld>
            <a:endParaRPr lang="en-GB" noProof="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9"/>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3" r:id="rId3"/>
    <p:sldLayoutId id="2147483681" r:id="rId4"/>
    <p:sldLayoutId id="2147483673" r:id="rId5"/>
    <p:sldLayoutId id="2147483685" r:id="rId6"/>
    <p:sldLayoutId id="2147483662" r:id="rId7"/>
    <p:sldLayoutId id="2147483674" r:id="rId8"/>
    <p:sldLayoutId id="2147483675" r:id="rId9"/>
    <p:sldLayoutId id="2147483676" r:id="rId10"/>
    <p:sldLayoutId id="2147483664" r:id="rId11"/>
    <p:sldLayoutId id="2147483666" r:id="rId12"/>
    <p:sldLayoutId id="2147483677" r:id="rId13"/>
    <p:sldLayoutId id="2147483678" r:id="rId14"/>
    <p:sldLayoutId id="2147483679" r:id="rId15"/>
    <p:sldLayoutId id="2147483667"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go.epfl.ch/fintech"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www.sfi.ch/resources/public/dtc/media/dpc_2021_fr.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18" b="2518"/>
          <a:stretch>
            <a:fillRect/>
          </a:stretch>
        </p:blipFill>
        <p:spPr>
          <a:xfrm>
            <a:off x="1331913" y="7200"/>
            <a:ext cx="7812087" cy="4948238"/>
          </a:xfrm>
        </p:spPr>
      </p:pic>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xfrm>
            <a:off x="6410326" y="777875"/>
            <a:ext cx="2736850" cy="2338387"/>
          </a:xfrm>
        </p:spPr>
        <p:txBody>
          <a:bodyPr>
            <a:normAutofit/>
          </a:bodyPr>
          <a:lstStyle/>
          <a:p>
            <a:pPr algn="ctr"/>
            <a:r>
              <a:rPr lang="fr-FR" sz="2400" dirty="0"/>
              <a:t>ACTSR @ EPFL</a:t>
            </a:r>
            <a:endParaRPr lang="fr-FR" sz="1800" dirty="0"/>
          </a:p>
        </p:txBody>
      </p:sp>
      <p:sp>
        <p:nvSpPr>
          <p:cNvPr id="10" name="Sous-titre 9">
            <a:extLst>
              <a:ext uri="{FF2B5EF4-FFF2-40B4-BE49-F238E27FC236}">
                <a16:creationId xmlns:a16="http://schemas.microsoft.com/office/drawing/2014/main" id="{2F4A7CFE-65FA-E249-9125-D938BCA44079}"/>
              </a:ext>
            </a:extLst>
          </p:cNvPr>
          <p:cNvSpPr>
            <a:spLocks noGrp="1"/>
          </p:cNvSpPr>
          <p:nvPr>
            <p:ph type="subTitle" idx="1"/>
          </p:nvPr>
        </p:nvSpPr>
        <p:spPr>
          <a:xfrm>
            <a:off x="4479132" y="3116262"/>
            <a:ext cx="1921668" cy="1566863"/>
          </a:xfrm>
        </p:spPr>
        <p:txBody>
          <a:bodyPr lIns="90000">
            <a:normAutofit/>
          </a:bodyPr>
          <a:lstStyle/>
          <a:p>
            <a:r>
              <a:rPr lang="fr-FR" sz="1200" dirty="0"/>
              <a:t>Rüdiger Fahlenbrach</a:t>
            </a:r>
            <a:r>
              <a:rPr lang="fr-FR" dirty="0"/>
              <a:t>, Professeur de Finance </a:t>
            </a:r>
            <a:br>
              <a:rPr lang="fr-FR" dirty="0"/>
            </a:br>
            <a:r>
              <a:rPr lang="fr-FR" dirty="0"/>
              <a:t>et</a:t>
            </a:r>
            <a:br>
              <a:rPr lang="fr-FR" dirty="0"/>
            </a:br>
            <a:r>
              <a:rPr lang="fr-FR" dirty="0"/>
              <a:t> </a:t>
            </a:r>
            <a:r>
              <a:rPr lang="fr-FR" sz="1200" dirty="0"/>
              <a:t>Directeur du Collège du Management, EPFL</a:t>
            </a:r>
          </a:p>
        </p:txBody>
      </p:sp>
      <p:sp>
        <p:nvSpPr>
          <p:cNvPr id="11" name="Espace réservé du texte 10">
            <a:extLst>
              <a:ext uri="{FF2B5EF4-FFF2-40B4-BE49-F238E27FC236}">
                <a16:creationId xmlns:a16="http://schemas.microsoft.com/office/drawing/2014/main" id="{EAE5AA54-9807-4542-B338-330D2FC673A2}"/>
              </a:ext>
            </a:extLst>
          </p:cNvPr>
          <p:cNvSpPr>
            <a:spLocks noGrp="1"/>
          </p:cNvSpPr>
          <p:nvPr>
            <p:ph type="body" sz="quarter" idx="11"/>
          </p:nvPr>
        </p:nvSpPr>
        <p:spPr>
          <a:xfrm>
            <a:off x="6400799" y="4683124"/>
            <a:ext cx="1822451" cy="460375"/>
          </a:xfrm>
        </p:spPr>
        <p:txBody>
          <a:bodyPr lIns="90000"/>
          <a:lstStyle/>
          <a:p>
            <a:r>
              <a:rPr lang="fr-FR" sz="1400" b="1" dirty="0">
                <a:latin typeface="+mj-lt"/>
              </a:rPr>
              <a:t>15 juin 2023</a:t>
            </a:r>
          </a:p>
        </p:txBody>
      </p:sp>
    </p:spTree>
    <p:extLst>
      <p:ext uri="{BB962C8B-B14F-4D97-AF65-F5344CB8AC3E}">
        <p14:creationId xmlns:p14="http://schemas.microsoft.com/office/powerpoint/2010/main" val="23315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r-CH" dirty="0"/>
              <a:t>Les initiateurs d'actifs acquièrent des liquidités en </a:t>
            </a:r>
            <a:r>
              <a:rPr lang="fr-CH" dirty="0" err="1"/>
              <a:t>tokenisant</a:t>
            </a:r>
            <a:r>
              <a:rPr lang="fr-CH" dirty="0"/>
              <a:t> leurs actifs soit en échange de flux de trésorerie futurs (comme les intérêts), soit en tant qu'actions (flux de trésorerie et droits de vote)</a:t>
            </a:r>
          </a:p>
          <a:p>
            <a:endParaRPr lang="fr-CH" dirty="0"/>
          </a:p>
          <a:p>
            <a:r>
              <a:rPr lang="fr-CH" dirty="0"/>
              <a:t>Les petites entreprises pourraient, pour la première fois, avoir accès au financement via les marchés financiers, car les coûts et la complexité de l'émission d'un nouveau jeton d'investissement devraient être moins élevés que pour l'émission de titres classiques actuels</a:t>
            </a:r>
            <a:endParaRPr lang="en-US" dirty="0"/>
          </a:p>
        </p:txBody>
      </p:sp>
      <p:sp>
        <p:nvSpPr>
          <p:cNvPr id="3" name="Title 2"/>
          <p:cNvSpPr>
            <a:spLocks noGrp="1"/>
          </p:cNvSpPr>
          <p:nvPr>
            <p:ph type="title"/>
          </p:nvPr>
        </p:nvSpPr>
        <p:spPr/>
        <p:txBody>
          <a:bodyPr>
            <a:normAutofit/>
          </a:bodyPr>
          <a:lstStyle/>
          <a:p>
            <a:r>
              <a:rPr lang="en-US" sz="2800" dirty="0" err="1"/>
              <a:t>Initiateurs</a:t>
            </a:r>
            <a:r>
              <a:rPr lang="en-US" sz="2800" dirty="0"/>
              <a:t> </a:t>
            </a:r>
            <a:r>
              <a:rPr lang="en-US" sz="2800" dirty="0" err="1"/>
              <a:t>d’actifs</a:t>
            </a:r>
            <a:endParaRPr lang="en-US" sz="2800" dirty="0"/>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10</a:t>
            </a:fld>
            <a:endParaRPr lang="fr-FR" dirty="0"/>
          </a:p>
        </p:txBody>
      </p:sp>
      <p:pic>
        <p:nvPicPr>
          <p:cNvPr id="9" name="Picture 8"/>
          <p:cNvPicPr>
            <a:picLocks noChangeAspect="1"/>
          </p:cNvPicPr>
          <p:nvPr/>
        </p:nvPicPr>
        <p:blipFill>
          <a:blip r:embed="rId2"/>
          <a:stretch>
            <a:fillRect/>
          </a:stretch>
        </p:blipFill>
        <p:spPr>
          <a:xfrm>
            <a:off x="6620705" y="176673"/>
            <a:ext cx="1921790" cy="1231323"/>
          </a:xfrm>
          <a:prstGeom prst="rect">
            <a:avLst/>
          </a:prstGeom>
        </p:spPr>
      </p:pic>
      <p:sp>
        <p:nvSpPr>
          <p:cNvPr id="10"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1749304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4875" y="179552"/>
            <a:ext cx="5114325" cy="1072753"/>
          </a:xfrm>
        </p:spPr>
        <p:txBody>
          <a:bodyPr>
            <a:normAutofit/>
          </a:bodyPr>
          <a:lstStyle/>
          <a:p>
            <a:r>
              <a:rPr lang="fr-FR" sz="2800" dirty="0"/>
              <a:t>Plateformes de négociation</a:t>
            </a:r>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11</a:t>
            </a:fld>
            <a:endParaRPr lang="fr-FR" dirty="0"/>
          </a:p>
        </p:txBody>
      </p:sp>
      <p:pic>
        <p:nvPicPr>
          <p:cNvPr id="9" name="Picture 8"/>
          <p:cNvPicPr>
            <a:picLocks noChangeAspect="1"/>
          </p:cNvPicPr>
          <p:nvPr/>
        </p:nvPicPr>
        <p:blipFill>
          <a:blip r:embed="rId2"/>
          <a:stretch>
            <a:fillRect/>
          </a:stretch>
        </p:blipFill>
        <p:spPr>
          <a:xfrm>
            <a:off x="6420146" y="179552"/>
            <a:ext cx="2211092" cy="1205345"/>
          </a:xfrm>
          <a:prstGeom prst="rect">
            <a:avLst/>
          </a:prstGeom>
        </p:spPr>
      </p:pic>
      <p:sp>
        <p:nvSpPr>
          <p:cNvPr id="10"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
        <p:nvSpPr>
          <p:cNvPr id="4" name="Content Placeholder 3"/>
          <p:cNvSpPr>
            <a:spLocks noGrp="1"/>
          </p:cNvSpPr>
          <p:nvPr>
            <p:ph idx="1"/>
          </p:nvPr>
        </p:nvSpPr>
        <p:spPr>
          <a:xfrm>
            <a:off x="904875" y="1486894"/>
            <a:ext cx="7726363" cy="3463566"/>
          </a:xfrm>
        </p:spPr>
        <p:txBody>
          <a:bodyPr>
            <a:normAutofit/>
          </a:bodyPr>
          <a:lstStyle/>
          <a:p>
            <a:r>
              <a:rPr lang="fr-CH" dirty="0"/>
              <a:t>L'un des avantages les plus fréquemment cités est la création de plateformes pour les actifs qui ne peuvent pas être négociés facilement dans l'infrastructure actuelle </a:t>
            </a:r>
          </a:p>
          <a:p>
            <a:pPr lvl="1"/>
            <a:r>
              <a:rPr lang="fr-CH" dirty="0"/>
              <a:t>Si l'écosystème créait un marché liquide pour les titres non cotés, l'intérêt des investisseurs pour ces actifs pourrait s'accroître de manière significative </a:t>
            </a:r>
          </a:p>
          <a:p>
            <a:r>
              <a:rPr lang="fr-CH" dirty="0"/>
              <a:t>Un avantage supplémentaire est que la négociation peut se faire sur les marchés boursiers avec une compensation quasi immédiate</a:t>
            </a:r>
          </a:p>
          <a:p>
            <a:pPr lvl="1"/>
            <a:r>
              <a:rPr lang="fr-CH" dirty="0"/>
              <a:t>Pour que le règlement des titres se fasse en temps quasi réel et que la livraison soit assurée (Delivery versus </a:t>
            </a:r>
            <a:r>
              <a:rPr lang="fr-CH" dirty="0" err="1"/>
              <a:t>Payment</a:t>
            </a:r>
            <a:r>
              <a:rPr lang="fr-CH" dirty="0"/>
              <a:t> - </a:t>
            </a:r>
            <a:r>
              <a:rPr lang="fr-CH" dirty="0" err="1"/>
              <a:t>DvP</a:t>
            </a:r>
            <a:r>
              <a:rPr lang="fr-CH" dirty="0"/>
              <a:t>), le paiement et l’échange des titres doivent être effectués simultanément </a:t>
            </a:r>
          </a:p>
          <a:p>
            <a:pPr lvl="1"/>
            <a:r>
              <a:rPr lang="fr-CH" dirty="0"/>
              <a:t>Pour la composante paiement de la transaction, il est donc nécessaire de disposer d'une monnaie fiat </a:t>
            </a:r>
            <a:r>
              <a:rPr lang="fr-CH" dirty="0" err="1"/>
              <a:t>tokenisée</a:t>
            </a:r>
            <a:r>
              <a:rPr lang="fr-CH" dirty="0"/>
              <a:t> sur la </a:t>
            </a:r>
            <a:r>
              <a:rPr lang="fr-CH" dirty="0" err="1"/>
              <a:t>Blockchain</a:t>
            </a:r>
            <a:endParaRPr lang="en-US" dirty="0"/>
          </a:p>
        </p:txBody>
      </p:sp>
    </p:spTree>
    <p:extLst>
      <p:ext uri="{BB962C8B-B14F-4D97-AF65-F5344CB8AC3E}">
        <p14:creationId xmlns:p14="http://schemas.microsoft.com/office/powerpoint/2010/main" val="287283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r-CH" dirty="0"/>
              <a:t>Les premiers investisseurs seront ceux qui sont déjà familiarisés avec les jetons, c'est-à-dire ceux qui possèdent déjà des portefeuilles et investissent dans des crypto-monnaies</a:t>
            </a:r>
          </a:p>
          <a:p>
            <a:r>
              <a:rPr lang="fr-CH" dirty="0"/>
              <a:t>Les investisseurs traditionnels s'intéresseront au marché une fois que des solutions de dépôt faciles à gérer auront été mises au point </a:t>
            </a:r>
          </a:p>
          <a:p>
            <a:r>
              <a:rPr lang="fr-CH" dirty="0"/>
              <a:t>Dans l'idéal, les petits investisseurs pourront finalement conserver des jetons d'investissement sur le compte de dépôt de leur banque, sans même avoir à gérer les portefeuilles et les détails des solutions </a:t>
            </a:r>
            <a:r>
              <a:rPr lang="en-US" dirty="0" err="1"/>
              <a:t>cryptographiques</a:t>
            </a:r>
            <a:endParaRPr lang="en-US" dirty="0"/>
          </a:p>
        </p:txBody>
      </p:sp>
      <p:sp>
        <p:nvSpPr>
          <p:cNvPr id="3" name="Title 2"/>
          <p:cNvSpPr>
            <a:spLocks noGrp="1"/>
          </p:cNvSpPr>
          <p:nvPr>
            <p:ph type="title"/>
          </p:nvPr>
        </p:nvSpPr>
        <p:spPr/>
        <p:txBody>
          <a:bodyPr>
            <a:normAutofit/>
          </a:bodyPr>
          <a:lstStyle/>
          <a:p>
            <a:r>
              <a:rPr lang="en-US" sz="2800" dirty="0" err="1"/>
              <a:t>Investisseurs</a:t>
            </a:r>
            <a:endParaRPr lang="en-US" sz="2800" dirty="0"/>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12</a:t>
            </a:fld>
            <a:endParaRPr lang="fr-FR" dirty="0"/>
          </a:p>
        </p:txBody>
      </p:sp>
      <p:pic>
        <p:nvPicPr>
          <p:cNvPr id="7" name="Picture 6"/>
          <p:cNvPicPr>
            <a:picLocks noChangeAspect="1"/>
          </p:cNvPicPr>
          <p:nvPr/>
        </p:nvPicPr>
        <p:blipFill>
          <a:blip r:embed="rId2"/>
          <a:stretch>
            <a:fillRect/>
          </a:stretch>
        </p:blipFill>
        <p:spPr>
          <a:xfrm>
            <a:off x="6688784" y="179552"/>
            <a:ext cx="1942454" cy="1257300"/>
          </a:xfrm>
          <a:prstGeom prst="rect">
            <a:avLst/>
          </a:prstGeom>
        </p:spPr>
      </p:pic>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564153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875" y="1627959"/>
            <a:ext cx="7726363" cy="3565563"/>
          </a:xfrm>
        </p:spPr>
        <p:txBody>
          <a:bodyPr>
            <a:normAutofit/>
          </a:bodyPr>
          <a:lstStyle/>
          <a:p>
            <a:r>
              <a:rPr lang="fr-CH" dirty="0"/>
              <a:t>Les plateformes d'émission permettent aux émetteurs de </a:t>
            </a:r>
            <a:r>
              <a:rPr lang="fr-CH" dirty="0" err="1"/>
              <a:t>tokeniser</a:t>
            </a:r>
            <a:r>
              <a:rPr lang="fr-CH" dirty="0"/>
              <a:t> leurs actifs et de les rendre disponibles à la vente et à la négociation </a:t>
            </a:r>
          </a:p>
          <a:p>
            <a:r>
              <a:rPr lang="fr-CH" dirty="0"/>
              <a:t>De nombreuses plateformes proposent ainsi des solutions de </a:t>
            </a:r>
            <a:r>
              <a:rPr lang="fr-CH" dirty="0" err="1"/>
              <a:t>tokenisation</a:t>
            </a:r>
            <a:r>
              <a:rPr lang="fr-CH" dirty="0"/>
              <a:t> pour une large gamme d'actifs, dont des capitaux propres, mais aussi des actifs physiques comme des biens immobiliers et </a:t>
            </a:r>
            <a:r>
              <a:rPr lang="en-US" dirty="0"/>
              <a:t>des oeuvres d'art</a:t>
            </a:r>
          </a:p>
          <a:p>
            <a:r>
              <a:rPr lang="fr-CH" dirty="0"/>
              <a:t>Les plateformes d'émission vont de protocoles simples Open Source pour la mise en œuvre technique de l'émission de jetons (un simple logiciel en tant que service, ou </a:t>
            </a:r>
            <a:r>
              <a:rPr lang="fr-CH" dirty="0" err="1"/>
              <a:t>SaaS</a:t>
            </a:r>
            <a:r>
              <a:rPr lang="fr-CH" dirty="0"/>
              <a:t>, Software as a Service) à des plateformes plus complètes qui proposent des solutions techniques, juridiques, de conformité et de transactions</a:t>
            </a:r>
            <a:endParaRPr lang="en-US" dirty="0"/>
          </a:p>
        </p:txBody>
      </p:sp>
      <p:sp>
        <p:nvSpPr>
          <p:cNvPr id="3" name="Title 2"/>
          <p:cNvSpPr>
            <a:spLocks noGrp="1"/>
          </p:cNvSpPr>
          <p:nvPr>
            <p:ph type="title"/>
          </p:nvPr>
        </p:nvSpPr>
        <p:spPr>
          <a:xfrm>
            <a:off x="904875" y="179552"/>
            <a:ext cx="5114325" cy="1072753"/>
          </a:xfrm>
        </p:spPr>
        <p:txBody>
          <a:bodyPr>
            <a:normAutofit/>
          </a:bodyPr>
          <a:lstStyle/>
          <a:p>
            <a:r>
              <a:rPr lang="fr-FR" sz="2800" dirty="0"/>
              <a:t>Plateformes </a:t>
            </a:r>
            <a:br>
              <a:rPr lang="fr-FR" sz="2800" dirty="0"/>
            </a:br>
            <a:r>
              <a:rPr lang="fr-FR" sz="2800" dirty="0"/>
              <a:t>d’émission</a:t>
            </a:r>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13</a:t>
            </a:fld>
            <a:endParaRPr lang="fr-FR" dirty="0"/>
          </a:p>
        </p:txBody>
      </p:sp>
      <p:sp>
        <p:nvSpPr>
          <p:cNvPr id="10"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3299791" y="104008"/>
            <a:ext cx="5518626" cy="1172811"/>
          </a:xfrm>
          <a:prstGeom prst="rect">
            <a:avLst/>
          </a:prstGeom>
        </p:spPr>
      </p:pic>
    </p:spTree>
    <p:extLst>
      <p:ext uri="{BB962C8B-B14F-4D97-AF65-F5344CB8AC3E}">
        <p14:creationId xmlns:p14="http://schemas.microsoft.com/office/powerpoint/2010/main" val="671249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6057" y="1496633"/>
            <a:ext cx="8064000" cy="3386772"/>
          </a:xfrm>
        </p:spPr>
        <p:txBody>
          <a:bodyPr>
            <a:noAutofit/>
          </a:bodyPr>
          <a:lstStyle/>
          <a:p>
            <a:r>
              <a:rPr lang="fr-CH" sz="1600" dirty="0"/>
              <a:t>Chaque contrepartie a besoin de portefeuilles pour gérer son identité, effectuer des transactions et conserver des jetons </a:t>
            </a:r>
          </a:p>
          <a:p>
            <a:pPr lvl="1"/>
            <a:r>
              <a:rPr lang="fr-CH" sz="1400" dirty="0"/>
              <a:t>Les investisseurs ont besoin des portefeuilles pour recevoir des jetons achetés et pour acheter des jetons d'investissement avec des actifs cryptographiques </a:t>
            </a:r>
          </a:p>
          <a:p>
            <a:pPr lvl="1"/>
            <a:r>
              <a:rPr lang="fr-CH" sz="1400" dirty="0"/>
              <a:t>Les émetteurs ont besoin de portefeuilles pour exécuter les contrats intelligents sur lesquels le jeton est basé et pour recevoir les apports en crypto-monnaies </a:t>
            </a:r>
          </a:p>
          <a:p>
            <a:r>
              <a:rPr lang="fr-CH" sz="1600" dirty="0"/>
              <a:t>Ces portefeuilles sont représentés par des clés privées cryptographiques</a:t>
            </a:r>
          </a:p>
          <a:p>
            <a:endParaRPr lang="fr-CH" sz="600" dirty="0"/>
          </a:p>
          <a:p>
            <a:r>
              <a:rPr lang="fr-CH" sz="1600" dirty="0"/>
              <a:t>Tous les rôles et fonctions mentionnés nécessitent une plateforme technique commune, qui introduit un registre de transactions incontestable et des jetons inviolables grâce à une cryptographie puissante </a:t>
            </a:r>
          </a:p>
          <a:p>
            <a:r>
              <a:rPr lang="fr-CH" sz="1600" dirty="0"/>
              <a:t>Les solutions les plus récentes sont principalement basées sur la technologie de la </a:t>
            </a:r>
            <a:r>
              <a:rPr lang="fr-CH" sz="1600" dirty="0" err="1"/>
              <a:t>Blockchain</a:t>
            </a:r>
            <a:r>
              <a:rPr lang="fr-CH" sz="1600" dirty="0"/>
              <a:t> et sur les registres distribués (DLT), </a:t>
            </a:r>
            <a:r>
              <a:rPr lang="fr-CH" sz="1600" dirty="0" err="1"/>
              <a:t>Etherum</a:t>
            </a:r>
            <a:r>
              <a:rPr lang="fr-CH" sz="1600" dirty="0"/>
              <a:t> étant de facto le standard en la matière (sur la base de l’usage et non de la norme)</a:t>
            </a:r>
            <a:endParaRPr lang="en-US" sz="1600" dirty="0"/>
          </a:p>
        </p:txBody>
      </p:sp>
      <p:sp>
        <p:nvSpPr>
          <p:cNvPr id="3" name="Title 2"/>
          <p:cNvSpPr>
            <a:spLocks noGrp="1"/>
          </p:cNvSpPr>
          <p:nvPr>
            <p:ph type="title"/>
          </p:nvPr>
        </p:nvSpPr>
        <p:spPr>
          <a:xfrm>
            <a:off x="784957" y="195263"/>
            <a:ext cx="3667125" cy="1072753"/>
          </a:xfrm>
        </p:spPr>
        <p:txBody>
          <a:bodyPr>
            <a:normAutofit/>
          </a:bodyPr>
          <a:lstStyle/>
          <a:p>
            <a:r>
              <a:rPr lang="en-US" sz="2800" dirty="0"/>
              <a:t>Crypto-</a:t>
            </a:r>
            <a:r>
              <a:rPr lang="en-US" sz="2800" dirty="0" err="1"/>
              <a:t>dépositaire</a:t>
            </a:r>
            <a:br>
              <a:rPr lang="en-US" sz="2800" dirty="0"/>
            </a:br>
            <a:r>
              <a:rPr lang="en-US" sz="2800" dirty="0"/>
              <a:t>et infrastructure</a:t>
            </a:r>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14</a:t>
            </a:fld>
            <a:endParaRPr lang="fr-FR" dirty="0"/>
          </a:p>
        </p:txBody>
      </p:sp>
      <p:pic>
        <p:nvPicPr>
          <p:cNvPr id="7" name="Picture 6"/>
          <p:cNvPicPr>
            <a:picLocks noChangeAspect="1"/>
          </p:cNvPicPr>
          <p:nvPr/>
        </p:nvPicPr>
        <p:blipFill>
          <a:blip r:embed="rId2"/>
          <a:stretch>
            <a:fillRect/>
          </a:stretch>
        </p:blipFill>
        <p:spPr>
          <a:xfrm>
            <a:off x="3523199" y="150629"/>
            <a:ext cx="5183900" cy="1101676"/>
          </a:xfrm>
          <a:prstGeom prst="rect">
            <a:avLst/>
          </a:prstGeom>
        </p:spPr>
      </p:pic>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402692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fr-FR" sz="2800" dirty="0"/>
              <a:t>Où sommes-nous? </a:t>
            </a:r>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15</a:t>
            </a:fld>
            <a:endParaRPr lang="fr-FR" dirty="0"/>
          </a:p>
        </p:txBody>
      </p:sp>
      <p:pic>
        <p:nvPicPr>
          <p:cNvPr id="7" name="Picture 6"/>
          <p:cNvPicPr>
            <a:picLocks noChangeAspect="1"/>
          </p:cNvPicPr>
          <p:nvPr/>
        </p:nvPicPr>
        <p:blipFill>
          <a:blip r:embed="rId2"/>
          <a:stretch>
            <a:fillRect/>
          </a:stretch>
        </p:blipFill>
        <p:spPr>
          <a:xfrm>
            <a:off x="676800" y="717849"/>
            <a:ext cx="7797600" cy="4386151"/>
          </a:xfrm>
          <a:prstGeom prst="rect">
            <a:avLst/>
          </a:prstGeom>
        </p:spPr>
      </p:pic>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145258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16</a:t>
            </a:fld>
            <a:endParaRPr lang="fr-FR" dirty="0"/>
          </a:p>
        </p:txBody>
      </p:sp>
      <p:pic>
        <p:nvPicPr>
          <p:cNvPr id="7" name="Picture 6"/>
          <p:cNvPicPr>
            <a:picLocks noChangeAspect="1"/>
          </p:cNvPicPr>
          <p:nvPr/>
        </p:nvPicPr>
        <p:blipFill>
          <a:blip r:embed="rId2"/>
          <a:stretch>
            <a:fillRect/>
          </a:stretch>
        </p:blipFill>
        <p:spPr>
          <a:xfrm>
            <a:off x="894261" y="444019"/>
            <a:ext cx="7601739" cy="4593030"/>
          </a:xfrm>
          <a:prstGeom prst="rect">
            <a:avLst/>
          </a:prstGeom>
        </p:spPr>
      </p:pic>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39437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4494" y="2168213"/>
            <a:ext cx="3667125" cy="1072753"/>
          </a:xfrm>
        </p:spPr>
        <p:txBody>
          <a:bodyPr/>
          <a:lstStyle/>
          <a:p>
            <a:pPr algn="ctr"/>
            <a:r>
              <a:rPr lang="en-US" dirty="0"/>
              <a:t>Q&amp;A</a:t>
            </a:r>
          </a:p>
        </p:txBody>
      </p:sp>
      <p:sp>
        <p:nvSpPr>
          <p:cNvPr id="5" name="Footer Placeholder 4"/>
          <p:cNvSpPr>
            <a:spLocks noGrp="1"/>
          </p:cNvSpPr>
          <p:nvPr>
            <p:ph type="ftr" sz="quarter" idx="11"/>
          </p:nvPr>
        </p:nvSpPr>
        <p:spPr/>
        <p:txBody>
          <a:bodyPr/>
          <a:lstStyle/>
          <a:p>
            <a:r>
              <a:rPr lang="fr-FR"/>
              <a:t>Professor Ruediger Fahlenbrach, EPFL</a:t>
            </a:r>
            <a:endParaRPr lang="fr-FR" dirty="0"/>
          </a:p>
        </p:txBody>
      </p:sp>
      <p:sp>
        <p:nvSpPr>
          <p:cNvPr id="6" name="Slide Number Placeholder 5"/>
          <p:cNvSpPr>
            <a:spLocks noGrp="1"/>
          </p:cNvSpPr>
          <p:nvPr>
            <p:ph type="sldNum" sz="quarter" idx="12"/>
          </p:nvPr>
        </p:nvSpPr>
        <p:spPr/>
        <p:txBody>
          <a:bodyPr/>
          <a:lstStyle/>
          <a:p>
            <a:fld id="{E1E1CD7C-2161-7D43-862E-CE4C333CD873}" type="slidenum">
              <a:rPr lang="fr-FR" smtClean="0"/>
              <a:pPr/>
              <a:t>17</a:t>
            </a:fld>
            <a:endParaRPr lang="fr-FR" dirty="0"/>
          </a:p>
        </p:txBody>
      </p:sp>
      <p:sp>
        <p:nvSpPr>
          <p:cNvPr id="7"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426396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Formation continue: </a:t>
            </a:r>
            <a:r>
              <a:rPr lang="en-US" dirty="0" err="1"/>
              <a:t>Cours</a:t>
            </a:r>
            <a:r>
              <a:rPr lang="en-US" dirty="0"/>
              <a:t> </a:t>
            </a:r>
            <a:r>
              <a:rPr lang="en-US" dirty="0" err="1"/>
              <a:t>FinTech</a:t>
            </a:r>
            <a:r>
              <a:rPr lang="en-US" dirty="0"/>
              <a:t> à </a:t>
            </a:r>
            <a:r>
              <a:rPr lang="en-US" dirty="0" err="1"/>
              <a:t>l’EPFL</a:t>
            </a:r>
            <a:r>
              <a:rPr lang="en-US" dirty="0"/>
              <a:t> </a:t>
            </a:r>
          </a:p>
          <a:p>
            <a:r>
              <a:rPr lang="fr-CH" dirty="0"/>
              <a:t>La </a:t>
            </a:r>
            <a:r>
              <a:rPr lang="fr-CH" dirty="0" err="1"/>
              <a:t>tokenisation</a:t>
            </a:r>
            <a:r>
              <a:rPr lang="fr-CH" dirty="0"/>
              <a:t> des actifs – vue d’ensemble et perspectives</a:t>
            </a:r>
            <a:endParaRPr lang="en-US" dirty="0"/>
          </a:p>
        </p:txBody>
      </p:sp>
      <p:sp>
        <p:nvSpPr>
          <p:cNvPr id="8" name="Title 7"/>
          <p:cNvSpPr>
            <a:spLocks noGrp="1"/>
          </p:cNvSpPr>
          <p:nvPr>
            <p:ph type="title"/>
          </p:nvPr>
        </p:nvSpPr>
        <p:spPr/>
        <p:txBody>
          <a:bodyPr>
            <a:normAutofit/>
          </a:bodyPr>
          <a:lstStyle/>
          <a:p>
            <a:r>
              <a:rPr lang="en-US" sz="2800" dirty="0"/>
              <a:t>Outline</a:t>
            </a:r>
          </a:p>
        </p:txBody>
      </p:sp>
      <p:sp>
        <p:nvSpPr>
          <p:cNvPr id="5" name="Date Placeholder 4"/>
          <p:cNvSpPr>
            <a:spLocks noGrp="1"/>
          </p:cNvSpPr>
          <p:nvPr>
            <p:ph type="dt" sz="half" idx="10"/>
          </p:nvPr>
        </p:nvSpPr>
        <p:spPr/>
        <p:txBody>
          <a:bodyPr/>
          <a:lstStyle/>
          <a:p>
            <a:r>
              <a:rPr lang="fr-CH" dirty="0"/>
              <a:t>ACTSR – EPFL - 20230615</a:t>
            </a:r>
            <a:endParaRPr lang="fr-FR" dirty="0"/>
          </a:p>
        </p:txBody>
      </p:sp>
      <p:sp>
        <p:nvSpPr>
          <p:cNvPr id="6" name="Footer Placeholder 5"/>
          <p:cNvSpPr>
            <a:spLocks noGrp="1"/>
          </p:cNvSpPr>
          <p:nvPr>
            <p:ph type="ftr" sz="quarter" idx="11"/>
          </p:nvPr>
        </p:nvSpPr>
        <p:spPr/>
        <p:txBody>
          <a:bodyPr/>
          <a:lstStyle/>
          <a:p>
            <a:r>
              <a:rPr lang="fr-FR" dirty="0"/>
              <a:t>Professor Ruediger Fahlenbrach, EPFL</a:t>
            </a:r>
          </a:p>
        </p:txBody>
      </p:sp>
      <p:sp>
        <p:nvSpPr>
          <p:cNvPr id="7" name="Slide Number Placeholder 6"/>
          <p:cNvSpPr>
            <a:spLocks noGrp="1"/>
          </p:cNvSpPr>
          <p:nvPr>
            <p:ph type="sldNum" sz="quarter" idx="12"/>
          </p:nvPr>
        </p:nvSpPr>
        <p:spPr/>
        <p:txBody>
          <a:bodyPr/>
          <a:lstStyle/>
          <a:p>
            <a:fld id="{E1E1CD7C-2161-7D43-862E-CE4C333CD873}" type="slidenum">
              <a:rPr lang="fr-FR" smtClean="0"/>
              <a:pPr/>
              <a:t>2</a:t>
            </a:fld>
            <a:endParaRPr lang="fr-FR" dirty="0"/>
          </a:p>
        </p:txBody>
      </p:sp>
    </p:spTree>
    <p:extLst>
      <p:ext uri="{BB962C8B-B14F-4D97-AF65-F5344CB8AC3E}">
        <p14:creationId xmlns:p14="http://schemas.microsoft.com/office/powerpoint/2010/main" val="10071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46F6107-880B-4248-99A2-487E2D5A0061}"/>
              </a:ext>
            </a:extLst>
          </p:cNvPr>
          <p:cNvSpPr>
            <a:spLocks noGrp="1"/>
          </p:cNvSpPr>
          <p:nvPr>
            <p:ph type="title"/>
          </p:nvPr>
        </p:nvSpPr>
        <p:spPr>
          <a:xfrm>
            <a:off x="904876" y="179553"/>
            <a:ext cx="6842324" cy="1072753"/>
          </a:xfrm>
        </p:spPr>
        <p:txBody>
          <a:bodyPr anchor="t">
            <a:normAutofit/>
          </a:bodyPr>
          <a:lstStyle/>
          <a:p>
            <a:r>
              <a:rPr lang="fr-FR" sz="2800" dirty="0"/>
              <a:t>Pourquoi un cours FinTech à l'EPFL ?</a:t>
            </a:r>
            <a:endParaRPr lang="en-US" sz="2800" dirty="0"/>
          </a:p>
        </p:txBody>
      </p:sp>
      <p:sp>
        <p:nvSpPr>
          <p:cNvPr id="8" name="Slide Number Placeholder 4">
            <a:extLst>
              <a:ext uri="{FF2B5EF4-FFF2-40B4-BE49-F238E27FC236}">
                <a16:creationId xmlns:a16="http://schemas.microsoft.com/office/drawing/2014/main" id="{B998EA39-3D86-B04C-8D31-7C06F288E632}"/>
              </a:ext>
            </a:extLst>
          </p:cNvPr>
          <p:cNvSpPr>
            <a:spLocks noGrp="1"/>
          </p:cNvSpPr>
          <p:nvPr>
            <p:ph type="sldNum" sz="quarter" idx="16"/>
          </p:nvPr>
        </p:nvSpPr>
        <p:spPr>
          <a:xfrm>
            <a:off x="8631238" y="195264"/>
            <a:ext cx="512762" cy="163552"/>
          </a:xfrm>
        </p:spPr>
        <p:txBody>
          <a:bodyPr anchor="t">
            <a:normAutofit/>
          </a:bodyPr>
          <a:lstStyle/>
          <a:p>
            <a:pPr>
              <a:spcAft>
                <a:spcPts val="450"/>
              </a:spcAft>
            </a:pPr>
            <a:fld id="{E1E1CD7C-2161-7D43-862E-CE4C333CD873}" type="slidenum">
              <a:rPr lang="fr-FR" smtClean="0"/>
              <a:pPr>
                <a:spcAft>
                  <a:spcPts val="450"/>
                </a:spcAft>
              </a:pPr>
              <a:t>3</a:t>
            </a:fld>
            <a:endParaRPr lang="fr-FR"/>
          </a:p>
        </p:txBody>
      </p:sp>
      <p:sp>
        <p:nvSpPr>
          <p:cNvPr id="6" name="Content Placeholder 5">
            <a:extLst>
              <a:ext uri="{FF2B5EF4-FFF2-40B4-BE49-F238E27FC236}">
                <a16:creationId xmlns:a16="http://schemas.microsoft.com/office/drawing/2014/main" id="{C672245A-6BE8-3A4E-9664-AE8B24BCB4F1}"/>
              </a:ext>
            </a:extLst>
          </p:cNvPr>
          <p:cNvSpPr>
            <a:spLocks noGrp="1"/>
          </p:cNvSpPr>
          <p:nvPr>
            <p:ph idx="1"/>
          </p:nvPr>
        </p:nvSpPr>
        <p:spPr>
          <a:xfrm>
            <a:off x="754855" y="964723"/>
            <a:ext cx="7726363" cy="3826352"/>
          </a:xfrm>
        </p:spPr>
        <p:txBody>
          <a:bodyPr>
            <a:normAutofit/>
          </a:bodyPr>
          <a:lstStyle/>
          <a:p>
            <a:r>
              <a:rPr lang="fr-FR" sz="2000" dirty="0"/>
              <a:t>Le secteur financier suisse a besoin de connaissances techniques pour mettre en œuvre la stratégie du numérique de l'institution</a:t>
            </a:r>
          </a:p>
          <a:p>
            <a:r>
              <a:rPr lang="fr-FR" sz="2000" dirty="0"/>
              <a:t>La disponibilité à l'EPFL d'une expertise technologique de premier plan mondial avec une connaissance approfondie de la gestion de l'innovation, de la finance et du changement technologique </a:t>
            </a:r>
          </a:p>
          <a:p>
            <a:r>
              <a:rPr lang="fr-FR" sz="2000" dirty="0"/>
              <a:t>Un large réseau de praticiens chevronnés pour contribuer une dimension pratique au programme </a:t>
            </a:r>
          </a:p>
          <a:p>
            <a:r>
              <a:rPr lang="fr-FR" sz="2000" dirty="0"/>
              <a:t>Plus de 25 ans d'expérience dans la formation continue au Collège du Management</a:t>
            </a:r>
            <a:endParaRPr lang="en-CH" sz="2000" dirty="0"/>
          </a:p>
        </p:txBody>
      </p:sp>
      <p:sp>
        <p:nvSpPr>
          <p:cNvPr id="11"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49693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7066A-7F4B-7079-1612-C2849E2C9DFE}"/>
              </a:ext>
            </a:extLst>
          </p:cNvPr>
          <p:cNvSpPr>
            <a:spLocks noGrp="1"/>
          </p:cNvSpPr>
          <p:nvPr>
            <p:ph type="title"/>
          </p:nvPr>
        </p:nvSpPr>
        <p:spPr>
          <a:xfrm>
            <a:off x="904876" y="179553"/>
            <a:ext cx="7726362" cy="1072753"/>
          </a:xfrm>
        </p:spPr>
        <p:txBody>
          <a:bodyPr>
            <a:normAutofit/>
          </a:bodyPr>
          <a:lstStyle/>
          <a:p>
            <a:r>
              <a:rPr lang="en-US" sz="2800" dirty="0"/>
              <a:t>Aperçu du </a:t>
            </a:r>
            <a:r>
              <a:rPr lang="en-US" sz="2800" dirty="0" err="1"/>
              <a:t>programme</a:t>
            </a:r>
            <a:endParaRPr lang="en-CH" sz="2800" dirty="0"/>
          </a:p>
        </p:txBody>
      </p:sp>
      <p:sp>
        <p:nvSpPr>
          <p:cNvPr id="7" name="Slide Number Placeholder 6">
            <a:extLst>
              <a:ext uri="{FF2B5EF4-FFF2-40B4-BE49-F238E27FC236}">
                <a16:creationId xmlns:a16="http://schemas.microsoft.com/office/drawing/2014/main" id="{A44B6D8C-3D7C-3199-1283-F9B2E2E03556}"/>
              </a:ext>
            </a:extLst>
          </p:cNvPr>
          <p:cNvSpPr>
            <a:spLocks noGrp="1"/>
          </p:cNvSpPr>
          <p:nvPr>
            <p:ph type="sldNum" sz="quarter" idx="12"/>
          </p:nvPr>
        </p:nvSpPr>
        <p:spPr/>
        <p:txBody>
          <a:bodyPr/>
          <a:lstStyle/>
          <a:p>
            <a:fld id="{E1E1CD7C-2161-7D43-862E-CE4C333CD873}" type="slidenum">
              <a:rPr lang="fr-FR" smtClean="0"/>
              <a:pPr/>
              <a:t>4</a:t>
            </a:fld>
            <a:endParaRPr lang="fr-FR"/>
          </a:p>
        </p:txBody>
      </p:sp>
      <p:sp>
        <p:nvSpPr>
          <p:cNvPr id="6" name="Content Placeholder 5">
            <a:extLst>
              <a:ext uri="{FF2B5EF4-FFF2-40B4-BE49-F238E27FC236}">
                <a16:creationId xmlns:a16="http://schemas.microsoft.com/office/drawing/2014/main" id="{7C028085-496C-2B45-2367-F765DB860A5D}"/>
              </a:ext>
            </a:extLst>
          </p:cNvPr>
          <p:cNvSpPr>
            <a:spLocks noGrp="1"/>
          </p:cNvSpPr>
          <p:nvPr>
            <p:ph idx="1"/>
          </p:nvPr>
        </p:nvSpPr>
        <p:spPr>
          <a:xfrm>
            <a:off x="778670" y="1074033"/>
            <a:ext cx="7350918" cy="3541167"/>
          </a:xfrm>
        </p:spPr>
        <p:txBody>
          <a:bodyPr>
            <a:normAutofit/>
          </a:bodyPr>
          <a:lstStyle/>
          <a:p>
            <a:r>
              <a:rPr lang="en-CH" sz="2000" dirty="0"/>
              <a:t>Part</a:t>
            </a:r>
            <a:r>
              <a:rPr lang="fr-CH" sz="2000" dirty="0" err="1"/>
              <a:t>ie</a:t>
            </a:r>
            <a:r>
              <a:rPr lang="en-CH" sz="2000" dirty="0"/>
              <a:t> I – </a:t>
            </a:r>
            <a:r>
              <a:rPr lang="en-US" sz="2000" dirty="0"/>
              <a:t>le POURQUOI</a:t>
            </a:r>
            <a:endParaRPr lang="en-CH" sz="1500" dirty="0"/>
          </a:p>
          <a:p>
            <a:pPr lvl="1"/>
            <a:r>
              <a:rPr lang="fr-FR" sz="1800" dirty="0"/>
              <a:t>S'informer sur les bouleversements et le vocabulaire technique</a:t>
            </a:r>
          </a:p>
          <a:p>
            <a:pPr marL="685800" lvl="2" indent="0">
              <a:buNone/>
            </a:pPr>
            <a:r>
              <a:rPr lang="en-CH" sz="1700" dirty="0"/>
              <a:t> </a:t>
            </a:r>
          </a:p>
          <a:p>
            <a:r>
              <a:rPr lang="en-CH" sz="2000" dirty="0"/>
              <a:t>Part</a:t>
            </a:r>
            <a:r>
              <a:rPr lang="fr-CH" sz="2000" dirty="0" err="1"/>
              <a:t>ie</a:t>
            </a:r>
            <a:r>
              <a:rPr lang="en-CH" sz="2000" dirty="0"/>
              <a:t> II – </a:t>
            </a:r>
            <a:r>
              <a:rPr lang="en-US" sz="2000" dirty="0"/>
              <a:t>le QUOI</a:t>
            </a:r>
            <a:endParaRPr lang="en-CH" sz="1500" dirty="0"/>
          </a:p>
          <a:p>
            <a:pPr lvl="1"/>
            <a:r>
              <a:rPr lang="fr-FR" sz="1800" dirty="0"/>
              <a:t>Découvrez les technologies et les cas d'utilisation pertinents</a:t>
            </a:r>
          </a:p>
          <a:p>
            <a:pPr lvl="2"/>
            <a:endParaRPr lang="en-CH" sz="1400" dirty="0"/>
          </a:p>
          <a:p>
            <a:r>
              <a:rPr lang="en-CH" sz="2000" dirty="0"/>
              <a:t>Part III – </a:t>
            </a:r>
            <a:r>
              <a:rPr lang="en-US" sz="2000" dirty="0"/>
              <a:t>le COMMENT</a:t>
            </a:r>
            <a:endParaRPr lang="en-CH" sz="1500" dirty="0"/>
          </a:p>
          <a:p>
            <a:pPr lvl="1"/>
            <a:r>
              <a:rPr lang="fr-FR" sz="1800" dirty="0"/>
              <a:t>Apprenez à mettre en œuvre ces technologies dans votre organisation</a:t>
            </a:r>
          </a:p>
          <a:p>
            <a:endParaRPr lang="en-CH" sz="1500" dirty="0"/>
          </a:p>
        </p:txBody>
      </p:sp>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89346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C7066A-7F4B-7079-1612-C2849E2C9DFE}"/>
              </a:ext>
            </a:extLst>
          </p:cNvPr>
          <p:cNvSpPr>
            <a:spLocks noGrp="1"/>
          </p:cNvSpPr>
          <p:nvPr>
            <p:ph type="title"/>
          </p:nvPr>
        </p:nvSpPr>
        <p:spPr>
          <a:xfrm>
            <a:off x="904876" y="179553"/>
            <a:ext cx="7726362" cy="1072753"/>
          </a:xfrm>
        </p:spPr>
        <p:txBody>
          <a:bodyPr>
            <a:normAutofit/>
          </a:bodyPr>
          <a:lstStyle/>
          <a:p>
            <a:r>
              <a:rPr lang="en-US" sz="2800" dirty="0" err="1"/>
              <a:t>Caractéristiques</a:t>
            </a:r>
            <a:r>
              <a:rPr lang="en-US" sz="2800" dirty="0"/>
              <a:t> du </a:t>
            </a:r>
            <a:r>
              <a:rPr lang="en-US" sz="2800" dirty="0" err="1"/>
              <a:t>programme</a:t>
            </a:r>
            <a:endParaRPr lang="en-CH" sz="2800" dirty="0"/>
          </a:p>
        </p:txBody>
      </p:sp>
      <p:sp>
        <p:nvSpPr>
          <p:cNvPr id="7" name="Slide Number Placeholder 6">
            <a:extLst>
              <a:ext uri="{FF2B5EF4-FFF2-40B4-BE49-F238E27FC236}">
                <a16:creationId xmlns:a16="http://schemas.microsoft.com/office/drawing/2014/main" id="{A44B6D8C-3D7C-3199-1283-F9B2E2E03556}"/>
              </a:ext>
            </a:extLst>
          </p:cNvPr>
          <p:cNvSpPr>
            <a:spLocks noGrp="1"/>
          </p:cNvSpPr>
          <p:nvPr>
            <p:ph type="sldNum" sz="quarter" idx="12"/>
          </p:nvPr>
        </p:nvSpPr>
        <p:spPr/>
        <p:txBody>
          <a:bodyPr/>
          <a:lstStyle/>
          <a:p>
            <a:fld id="{E1E1CD7C-2161-7D43-862E-CE4C333CD873}" type="slidenum">
              <a:rPr lang="fr-FR" smtClean="0"/>
              <a:pPr/>
              <a:t>5</a:t>
            </a:fld>
            <a:endParaRPr lang="fr-FR"/>
          </a:p>
        </p:txBody>
      </p:sp>
      <p:sp>
        <p:nvSpPr>
          <p:cNvPr id="6" name="Content Placeholder 5">
            <a:extLst>
              <a:ext uri="{FF2B5EF4-FFF2-40B4-BE49-F238E27FC236}">
                <a16:creationId xmlns:a16="http://schemas.microsoft.com/office/drawing/2014/main" id="{7C028085-496C-2B45-2367-F765DB860A5D}"/>
              </a:ext>
            </a:extLst>
          </p:cNvPr>
          <p:cNvSpPr>
            <a:spLocks noGrp="1"/>
          </p:cNvSpPr>
          <p:nvPr>
            <p:ph idx="1"/>
          </p:nvPr>
        </p:nvSpPr>
        <p:spPr>
          <a:xfrm>
            <a:off x="1161254" y="715929"/>
            <a:ext cx="5407599" cy="4188812"/>
          </a:xfrm>
        </p:spPr>
        <p:txBody>
          <a:bodyPr>
            <a:normAutofit/>
          </a:bodyPr>
          <a:lstStyle/>
          <a:p>
            <a:r>
              <a:rPr lang="fr-FR" sz="1600" b="1" dirty="0"/>
              <a:t>Enseigné par des professeurs expérimentés et des intervenants de l'industrie</a:t>
            </a:r>
          </a:p>
          <a:p>
            <a:pPr lvl="1"/>
            <a:r>
              <a:rPr lang="fr-FR" sz="1400" dirty="0"/>
              <a:t>Le plus souvent, les programmes sont </a:t>
            </a:r>
            <a:r>
              <a:rPr lang="fr-FR" sz="1400" dirty="0" err="1"/>
              <a:t>coanimés</a:t>
            </a:r>
            <a:r>
              <a:rPr lang="fr-FR" sz="1400" dirty="0"/>
              <a:t> par un tandem professeur-praticien, ce qui permet aux participants de bénéficier de ces deux perspectives</a:t>
            </a:r>
          </a:p>
          <a:p>
            <a:pPr lvl="1"/>
            <a:endParaRPr lang="en-CH" sz="1000" dirty="0"/>
          </a:p>
          <a:p>
            <a:r>
              <a:rPr lang="fr-FR" sz="1600" b="1" dirty="0"/>
              <a:t>Programme sur le campus au cœur de l'Innovation Park de l'EPFL</a:t>
            </a:r>
          </a:p>
          <a:p>
            <a:pPr lvl="1"/>
            <a:r>
              <a:rPr lang="fr-FR" sz="1400" dirty="0"/>
              <a:t>Les participants ont l'occasion d'interagir avec des start-ups</a:t>
            </a:r>
          </a:p>
          <a:p>
            <a:pPr lvl="1"/>
            <a:r>
              <a:rPr lang="fr-FR" sz="1400" dirty="0"/>
              <a:t>Des événements sociaux avec des opportunités de networking</a:t>
            </a:r>
          </a:p>
          <a:p>
            <a:pPr lvl="1"/>
            <a:endParaRPr lang="en-CH" sz="600" dirty="0"/>
          </a:p>
          <a:p>
            <a:r>
              <a:rPr lang="fr-FR" sz="1600" b="1" dirty="0"/>
              <a:t>Lancé en 2022, avec des participants enthousiastes</a:t>
            </a:r>
          </a:p>
          <a:p>
            <a:pPr lvl="1"/>
            <a:r>
              <a:rPr lang="fr-FR" sz="1400" dirty="0"/>
              <a:t>Par exemple, 99% des participants sont d'accord pour dire que "le programme m'a apporté de nouvelles idées".</a:t>
            </a:r>
            <a:endParaRPr lang="en-CH" sz="1400" dirty="0"/>
          </a:p>
        </p:txBody>
      </p:sp>
      <p:pic>
        <p:nvPicPr>
          <p:cNvPr id="2" name="Picture 1">
            <a:extLst>
              <a:ext uri="{FF2B5EF4-FFF2-40B4-BE49-F238E27FC236}">
                <a16:creationId xmlns:a16="http://schemas.microsoft.com/office/drawing/2014/main" id="{2F9AEBB8-1C2A-2453-4ADA-680A5FCE47B5}"/>
              </a:ext>
            </a:extLst>
          </p:cNvPr>
          <p:cNvPicPr>
            <a:picLocks noChangeAspect="1"/>
          </p:cNvPicPr>
          <p:nvPr/>
        </p:nvPicPr>
        <p:blipFill rotWithShape="1">
          <a:blip r:embed="rId3"/>
          <a:srcRect l="9481" t="6976" r="5461"/>
          <a:stretch/>
        </p:blipFill>
        <p:spPr>
          <a:xfrm>
            <a:off x="6568854" y="715929"/>
            <a:ext cx="2318765" cy="1735809"/>
          </a:xfrm>
          <a:prstGeom prst="rect">
            <a:avLst/>
          </a:prstGeom>
        </p:spPr>
      </p:pic>
      <p:sp>
        <p:nvSpPr>
          <p:cNvPr id="3" name="TextBox 2">
            <a:extLst>
              <a:ext uri="{FF2B5EF4-FFF2-40B4-BE49-F238E27FC236}">
                <a16:creationId xmlns:a16="http://schemas.microsoft.com/office/drawing/2014/main" id="{AE7B8009-B66E-FF28-926B-D99FB95AC3D3}"/>
              </a:ext>
            </a:extLst>
          </p:cNvPr>
          <p:cNvSpPr txBox="1"/>
          <p:nvPr/>
        </p:nvSpPr>
        <p:spPr>
          <a:xfrm>
            <a:off x="6568854" y="2476319"/>
            <a:ext cx="2486025" cy="430887"/>
          </a:xfrm>
          <a:prstGeom prst="rect">
            <a:avLst/>
          </a:prstGeom>
          <a:noFill/>
        </p:spPr>
        <p:txBody>
          <a:bodyPr wrap="square" rtlCol="0">
            <a:spAutoFit/>
          </a:bodyPr>
          <a:lstStyle/>
          <a:p>
            <a:r>
              <a:rPr lang="en-US" sz="1100" dirty="0"/>
              <a:t>Prof. </a:t>
            </a:r>
            <a:r>
              <a:rPr lang="en-US" sz="1100" dirty="0" err="1"/>
              <a:t>Touradj</a:t>
            </a:r>
            <a:r>
              <a:rPr lang="en-US" sz="1100" dirty="0"/>
              <a:t> Ebrahimi, EPFL, et Lino </a:t>
            </a:r>
            <a:r>
              <a:rPr lang="en-US" sz="1100" dirty="0" err="1"/>
              <a:t>Finini</a:t>
            </a:r>
            <a:r>
              <a:rPr lang="en-US" sz="1100" dirty="0"/>
              <a:t>, COO de </a:t>
            </a:r>
            <a:r>
              <a:rPr lang="en-US" sz="1100" dirty="0" err="1"/>
              <a:t>Swissquote</a:t>
            </a:r>
            <a:endParaRPr lang="en-US" sz="1100" dirty="0"/>
          </a:p>
        </p:txBody>
      </p:sp>
      <p:pic>
        <p:nvPicPr>
          <p:cNvPr id="5" name="Picture 4">
            <a:extLst>
              <a:ext uri="{FF2B5EF4-FFF2-40B4-BE49-F238E27FC236}">
                <a16:creationId xmlns:a16="http://schemas.microsoft.com/office/drawing/2014/main" id="{E1ABC80A-C2EE-56F9-D1B5-246E7BB8DA08}"/>
              </a:ext>
            </a:extLst>
          </p:cNvPr>
          <p:cNvPicPr>
            <a:picLocks noChangeAspect="1"/>
          </p:cNvPicPr>
          <p:nvPr/>
        </p:nvPicPr>
        <p:blipFill rotWithShape="1">
          <a:blip r:embed="rId4"/>
          <a:srcRect t="1" b="14131"/>
          <a:stretch/>
        </p:blipFill>
        <p:spPr>
          <a:xfrm>
            <a:off x="6568854" y="3216706"/>
            <a:ext cx="2332887" cy="1601535"/>
          </a:xfrm>
          <a:prstGeom prst="rect">
            <a:avLst/>
          </a:prstGeom>
        </p:spPr>
      </p:pic>
      <p:pic>
        <p:nvPicPr>
          <p:cNvPr id="9" name="Picture 8">
            <a:extLst>
              <a:ext uri="{FF2B5EF4-FFF2-40B4-BE49-F238E27FC236}">
                <a16:creationId xmlns:a16="http://schemas.microsoft.com/office/drawing/2014/main" id="{2E67965F-541C-EDBB-CA31-12B2D6B446CD}"/>
              </a:ext>
            </a:extLst>
          </p:cNvPr>
          <p:cNvPicPr>
            <a:picLocks noChangeAspect="1"/>
          </p:cNvPicPr>
          <p:nvPr/>
        </p:nvPicPr>
        <p:blipFill rotWithShape="1">
          <a:blip r:embed="rId5"/>
          <a:srcRect t="35280"/>
          <a:stretch/>
        </p:blipFill>
        <p:spPr>
          <a:xfrm>
            <a:off x="1762" y="942469"/>
            <a:ext cx="1159491" cy="866685"/>
          </a:xfrm>
          <a:prstGeom prst="rect">
            <a:avLst/>
          </a:prstGeom>
        </p:spPr>
      </p:pic>
      <p:pic>
        <p:nvPicPr>
          <p:cNvPr id="11" name="Picture 10">
            <a:extLst>
              <a:ext uri="{FF2B5EF4-FFF2-40B4-BE49-F238E27FC236}">
                <a16:creationId xmlns:a16="http://schemas.microsoft.com/office/drawing/2014/main" id="{986BCB84-A1AB-7D0C-30FC-AECDF64A3E9E}"/>
              </a:ext>
            </a:extLst>
          </p:cNvPr>
          <p:cNvPicPr>
            <a:picLocks noChangeAspect="1"/>
          </p:cNvPicPr>
          <p:nvPr/>
        </p:nvPicPr>
        <p:blipFill>
          <a:blip r:embed="rId6"/>
          <a:stretch>
            <a:fillRect/>
          </a:stretch>
        </p:blipFill>
        <p:spPr>
          <a:xfrm>
            <a:off x="0" y="2320216"/>
            <a:ext cx="1159491" cy="866685"/>
          </a:xfrm>
          <a:prstGeom prst="rect">
            <a:avLst/>
          </a:prstGeom>
        </p:spPr>
      </p:pic>
      <p:pic>
        <p:nvPicPr>
          <p:cNvPr id="12" name="Picture 11">
            <a:extLst>
              <a:ext uri="{FF2B5EF4-FFF2-40B4-BE49-F238E27FC236}">
                <a16:creationId xmlns:a16="http://schemas.microsoft.com/office/drawing/2014/main" id="{CA72D91B-C5C1-A1AC-6623-E528003908E8}"/>
              </a:ext>
            </a:extLst>
          </p:cNvPr>
          <p:cNvPicPr>
            <a:picLocks noChangeAspect="1"/>
          </p:cNvPicPr>
          <p:nvPr/>
        </p:nvPicPr>
        <p:blipFill>
          <a:blip r:embed="rId7"/>
          <a:stretch>
            <a:fillRect/>
          </a:stretch>
        </p:blipFill>
        <p:spPr>
          <a:xfrm>
            <a:off x="0" y="3790884"/>
            <a:ext cx="1159491" cy="784618"/>
          </a:xfrm>
          <a:prstGeom prst="rect">
            <a:avLst/>
          </a:prstGeom>
        </p:spPr>
      </p:pic>
    </p:spTree>
    <p:extLst>
      <p:ext uri="{BB962C8B-B14F-4D97-AF65-F5344CB8AC3E}">
        <p14:creationId xmlns:p14="http://schemas.microsoft.com/office/powerpoint/2010/main" val="168473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73E65-68D2-9C4B-B764-60CC0290E01E}"/>
              </a:ext>
            </a:extLst>
          </p:cNvPr>
          <p:cNvSpPr>
            <a:spLocks noGrp="1"/>
          </p:cNvSpPr>
          <p:nvPr>
            <p:ph type="title"/>
          </p:nvPr>
        </p:nvSpPr>
        <p:spPr>
          <a:xfrm>
            <a:off x="965643" y="159727"/>
            <a:ext cx="6439868" cy="1072753"/>
          </a:xfrm>
        </p:spPr>
        <p:txBody>
          <a:bodyPr>
            <a:normAutofit/>
          </a:bodyPr>
          <a:lstStyle/>
          <a:p>
            <a:r>
              <a:rPr lang="fr-CH" sz="2800" dirty="0"/>
              <a:t>Comment bénéficier de ce programme ?</a:t>
            </a:r>
            <a:endParaRPr lang="en-GB" sz="2800" dirty="0"/>
          </a:p>
        </p:txBody>
      </p:sp>
      <p:sp>
        <p:nvSpPr>
          <p:cNvPr id="6" name="Slide Number Placeholder 5">
            <a:extLst>
              <a:ext uri="{FF2B5EF4-FFF2-40B4-BE49-F238E27FC236}">
                <a16:creationId xmlns:a16="http://schemas.microsoft.com/office/drawing/2014/main" id="{F016A5C6-63CF-CD45-8CE0-B4300FC154C3}"/>
              </a:ext>
            </a:extLst>
          </p:cNvPr>
          <p:cNvSpPr>
            <a:spLocks noGrp="1"/>
          </p:cNvSpPr>
          <p:nvPr>
            <p:ph type="sldNum" sz="quarter" idx="12"/>
          </p:nvPr>
        </p:nvSpPr>
        <p:spPr/>
        <p:txBody>
          <a:bodyPr anchor="t">
            <a:normAutofit/>
          </a:bodyPr>
          <a:lstStyle/>
          <a:p>
            <a:pPr>
              <a:spcAft>
                <a:spcPts val="450"/>
              </a:spcAft>
            </a:pPr>
            <a:fld id="{E1E1CD7C-2161-7D43-862E-CE4C333CD873}" type="slidenum">
              <a:rPr lang="en-GB" smtClean="0"/>
              <a:pPr>
                <a:spcAft>
                  <a:spcPts val="450"/>
                </a:spcAft>
              </a:pPr>
              <a:t>6</a:t>
            </a:fld>
            <a:endParaRPr lang="en-GB"/>
          </a:p>
        </p:txBody>
      </p:sp>
      <p:sp>
        <p:nvSpPr>
          <p:cNvPr id="9" name="Rectangle 8">
            <a:extLst>
              <a:ext uri="{FF2B5EF4-FFF2-40B4-BE49-F238E27FC236}">
                <a16:creationId xmlns:a16="http://schemas.microsoft.com/office/drawing/2014/main" id="{44488A20-3A02-7B40-AE03-54D62696DB73}"/>
              </a:ext>
            </a:extLst>
          </p:cNvPr>
          <p:cNvSpPr/>
          <p:nvPr/>
        </p:nvSpPr>
        <p:spPr>
          <a:xfrm>
            <a:off x="631128" y="723478"/>
            <a:ext cx="6941247" cy="1072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500" b="1" dirty="0">
              <a:solidFill>
                <a:schemeClr val="tx1"/>
              </a:solidFill>
            </a:endParaRPr>
          </a:p>
        </p:txBody>
      </p:sp>
      <p:sp>
        <p:nvSpPr>
          <p:cNvPr id="2" name="Rectangle 1">
            <a:extLst>
              <a:ext uri="{FF2B5EF4-FFF2-40B4-BE49-F238E27FC236}">
                <a16:creationId xmlns:a16="http://schemas.microsoft.com/office/drawing/2014/main" id="{6382E387-96B9-849F-9B06-B25278D2361A}"/>
              </a:ext>
            </a:extLst>
          </p:cNvPr>
          <p:cNvSpPr/>
          <p:nvPr/>
        </p:nvSpPr>
        <p:spPr>
          <a:xfrm>
            <a:off x="631128" y="2871647"/>
            <a:ext cx="7367588" cy="1072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endParaRPr>
          </a:p>
        </p:txBody>
      </p:sp>
      <p:sp>
        <p:nvSpPr>
          <p:cNvPr id="12" name="Rectangle 11">
            <a:extLst>
              <a:ext uri="{FF2B5EF4-FFF2-40B4-BE49-F238E27FC236}">
                <a16:creationId xmlns:a16="http://schemas.microsoft.com/office/drawing/2014/main" id="{734C89B9-3646-C146-9C5F-CA689CBB6646}"/>
              </a:ext>
            </a:extLst>
          </p:cNvPr>
          <p:cNvSpPr/>
          <p:nvPr/>
        </p:nvSpPr>
        <p:spPr>
          <a:xfrm>
            <a:off x="631128" y="1796231"/>
            <a:ext cx="7755635" cy="76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dirty="0">
              <a:solidFill>
                <a:schemeClr val="tx1"/>
              </a:solidFill>
            </a:endParaRPr>
          </a:p>
        </p:txBody>
      </p:sp>
      <p:sp>
        <p:nvSpPr>
          <p:cNvPr id="13" name="Content Placeholder 5">
            <a:extLst>
              <a:ext uri="{FF2B5EF4-FFF2-40B4-BE49-F238E27FC236}">
                <a16:creationId xmlns:a16="http://schemas.microsoft.com/office/drawing/2014/main" id="{7C028085-496C-2B45-2367-F765DB860A5D}"/>
              </a:ext>
            </a:extLst>
          </p:cNvPr>
          <p:cNvSpPr>
            <a:spLocks noGrp="1"/>
          </p:cNvSpPr>
          <p:nvPr>
            <p:ph idx="1"/>
          </p:nvPr>
        </p:nvSpPr>
        <p:spPr>
          <a:xfrm>
            <a:off x="799200" y="1074033"/>
            <a:ext cx="7676890" cy="3541167"/>
          </a:xfrm>
        </p:spPr>
        <p:txBody>
          <a:bodyPr>
            <a:normAutofit/>
          </a:bodyPr>
          <a:lstStyle/>
          <a:p>
            <a:r>
              <a:rPr lang="fr-CH" sz="2000" dirty="0"/>
              <a:t>Inscriptions au programme ouverte. Prochaine édition du 9 au 13 octobre 2023 - </a:t>
            </a:r>
            <a:r>
              <a:rPr lang="en-US" sz="2000" dirty="0">
                <a:solidFill>
                  <a:schemeClr val="accent1"/>
                </a:solidFill>
                <a:hlinkClick r:id="rId3"/>
              </a:rPr>
              <a:t>https://go.epfl.ch/fintech</a:t>
            </a:r>
            <a:endParaRPr lang="en-GB" sz="2000" dirty="0"/>
          </a:p>
          <a:p>
            <a:endParaRPr lang="fr-CH" sz="2000" dirty="0"/>
          </a:p>
          <a:p>
            <a:r>
              <a:rPr lang="fr-CH" sz="2000" dirty="0"/>
              <a:t>Un programme sur mesure pour votre organisation - adapté à vos besoins</a:t>
            </a:r>
            <a:endParaRPr lang="en-GB" sz="2000" dirty="0"/>
          </a:p>
          <a:p>
            <a:pPr lvl="2"/>
            <a:endParaRPr lang="en-CH" sz="1400" dirty="0"/>
          </a:p>
          <a:p>
            <a:r>
              <a:rPr lang="fr-CH" sz="2000" dirty="0"/>
              <a:t>Vous n'êtes pas sûr que le programme vous convienne ? Nous serons heureux de vous conseiller </a:t>
            </a:r>
            <a:r>
              <a:rPr lang="en-GB" sz="2000" dirty="0"/>
              <a:t>– </a:t>
            </a:r>
            <a:r>
              <a:rPr lang="en-CH" sz="2000" b="1" dirty="0"/>
              <a:t>executive@epfl.ch </a:t>
            </a:r>
            <a:endParaRPr lang="en-GB" sz="2000" b="1" dirty="0"/>
          </a:p>
          <a:p>
            <a:endParaRPr lang="en-CH" sz="1500" dirty="0"/>
          </a:p>
        </p:txBody>
      </p:sp>
      <p:sp>
        <p:nvSpPr>
          <p:cNvPr id="14"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352600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475" y="2036704"/>
            <a:ext cx="4336725" cy="1072753"/>
          </a:xfrm>
        </p:spPr>
        <p:txBody>
          <a:bodyPr>
            <a:noAutofit/>
          </a:bodyPr>
          <a:lstStyle/>
          <a:p>
            <a:pPr algn="ctr"/>
            <a:r>
              <a:rPr lang="fr-CH" sz="2800" dirty="0"/>
              <a:t>La </a:t>
            </a:r>
            <a:r>
              <a:rPr lang="fr-CH" sz="2800" dirty="0" err="1"/>
              <a:t>tokenisation</a:t>
            </a:r>
            <a:r>
              <a:rPr lang="fr-CH" sz="2800" dirty="0"/>
              <a:t> des actifs </a:t>
            </a:r>
            <a:br>
              <a:rPr lang="fr-CH" sz="2800" dirty="0"/>
            </a:br>
            <a:br>
              <a:rPr lang="fr-CH" sz="2800" dirty="0"/>
            </a:br>
            <a:r>
              <a:rPr lang="fr-CH" sz="2800" dirty="0"/>
              <a:t>vue d’ensemble et perspectives</a:t>
            </a:r>
            <a:br>
              <a:rPr lang="en-US" sz="2800" dirty="0"/>
            </a:br>
            <a:endParaRPr lang="en-US" sz="2800" dirty="0"/>
          </a:p>
        </p:txBody>
      </p:sp>
      <p:sp>
        <p:nvSpPr>
          <p:cNvPr id="6" name="Footer Placeholder 5"/>
          <p:cNvSpPr>
            <a:spLocks noGrp="1"/>
          </p:cNvSpPr>
          <p:nvPr>
            <p:ph type="ftr" sz="quarter" idx="11"/>
          </p:nvPr>
        </p:nvSpPr>
        <p:spPr/>
        <p:txBody>
          <a:bodyPr/>
          <a:lstStyle/>
          <a:p>
            <a:r>
              <a:rPr lang="fr-FR" dirty="0"/>
              <a:t>Professor Ruediger Fahlenbrach, EPFL</a:t>
            </a:r>
          </a:p>
        </p:txBody>
      </p:sp>
      <p:sp>
        <p:nvSpPr>
          <p:cNvPr id="7" name="Slide Number Placeholder 6"/>
          <p:cNvSpPr>
            <a:spLocks noGrp="1"/>
          </p:cNvSpPr>
          <p:nvPr>
            <p:ph type="sldNum" sz="quarter" idx="12"/>
          </p:nvPr>
        </p:nvSpPr>
        <p:spPr/>
        <p:txBody>
          <a:bodyPr/>
          <a:lstStyle/>
          <a:p>
            <a:fld id="{E1E1CD7C-2161-7D43-862E-CE4C333CD873}" type="slidenum">
              <a:rPr lang="fr-FR" smtClean="0"/>
              <a:pPr/>
              <a:t>7</a:t>
            </a:fld>
            <a:endParaRPr lang="fr-FR" dirty="0"/>
          </a:p>
        </p:txBody>
      </p:sp>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5097398" y="134488"/>
            <a:ext cx="3450956" cy="4888923"/>
          </a:xfrm>
          <a:prstGeom prst="rect">
            <a:avLst/>
          </a:prstGeom>
          <a:ln>
            <a:solidFill>
              <a:schemeClr val="tx1"/>
            </a:solidFill>
          </a:ln>
        </p:spPr>
      </p:pic>
    </p:spTree>
    <p:extLst>
      <p:ext uri="{BB962C8B-B14F-4D97-AF65-F5344CB8AC3E}">
        <p14:creationId xmlns:p14="http://schemas.microsoft.com/office/powerpoint/2010/main" val="3233795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04875" y="943200"/>
            <a:ext cx="7726363" cy="4024800"/>
          </a:xfrm>
        </p:spPr>
        <p:txBody>
          <a:bodyPr>
            <a:normAutofit fontScale="92500" lnSpcReduction="10000"/>
          </a:bodyPr>
          <a:lstStyle/>
          <a:p>
            <a:r>
              <a:rPr lang="fr-CH" dirty="0"/>
              <a:t>La </a:t>
            </a:r>
            <a:r>
              <a:rPr lang="fr-CH" dirty="0" err="1"/>
              <a:t>tokenisation</a:t>
            </a:r>
            <a:r>
              <a:rPr lang="fr-CH" dirty="0"/>
              <a:t> des actifs est la représentation numérique d’actifs réels sur des registres distribués (</a:t>
            </a:r>
            <a:r>
              <a:rPr lang="fr-CH" dirty="0" err="1"/>
              <a:t>Distributed</a:t>
            </a:r>
            <a:r>
              <a:rPr lang="fr-CH" dirty="0"/>
              <a:t> </a:t>
            </a:r>
            <a:r>
              <a:rPr lang="fr-CH" dirty="0" err="1"/>
              <a:t>Ledgers</a:t>
            </a:r>
            <a:r>
              <a:rPr lang="fr-CH" dirty="0"/>
              <a:t>) ou l'émission de classes d'actifs traditionnelles </a:t>
            </a:r>
            <a:r>
              <a:rPr lang="en-US" dirty="0"/>
              <a:t>sous </a:t>
            </a:r>
            <a:r>
              <a:rPr lang="en-US" dirty="0" err="1"/>
              <a:t>forme</a:t>
            </a:r>
            <a:r>
              <a:rPr lang="en-US" dirty="0"/>
              <a:t> </a:t>
            </a:r>
            <a:r>
              <a:rPr lang="en-US" dirty="0" err="1"/>
              <a:t>tokenisée</a:t>
            </a:r>
            <a:r>
              <a:rPr lang="en-US" dirty="0"/>
              <a:t>.</a:t>
            </a:r>
          </a:p>
          <a:p>
            <a:endParaRPr lang="fr-CH" dirty="0"/>
          </a:p>
          <a:p>
            <a:r>
              <a:rPr lang="fr-CH" dirty="0"/>
              <a:t>Jetons d'investissement représentent un droit à bénéficier d'un actif, p. ex. des flux de trésorerie futurs comme des intérêts ou des dividendes</a:t>
            </a:r>
          </a:p>
          <a:p>
            <a:endParaRPr lang="fr-CH" dirty="0"/>
          </a:p>
          <a:p>
            <a:r>
              <a:rPr lang="fr-CH" dirty="0"/>
              <a:t>Autorités de surveillance classent généralement les jetons d'investissement en tant que titres et les soumettent à la réglementation sur les valeurs mobilières</a:t>
            </a:r>
            <a:endParaRPr lang="en-US" dirty="0"/>
          </a:p>
          <a:p>
            <a:endParaRPr lang="en-US" dirty="0"/>
          </a:p>
          <a:p>
            <a:r>
              <a:rPr lang="fr-CH" dirty="0"/>
              <a:t>Différent des jetons utilitaires et des jetons de paiement</a:t>
            </a:r>
          </a:p>
          <a:p>
            <a:pPr lvl="1"/>
            <a:r>
              <a:rPr lang="fr-CH" dirty="0"/>
              <a:t>Jetons utilitaires constituent un droit d'utiliser un bien ou un service prédéfini</a:t>
            </a:r>
          </a:p>
          <a:p>
            <a:pPr lvl="1"/>
            <a:r>
              <a:rPr lang="fr-CH" dirty="0"/>
              <a:t>Jetons de paiement sont essentiellement des moyens de paiement similaires aux monnaies fiduciaires établies</a:t>
            </a:r>
          </a:p>
        </p:txBody>
      </p:sp>
      <p:sp>
        <p:nvSpPr>
          <p:cNvPr id="8" name="Title 7"/>
          <p:cNvSpPr>
            <a:spLocks noGrp="1"/>
          </p:cNvSpPr>
          <p:nvPr>
            <p:ph type="title"/>
          </p:nvPr>
        </p:nvSpPr>
        <p:spPr>
          <a:xfrm>
            <a:off x="904875" y="179552"/>
            <a:ext cx="5459925" cy="1072753"/>
          </a:xfrm>
        </p:spPr>
        <p:txBody>
          <a:bodyPr>
            <a:normAutofit/>
          </a:bodyPr>
          <a:lstStyle/>
          <a:p>
            <a:r>
              <a:rPr lang="en-US" sz="2800" dirty="0"/>
              <a:t>La tokenization des </a:t>
            </a:r>
            <a:r>
              <a:rPr lang="en-US" sz="2800" dirty="0" err="1"/>
              <a:t>actifs</a:t>
            </a:r>
            <a:endParaRPr lang="en-US" sz="2800" dirty="0"/>
          </a:p>
        </p:txBody>
      </p:sp>
      <p:sp>
        <p:nvSpPr>
          <p:cNvPr id="6" name="Footer Placeholder 5"/>
          <p:cNvSpPr>
            <a:spLocks noGrp="1"/>
          </p:cNvSpPr>
          <p:nvPr>
            <p:ph type="ftr" sz="quarter" idx="11"/>
          </p:nvPr>
        </p:nvSpPr>
        <p:spPr/>
        <p:txBody>
          <a:bodyPr/>
          <a:lstStyle/>
          <a:p>
            <a:r>
              <a:rPr lang="fr-FR" dirty="0"/>
              <a:t>Professor Ruediger Fahlenbrach, EPFL</a:t>
            </a:r>
          </a:p>
        </p:txBody>
      </p:sp>
      <p:sp>
        <p:nvSpPr>
          <p:cNvPr id="7" name="Slide Number Placeholder 6"/>
          <p:cNvSpPr>
            <a:spLocks noGrp="1"/>
          </p:cNvSpPr>
          <p:nvPr>
            <p:ph type="sldNum" sz="quarter" idx="12"/>
          </p:nvPr>
        </p:nvSpPr>
        <p:spPr/>
        <p:txBody>
          <a:bodyPr/>
          <a:lstStyle/>
          <a:p>
            <a:fld id="{E1E1CD7C-2161-7D43-862E-CE4C333CD873}" type="slidenum">
              <a:rPr lang="fr-FR" smtClean="0"/>
              <a:pPr/>
              <a:t>8</a:t>
            </a:fld>
            <a:endParaRPr lang="fr-FR" dirty="0"/>
          </a:p>
        </p:txBody>
      </p:sp>
      <p:sp>
        <p:nvSpPr>
          <p:cNvPr id="10"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58938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0325" y="573216"/>
            <a:ext cx="8182126" cy="4570284"/>
          </a:xfrm>
        </p:spPr>
        <p:txBody>
          <a:bodyPr>
            <a:normAutofit lnSpcReduction="10000"/>
          </a:bodyPr>
          <a:lstStyle/>
          <a:p>
            <a:pPr marL="0" indent="0">
              <a:buNone/>
            </a:pPr>
            <a:r>
              <a:rPr lang="fr-CH" sz="1400" dirty="0"/>
              <a:t>Pour que les jetons d'investissement puissent réellement s'établir, il est nécessaire de disposer d'un écosystème fiable, complet et conforme à la règlementation</a:t>
            </a:r>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600" dirty="0"/>
          </a:p>
          <a:p>
            <a:pPr marL="0" indent="0">
              <a:buNone/>
            </a:pPr>
            <a:endParaRPr lang="fr-CH" sz="1200" dirty="0"/>
          </a:p>
          <a:p>
            <a:pPr marL="0" indent="0">
              <a:buNone/>
            </a:pPr>
            <a:endParaRPr lang="en-US" sz="1200" dirty="0"/>
          </a:p>
          <a:p>
            <a:pPr marL="0" indent="0">
              <a:buNone/>
            </a:pPr>
            <a:r>
              <a:rPr lang="en-US" sz="1200" dirty="0"/>
              <a:t>        Source: Digital Pulse Check 2021, SFI et </a:t>
            </a:r>
            <a:r>
              <a:rPr lang="en-US" sz="1200" dirty="0" err="1"/>
              <a:t>zeb</a:t>
            </a:r>
            <a:r>
              <a:rPr lang="en-US" sz="1200" dirty="0"/>
              <a:t> - </a:t>
            </a:r>
            <a:r>
              <a:rPr lang="en-US" sz="1200" dirty="0">
                <a:hlinkClick r:id="rId2"/>
              </a:rPr>
              <a:t>https://www.sfi.ch/resources/public/dtc/media/dpc_2021_fr.pdf</a:t>
            </a:r>
            <a:r>
              <a:rPr lang="en-US" sz="1200" dirty="0"/>
              <a:t> </a:t>
            </a:r>
          </a:p>
        </p:txBody>
      </p:sp>
      <p:sp>
        <p:nvSpPr>
          <p:cNvPr id="3" name="Title 2"/>
          <p:cNvSpPr>
            <a:spLocks noGrp="1"/>
          </p:cNvSpPr>
          <p:nvPr>
            <p:ph type="title"/>
          </p:nvPr>
        </p:nvSpPr>
        <p:spPr>
          <a:xfrm>
            <a:off x="904875" y="114752"/>
            <a:ext cx="7029525" cy="1072753"/>
          </a:xfrm>
        </p:spPr>
        <p:txBody>
          <a:bodyPr>
            <a:normAutofit/>
          </a:bodyPr>
          <a:lstStyle/>
          <a:p>
            <a:r>
              <a:rPr lang="fr-CH" sz="2800" dirty="0"/>
              <a:t>Ecosystème des jetons de valeur </a:t>
            </a:r>
            <a:r>
              <a:rPr lang="en-US" sz="2800" dirty="0" err="1"/>
              <a:t>mobilière</a:t>
            </a:r>
            <a:br>
              <a:rPr lang="en-US" sz="2800" dirty="0"/>
            </a:br>
            <a:endParaRPr lang="en-US" sz="2800" dirty="0"/>
          </a:p>
        </p:txBody>
      </p:sp>
      <p:sp>
        <p:nvSpPr>
          <p:cNvPr id="5" name="Footer Placeholder 4"/>
          <p:cNvSpPr>
            <a:spLocks noGrp="1"/>
          </p:cNvSpPr>
          <p:nvPr>
            <p:ph type="ftr" sz="quarter" idx="11"/>
          </p:nvPr>
        </p:nvSpPr>
        <p:spPr/>
        <p:txBody>
          <a:bodyPr/>
          <a:lstStyle/>
          <a:p>
            <a:r>
              <a:rPr lang="fr-FR" dirty="0"/>
              <a:t>Professor Ruediger Fahlenbrach, EPFL</a:t>
            </a:r>
          </a:p>
        </p:txBody>
      </p:sp>
      <p:sp>
        <p:nvSpPr>
          <p:cNvPr id="6" name="Slide Number Placeholder 5"/>
          <p:cNvSpPr>
            <a:spLocks noGrp="1"/>
          </p:cNvSpPr>
          <p:nvPr>
            <p:ph type="sldNum" sz="quarter" idx="12"/>
          </p:nvPr>
        </p:nvSpPr>
        <p:spPr/>
        <p:txBody>
          <a:bodyPr/>
          <a:lstStyle/>
          <a:p>
            <a:fld id="{E1E1CD7C-2161-7D43-862E-CE4C333CD873}" type="slidenum">
              <a:rPr lang="fr-FR" smtClean="0"/>
              <a:pPr/>
              <a:t>9</a:t>
            </a:fld>
            <a:endParaRPr lang="fr-FR" dirty="0"/>
          </a:p>
        </p:txBody>
      </p:sp>
      <p:pic>
        <p:nvPicPr>
          <p:cNvPr id="7" name="Picture 6"/>
          <p:cNvPicPr>
            <a:picLocks noChangeAspect="1"/>
          </p:cNvPicPr>
          <p:nvPr/>
        </p:nvPicPr>
        <p:blipFill>
          <a:blip r:embed="rId3"/>
          <a:stretch>
            <a:fillRect/>
          </a:stretch>
        </p:blipFill>
        <p:spPr>
          <a:xfrm>
            <a:off x="932664" y="1077289"/>
            <a:ext cx="7448711" cy="3684114"/>
          </a:xfrm>
          <a:prstGeom prst="rect">
            <a:avLst/>
          </a:prstGeom>
        </p:spPr>
      </p:pic>
      <p:sp>
        <p:nvSpPr>
          <p:cNvPr id="8" name="Date Placeholder 4"/>
          <p:cNvSpPr>
            <a:spLocks noGrp="1"/>
          </p:cNvSpPr>
          <p:nvPr>
            <p:ph type="dt" sz="half" idx="10"/>
          </p:nvPr>
        </p:nvSpPr>
        <p:spPr>
          <a:xfrm rot="16200000">
            <a:off x="-1221413" y="2778452"/>
            <a:ext cx="3341052" cy="911524"/>
          </a:xfrm>
          <a:prstGeom prst="rect">
            <a:avLst/>
          </a:prstGeom>
        </p:spPr>
        <p:txBody>
          <a:bodyPr vert="horz" lIns="91440" tIns="45720" rIns="91440" bIns="45720" rtlCol="0" anchor="ctr"/>
          <a:lstStyle/>
          <a:p>
            <a:r>
              <a:rPr lang="fr-CH" sz="700" dirty="0">
                <a:solidFill>
                  <a:schemeClr val="accent1"/>
                </a:solidFill>
                <a:latin typeface="Arial" panose="020B0604020202020204" pitchFamily="34" charset="0"/>
              </a:rPr>
              <a:t>ACTSR – EPFL - 20230615</a:t>
            </a:r>
            <a:endParaRPr lang="fr-FR" sz="7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63913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46787</TotalTime>
  <Words>1357</Words>
  <Application>Microsoft Office PowerPoint</Application>
  <PresentationFormat>Affichage à l'écran (16:9)</PresentationFormat>
  <Paragraphs>152</Paragraphs>
  <Slides>17</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Franklin Gothic Demi Cond</vt:lpstr>
      <vt:lpstr>Wingdings</vt:lpstr>
      <vt:lpstr>Thème Office</vt:lpstr>
      <vt:lpstr>ACTSR @ EPFL</vt:lpstr>
      <vt:lpstr>Outline</vt:lpstr>
      <vt:lpstr>Pourquoi un cours FinTech à l'EPFL ?</vt:lpstr>
      <vt:lpstr>Aperçu du programme</vt:lpstr>
      <vt:lpstr>Caractéristiques du programme</vt:lpstr>
      <vt:lpstr>Comment bénéficier de ce programme ?</vt:lpstr>
      <vt:lpstr>La tokenisation des actifs   vue d’ensemble et perspectives </vt:lpstr>
      <vt:lpstr>La tokenization des actifs</vt:lpstr>
      <vt:lpstr>Ecosystème des jetons de valeur mobilière </vt:lpstr>
      <vt:lpstr>Initiateurs d’actifs</vt:lpstr>
      <vt:lpstr>Plateformes de négociation</vt:lpstr>
      <vt:lpstr>Investisseurs</vt:lpstr>
      <vt:lpstr>Plateformes  d’émission</vt:lpstr>
      <vt:lpstr>Crypto-dépositaire et infrastructure</vt:lpstr>
      <vt:lpstr>Où sommes-nous? </vt:lpstr>
      <vt:lpstr>Présentation PowerPoint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User</cp:lastModifiedBy>
  <cp:revision>270</cp:revision>
  <cp:lastPrinted>2019-06-19T13:21:30Z</cp:lastPrinted>
  <dcterms:created xsi:type="dcterms:W3CDTF">2019-04-02T06:24:35Z</dcterms:created>
  <dcterms:modified xsi:type="dcterms:W3CDTF">2023-06-14T18:17:59Z</dcterms:modified>
</cp:coreProperties>
</file>