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2" r:id="rId2"/>
  </p:sldMasterIdLst>
  <p:notesMasterIdLst>
    <p:notesMasterId r:id="rId28"/>
  </p:notesMasterIdLst>
  <p:sldIdLst>
    <p:sldId id="256" r:id="rId3"/>
    <p:sldId id="257" r:id="rId4"/>
    <p:sldId id="258" r:id="rId5"/>
    <p:sldId id="259" r:id="rId6"/>
    <p:sldId id="260" r:id="rId7"/>
    <p:sldId id="261" r:id="rId8"/>
    <p:sldId id="269" r:id="rId9"/>
    <p:sldId id="270" r:id="rId10"/>
    <p:sldId id="271" r:id="rId11"/>
    <p:sldId id="262" r:id="rId12"/>
    <p:sldId id="263" r:id="rId13"/>
    <p:sldId id="275" r:id="rId14"/>
    <p:sldId id="274" r:id="rId15"/>
    <p:sldId id="264" r:id="rId16"/>
    <p:sldId id="265" r:id="rId17"/>
    <p:sldId id="266" r:id="rId18"/>
    <p:sldId id="279" r:id="rId19"/>
    <p:sldId id="267" r:id="rId20"/>
    <p:sldId id="268" r:id="rId21"/>
    <p:sldId id="278" r:id="rId22"/>
    <p:sldId id="277" r:id="rId23"/>
    <p:sldId id="280" r:id="rId24"/>
    <p:sldId id="272" r:id="rId25"/>
    <p:sldId id="273" r:id="rId26"/>
    <p:sldId id="276" r:id="rId27"/>
  </p:sldIdLst>
  <p:sldSz cx="12192000" cy="6858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IBM Plex Sans" panose="020B0503050203000203" pitchFamily="34" charset="0"/>
      <p:regular r:id="rId33"/>
      <p:bold r:id="rId34"/>
      <p:italic r:id="rId35"/>
      <p:boldItalic r:id="rId36"/>
    </p:embeddedFont>
    <p:embeddedFont>
      <p:font typeface="IBM Plex Sans Light" panose="020B0403050203000203" pitchFamily="34" charset="0"/>
      <p:regular r:id="rId37"/>
      <p:bold r:id="rId38"/>
      <p:italic r:id="rId39"/>
      <p:boldItalic r:id="rId40"/>
    </p:embeddedFont>
    <p:embeddedFont>
      <p:font typeface="IBM Plex Sans Medium" panose="020B0603050203000203" pitchFamily="34" charset="0"/>
      <p:regular r:id="rId41"/>
      <p:bold r:id="rId42"/>
      <p:italic r:id="rId43"/>
      <p:boldItalic r:id="rId44"/>
    </p:embeddedFont>
    <p:embeddedFont>
      <p:font typeface="Libre Franklin" pitchFamily="2" charset="0"/>
      <p:regular r:id="rId45"/>
      <p:bold r:id="rId46"/>
      <p:italic r:id="rId47"/>
      <p:boldItalic r:id="rId48"/>
    </p:embeddedFont>
    <p:embeddedFont>
      <p:font typeface="Libre Franklin Thin" pitchFamily="2" charset="0"/>
      <p:regular r:id="rId49"/>
      <p:italic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799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3725">
          <p15:clr>
            <a:srgbClr val="A4A3A4"/>
          </p15:clr>
        </p15:guide>
        <p15:guide id="4" orient="horz" pos="572">
          <p15:clr>
            <a:srgbClr val="A4A3A4"/>
          </p15:clr>
        </p15:guide>
        <p15:guide id="5" pos="892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1" roundtripDataSignature="AMtx7mje2kjSry1GEHcqDIIV/cP2KDoFV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29" autoAdjust="0"/>
    <p:restoredTop sz="94674"/>
  </p:normalViewPr>
  <p:slideViewPr>
    <p:cSldViewPr snapToGrid="0">
      <p:cViewPr varScale="1">
        <p:scale>
          <a:sx n="67" d="100"/>
          <a:sy n="67" d="100"/>
        </p:scale>
        <p:origin x="1020" y="72"/>
      </p:cViewPr>
      <p:guideLst>
        <p:guide orient="horz" pos="799"/>
        <p:guide pos="3840"/>
        <p:guide orient="horz" pos="3725"/>
        <p:guide orient="horz" pos="572"/>
        <p:guide pos="89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1.fntdata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font" Target="fonts/font22.fntdata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font" Target="fonts/font21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8" Type="http://schemas.openxmlformats.org/officeDocument/2006/relationships/slide" Target="slides/slide6.xml"/><Relationship Id="rId51" Type="http://customschemas.google.com/relationships/presentationmetadata" Target="metadata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fr-F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‹N°›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7" name="Google Shape;12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8" name="Google Shape;128;p1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29" name="Google Shape;129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fld id="{00000000-1234-1234-1234-123412341234}" type="slidenum">
              <a:rPr lang="fr-FR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6" name="Google Shape;19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5" name="Google Shape;20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88" name="Google Shape;388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710150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8" name="Google Shape;37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36850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/>
              <a:t>TBD if Add Sust Map, PD </a:t>
            </a:r>
            <a:endParaRPr/>
          </a:p>
        </p:txBody>
      </p:sp>
      <p:sp>
        <p:nvSpPr>
          <p:cNvPr id="218" name="Google Shape;21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9" name="Google Shape;22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9" name="Google Shape;23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/>
              <a:t>TBD if Add Sust Map, PD </a:t>
            </a:r>
            <a:endParaRPr/>
          </a:p>
        </p:txBody>
      </p:sp>
      <p:sp>
        <p:nvSpPr>
          <p:cNvPr id="218" name="Google Shape;21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775471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5" name="Google Shape;25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83" name="Google Shape;28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8" name="Google Shape;13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/>
              <a:t>TBD if Add Sust Map, PD </a:t>
            </a:r>
            <a:endParaRPr/>
          </a:p>
        </p:txBody>
      </p:sp>
      <p:sp>
        <p:nvSpPr>
          <p:cNvPr id="218" name="Google Shape;21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116600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2:notes"/>
          <p:cNvSpPr txBox="1">
            <a:spLocks noGrp="1"/>
          </p:cNvSpPr>
          <p:nvPr>
            <p:ph type="body" idx="1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342" name="Google Shape;342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3488"/>
            <a:ext cx="5921375" cy="33321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7" name="Google Shape;36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1" name="Google Shape;401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402" name="Google Shape;402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fr-F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6" name="Google Shape;14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8" name="Google Shape;15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8" name="Google Shape;16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8" name="Google Shape;17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2" name="Google Shape;31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732902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6" name="Google Shape;32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477676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4" name="Google Shape;33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46428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>
  <p:cSld name="1_Diapositive de titr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7"/>
          <p:cNvSpPr txBox="1">
            <a:spLocks noGrp="1"/>
          </p:cNvSpPr>
          <p:nvPr>
            <p:ph type="sldNum" idx="12"/>
          </p:nvPr>
        </p:nvSpPr>
        <p:spPr>
          <a:xfrm>
            <a:off x="11349318" y="6396691"/>
            <a:ext cx="52402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17" name="Google Shape;17;p27"/>
          <p:cNvSpPr txBox="1">
            <a:spLocks noGrp="1"/>
          </p:cNvSpPr>
          <p:nvPr>
            <p:ph type="title"/>
          </p:nvPr>
        </p:nvSpPr>
        <p:spPr>
          <a:xfrm>
            <a:off x="1250577" y="1344796"/>
            <a:ext cx="1009874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7"/>
          <p:cNvSpPr txBox="1">
            <a:spLocks noGrp="1"/>
          </p:cNvSpPr>
          <p:nvPr>
            <p:ph type="body" idx="1"/>
          </p:nvPr>
        </p:nvSpPr>
        <p:spPr>
          <a:xfrm>
            <a:off x="1250577" y="2679418"/>
            <a:ext cx="10098741" cy="21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OBJECT_WITH_CAPTION_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3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7" name="Google Shape;67;p3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8" name="Google Shape;68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PICTURE_WITH_CAPTION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4" name="Google Shape;74;p3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5" name="Google Shape;75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VERTICAL_TITLE_AND_VERTICAL_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3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3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>
  <p:cSld name="Titre et contenu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1"/>
          <p:cNvSpPr txBox="1">
            <a:spLocks noGrp="1"/>
          </p:cNvSpPr>
          <p:nvPr>
            <p:ph type="sldNum" idx="12"/>
          </p:nvPr>
        </p:nvSpPr>
        <p:spPr>
          <a:xfrm>
            <a:off x="11537867" y="6396691"/>
            <a:ext cx="52402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102" name="Google Shape;102;p41"/>
          <p:cNvSpPr txBox="1">
            <a:spLocks noGrp="1"/>
          </p:cNvSpPr>
          <p:nvPr>
            <p:ph type="title"/>
          </p:nvPr>
        </p:nvSpPr>
        <p:spPr>
          <a:xfrm>
            <a:off x="1250577" y="1344796"/>
            <a:ext cx="1009874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41"/>
          <p:cNvSpPr txBox="1">
            <a:spLocks noGrp="1"/>
          </p:cNvSpPr>
          <p:nvPr>
            <p:ph type="body" idx="1"/>
          </p:nvPr>
        </p:nvSpPr>
        <p:spPr>
          <a:xfrm>
            <a:off x="1250577" y="2679418"/>
            <a:ext cx="10098741" cy="21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ibre Franklin"/>
              <a:buNone/>
              <a:defRPr sz="2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 type="twoObj">
  <p:cSld name="TWO_OBJECTS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2"/>
          <p:cNvSpPr txBox="1">
            <a:spLocks noGrp="1"/>
          </p:cNvSpPr>
          <p:nvPr>
            <p:ph type="title"/>
          </p:nvPr>
        </p:nvSpPr>
        <p:spPr>
          <a:xfrm>
            <a:off x="838200" y="988695"/>
            <a:ext cx="10515600" cy="70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b="0" i="0">
                <a:latin typeface="IBM Plex Sans Medium"/>
                <a:ea typeface="IBM Plex Sans Medium"/>
                <a:cs typeface="IBM Plex Sans Medium"/>
                <a:sym typeface="IBM Plex Sa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4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 b="0" i="0"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 b="0" i="0">
                <a:latin typeface="IBM Plex Sans Light"/>
                <a:ea typeface="IBM Plex Sans Light"/>
                <a:cs typeface="IBM Plex Sans Light"/>
                <a:sym typeface="IBM Plex Sans Light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b="0" i="0">
                <a:latin typeface="IBM Plex Sans Light"/>
                <a:ea typeface="IBM Plex Sans Light"/>
                <a:cs typeface="IBM Plex Sans Light"/>
                <a:sym typeface="IBM Plex Sans Light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b="0" i="0">
                <a:latin typeface="IBM Plex Sans Light"/>
                <a:ea typeface="IBM Plex Sans Light"/>
                <a:cs typeface="IBM Plex Sans Light"/>
                <a:sym typeface="IBM Plex Sans Light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b="0" i="0">
                <a:latin typeface="IBM Plex Sans Light"/>
                <a:ea typeface="IBM Plex Sans Light"/>
                <a:cs typeface="IBM Plex Sans Light"/>
                <a:sym typeface="IBM Plex Sans Light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7" name="Google Shape;107;p4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"/>
              <a:buChar char="•"/>
              <a:defRPr b="0" i="0"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 b="0" i="0">
                <a:latin typeface="IBM Plex Sans Light"/>
                <a:ea typeface="IBM Plex Sans Light"/>
                <a:cs typeface="IBM Plex Sans Light"/>
                <a:sym typeface="IBM Plex Sans Light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b="0" i="0">
                <a:latin typeface="IBM Plex Sans Light"/>
                <a:ea typeface="IBM Plex Sans Light"/>
                <a:cs typeface="IBM Plex Sans Light"/>
                <a:sym typeface="IBM Plex Sans Light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b="0" i="0">
                <a:latin typeface="IBM Plex Sans Light"/>
                <a:ea typeface="IBM Plex Sans Light"/>
                <a:cs typeface="IBM Plex Sans Light"/>
                <a:sym typeface="IBM Plex Sans Light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b="0" i="0">
                <a:latin typeface="IBM Plex Sans Light"/>
                <a:ea typeface="IBM Plex Sans Light"/>
                <a:cs typeface="IBM Plex Sans Light"/>
                <a:sym typeface="IBM Plex Sans Light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42"/>
          <p:cNvSpPr txBox="1">
            <a:spLocks noGrp="1"/>
          </p:cNvSpPr>
          <p:nvPr>
            <p:ph type="ftr" idx="11"/>
          </p:nvPr>
        </p:nvSpPr>
        <p:spPr>
          <a:xfrm>
            <a:off x="838200" y="649287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42"/>
          <p:cNvSpPr txBox="1">
            <a:spLocks noGrp="1"/>
          </p:cNvSpPr>
          <p:nvPr>
            <p:ph type="sldNum" idx="12"/>
          </p:nvPr>
        </p:nvSpPr>
        <p:spPr>
          <a:xfrm>
            <a:off x="8610598" y="64928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(right)">
  <p:cSld name="Image (right)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3"/>
          <p:cNvSpPr txBox="1">
            <a:spLocks noGrp="1"/>
          </p:cNvSpPr>
          <p:nvPr>
            <p:ph type="title"/>
          </p:nvPr>
        </p:nvSpPr>
        <p:spPr>
          <a:xfrm>
            <a:off x="838200" y="988695"/>
            <a:ext cx="10515600" cy="70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b="0" i="0">
                <a:latin typeface="IBM Plex Sans Medium"/>
                <a:ea typeface="IBM Plex Sans Medium"/>
                <a:cs typeface="IBM Plex Sans Medium"/>
                <a:sym typeface="IBM Plex Sa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43"/>
          <p:cNvSpPr txBox="1">
            <a:spLocks noGrp="1"/>
          </p:cNvSpPr>
          <p:nvPr>
            <p:ph type="sldNum" idx="12"/>
          </p:nvPr>
        </p:nvSpPr>
        <p:spPr>
          <a:xfrm>
            <a:off x="8610598" y="64928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113" name="Google Shape;113;p43"/>
          <p:cNvSpPr txBox="1">
            <a:spLocks noGrp="1"/>
          </p:cNvSpPr>
          <p:nvPr>
            <p:ph type="ftr" idx="11"/>
          </p:nvPr>
        </p:nvSpPr>
        <p:spPr>
          <a:xfrm>
            <a:off x="838200" y="649287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4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 b="0" i="0"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 b="0" i="0">
                <a:latin typeface="IBM Plex Sans Light"/>
                <a:ea typeface="IBM Plex Sans Light"/>
                <a:cs typeface="IBM Plex Sans Light"/>
                <a:sym typeface="IBM Plex Sans Light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b="0" i="0">
                <a:latin typeface="IBM Plex Sans Light"/>
                <a:ea typeface="IBM Plex Sans Light"/>
                <a:cs typeface="IBM Plex Sans Light"/>
                <a:sym typeface="IBM Plex Sans Light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b="0" i="0">
                <a:latin typeface="IBM Plex Sans Light"/>
                <a:ea typeface="IBM Plex Sans Light"/>
                <a:cs typeface="IBM Plex Sans Light"/>
                <a:sym typeface="IBM Plex Sans Light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b="0" i="0">
                <a:latin typeface="IBM Plex Sans Light"/>
                <a:ea typeface="IBM Plex Sans Light"/>
                <a:cs typeface="IBM Plex Sans Light"/>
                <a:sym typeface="IBM Plex Sans Light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5" name="Google Shape;115;p43"/>
          <p:cNvSpPr>
            <a:spLocks noGrp="1"/>
          </p:cNvSpPr>
          <p:nvPr>
            <p:ph type="pic" idx="2"/>
          </p:nvPr>
        </p:nvSpPr>
        <p:spPr>
          <a:xfrm>
            <a:off x="6172202" y="1825625"/>
            <a:ext cx="5181600" cy="4351338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(right)">
  <p:cSld name="1_Image (right)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4"/>
          <p:cNvSpPr txBox="1">
            <a:spLocks noGrp="1"/>
          </p:cNvSpPr>
          <p:nvPr>
            <p:ph type="title"/>
          </p:nvPr>
        </p:nvSpPr>
        <p:spPr>
          <a:xfrm>
            <a:off x="838200" y="988695"/>
            <a:ext cx="10515600" cy="70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b="0" i="0">
                <a:latin typeface="IBM Plex Sans Medium"/>
                <a:ea typeface="IBM Plex Sans Medium"/>
                <a:cs typeface="IBM Plex Sans Medium"/>
                <a:sym typeface="IBM Plex Sa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44"/>
          <p:cNvSpPr txBox="1">
            <a:spLocks noGrp="1"/>
          </p:cNvSpPr>
          <p:nvPr>
            <p:ph type="sldNum" idx="12"/>
          </p:nvPr>
        </p:nvSpPr>
        <p:spPr>
          <a:xfrm>
            <a:off x="8610598" y="64928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119" name="Google Shape;119;p44"/>
          <p:cNvSpPr txBox="1">
            <a:spLocks noGrp="1"/>
          </p:cNvSpPr>
          <p:nvPr>
            <p:ph type="ftr" idx="11"/>
          </p:nvPr>
        </p:nvSpPr>
        <p:spPr>
          <a:xfrm>
            <a:off x="838200" y="649287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44"/>
          <p:cNvSpPr txBox="1">
            <a:spLocks noGrp="1"/>
          </p:cNvSpPr>
          <p:nvPr>
            <p:ph type="body" idx="1"/>
          </p:nvPr>
        </p:nvSpPr>
        <p:spPr>
          <a:xfrm>
            <a:off x="6189787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 b="0" i="0"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 b="0" i="0">
                <a:latin typeface="IBM Plex Sans Light"/>
                <a:ea typeface="IBM Plex Sans Light"/>
                <a:cs typeface="IBM Plex Sans Light"/>
                <a:sym typeface="IBM Plex Sans Light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b="0" i="0">
                <a:latin typeface="IBM Plex Sans Light"/>
                <a:ea typeface="IBM Plex Sans Light"/>
                <a:cs typeface="IBM Plex Sans Light"/>
                <a:sym typeface="IBM Plex Sans Light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b="0" i="0">
                <a:latin typeface="IBM Plex Sans Light"/>
                <a:ea typeface="IBM Plex Sans Light"/>
                <a:cs typeface="IBM Plex Sans Light"/>
                <a:sym typeface="IBM Plex Sans Light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b="0" i="0">
                <a:latin typeface="IBM Plex Sans Light"/>
                <a:ea typeface="IBM Plex Sans Light"/>
                <a:cs typeface="IBM Plex Sans Light"/>
                <a:sym typeface="IBM Plex Sans Light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44"/>
          <p:cNvSpPr>
            <a:spLocks noGrp="1"/>
          </p:cNvSpPr>
          <p:nvPr>
            <p:ph type="pic" idx="2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pty">
  <p:cSld name="Empty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45"/>
          <p:cNvSpPr txBox="1">
            <a:spLocks noGrp="1"/>
          </p:cNvSpPr>
          <p:nvPr>
            <p:ph type="ftr" idx="11"/>
          </p:nvPr>
        </p:nvSpPr>
        <p:spPr>
          <a:xfrm>
            <a:off x="838200" y="649287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45"/>
          <p:cNvSpPr txBox="1">
            <a:spLocks noGrp="1"/>
          </p:cNvSpPr>
          <p:nvPr>
            <p:ph type="sldNum" idx="12"/>
          </p:nvPr>
        </p:nvSpPr>
        <p:spPr>
          <a:xfrm>
            <a:off x="8610598" y="64928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>
  <p:cSld name="1_Titre et contenu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8"/>
          <p:cNvSpPr txBox="1">
            <a:spLocks noGrp="1"/>
          </p:cNvSpPr>
          <p:nvPr>
            <p:ph type="sldNum" idx="12"/>
          </p:nvPr>
        </p:nvSpPr>
        <p:spPr>
          <a:xfrm>
            <a:off x="11537867" y="6396691"/>
            <a:ext cx="52402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21" name="Google Shape;21;p28"/>
          <p:cNvSpPr txBox="1">
            <a:spLocks noGrp="1"/>
          </p:cNvSpPr>
          <p:nvPr>
            <p:ph type="title"/>
          </p:nvPr>
        </p:nvSpPr>
        <p:spPr>
          <a:xfrm>
            <a:off x="1250577" y="1344796"/>
            <a:ext cx="1009874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8"/>
          <p:cNvSpPr txBox="1">
            <a:spLocks noGrp="1"/>
          </p:cNvSpPr>
          <p:nvPr>
            <p:ph type="body" idx="1"/>
          </p:nvPr>
        </p:nvSpPr>
        <p:spPr>
          <a:xfrm>
            <a:off x="1250577" y="2679418"/>
            <a:ext cx="10098741" cy="21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ibre Franklin"/>
              <a:buNone/>
              <a:defRPr sz="2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bg>
      <p:bgPr>
        <a:solidFill>
          <a:schemeClr val="dk1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233D7A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ibre Franklin"/>
              <a:buNone/>
            </a:pPr>
            <a:endParaRPr sz="1800" b="0" i="0" u="none" strike="noStrike" cap="none">
              <a:solidFill>
                <a:srgbClr val="233D7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5;p11"/>
          <p:cNvSpPr/>
          <p:nvPr/>
        </p:nvSpPr>
        <p:spPr>
          <a:xfrm rot="10800000">
            <a:off x="0" y="-98"/>
            <a:ext cx="12192000" cy="2271600"/>
          </a:xfrm>
          <a:prstGeom prst="rect">
            <a:avLst/>
          </a:prstGeom>
          <a:solidFill>
            <a:srgbClr val="00E7FF">
              <a:alpha val="1333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ibre Franklin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6;p11"/>
          <p:cNvSpPr/>
          <p:nvPr/>
        </p:nvSpPr>
        <p:spPr>
          <a:xfrm rot="10800000">
            <a:off x="0" y="105"/>
            <a:ext cx="12192000" cy="1134300"/>
          </a:xfrm>
          <a:prstGeom prst="rect">
            <a:avLst/>
          </a:prstGeom>
          <a:solidFill>
            <a:srgbClr val="00E7FF">
              <a:alpha val="1333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ibre Franklin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TITLE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0" name="Google Shape;30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" type="secHead">
  <p:cSld name="SECTION_HEAD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TWO_OBJECT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3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3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TWO_OBJECTS_WITH_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1" name="Google Shape;51;p3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 type="titleOnly">
  <p:cSld name="TITLE_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 type="blank">
  <p:cSld name="BLANK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40"/>
          <p:cNvSpPr txBox="1">
            <a:spLocks noGrp="1"/>
          </p:cNvSpPr>
          <p:nvPr>
            <p:ph type="title"/>
          </p:nvPr>
        </p:nvSpPr>
        <p:spPr>
          <a:xfrm>
            <a:off x="838200" y="988695"/>
            <a:ext cx="10515600" cy="70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" name="Google Shape;92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93" name="Google Shape;93;p4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38200" y="163804"/>
            <a:ext cx="726491" cy="413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4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576385" y="214653"/>
            <a:ext cx="2777415" cy="365125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40"/>
          <p:cNvSpPr/>
          <p:nvPr/>
        </p:nvSpPr>
        <p:spPr>
          <a:xfrm>
            <a:off x="-158114" y="6446520"/>
            <a:ext cx="4263390" cy="411480"/>
          </a:xfrm>
          <a:prstGeom prst="parallelogram">
            <a:avLst>
              <a:gd name="adj" fmla="val 25000"/>
            </a:avLst>
          </a:prstGeom>
          <a:solidFill>
            <a:srgbClr val="0095C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40"/>
          <p:cNvSpPr/>
          <p:nvPr/>
        </p:nvSpPr>
        <p:spPr>
          <a:xfrm>
            <a:off x="3964304" y="6446520"/>
            <a:ext cx="4263390" cy="411480"/>
          </a:xfrm>
          <a:prstGeom prst="parallelogram">
            <a:avLst>
              <a:gd name="adj" fmla="val 25000"/>
            </a:avLst>
          </a:prstGeom>
          <a:solidFill>
            <a:srgbClr val="005DC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40"/>
          <p:cNvSpPr/>
          <p:nvPr/>
        </p:nvSpPr>
        <p:spPr>
          <a:xfrm>
            <a:off x="8086726" y="6446520"/>
            <a:ext cx="4263390" cy="411480"/>
          </a:xfrm>
          <a:prstGeom prst="parallelogram">
            <a:avLst>
              <a:gd name="adj" fmla="val 25000"/>
            </a:avLst>
          </a:prstGeom>
          <a:solidFill>
            <a:srgbClr val="E3051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40"/>
          <p:cNvSpPr txBox="1">
            <a:spLocks noGrp="1"/>
          </p:cNvSpPr>
          <p:nvPr>
            <p:ph type="sldNum" idx="12"/>
          </p:nvPr>
        </p:nvSpPr>
        <p:spPr>
          <a:xfrm>
            <a:off x="8610598" y="64928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99" name="Google Shape;99;p40"/>
          <p:cNvSpPr txBox="1">
            <a:spLocks noGrp="1"/>
          </p:cNvSpPr>
          <p:nvPr>
            <p:ph type="ftr" idx="11"/>
          </p:nvPr>
        </p:nvSpPr>
        <p:spPr>
          <a:xfrm>
            <a:off x="838200" y="649287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hyperlink" Target="https://e4s.center/resources/reports_page/" TargetMode="External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png"/><Relationship Id="rId5" Type="http://schemas.openxmlformats.org/officeDocument/2006/relationships/hyperlink" Target="https://www.youtube.com/watch?v=0sxOIW-vXUM" TargetMode="External"/><Relationship Id="rId4" Type="http://schemas.openxmlformats.org/officeDocument/2006/relationships/hyperlink" Target="https://www.imd.org/news/our-planet-is-having-a-burnout-e4s-2022-annual-summit-explores-how-we-can-live-more-sustainably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6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3" Type="http://schemas.openxmlformats.org/officeDocument/2006/relationships/image" Target="../media/image3.png"/><Relationship Id="rId7" Type="http://schemas.openxmlformats.org/officeDocument/2006/relationships/image" Target="../media/image42.png"/><Relationship Id="rId12" Type="http://schemas.openxmlformats.org/officeDocument/2006/relationships/image" Target="../media/image6.png"/><Relationship Id="rId17" Type="http://schemas.openxmlformats.org/officeDocument/2006/relationships/image" Target="../media/image51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jpg"/><Relationship Id="rId15" Type="http://schemas.openxmlformats.org/officeDocument/2006/relationships/image" Target="../media/image49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4s.center/" TargetMode="External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hyperlink" Target="mailto:dominik.Breitinger@imd.org" TargetMode="External"/><Relationship Id="rId4" Type="http://schemas.openxmlformats.org/officeDocument/2006/relationships/hyperlink" Target="mailto:jean-pierre.danthine@epfl.ch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4d4c.eu/calling-for-a-systemic-change-towards-a-eu-science-diplomacy-for-addressing-global-challenges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e4s.center/train/curriculum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"/>
          <p:cNvSpPr txBox="1">
            <a:spLocks noGrp="1"/>
          </p:cNvSpPr>
          <p:nvPr>
            <p:ph type="title"/>
          </p:nvPr>
        </p:nvSpPr>
        <p:spPr>
          <a:xfrm>
            <a:off x="1461177" y="508109"/>
            <a:ext cx="9619777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6000"/>
              <a:buFont typeface="Libre Franklin"/>
              <a:buNone/>
            </a:pPr>
            <a:r>
              <a:rPr lang="fr-FR" b="0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The Enterprise for Society Center –</a:t>
            </a:r>
            <a:br>
              <a:rPr lang="fr-FR" b="0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fr-FR" sz="3200" b="0" u="none" strike="noStrike" cap="none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Towards</a:t>
            </a:r>
            <a:r>
              <a:rPr lang="fr-FR" sz="3200" b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fr-FR" sz="3200" b="0" u="none" strike="noStrike" cap="none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sustainable</a:t>
            </a:r>
            <a:r>
              <a:rPr lang="fr-FR" sz="3200" b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fr-FR" sz="3200" b="0" u="none" strike="noStrike" cap="none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resilient</a:t>
            </a:r>
            <a:r>
              <a:rPr lang="fr-FR" sz="3200" b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and inclusive </a:t>
            </a:r>
            <a:r>
              <a:rPr lang="fr-FR" sz="3200" b="0" u="none" strike="noStrike" cap="none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economy</a:t>
            </a:r>
            <a:br>
              <a:rPr lang="fr-FR" sz="4000" b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5400" b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1"/>
          <p:cNvSpPr txBox="1">
            <a:spLocks noGrp="1"/>
          </p:cNvSpPr>
          <p:nvPr>
            <p:ph type="body" idx="1"/>
          </p:nvPr>
        </p:nvSpPr>
        <p:spPr>
          <a:xfrm>
            <a:off x="1524000" y="3166282"/>
            <a:ext cx="9144000" cy="2482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Libre Franklin Thin"/>
              <a:buNone/>
            </a:pPr>
            <a:endParaRPr dirty="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Libre Franklin Thin"/>
              <a:buNone/>
            </a:pPr>
            <a:r>
              <a:rPr lang="fr-FR" sz="2400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May 2023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Libre Franklin Thin"/>
              <a:buNone/>
            </a:pPr>
            <a:r>
              <a:rPr lang="fr-FR" sz="1400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Prof. </a:t>
            </a:r>
            <a:r>
              <a:rPr lang="fr-CH" sz="1400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Jean-Pierre </a:t>
            </a:r>
            <a:r>
              <a:rPr lang="fr-CH" sz="1400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Danthine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Libre Franklin Thin"/>
              <a:buNone/>
            </a:pPr>
            <a:r>
              <a:rPr lang="fr-FR" sz="1400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Honorary</a:t>
            </a:r>
            <a:r>
              <a:rPr lang="fr-FR" sz="1400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1400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Director</a:t>
            </a:r>
            <a:endParaRPr dirty="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Libre Franklin Thin"/>
              <a:buNone/>
            </a:pPr>
            <a:br>
              <a:rPr lang="fr-FR" sz="2400" b="0" i="0" u="none" strike="noStrike" cap="none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400" b="0" i="0" u="none" strike="noStrike" cap="none" dirty="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3" name="Google Shape;133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2" y="2267885"/>
            <a:ext cx="2081418" cy="1248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24875" y="6128029"/>
            <a:ext cx="3367087" cy="443724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1"/>
          <p:cNvSpPr txBox="1"/>
          <p:nvPr/>
        </p:nvSpPr>
        <p:spPr>
          <a:xfrm>
            <a:off x="3048000" y="3277570"/>
            <a:ext cx="609600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0"/>
          <p:cNvSpPr txBox="1">
            <a:spLocks noGrp="1"/>
          </p:cNvSpPr>
          <p:nvPr>
            <p:ph type="ftr" idx="11"/>
          </p:nvPr>
        </p:nvSpPr>
        <p:spPr>
          <a:xfrm>
            <a:off x="838200" y="6492875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200" b="0" i="0" u="none" strike="noStrike" cap="none">
                <a:solidFill>
                  <a:srgbClr val="FFFFFF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Enterprise for Society Center (E4S)</a:t>
            </a:r>
            <a:endParaRPr sz="1200" b="0" i="0" u="none" strike="noStrike" cap="none">
              <a:solidFill>
                <a:srgbClr val="FFFFFF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sp>
        <p:nvSpPr>
          <p:cNvPr id="199" name="Google Shape;199;p20"/>
          <p:cNvSpPr txBox="1">
            <a:spLocks noGrp="1"/>
          </p:cNvSpPr>
          <p:nvPr>
            <p:ph type="sldNum" idx="12"/>
          </p:nvPr>
        </p:nvSpPr>
        <p:spPr>
          <a:xfrm>
            <a:off x="8610598" y="6492875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fr-FR" sz="1400" b="0" i="0" u="none" strike="noStrike" cap="none">
                <a:solidFill>
                  <a:srgbClr val="FFFFFF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10</a:t>
            </a:fld>
            <a:endParaRPr sz="1400" b="0" i="0" u="none" strike="noStrike" cap="none">
              <a:solidFill>
                <a:srgbClr val="FFFFFF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sp>
        <p:nvSpPr>
          <p:cNvPr id="200" name="Google Shape;200;p20"/>
          <p:cNvSpPr txBox="1">
            <a:spLocks noGrp="1"/>
          </p:cNvSpPr>
          <p:nvPr>
            <p:ph type="title"/>
          </p:nvPr>
        </p:nvSpPr>
        <p:spPr>
          <a:xfrm>
            <a:off x="1629346" y="8627"/>
            <a:ext cx="7603144" cy="7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fr-FR" sz="2400">
                <a:solidFill>
                  <a:srgbClr val="002060"/>
                </a:solidFill>
              </a:rPr>
              <a:t>Research focus areas</a:t>
            </a:r>
            <a:endParaRPr sz="2400">
              <a:solidFill>
                <a:srgbClr val="002060"/>
              </a:solidFill>
            </a:endParaRPr>
          </a:p>
        </p:txBody>
      </p:sp>
      <p:pic>
        <p:nvPicPr>
          <p:cNvPr id="201" name="Google Shape;201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52223" y="1605459"/>
            <a:ext cx="8687552" cy="4541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0" descr="Microscop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96598" y="811213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7"/>
          <p:cNvSpPr txBox="1">
            <a:spLocks noGrp="1"/>
          </p:cNvSpPr>
          <p:nvPr>
            <p:ph type="ftr" idx="11"/>
          </p:nvPr>
        </p:nvSpPr>
        <p:spPr>
          <a:xfrm>
            <a:off x="838200" y="6492875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200" b="0" i="0" u="none" strike="noStrike" cap="none">
                <a:solidFill>
                  <a:srgbClr val="FFFFFF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Enterprise for Society Center (E4S)</a:t>
            </a:r>
            <a:endParaRPr sz="1200" b="0" i="0" u="none" strike="noStrike" cap="none">
              <a:solidFill>
                <a:srgbClr val="FFFFFF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sp>
        <p:nvSpPr>
          <p:cNvPr id="208" name="Google Shape;208;p17"/>
          <p:cNvSpPr txBox="1">
            <a:spLocks noGrp="1"/>
          </p:cNvSpPr>
          <p:nvPr>
            <p:ph type="sldNum" idx="12"/>
          </p:nvPr>
        </p:nvSpPr>
        <p:spPr>
          <a:xfrm>
            <a:off x="8610598" y="6492875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fr-FR" sz="1400" b="0" i="0" u="none" strike="noStrike" cap="none">
                <a:solidFill>
                  <a:srgbClr val="FFFFFF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11</a:t>
            </a:fld>
            <a:endParaRPr sz="1400" b="0" i="0" u="none" strike="noStrike" cap="none">
              <a:solidFill>
                <a:srgbClr val="FFFFFF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sp>
        <p:nvSpPr>
          <p:cNvPr id="209" name="Google Shape;209;p17"/>
          <p:cNvSpPr txBox="1">
            <a:spLocks noGrp="1"/>
          </p:cNvSpPr>
          <p:nvPr>
            <p:ph type="title"/>
          </p:nvPr>
        </p:nvSpPr>
        <p:spPr>
          <a:xfrm>
            <a:off x="718008" y="811213"/>
            <a:ext cx="7509409" cy="7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fr-FR" sz="3200" u="sng">
                <a:solidFill>
                  <a:srgbClr val="00206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Latest Research </a:t>
            </a:r>
            <a:r>
              <a:rPr lang="fr-FR" sz="1800" u="sng">
                <a:solidFill>
                  <a:srgbClr val="00206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(selected publications) </a:t>
            </a:r>
            <a:endParaRPr sz="3200">
              <a:solidFill>
                <a:srgbClr val="002060"/>
              </a:solidFill>
            </a:endParaRPr>
          </a:p>
        </p:txBody>
      </p:sp>
      <p:pic>
        <p:nvPicPr>
          <p:cNvPr id="210" name="Google Shape;210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8008" y="1915148"/>
            <a:ext cx="4348268" cy="2780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84483" y="1751022"/>
            <a:ext cx="2999960" cy="2776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356902" y="1696695"/>
            <a:ext cx="3250591" cy="2669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293261" y="2899978"/>
            <a:ext cx="2970423" cy="2389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17"/>
          <p:cNvPicPr preferRelativeResize="0"/>
          <p:nvPr/>
        </p:nvPicPr>
        <p:blipFill rotWithShape="1">
          <a:blip r:embed="rId8">
            <a:alphaModFix/>
          </a:blip>
          <a:srcRect r="3285"/>
          <a:stretch/>
        </p:blipFill>
        <p:spPr>
          <a:xfrm>
            <a:off x="8536144" y="2975852"/>
            <a:ext cx="3773844" cy="2313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17" descr="Microscop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896598" y="811213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23"/>
          <p:cNvSpPr txBox="1">
            <a:spLocks noGrp="1"/>
          </p:cNvSpPr>
          <p:nvPr>
            <p:ph type="ftr" idx="11"/>
          </p:nvPr>
        </p:nvSpPr>
        <p:spPr>
          <a:xfrm>
            <a:off x="838200" y="6492875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200" b="0" i="0" u="none" strike="noStrike" cap="none">
                <a:solidFill>
                  <a:srgbClr val="FFFFFF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Enterprise for Society Center (E4S)</a:t>
            </a:r>
            <a:endParaRPr sz="1200" b="0" i="0" u="none" strike="noStrike" cap="none">
              <a:solidFill>
                <a:srgbClr val="FFFFFF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sp>
        <p:nvSpPr>
          <p:cNvPr id="391" name="Google Shape;391;p23"/>
          <p:cNvSpPr txBox="1">
            <a:spLocks noGrp="1"/>
          </p:cNvSpPr>
          <p:nvPr>
            <p:ph type="sldNum" idx="12"/>
          </p:nvPr>
        </p:nvSpPr>
        <p:spPr>
          <a:xfrm>
            <a:off x="8610598" y="6492875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fr-FR" sz="1400" b="0" i="0" u="none" strike="noStrike" cap="none">
                <a:solidFill>
                  <a:srgbClr val="FFFFFF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12</a:t>
            </a:fld>
            <a:endParaRPr sz="1400" b="0" i="0" u="none" strike="noStrike" cap="none">
              <a:solidFill>
                <a:srgbClr val="FFFFFF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sp>
        <p:nvSpPr>
          <p:cNvPr id="392" name="Google Shape;392;p23"/>
          <p:cNvSpPr txBox="1">
            <a:spLocks noGrp="1"/>
          </p:cNvSpPr>
          <p:nvPr>
            <p:ph type="title"/>
          </p:nvPr>
        </p:nvSpPr>
        <p:spPr>
          <a:xfrm>
            <a:off x="754275" y="994695"/>
            <a:ext cx="7534319" cy="7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fr-FR" sz="3200" dirty="0">
                <a:solidFill>
                  <a:srgbClr val="002060"/>
                </a:solidFill>
              </a:rPr>
              <a:t>Events &amp; workshops</a:t>
            </a:r>
            <a:endParaRPr sz="3200" dirty="0">
              <a:solidFill>
                <a:srgbClr val="002060"/>
              </a:solidFill>
            </a:endParaRPr>
          </a:p>
        </p:txBody>
      </p:sp>
      <p:pic>
        <p:nvPicPr>
          <p:cNvPr id="393" name="Google Shape;393;p23"/>
          <p:cNvPicPr preferRelativeResize="0"/>
          <p:nvPr/>
        </p:nvPicPr>
        <p:blipFill rotWithShape="1">
          <a:blip r:embed="rId3">
            <a:alphaModFix/>
          </a:blip>
          <a:srcRect t="5065" r="50928" b="21625"/>
          <a:stretch/>
        </p:blipFill>
        <p:spPr>
          <a:xfrm>
            <a:off x="3201113" y="4532938"/>
            <a:ext cx="1360174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38530" y="4390623"/>
            <a:ext cx="3984508" cy="128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88250" y="1696700"/>
            <a:ext cx="3574500" cy="1986975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23"/>
          <p:cNvSpPr txBox="1"/>
          <p:nvPr/>
        </p:nvSpPr>
        <p:spPr>
          <a:xfrm>
            <a:off x="10160625" y="3135650"/>
            <a:ext cx="152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7" name="Google Shape;397;p23"/>
          <p:cNvPicPr preferRelativeResize="0"/>
          <p:nvPr/>
        </p:nvPicPr>
        <p:blipFill rotWithShape="1">
          <a:blip r:embed="rId6">
            <a:alphaModFix/>
          </a:blip>
          <a:srcRect t="5365"/>
          <a:stretch/>
        </p:blipFill>
        <p:spPr>
          <a:xfrm>
            <a:off x="4393013" y="1920250"/>
            <a:ext cx="3501212" cy="183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2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38200" y="1920249"/>
            <a:ext cx="3443711" cy="1833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38039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4"/>
          <p:cNvSpPr txBox="1">
            <a:spLocks noGrp="1"/>
          </p:cNvSpPr>
          <p:nvPr>
            <p:ph type="title"/>
          </p:nvPr>
        </p:nvSpPr>
        <p:spPr>
          <a:xfrm>
            <a:off x="2253006" y="171172"/>
            <a:ext cx="9938994" cy="735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Libre Franklin"/>
              <a:buNone/>
            </a:pPr>
            <a:r>
              <a:rPr lang="fr-FR" sz="2800" b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202</a:t>
            </a:r>
            <a:r>
              <a:rPr lang="fr-FR" sz="2800" dirty="0">
                <a:solidFill>
                  <a:srgbClr val="002060"/>
                </a:solidFill>
              </a:rPr>
              <a:t>2</a:t>
            </a:r>
            <a:r>
              <a:rPr lang="fr-FR" sz="2800" b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2800" dirty="0" err="1">
                <a:solidFill>
                  <a:srgbClr val="002060"/>
                </a:solidFill>
              </a:rPr>
              <a:t>Annual</a:t>
            </a:r>
            <a:r>
              <a:rPr lang="fr-FR" sz="2800" dirty="0">
                <a:solidFill>
                  <a:srgbClr val="002060"/>
                </a:solidFill>
              </a:rPr>
              <a:t> </a:t>
            </a:r>
            <a:r>
              <a:rPr lang="fr-FR" sz="2800" dirty="0" err="1">
                <a:solidFill>
                  <a:srgbClr val="002060"/>
                </a:solidFill>
              </a:rPr>
              <a:t>Summit</a:t>
            </a:r>
            <a:r>
              <a:rPr lang="fr-FR" sz="2800" dirty="0">
                <a:solidFill>
                  <a:srgbClr val="002060"/>
                </a:solidFill>
              </a:rPr>
              <a:t> Highlights</a:t>
            </a:r>
            <a:endParaRPr sz="40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2" name="Google Shape;382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9675" y="1268427"/>
            <a:ext cx="4370851" cy="2893575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14"/>
          <p:cNvSpPr txBox="1"/>
          <p:nvPr/>
        </p:nvSpPr>
        <p:spPr>
          <a:xfrm>
            <a:off x="1519675" y="4261750"/>
            <a:ext cx="3147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Summary report </a:t>
            </a:r>
            <a:r>
              <a:rPr lang="fr-FR" sz="14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here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" name="Google Shape;384;p14"/>
          <p:cNvSpPr txBox="1"/>
          <p:nvPr/>
        </p:nvSpPr>
        <p:spPr>
          <a:xfrm>
            <a:off x="6214375" y="4261750"/>
            <a:ext cx="3147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Summit highlights video </a:t>
            </a:r>
            <a:r>
              <a:rPr lang="fr-FR" sz="14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here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5" name="Google Shape;385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14375" y="1268425"/>
            <a:ext cx="4608458" cy="2893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82205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"/>
          <p:cNvSpPr txBox="1">
            <a:spLocks noGrp="1"/>
          </p:cNvSpPr>
          <p:nvPr>
            <p:ph type="ftr" idx="11"/>
          </p:nvPr>
        </p:nvSpPr>
        <p:spPr>
          <a:xfrm>
            <a:off x="838200" y="649287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200" b="0" i="0" u="none" strike="noStrike" cap="none">
                <a:solidFill>
                  <a:srgbClr val="FFFFFF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Enterprise for Society Center (E4S)</a:t>
            </a:r>
            <a:endParaRPr sz="1200" b="0" i="0" u="none" strike="noStrike" cap="none">
              <a:solidFill>
                <a:srgbClr val="FFFFFF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sp>
        <p:nvSpPr>
          <p:cNvPr id="221" name="Google Shape;221;p3"/>
          <p:cNvSpPr txBox="1">
            <a:spLocks noGrp="1"/>
          </p:cNvSpPr>
          <p:nvPr>
            <p:ph type="sldNum" idx="12"/>
          </p:nvPr>
        </p:nvSpPr>
        <p:spPr>
          <a:xfrm>
            <a:off x="8610598" y="64928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fr-FR" sz="1400" b="0" i="0" u="none" strike="noStrike" cap="none">
                <a:solidFill>
                  <a:srgbClr val="FFFFFF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14</a:t>
            </a:fld>
            <a:endParaRPr sz="1400" b="0" i="0" u="none" strike="noStrike" cap="none">
              <a:solidFill>
                <a:srgbClr val="FFFFFF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sp>
        <p:nvSpPr>
          <p:cNvPr id="222" name="Google Shape;222;p3"/>
          <p:cNvSpPr txBox="1">
            <a:spLocks noGrp="1"/>
          </p:cNvSpPr>
          <p:nvPr>
            <p:ph type="title"/>
          </p:nvPr>
        </p:nvSpPr>
        <p:spPr>
          <a:xfrm>
            <a:off x="1629347" y="49507"/>
            <a:ext cx="6826396" cy="7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fr-FR" sz="2800">
                <a:solidFill>
                  <a:srgbClr val="002060"/>
                </a:solidFill>
              </a:rPr>
              <a:t>Innovation </a:t>
            </a:r>
            <a:endParaRPr sz="2800">
              <a:solidFill>
                <a:srgbClr val="002060"/>
              </a:solidFill>
            </a:endParaRPr>
          </a:p>
        </p:txBody>
      </p:sp>
      <p:sp>
        <p:nvSpPr>
          <p:cNvPr id="223" name="Google Shape;223;p3"/>
          <p:cNvSpPr txBox="1"/>
          <p:nvPr/>
        </p:nvSpPr>
        <p:spPr>
          <a:xfrm>
            <a:off x="838199" y="1165342"/>
            <a:ext cx="7617543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Activating change by fostering an ecosystem of sustainable innovation  </a:t>
            </a:r>
            <a:endParaRPr/>
          </a:p>
        </p:txBody>
      </p:sp>
      <p:sp>
        <p:nvSpPr>
          <p:cNvPr id="224" name="Google Shape;224;p3"/>
          <p:cNvSpPr txBox="1">
            <a:spLocks noGrp="1"/>
          </p:cNvSpPr>
          <p:nvPr>
            <p:ph type="body" idx="1"/>
          </p:nvPr>
        </p:nvSpPr>
        <p:spPr>
          <a:xfrm>
            <a:off x="754275" y="2168475"/>
            <a:ext cx="8052900" cy="405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11125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rPr lang="fr-FR" sz="2000" b="1" dirty="0" err="1">
                <a:solidFill>
                  <a:srgbClr val="002060"/>
                </a:solidFill>
              </a:rPr>
              <a:t>Translating</a:t>
            </a:r>
            <a:r>
              <a:rPr lang="fr-FR" sz="2000" b="1" dirty="0">
                <a:solidFill>
                  <a:srgbClr val="002060"/>
                </a:solidFill>
              </a:rPr>
              <a:t> </a:t>
            </a:r>
            <a:r>
              <a:rPr lang="fr-FR" sz="2000" b="1" dirty="0" err="1">
                <a:solidFill>
                  <a:srgbClr val="002060"/>
                </a:solidFill>
              </a:rPr>
              <a:t>research</a:t>
            </a:r>
            <a:r>
              <a:rPr lang="fr-FR" sz="2000" b="1" dirty="0">
                <a:solidFill>
                  <a:srgbClr val="002060"/>
                </a:solidFill>
              </a:rPr>
              <a:t> </a:t>
            </a:r>
            <a:r>
              <a:rPr lang="fr-FR" sz="2000" b="1" dirty="0" err="1">
                <a:solidFill>
                  <a:srgbClr val="002060"/>
                </a:solidFill>
              </a:rPr>
              <a:t>into</a:t>
            </a:r>
            <a:r>
              <a:rPr lang="fr-FR" sz="2000" b="1" dirty="0">
                <a:solidFill>
                  <a:srgbClr val="002060"/>
                </a:solidFill>
              </a:rPr>
              <a:t> impact</a:t>
            </a:r>
            <a:br>
              <a:rPr lang="fr-FR" sz="2000" dirty="0">
                <a:solidFill>
                  <a:srgbClr val="002060"/>
                </a:solidFill>
              </a:rPr>
            </a:br>
            <a:r>
              <a:rPr lang="fr-FR" sz="1750" dirty="0" err="1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We</a:t>
            </a:r>
            <a:r>
              <a:rPr lang="fr-FR" sz="1750" dirty="0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 support the spin-off of high-impact </a:t>
            </a:r>
            <a:r>
              <a:rPr lang="fr-FR" sz="1750" dirty="0" err="1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projects</a:t>
            </a:r>
            <a:r>
              <a:rPr lang="fr-FR" sz="1750" dirty="0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 </a:t>
            </a:r>
            <a:r>
              <a:rPr lang="fr-FR" sz="1750" dirty="0" err="1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from</a:t>
            </a:r>
            <a:r>
              <a:rPr lang="fr-FR" sz="1750" dirty="0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 </a:t>
            </a:r>
            <a:r>
              <a:rPr lang="fr-FR" sz="1750" dirty="0" err="1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our</a:t>
            </a:r>
            <a:r>
              <a:rPr lang="fr-FR" sz="1750" dirty="0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 platforms and institutions</a:t>
            </a:r>
            <a:br>
              <a:rPr lang="fr-FR" sz="1750" dirty="0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</a:br>
            <a:r>
              <a:rPr lang="fr-FR" sz="1750" dirty="0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→ </a:t>
            </a:r>
            <a:r>
              <a:rPr lang="fr-FR" sz="1750" dirty="0" err="1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Levo</a:t>
            </a:r>
            <a:r>
              <a:rPr lang="fr-FR" sz="1750" dirty="0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 Framework</a:t>
            </a:r>
            <a:br>
              <a:rPr lang="fr-FR" sz="1750" dirty="0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</a:br>
            <a:r>
              <a:rPr lang="fr-FR" sz="1750" dirty="0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→ </a:t>
            </a:r>
            <a:r>
              <a:rPr lang="fr-FR" sz="1750" dirty="0" err="1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Swiss</a:t>
            </a:r>
            <a:r>
              <a:rPr lang="fr-FR" sz="1750" dirty="0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 </a:t>
            </a:r>
            <a:r>
              <a:rPr lang="fr-FR" sz="1750" dirty="0" err="1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Negative</a:t>
            </a:r>
            <a:r>
              <a:rPr lang="fr-FR" sz="1750" dirty="0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 </a:t>
            </a:r>
            <a:r>
              <a:rPr lang="fr-FR" sz="1750" dirty="0" err="1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Emisssions</a:t>
            </a:r>
            <a:r>
              <a:rPr lang="fr-FR" sz="1750" dirty="0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 </a:t>
            </a:r>
            <a:r>
              <a:rPr lang="fr-FR" sz="1750" dirty="0" err="1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Fund</a:t>
            </a:r>
            <a:r>
              <a:rPr lang="fr-FR" sz="1750" dirty="0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 (SNEF)  </a:t>
            </a:r>
            <a:br>
              <a:rPr lang="fr-FR" sz="1750" dirty="0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</a:br>
            <a:r>
              <a:rPr lang="fr-FR" sz="1750" dirty="0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→ </a:t>
            </a:r>
            <a:r>
              <a:rPr lang="fr-FR" sz="1750" dirty="0" err="1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Luxury</a:t>
            </a:r>
            <a:r>
              <a:rPr lang="fr-FR" sz="1750" dirty="0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 </a:t>
            </a:r>
            <a:r>
              <a:rPr lang="fr-FR" sz="1750" dirty="0" err="1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Traceability</a:t>
            </a:r>
            <a:r>
              <a:rPr lang="fr-FR" sz="1750" dirty="0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 Index </a:t>
            </a:r>
            <a:endParaRPr dirty="0"/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1351"/>
              <a:buNone/>
            </a:pPr>
            <a:endParaRPr sz="2000" dirty="0">
              <a:solidFill>
                <a:srgbClr val="002060"/>
              </a:solidFill>
            </a:endParaRPr>
          </a:p>
        </p:txBody>
      </p:sp>
      <p:pic>
        <p:nvPicPr>
          <p:cNvPr id="225" name="Google Shape;225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07175" y="1892570"/>
            <a:ext cx="3080025" cy="2060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3" descr="Lightbulb and gear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72800" y="84592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2"/>
          <p:cNvSpPr txBox="1">
            <a:spLocks noGrp="1"/>
          </p:cNvSpPr>
          <p:nvPr>
            <p:ph type="ftr" idx="11"/>
          </p:nvPr>
        </p:nvSpPr>
        <p:spPr>
          <a:xfrm>
            <a:off x="838200" y="6492875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200" b="0" i="0" u="none" strike="noStrike" cap="none">
                <a:solidFill>
                  <a:srgbClr val="FFFFFF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Enterprise for Society Center (E4S)</a:t>
            </a:r>
            <a:endParaRPr/>
          </a:p>
        </p:txBody>
      </p:sp>
      <p:sp>
        <p:nvSpPr>
          <p:cNvPr id="232" name="Google Shape;232;p12"/>
          <p:cNvSpPr txBox="1">
            <a:spLocks noGrp="1"/>
          </p:cNvSpPr>
          <p:nvPr>
            <p:ph type="sldNum" idx="12"/>
          </p:nvPr>
        </p:nvSpPr>
        <p:spPr>
          <a:xfrm>
            <a:off x="8610598" y="6492875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fr-FR" sz="1400" b="0" i="0" u="none" strike="noStrike" cap="none">
                <a:solidFill>
                  <a:srgbClr val="FFFFFF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15</a:t>
            </a:fld>
            <a:endParaRPr sz="1400" b="0" i="0" u="none" strike="noStrike" cap="none">
              <a:solidFill>
                <a:srgbClr val="FFFFFF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sp>
        <p:nvSpPr>
          <p:cNvPr id="233" name="Google Shape;233;p12"/>
          <p:cNvSpPr txBox="1">
            <a:spLocks noGrp="1"/>
          </p:cNvSpPr>
          <p:nvPr>
            <p:ph type="title"/>
          </p:nvPr>
        </p:nvSpPr>
        <p:spPr>
          <a:xfrm>
            <a:off x="754275" y="994695"/>
            <a:ext cx="10515600" cy="7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fr-FR" sz="3600">
                <a:solidFill>
                  <a:srgbClr val="002060"/>
                </a:solidFill>
              </a:rPr>
              <a:t>&gt; Levo</a:t>
            </a:r>
            <a:endParaRPr/>
          </a:p>
        </p:txBody>
      </p:sp>
      <p:pic>
        <p:nvPicPr>
          <p:cNvPr id="234" name="Google Shape;234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08225" y="1541425"/>
            <a:ext cx="3325250" cy="4704399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12"/>
          <p:cNvSpPr txBox="1">
            <a:spLocks noGrp="1"/>
          </p:cNvSpPr>
          <p:nvPr>
            <p:ph type="body" idx="1"/>
          </p:nvPr>
        </p:nvSpPr>
        <p:spPr>
          <a:xfrm>
            <a:off x="754275" y="1863675"/>
            <a:ext cx="6544500" cy="405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fr-FR" sz="1600" b="1">
                <a:solidFill>
                  <a:srgbClr val="002060"/>
                </a:solidFill>
              </a:rPr>
              <a:t>Mission:</a:t>
            </a:r>
            <a:br>
              <a:rPr lang="fr-FR" sz="1600">
                <a:solidFill>
                  <a:srgbClr val="002060"/>
                </a:solidFill>
              </a:rPr>
            </a:br>
            <a:r>
              <a:rPr lang="fr-FR" sz="1400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Levo empowers companies to grow into sustainable businesses</a:t>
            </a:r>
            <a:endParaRPr/>
          </a:p>
          <a:p>
            <a:pPr marL="45720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600">
              <a:solidFill>
                <a:srgbClr val="002060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fr-FR" sz="1600" b="1">
                <a:solidFill>
                  <a:srgbClr val="002060"/>
                </a:solidFill>
              </a:rPr>
              <a:t>Methodology:</a:t>
            </a:r>
            <a:br>
              <a:rPr lang="fr-FR" sz="1600">
                <a:solidFill>
                  <a:srgbClr val="002060"/>
                </a:solidFill>
              </a:rPr>
            </a:br>
            <a:r>
              <a:rPr lang="fr-FR" sz="1400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Levo builds on years of research to provide tools and processes to help companies assess, monitor and continuously improve the operational sustainability and external impact of their business</a:t>
            </a:r>
            <a:endParaRPr/>
          </a:p>
          <a:p>
            <a:pPr marL="45720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400">
              <a:solidFill>
                <a:srgbClr val="002060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fr-FR" sz="1600" b="1">
                <a:solidFill>
                  <a:srgbClr val="002060"/>
                </a:solidFill>
              </a:rPr>
              <a:t>Impact</a:t>
            </a:r>
            <a:r>
              <a:rPr lang="fr-FR" sz="1600">
                <a:solidFill>
                  <a:srgbClr val="002060"/>
                </a:solidFill>
              </a:rPr>
              <a:t>:</a:t>
            </a:r>
            <a:br>
              <a:rPr lang="fr-FR" sz="1600">
                <a:solidFill>
                  <a:srgbClr val="002060"/>
                </a:solidFill>
              </a:rPr>
            </a:br>
            <a:r>
              <a:rPr lang="fr-FR" sz="1400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Companies get concrete, actionable recommendations to start future-proofing their business</a:t>
            </a:r>
            <a:endParaRPr/>
          </a:p>
        </p:txBody>
      </p:sp>
      <p:pic>
        <p:nvPicPr>
          <p:cNvPr id="236" name="Google Shape;236;p12" descr="Lightbulb and gear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72800" y="84592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5"/>
          <p:cNvSpPr txBox="1">
            <a:spLocks noGrp="1"/>
          </p:cNvSpPr>
          <p:nvPr>
            <p:ph type="ftr" idx="11"/>
          </p:nvPr>
        </p:nvSpPr>
        <p:spPr>
          <a:xfrm>
            <a:off x="838200" y="6492875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200" b="0" i="0" u="none" strike="noStrike" cap="none">
                <a:solidFill>
                  <a:srgbClr val="FFFFFF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Enterprise for Society Center (E4S)</a:t>
            </a:r>
            <a:endParaRPr sz="1200" b="0" i="0" u="none" strike="noStrike" cap="none">
              <a:solidFill>
                <a:srgbClr val="FFFFFF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sp>
        <p:nvSpPr>
          <p:cNvPr id="242" name="Google Shape;242;p5"/>
          <p:cNvSpPr txBox="1">
            <a:spLocks noGrp="1"/>
          </p:cNvSpPr>
          <p:nvPr>
            <p:ph type="sldNum" idx="12"/>
          </p:nvPr>
        </p:nvSpPr>
        <p:spPr>
          <a:xfrm>
            <a:off x="8610598" y="6492875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fr-FR" sz="1400" b="0" i="0" u="none" strike="noStrike" cap="none">
                <a:solidFill>
                  <a:srgbClr val="FFFFFF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16</a:t>
            </a:fld>
            <a:endParaRPr sz="1400" b="0" i="0" u="none" strike="noStrike" cap="none">
              <a:solidFill>
                <a:srgbClr val="FFFFFF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sp>
        <p:nvSpPr>
          <p:cNvPr id="243" name="Google Shape;243;p5"/>
          <p:cNvSpPr txBox="1">
            <a:spLocks noGrp="1"/>
          </p:cNvSpPr>
          <p:nvPr>
            <p:ph type="title"/>
          </p:nvPr>
        </p:nvSpPr>
        <p:spPr>
          <a:xfrm>
            <a:off x="754275" y="994695"/>
            <a:ext cx="10515600" cy="7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fr-FR" sz="3200">
                <a:solidFill>
                  <a:srgbClr val="002060"/>
                </a:solidFill>
              </a:rPr>
              <a:t>&gt; Swiss Negative Emissions Fund</a:t>
            </a:r>
            <a:endParaRPr sz="3200">
              <a:solidFill>
                <a:srgbClr val="002060"/>
              </a:solidFill>
            </a:endParaRPr>
          </a:p>
        </p:txBody>
      </p:sp>
      <p:pic>
        <p:nvPicPr>
          <p:cNvPr id="244" name="Google Shape;244;p5" descr="Lightbulb and gea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72800" y="84592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5"/>
          <p:cNvSpPr txBox="1"/>
          <p:nvPr/>
        </p:nvSpPr>
        <p:spPr>
          <a:xfrm>
            <a:off x="1505932" y="4552753"/>
            <a:ext cx="7062300" cy="1169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fr-FR" sz="16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Based on polluter-pay principle.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fr-FR" sz="16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Voluntary pilot fund covering 1% or Swiss emissions.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fr-FR" sz="16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Investment in a diversified portfolio of projects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5"/>
          <p:cNvSpPr txBox="1"/>
          <p:nvPr/>
        </p:nvSpPr>
        <p:spPr>
          <a:xfrm>
            <a:off x="1509048" y="1641877"/>
            <a:ext cx="9845756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fr-FR" sz="16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 fund to build and govern negative emissions for the </a:t>
            </a:r>
            <a:r>
              <a:rPr lang="fr-FR" sz="16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benefit</a:t>
            </a:r>
            <a:r>
              <a:rPr lang="fr-FR" sz="16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fr-FR" sz="16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society</a:t>
            </a:r>
            <a:r>
              <a:rPr lang="fr-FR" sz="16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fr-FR" sz="16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biodiversity</a:t>
            </a:r>
            <a:r>
              <a:rPr lang="fr-FR" sz="16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, accelerate deep decarbonization, and reach </a:t>
            </a:r>
            <a:r>
              <a:rPr lang="fr-FR" sz="16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net zero </a:t>
            </a:r>
            <a:r>
              <a:rPr lang="fr-FR" sz="16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in a </a:t>
            </a:r>
            <a:r>
              <a:rPr lang="fr-FR" sz="16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fair</a:t>
            </a:r>
            <a:r>
              <a:rPr lang="fr-FR" sz="16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fr-FR" sz="16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effective</a:t>
            </a:r>
            <a:r>
              <a:rPr lang="fr-FR" sz="16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fr-FR" sz="16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affordable</a:t>
            </a:r>
            <a:r>
              <a:rPr lang="fr-FR" sz="16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way.</a:t>
            </a:r>
            <a:endParaRPr sz="1600" b="0" i="0" u="none" strike="noStrike" cap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7" name="Google Shape;247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1154" y="1740478"/>
            <a:ext cx="492391" cy="478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7196" y="2625616"/>
            <a:ext cx="516349" cy="501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41859" y="4745969"/>
            <a:ext cx="600675" cy="583827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5"/>
          <p:cNvSpPr txBox="1"/>
          <p:nvPr/>
        </p:nvSpPr>
        <p:spPr>
          <a:xfrm>
            <a:off x="1505932" y="2551527"/>
            <a:ext cx="6129338" cy="1815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fr-FR" sz="16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Open to public and private institutions.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fr-FR" sz="16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Governed by 3 independent panels: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    - membership panel to supervise contributions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    - asset management panel to supervise placement of funds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    - project panel to select negative emission projects and    </a:t>
            </a:r>
            <a:br>
              <a:rPr lang="fr-FR" sz="14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fr-FR" sz="14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      monitor their impacts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fr-FR" sz="16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pic>
        <p:nvPicPr>
          <p:cNvPr id="251" name="Google Shape;251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668580" y="2492652"/>
            <a:ext cx="3926100" cy="2432778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5"/>
          <p:cNvSpPr txBox="1"/>
          <p:nvPr/>
        </p:nvSpPr>
        <p:spPr>
          <a:xfrm>
            <a:off x="6541784" y="4957703"/>
            <a:ext cx="4153679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Renaturing wetlands protects biodiversity and creates local jobs </a:t>
            </a:r>
            <a:br>
              <a:rPr lang="fr-FR" sz="12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fr-FR" sz="12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Photo credit: WSL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"/>
          <p:cNvSpPr txBox="1">
            <a:spLocks noGrp="1"/>
          </p:cNvSpPr>
          <p:nvPr>
            <p:ph type="ftr" idx="11"/>
          </p:nvPr>
        </p:nvSpPr>
        <p:spPr>
          <a:xfrm>
            <a:off x="838200" y="649287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200" b="0" i="0" u="none" strike="noStrike" cap="none">
                <a:solidFill>
                  <a:srgbClr val="FFFFFF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Enterprise for Society Center (E4S)</a:t>
            </a:r>
            <a:endParaRPr sz="1200" b="0" i="0" u="none" strike="noStrike" cap="none">
              <a:solidFill>
                <a:srgbClr val="FFFFFF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sp>
        <p:nvSpPr>
          <p:cNvPr id="221" name="Google Shape;221;p3"/>
          <p:cNvSpPr txBox="1">
            <a:spLocks noGrp="1"/>
          </p:cNvSpPr>
          <p:nvPr>
            <p:ph type="sldNum" idx="12"/>
          </p:nvPr>
        </p:nvSpPr>
        <p:spPr>
          <a:xfrm>
            <a:off x="8610598" y="64928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fr-FR" sz="1400" b="0" i="0" u="none" strike="noStrike" cap="none">
                <a:solidFill>
                  <a:srgbClr val="FFFFFF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17</a:t>
            </a:fld>
            <a:endParaRPr sz="1400" b="0" i="0" u="none" strike="noStrike" cap="none">
              <a:solidFill>
                <a:srgbClr val="FFFFFF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sp>
        <p:nvSpPr>
          <p:cNvPr id="222" name="Google Shape;222;p3"/>
          <p:cNvSpPr txBox="1">
            <a:spLocks noGrp="1"/>
          </p:cNvSpPr>
          <p:nvPr>
            <p:ph type="title"/>
          </p:nvPr>
        </p:nvSpPr>
        <p:spPr>
          <a:xfrm>
            <a:off x="1629347" y="49507"/>
            <a:ext cx="6826396" cy="7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fr-FR" sz="2800">
                <a:solidFill>
                  <a:srgbClr val="002060"/>
                </a:solidFill>
              </a:rPr>
              <a:t>Innovation </a:t>
            </a:r>
            <a:endParaRPr sz="2800">
              <a:solidFill>
                <a:srgbClr val="002060"/>
              </a:solidFill>
            </a:endParaRPr>
          </a:p>
        </p:txBody>
      </p:sp>
      <p:sp>
        <p:nvSpPr>
          <p:cNvPr id="223" name="Google Shape;223;p3"/>
          <p:cNvSpPr txBox="1"/>
          <p:nvPr/>
        </p:nvSpPr>
        <p:spPr>
          <a:xfrm>
            <a:off x="838199" y="1165342"/>
            <a:ext cx="7617543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Activating change by fostering an ecosystem of sustainable innovation  </a:t>
            </a:r>
            <a:endParaRPr/>
          </a:p>
        </p:txBody>
      </p:sp>
      <p:sp>
        <p:nvSpPr>
          <p:cNvPr id="224" name="Google Shape;224;p3"/>
          <p:cNvSpPr txBox="1">
            <a:spLocks noGrp="1"/>
          </p:cNvSpPr>
          <p:nvPr>
            <p:ph type="body" idx="1"/>
          </p:nvPr>
        </p:nvSpPr>
        <p:spPr>
          <a:xfrm>
            <a:off x="754275" y="2168475"/>
            <a:ext cx="8052900" cy="405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11125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rPr lang="fr-FR" sz="2000" b="1" dirty="0" err="1">
                <a:solidFill>
                  <a:srgbClr val="002060"/>
                </a:solidFill>
              </a:rPr>
              <a:t>Translating</a:t>
            </a:r>
            <a:r>
              <a:rPr lang="fr-FR" sz="2000" b="1" dirty="0">
                <a:solidFill>
                  <a:srgbClr val="002060"/>
                </a:solidFill>
              </a:rPr>
              <a:t> </a:t>
            </a:r>
            <a:r>
              <a:rPr lang="fr-FR" sz="2000" b="1" dirty="0" err="1">
                <a:solidFill>
                  <a:srgbClr val="002060"/>
                </a:solidFill>
              </a:rPr>
              <a:t>research</a:t>
            </a:r>
            <a:r>
              <a:rPr lang="fr-FR" sz="2000" b="1" dirty="0">
                <a:solidFill>
                  <a:srgbClr val="002060"/>
                </a:solidFill>
              </a:rPr>
              <a:t> </a:t>
            </a:r>
            <a:r>
              <a:rPr lang="fr-FR" sz="2000" b="1" dirty="0" err="1">
                <a:solidFill>
                  <a:srgbClr val="002060"/>
                </a:solidFill>
              </a:rPr>
              <a:t>into</a:t>
            </a:r>
            <a:r>
              <a:rPr lang="fr-FR" sz="2000" b="1" dirty="0">
                <a:solidFill>
                  <a:srgbClr val="002060"/>
                </a:solidFill>
              </a:rPr>
              <a:t> impact</a:t>
            </a:r>
            <a:br>
              <a:rPr lang="fr-FR" sz="2000" dirty="0">
                <a:solidFill>
                  <a:srgbClr val="002060"/>
                </a:solidFill>
              </a:rPr>
            </a:br>
            <a:r>
              <a:rPr lang="fr-FR" sz="1750" dirty="0" err="1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We</a:t>
            </a:r>
            <a:r>
              <a:rPr lang="fr-FR" sz="1750" dirty="0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 support the spin-off of high-impact </a:t>
            </a:r>
            <a:r>
              <a:rPr lang="fr-FR" sz="1750" dirty="0" err="1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projects</a:t>
            </a:r>
            <a:r>
              <a:rPr lang="fr-FR" sz="1750" dirty="0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 </a:t>
            </a:r>
            <a:r>
              <a:rPr lang="fr-FR" sz="1750" dirty="0" err="1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from</a:t>
            </a:r>
            <a:r>
              <a:rPr lang="fr-FR" sz="1750" dirty="0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 </a:t>
            </a:r>
            <a:r>
              <a:rPr lang="fr-FR" sz="1750" dirty="0" err="1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our</a:t>
            </a:r>
            <a:r>
              <a:rPr lang="fr-FR" sz="1750" dirty="0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 platforms and institutions</a:t>
            </a:r>
            <a:br>
              <a:rPr lang="fr-FR" sz="1750" dirty="0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</a:br>
            <a:r>
              <a:rPr lang="fr-FR" sz="1750" dirty="0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→ </a:t>
            </a:r>
            <a:r>
              <a:rPr lang="fr-FR" sz="1750" dirty="0" err="1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Levo</a:t>
            </a:r>
            <a:r>
              <a:rPr lang="fr-FR" sz="1750" dirty="0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 Framework</a:t>
            </a:r>
            <a:br>
              <a:rPr lang="fr-FR" sz="1750" dirty="0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</a:br>
            <a:r>
              <a:rPr lang="fr-FR" sz="1750" dirty="0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→ </a:t>
            </a:r>
            <a:r>
              <a:rPr lang="fr-FR" sz="1750" dirty="0" err="1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Swiss</a:t>
            </a:r>
            <a:r>
              <a:rPr lang="fr-FR" sz="1750" dirty="0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 </a:t>
            </a:r>
            <a:r>
              <a:rPr lang="fr-FR" sz="1750" dirty="0" err="1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Negative</a:t>
            </a:r>
            <a:r>
              <a:rPr lang="fr-FR" sz="1750" dirty="0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 </a:t>
            </a:r>
            <a:r>
              <a:rPr lang="fr-FR" sz="1750" dirty="0" err="1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Emisssions</a:t>
            </a:r>
            <a:r>
              <a:rPr lang="fr-FR" sz="1750" dirty="0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 </a:t>
            </a:r>
            <a:r>
              <a:rPr lang="fr-FR" sz="1750" dirty="0" err="1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Fund</a:t>
            </a:r>
            <a:r>
              <a:rPr lang="fr-FR" sz="1750" dirty="0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 (SNEF)  </a:t>
            </a:r>
            <a:br>
              <a:rPr lang="fr-FR" sz="1750" dirty="0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</a:br>
            <a:r>
              <a:rPr lang="fr-FR" sz="1750" dirty="0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→ </a:t>
            </a:r>
            <a:r>
              <a:rPr lang="fr-FR" sz="1750" dirty="0" err="1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Luxury</a:t>
            </a:r>
            <a:r>
              <a:rPr lang="fr-FR" sz="1750" dirty="0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 </a:t>
            </a:r>
            <a:r>
              <a:rPr lang="fr-FR" sz="1750" dirty="0" err="1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Traceability</a:t>
            </a:r>
            <a:r>
              <a:rPr lang="fr-FR" sz="1750" dirty="0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 Index </a:t>
            </a:r>
            <a:endParaRPr dirty="0"/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1351"/>
              <a:buNone/>
            </a:pPr>
            <a:endParaRPr sz="2000" dirty="0">
              <a:solidFill>
                <a:srgbClr val="002060"/>
              </a:solidFill>
            </a:endParaRPr>
          </a:p>
          <a:p>
            <a:pPr marL="111125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rPr lang="fr-FR" sz="2000" b="1" dirty="0" err="1">
                <a:solidFill>
                  <a:srgbClr val="002060"/>
                </a:solidFill>
              </a:rPr>
              <a:t>Fostering</a:t>
            </a:r>
            <a:r>
              <a:rPr lang="fr-FR" sz="2000" b="1" dirty="0">
                <a:solidFill>
                  <a:srgbClr val="002060"/>
                </a:solidFill>
              </a:rPr>
              <a:t> </a:t>
            </a:r>
            <a:r>
              <a:rPr lang="fr-FR" sz="2000" b="1" dirty="0" err="1">
                <a:solidFill>
                  <a:srgbClr val="002060"/>
                </a:solidFill>
              </a:rPr>
              <a:t>systemic</a:t>
            </a:r>
            <a:r>
              <a:rPr lang="fr-FR" sz="2000" b="1" dirty="0">
                <a:solidFill>
                  <a:srgbClr val="002060"/>
                </a:solidFill>
              </a:rPr>
              <a:t> innovation</a:t>
            </a:r>
            <a:br>
              <a:rPr lang="fr-FR" sz="2000" dirty="0">
                <a:solidFill>
                  <a:srgbClr val="002060"/>
                </a:solidFill>
              </a:rPr>
            </a:br>
            <a:r>
              <a:rPr lang="fr-FR" sz="1750" dirty="0" err="1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We</a:t>
            </a:r>
            <a:r>
              <a:rPr lang="fr-FR" sz="1750" dirty="0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 engage </a:t>
            </a:r>
            <a:r>
              <a:rPr lang="fr-FR" sz="1750" dirty="0" err="1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our</a:t>
            </a:r>
            <a:r>
              <a:rPr lang="fr-FR" sz="1750" dirty="0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 </a:t>
            </a:r>
            <a:r>
              <a:rPr lang="fr-FR" sz="1750" dirty="0" err="1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interdisciplinary</a:t>
            </a:r>
            <a:r>
              <a:rPr lang="fr-FR" sz="1750" dirty="0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 </a:t>
            </a:r>
            <a:r>
              <a:rPr lang="fr-FR" sz="1750" dirty="0" err="1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community</a:t>
            </a:r>
            <a:r>
              <a:rPr lang="fr-FR" sz="1750" dirty="0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 to </a:t>
            </a:r>
            <a:r>
              <a:rPr lang="fr-FR" sz="1750" dirty="0" err="1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address</a:t>
            </a:r>
            <a:r>
              <a:rPr lang="fr-FR" sz="1750" dirty="0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 </a:t>
            </a:r>
            <a:r>
              <a:rPr lang="fr-FR" sz="1750" dirty="0" err="1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systemic</a:t>
            </a:r>
            <a:r>
              <a:rPr lang="fr-FR" sz="1750" dirty="0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 challenges</a:t>
            </a:r>
            <a:br>
              <a:rPr lang="fr-FR" sz="1750" dirty="0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</a:br>
            <a:r>
              <a:rPr lang="fr-FR" sz="1750" dirty="0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→ Observatoire Romand de la Décarbonation </a:t>
            </a:r>
            <a:r>
              <a:rPr lang="fr-FR" sz="1750" dirty="0" err="1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with</a:t>
            </a:r>
            <a:r>
              <a:rPr lang="fr-FR" sz="1750" dirty="0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 Romande Energie </a:t>
            </a:r>
            <a:br>
              <a:rPr lang="fr-FR" sz="1750" dirty="0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</a:br>
            <a:r>
              <a:rPr lang="fr-FR" sz="1750" dirty="0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→ </a:t>
            </a:r>
            <a:r>
              <a:rPr lang="fr-FR" sz="1750" dirty="0" err="1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Renewable</a:t>
            </a:r>
            <a:r>
              <a:rPr lang="fr-FR" sz="1750" dirty="0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 Energy as a Service </a:t>
            </a:r>
            <a:r>
              <a:rPr lang="fr-FR" sz="1750" dirty="0" err="1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with</a:t>
            </a:r>
            <a:r>
              <a:rPr lang="fr-FR" sz="1750" dirty="0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 BASE </a:t>
            </a:r>
            <a:br>
              <a:rPr lang="fr-FR" sz="1750" dirty="0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</a:br>
            <a:r>
              <a:rPr lang="fr-FR" sz="1750" dirty="0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→ Action </a:t>
            </a:r>
            <a:r>
              <a:rPr lang="fr-FR" sz="1750" dirty="0" err="1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Labs</a:t>
            </a:r>
            <a:r>
              <a:rPr lang="fr-FR" sz="1750" dirty="0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 on Green Bonds &amp; </a:t>
            </a:r>
            <a:r>
              <a:rPr lang="fr-FR" sz="1750" dirty="0" err="1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True</a:t>
            </a:r>
            <a:r>
              <a:rPr lang="fr-FR" sz="1750" dirty="0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 </a:t>
            </a:r>
            <a:r>
              <a:rPr lang="fr-FR" sz="1750" dirty="0" err="1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Cost</a:t>
            </a:r>
            <a:r>
              <a:rPr lang="fr-FR" sz="1750" dirty="0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 of Food </a:t>
            </a:r>
            <a:endParaRPr dirty="0"/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68168"/>
              <a:buNone/>
            </a:pPr>
            <a:endParaRPr sz="1800" dirty="0">
              <a:solidFill>
                <a:srgbClr val="002060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pic>
        <p:nvPicPr>
          <p:cNvPr id="225" name="Google Shape;225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07175" y="1892570"/>
            <a:ext cx="3080025" cy="2060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3" descr="Lightbulb and gear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72800" y="84592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64325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8"/>
          <p:cNvSpPr txBox="1">
            <a:spLocks noGrp="1"/>
          </p:cNvSpPr>
          <p:nvPr>
            <p:ph type="ftr" idx="11"/>
          </p:nvPr>
        </p:nvSpPr>
        <p:spPr>
          <a:xfrm>
            <a:off x="838200" y="6492875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200" b="0" i="0" u="none" strike="noStrike" cap="none">
                <a:solidFill>
                  <a:srgbClr val="FFFFFF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Enterprise for Society Center (E4S)</a:t>
            </a:r>
            <a:endParaRPr sz="1200" b="0" i="0" u="none" strike="noStrike" cap="none">
              <a:solidFill>
                <a:srgbClr val="FFFFFF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sp>
        <p:nvSpPr>
          <p:cNvPr id="258" name="Google Shape;258;p8"/>
          <p:cNvSpPr txBox="1">
            <a:spLocks noGrp="1"/>
          </p:cNvSpPr>
          <p:nvPr>
            <p:ph type="sldNum" idx="12"/>
          </p:nvPr>
        </p:nvSpPr>
        <p:spPr>
          <a:xfrm>
            <a:off x="8610598" y="6492875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fr-FR" sz="1400" b="0" i="0" u="none" strike="noStrike" cap="none">
                <a:solidFill>
                  <a:srgbClr val="FFFFFF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18</a:t>
            </a:fld>
            <a:endParaRPr sz="1400" b="0" i="0" u="none" strike="noStrike" cap="none">
              <a:solidFill>
                <a:srgbClr val="FFFFFF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sp>
        <p:nvSpPr>
          <p:cNvPr id="259" name="Google Shape;259;p8"/>
          <p:cNvSpPr txBox="1">
            <a:spLocks noGrp="1"/>
          </p:cNvSpPr>
          <p:nvPr>
            <p:ph type="title"/>
          </p:nvPr>
        </p:nvSpPr>
        <p:spPr>
          <a:xfrm>
            <a:off x="754275" y="994695"/>
            <a:ext cx="10515600" cy="7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fr-FR" sz="2800">
                <a:solidFill>
                  <a:srgbClr val="002060"/>
                </a:solidFill>
              </a:rPr>
              <a:t>&gt; Observatoire Romand de la Décarbonation  </a:t>
            </a:r>
            <a:endParaRPr sz="2800">
              <a:solidFill>
                <a:srgbClr val="002060"/>
              </a:solidFill>
            </a:endParaRPr>
          </a:p>
        </p:txBody>
      </p:sp>
      <p:sp>
        <p:nvSpPr>
          <p:cNvPr id="260" name="Google Shape;260;p8"/>
          <p:cNvSpPr txBox="1"/>
          <p:nvPr/>
        </p:nvSpPr>
        <p:spPr>
          <a:xfrm>
            <a:off x="1603325" y="3434075"/>
            <a:ext cx="706230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 neutral, public </a:t>
            </a:r>
            <a:r>
              <a:rPr lang="fr-FR" sz="12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resource center</a:t>
            </a:r>
            <a:r>
              <a:rPr lang="fr-FR" sz="12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for businesses and institutions</a:t>
            </a:r>
            <a:br>
              <a:rPr lang="fr-FR" sz="12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fr-FR" sz="12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fr-FR" sz="12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Collects </a:t>
            </a:r>
            <a:r>
              <a:rPr lang="fr-FR" sz="12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quantitative and qualitative data related to GHG emissions</a:t>
            </a:r>
            <a:endParaRPr sz="1200" b="0" i="0" u="none" strike="noStrike" cap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fr-FR" sz="12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Shares</a:t>
            </a:r>
            <a:r>
              <a:rPr lang="fr-FR" sz="12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standards and best practices</a:t>
            </a:r>
            <a:endParaRPr sz="1200" b="0" i="0" u="none" strike="noStrike" cap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8"/>
          <p:cNvSpPr txBox="1"/>
          <p:nvPr/>
        </p:nvSpPr>
        <p:spPr>
          <a:xfrm>
            <a:off x="8814782" y="2127330"/>
            <a:ext cx="3088500" cy="707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1" i="1" u="none" strike="noStrike" cap="none">
                <a:solidFill>
                  <a:srgbClr val="005DC4"/>
                </a:solidFill>
                <a:latin typeface="Calibri"/>
                <a:ea typeface="Calibri"/>
                <a:cs typeface="Calibri"/>
                <a:sym typeface="Calibri"/>
              </a:rPr>
              <a:t>"What's measured improves" </a:t>
            </a:r>
            <a:r>
              <a:rPr lang="fr-FR" sz="1600" b="0" i="1" u="none" strike="noStrike" cap="none">
                <a:solidFill>
                  <a:srgbClr val="005DC4"/>
                </a:solidFill>
                <a:latin typeface="Calibri"/>
                <a:ea typeface="Calibri"/>
                <a:cs typeface="Calibri"/>
                <a:sym typeface="Calibri"/>
              </a:rPr>
              <a:t>[Peter F. Drucker]</a:t>
            </a:r>
            <a:endParaRPr sz="1800" b="0" i="1" u="none" strike="noStrike" cap="none">
              <a:solidFill>
                <a:srgbClr val="005DC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8"/>
          <p:cNvSpPr txBox="1"/>
          <p:nvPr/>
        </p:nvSpPr>
        <p:spPr>
          <a:xfrm>
            <a:off x="8382000" y="3124408"/>
            <a:ext cx="3581400" cy="984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1" i="1" u="none" strike="noStrike" cap="none">
                <a:solidFill>
                  <a:srgbClr val="005DC4"/>
                </a:solidFill>
                <a:latin typeface="Calibri"/>
                <a:ea typeface="Calibri"/>
                <a:cs typeface="Calibri"/>
                <a:sym typeface="Calibri"/>
              </a:rPr>
              <a:t>"Oil &amp; Gas sector reports ⅓ of their real emissions"</a:t>
            </a:r>
            <a:br>
              <a:rPr lang="fr-FR" sz="1800" b="1" i="1" u="none" strike="noStrike" cap="none">
                <a:solidFill>
                  <a:srgbClr val="005DC4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fr-FR" sz="1600" b="0" i="1" u="none" strike="noStrike" cap="none">
                <a:solidFill>
                  <a:srgbClr val="005DC4"/>
                </a:solidFill>
                <a:latin typeface="Calibri"/>
                <a:ea typeface="Calibri"/>
                <a:cs typeface="Calibri"/>
                <a:sym typeface="Calibri"/>
              </a:rPr>
              <a:t>[Al Gore, carbontrace.org, WEF 2023]</a:t>
            </a:r>
            <a:endParaRPr sz="1800" b="0" i="1" u="none" strike="noStrike" cap="none">
              <a:solidFill>
                <a:srgbClr val="005DC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3" name="Google Shape;263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03626" y="4391487"/>
            <a:ext cx="3088372" cy="2061076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8"/>
          <p:cNvSpPr txBox="1"/>
          <p:nvPr/>
        </p:nvSpPr>
        <p:spPr>
          <a:xfrm>
            <a:off x="1603317" y="2138363"/>
            <a:ext cx="6705600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Provides </a:t>
            </a:r>
            <a:r>
              <a:rPr lang="fr-FR" sz="12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accountability</a:t>
            </a:r>
            <a:r>
              <a:rPr lang="fr-FR" sz="12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, centralized information and standard-setting</a:t>
            </a:r>
            <a:endParaRPr sz="1200" b="0" i="0" u="none" strike="noStrike" cap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65" name="Google Shape;265;p8"/>
          <p:cNvCxnSpPr/>
          <p:nvPr/>
        </p:nvCxnSpPr>
        <p:spPr>
          <a:xfrm>
            <a:off x="1903325" y="5419775"/>
            <a:ext cx="5435400" cy="4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66" name="Google Shape;266;p8"/>
          <p:cNvSpPr/>
          <p:nvPr/>
        </p:nvSpPr>
        <p:spPr>
          <a:xfrm>
            <a:off x="2843925" y="5283875"/>
            <a:ext cx="271800" cy="250800"/>
          </a:xfrm>
          <a:prstGeom prst="ellipse">
            <a:avLst/>
          </a:prstGeom>
          <a:solidFill>
            <a:srgbClr val="E3051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8"/>
          <p:cNvSpPr/>
          <p:nvPr/>
        </p:nvSpPr>
        <p:spPr>
          <a:xfrm>
            <a:off x="4062675" y="5283875"/>
            <a:ext cx="271800" cy="250800"/>
          </a:xfrm>
          <a:prstGeom prst="ellipse">
            <a:avLst/>
          </a:prstGeom>
          <a:solidFill>
            <a:srgbClr val="E3051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8"/>
          <p:cNvSpPr/>
          <p:nvPr/>
        </p:nvSpPr>
        <p:spPr>
          <a:xfrm>
            <a:off x="5281425" y="5283875"/>
            <a:ext cx="271800" cy="250800"/>
          </a:xfrm>
          <a:prstGeom prst="ellipse">
            <a:avLst/>
          </a:prstGeom>
          <a:solidFill>
            <a:srgbClr val="E3051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8"/>
          <p:cNvSpPr/>
          <p:nvPr/>
        </p:nvSpPr>
        <p:spPr>
          <a:xfrm>
            <a:off x="6500175" y="5283875"/>
            <a:ext cx="271800" cy="250800"/>
          </a:xfrm>
          <a:prstGeom prst="ellipse">
            <a:avLst/>
          </a:prstGeom>
          <a:solidFill>
            <a:srgbClr val="E3051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8"/>
          <p:cNvSpPr txBox="1">
            <a:spLocks noGrp="1"/>
          </p:cNvSpPr>
          <p:nvPr>
            <p:ph type="title"/>
          </p:nvPr>
        </p:nvSpPr>
        <p:spPr>
          <a:xfrm>
            <a:off x="2030775" y="4549838"/>
            <a:ext cx="1898100" cy="7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fr-FR" sz="1411"/>
              <a:t>Working Group</a:t>
            </a:r>
            <a:endParaRPr sz="1411"/>
          </a:p>
        </p:txBody>
      </p:sp>
      <p:sp>
        <p:nvSpPr>
          <p:cNvPr id="271" name="Google Shape;271;p8"/>
          <p:cNvSpPr txBox="1">
            <a:spLocks noGrp="1"/>
          </p:cNvSpPr>
          <p:nvPr>
            <p:ph type="title"/>
          </p:nvPr>
        </p:nvSpPr>
        <p:spPr>
          <a:xfrm>
            <a:off x="3249525" y="5518950"/>
            <a:ext cx="1898100" cy="7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fr-FR" sz="1411"/>
              <a:t>Stakeholder Engagement</a:t>
            </a:r>
            <a:endParaRPr sz="1411"/>
          </a:p>
        </p:txBody>
      </p:sp>
      <p:sp>
        <p:nvSpPr>
          <p:cNvPr id="272" name="Google Shape;272;p8"/>
          <p:cNvSpPr txBox="1">
            <a:spLocks noGrp="1"/>
          </p:cNvSpPr>
          <p:nvPr>
            <p:ph type="title"/>
          </p:nvPr>
        </p:nvSpPr>
        <p:spPr>
          <a:xfrm>
            <a:off x="4465375" y="4550200"/>
            <a:ext cx="1898100" cy="7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fr-FR" sz="1411"/>
              <a:t>Action Lab Workshop (June)</a:t>
            </a:r>
            <a:endParaRPr sz="1411"/>
          </a:p>
        </p:txBody>
      </p:sp>
      <p:sp>
        <p:nvSpPr>
          <p:cNvPr id="273" name="Google Shape;273;p8"/>
          <p:cNvSpPr txBox="1">
            <a:spLocks noGrp="1"/>
          </p:cNvSpPr>
          <p:nvPr>
            <p:ph type="title"/>
          </p:nvPr>
        </p:nvSpPr>
        <p:spPr>
          <a:xfrm>
            <a:off x="5687025" y="5519138"/>
            <a:ext cx="1898100" cy="7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fr-FR" sz="1411"/>
              <a:t>Implementation </a:t>
            </a:r>
            <a:endParaRPr sz="1411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fr-FR" sz="1411"/>
              <a:t>&amp; Scaling up</a:t>
            </a:r>
            <a:endParaRPr sz="1411"/>
          </a:p>
        </p:txBody>
      </p:sp>
      <p:sp>
        <p:nvSpPr>
          <p:cNvPr id="274" name="Google Shape;274;p8"/>
          <p:cNvSpPr txBox="1">
            <a:spLocks noGrp="1"/>
          </p:cNvSpPr>
          <p:nvPr>
            <p:ph type="title"/>
          </p:nvPr>
        </p:nvSpPr>
        <p:spPr>
          <a:xfrm>
            <a:off x="301425" y="5056238"/>
            <a:ext cx="1898100" cy="7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fr-FR" sz="1411" b="1">
                <a:latin typeface="IBM Plex Sans"/>
                <a:ea typeface="IBM Plex Sans"/>
                <a:cs typeface="IBM Plex Sans"/>
                <a:sym typeface="IBM Plex Sans"/>
              </a:rPr>
              <a:t>February </a:t>
            </a:r>
            <a:endParaRPr sz="1411" b="1">
              <a:latin typeface="IBM Plex Sans"/>
              <a:ea typeface="IBM Plex Sans"/>
              <a:cs typeface="IBM Plex Sans"/>
              <a:sym typeface="IBM Plex Sans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fr-FR" sz="1411" b="1">
                <a:latin typeface="IBM Plex Sans"/>
                <a:ea typeface="IBM Plex Sans"/>
                <a:cs typeface="IBM Plex Sans"/>
                <a:sym typeface="IBM Plex Sans"/>
              </a:rPr>
              <a:t>2023</a:t>
            </a:r>
            <a:endParaRPr sz="1411" b="1"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275" name="Google Shape;275;p8"/>
          <p:cNvSpPr txBox="1">
            <a:spLocks noGrp="1"/>
          </p:cNvSpPr>
          <p:nvPr>
            <p:ph type="title"/>
          </p:nvPr>
        </p:nvSpPr>
        <p:spPr>
          <a:xfrm>
            <a:off x="6899975" y="5056238"/>
            <a:ext cx="1898100" cy="7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fr-FR" sz="1411" b="1">
                <a:latin typeface="IBM Plex Sans"/>
                <a:ea typeface="IBM Plex Sans"/>
                <a:cs typeface="IBM Plex Sans"/>
                <a:sym typeface="IBM Plex Sans"/>
              </a:rPr>
              <a:t>June</a:t>
            </a:r>
            <a:endParaRPr sz="1411" b="1">
              <a:latin typeface="IBM Plex Sans"/>
              <a:ea typeface="IBM Plex Sans"/>
              <a:cs typeface="IBM Plex Sans"/>
              <a:sym typeface="IBM Plex Sans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fr-FR" sz="1411" b="1">
                <a:latin typeface="IBM Plex Sans"/>
                <a:ea typeface="IBM Plex Sans"/>
                <a:cs typeface="IBM Plex Sans"/>
                <a:sym typeface="IBM Plex Sans"/>
              </a:rPr>
              <a:t>2024</a:t>
            </a:r>
            <a:endParaRPr sz="1411" b="1"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pic>
        <p:nvPicPr>
          <p:cNvPr id="276" name="Google Shape;276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8183" y="2116600"/>
            <a:ext cx="492391" cy="478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6204" y="2856051"/>
            <a:ext cx="516349" cy="501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14050" y="3563173"/>
            <a:ext cx="600675" cy="583827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8"/>
          <p:cNvSpPr txBox="1"/>
          <p:nvPr/>
        </p:nvSpPr>
        <p:spPr>
          <a:xfrm>
            <a:off x="1582620" y="2683865"/>
            <a:ext cx="67056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Open to public and private institutions. </a:t>
            </a:r>
            <a:br>
              <a:rPr lang="fr-FR" sz="12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fr-FR" sz="12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In collaboration with Romande Energie </a:t>
            </a:r>
            <a:endParaRPr sz="1200" b="0" i="0" u="none" strike="noStrike" cap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0" name="Google Shape;280;p8" descr="Lightbulb and gear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972800" y="84592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9"/>
          <p:cNvSpPr txBox="1">
            <a:spLocks noGrp="1"/>
          </p:cNvSpPr>
          <p:nvPr>
            <p:ph type="ftr" idx="11"/>
          </p:nvPr>
        </p:nvSpPr>
        <p:spPr>
          <a:xfrm>
            <a:off x="838200" y="6492875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200" b="0" i="0" u="none" strike="noStrike" cap="none">
                <a:solidFill>
                  <a:srgbClr val="FFFFFF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Enterprise for Society Center (E4S)</a:t>
            </a:r>
            <a:endParaRPr sz="1200" b="0" i="0" u="none" strike="noStrike" cap="none">
              <a:solidFill>
                <a:srgbClr val="FFFFFF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sp>
        <p:nvSpPr>
          <p:cNvPr id="286" name="Google Shape;286;p9"/>
          <p:cNvSpPr txBox="1">
            <a:spLocks noGrp="1"/>
          </p:cNvSpPr>
          <p:nvPr>
            <p:ph type="sldNum" idx="12"/>
          </p:nvPr>
        </p:nvSpPr>
        <p:spPr>
          <a:xfrm>
            <a:off x="8610598" y="6492875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fr-FR" sz="1400" b="0" i="0" u="none" strike="noStrike" cap="none">
                <a:solidFill>
                  <a:srgbClr val="FFFFFF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19</a:t>
            </a:fld>
            <a:endParaRPr sz="1400" b="0" i="0" u="none" strike="noStrike" cap="none">
              <a:solidFill>
                <a:srgbClr val="FFFFFF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sp>
        <p:nvSpPr>
          <p:cNvPr id="287" name="Google Shape;287;p9"/>
          <p:cNvSpPr txBox="1">
            <a:spLocks noGrp="1"/>
          </p:cNvSpPr>
          <p:nvPr>
            <p:ph type="title"/>
          </p:nvPr>
        </p:nvSpPr>
        <p:spPr>
          <a:xfrm>
            <a:off x="2312100" y="4505770"/>
            <a:ext cx="10515600" cy="7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fr-FR"/>
              <a:t> </a:t>
            </a:r>
            <a:endParaRPr sz="3288" i="1"/>
          </a:p>
        </p:txBody>
      </p:sp>
      <p:pic>
        <p:nvPicPr>
          <p:cNvPr id="288" name="Google Shape;288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4383" y="2116600"/>
            <a:ext cx="492391" cy="478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2404" y="2856051"/>
            <a:ext cx="516349" cy="501868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9"/>
          <p:cNvSpPr txBox="1">
            <a:spLocks noGrp="1"/>
          </p:cNvSpPr>
          <p:nvPr>
            <p:ph type="title"/>
          </p:nvPr>
        </p:nvSpPr>
        <p:spPr>
          <a:xfrm>
            <a:off x="1720725" y="2789973"/>
            <a:ext cx="8483400" cy="7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fr-FR" sz="1400">
                <a:solidFill>
                  <a:srgbClr val="002060"/>
                </a:solidFill>
                <a:latin typeface="IBM Plex Sans"/>
                <a:ea typeface="IBM Plex Sans"/>
                <a:cs typeface="IBM Plex Sans"/>
                <a:sym typeface="IBM Plex Sans"/>
              </a:rPr>
              <a:t>In collaboration with the </a:t>
            </a:r>
            <a:r>
              <a:rPr lang="fr-FR" sz="1400" b="1">
                <a:solidFill>
                  <a:srgbClr val="002060"/>
                </a:solidFill>
                <a:latin typeface="IBM Plex Sans"/>
                <a:ea typeface="IBM Plex Sans"/>
                <a:cs typeface="IBM Plex Sans"/>
                <a:sym typeface="IBM Plex Sans"/>
              </a:rPr>
              <a:t>Basel Agency for Renewable Energy (BASE)</a:t>
            </a:r>
            <a:r>
              <a:rPr lang="fr-FR" sz="1400">
                <a:solidFill>
                  <a:srgbClr val="002060"/>
                </a:solidFill>
                <a:latin typeface="IBM Plex Sans"/>
                <a:ea typeface="IBM Plex Sans"/>
                <a:cs typeface="IBM Plex Sans"/>
                <a:sym typeface="IBM Plex Sans"/>
              </a:rPr>
              <a:t>, </a:t>
            </a:r>
            <a:r>
              <a:rPr lang="fr-FR" sz="1400" b="1">
                <a:solidFill>
                  <a:srgbClr val="002060"/>
                </a:solidFill>
                <a:latin typeface="IBM Plex Sans"/>
                <a:ea typeface="IBM Plex Sans"/>
                <a:cs typeface="IBM Plex Sans"/>
                <a:sym typeface="IBM Plex Sans"/>
              </a:rPr>
              <a:t>SET Alliance</a:t>
            </a:r>
            <a:r>
              <a:rPr lang="fr-FR" sz="1400">
                <a:solidFill>
                  <a:srgbClr val="002060"/>
                </a:solidFill>
                <a:latin typeface="IBM Plex Sans"/>
                <a:ea typeface="IBM Plex Sans"/>
                <a:cs typeface="IBM Plex Sans"/>
                <a:sym typeface="IBM Plex Sans"/>
              </a:rPr>
              <a:t>, and </a:t>
            </a:r>
            <a:r>
              <a:rPr lang="fr-FR" sz="1400" b="1">
                <a:solidFill>
                  <a:srgbClr val="002060"/>
                </a:solidFill>
                <a:latin typeface="IBM Plex Sans"/>
                <a:ea typeface="IBM Plex Sans"/>
                <a:cs typeface="IBM Plex Sans"/>
                <a:sym typeface="IBM Plex Sans"/>
              </a:rPr>
              <a:t>Fondation Valery</a:t>
            </a:r>
            <a:endParaRPr sz="1400" b="1">
              <a:solidFill>
                <a:srgbClr val="002060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291" name="Google Shape;291;p9"/>
          <p:cNvSpPr txBox="1">
            <a:spLocks noGrp="1"/>
          </p:cNvSpPr>
          <p:nvPr>
            <p:ph type="title"/>
          </p:nvPr>
        </p:nvSpPr>
        <p:spPr>
          <a:xfrm>
            <a:off x="1710150" y="3563173"/>
            <a:ext cx="7560900" cy="7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fr-FR" sz="1400">
                <a:solidFill>
                  <a:srgbClr val="002060"/>
                </a:solidFill>
                <a:latin typeface="IBM Plex Sans"/>
                <a:ea typeface="IBM Plex Sans"/>
                <a:cs typeface="IBM Plex Sans"/>
                <a:sym typeface="IBM Plex Sans"/>
              </a:rPr>
              <a:t>Design, implement and scale up the model of servitisation in Switzerland, focusing on </a:t>
            </a:r>
            <a:r>
              <a:rPr lang="fr-FR" sz="1400" b="1">
                <a:solidFill>
                  <a:srgbClr val="002060"/>
                </a:solidFill>
                <a:latin typeface="IBM Plex Sans"/>
                <a:ea typeface="IBM Plex Sans"/>
                <a:cs typeface="IBM Plex Sans"/>
                <a:sym typeface="IBM Plex Sans"/>
              </a:rPr>
              <a:t>Renewable Energy</a:t>
            </a:r>
            <a:r>
              <a:rPr lang="fr-FR" sz="1400">
                <a:solidFill>
                  <a:srgbClr val="002060"/>
                </a:solidFill>
                <a:latin typeface="IBM Plex Sans"/>
                <a:ea typeface="IBM Plex Sans"/>
                <a:cs typeface="IBM Plex Sans"/>
                <a:sym typeface="IBM Plex Sans"/>
              </a:rPr>
              <a:t> (Solar Panels)</a:t>
            </a:r>
            <a:endParaRPr sz="1400">
              <a:solidFill>
                <a:srgbClr val="002060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292" name="Google Shape;292;p9"/>
          <p:cNvSpPr txBox="1">
            <a:spLocks noGrp="1"/>
          </p:cNvSpPr>
          <p:nvPr>
            <p:ph type="title"/>
          </p:nvPr>
        </p:nvSpPr>
        <p:spPr>
          <a:xfrm>
            <a:off x="1710150" y="2050548"/>
            <a:ext cx="8765400" cy="7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960"/>
              <a:buNone/>
            </a:pPr>
            <a:r>
              <a:rPr lang="fr-FR" sz="1400">
                <a:solidFill>
                  <a:srgbClr val="002060"/>
                </a:solidFill>
                <a:latin typeface="IBM Plex Sans"/>
                <a:ea typeface="IBM Plex Sans"/>
                <a:cs typeface="IBM Plex Sans"/>
                <a:sym typeface="IBM Plex Sans"/>
              </a:rPr>
              <a:t>Accelerating decarbonisation in Switzerland through </a:t>
            </a:r>
            <a:r>
              <a:rPr lang="fr-FR" sz="1400" b="1">
                <a:solidFill>
                  <a:srgbClr val="002060"/>
                </a:solidFill>
                <a:latin typeface="IBM Plex Sans"/>
                <a:ea typeface="IBM Plex Sans"/>
                <a:cs typeface="IBM Plex Sans"/>
                <a:sym typeface="IBM Plex Sans"/>
              </a:rPr>
              <a:t>business model innovation</a:t>
            </a:r>
            <a:r>
              <a:rPr lang="fr-FR" sz="1400">
                <a:solidFill>
                  <a:srgbClr val="002060"/>
                </a:solidFill>
                <a:latin typeface="IBM Plex Sans"/>
                <a:ea typeface="IBM Plex Sans"/>
                <a:cs typeface="IBM Plex Sans"/>
                <a:sym typeface="IBM Plex Sans"/>
              </a:rPr>
              <a:t>, supporting the government’s objective to reach net-zero by 2050</a:t>
            </a:r>
            <a:endParaRPr sz="1400">
              <a:solidFill>
                <a:srgbClr val="002060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pic>
        <p:nvPicPr>
          <p:cNvPr id="293" name="Google Shape;293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90250" y="3563173"/>
            <a:ext cx="600675" cy="58382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4" name="Google Shape;294;p9"/>
          <p:cNvCxnSpPr/>
          <p:nvPr/>
        </p:nvCxnSpPr>
        <p:spPr>
          <a:xfrm>
            <a:off x="2492150" y="5354225"/>
            <a:ext cx="6894300" cy="7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95" name="Google Shape;295;p9"/>
          <p:cNvSpPr/>
          <p:nvPr/>
        </p:nvSpPr>
        <p:spPr>
          <a:xfrm>
            <a:off x="3432750" y="5218325"/>
            <a:ext cx="271800" cy="250800"/>
          </a:xfrm>
          <a:prstGeom prst="ellipse">
            <a:avLst/>
          </a:prstGeom>
          <a:solidFill>
            <a:srgbClr val="E3051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9"/>
          <p:cNvSpPr/>
          <p:nvPr/>
        </p:nvSpPr>
        <p:spPr>
          <a:xfrm>
            <a:off x="4651500" y="5218325"/>
            <a:ext cx="271800" cy="250800"/>
          </a:xfrm>
          <a:prstGeom prst="ellipse">
            <a:avLst/>
          </a:prstGeom>
          <a:solidFill>
            <a:srgbClr val="E3051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9"/>
          <p:cNvSpPr/>
          <p:nvPr/>
        </p:nvSpPr>
        <p:spPr>
          <a:xfrm>
            <a:off x="5870250" y="5218325"/>
            <a:ext cx="271800" cy="250800"/>
          </a:xfrm>
          <a:prstGeom prst="ellipse">
            <a:avLst/>
          </a:prstGeom>
          <a:solidFill>
            <a:srgbClr val="E3051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9"/>
          <p:cNvSpPr/>
          <p:nvPr/>
        </p:nvSpPr>
        <p:spPr>
          <a:xfrm>
            <a:off x="7089000" y="5218325"/>
            <a:ext cx="271800" cy="250800"/>
          </a:xfrm>
          <a:prstGeom prst="ellipse">
            <a:avLst/>
          </a:prstGeom>
          <a:solidFill>
            <a:srgbClr val="E3051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9"/>
          <p:cNvSpPr/>
          <p:nvPr/>
        </p:nvSpPr>
        <p:spPr>
          <a:xfrm>
            <a:off x="8307750" y="5218325"/>
            <a:ext cx="271800" cy="250800"/>
          </a:xfrm>
          <a:prstGeom prst="ellipse">
            <a:avLst/>
          </a:prstGeom>
          <a:solidFill>
            <a:srgbClr val="E3051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9"/>
          <p:cNvSpPr txBox="1">
            <a:spLocks noGrp="1"/>
          </p:cNvSpPr>
          <p:nvPr>
            <p:ph type="title"/>
          </p:nvPr>
        </p:nvSpPr>
        <p:spPr>
          <a:xfrm>
            <a:off x="2619600" y="4484288"/>
            <a:ext cx="1898100" cy="7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fr-FR" sz="1411"/>
              <a:t>Market </a:t>
            </a:r>
            <a:endParaRPr sz="1411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fr-FR" sz="1411"/>
              <a:t>Assessment</a:t>
            </a:r>
            <a:endParaRPr sz="1411"/>
          </a:p>
        </p:txBody>
      </p:sp>
      <p:sp>
        <p:nvSpPr>
          <p:cNvPr id="301" name="Google Shape;301;p9"/>
          <p:cNvSpPr txBox="1">
            <a:spLocks noGrp="1"/>
          </p:cNvSpPr>
          <p:nvPr>
            <p:ph type="title"/>
          </p:nvPr>
        </p:nvSpPr>
        <p:spPr>
          <a:xfrm>
            <a:off x="3838350" y="5453400"/>
            <a:ext cx="1898100" cy="7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fr-FR" sz="1411"/>
              <a:t>Design of Mechanims</a:t>
            </a:r>
            <a:endParaRPr sz="1411"/>
          </a:p>
        </p:txBody>
      </p:sp>
      <p:sp>
        <p:nvSpPr>
          <p:cNvPr id="302" name="Google Shape;302;p9"/>
          <p:cNvSpPr txBox="1">
            <a:spLocks noGrp="1"/>
          </p:cNvSpPr>
          <p:nvPr>
            <p:ph type="title"/>
          </p:nvPr>
        </p:nvSpPr>
        <p:spPr>
          <a:xfrm>
            <a:off x="5054200" y="4484650"/>
            <a:ext cx="1898100" cy="7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fr-FR" sz="1411"/>
              <a:t>Stakeholder Engagement</a:t>
            </a:r>
            <a:endParaRPr sz="1411"/>
          </a:p>
        </p:txBody>
      </p:sp>
      <p:sp>
        <p:nvSpPr>
          <p:cNvPr id="303" name="Google Shape;303;p9"/>
          <p:cNvSpPr txBox="1">
            <a:spLocks noGrp="1"/>
          </p:cNvSpPr>
          <p:nvPr>
            <p:ph type="title"/>
          </p:nvPr>
        </p:nvSpPr>
        <p:spPr>
          <a:xfrm>
            <a:off x="6275850" y="5453588"/>
            <a:ext cx="1898100" cy="7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fr-FR" sz="1411"/>
              <a:t>Implementation </a:t>
            </a:r>
            <a:endParaRPr sz="1411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fr-FR" sz="1411"/>
              <a:t>&amp; Testing</a:t>
            </a:r>
            <a:endParaRPr sz="1411"/>
          </a:p>
        </p:txBody>
      </p:sp>
      <p:sp>
        <p:nvSpPr>
          <p:cNvPr id="304" name="Google Shape;304;p9"/>
          <p:cNvSpPr txBox="1">
            <a:spLocks noGrp="1"/>
          </p:cNvSpPr>
          <p:nvPr>
            <p:ph type="title"/>
          </p:nvPr>
        </p:nvSpPr>
        <p:spPr>
          <a:xfrm>
            <a:off x="7488800" y="4560638"/>
            <a:ext cx="1898100" cy="7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fr-FR" sz="1411"/>
              <a:t>Scaling up</a:t>
            </a:r>
            <a:endParaRPr sz="1411"/>
          </a:p>
        </p:txBody>
      </p:sp>
      <p:sp>
        <p:nvSpPr>
          <p:cNvPr id="305" name="Google Shape;305;p9"/>
          <p:cNvSpPr txBox="1">
            <a:spLocks noGrp="1"/>
          </p:cNvSpPr>
          <p:nvPr>
            <p:ph type="title"/>
          </p:nvPr>
        </p:nvSpPr>
        <p:spPr>
          <a:xfrm>
            <a:off x="890250" y="4990688"/>
            <a:ext cx="1898100" cy="7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fr-FR" sz="1411" b="1">
                <a:latin typeface="IBM Plex Sans"/>
                <a:ea typeface="IBM Plex Sans"/>
                <a:cs typeface="IBM Plex Sans"/>
                <a:sym typeface="IBM Plex Sans"/>
              </a:rPr>
              <a:t>February </a:t>
            </a:r>
            <a:endParaRPr sz="1411" b="1">
              <a:latin typeface="IBM Plex Sans"/>
              <a:ea typeface="IBM Plex Sans"/>
              <a:cs typeface="IBM Plex Sans"/>
              <a:sym typeface="IBM Plex Sans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fr-FR" sz="1411" b="1">
                <a:latin typeface="IBM Plex Sans"/>
                <a:ea typeface="IBM Plex Sans"/>
                <a:cs typeface="IBM Plex Sans"/>
                <a:sym typeface="IBM Plex Sans"/>
              </a:rPr>
              <a:t>2023</a:t>
            </a:r>
            <a:endParaRPr sz="1411" b="1"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306" name="Google Shape;306;p9"/>
          <p:cNvSpPr txBox="1">
            <a:spLocks noGrp="1"/>
          </p:cNvSpPr>
          <p:nvPr>
            <p:ph type="title"/>
          </p:nvPr>
        </p:nvSpPr>
        <p:spPr>
          <a:xfrm>
            <a:off x="8964000" y="4990688"/>
            <a:ext cx="1898100" cy="7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fr-FR" sz="1411" b="1">
                <a:latin typeface="IBM Plex Sans"/>
                <a:ea typeface="IBM Plex Sans"/>
                <a:cs typeface="IBM Plex Sans"/>
                <a:sym typeface="IBM Plex Sans"/>
              </a:rPr>
              <a:t>June</a:t>
            </a:r>
            <a:endParaRPr sz="1411" b="1">
              <a:latin typeface="IBM Plex Sans"/>
              <a:ea typeface="IBM Plex Sans"/>
              <a:cs typeface="IBM Plex Sans"/>
              <a:sym typeface="IBM Plex Sans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fr-FR" sz="1411" b="1">
                <a:latin typeface="IBM Plex Sans"/>
                <a:ea typeface="IBM Plex Sans"/>
                <a:cs typeface="IBM Plex Sans"/>
                <a:sym typeface="IBM Plex Sans"/>
              </a:rPr>
              <a:t>2024</a:t>
            </a:r>
            <a:endParaRPr sz="1411" b="1"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307" name="Google Shape;307;p9"/>
          <p:cNvSpPr txBox="1">
            <a:spLocks noGrp="1"/>
          </p:cNvSpPr>
          <p:nvPr>
            <p:ph type="title"/>
          </p:nvPr>
        </p:nvSpPr>
        <p:spPr>
          <a:xfrm>
            <a:off x="754275" y="994695"/>
            <a:ext cx="10515600" cy="7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fr-FR" sz="3200">
                <a:solidFill>
                  <a:srgbClr val="002060"/>
                </a:solidFill>
              </a:rPr>
              <a:t>&gt; Renewable Energy as a Service</a:t>
            </a:r>
            <a:endParaRPr sz="3200">
              <a:solidFill>
                <a:srgbClr val="002060"/>
              </a:solidFill>
            </a:endParaRPr>
          </a:p>
        </p:txBody>
      </p:sp>
      <p:pic>
        <p:nvPicPr>
          <p:cNvPr id="308" name="Google Shape;308;p9"/>
          <p:cNvPicPr preferRelativeResize="0"/>
          <p:nvPr/>
        </p:nvPicPr>
        <p:blipFill rotWithShape="1">
          <a:blip r:embed="rId6">
            <a:alphaModFix/>
          </a:blip>
          <a:srcRect t="-17866" b="42062"/>
          <a:stretch/>
        </p:blipFill>
        <p:spPr>
          <a:xfrm>
            <a:off x="1796925" y="84474"/>
            <a:ext cx="1584650" cy="53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9" descr="Lightbulb and gear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972800" y="84592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"/>
          <p:cNvSpPr txBox="1">
            <a:spLocks noGrp="1"/>
          </p:cNvSpPr>
          <p:nvPr>
            <p:ph type="title"/>
          </p:nvPr>
        </p:nvSpPr>
        <p:spPr>
          <a:xfrm>
            <a:off x="1519680" y="215507"/>
            <a:ext cx="10672320" cy="735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None/>
            </a:pPr>
            <a:r>
              <a:rPr lang="fr-FR" sz="20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Addressing pressing challenges and embracing the opportunities</a:t>
            </a:r>
            <a:endParaRPr/>
          </a:p>
        </p:txBody>
      </p:sp>
      <p:sp>
        <p:nvSpPr>
          <p:cNvPr id="141" name="Google Shape;141;p2"/>
          <p:cNvSpPr txBox="1">
            <a:spLocks noGrp="1"/>
          </p:cNvSpPr>
          <p:nvPr>
            <p:ph type="body" idx="1"/>
          </p:nvPr>
        </p:nvSpPr>
        <p:spPr>
          <a:xfrm>
            <a:off x="1250577" y="1334279"/>
            <a:ext cx="5536722" cy="4465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180975" lvl="0" indent="-180975" algn="l" rtl="0">
              <a:lnSpc>
                <a:spcPct val="188235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/>
              <a:buChar char="•"/>
            </a:pPr>
            <a:r>
              <a:rPr lang="fr-FR" sz="17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Learning to live </a:t>
            </a:r>
            <a:r>
              <a:rPr lang="fr-FR" sz="170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within</a:t>
            </a:r>
            <a:r>
              <a:rPr lang="fr-FR" sz="17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170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planetary</a:t>
            </a:r>
            <a:r>
              <a:rPr lang="fr-FR" sz="17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170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boundaries</a:t>
            </a:r>
            <a:r>
              <a:rPr lang="fr-FR" sz="17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fr-FR" sz="17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Green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180975" lvl="0" indent="-180975" algn="l" rtl="0">
              <a:lnSpc>
                <a:spcPct val="188235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/>
              <a:buChar char="•"/>
            </a:pPr>
            <a:r>
              <a:rPr lang="fr-FR" sz="17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Learning to </a:t>
            </a:r>
            <a:r>
              <a:rPr lang="fr-FR" sz="170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prevent</a:t>
            </a:r>
            <a:r>
              <a:rPr lang="fr-FR" sz="17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global </a:t>
            </a:r>
            <a:r>
              <a:rPr lang="fr-FR" sz="170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systemic</a:t>
            </a:r>
            <a:r>
              <a:rPr lang="fr-FR" sz="17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170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shocks</a:t>
            </a:r>
            <a:r>
              <a:rPr lang="fr-FR" sz="17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fr-FR" sz="1700" b="1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Resilient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180975" lvl="0" indent="-180975" algn="l" rtl="0">
              <a:lnSpc>
                <a:spcPct val="188235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/>
              <a:buChar char="•"/>
            </a:pPr>
            <a:r>
              <a:rPr lang="fr-FR" sz="170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Countering</a:t>
            </a:r>
            <a:r>
              <a:rPr lang="fr-FR" sz="17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170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deeply</a:t>
            </a:r>
            <a:r>
              <a:rPr lang="fr-FR" sz="17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170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negative</a:t>
            </a:r>
            <a:r>
              <a:rPr lang="fr-FR" sz="17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structural trends </a:t>
            </a:r>
            <a:r>
              <a:rPr lang="fr-FR" sz="170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that</a:t>
            </a:r>
            <a:r>
              <a:rPr lang="fr-FR" sz="17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170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undermine</a:t>
            </a:r>
            <a:r>
              <a:rPr lang="fr-FR" sz="17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support for </a:t>
            </a:r>
            <a:r>
              <a:rPr lang="fr-FR" sz="170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our</a:t>
            </a:r>
            <a:r>
              <a:rPr lang="fr-FR" sz="17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170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economic</a:t>
            </a:r>
            <a:r>
              <a:rPr lang="fr-FR" sz="17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system and social </a:t>
            </a:r>
            <a:r>
              <a:rPr lang="fr-FR" sz="170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cohesion</a:t>
            </a:r>
            <a:r>
              <a:rPr lang="fr-FR" sz="17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fr-FR" sz="17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Inclusive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180975" lvl="0" indent="-180975" algn="l" rtl="0">
              <a:lnSpc>
                <a:spcPct val="188235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/>
              <a:buChar char="•"/>
            </a:pPr>
            <a:r>
              <a:rPr lang="fr-FR" sz="170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Harnessing</a:t>
            </a:r>
            <a:r>
              <a:rPr lang="fr-FR" sz="17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the power of </a:t>
            </a:r>
            <a:r>
              <a:rPr lang="fr-FR" sz="1700" b="1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technology</a:t>
            </a:r>
            <a:r>
              <a:rPr lang="fr-FR" sz="17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  <a:p>
            <a:pPr marL="180975" lvl="0" indent="-180975" algn="l" rtl="0">
              <a:lnSpc>
                <a:spcPct val="188235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/>
              <a:buChar char="•"/>
            </a:pPr>
            <a:r>
              <a:rPr lang="fr-FR" sz="170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despite</a:t>
            </a:r>
            <a:r>
              <a:rPr lang="fr-FR" sz="17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170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growing</a:t>
            </a:r>
            <a:r>
              <a:rPr lang="fr-FR" sz="17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170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mistrust</a:t>
            </a:r>
            <a:r>
              <a:rPr lang="fr-FR" sz="17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of science and the disruptive and </a:t>
            </a:r>
            <a:r>
              <a:rPr lang="fr-FR" sz="170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ethically</a:t>
            </a:r>
            <a:r>
              <a:rPr lang="fr-FR" sz="17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170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problematic</a:t>
            </a:r>
            <a:r>
              <a:rPr lang="fr-FR" sz="17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dimension of </a:t>
            </a:r>
            <a:r>
              <a:rPr lang="fr-FR" sz="170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some</a:t>
            </a:r>
            <a:r>
              <a:rPr lang="fr-FR" sz="17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170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recent</a:t>
            </a:r>
            <a:r>
              <a:rPr lang="fr-FR" sz="17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fr-FR" sz="170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upcoming</a:t>
            </a:r>
            <a:r>
              <a:rPr lang="fr-FR" sz="17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170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developments</a:t>
            </a:r>
            <a:r>
              <a:rPr lang="fr-FR" sz="17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fr-FR" sz="1700" b="1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consciously</a:t>
            </a:r>
            <a:r>
              <a:rPr lang="fr-FR" sz="17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17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innovative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2" name="Google Shape;142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3303" y="201884"/>
            <a:ext cx="1321996" cy="79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67164" y="1058333"/>
            <a:ext cx="5458472" cy="53760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"/>
          <p:cNvSpPr txBox="1">
            <a:spLocks noGrp="1"/>
          </p:cNvSpPr>
          <p:nvPr>
            <p:ph type="ftr" idx="11"/>
          </p:nvPr>
        </p:nvSpPr>
        <p:spPr>
          <a:xfrm>
            <a:off x="838200" y="649287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200" b="0" i="0" u="none" strike="noStrike" cap="none">
                <a:solidFill>
                  <a:srgbClr val="FFFFFF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Enterprise for Society Center (E4S)</a:t>
            </a:r>
            <a:endParaRPr sz="1200" b="0" i="0" u="none" strike="noStrike" cap="none">
              <a:solidFill>
                <a:srgbClr val="FFFFFF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sp>
        <p:nvSpPr>
          <p:cNvPr id="221" name="Google Shape;221;p3"/>
          <p:cNvSpPr txBox="1">
            <a:spLocks noGrp="1"/>
          </p:cNvSpPr>
          <p:nvPr>
            <p:ph type="sldNum" idx="12"/>
          </p:nvPr>
        </p:nvSpPr>
        <p:spPr>
          <a:xfrm>
            <a:off x="8610598" y="64928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fr-FR" sz="1400" b="0" i="0" u="none" strike="noStrike" cap="none">
                <a:solidFill>
                  <a:srgbClr val="FFFFFF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20</a:t>
            </a:fld>
            <a:endParaRPr sz="1400" b="0" i="0" u="none" strike="noStrike" cap="none">
              <a:solidFill>
                <a:srgbClr val="FFFFFF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sp>
        <p:nvSpPr>
          <p:cNvPr id="222" name="Google Shape;222;p3"/>
          <p:cNvSpPr txBox="1">
            <a:spLocks noGrp="1"/>
          </p:cNvSpPr>
          <p:nvPr>
            <p:ph type="title"/>
          </p:nvPr>
        </p:nvSpPr>
        <p:spPr>
          <a:xfrm>
            <a:off x="1629347" y="49507"/>
            <a:ext cx="6826396" cy="7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fr-FR" sz="2800">
                <a:solidFill>
                  <a:srgbClr val="002060"/>
                </a:solidFill>
              </a:rPr>
              <a:t>Innovation </a:t>
            </a:r>
            <a:endParaRPr sz="2800">
              <a:solidFill>
                <a:srgbClr val="002060"/>
              </a:solidFill>
            </a:endParaRPr>
          </a:p>
        </p:txBody>
      </p:sp>
      <p:sp>
        <p:nvSpPr>
          <p:cNvPr id="223" name="Google Shape;223;p3"/>
          <p:cNvSpPr txBox="1"/>
          <p:nvPr/>
        </p:nvSpPr>
        <p:spPr>
          <a:xfrm>
            <a:off x="838199" y="1165342"/>
            <a:ext cx="7617543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Activating change by fostering an ecosystem of sustainable innovation  </a:t>
            </a:r>
            <a:endParaRPr/>
          </a:p>
        </p:txBody>
      </p:sp>
      <p:sp>
        <p:nvSpPr>
          <p:cNvPr id="224" name="Google Shape;224;p3"/>
          <p:cNvSpPr txBox="1">
            <a:spLocks noGrp="1"/>
          </p:cNvSpPr>
          <p:nvPr>
            <p:ph type="body" idx="1"/>
          </p:nvPr>
        </p:nvSpPr>
        <p:spPr>
          <a:xfrm>
            <a:off x="754275" y="2168475"/>
            <a:ext cx="8052900" cy="405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111125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rPr lang="fr-FR" sz="2000" b="1" dirty="0" err="1">
                <a:solidFill>
                  <a:srgbClr val="002060"/>
                </a:solidFill>
              </a:rPr>
              <a:t>Translating</a:t>
            </a:r>
            <a:r>
              <a:rPr lang="fr-FR" sz="2000" b="1" dirty="0">
                <a:solidFill>
                  <a:srgbClr val="002060"/>
                </a:solidFill>
              </a:rPr>
              <a:t> </a:t>
            </a:r>
            <a:r>
              <a:rPr lang="fr-FR" sz="2000" b="1" dirty="0" err="1">
                <a:solidFill>
                  <a:srgbClr val="002060"/>
                </a:solidFill>
              </a:rPr>
              <a:t>research</a:t>
            </a:r>
            <a:r>
              <a:rPr lang="fr-FR" sz="2000" b="1" dirty="0">
                <a:solidFill>
                  <a:srgbClr val="002060"/>
                </a:solidFill>
              </a:rPr>
              <a:t> </a:t>
            </a:r>
            <a:r>
              <a:rPr lang="fr-FR" sz="2000" b="1" dirty="0" err="1">
                <a:solidFill>
                  <a:srgbClr val="002060"/>
                </a:solidFill>
              </a:rPr>
              <a:t>into</a:t>
            </a:r>
            <a:r>
              <a:rPr lang="fr-FR" sz="2000" b="1" dirty="0">
                <a:solidFill>
                  <a:srgbClr val="002060"/>
                </a:solidFill>
              </a:rPr>
              <a:t> impact</a:t>
            </a:r>
            <a:br>
              <a:rPr lang="fr-FR" sz="2000" dirty="0">
                <a:solidFill>
                  <a:srgbClr val="002060"/>
                </a:solidFill>
              </a:rPr>
            </a:br>
            <a:r>
              <a:rPr lang="fr-FR" sz="1750" dirty="0" err="1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We</a:t>
            </a:r>
            <a:r>
              <a:rPr lang="fr-FR" sz="1750" dirty="0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 support the spin-off of high-impact </a:t>
            </a:r>
            <a:r>
              <a:rPr lang="fr-FR" sz="1750" dirty="0" err="1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projects</a:t>
            </a:r>
            <a:r>
              <a:rPr lang="fr-FR" sz="1750" dirty="0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 </a:t>
            </a:r>
            <a:r>
              <a:rPr lang="fr-FR" sz="1750" dirty="0" err="1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from</a:t>
            </a:r>
            <a:r>
              <a:rPr lang="fr-FR" sz="1750" dirty="0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 </a:t>
            </a:r>
            <a:r>
              <a:rPr lang="fr-FR" sz="1750" dirty="0" err="1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our</a:t>
            </a:r>
            <a:r>
              <a:rPr lang="fr-FR" sz="1750" dirty="0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 platforms and institutions</a:t>
            </a:r>
            <a:br>
              <a:rPr lang="fr-FR" sz="1750" dirty="0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</a:br>
            <a:r>
              <a:rPr lang="fr-FR" sz="1750" dirty="0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→ </a:t>
            </a:r>
            <a:r>
              <a:rPr lang="fr-FR" sz="1750" dirty="0" err="1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Levo</a:t>
            </a:r>
            <a:r>
              <a:rPr lang="fr-FR" sz="1750" dirty="0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 Framework</a:t>
            </a:r>
            <a:br>
              <a:rPr lang="fr-FR" sz="1750" dirty="0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</a:br>
            <a:r>
              <a:rPr lang="fr-FR" sz="1750" dirty="0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→ </a:t>
            </a:r>
            <a:r>
              <a:rPr lang="fr-FR" sz="1750" dirty="0" err="1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Swiss</a:t>
            </a:r>
            <a:r>
              <a:rPr lang="fr-FR" sz="1750" dirty="0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 </a:t>
            </a:r>
            <a:r>
              <a:rPr lang="fr-FR" sz="1750" dirty="0" err="1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Negative</a:t>
            </a:r>
            <a:r>
              <a:rPr lang="fr-FR" sz="1750" dirty="0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 </a:t>
            </a:r>
            <a:r>
              <a:rPr lang="fr-FR" sz="1750" dirty="0" err="1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Emisssions</a:t>
            </a:r>
            <a:r>
              <a:rPr lang="fr-FR" sz="1750" dirty="0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 </a:t>
            </a:r>
            <a:r>
              <a:rPr lang="fr-FR" sz="1750" dirty="0" err="1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Fund</a:t>
            </a:r>
            <a:r>
              <a:rPr lang="fr-FR" sz="1750" dirty="0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 (SNEF)  </a:t>
            </a:r>
            <a:br>
              <a:rPr lang="fr-FR" sz="1750" dirty="0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</a:br>
            <a:r>
              <a:rPr lang="fr-FR" sz="1750" dirty="0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→ </a:t>
            </a:r>
            <a:r>
              <a:rPr lang="fr-FR" sz="1750" dirty="0" err="1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Luxury</a:t>
            </a:r>
            <a:r>
              <a:rPr lang="fr-FR" sz="1750" dirty="0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 </a:t>
            </a:r>
            <a:r>
              <a:rPr lang="fr-FR" sz="1750" dirty="0" err="1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Traceability</a:t>
            </a:r>
            <a:r>
              <a:rPr lang="fr-FR" sz="1750" dirty="0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 Index </a:t>
            </a:r>
            <a:endParaRPr dirty="0"/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1351"/>
              <a:buNone/>
            </a:pPr>
            <a:endParaRPr sz="2000" dirty="0">
              <a:solidFill>
                <a:srgbClr val="002060"/>
              </a:solidFill>
            </a:endParaRPr>
          </a:p>
          <a:p>
            <a:pPr marL="111125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rPr lang="fr-FR" sz="2000" b="1">
                <a:solidFill>
                  <a:srgbClr val="002060"/>
                </a:solidFill>
              </a:rPr>
              <a:t>Fostering </a:t>
            </a:r>
            <a:r>
              <a:rPr lang="fr-FR" sz="2000" b="1" dirty="0" err="1">
                <a:solidFill>
                  <a:srgbClr val="002060"/>
                </a:solidFill>
              </a:rPr>
              <a:t>systemic</a:t>
            </a:r>
            <a:r>
              <a:rPr lang="fr-FR" sz="2000" b="1" dirty="0">
                <a:solidFill>
                  <a:srgbClr val="002060"/>
                </a:solidFill>
              </a:rPr>
              <a:t> innovation</a:t>
            </a:r>
            <a:br>
              <a:rPr lang="fr-FR" sz="2000" dirty="0">
                <a:solidFill>
                  <a:srgbClr val="002060"/>
                </a:solidFill>
              </a:rPr>
            </a:br>
            <a:r>
              <a:rPr lang="fr-FR" sz="1750" dirty="0" err="1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We</a:t>
            </a:r>
            <a:r>
              <a:rPr lang="fr-FR" sz="1750" dirty="0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 engage </a:t>
            </a:r>
            <a:r>
              <a:rPr lang="fr-FR" sz="1750" dirty="0" err="1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our</a:t>
            </a:r>
            <a:r>
              <a:rPr lang="fr-FR" sz="1750" dirty="0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 </a:t>
            </a:r>
            <a:r>
              <a:rPr lang="fr-FR" sz="1750" dirty="0" err="1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interdisciplinary</a:t>
            </a:r>
            <a:r>
              <a:rPr lang="fr-FR" sz="1750" dirty="0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 </a:t>
            </a:r>
            <a:r>
              <a:rPr lang="fr-FR" sz="1750" dirty="0" err="1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community</a:t>
            </a:r>
            <a:r>
              <a:rPr lang="fr-FR" sz="1750" dirty="0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 to </a:t>
            </a:r>
            <a:r>
              <a:rPr lang="fr-FR" sz="1750" dirty="0" err="1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address</a:t>
            </a:r>
            <a:r>
              <a:rPr lang="fr-FR" sz="1750" dirty="0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 </a:t>
            </a:r>
            <a:r>
              <a:rPr lang="fr-FR" sz="1750" dirty="0" err="1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systemic</a:t>
            </a:r>
            <a:r>
              <a:rPr lang="fr-FR" sz="1750" dirty="0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 challenges</a:t>
            </a:r>
            <a:br>
              <a:rPr lang="fr-FR" sz="1750" dirty="0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</a:br>
            <a:r>
              <a:rPr lang="fr-FR" sz="1750" dirty="0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→ Observatoire Romand de la Décarbonation </a:t>
            </a:r>
            <a:r>
              <a:rPr lang="fr-FR" sz="1750" dirty="0" err="1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with</a:t>
            </a:r>
            <a:r>
              <a:rPr lang="fr-FR" sz="1750" dirty="0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 Romande Energie </a:t>
            </a:r>
            <a:br>
              <a:rPr lang="fr-FR" sz="1750" dirty="0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</a:br>
            <a:r>
              <a:rPr lang="fr-FR" sz="1750" dirty="0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→ </a:t>
            </a:r>
            <a:r>
              <a:rPr lang="fr-FR" sz="1750" dirty="0" err="1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Renewable</a:t>
            </a:r>
            <a:r>
              <a:rPr lang="fr-FR" sz="1750" dirty="0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 Energy as a Service </a:t>
            </a:r>
            <a:r>
              <a:rPr lang="fr-FR" sz="1750" dirty="0" err="1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with</a:t>
            </a:r>
            <a:r>
              <a:rPr lang="fr-FR" sz="1750" dirty="0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 BASE </a:t>
            </a:r>
            <a:br>
              <a:rPr lang="fr-FR" sz="1750" dirty="0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</a:br>
            <a:r>
              <a:rPr lang="fr-FR" sz="1750" dirty="0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→ Action </a:t>
            </a:r>
            <a:r>
              <a:rPr lang="fr-FR" sz="1750" dirty="0" err="1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Labs</a:t>
            </a:r>
            <a:r>
              <a:rPr lang="fr-FR" sz="1750" dirty="0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 on Green Bonds &amp; </a:t>
            </a:r>
            <a:r>
              <a:rPr lang="fr-FR" sz="1750" dirty="0" err="1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True</a:t>
            </a:r>
            <a:r>
              <a:rPr lang="fr-FR" sz="1750" dirty="0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 </a:t>
            </a:r>
            <a:r>
              <a:rPr lang="fr-FR" sz="1750" dirty="0" err="1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Cost</a:t>
            </a:r>
            <a:r>
              <a:rPr lang="fr-FR" sz="1750" dirty="0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 of Food </a:t>
            </a:r>
            <a:endParaRPr dirty="0"/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68168"/>
              <a:buNone/>
            </a:pPr>
            <a:endParaRPr sz="1800" dirty="0">
              <a:solidFill>
                <a:srgbClr val="002060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marL="111125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rPr lang="fr-FR" sz="2000" b="1" dirty="0" err="1">
                <a:solidFill>
                  <a:srgbClr val="002060"/>
                </a:solidFill>
              </a:rPr>
              <a:t>Catalyzing</a:t>
            </a:r>
            <a:r>
              <a:rPr lang="fr-FR" sz="2000" b="1" dirty="0">
                <a:solidFill>
                  <a:srgbClr val="002060"/>
                </a:solidFill>
              </a:rPr>
              <a:t> the power of </a:t>
            </a:r>
            <a:r>
              <a:rPr lang="fr-FR" sz="2000" b="1" dirty="0" err="1">
                <a:solidFill>
                  <a:srgbClr val="002060"/>
                </a:solidFill>
              </a:rPr>
              <a:t>multistakeholder</a:t>
            </a:r>
            <a:r>
              <a:rPr lang="fr-FR" sz="2000" b="1" dirty="0">
                <a:solidFill>
                  <a:srgbClr val="002060"/>
                </a:solidFill>
              </a:rPr>
              <a:t> action</a:t>
            </a:r>
            <a:br>
              <a:rPr lang="fr-FR" sz="2000" dirty="0">
                <a:solidFill>
                  <a:srgbClr val="002060"/>
                </a:solidFill>
              </a:rPr>
            </a:br>
            <a:r>
              <a:rPr lang="fr-FR" sz="1750" dirty="0" err="1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We</a:t>
            </a:r>
            <a:r>
              <a:rPr lang="fr-FR" sz="1750" dirty="0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 </a:t>
            </a:r>
            <a:r>
              <a:rPr lang="fr-FR" sz="1750" dirty="0" err="1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build</a:t>
            </a:r>
            <a:r>
              <a:rPr lang="fr-FR" sz="1750" dirty="0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 and </a:t>
            </a:r>
            <a:r>
              <a:rPr lang="fr-FR" sz="1750" dirty="0" err="1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strengthen</a:t>
            </a:r>
            <a:r>
              <a:rPr lang="fr-FR" sz="1750" dirty="0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 collaboration </a:t>
            </a:r>
            <a:r>
              <a:rPr lang="fr-FR" sz="1750" dirty="0" err="1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among</a:t>
            </a:r>
            <a:r>
              <a:rPr lang="fr-FR" sz="1750" dirty="0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 </a:t>
            </a:r>
            <a:r>
              <a:rPr lang="fr-FR" sz="1750" dirty="0" err="1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actors</a:t>
            </a:r>
            <a:br>
              <a:rPr lang="fr-FR" sz="1750" dirty="0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</a:br>
            <a:r>
              <a:rPr lang="fr-FR" sz="1750" dirty="0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→ Showcase 2030 (31 May 2023)</a:t>
            </a:r>
            <a:br>
              <a:rPr lang="fr-FR" sz="1750" dirty="0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</a:br>
            <a:r>
              <a:rPr lang="fr-FR" sz="1750" dirty="0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→ </a:t>
            </a:r>
            <a:r>
              <a:rPr lang="fr-FR" sz="1750" dirty="0" err="1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Reversed</a:t>
            </a:r>
            <a:r>
              <a:rPr lang="fr-FR" sz="1750" dirty="0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 </a:t>
            </a:r>
            <a:r>
              <a:rPr lang="fr-FR" sz="1750" dirty="0" err="1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Boards</a:t>
            </a:r>
            <a:r>
              <a:rPr lang="fr-FR" sz="1750" dirty="0">
                <a:solidFill>
                  <a:srgbClr val="00206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   </a:t>
            </a:r>
            <a:endParaRPr dirty="0"/>
          </a:p>
        </p:txBody>
      </p:sp>
      <p:pic>
        <p:nvPicPr>
          <p:cNvPr id="225" name="Google Shape;225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07175" y="1892570"/>
            <a:ext cx="3080025" cy="2060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3" descr="Lightbulb and gear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72800" y="84592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32067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8AD8DAA-15E8-359C-5618-A309949D8F8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21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287EBAC-5FEB-01DD-5D75-B4E5459D01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625" y="687726"/>
            <a:ext cx="9882599" cy="5558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2848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D896337-74A5-9114-6720-7BD1AFAE5D4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22</a:t>
            </a:fld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5DAF41C-B983-F2B8-11B1-4744FE15EB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253" y="658830"/>
            <a:ext cx="9976207" cy="561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8150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2"/>
          <p:cNvSpPr txBox="1">
            <a:spLocks noGrp="1"/>
          </p:cNvSpPr>
          <p:nvPr>
            <p:ph type="title"/>
          </p:nvPr>
        </p:nvSpPr>
        <p:spPr>
          <a:xfrm>
            <a:off x="1603522" y="171175"/>
            <a:ext cx="4642200" cy="7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Libre Franklin"/>
              <a:buNone/>
            </a:pPr>
            <a:r>
              <a:rPr lang="fr-FR" sz="2400" b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 Coalition of Leading Actors</a:t>
            </a:r>
            <a:endParaRPr sz="36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5" name="Google Shape;345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3463" y="201884"/>
            <a:ext cx="1321996" cy="79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22" descr="Banque Lombard Odier — Wikipé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49202" y="1286485"/>
            <a:ext cx="1451171" cy="953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22" descr="PARTNERS | POLAND | CULTURESCAPE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93564" y="4868863"/>
            <a:ext cx="1378001" cy="483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247986" y="2777704"/>
            <a:ext cx="1810871" cy="549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13706" y="3864654"/>
            <a:ext cx="1745151" cy="16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2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390156" y="1251835"/>
            <a:ext cx="1766903" cy="988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2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804817" y="2733628"/>
            <a:ext cx="1386056" cy="721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2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93564" y="1135686"/>
            <a:ext cx="1478480" cy="1478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22"/>
          <p:cNvPicPr preferRelativeResize="0"/>
          <p:nvPr/>
        </p:nvPicPr>
        <p:blipFill rotWithShape="1">
          <a:blip r:embed="rId11">
            <a:alphaModFix/>
          </a:blip>
          <a:srcRect r="34291"/>
          <a:stretch/>
        </p:blipFill>
        <p:spPr>
          <a:xfrm>
            <a:off x="7749202" y="3533364"/>
            <a:ext cx="1106414" cy="8227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4" name="Google Shape;354;p22"/>
          <p:cNvGrpSpPr/>
          <p:nvPr/>
        </p:nvGrpSpPr>
        <p:grpSpPr>
          <a:xfrm>
            <a:off x="502112" y="2441057"/>
            <a:ext cx="4496039" cy="2522828"/>
            <a:chOff x="502112" y="2441057"/>
            <a:chExt cx="4496039" cy="2522828"/>
          </a:xfrm>
        </p:grpSpPr>
        <p:pic>
          <p:nvPicPr>
            <p:cNvPr id="355" name="Google Shape;355;p22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1695459" y="2968733"/>
              <a:ext cx="2069948" cy="155371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6" name="Google Shape;356;p22"/>
            <p:cNvSpPr txBox="1"/>
            <p:nvPr/>
          </p:nvSpPr>
          <p:spPr>
            <a:xfrm>
              <a:off x="2065172" y="2441057"/>
              <a:ext cx="1330520" cy="6845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1600"/>
                <a:buFont typeface="Libre Franklin"/>
                <a:buNone/>
              </a:pPr>
              <a:r>
                <a:rPr lang="fr-FR" sz="2000" b="1" i="0" u="none" strike="noStrike" cap="none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EPFL</a:t>
              </a:r>
              <a:endParaRPr sz="18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" name="Google Shape;357;p22"/>
            <p:cNvSpPr txBox="1"/>
            <p:nvPr/>
          </p:nvSpPr>
          <p:spPr>
            <a:xfrm>
              <a:off x="502112" y="4279365"/>
              <a:ext cx="1330520" cy="6845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1600"/>
                <a:buFont typeface="Libre Franklin"/>
                <a:buNone/>
              </a:pPr>
              <a:r>
                <a:rPr lang="fr-FR" sz="2000" b="1" i="0" u="none" strike="noStrike" cap="none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UNIL</a:t>
              </a:r>
              <a:endParaRPr sz="18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" name="Google Shape;358;p22"/>
            <p:cNvSpPr txBox="1"/>
            <p:nvPr/>
          </p:nvSpPr>
          <p:spPr>
            <a:xfrm>
              <a:off x="3667631" y="4278447"/>
              <a:ext cx="1330520" cy="6845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1600"/>
                <a:buFont typeface="Libre Franklin"/>
                <a:buNone/>
              </a:pPr>
              <a:r>
                <a:rPr lang="fr-FR" sz="2000" b="1" i="0" u="none" strike="noStrike" cap="none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IMD</a:t>
              </a:r>
              <a:endParaRPr sz="18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59" name="Google Shape;359;p2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584606" y="4683691"/>
            <a:ext cx="1378001" cy="560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2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7749202" y="4608562"/>
            <a:ext cx="1490250" cy="57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22"/>
          <p:cNvPicPr preferRelativeResize="0"/>
          <p:nvPr/>
        </p:nvPicPr>
        <p:blipFill rotWithShape="1">
          <a:blip r:embed="rId15">
            <a:alphaModFix/>
          </a:blip>
          <a:srcRect b="15982"/>
          <a:stretch/>
        </p:blipFill>
        <p:spPr>
          <a:xfrm>
            <a:off x="5550240" y="5644471"/>
            <a:ext cx="1606819" cy="677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22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502112" y="5339253"/>
            <a:ext cx="4248486" cy="560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22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9858975" y="3772370"/>
            <a:ext cx="1343515" cy="545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22" descr="A picture containing text, dark&#10;&#10;Description automatically generated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7647522" y="2977163"/>
            <a:ext cx="1548387" cy="3474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6"/>
          <p:cNvSpPr txBox="1">
            <a:spLocks noGrp="1"/>
          </p:cNvSpPr>
          <p:nvPr>
            <p:ph type="title"/>
          </p:nvPr>
        </p:nvSpPr>
        <p:spPr>
          <a:xfrm>
            <a:off x="1519680" y="171172"/>
            <a:ext cx="10672320" cy="735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Libre Franklin"/>
              <a:buNone/>
            </a:pPr>
            <a:r>
              <a:rPr lang="fr-FR" sz="3200" b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Our Strategic Advisory Board</a:t>
            </a:r>
            <a:endParaRPr sz="44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0" name="Google Shape;370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3303" y="201884"/>
            <a:ext cx="1321996" cy="79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6"/>
          <p:cNvPicPr preferRelativeResize="0"/>
          <p:nvPr/>
        </p:nvPicPr>
        <p:blipFill rotWithShape="1">
          <a:blip r:embed="rId4">
            <a:alphaModFix/>
          </a:blip>
          <a:srcRect t="14756"/>
          <a:stretch/>
        </p:blipFill>
        <p:spPr>
          <a:xfrm>
            <a:off x="555613" y="1414021"/>
            <a:ext cx="8573243" cy="4371942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6"/>
          <p:cNvSpPr txBox="1"/>
          <p:nvPr/>
        </p:nvSpPr>
        <p:spPr>
          <a:xfrm>
            <a:off x="8568436" y="5323901"/>
            <a:ext cx="187583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fr-FR" sz="10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Hubert Keller, Managing Partner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fr-FR" sz="10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Lombard Odier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3" name="Google Shape;373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89734" y="3505124"/>
            <a:ext cx="1433980" cy="178124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74" name="Google Shape;374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308758" y="3505123"/>
            <a:ext cx="1537805" cy="1781241"/>
          </a:xfrm>
          <a:prstGeom prst="ellipse">
            <a:avLst/>
          </a:prstGeom>
          <a:noFill/>
          <a:ln>
            <a:noFill/>
          </a:ln>
        </p:spPr>
      </p:pic>
      <p:sp>
        <p:nvSpPr>
          <p:cNvPr id="375" name="Google Shape;375;p6"/>
          <p:cNvSpPr txBox="1"/>
          <p:nvPr/>
        </p:nvSpPr>
        <p:spPr>
          <a:xfrm>
            <a:off x="6067607" y="5323901"/>
            <a:ext cx="2020105" cy="40011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fr-FR" sz="10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Brigitte Rorive Feytmans, President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fr-FR" sz="10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Fondation Leenaards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25"/>
          <p:cNvSpPr txBox="1"/>
          <p:nvPr/>
        </p:nvSpPr>
        <p:spPr>
          <a:xfrm>
            <a:off x="6273422" y="2640151"/>
            <a:ext cx="4538425" cy="6284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E7FF"/>
              </a:buClr>
              <a:buSzPts val="5400"/>
              <a:buFont typeface="Arial"/>
              <a:buNone/>
            </a:pPr>
            <a:r>
              <a:rPr lang="fr-FR" sz="4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Get in touch with us:</a:t>
            </a:r>
            <a:endParaRPr sz="10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" name="Google Shape;405;p25"/>
          <p:cNvSpPr txBox="1"/>
          <p:nvPr/>
        </p:nvSpPr>
        <p:spPr>
          <a:xfrm>
            <a:off x="1025573" y="2640151"/>
            <a:ext cx="3948300" cy="13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-FR" sz="2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Responsible management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-FR" sz="2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Sustainable technology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-FR" sz="2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Shared prosperity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p25"/>
          <p:cNvSpPr/>
          <p:nvPr/>
        </p:nvSpPr>
        <p:spPr>
          <a:xfrm>
            <a:off x="6273422" y="3268574"/>
            <a:ext cx="4162247" cy="2118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135"/>
              <a:buFont typeface="Arial"/>
              <a:buNone/>
            </a:pPr>
            <a:r>
              <a:rPr lang="fr-FR" sz="3135" b="0" i="0" u="sng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www.e4s.center</a:t>
            </a: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140"/>
              <a:buFont typeface="Arial"/>
              <a:buNone/>
            </a:pPr>
            <a:r>
              <a:rPr lang="fr-FR" sz="114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Prof. Jean-Pierre Danthine, Managing Director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140"/>
              <a:buFont typeface="Arial"/>
              <a:buNone/>
            </a:pPr>
            <a:r>
              <a:rPr lang="fr-FR" sz="1140" b="0" i="0" u="sng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jean-pierre.danthine@epfl.ch</a:t>
            </a:r>
            <a:r>
              <a:rPr lang="fr-FR" sz="1140" b="0" i="0" u="sng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140"/>
              <a:buFont typeface="Arial"/>
              <a:buNone/>
            </a:pPr>
            <a:endParaRPr sz="1140" b="0" i="0" u="sng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140"/>
              <a:buFont typeface="Arial"/>
              <a:buNone/>
            </a:pPr>
            <a:r>
              <a:rPr lang="fr-FR" sz="114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Dr. Dominik Breitinger, Head, Strategic Projects &amp; Partnerships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140"/>
              <a:buFont typeface="Arial"/>
              <a:buNone/>
            </a:pPr>
            <a:r>
              <a:rPr lang="fr-FR" sz="1140" b="0" i="0" u="sng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dominik.Breitinger@imd.org</a:t>
            </a:r>
            <a:r>
              <a:rPr lang="fr-FR" sz="114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140"/>
              <a:buFont typeface="Arial"/>
              <a:buNone/>
            </a:pPr>
            <a:br>
              <a:rPr lang="fr-FR" sz="114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07" name="Google Shape;407;p25"/>
          <p:cNvCxnSpPr/>
          <p:nvPr/>
        </p:nvCxnSpPr>
        <p:spPr>
          <a:xfrm>
            <a:off x="1160022" y="4009753"/>
            <a:ext cx="34290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08" name="Google Shape;408;p25"/>
          <p:cNvCxnSpPr/>
          <p:nvPr/>
        </p:nvCxnSpPr>
        <p:spPr>
          <a:xfrm>
            <a:off x="1128268" y="2673344"/>
            <a:ext cx="34290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09" name="Google Shape;409;p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25573" y="1739747"/>
            <a:ext cx="1500673" cy="900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824913" y="6210229"/>
            <a:ext cx="3367087" cy="443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4"/>
          <p:cNvSpPr txBox="1">
            <a:spLocks noGrp="1"/>
          </p:cNvSpPr>
          <p:nvPr>
            <p:ph type="title"/>
          </p:nvPr>
        </p:nvSpPr>
        <p:spPr>
          <a:xfrm>
            <a:off x="1449567" y="230496"/>
            <a:ext cx="10162330" cy="735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Libre Franklin"/>
              <a:buNone/>
            </a:pPr>
            <a:r>
              <a:rPr lang="fr-FR" sz="2000" b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“Mea Culpa”: Academic institutions have to </a:t>
            </a:r>
            <a:r>
              <a:rPr lang="fr-FR" sz="2000" b="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better</a:t>
            </a:r>
            <a:r>
              <a:rPr lang="fr-FR" sz="2000" b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assume </a:t>
            </a:r>
            <a:r>
              <a:rPr lang="fr-FR" sz="2000" b="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their</a:t>
            </a:r>
            <a:r>
              <a:rPr lang="fr-FR" sz="2000" b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2000" b="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responsibility</a:t>
            </a:r>
            <a:r>
              <a:rPr lang="fr-FR" sz="2000" b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4000" dirty="0"/>
          </a:p>
        </p:txBody>
      </p:sp>
      <p:sp>
        <p:nvSpPr>
          <p:cNvPr id="149" name="Google Shape;149;p4"/>
          <p:cNvSpPr txBox="1">
            <a:spLocks noGrp="1"/>
          </p:cNvSpPr>
          <p:nvPr>
            <p:ph type="body" idx="1"/>
          </p:nvPr>
        </p:nvSpPr>
        <p:spPr>
          <a:xfrm>
            <a:off x="1531263" y="1311926"/>
            <a:ext cx="6175823" cy="4465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76213" lvl="0" indent="-176213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/>
              <a:buChar char="•"/>
            </a:pPr>
            <a:r>
              <a:rPr lang="fr-FR" sz="17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The mission of academic institutions also requires focusing on today’s most pressing issues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176213" lvl="0" indent="-176213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/>
              <a:buChar char="•"/>
            </a:pPr>
            <a:r>
              <a:rPr lang="fr-FR" sz="17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Using the unique skill-set concentrated around the </a:t>
            </a:r>
            <a:r>
              <a:rPr lang="fr-FR" sz="17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Lake Geneva region</a:t>
            </a:r>
            <a:r>
              <a:rPr lang="fr-FR" sz="17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to guide business and society in this critical moment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None/>
            </a:pPr>
            <a:endParaRPr sz="170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None/>
            </a:pPr>
            <a:r>
              <a:rPr lang="fr-FR" sz="17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UNIL, IMD and EPFL together: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176213" lvl="0" indent="-176213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/>
              <a:buChar char="•"/>
            </a:pPr>
            <a:r>
              <a:rPr lang="fr-FR" sz="17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The size of the challenge justifies it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176213" lvl="0" indent="-176213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/>
              <a:buChar char="•"/>
            </a:pPr>
            <a:r>
              <a:rPr lang="fr-FR" sz="17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Strengths are complementary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176213" lvl="0" indent="-176213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/>
              <a:buChar char="•"/>
            </a:pPr>
            <a:r>
              <a:rPr lang="fr-FR" sz="17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The whole is greater than the sum of the parts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176213" lvl="0" indent="-176213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/>
              <a:buChar char="•"/>
            </a:pPr>
            <a:r>
              <a:rPr lang="fr-FR" sz="17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In a start-up spirit = E4S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50" name="Google Shape;150;p4"/>
          <p:cNvGrpSpPr/>
          <p:nvPr/>
        </p:nvGrpSpPr>
        <p:grpSpPr>
          <a:xfrm>
            <a:off x="6298577" y="1679510"/>
            <a:ext cx="5437510" cy="3051109"/>
            <a:chOff x="3520198" y="1363650"/>
            <a:chExt cx="5637450" cy="3163300"/>
          </a:xfrm>
        </p:grpSpPr>
        <p:pic>
          <p:nvPicPr>
            <p:cNvPr id="151" name="Google Shape;151;p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016501" y="2025288"/>
              <a:ext cx="2595447" cy="19481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2" name="Google Shape;152;p4"/>
            <p:cNvSpPr txBox="1"/>
            <p:nvPr/>
          </p:nvSpPr>
          <p:spPr>
            <a:xfrm>
              <a:off x="5480073" y="1363650"/>
              <a:ext cx="1668300" cy="858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1600"/>
                <a:buFont typeface="Libre Franklin"/>
                <a:buNone/>
              </a:pPr>
              <a:r>
                <a:rPr lang="fr-FR" sz="1600" b="1" i="0" u="none" strike="noStrike" cap="none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EPFL</a:t>
              </a:r>
              <a:endParaRPr sz="11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53;p4"/>
            <p:cNvSpPr txBox="1"/>
            <p:nvPr/>
          </p:nvSpPr>
          <p:spPr>
            <a:xfrm>
              <a:off x="3520198" y="3668650"/>
              <a:ext cx="1668300" cy="858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1600"/>
                <a:buFont typeface="Libre Franklin"/>
                <a:buNone/>
              </a:pPr>
              <a:r>
                <a:rPr lang="fr-FR" sz="1600" b="1" i="0" u="none" strike="noStrike" cap="none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UNIL</a:t>
              </a:r>
              <a:endParaRPr sz="11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54;p4"/>
            <p:cNvSpPr txBox="1"/>
            <p:nvPr/>
          </p:nvSpPr>
          <p:spPr>
            <a:xfrm>
              <a:off x="7489348" y="3667500"/>
              <a:ext cx="1668300" cy="858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1600"/>
                <a:buFont typeface="Libre Franklin"/>
                <a:buNone/>
              </a:pPr>
              <a:r>
                <a:rPr lang="fr-FR" sz="1600" b="1" i="0" u="none" strike="noStrike" cap="none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IMD</a:t>
              </a:r>
              <a:endParaRPr sz="11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55" name="Google Shape;155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3303" y="201884"/>
            <a:ext cx="1321996" cy="7931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7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1" name="Google Shape;161;p7" descr="A landscape with trees and hills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 r="24917"/>
          <a:stretch/>
        </p:blipFill>
        <p:spPr>
          <a:xfrm>
            <a:off x="1" y="10"/>
            <a:ext cx="9669642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7"/>
          <p:cNvSpPr/>
          <p:nvPr/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9000">
                <a:srgbClr val="FFFFFF">
                  <a:alpha val="37647"/>
                </a:srgbClr>
              </a:gs>
              <a:gs pos="35000">
                <a:srgbClr val="FFFFFF">
                  <a:alpha val="76862"/>
                </a:srgbClr>
              </a:gs>
              <a:gs pos="48000">
                <a:schemeClr val="lt1"/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7"/>
          <p:cNvSpPr txBox="1"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fr-FR" sz="4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Our Mission</a:t>
            </a:r>
            <a:endParaRPr sz="40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7"/>
          <p:cNvSpPr txBox="1">
            <a:spLocks noGrp="1"/>
          </p:cNvSpPr>
          <p:nvPr>
            <p:ph type="body" idx="1"/>
          </p:nvPr>
        </p:nvSpPr>
        <p:spPr>
          <a:xfrm>
            <a:off x="7531610" y="1750142"/>
            <a:ext cx="3822189" cy="4426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fr-FR" sz="2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To inspire and activate the transition to a resilient and inclusive economy within planetary boundaries, mindful of the opportunities and challenges raised by scientific and technological change.</a:t>
            </a:r>
            <a:endParaRPr/>
          </a:p>
        </p:txBody>
      </p:sp>
      <p:pic>
        <p:nvPicPr>
          <p:cNvPr id="165" name="Google Shape;165;p7" descr="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7258" y="227832"/>
            <a:ext cx="1321996" cy="7931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5"/>
          <p:cNvSpPr txBox="1">
            <a:spLocks noGrp="1"/>
          </p:cNvSpPr>
          <p:nvPr>
            <p:ph type="title"/>
          </p:nvPr>
        </p:nvSpPr>
        <p:spPr>
          <a:xfrm>
            <a:off x="1612950" y="127818"/>
            <a:ext cx="7186920" cy="694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Libre Franklin"/>
              <a:buNone/>
            </a:pPr>
            <a:r>
              <a:rPr lang="fr-FR" sz="2800" b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lang="fr-FR" sz="2800" dirty="0">
                <a:solidFill>
                  <a:srgbClr val="002060"/>
                </a:solidFill>
              </a:rPr>
              <a:t>N</a:t>
            </a:r>
            <a:r>
              <a:rPr lang="fr-FR" sz="2800" b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ot an </a:t>
            </a:r>
            <a:r>
              <a:rPr lang="fr-FR" sz="280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ivory</a:t>
            </a:r>
            <a:r>
              <a:rPr lang="fr-FR" sz="28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tower</a:t>
            </a:r>
            <a:r>
              <a:rPr lang="fr-FR" sz="28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project</a:t>
            </a:r>
            <a:r>
              <a:rPr lang="fr-FR" sz="2800" b="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”</a:t>
            </a:r>
            <a:endParaRPr sz="4800" dirty="0"/>
          </a:p>
        </p:txBody>
      </p:sp>
      <p:sp>
        <p:nvSpPr>
          <p:cNvPr id="171" name="Google Shape;171;p15"/>
          <p:cNvSpPr txBox="1">
            <a:spLocks noGrp="1"/>
          </p:cNvSpPr>
          <p:nvPr>
            <p:ph type="body" idx="1"/>
          </p:nvPr>
        </p:nvSpPr>
        <p:spPr>
          <a:xfrm>
            <a:off x="1297858" y="1061884"/>
            <a:ext cx="6511518" cy="4522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65113" lvl="0" indent="-265113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/>
              <a:buChar char="•"/>
            </a:pPr>
            <a:r>
              <a:rPr lang="fr-FR" sz="160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We</a:t>
            </a:r>
            <a:r>
              <a:rPr lang="fr-FR" sz="16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are </a:t>
            </a:r>
            <a:r>
              <a:rPr lang="fr-FR" sz="160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heading</a:t>
            </a:r>
            <a:r>
              <a:rPr lang="fr-FR" sz="16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for </a:t>
            </a:r>
            <a:r>
              <a:rPr lang="fr-FR" sz="16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radical changes </a:t>
            </a:r>
            <a:r>
              <a:rPr lang="fr-FR" sz="16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and </a:t>
            </a:r>
            <a:r>
              <a:rPr lang="fr-FR" sz="1600" b="1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systemic</a:t>
            </a:r>
            <a:r>
              <a:rPr lang="fr-FR" sz="16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transformation</a:t>
            </a:r>
            <a:endParaRPr sz="1600" b="1" dirty="0">
              <a:latin typeface="Calibri"/>
              <a:ea typeface="Calibri"/>
              <a:cs typeface="Calibri"/>
              <a:sym typeface="Calibri"/>
            </a:endParaRPr>
          </a:p>
          <a:p>
            <a:pPr marL="265113" lvl="0" indent="-265113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/>
              <a:buChar char="•"/>
            </a:pPr>
            <a:r>
              <a:rPr lang="fr-FR" sz="16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For </a:t>
            </a:r>
            <a:r>
              <a:rPr lang="fr-FR" sz="160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which</a:t>
            </a:r>
            <a:r>
              <a:rPr lang="fr-FR" sz="16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160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we</a:t>
            </a:r>
            <a:r>
              <a:rPr lang="fr-FR" sz="16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160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need</a:t>
            </a:r>
            <a:r>
              <a:rPr lang="fr-FR" sz="16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fr-FR" sz="16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coalition of </a:t>
            </a:r>
            <a:r>
              <a:rPr lang="fr-FR" sz="1600" b="1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actors</a:t>
            </a:r>
            <a:endParaRPr dirty="0"/>
          </a:p>
          <a:p>
            <a:pPr marL="265113" lvl="0" indent="-2651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/>
              <a:buChar char="•"/>
            </a:pPr>
            <a:r>
              <a:rPr lang="fr-FR" sz="16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An </a:t>
            </a:r>
            <a:r>
              <a:rPr lang="fr-FR" sz="1600" b="1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increased</a:t>
            </a:r>
            <a:r>
              <a:rPr lang="fr-FR" sz="16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1600" b="1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footprint</a:t>
            </a:r>
            <a:r>
              <a:rPr lang="fr-FR" sz="16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of the collective/the state:  </a:t>
            </a:r>
            <a:endParaRPr dirty="0"/>
          </a:p>
          <a:p>
            <a:pPr marL="722313" lvl="1" indent="-2651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Char char="•"/>
            </a:pPr>
            <a:r>
              <a:rPr lang="fr-FR" sz="16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The size and the </a:t>
            </a:r>
            <a:r>
              <a:rPr lang="fr-FR" sz="160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ubiquity</a:t>
            </a:r>
            <a:r>
              <a:rPr lang="fr-FR" sz="16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fr-FR" sz="160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externalities</a:t>
            </a:r>
            <a:r>
              <a:rPr lang="fr-FR" sz="16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160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mean</a:t>
            </a:r>
            <a:r>
              <a:rPr lang="fr-FR" sz="16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the “invisible hand” </a:t>
            </a:r>
            <a:r>
              <a:rPr lang="fr-FR" sz="160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does</a:t>
            </a:r>
            <a:r>
              <a:rPr lang="fr-FR" sz="16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not </a:t>
            </a:r>
            <a:r>
              <a:rPr lang="fr-FR" sz="160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suffice</a:t>
            </a:r>
            <a:r>
              <a:rPr lang="fr-FR" sz="16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dirty="0"/>
          </a:p>
          <a:p>
            <a:pPr marL="722313" lvl="1" indent="-2651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Char char="•"/>
            </a:pPr>
            <a:r>
              <a:rPr lang="fr-FR" sz="160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Technology</a:t>
            </a:r>
            <a:r>
              <a:rPr lang="fr-FR" sz="16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fr-FR" sz="160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globalization</a:t>
            </a:r>
            <a:r>
              <a:rPr lang="fr-FR" sz="16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have </a:t>
            </a:r>
            <a:r>
              <a:rPr lang="fr-FR" sz="160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increased</a:t>
            </a:r>
            <a:r>
              <a:rPr lang="fr-FR" sz="16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the </a:t>
            </a:r>
            <a:r>
              <a:rPr lang="fr-FR" sz="160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need</a:t>
            </a:r>
            <a:r>
              <a:rPr lang="fr-FR" sz="16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for redistribution</a:t>
            </a:r>
            <a:endParaRPr dirty="0"/>
          </a:p>
          <a:p>
            <a:pPr marL="265113" lvl="0" indent="-2651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/>
              <a:buChar char="•"/>
            </a:pPr>
            <a:r>
              <a:rPr lang="fr-FR" sz="16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The challenge: not more state but “mieux d’état”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265113" lvl="0" indent="-163513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/>
              <a:buNone/>
            </a:pPr>
            <a:endParaRPr sz="16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None/>
            </a:pPr>
            <a:r>
              <a:rPr lang="fr-FR" sz="16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To </a:t>
            </a:r>
            <a:r>
              <a:rPr lang="fr-FR" sz="160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avoid</a:t>
            </a:r>
            <a:r>
              <a:rPr lang="fr-FR" sz="16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160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catastrophic</a:t>
            </a:r>
            <a:r>
              <a:rPr lang="fr-FR" sz="16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160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pitfalls</a:t>
            </a:r>
            <a:r>
              <a:rPr lang="fr-FR" sz="16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, the transition </a:t>
            </a:r>
            <a:r>
              <a:rPr lang="fr-FR" sz="160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shall</a:t>
            </a:r>
            <a:r>
              <a:rPr lang="fr-FR" sz="16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265113" lvl="0" indent="-2651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/>
              <a:buChar char="•"/>
            </a:pPr>
            <a:r>
              <a:rPr lang="fr-FR" sz="160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be</a:t>
            </a:r>
            <a:r>
              <a:rPr lang="fr-FR" sz="16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1600" b="1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guided</a:t>
            </a:r>
            <a:r>
              <a:rPr lang="fr-FR" sz="16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by </a:t>
            </a:r>
            <a:r>
              <a:rPr lang="fr-FR" sz="1600" b="1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private</a:t>
            </a:r>
            <a:r>
              <a:rPr lang="fr-FR" sz="16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1600" b="1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sector</a:t>
            </a:r>
            <a:r>
              <a:rPr lang="fr-FR" sz="16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1600" b="1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knowledge</a:t>
            </a:r>
            <a:r>
              <a:rPr lang="fr-FR" sz="16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16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(do not </a:t>
            </a:r>
            <a:r>
              <a:rPr lang="fr-FR" sz="160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repeat</a:t>
            </a:r>
            <a:r>
              <a:rPr lang="fr-FR" sz="16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the </a:t>
            </a:r>
            <a:r>
              <a:rPr lang="fr-FR" sz="160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mistakes</a:t>
            </a:r>
            <a:r>
              <a:rPr lang="fr-FR" sz="16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of the post-2008 </a:t>
            </a:r>
            <a:r>
              <a:rPr lang="fr-FR" sz="160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financial</a:t>
            </a:r>
            <a:r>
              <a:rPr lang="fr-FR" sz="16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160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regulation</a:t>
            </a:r>
            <a:r>
              <a:rPr lang="fr-FR" sz="16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dirty="0"/>
          </a:p>
          <a:p>
            <a:pPr marL="265113" lvl="0" indent="-1635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/>
              <a:buNone/>
            </a:pP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265113" lvl="0" indent="-2651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/>
              <a:buChar char="•"/>
            </a:pPr>
            <a:r>
              <a:rPr lang="fr-FR" sz="160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be</a:t>
            </a:r>
            <a:r>
              <a:rPr lang="fr-FR" sz="16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160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completed</a:t>
            </a:r>
            <a:r>
              <a:rPr lang="fr-FR" sz="16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/ </a:t>
            </a:r>
            <a:r>
              <a:rPr lang="fr-FR" sz="160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modulated</a:t>
            </a:r>
            <a:r>
              <a:rPr lang="fr-FR" sz="16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, in a spirit of self-</a:t>
            </a:r>
            <a:r>
              <a:rPr lang="fr-FR" sz="160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regulation</a:t>
            </a:r>
            <a:r>
              <a:rPr lang="fr-FR" sz="16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, by a </a:t>
            </a:r>
            <a:r>
              <a:rPr lang="fr-FR" sz="160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reform</a:t>
            </a:r>
            <a:r>
              <a:rPr lang="fr-FR" sz="16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of the business world: </a:t>
            </a:r>
            <a:r>
              <a:rPr lang="fr-FR" sz="160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towards</a:t>
            </a:r>
            <a:r>
              <a:rPr lang="fr-FR" sz="16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a world of "</a:t>
            </a:r>
            <a:r>
              <a:rPr lang="fr-FR" sz="16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corporations </a:t>
            </a:r>
            <a:r>
              <a:rPr lang="fr-FR" sz="1600" b="1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with</a:t>
            </a:r>
            <a:r>
              <a:rPr lang="fr-FR" sz="16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1600" b="1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purpose</a:t>
            </a:r>
            <a:r>
              <a:rPr lang="fr-FR" sz="16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."</a:t>
            </a:r>
            <a:endParaRPr dirty="0"/>
          </a:p>
          <a:p>
            <a:pPr marL="457200" lvl="0" indent="-355600" algn="l" rtl="0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15"/>
          <p:cNvSpPr txBox="1"/>
          <p:nvPr/>
        </p:nvSpPr>
        <p:spPr>
          <a:xfrm>
            <a:off x="10274414" y="5166850"/>
            <a:ext cx="1353256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fr-FR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Source/credit: </a:t>
            </a:r>
            <a:r>
              <a:rPr lang="fr-FR" sz="8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S4D4C.EU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3" name="Google Shape;173;p15"/>
          <p:cNvGrpSpPr/>
          <p:nvPr/>
        </p:nvGrpSpPr>
        <p:grpSpPr>
          <a:xfrm>
            <a:off x="7809376" y="1475706"/>
            <a:ext cx="3913544" cy="3567319"/>
            <a:chOff x="8315196" y="2023600"/>
            <a:chExt cx="3312474" cy="3019425"/>
          </a:xfrm>
        </p:grpSpPr>
        <p:pic>
          <p:nvPicPr>
            <p:cNvPr id="174" name="Google Shape;174;p15"/>
            <p:cNvPicPr preferRelativeResize="0"/>
            <p:nvPr/>
          </p:nvPicPr>
          <p:blipFill rotWithShape="1">
            <a:blip r:embed="rId4">
              <a:alphaModFix/>
            </a:blip>
            <a:srcRect t="6331" b="11897"/>
            <a:stretch/>
          </p:blipFill>
          <p:spPr>
            <a:xfrm>
              <a:off x="8315196" y="2023600"/>
              <a:ext cx="3312474" cy="3019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5" name="Google Shape;175;p15" descr="Why we need a socialist solution to climate change - Global Ecosocialist  Network"/>
            <p:cNvPicPr preferRelativeResize="0"/>
            <p:nvPr/>
          </p:nvPicPr>
          <p:blipFill rotWithShape="1">
            <a:blip r:embed="rId5">
              <a:alphaModFix/>
            </a:blip>
            <a:srcRect l="5237" r="7836"/>
            <a:stretch/>
          </p:blipFill>
          <p:spPr>
            <a:xfrm>
              <a:off x="9257679" y="3015972"/>
              <a:ext cx="1219821" cy="82605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16" descr="Accueil"/>
          <p:cNvPicPr preferRelativeResize="0"/>
          <p:nvPr/>
        </p:nvPicPr>
        <p:blipFill rotWithShape="1">
          <a:blip r:embed="rId3">
            <a:alphaModFix/>
          </a:blip>
          <a:srcRect l="-185" t="16313" r="185" b="22785"/>
          <a:stretch/>
        </p:blipFill>
        <p:spPr>
          <a:xfrm>
            <a:off x="-20687" y="1136762"/>
            <a:ext cx="12212687" cy="2556646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16"/>
          <p:cNvSpPr txBox="1"/>
          <p:nvPr/>
        </p:nvSpPr>
        <p:spPr>
          <a:xfrm>
            <a:off x="917247" y="3675051"/>
            <a:ext cx="2792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Libre Franklin"/>
              <a:buNone/>
            </a:pPr>
            <a:r>
              <a:rPr lang="fr-FR" sz="16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Education</a:t>
            </a:r>
            <a:endParaRPr sz="1400" b="0" i="0" u="none" strike="noStrike" cap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16"/>
          <p:cNvSpPr txBox="1"/>
          <p:nvPr/>
        </p:nvSpPr>
        <p:spPr>
          <a:xfrm>
            <a:off x="4774669" y="3691832"/>
            <a:ext cx="2792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Libre Franklin"/>
              <a:buNone/>
            </a:pPr>
            <a:r>
              <a:rPr lang="fr-FR" sz="16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Research</a:t>
            </a:r>
            <a:endParaRPr sz="1800" b="0" i="0" u="none" strike="noStrike" cap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16"/>
          <p:cNvSpPr txBox="1"/>
          <p:nvPr/>
        </p:nvSpPr>
        <p:spPr>
          <a:xfrm>
            <a:off x="8632092" y="3675051"/>
            <a:ext cx="2792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Libre Franklin"/>
              <a:buNone/>
            </a:pPr>
            <a:r>
              <a:rPr lang="fr-FR" sz="16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Innovation</a:t>
            </a:r>
            <a:endParaRPr sz="1400" b="0" i="0" u="none" strike="noStrike" cap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16"/>
          <p:cNvSpPr txBox="1"/>
          <p:nvPr/>
        </p:nvSpPr>
        <p:spPr>
          <a:xfrm>
            <a:off x="844598" y="3873294"/>
            <a:ext cx="3227100" cy="25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We </a:t>
            </a:r>
            <a:r>
              <a:rPr lang="fr-FR" sz="1400" b="0" i="0" u="sng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train</a:t>
            </a:r>
            <a:r>
              <a:rPr lang="fr-FR" sz="14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the next generation of leaders to integrate environmental and societal concerns into their business models while resolutely exploiting the promises of new technologies. 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&gt; Master in Sustainable Management and Technology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16"/>
          <p:cNvSpPr txBox="1"/>
          <p:nvPr/>
        </p:nvSpPr>
        <p:spPr>
          <a:xfrm>
            <a:off x="4587773" y="3873294"/>
            <a:ext cx="3528600" cy="25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We </a:t>
            </a:r>
            <a:r>
              <a:rPr lang="fr-FR" sz="1400" b="0" i="0" u="sng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inspire</a:t>
            </a:r>
            <a:r>
              <a:rPr lang="fr-FR" sz="14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economic and social transformation by producing, collecting and disseminating frontier research and science-backed evidence, with a view of helping enterprises and society develop practices, strategies and policies consistent with rising to the “grand challenges”.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&gt; Centre of interdisciplinary excellence</a:t>
            </a:r>
            <a:endParaRPr sz="1100" b="0" i="0" u="none" strike="noStrike" cap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16"/>
          <p:cNvSpPr txBox="1"/>
          <p:nvPr/>
        </p:nvSpPr>
        <p:spPr>
          <a:xfrm>
            <a:off x="8632092" y="3873294"/>
            <a:ext cx="3087300" cy="235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fr-FR" sz="14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We </a:t>
            </a:r>
            <a:r>
              <a:rPr lang="fr-FR" sz="1400" b="0" i="0" u="sng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activate change </a:t>
            </a:r>
            <a:r>
              <a:rPr lang="fr-FR" sz="14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by leveraging science and technology for societal impact, strengthening the local innovation ecosystem, and establishing a collaborative network between start-ups, SME, large corporations and students.</a:t>
            </a:r>
            <a:endParaRPr/>
          </a:p>
        </p:txBody>
      </p:sp>
      <p:sp>
        <p:nvSpPr>
          <p:cNvPr id="187" name="Google Shape;187;p16"/>
          <p:cNvSpPr txBox="1">
            <a:spLocks noGrp="1"/>
          </p:cNvSpPr>
          <p:nvPr>
            <p:ph type="title"/>
          </p:nvPr>
        </p:nvSpPr>
        <p:spPr>
          <a:xfrm>
            <a:off x="1539344" y="71916"/>
            <a:ext cx="7388346" cy="735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None/>
            </a:pPr>
            <a:r>
              <a:rPr lang="fr-FR" sz="16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Training the next generation of leaders, inspiring economic and social transformation, and activating change by strengthening start-ups and driving innovation.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8" name="Google Shape;188;p16"/>
          <p:cNvGrpSpPr/>
          <p:nvPr/>
        </p:nvGrpSpPr>
        <p:grpSpPr>
          <a:xfrm>
            <a:off x="918806" y="2512346"/>
            <a:ext cx="2792400" cy="1070064"/>
            <a:chOff x="2288639" y="3645831"/>
            <a:chExt cx="2792400" cy="1277531"/>
          </a:xfrm>
        </p:grpSpPr>
        <p:sp>
          <p:nvSpPr>
            <p:cNvPr id="189" name="Google Shape;189;p16"/>
            <p:cNvSpPr txBox="1"/>
            <p:nvPr/>
          </p:nvSpPr>
          <p:spPr>
            <a:xfrm>
              <a:off x="2288639" y="4519216"/>
              <a:ext cx="2792400" cy="4041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1600"/>
                <a:buFont typeface="Libre Franklin"/>
                <a:buNone/>
              </a:pPr>
              <a:endParaRPr sz="16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pic>
          <p:nvPicPr>
            <p:cNvPr id="190" name="Google Shape;190;p16" descr="Graduation cap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187617" y="3645831"/>
              <a:ext cx="1065789" cy="106578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1" name="Google Shape;191;p16"/>
          <p:cNvSpPr txBox="1"/>
          <p:nvPr/>
        </p:nvSpPr>
        <p:spPr>
          <a:xfrm>
            <a:off x="-234454" y="6247023"/>
            <a:ext cx="2792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Libre Franklin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2" name="Google Shape;192;p16" descr="Microscop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38042" y="2476888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16" descr="Lightbulb and gear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718542" y="2512346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8"/>
          <p:cNvSpPr txBox="1">
            <a:spLocks noGrp="1"/>
          </p:cNvSpPr>
          <p:nvPr>
            <p:ph type="title"/>
          </p:nvPr>
        </p:nvSpPr>
        <p:spPr>
          <a:xfrm>
            <a:off x="1618003" y="-25899"/>
            <a:ext cx="7004888" cy="735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Libre Franklin"/>
              <a:buNone/>
            </a:pPr>
            <a:r>
              <a:rPr lang="fr-FR" sz="2800" b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Education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p18"/>
          <p:cNvSpPr txBox="1">
            <a:spLocks noGrp="1"/>
          </p:cNvSpPr>
          <p:nvPr>
            <p:ph type="body" idx="1"/>
          </p:nvPr>
        </p:nvSpPr>
        <p:spPr>
          <a:xfrm>
            <a:off x="1250580" y="1179871"/>
            <a:ext cx="6241601" cy="4896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47675" lvl="0" indent="-219075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480"/>
              <a:buFont typeface="Arial"/>
              <a:buChar char="•"/>
            </a:pPr>
            <a:r>
              <a:rPr lang="fr-FR" sz="16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New, two-year </a:t>
            </a:r>
            <a:r>
              <a:rPr lang="fr-FR" sz="1600" b="1" u="sng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Master in Sustainable Management &amp; Technology (SMT)</a:t>
            </a:r>
            <a:r>
              <a:rPr lang="fr-FR" sz="16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marL="447675" lvl="0" indent="-219075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1480"/>
              <a:buFont typeface="Arial"/>
              <a:buChar char="•"/>
            </a:pPr>
            <a:r>
              <a:rPr lang="fr-FR" sz="16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Objective: to train the next generation of entrepreneurs and intra-entrepreneurs to conduct business for the benefit of their organization, the environment and society in general.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1480"/>
              <a:buNone/>
            </a:pPr>
            <a:r>
              <a:rPr lang="fr-FR" sz="16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⇢ combine better economic governance with thoughtful and innovative technology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1480"/>
              <a:buNone/>
            </a:pPr>
            <a:r>
              <a:rPr lang="fr-FR" sz="16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Main axes: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marL="447675" lvl="0" indent="-219075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1480"/>
              <a:buFont typeface="Arial"/>
              <a:buChar char="•"/>
            </a:pPr>
            <a:r>
              <a:rPr lang="fr-FR" sz="16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Technological → data science and latest technological developments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marL="447675" lvl="0" indent="-219075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1480"/>
              <a:buFont typeface="Arial"/>
              <a:buChar char="•"/>
            </a:pPr>
            <a:r>
              <a:rPr lang="fr-FR" sz="16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Analytical economics &amp; management → reconsideration of managerial functions in light of the "big challenges"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marL="447675" lvl="0" indent="-219075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1480"/>
              <a:buFont typeface="Arial"/>
              <a:buChar char="•"/>
            </a:pPr>
            <a:r>
              <a:rPr lang="fr-FR" sz="16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"Transferable skills and team projects“</a:t>
            </a:r>
            <a:endParaRPr sz="1600" u="sng">
              <a:latin typeface="Calibri"/>
              <a:ea typeface="Calibri"/>
              <a:cs typeface="Calibri"/>
              <a:sym typeface="Calibri"/>
            </a:endParaRPr>
          </a:p>
          <a:p>
            <a:pPr marL="447675" lvl="0" indent="-219075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1480"/>
              <a:buFont typeface="Arial"/>
              <a:buChar char="•"/>
            </a:pPr>
            <a:r>
              <a:rPr lang="fr-FR" sz="16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Sustainability imperative: cross-cutting the entire program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16" name="Google Shape;316;p18"/>
          <p:cNvGrpSpPr/>
          <p:nvPr/>
        </p:nvGrpSpPr>
        <p:grpSpPr>
          <a:xfrm>
            <a:off x="9602770" y="512295"/>
            <a:ext cx="2792353" cy="1211939"/>
            <a:chOff x="2288639" y="3645831"/>
            <a:chExt cx="2792353" cy="1211939"/>
          </a:xfrm>
        </p:grpSpPr>
        <p:sp>
          <p:nvSpPr>
            <p:cNvPr id="317" name="Google Shape;317;p18"/>
            <p:cNvSpPr txBox="1"/>
            <p:nvPr/>
          </p:nvSpPr>
          <p:spPr>
            <a:xfrm>
              <a:off x="2288639" y="4519216"/>
              <a:ext cx="2792353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1600"/>
                <a:buFont typeface="Libre Franklin"/>
                <a:buNone/>
              </a:pPr>
              <a:endParaRPr sz="1600" b="1" i="0" u="none" strike="noStrike" cap="none">
                <a:solidFill>
                  <a:srgbClr val="002060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pic>
          <p:nvPicPr>
            <p:cNvPr id="318" name="Google Shape;318;p18" descr="Graduation cap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187617" y="3645831"/>
              <a:ext cx="1065789" cy="106578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19" name="Google Shape;319;p18"/>
          <p:cNvGrpSpPr/>
          <p:nvPr/>
        </p:nvGrpSpPr>
        <p:grpSpPr>
          <a:xfrm>
            <a:off x="7143109" y="1918121"/>
            <a:ext cx="4623663" cy="2383231"/>
            <a:chOff x="7718273" y="1311034"/>
            <a:chExt cx="3781828" cy="1949314"/>
          </a:xfrm>
        </p:grpSpPr>
        <p:pic>
          <p:nvPicPr>
            <p:cNvPr id="320" name="Google Shape;320;p1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385382" y="1796498"/>
              <a:ext cx="936756" cy="92434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1" name="Google Shape;321;p18"/>
            <p:cNvSpPr txBox="1"/>
            <p:nvPr/>
          </p:nvSpPr>
          <p:spPr>
            <a:xfrm>
              <a:off x="9143737" y="1311034"/>
              <a:ext cx="1419900" cy="46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1800"/>
                <a:buFont typeface="Libre Franklin"/>
                <a:buNone/>
              </a:pPr>
              <a:r>
                <a:rPr lang="fr-FR" sz="1800" b="1" i="0" u="none" strike="noStrike" cap="none">
                  <a:solidFill>
                    <a:srgbClr val="002060"/>
                  </a:solidFill>
                  <a:highlight>
                    <a:srgbClr val="FFFFFF"/>
                  </a:highlight>
                  <a:latin typeface="Calibri"/>
                  <a:ea typeface="Calibri"/>
                  <a:cs typeface="Calibri"/>
                  <a:sym typeface="Calibri"/>
                </a:rPr>
                <a:t>Sustainability</a:t>
              </a:r>
              <a:endParaRPr sz="16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18"/>
            <p:cNvSpPr txBox="1"/>
            <p:nvPr/>
          </p:nvSpPr>
          <p:spPr>
            <a:xfrm>
              <a:off x="9730101" y="2775787"/>
              <a:ext cx="1770000" cy="46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45720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1800"/>
                <a:buFont typeface="Libre Franklin"/>
                <a:buNone/>
              </a:pPr>
              <a:r>
                <a:rPr lang="fr-FR" sz="1800" b="1" i="0" u="none" strike="noStrike" cap="none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Technology &amp; Innovation</a:t>
              </a: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18"/>
            <p:cNvSpPr txBox="1"/>
            <p:nvPr/>
          </p:nvSpPr>
          <p:spPr>
            <a:xfrm>
              <a:off x="7718273" y="2796248"/>
              <a:ext cx="1667100" cy="46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45720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1800"/>
                <a:buFont typeface="Libre Franklin"/>
                <a:buNone/>
              </a:pPr>
              <a:r>
                <a:rPr lang="fr-FR" sz="1800" b="1" i="0" u="none" strike="noStrike" cap="none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Economics &amp; Management</a:t>
              </a: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97350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8" name="Google Shape;328;p19"/>
          <p:cNvGrpSpPr/>
          <p:nvPr/>
        </p:nvGrpSpPr>
        <p:grpSpPr>
          <a:xfrm>
            <a:off x="9399647" y="498728"/>
            <a:ext cx="2792353" cy="1211939"/>
            <a:chOff x="2288639" y="3645831"/>
            <a:chExt cx="2792353" cy="1211939"/>
          </a:xfrm>
        </p:grpSpPr>
        <p:sp>
          <p:nvSpPr>
            <p:cNvPr id="329" name="Google Shape;329;p19"/>
            <p:cNvSpPr txBox="1"/>
            <p:nvPr/>
          </p:nvSpPr>
          <p:spPr>
            <a:xfrm>
              <a:off x="2288639" y="4519216"/>
              <a:ext cx="2792353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1600"/>
                <a:buFont typeface="Libre Franklin"/>
                <a:buNone/>
              </a:pPr>
              <a:endParaRPr sz="1600" b="1" i="0" u="none" strike="noStrike" cap="none">
                <a:solidFill>
                  <a:srgbClr val="002060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pic>
          <p:nvPicPr>
            <p:cNvPr id="330" name="Google Shape;330;p19" descr="Graduation cap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187617" y="3645831"/>
              <a:ext cx="1065789" cy="106578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31" name="Google Shape;331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49514" y="1104698"/>
            <a:ext cx="7292972" cy="46486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28779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6" name="Google Shape;336;p21"/>
          <p:cNvGrpSpPr/>
          <p:nvPr/>
        </p:nvGrpSpPr>
        <p:grpSpPr>
          <a:xfrm>
            <a:off x="9399647" y="587416"/>
            <a:ext cx="2792353" cy="1211939"/>
            <a:chOff x="2288639" y="3645831"/>
            <a:chExt cx="2792353" cy="1211939"/>
          </a:xfrm>
        </p:grpSpPr>
        <p:sp>
          <p:nvSpPr>
            <p:cNvPr id="337" name="Google Shape;337;p21"/>
            <p:cNvSpPr txBox="1"/>
            <p:nvPr/>
          </p:nvSpPr>
          <p:spPr>
            <a:xfrm>
              <a:off x="2288639" y="4519216"/>
              <a:ext cx="2792353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1600"/>
                <a:buFont typeface="Libre Franklin"/>
                <a:buNone/>
              </a:pPr>
              <a:endParaRPr sz="1600" b="1" i="0" u="none" strike="noStrike" cap="none">
                <a:solidFill>
                  <a:srgbClr val="002060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pic>
          <p:nvPicPr>
            <p:cNvPr id="338" name="Google Shape;338;p21" descr="Graduation cap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187617" y="3645831"/>
              <a:ext cx="1065789" cy="106578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39" name="Google Shape;339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36220" y="716045"/>
            <a:ext cx="6919560" cy="54259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65081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hèm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521</TotalTime>
  <Words>1392</Words>
  <Application>Microsoft Office PowerPoint</Application>
  <PresentationFormat>Grand écran</PresentationFormat>
  <Paragraphs>180</Paragraphs>
  <Slides>25</Slides>
  <Notes>23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25</vt:i4>
      </vt:variant>
    </vt:vector>
  </HeadingPairs>
  <TitlesOfParts>
    <vt:vector size="34" baseType="lpstr">
      <vt:lpstr>Libre Franklin Thin</vt:lpstr>
      <vt:lpstr>IBM Plex Sans Medium</vt:lpstr>
      <vt:lpstr>IBM Plex Sans</vt:lpstr>
      <vt:lpstr>Arial</vt:lpstr>
      <vt:lpstr>Calibri</vt:lpstr>
      <vt:lpstr>IBM Plex Sans Light</vt:lpstr>
      <vt:lpstr>Libre Franklin</vt:lpstr>
      <vt:lpstr>Office Theme</vt:lpstr>
      <vt:lpstr>Thème Office</vt:lpstr>
      <vt:lpstr>The Enterprise for Society Center – Towards a sustainable, resilient and inclusive economy </vt:lpstr>
      <vt:lpstr>Addressing pressing challenges and embracing the opportunities</vt:lpstr>
      <vt:lpstr>“Mea Culpa”: Academic institutions have to better assume their responsibility </vt:lpstr>
      <vt:lpstr>Our Mission</vt:lpstr>
      <vt:lpstr>“Not an ivory tower project”</vt:lpstr>
      <vt:lpstr>Training the next generation of leaders, inspiring economic and social transformation, and activating change by strengthening start-ups and driving innovation.</vt:lpstr>
      <vt:lpstr>Education</vt:lpstr>
      <vt:lpstr>Présentation PowerPoint</vt:lpstr>
      <vt:lpstr>Présentation PowerPoint</vt:lpstr>
      <vt:lpstr>Research focus areas</vt:lpstr>
      <vt:lpstr>Latest Research (selected publications) </vt:lpstr>
      <vt:lpstr>Events &amp; workshops</vt:lpstr>
      <vt:lpstr>2022 Annual Summit Highlights</vt:lpstr>
      <vt:lpstr>Innovation </vt:lpstr>
      <vt:lpstr>&gt; Levo</vt:lpstr>
      <vt:lpstr>&gt; Swiss Negative Emissions Fund</vt:lpstr>
      <vt:lpstr>Innovation </vt:lpstr>
      <vt:lpstr>&gt; Observatoire Romand de la Décarbonation  </vt:lpstr>
      <vt:lpstr> </vt:lpstr>
      <vt:lpstr>Innovation </vt:lpstr>
      <vt:lpstr>Présentation PowerPoint</vt:lpstr>
      <vt:lpstr>Présentation PowerPoint</vt:lpstr>
      <vt:lpstr>A Coalition of Leading Actors</vt:lpstr>
      <vt:lpstr>Our Strategic Advisory Board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Enterprise for Society Center – Facing societal challenges together</dc:title>
  <dc:creator>Breitinger, Dominik</dc:creator>
  <cp:lastModifiedBy>User</cp:lastModifiedBy>
  <cp:revision>9</cp:revision>
  <dcterms:created xsi:type="dcterms:W3CDTF">2020-11-03T16:07:59Z</dcterms:created>
  <dcterms:modified xsi:type="dcterms:W3CDTF">2023-06-14T18:18:52Z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0x01010027BA0C1875909A4DA7AD9E09FBFB0ED4</vt:lpwstr>
  </property>
</Properties>
</file>