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57" r:id="rId5"/>
    <p:sldId id="260" r:id="rId6"/>
    <p:sldId id="263" r:id="rId7"/>
    <p:sldId id="281" r:id="rId8"/>
    <p:sldId id="264" r:id="rId9"/>
    <p:sldId id="266" r:id="rId10"/>
    <p:sldId id="267" r:id="rId11"/>
    <p:sldId id="280" r:id="rId12"/>
  </p:sldIdLst>
  <p:sldSz cx="9144000" cy="6858000" type="screen4x3"/>
  <p:notesSz cx="6881813" cy="100028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6" autoAdjust="0"/>
    <p:restoredTop sz="85421" autoAdjust="0"/>
  </p:normalViewPr>
  <p:slideViewPr>
    <p:cSldViewPr snapToGrid="0">
      <p:cViewPr varScale="1">
        <p:scale>
          <a:sx n="61" d="100"/>
          <a:sy n="61" d="100"/>
        </p:scale>
        <p:origin x="15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Cliquez pour déplacer la diapo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CH" sz="2000" b="0" strike="noStrike" spc="-1">
                <a:latin typeface="Arial"/>
              </a:rPr>
              <a:t>Cliquez pour modifier le format des notes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CH" sz="1400" b="0" strike="noStrike" spc="-1">
                <a:latin typeface="Times New Roman"/>
              </a:rPr>
              <a:t>&lt;en-tête&gt;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fr-CH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fr-CH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6A3A1770-247F-4D2C-A9BE-68931C31A535}" type="slidenum">
              <a:rPr lang="fr-CH" sz="1400" b="0" strike="noStrike" spc="-1">
                <a:latin typeface="Times New Roman"/>
              </a:rPr>
              <a:t>‹N°›</a:t>
            </a:fld>
            <a:endParaRPr lang="fr-CH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CH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CH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Master text styles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277E6E04-916C-44F3-8366-074934FAD715}" type="datetime1">
              <a:rPr lang="fr-CH" sz="1200" b="0" strike="noStrike" spc="-1">
                <a:solidFill>
                  <a:srgbClr val="8B8B8B"/>
                </a:solidFill>
                <a:latin typeface="Calibri"/>
              </a:rPr>
              <a:t>14.06.2023</a:t>
            </a:fld>
            <a:endParaRPr lang="fr-CH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CH" sz="1200" b="0" strike="noStrike" spc="-1">
                <a:solidFill>
                  <a:srgbClr val="8B8B8B"/>
                </a:solidFill>
                <a:latin typeface="Calibri"/>
              </a:rPr>
              <a:t>Association des trésoriers en Suisse romande, depuis 1981</a:t>
            </a:r>
            <a:endParaRPr lang="fr-CH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4B8FC76B-2642-4FDC-B753-3C7554F4A3D3}" type="slidenum">
              <a:rPr lang="fr-CH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CH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457200" y="2286000"/>
            <a:ext cx="8305560" cy="335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CH" sz="3600" b="1" strike="noStrike" spc="-1" dirty="0">
                <a:solidFill>
                  <a:srgbClr val="000000"/>
                </a:solidFill>
                <a:latin typeface="Cambria"/>
              </a:rPr>
              <a:t>Assemblée générale</a:t>
            </a:r>
            <a:endParaRPr lang="fr-CH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CH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CH" sz="2800" b="1" strike="noStrike" spc="-1" dirty="0">
                <a:solidFill>
                  <a:srgbClr val="000000"/>
                </a:solidFill>
                <a:latin typeface="Cambria"/>
              </a:rPr>
              <a:t>EPFL</a:t>
            </a:r>
            <a:endParaRPr lang="fr-CH" sz="2800" b="1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CH" sz="2000" b="0" strike="noStrike" spc="-1" dirty="0">
                <a:solidFill>
                  <a:srgbClr val="000000"/>
                </a:solidFill>
                <a:latin typeface="Cambria"/>
              </a:rPr>
              <a:t>1024 Ecublens</a:t>
            </a:r>
            <a:endParaRPr lang="fr-CH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CH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CH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CH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CH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CH" sz="2000" b="0" strike="noStrike" spc="-1" dirty="0">
                <a:solidFill>
                  <a:srgbClr val="000000"/>
                </a:solidFill>
                <a:latin typeface="Cambria"/>
              </a:rPr>
              <a:t>15 juin 2023</a:t>
            </a:r>
            <a:endParaRPr lang="fr-CH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CH" sz="2000" b="0" strike="noStrike" spc="-1" dirty="0">
              <a:latin typeface="Arial"/>
            </a:endParaRPr>
          </a:p>
        </p:txBody>
      </p:sp>
      <p:pic>
        <p:nvPicPr>
          <p:cNvPr id="48" name="Picture 3"/>
          <p:cNvPicPr/>
          <p:nvPr/>
        </p:nvPicPr>
        <p:blipFill>
          <a:blip r:embed="rId2"/>
          <a:stretch/>
        </p:blipFill>
        <p:spPr>
          <a:xfrm>
            <a:off x="457200" y="380880"/>
            <a:ext cx="1061640" cy="1074960"/>
          </a:xfrm>
          <a:prstGeom prst="rect">
            <a:avLst/>
          </a:prstGeom>
          <a:ln>
            <a:noFill/>
          </a:ln>
        </p:spPr>
      </p:pic>
      <p:sp>
        <p:nvSpPr>
          <p:cNvPr id="49" name="TextShape 2"/>
          <p:cNvSpPr txBox="1"/>
          <p:nvPr/>
        </p:nvSpPr>
        <p:spPr>
          <a:xfrm>
            <a:off x="304920" y="6356520"/>
            <a:ext cx="8457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CH" sz="1200" b="0" i="1" strike="noStrike" spc="-1">
                <a:solidFill>
                  <a:srgbClr val="808080"/>
                </a:solidFill>
                <a:latin typeface="Cambria"/>
              </a:rPr>
              <a:t>Association de trésoriers en Suisse romande, depuis 1981</a:t>
            </a:r>
            <a:endParaRPr lang="fr-CH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3"/>
          <p:cNvPicPr/>
          <p:nvPr/>
        </p:nvPicPr>
        <p:blipFill>
          <a:blip r:embed="rId2"/>
          <a:stretch/>
        </p:blipFill>
        <p:spPr>
          <a:xfrm>
            <a:off x="457200" y="380880"/>
            <a:ext cx="1061640" cy="1074960"/>
          </a:xfrm>
          <a:prstGeom prst="rect">
            <a:avLst/>
          </a:prstGeom>
          <a:ln>
            <a:noFill/>
          </a:ln>
        </p:spPr>
      </p:pic>
      <p:sp>
        <p:nvSpPr>
          <p:cNvPr id="95" name="CustomShape 1"/>
          <p:cNvSpPr/>
          <p:nvPr/>
        </p:nvSpPr>
        <p:spPr>
          <a:xfrm>
            <a:off x="609480" y="505440"/>
            <a:ext cx="731484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CH" sz="2800" b="1" strike="noStrike" spc="-1" dirty="0">
                <a:solidFill>
                  <a:srgbClr val="000000"/>
                </a:solidFill>
                <a:latin typeface="Cambria"/>
              </a:rPr>
              <a:t>Evénements 2023</a:t>
            </a:r>
            <a:endParaRPr lang="fr-CH" sz="2800" b="0" strike="noStrike" spc="-1" dirty="0">
              <a:latin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5BFAB1B-4A8A-4DEA-B8AE-4EDFBBF50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38735"/>
            <a:ext cx="8395164" cy="378414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3"/>
          <p:cNvPicPr/>
          <p:nvPr/>
        </p:nvPicPr>
        <p:blipFill>
          <a:blip r:embed="rId2"/>
          <a:stretch/>
        </p:blipFill>
        <p:spPr>
          <a:xfrm>
            <a:off x="457200" y="380880"/>
            <a:ext cx="1061640" cy="1074960"/>
          </a:xfrm>
          <a:prstGeom prst="rect">
            <a:avLst/>
          </a:prstGeom>
          <a:ln>
            <a:noFill/>
          </a:ln>
        </p:spPr>
      </p:pic>
      <p:sp>
        <p:nvSpPr>
          <p:cNvPr id="144" name="CustomShape 1"/>
          <p:cNvSpPr/>
          <p:nvPr/>
        </p:nvSpPr>
        <p:spPr>
          <a:xfrm>
            <a:off x="609480" y="505440"/>
            <a:ext cx="731484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CH" sz="2800" b="1" strike="noStrike" spc="-1">
                <a:solidFill>
                  <a:srgbClr val="000000"/>
                </a:solidFill>
                <a:latin typeface="Cambria"/>
              </a:rPr>
              <a:t>Merci de votre attention</a:t>
            </a:r>
            <a:endParaRPr lang="fr-CH" sz="2800" b="0" strike="noStrike" spc="-1">
              <a:latin typeface="Arial"/>
            </a:endParaRPr>
          </a:p>
        </p:txBody>
      </p:sp>
      <p:pic>
        <p:nvPicPr>
          <p:cNvPr id="145" name="Picture 1"/>
          <p:cNvPicPr/>
          <p:nvPr/>
        </p:nvPicPr>
        <p:blipFill>
          <a:blip r:embed="rId3"/>
          <a:stretch/>
        </p:blipFill>
        <p:spPr>
          <a:xfrm>
            <a:off x="2604981" y="2020071"/>
            <a:ext cx="3934037" cy="2817857"/>
          </a:xfrm>
          <a:prstGeom prst="rect">
            <a:avLst/>
          </a:prstGeom>
          <a:ln>
            <a:noFill/>
          </a:ln>
        </p:spPr>
      </p:pic>
      <p:sp>
        <p:nvSpPr>
          <p:cNvPr id="146" name="TextShape 2"/>
          <p:cNvSpPr txBox="1"/>
          <p:nvPr/>
        </p:nvSpPr>
        <p:spPr>
          <a:xfrm>
            <a:off x="304920" y="6356520"/>
            <a:ext cx="8457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CH" sz="1200" b="0" i="1" strike="noStrike" spc="-1">
                <a:solidFill>
                  <a:srgbClr val="808080"/>
                </a:solidFill>
                <a:latin typeface="Cambria"/>
              </a:rPr>
              <a:t>Association de trésoriers en Suisse romande, depuis 1981</a:t>
            </a:r>
            <a:endParaRPr lang="fr-CH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3"/>
          <p:cNvPicPr/>
          <p:nvPr/>
        </p:nvPicPr>
        <p:blipFill>
          <a:blip r:embed="rId2"/>
          <a:stretch/>
        </p:blipFill>
        <p:spPr>
          <a:xfrm>
            <a:off x="457200" y="380880"/>
            <a:ext cx="1061640" cy="1074960"/>
          </a:xfrm>
          <a:prstGeom prst="rect">
            <a:avLst/>
          </a:prstGeom>
          <a:ln>
            <a:noFill/>
          </a:ln>
        </p:spPr>
      </p:pic>
      <p:sp>
        <p:nvSpPr>
          <p:cNvPr id="55" name="CustomShape 1"/>
          <p:cNvSpPr/>
          <p:nvPr/>
        </p:nvSpPr>
        <p:spPr>
          <a:xfrm>
            <a:off x="609480" y="505440"/>
            <a:ext cx="731484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CH" sz="2800" b="1" strike="noStrike" spc="-1">
                <a:solidFill>
                  <a:srgbClr val="000000"/>
                </a:solidFill>
                <a:latin typeface="Cambria"/>
              </a:rPr>
              <a:t>Message du président</a:t>
            </a:r>
            <a:endParaRPr lang="fr-CH" sz="2800" b="0" strike="noStrike" spc="-1">
              <a:latin typeface="Arial"/>
            </a:endParaRPr>
          </a:p>
        </p:txBody>
      </p:sp>
      <p:pic>
        <p:nvPicPr>
          <p:cNvPr id="56" name="Image 1"/>
          <p:cNvPicPr/>
          <p:nvPr/>
        </p:nvPicPr>
        <p:blipFill>
          <a:blip r:embed="rId3"/>
          <a:stretch/>
        </p:blipFill>
        <p:spPr>
          <a:xfrm>
            <a:off x="1519200" y="1752480"/>
            <a:ext cx="6476760" cy="3867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1488600" y="1509480"/>
            <a:ext cx="6816960" cy="429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1800"/>
              </a:spcAft>
            </a:pPr>
            <a:endParaRPr lang="fr-CH" sz="18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spcAft>
                <a:spcPts val="1800"/>
              </a:spcAft>
              <a:buClr>
                <a:srgbClr val="000000"/>
              </a:buClr>
              <a:buFont typeface="Calibri"/>
              <a:buAutoNum type="arabicPeriod"/>
            </a:pPr>
            <a:r>
              <a:rPr lang="fr-CH" sz="1800" i="1" strike="noStrike" spc="-1" dirty="0">
                <a:solidFill>
                  <a:srgbClr val="000000"/>
                </a:solidFill>
                <a:latin typeface="Cambria"/>
              </a:rPr>
              <a:t>promouvoir</a:t>
            </a:r>
            <a:r>
              <a:rPr lang="fr-CH" sz="1800" b="0" strike="noStrike" spc="-1" dirty="0">
                <a:solidFill>
                  <a:srgbClr val="000000"/>
                </a:solidFill>
                <a:latin typeface="Cambria"/>
              </a:rPr>
              <a:t> le développement de bonnes pratiques dans les métiers de la trésorerie, dans un esprit de partage, de solidarité et de respect de la confidentialité</a:t>
            </a:r>
            <a:endParaRPr lang="fr-CH" sz="18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spcAft>
                <a:spcPts val="1800"/>
              </a:spcAft>
              <a:buClr>
                <a:srgbClr val="000000"/>
              </a:buClr>
              <a:buFont typeface="Calibri"/>
              <a:buAutoNum type="arabicPeriod"/>
            </a:pPr>
            <a:r>
              <a:rPr lang="fr-CH" sz="1800" b="0" i="1" strike="noStrike" spc="-1" dirty="0">
                <a:solidFill>
                  <a:srgbClr val="000000"/>
                </a:solidFill>
                <a:latin typeface="Cambria"/>
              </a:rPr>
              <a:t>stimuler</a:t>
            </a:r>
            <a:r>
              <a:rPr lang="fr-CH" sz="1800" b="0" strike="noStrike" spc="-1" dirty="0">
                <a:solidFill>
                  <a:srgbClr val="000000"/>
                </a:solidFill>
                <a:latin typeface="Cambria"/>
              </a:rPr>
              <a:t> les échanges d’information sur la gestion de trésorerie entre les membres de l’Association, dans un contexte de diversité des genres et des âges</a:t>
            </a:r>
            <a:endParaRPr lang="fr-CH" sz="18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spcAft>
                <a:spcPts val="1800"/>
              </a:spcAft>
              <a:buClr>
                <a:srgbClr val="000000"/>
              </a:buClr>
              <a:buFont typeface="Calibri"/>
              <a:buAutoNum type="arabicPeriod"/>
            </a:pPr>
            <a:r>
              <a:rPr lang="fr-CH" sz="1800" b="0" i="1" strike="noStrike" spc="-1" dirty="0">
                <a:solidFill>
                  <a:srgbClr val="000000"/>
                </a:solidFill>
                <a:latin typeface="Cambria"/>
              </a:rPr>
              <a:t>favoriser</a:t>
            </a:r>
            <a:r>
              <a:rPr lang="fr-CH" sz="1800" b="0" strike="noStrike" spc="-1" dirty="0">
                <a:solidFill>
                  <a:srgbClr val="000000"/>
                </a:solidFill>
                <a:latin typeface="Cambria"/>
              </a:rPr>
              <a:t> la création et le développement de formation de la profession de trésorier</a:t>
            </a:r>
            <a:endParaRPr lang="fr-CH" sz="18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spcAft>
                <a:spcPts val="1800"/>
              </a:spcAft>
              <a:buClr>
                <a:srgbClr val="000000"/>
              </a:buClr>
              <a:buFont typeface="Calibri"/>
              <a:buAutoNum type="arabicPeriod"/>
            </a:pPr>
            <a:r>
              <a:rPr lang="fr-CH" sz="1800" b="0" i="1" strike="noStrike" spc="-1" dirty="0">
                <a:solidFill>
                  <a:srgbClr val="000000"/>
                </a:solidFill>
                <a:latin typeface="Cambria"/>
              </a:rPr>
              <a:t>entretenir</a:t>
            </a:r>
            <a:r>
              <a:rPr lang="fr-CH" sz="1800" b="0" strike="noStrike" spc="-1" dirty="0">
                <a:solidFill>
                  <a:srgbClr val="000000"/>
                </a:solidFill>
                <a:latin typeface="Cambria"/>
              </a:rPr>
              <a:t> et </a:t>
            </a:r>
            <a:r>
              <a:rPr lang="fr-CH" sz="1800" b="0" i="1" strike="noStrike" spc="-1" dirty="0">
                <a:solidFill>
                  <a:srgbClr val="000000"/>
                </a:solidFill>
                <a:latin typeface="Cambria"/>
              </a:rPr>
              <a:t>développer</a:t>
            </a:r>
            <a:r>
              <a:rPr lang="fr-CH" sz="1800" b="0" strike="noStrike" spc="-1" dirty="0">
                <a:solidFill>
                  <a:srgbClr val="000000"/>
                </a:solidFill>
                <a:latin typeface="Cambria"/>
              </a:rPr>
              <a:t> des contacts ou partenariats avec des entreprises, associations ou autres groupes de personnes ayant des activités semblables en lien avec le monde de la trésorerie</a:t>
            </a:r>
            <a:endParaRPr lang="fr-CH" sz="1800" b="0" strike="noStrike" spc="-1" dirty="0">
              <a:latin typeface="Arial"/>
            </a:endParaRPr>
          </a:p>
        </p:txBody>
      </p:sp>
      <p:pic>
        <p:nvPicPr>
          <p:cNvPr id="58" name="Picture 3"/>
          <p:cNvPicPr/>
          <p:nvPr/>
        </p:nvPicPr>
        <p:blipFill>
          <a:blip r:embed="rId2"/>
          <a:stretch/>
        </p:blipFill>
        <p:spPr>
          <a:xfrm>
            <a:off x="457200" y="380880"/>
            <a:ext cx="1061640" cy="1074960"/>
          </a:xfrm>
          <a:prstGeom prst="rect">
            <a:avLst/>
          </a:prstGeom>
          <a:ln>
            <a:noFill/>
          </a:ln>
        </p:spPr>
      </p:pic>
      <p:sp>
        <p:nvSpPr>
          <p:cNvPr id="59" name="CustomShape 2"/>
          <p:cNvSpPr/>
          <p:nvPr/>
        </p:nvSpPr>
        <p:spPr>
          <a:xfrm>
            <a:off x="609480" y="505440"/>
            <a:ext cx="731484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CH" sz="2800" b="1" strike="noStrike" spc="-1" dirty="0">
                <a:solidFill>
                  <a:srgbClr val="000000"/>
                </a:solidFill>
                <a:latin typeface="Cambria"/>
              </a:rPr>
              <a:t>Les buts ?</a:t>
            </a:r>
            <a:endParaRPr lang="fr-CH" sz="2800" b="0" strike="noStrike" spc="-1" dirty="0">
              <a:latin typeface="Arial"/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886E6A32-55DA-01CB-DDE5-3182643665E8}"/>
              </a:ext>
            </a:extLst>
          </p:cNvPr>
          <p:cNvSpPr/>
          <p:nvPr/>
        </p:nvSpPr>
        <p:spPr>
          <a:xfrm>
            <a:off x="5990897" y="2349062"/>
            <a:ext cx="835572" cy="29012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C377405D-ECAF-85EA-E74A-F3672B09C0B3}"/>
              </a:ext>
            </a:extLst>
          </p:cNvPr>
          <p:cNvSpPr/>
          <p:nvPr/>
        </p:nvSpPr>
        <p:spPr>
          <a:xfrm>
            <a:off x="3720662" y="2624506"/>
            <a:ext cx="1497724" cy="29012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9D29A060-28E4-F3D2-CE8E-888EA9107454}"/>
              </a:ext>
            </a:extLst>
          </p:cNvPr>
          <p:cNvSpPr/>
          <p:nvPr/>
        </p:nvSpPr>
        <p:spPr>
          <a:xfrm>
            <a:off x="7341476" y="3367658"/>
            <a:ext cx="964084" cy="3057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873616D2-20A8-FA81-DC88-C27B0DA63D17}"/>
              </a:ext>
            </a:extLst>
          </p:cNvPr>
          <p:cNvSpPr/>
          <p:nvPr/>
        </p:nvSpPr>
        <p:spPr>
          <a:xfrm>
            <a:off x="6408683" y="5241422"/>
            <a:ext cx="1095703" cy="29012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1488600" y="1509480"/>
            <a:ext cx="7314840" cy="484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560" indent="-457200">
              <a:lnSpc>
                <a:spcPct val="107000"/>
              </a:lnSpc>
              <a:spcAft>
                <a:spcPts val="1199"/>
              </a:spcAft>
              <a:buClr>
                <a:srgbClr val="000000"/>
              </a:buClr>
              <a:buAutoNum type="arabicPeriod"/>
            </a:pPr>
            <a:r>
              <a:rPr lang="fr-CH" sz="2000" b="0" strike="noStrike" spc="-1" dirty="0">
                <a:solidFill>
                  <a:srgbClr val="000000"/>
                </a:solidFill>
                <a:latin typeface="Cambria"/>
                <a:ea typeface="Times New Roman"/>
              </a:rPr>
              <a:t>Message du président</a:t>
            </a:r>
          </a:p>
          <a:p>
            <a:pPr marL="457560" indent="-457200">
              <a:lnSpc>
                <a:spcPct val="107000"/>
              </a:lnSpc>
              <a:spcAft>
                <a:spcPts val="1199"/>
              </a:spcAft>
              <a:buClr>
                <a:srgbClr val="000000"/>
              </a:buClr>
              <a:buAutoNum type="arabicPeriod"/>
            </a:pPr>
            <a:r>
              <a:rPr lang="fr-CH" sz="2000" b="1" strike="noStrike" spc="-1" dirty="0">
                <a:solidFill>
                  <a:srgbClr val="000000"/>
                </a:solidFill>
                <a:latin typeface="Cambria"/>
                <a:ea typeface="Times New Roman"/>
              </a:rPr>
              <a:t>Procès-verbal de l’AG 2022 </a:t>
            </a:r>
            <a:endParaRPr lang="fr-CH" sz="2000" b="1" spc="-1" dirty="0">
              <a:latin typeface="Arial"/>
            </a:endParaRPr>
          </a:p>
          <a:p>
            <a:pPr marL="457560" indent="-457200">
              <a:lnSpc>
                <a:spcPct val="107000"/>
              </a:lnSpc>
              <a:spcAft>
                <a:spcPts val="1199"/>
              </a:spcAft>
              <a:buClr>
                <a:srgbClr val="000000"/>
              </a:buClr>
              <a:buAutoNum type="arabicPeriod"/>
            </a:pPr>
            <a:r>
              <a:rPr lang="fr-CH" sz="2000" b="0" strike="noStrike" spc="-1" dirty="0">
                <a:solidFill>
                  <a:srgbClr val="000000"/>
                </a:solidFill>
                <a:latin typeface="Cambria"/>
                <a:ea typeface="Times New Roman"/>
              </a:rPr>
              <a:t>Activités 2022</a:t>
            </a:r>
            <a:endParaRPr lang="fr-CH" sz="2000" spc="-1" dirty="0">
              <a:latin typeface="Arial"/>
            </a:endParaRPr>
          </a:p>
          <a:p>
            <a:pPr marL="457560" indent="-457200">
              <a:lnSpc>
                <a:spcPct val="107000"/>
              </a:lnSpc>
              <a:spcAft>
                <a:spcPts val="1199"/>
              </a:spcAft>
              <a:buClr>
                <a:srgbClr val="000000"/>
              </a:buClr>
              <a:buAutoNum type="arabicPeriod"/>
            </a:pPr>
            <a:r>
              <a:rPr lang="fr-CH" sz="2000" b="0" strike="noStrike" spc="-1" dirty="0">
                <a:solidFill>
                  <a:srgbClr val="000000"/>
                </a:solidFill>
                <a:latin typeface="Cambria"/>
                <a:ea typeface="Times New Roman"/>
              </a:rPr>
              <a:t>Comptes 2022 et membres entrants et sortants</a:t>
            </a:r>
            <a:endParaRPr lang="fr-CH" sz="2000" spc="-1" dirty="0">
              <a:latin typeface="Arial"/>
            </a:endParaRPr>
          </a:p>
          <a:p>
            <a:pPr marL="457560" indent="-457200">
              <a:lnSpc>
                <a:spcPct val="107000"/>
              </a:lnSpc>
              <a:spcAft>
                <a:spcPts val="1199"/>
              </a:spcAft>
              <a:buClr>
                <a:srgbClr val="000000"/>
              </a:buClr>
              <a:buAutoNum type="arabicPeriod"/>
            </a:pPr>
            <a:r>
              <a:rPr lang="fr-CH" sz="2000" b="0" strike="noStrike" spc="-1" dirty="0">
                <a:solidFill>
                  <a:srgbClr val="000000"/>
                </a:solidFill>
                <a:latin typeface="Cambria"/>
                <a:ea typeface="Times New Roman"/>
              </a:rPr>
              <a:t>Décharge du comité </a:t>
            </a:r>
            <a:endParaRPr lang="fr-CH" sz="2000" spc="-1" dirty="0">
              <a:latin typeface="Arial"/>
            </a:endParaRPr>
          </a:p>
          <a:p>
            <a:pPr marL="457560" indent="-457200">
              <a:lnSpc>
                <a:spcPct val="107000"/>
              </a:lnSpc>
              <a:spcAft>
                <a:spcPts val="1199"/>
              </a:spcAft>
              <a:buClr>
                <a:srgbClr val="000000"/>
              </a:buClr>
              <a:buAutoNum type="arabicPeriod"/>
            </a:pPr>
            <a:r>
              <a:rPr lang="fr-CH" sz="2000" b="0" strike="noStrike" spc="-1" dirty="0">
                <a:solidFill>
                  <a:srgbClr val="000000"/>
                </a:solidFill>
                <a:latin typeface="Cambria"/>
                <a:ea typeface="Times New Roman"/>
              </a:rPr>
              <a:t>Décisions</a:t>
            </a:r>
            <a:endParaRPr lang="fr-CH" sz="2000" spc="-1" dirty="0">
              <a:latin typeface="Arial"/>
            </a:endParaRPr>
          </a:p>
          <a:p>
            <a:pPr marL="914760" lvl="1" indent="-457200">
              <a:lnSpc>
                <a:spcPct val="107000"/>
              </a:lnSpc>
              <a:spcAft>
                <a:spcPts val="1199"/>
              </a:spcAft>
              <a:buClr>
                <a:srgbClr val="000000"/>
              </a:buClr>
              <a:buAutoNum type="alphaLcParenR"/>
            </a:pPr>
            <a:r>
              <a:rPr lang="fr-CH" sz="2000" b="0" strike="noStrike" spc="-1" dirty="0">
                <a:solidFill>
                  <a:srgbClr val="000000"/>
                </a:solidFill>
                <a:latin typeface="Cambria"/>
                <a:ea typeface="Times New Roman"/>
              </a:rPr>
              <a:t>Election comité</a:t>
            </a:r>
          </a:p>
          <a:p>
            <a:pPr marL="914760" lvl="1" indent="-457200">
              <a:lnSpc>
                <a:spcPct val="107000"/>
              </a:lnSpc>
              <a:spcAft>
                <a:spcPts val="1199"/>
              </a:spcAft>
              <a:buClr>
                <a:srgbClr val="000000"/>
              </a:buClr>
              <a:buAutoNum type="alphaLcParenR"/>
            </a:pPr>
            <a:r>
              <a:rPr lang="fr-CH" sz="2000" b="0" strike="noStrike" spc="-1" dirty="0">
                <a:solidFill>
                  <a:srgbClr val="000000"/>
                </a:solidFill>
                <a:latin typeface="Cambria"/>
                <a:ea typeface="Times New Roman"/>
              </a:rPr>
              <a:t>Election contrôleurs aux comptes</a:t>
            </a:r>
            <a:endParaRPr lang="fr-CH" sz="2000" spc="-1" dirty="0">
              <a:latin typeface="Arial"/>
            </a:endParaRPr>
          </a:p>
          <a:p>
            <a:pPr marL="914760" lvl="1" indent="-457200">
              <a:lnSpc>
                <a:spcPct val="107000"/>
              </a:lnSpc>
              <a:spcAft>
                <a:spcPts val="1199"/>
              </a:spcAft>
              <a:buClr>
                <a:srgbClr val="000000"/>
              </a:buClr>
              <a:buAutoNum type="alphaLcParenR"/>
            </a:pPr>
            <a:r>
              <a:rPr lang="fr-CH" sz="2000" b="0" strike="noStrike" spc="-1" dirty="0">
                <a:solidFill>
                  <a:srgbClr val="000000"/>
                </a:solidFill>
                <a:latin typeface="Cambria"/>
                <a:ea typeface="Times New Roman"/>
              </a:rPr>
              <a:t>Cotisation 2024</a:t>
            </a:r>
            <a:endParaRPr lang="fr-CH" sz="2000" spc="-1" dirty="0">
              <a:latin typeface="Arial"/>
            </a:endParaRPr>
          </a:p>
          <a:p>
            <a:pPr marL="457560" indent="-457200">
              <a:lnSpc>
                <a:spcPct val="107000"/>
              </a:lnSpc>
              <a:spcAft>
                <a:spcPts val="1199"/>
              </a:spcAft>
              <a:buClr>
                <a:srgbClr val="000000"/>
              </a:buClr>
              <a:buAutoNum type="arabicPeriod"/>
            </a:pPr>
            <a:r>
              <a:rPr lang="fr-CH" sz="2000" b="0" strike="noStrike" spc="-1" dirty="0">
                <a:solidFill>
                  <a:srgbClr val="000000"/>
                </a:solidFill>
                <a:latin typeface="Cambria"/>
                <a:ea typeface="Times New Roman"/>
              </a:rPr>
              <a:t>Evénements et activités 2023</a:t>
            </a:r>
            <a:endParaRPr lang="fr-CH" sz="2000" b="0" strike="noStrike" spc="-1" dirty="0">
              <a:latin typeface="Arial"/>
            </a:endParaRPr>
          </a:p>
        </p:txBody>
      </p:sp>
      <p:pic>
        <p:nvPicPr>
          <p:cNvPr id="51" name="Picture 3"/>
          <p:cNvPicPr/>
          <p:nvPr/>
        </p:nvPicPr>
        <p:blipFill>
          <a:blip r:embed="rId2"/>
          <a:stretch/>
        </p:blipFill>
        <p:spPr>
          <a:xfrm>
            <a:off x="457200" y="380880"/>
            <a:ext cx="1061640" cy="1074960"/>
          </a:xfrm>
          <a:prstGeom prst="rect">
            <a:avLst/>
          </a:prstGeom>
          <a:ln>
            <a:noFill/>
          </a:ln>
        </p:spPr>
      </p:pic>
      <p:sp>
        <p:nvSpPr>
          <p:cNvPr id="52" name="CustomShape 2"/>
          <p:cNvSpPr/>
          <p:nvPr/>
        </p:nvSpPr>
        <p:spPr>
          <a:xfrm>
            <a:off x="609480" y="505440"/>
            <a:ext cx="731484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CH" sz="2800" b="1" strike="noStrike" spc="-1">
                <a:solidFill>
                  <a:srgbClr val="000000"/>
                </a:solidFill>
                <a:latin typeface="Cambria"/>
              </a:rPr>
              <a:t>Agenda</a:t>
            </a:r>
            <a:endParaRPr lang="fr-CH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3"/>
          <p:cNvPicPr/>
          <p:nvPr/>
        </p:nvPicPr>
        <p:blipFill>
          <a:blip r:embed="rId2"/>
          <a:stretch/>
        </p:blipFill>
        <p:spPr>
          <a:xfrm>
            <a:off x="457200" y="380880"/>
            <a:ext cx="1061640" cy="1074960"/>
          </a:xfrm>
          <a:prstGeom prst="rect">
            <a:avLst/>
          </a:prstGeom>
          <a:ln>
            <a:noFill/>
          </a:ln>
        </p:spPr>
      </p:pic>
      <p:sp>
        <p:nvSpPr>
          <p:cNvPr id="61" name="CustomShape 1"/>
          <p:cNvSpPr/>
          <p:nvPr/>
        </p:nvSpPr>
        <p:spPr>
          <a:xfrm>
            <a:off x="609480" y="505440"/>
            <a:ext cx="731484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CH" sz="2800" b="1" strike="noStrike" spc="-1" dirty="0">
                <a:solidFill>
                  <a:srgbClr val="000000"/>
                </a:solidFill>
                <a:latin typeface="Cambria"/>
              </a:rPr>
              <a:t>Evénements ?</a:t>
            </a:r>
            <a:endParaRPr lang="fr-CH" sz="2800" b="0" strike="noStrike" spc="-1" dirty="0">
              <a:latin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DF20587-1A43-AE3D-9FD5-92F36EDDA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38055"/>
            <a:ext cx="8202170" cy="4258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3"/>
          <p:cNvPicPr/>
          <p:nvPr/>
        </p:nvPicPr>
        <p:blipFill>
          <a:blip r:embed="rId2"/>
          <a:stretch/>
        </p:blipFill>
        <p:spPr>
          <a:xfrm>
            <a:off x="457200" y="380880"/>
            <a:ext cx="1061640" cy="1074960"/>
          </a:xfrm>
          <a:prstGeom prst="rect">
            <a:avLst/>
          </a:prstGeom>
          <a:ln>
            <a:noFill/>
          </a:ln>
        </p:spPr>
      </p:pic>
      <p:sp>
        <p:nvSpPr>
          <p:cNvPr id="72" name="CustomShape 2"/>
          <p:cNvSpPr/>
          <p:nvPr/>
        </p:nvSpPr>
        <p:spPr>
          <a:xfrm>
            <a:off x="4114800" y="2971800"/>
            <a:ext cx="914040" cy="91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21F643B-912D-48D1-A5A3-E1CEAF176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840" y="5207869"/>
            <a:ext cx="1428421" cy="81241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BC48B14-EDBF-E8BA-098A-4B1E9E7F1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6345" y="5194517"/>
            <a:ext cx="1850997" cy="63529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E968DF3-58FB-B10B-0FC6-BB3C674A13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2403" y="4114413"/>
            <a:ext cx="1850997" cy="77483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11A7CC4-3880-74F6-65FB-55EF0D0A8C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1829" y="5233384"/>
            <a:ext cx="2410161" cy="93358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47E1619-6257-150F-8C71-8BA11BB04E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7417" y="1595478"/>
            <a:ext cx="2419688" cy="94310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BA7FA15-524C-E66A-C0D0-1022338276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5836" y="3069153"/>
            <a:ext cx="2742062" cy="5832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A699D31-0195-E5D2-365A-DCB59CE3D9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7012" y="4221800"/>
            <a:ext cx="1676634" cy="638264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FCB6C289-8AED-020A-BD39-792C3B4CA5E6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041000" y="3338805"/>
            <a:ext cx="1061640" cy="1074960"/>
          </a:xfrm>
          <a:prstGeom prst="rect">
            <a:avLst/>
          </a:prstGeom>
          <a:ln>
            <a:noFill/>
          </a:ln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2CBD8FD2-4A61-82F0-9EAE-F5D02CDC91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39482" y="1624616"/>
            <a:ext cx="2074836" cy="943107"/>
          </a:xfrm>
          <a:prstGeom prst="rect">
            <a:avLst/>
          </a:prstGeom>
        </p:spPr>
      </p:pic>
      <p:sp>
        <p:nvSpPr>
          <p:cNvPr id="22" name="Nuage 21">
            <a:extLst>
              <a:ext uri="{FF2B5EF4-FFF2-40B4-BE49-F238E27FC236}">
                <a16:creationId xmlns:a16="http://schemas.microsoft.com/office/drawing/2014/main" id="{4C47C4C0-6720-13A4-6258-AC457AB3F26B}"/>
              </a:ext>
            </a:extLst>
          </p:cNvPr>
          <p:cNvSpPr/>
          <p:nvPr/>
        </p:nvSpPr>
        <p:spPr>
          <a:xfrm>
            <a:off x="3579492" y="3049765"/>
            <a:ext cx="2074836" cy="1648460"/>
          </a:xfrm>
          <a:prstGeom prst="cloud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CustomShape 1">
            <a:extLst>
              <a:ext uri="{FF2B5EF4-FFF2-40B4-BE49-F238E27FC236}">
                <a16:creationId xmlns:a16="http://schemas.microsoft.com/office/drawing/2014/main" id="{0A638E5B-633A-F3F6-AB5C-D5FD76FFC4F9}"/>
              </a:ext>
            </a:extLst>
          </p:cNvPr>
          <p:cNvSpPr/>
          <p:nvPr/>
        </p:nvSpPr>
        <p:spPr>
          <a:xfrm>
            <a:off x="609480" y="505440"/>
            <a:ext cx="731484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CH" sz="2800" b="1" strike="noStrike" spc="-1" dirty="0">
                <a:solidFill>
                  <a:srgbClr val="000000"/>
                </a:solidFill>
                <a:latin typeface="Cambria"/>
              </a:rPr>
              <a:t>Partenariats</a:t>
            </a:r>
            <a:endParaRPr lang="fr-CH" sz="2800" b="0" strike="noStrike" spc="-1" dirty="0">
              <a:latin typeface="Arial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3A709D9-B563-DC16-E675-62E977F328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2897" y="2791237"/>
            <a:ext cx="1871886" cy="10827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3"/>
          <p:cNvPicPr/>
          <p:nvPr/>
        </p:nvPicPr>
        <p:blipFill>
          <a:blip r:embed="rId2"/>
          <a:stretch/>
        </p:blipFill>
        <p:spPr>
          <a:xfrm>
            <a:off x="457200" y="380880"/>
            <a:ext cx="1061640" cy="1074960"/>
          </a:xfrm>
          <a:prstGeom prst="rect">
            <a:avLst/>
          </a:prstGeom>
          <a:ln>
            <a:noFill/>
          </a:ln>
        </p:spPr>
      </p:pic>
      <p:sp>
        <p:nvSpPr>
          <p:cNvPr id="23" name="CustomShape 1">
            <a:extLst>
              <a:ext uri="{FF2B5EF4-FFF2-40B4-BE49-F238E27FC236}">
                <a16:creationId xmlns:a16="http://schemas.microsoft.com/office/drawing/2014/main" id="{0A638E5B-633A-F3F6-AB5C-D5FD76FFC4F9}"/>
              </a:ext>
            </a:extLst>
          </p:cNvPr>
          <p:cNvSpPr/>
          <p:nvPr/>
        </p:nvSpPr>
        <p:spPr>
          <a:xfrm>
            <a:off x="609480" y="505440"/>
            <a:ext cx="731484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CH" sz="2800" b="1" strike="noStrike" spc="-1" dirty="0">
                <a:solidFill>
                  <a:srgbClr val="000000"/>
                </a:solidFill>
                <a:latin typeface="Cambria"/>
              </a:rPr>
              <a:t>Membres</a:t>
            </a:r>
            <a:endParaRPr lang="fr-CH" sz="2800" b="0" strike="noStrike" spc="-1" dirty="0">
              <a:latin typeface="Arial"/>
            </a:endParaRPr>
          </a:p>
        </p:txBody>
      </p:sp>
      <p:sp>
        <p:nvSpPr>
          <p:cNvPr id="6" name="CustomShape 1">
            <a:extLst>
              <a:ext uri="{FF2B5EF4-FFF2-40B4-BE49-F238E27FC236}">
                <a16:creationId xmlns:a16="http://schemas.microsoft.com/office/drawing/2014/main" id="{1A0D8454-F715-03AF-DD0D-A8C4BC71831E}"/>
              </a:ext>
            </a:extLst>
          </p:cNvPr>
          <p:cNvSpPr/>
          <p:nvPr/>
        </p:nvSpPr>
        <p:spPr>
          <a:xfrm>
            <a:off x="457200" y="1699738"/>
            <a:ext cx="2380593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CH" sz="2000" b="1" i="1" strike="noStrike" spc="-1" dirty="0">
                <a:solidFill>
                  <a:srgbClr val="000000"/>
                </a:solidFill>
                <a:latin typeface="Cambria"/>
              </a:rPr>
              <a:t>Démissions…</a:t>
            </a:r>
            <a:endParaRPr lang="fr-CH" sz="2000" b="0" i="1" strike="noStrike" spc="-1" dirty="0">
              <a:latin typeface="Arial"/>
            </a:endParaRPr>
          </a:p>
        </p:txBody>
      </p:sp>
      <p:sp>
        <p:nvSpPr>
          <p:cNvPr id="8" name="CustomShape 1">
            <a:extLst>
              <a:ext uri="{FF2B5EF4-FFF2-40B4-BE49-F238E27FC236}">
                <a16:creationId xmlns:a16="http://schemas.microsoft.com/office/drawing/2014/main" id="{F0326F6C-2854-9E8C-CE82-C80070F28A3B}"/>
              </a:ext>
            </a:extLst>
          </p:cNvPr>
          <p:cNvSpPr/>
          <p:nvPr/>
        </p:nvSpPr>
        <p:spPr>
          <a:xfrm>
            <a:off x="457200" y="3368735"/>
            <a:ext cx="2380593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CH" sz="2000" b="1" i="1" spc="-1" dirty="0">
                <a:solidFill>
                  <a:srgbClr val="000000"/>
                </a:solidFill>
                <a:latin typeface="Cambria"/>
              </a:rPr>
              <a:t>Adhésions…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FED653C-C441-943D-048C-2D0A5A108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150" y="2006661"/>
            <a:ext cx="6048375" cy="135255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976BD9F-E6D0-0FC6-D9D9-BD08CD30F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150" y="3599457"/>
            <a:ext cx="604837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63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3"/>
          <p:cNvPicPr/>
          <p:nvPr/>
        </p:nvPicPr>
        <p:blipFill>
          <a:blip r:embed="rId2"/>
          <a:stretch/>
        </p:blipFill>
        <p:spPr>
          <a:xfrm>
            <a:off x="457200" y="380880"/>
            <a:ext cx="1061640" cy="1074960"/>
          </a:xfrm>
          <a:prstGeom prst="rect">
            <a:avLst/>
          </a:prstGeom>
          <a:ln>
            <a:noFill/>
          </a:ln>
        </p:spPr>
      </p:pic>
      <p:sp>
        <p:nvSpPr>
          <p:cNvPr id="77" name="CustomShape 1"/>
          <p:cNvSpPr/>
          <p:nvPr/>
        </p:nvSpPr>
        <p:spPr>
          <a:xfrm>
            <a:off x="609480" y="505440"/>
            <a:ext cx="731484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CH" sz="2800" b="1" strike="noStrike" spc="-1">
                <a:solidFill>
                  <a:srgbClr val="000000"/>
                </a:solidFill>
                <a:latin typeface="Cambria"/>
              </a:rPr>
              <a:t>Comptes</a:t>
            </a:r>
            <a:endParaRPr lang="fr-CH" sz="2800" b="0" strike="noStrike" spc="-1">
              <a:latin typeface="Arial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8D820E1-DFE5-E26E-C981-057FF690A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917" y="1678295"/>
            <a:ext cx="6126166" cy="388620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3"/>
          <p:cNvPicPr/>
          <p:nvPr/>
        </p:nvPicPr>
        <p:blipFill>
          <a:blip r:embed="rId2"/>
          <a:stretch/>
        </p:blipFill>
        <p:spPr>
          <a:xfrm>
            <a:off x="457200" y="380880"/>
            <a:ext cx="1061640" cy="1074960"/>
          </a:xfrm>
          <a:prstGeom prst="rect">
            <a:avLst/>
          </a:prstGeom>
          <a:ln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609480" y="533520"/>
            <a:ext cx="731484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CH" sz="2800" b="1" strike="noStrike" spc="-1">
                <a:solidFill>
                  <a:srgbClr val="000000"/>
                </a:solidFill>
                <a:latin typeface="Cambria"/>
              </a:rPr>
              <a:t>Association et comité</a:t>
            </a:r>
            <a:endParaRPr lang="fr-CH" sz="2800" b="0" strike="noStrike" spc="-1">
              <a:latin typeface="Arial"/>
            </a:endParaRPr>
          </a:p>
        </p:txBody>
      </p:sp>
      <p:grpSp>
        <p:nvGrpSpPr>
          <p:cNvPr id="85" name="Group 2"/>
          <p:cNvGrpSpPr/>
          <p:nvPr/>
        </p:nvGrpSpPr>
        <p:grpSpPr>
          <a:xfrm>
            <a:off x="609480" y="1978200"/>
            <a:ext cx="7695720" cy="4415760"/>
            <a:chOff x="609480" y="1978200"/>
            <a:chExt cx="7695720" cy="4415760"/>
          </a:xfrm>
        </p:grpSpPr>
        <p:sp>
          <p:nvSpPr>
            <p:cNvPr id="86" name="CustomShape 3"/>
            <p:cNvSpPr/>
            <p:nvPr/>
          </p:nvSpPr>
          <p:spPr>
            <a:xfrm>
              <a:off x="609480" y="1978200"/>
              <a:ext cx="7695720" cy="4328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fr-CH" sz="1800" b="1" i="1" strike="noStrike" spc="-1" dirty="0">
                  <a:solidFill>
                    <a:srgbClr val="000000"/>
                  </a:solidFill>
                  <a:latin typeface="Cambria"/>
                </a:rPr>
                <a:t>Association de trésoriers en Suisse romande</a:t>
              </a:r>
              <a:endParaRPr lang="fr-CH" sz="18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CH" sz="14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fr-CH" sz="1600" b="0" strike="noStrike" spc="-1" dirty="0">
                  <a:solidFill>
                    <a:srgbClr val="000000"/>
                  </a:solidFill>
                  <a:latin typeface="Cambria"/>
                </a:rPr>
                <a:t>86 entreprises privées, collectivités publiques et ONG</a:t>
              </a:r>
              <a:endParaRPr lang="fr-CH" sz="16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fr-CH" sz="1600" b="0" strike="noStrike" spc="-1" dirty="0">
                  <a:solidFill>
                    <a:srgbClr val="000000"/>
                  </a:solidFill>
                  <a:latin typeface="Cambria"/>
                </a:rPr>
                <a:t>147 personnes membres, dont 9 membres d’honneur</a:t>
              </a:r>
              <a:endParaRPr lang="fr-CH" sz="16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CH" sz="16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fr-CH" sz="1800" b="1" i="1" strike="noStrike" spc="-1" dirty="0">
                  <a:solidFill>
                    <a:srgbClr val="000000"/>
                  </a:solidFill>
                  <a:latin typeface="Cambria"/>
                </a:rPr>
                <a:t>Comité</a:t>
              </a:r>
              <a:r>
                <a:rPr lang="fr-CH" sz="1600" b="1" i="1" strike="noStrike" spc="-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fr-CH" sz="1600" i="1" strike="noStrike" spc="-1" dirty="0">
                  <a:solidFill>
                    <a:srgbClr val="000000"/>
                  </a:solidFill>
                  <a:latin typeface="Cambria"/>
                </a:rPr>
                <a:t>(2019 – 2023)</a:t>
              </a:r>
              <a:endParaRPr lang="fr-CH" sz="1800" i="1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CH" sz="14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fr-CH" sz="1600" b="0" strike="noStrike" spc="-1" dirty="0">
                  <a:solidFill>
                    <a:srgbClr val="000000"/>
                  </a:solidFill>
                  <a:latin typeface="Cambria"/>
                </a:rPr>
                <a:t>Eric FELLI </a:t>
              </a:r>
              <a:r>
                <a:rPr lang="fr-CH" sz="1600" b="0" i="1" strike="noStrike" spc="-1" dirty="0">
                  <a:solidFill>
                    <a:srgbClr val="000000"/>
                  </a:solidFill>
                  <a:latin typeface="Cambria"/>
                </a:rPr>
                <a:t>(président)</a:t>
              </a:r>
              <a:endParaRPr lang="fr-CH" sz="16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fr-CH" sz="1600" b="0" strike="noStrike" spc="-1" dirty="0">
                  <a:solidFill>
                    <a:srgbClr val="000000"/>
                  </a:solidFill>
                  <a:latin typeface="Cambria"/>
                </a:rPr>
                <a:t>Sakine UCURUM PION</a:t>
              </a:r>
              <a:r>
                <a:rPr lang="fr-CH" sz="1600" b="0" i="1" strike="noStrike" spc="-1" dirty="0">
                  <a:solidFill>
                    <a:srgbClr val="000000"/>
                  </a:solidFill>
                  <a:latin typeface="Cambria"/>
                </a:rPr>
                <a:t> (secrétaire)</a:t>
              </a:r>
              <a:endParaRPr lang="fr-CH" sz="16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fr-CH" sz="1600" b="0" strike="noStrike" spc="-1" dirty="0">
                  <a:solidFill>
                    <a:srgbClr val="000000"/>
                  </a:solidFill>
                  <a:latin typeface="Cambria"/>
                </a:rPr>
                <a:t>Tobias THIESSEN </a:t>
              </a:r>
              <a:r>
                <a:rPr lang="fr-CH" sz="1600" b="0" i="1" strike="noStrike" spc="-1" dirty="0">
                  <a:solidFill>
                    <a:srgbClr val="000000"/>
                  </a:solidFill>
                  <a:latin typeface="Cambria"/>
                </a:rPr>
                <a:t>(vice-président)</a:t>
              </a:r>
              <a:endParaRPr lang="fr-CH" sz="16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fr-CH" sz="1600" b="0" strike="noStrike" spc="-1" dirty="0">
                  <a:solidFill>
                    <a:srgbClr val="000000"/>
                  </a:solidFill>
                  <a:latin typeface="Cambria"/>
                </a:rPr>
                <a:t>Fabrice MOORE </a:t>
              </a:r>
              <a:br>
                <a:rPr dirty="0"/>
              </a:br>
              <a:r>
                <a:rPr lang="fr-CH" sz="1600" b="0" strike="noStrike" spc="-1" dirty="0">
                  <a:solidFill>
                    <a:srgbClr val="000000"/>
                  </a:solidFill>
                  <a:latin typeface="Cambria"/>
                </a:rPr>
                <a:t>Guillermo de la FUENTE</a:t>
              </a:r>
              <a:endParaRPr lang="fr-CH" sz="16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fr-CH" sz="1600" b="0" strike="noStrike" spc="-1" dirty="0">
                  <a:solidFill>
                    <a:srgbClr val="000000"/>
                  </a:solidFill>
                  <a:latin typeface="Cambria"/>
                </a:rPr>
                <a:t>Daniel HARTMEIER</a:t>
              </a:r>
              <a:endParaRPr lang="fr-CH" sz="16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fr-CH" sz="1600" b="0" strike="noStrike" spc="-1" dirty="0">
                  <a:solidFill>
                    <a:srgbClr val="000000"/>
                  </a:solidFill>
                  <a:latin typeface="Cambria"/>
                </a:rPr>
                <a:t>Andreea LAPLACE</a:t>
              </a:r>
              <a:br>
                <a:rPr dirty="0"/>
              </a:br>
              <a:br>
                <a:rPr dirty="0"/>
              </a:br>
              <a:endParaRPr lang="fr-CH" sz="16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fr-CH" sz="16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fr-CH" sz="1400" b="0" strike="noStrike" spc="-1" dirty="0">
                  <a:solidFill>
                    <a:srgbClr val="000000"/>
                  </a:solidFill>
                  <a:latin typeface="Cambria"/>
                </a:rPr>
                <a:t> </a:t>
              </a:r>
              <a:endParaRPr lang="fr-CH" sz="1400" b="0" strike="noStrike" spc="-1" dirty="0">
                <a:latin typeface="Arial"/>
              </a:endParaRPr>
            </a:p>
          </p:txBody>
        </p:sp>
        <p:pic>
          <p:nvPicPr>
            <p:cNvPr id="87" name="Picture 2"/>
            <p:cNvPicPr/>
            <p:nvPr/>
          </p:nvPicPr>
          <p:blipFill>
            <a:blip r:embed="rId3"/>
            <a:stretch/>
          </p:blipFill>
          <p:spPr>
            <a:xfrm>
              <a:off x="5657760" y="5420880"/>
              <a:ext cx="894960" cy="9522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6"/>
            <p:cNvPicPr/>
            <p:nvPr/>
          </p:nvPicPr>
          <p:blipFill>
            <a:blip r:embed="rId4"/>
            <a:stretch/>
          </p:blipFill>
          <p:spPr>
            <a:xfrm>
              <a:off x="2016360" y="5441400"/>
              <a:ext cx="894960" cy="9522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"/>
            <p:cNvPicPr/>
            <p:nvPr/>
          </p:nvPicPr>
          <p:blipFill>
            <a:blip r:embed="rId5"/>
            <a:stretch/>
          </p:blipFill>
          <p:spPr>
            <a:xfrm>
              <a:off x="4853160" y="5416920"/>
              <a:ext cx="799920" cy="942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15"/>
            <p:cNvPicPr/>
            <p:nvPr/>
          </p:nvPicPr>
          <p:blipFill>
            <a:blip r:embed="rId6"/>
            <a:stretch/>
          </p:blipFill>
          <p:spPr>
            <a:xfrm>
              <a:off x="2911680" y="5456880"/>
              <a:ext cx="1371240" cy="9370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4"/>
            <p:cNvPicPr/>
            <p:nvPr/>
          </p:nvPicPr>
          <p:blipFill>
            <a:blip r:embed="rId7"/>
            <a:stretch/>
          </p:blipFill>
          <p:spPr>
            <a:xfrm>
              <a:off x="3967560" y="5421240"/>
              <a:ext cx="885600" cy="9522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92" name="Image 1"/>
          <p:cNvPicPr/>
          <p:nvPr/>
        </p:nvPicPr>
        <p:blipFill>
          <a:blip r:embed="rId8"/>
          <a:stretch/>
        </p:blipFill>
        <p:spPr>
          <a:xfrm>
            <a:off x="6581160" y="5441400"/>
            <a:ext cx="684720" cy="914400"/>
          </a:xfrm>
          <a:prstGeom prst="rect">
            <a:avLst/>
          </a:prstGeom>
          <a:ln>
            <a:noFill/>
          </a:ln>
        </p:spPr>
      </p:pic>
      <p:pic>
        <p:nvPicPr>
          <p:cNvPr id="93" name="Image 2"/>
          <p:cNvPicPr/>
          <p:nvPr/>
        </p:nvPicPr>
        <p:blipFill>
          <a:blip r:embed="rId9"/>
          <a:stretch/>
        </p:blipFill>
        <p:spPr>
          <a:xfrm>
            <a:off x="7268400" y="5441400"/>
            <a:ext cx="1103040" cy="914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</TotalTime>
  <Words>235</Words>
  <Application>Microsoft Office PowerPoint</Application>
  <PresentationFormat>Affichage à l'écran (4:3)</PresentationFormat>
  <Paragraphs>53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</vt:lpstr>
      <vt:lpstr>Times New Roman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Guillermo De La Fuente</dc:creator>
  <dc:description/>
  <cp:lastModifiedBy>User</cp:lastModifiedBy>
  <cp:revision>293</cp:revision>
  <cp:lastPrinted>2015-06-08T12:43:13Z</cp:lastPrinted>
  <dcterms:created xsi:type="dcterms:W3CDTF">2014-05-16T13:50:52Z</dcterms:created>
  <dcterms:modified xsi:type="dcterms:W3CDTF">2023-06-14T18:05:24Z</dcterms:modified>
  <dc:language>fr-CH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0x0101006D96081E0584BC47A73E9D5065C2B807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11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25</vt:i4>
  </property>
</Properties>
</file>