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tmp" ContentType="image/x-e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tags/tag9.xml" ContentType="application/vnd.openxmlformats-officedocument.presentationml.tags+xml"/>
  <Override PartName="/ppt/notesSlides/notesSlide4.xml" ContentType="application/vnd.openxmlformats-officedocument.presentationml.notesSlide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notesSlides/notesSlide6.xml" ContentType="application/vnd.openxmlformats-officedocument.presentationml.notesSlide+xml"/>
  <Override PartName="/ppt/tags/tag12.xml" ContentType="application/vnd.openxmlformats-officedocument.presentationml.tags+xml"/>
  <Override PartName="/ppt/notesSlides/notesSlide7.xml" ContentType="application/vnd.openxmlformats-officedocument.presentationml.notesSlide+xml"/>
  <Override PartName="/ppt/tags/tag13.xml" ContentType="application/vnd.openxmlformats-officedocument.presentationml.tags+xml"/>
  <Override PartName="/ppt/notesSlides/notesSlide8.xml" ContentType="application/vnd.openxmlformats-officedocument.presentationml.notesSlide+xml"/>
  <Override PartName="/ppt/tags/tag14.xml" ContentType="application/vnd.openxmlformats-officedocument.presentationml.tags+xml"/>
  <Override PartName="/ppt/notesSlides/notesSlide9.xml" ContentType="application/vnd.openxmlformats-officedocument.presentationml.notesSlide+xml"/>
  <Override PartName="/ppt/tags/tag15.xml" ContentType="application/vnd.openxmlformats-officedocument.presentationml.tags+xml"/>
  <Override PartName="/ppt/notesSlides/notesSlide10.xml" ContentType="application/vnd.openxmlformats-officedocument.presentationml.notesSlide+xml"/>
  <Override PartName="/ppt/tags/tag16.xml" ContentType="application/vnd.openxmlformats-officedocument.presentationml.tags+xml"/>
  <Override PartName="/ppt/notesSlides/notesSlide11.xml" ContentType="application/vnd.openxmlformats-officedocument.presentationml.notesSlide+xml"/>
  <Override PartName="/ppt/tags/tag17.xml" ContentType="application/vnd.openxmlformats-officedocument.presentationml.tags+xml"/>
  <Override PartName="/ppt/notesSlides/notesSlide12.xml" ContentType="application/vnd.openxmlformats-officedocument.presentationml.notesSlide+xml"/>
  <Override PartName="/ppt/tags/tag18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84" r:id="rId2"/>
    <p:sldId id="458" r:id="rId3"/>
    <p:sldId id="460" r:id="rId4"/>
    <p:sldId id="576" r:id="rId5"/>
    <p:sldId id="575" r:id="rId6"/>
    <p:sldId id="591" r:id="rId7"/>
    <p:sldId id="580" r:id="rId8"/>
    <p:sldId id="593" r:id="rId9"/>
    <p:sldId id="592" r:id="rId10"/>
    <p:sldId id="594" r:id="rId11"/>
    <p:sldId id="582" r:id="rId12"/>
    <p:sldId id="583" r:id="rId13"/>
    <p:sldId id="595" r:id="rId14"/>
    <p:sldId id="574" r:id="rId15"/>
    <p:sldId id="597" r:id="rId16"/>
    <p:sldId id="586" r:id="rId17"/>
    <p:sldId id="614" r:id="rId18"/>
    <p:sldId id="615" r:id="rId19"/>
    <p:sldId id="616" r:id="rId20"/>
    <p:sldId id="617" r:id="rId21"/>
    <p:sldId id="618" r:id="rId22"/>
  </p:sldIdLst>
  <p:sldSz cx="9906000" cy="6858000" type="A4"/>
  <p:notesSz cx="6797675" cy="9872663"/>
  <p:custDataLst>
    <p:tags r:id="rId25"/>
  </p:custDataLst>
  <p:defaultTextStyle>
    <a:defPPr>
      <a:defRPr lang="fr-C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6">
          <p15:clr>
            <a:srgbClr val="A4A3A4"/>
          </p15:clr>
        </p15:guide>
        <p15:guide id="2" orient="horz" pos="4047">
          <p15:clr>
            <a:srgbClr val="A4A3A4"/>
          </p15:clr>
        </p15:guide>
        <p15:guide id="3" orient="horz" pos="3514">
          <p15:clr>
            <a:srgbClr val="A4A3A4"/>
          </p15:clr>
        </p15:guide>
        <p15:guide id="4" pos="396">
          <p15:clr>
            <a:srgbClr val="A4A3A4"/>
          </p15:clr>
        </p15:guide>
        <p15:guide id="5" pos="60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E2D"/>
    <a:srgbClr val="A20000"/>
    <a:srgbClr val="FF9933"/>
    <a:srgbClr val="FF9900"/>
    <a:srgbClr val="FF0066"/>
    <a:srgbClr val="FF3399"/>
    <a:srgbClr val="FF99FF"/>
    <a:srgbClr val="FF66CC"/>
    <a:srgbClr val="FFCC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30" autoAdjust="0"/>
    <p:restoredTop sz="95233" autoAdjust="0"/>
  </p:normalViewPr>
  <p:slideViewPr>
    <p:cSldViewPr snapToGrid="0" showGuides="1">
      <p:cViewPr varScale="1">
        <p:scale>
          <a:sx n="106" d="100"/>
          <a:sy n="106" d="100"/>
        </p:scale>
        <p:origin x="1236" y="102"/>
      </p:cViewPr>
      <p:guideLst>
        <p:guide orient="horz" pos="696"/>
        <p:guide orient="horz" pos="4047"/>
        <p:guide orient="horz" pos="3514"/>
        <p:guide pos="396"/>
        <p:guide pos="602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419A703-9398-429C-B1B9-D8B0629459AB}" type="datetimeFigureOut">
              <a:rPr lang="fr-CH"/>
              <a:pPr>
                <a:defRPr/>
              </a:pPr>
              <a:t>12.06.2023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EC2C824-2A95-49DC-BA64-7264B1D0B830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9483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F34CA72-A81A-4045-9152-650C9FE85A0C}" type="datetimeFigureOut">
              <a:rPr lang="fr-CH"/>
              <a:pPr>
                <a:defRPr/>
              </a:pPr>
              <a:t>12.06.2023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23900" y="739775"/>
            <a:ext cx="53498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H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CH" noProof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7C143AD1-AA35-4471-929F-6F4F84288FDB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372910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2749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n-GB" altLang="fr-FR" sz="800" smtClean="0"/>
              <a:t>II A - PF ACTIFS CHF - MASTER.ppt</a:t>
            </a:r>
          </a:p>
        </p:txBody>
      </p:sp>
      <p:sp>
        <p:nvSpPr>
          <p:cNvPr id="34099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CDFDDAAE-E6CD-4CC2-9CA8-8D43A56DCB9C}" type="slidenum">
              <a:rPr lang="en-GB" altLang="fr-FR" sz="800" smtClean="0"/>
              <a:pPr eaLnBrk="1" hangingPunct="1">
                <a:spcBef>
                  <a:spcPct val="0"/>
                </a:spcBef>
                <a:defRPr/>
              </a:pPr>
              <a:t>9</a:t>
            </a:fld>
            <a:endParaRPr lang="en-GB" altLang="fr-FR" sz="800" smtClean="0"/>
          </a:p>
        </p:txBody>
      </p:sp>
      <p:sp>
        <p:nvSpPr>
          <p:cNvPr id="1177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3900" y="739775"/>
            <a:ext cx="5348288" cy="3703638"/>
          </a:xfrm>
          <a:ln/>
        </p:spPr>
      </p:sp>
      <p:sp>
        <p:nvSpPr>
          <p:cNvPr id="11776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CH" altLang="fr-FR" sz="500" b="0" dirty="0" smtClean="0"/>
          </a:p>
        </p:txBody>
      </p:sp>
    </p:spTree>
    <p:extLst>
      <p:ext uri="{BB962C8B-B14F-4D97-AF65-F5344CB8AC3E}">
        <p14:creationId xmlns:p14="http://schemas.microsoft.com/office/powerpoint/2010/main" val="24878800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s commentaires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H" dirty="0" smtClean="0"/>
              <a:t>RPGtrim01a  / RPGtrim01b / RPGtrim01F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CH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H" dirty="0" smtClean="0"/>
              <a:t>0. Graph avec courbe</a:t>
            </a:r>
            <a:r>
              <a:rPr lang="fr-CH" baseline="0" dirty="0" smtClean="0"/>
              <a:t> US + 1</a:t>
            </a:r>
            <a:r>
              <a:rPr lang="fr-CH" baseline="30000" dirty="0" smtClean="0"/>
              <a:t>e</a:t>
            </a:r>
            <a:r>
              <a:rPr lang="fr-CH" baseline="0" dirty="0" smtClean="0"/>
              <a:t> paragraphe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H" baseline="0" dirty="0" smtClean="0"/>
              <a:t>1. Au clic </a:t>
            </a:r>
            <a:r>
              <a:rPr lang="fr-CH" baseline="0" dirty="0" smtClean="0">
                <a:sym typeface="Wingdings" panose="05000000000000000000" pitchFamily="2" charset="2"/>
              </a:rPr>
              <a:t> les deux autres courbes apparaissent ZE + CH puis les autres paragraphes suivent les uns après les autres</a:t>
            </a:r>
            <a:endParaRPr lang="fr-CH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CH" dirty="0" smtClean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7603913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s commentaires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CH" dirty="0" smtClean="0"/>
              <a:t>RPGWAG01</a:t>
            </a:r>
          </a:p>
        </p:txBody>
      </p:sp>
    </p:spTree>
    <p:extLst>
      <p:ext uri="{BB962C8B-B14F-4D97-AF65-F5344CB8AC3E}">
        <p14:creationId xmlns:p14="http://schemas.microsoft.com/office/powerpoint/2010/main" val="34273145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s commentaires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CH" dirty="0" smtClean="0"/>
              <a:t>RPGWAG01</a:t>
            </a:r>
          </a:p>
        </p:txBody>
      </p:sp>
    </p:spTree>
    <p:extLst>
      <p:ext uri="{BB962C8B-B14F-4D97-AF65-F5344CB8AC3E}">
        <p14:creationId xmlns:p14="http://schemas.microsoft.com/office/powerpoint/2010/main" val="12441816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MDSG9K6.3F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143AD1-AA35-4471-929F-6F4F84288FDB}" type="slidenum">
              <a:rPr lang="fr-CH" smtClean="0"/>
              <a:pPr>
                <a:defRPr/>
              </a:pPr>
              <a:t>13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92038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MDSG973.3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143AD1-AA35-4471-929F-6F4F84288FDB}" type="slidenum">
              <a:rPr lang="fr-CH" smtClean="0"/>
              <a:pPr>
                <a:defRPr/>
              </a:pPr>
              <a:t>14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51919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143AD1-AA35-4471-929F-6F4F84288FDB}" type="slidenum">
              <a:rPr lang="fr-CH" smtClean="0"/>
              <a:pPr>
                <a:defRPr/>
              </a:pPr>
              <a:t>15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6070668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MDSG105.3a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143AD1-AA35-4471-929F-6F4F84288FDB}" type="slidenum">
              <a:rPr lang="fr-CH" smtClean="0"/>
              <a:pPr>
                <a:defRPr/>
              </a:pPr>
              <a:t>16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442984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50885">
              <a:defRPr/>
            </a:pPr>
            <a:r>
              <a:rPr lang="fr-CH" dirty="0" smtClean="0"/>
              <a:t>RPG220213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143AD1-AA35-4471-929F-6F4F84288FDB}" type="slidenum">
              <a:rPr lang="fr-CH" smtClean="0"/>
              <a:pPr>
                <a:defRPr/>
              </a:pPr>
              <a:t>17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418343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MDSG9B0.4A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CD30DC-E0BA-4A56-ADE2-6F803578C8D2}" type="slidenum">
              <a:rPr lang="fr-CH" smtClean="0"/>
              <a:pPr>
                <a:defRPr/>
              </a:pPr>
              <a:t>18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651663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n-GB" altLang="fr-FR" sz="800" smtClean="0"/>
              <a:t>II A - PF ACTIFS CHF - MASTER.ppt</a:t>
            </a:r>
          </a:p>
        </p:txBody>
      </p:sp>
      <p:sp>
        <p:nvSpPr>
          <p:cNvPr id="34099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801074C6-B1CB-4CE8-8754-6C8A15386DFD}" type="slidenum">
              <a:rPr lang="en-GB" altLang="fr-FR" sz="800" smtClean="0"/>
              <a:pPr eaLnBrk="1" hangingPunct="1">
                <a:spcBef>
                  <a:spcPct val="0"/>
                </a:spcBef>
                <a:defRPr/>
              </a:pPr>
              <a:t>1</a:t>
            </a:fld>
            <a:endParaRPr lang="en-GB" altLang="fr-FR" sz="800" smtClean="0"/>
          </a:p>
        </p:txBody>
      </p:sp>
      <p:sp>
        <p:nvSpPr>
          <p:cNvPr id="1208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3900" y="739775"/>
            <a:ext cx="5348288" cy="3703638"/>
          </a:xfrm>
          <a:ln/>
        </p:spPr>
      </p:sp>
      <p:sp>
        <p:nvSpPr>
          <p:cNvPr id="12083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fr-CH" altLang="fr-FR" sz="500" b="1" dirty="0" smtClean="0"/>
              <a:t>ALTREC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MDSA019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CD30DC-E0BA-4A56-ADE2-6F803578C8D2}" type="slidenum">
              <a:rPr lang="fr-CH" smtClean="0"/>
              <a:pPr>
                <a:defRPr/>
              </a:pPr>
              <a:t>19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147401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869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n-GB" altLang="fr-FR" sz="800" smtClean="0"/>
              <a:t>II A - PF ACTIFS CHF - MASTER.ppt</a:t>
            </a:r>
          </a:p>
        </p:txBody>
      </p:sp>
      <p:sp>
        <p:nvSpPr>
          <p:cNvPr id="34099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CDFDDAAE-E6CD-4CC2-9CA8-8D43A56DCB9C}" type="slidenum">
              <a:rPr lang="en-GB" altLang="fr-FR" sz="800" smtClean="0"/>
              <a:pPr eaLnBrk="1" hangingPunct="1">
                <a:spcBef>
                  <a:spcPct val="0"/>
                </a:spcBef>
                <a:defRPr/>
              </a:pPr>
              <a:t>2</a:t>
            </a:fld>
            <a:endParaRPr lang="en-GB" altLang="fr-FR" sz="800" smtClean="0"/>
          </a:p>
        </p:txBody>
      </p:sp>
      <p:sp>
        <p:nvSpPr>
          <p:cNvPr id="1177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3900" y="739775"/>
            <a:ext cx="5348288" cy="3703638"/>
          </a:xfrm>
          <a:ln/>
        </p:spPr>
      </p:sp>
      <p:sp>
        <p:nvSpPr>
          <p:cNvPr id="11776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fr-CH" altLang="fr-FR" sz="500" b="1" dirty="0" smtClean="0"/>
              <a:t>REUSPETA</a:t>
            </a:r>
          </a:p>
          <a:p>
            <a:pPr eaLnBrk="1" hangingPunct="1"/>
            <a:r>
              <a:rPr lang="fr-CH" altLang="fr-FR" sz="500" b="0" dirty="0" smtClean="0"/>
              <a:t>Depuis 1968, la variation</a:t>
            </a:r>
            <a:r>
              <a:rPr lang="fr-CH" altLang="fr-FR" sz="500" b="0" baseline="0" dirty="0" smtClean="0"/>
              <a:t> annuelle du LEU US est passé en-dessous de zéro </a:t>
            </a:r>
            <a:r>
              <a:rPr lang="fr-CH" altLang="fr-FR" sz="500" b="0" dirty="0" smtClean="0"/>
              <a:t>8 fois avant</a:t>
            </a:r>
            <a:r>
              <a:rPr lang="fr-CH" altLang="fr-FR" sz="500" b="0" baseline="0" dirty="0" smtClean="0"/>
              <a:t> les 7 récessions (un seul faux signal en janvier 96).</a:t>
            </a:r>
          </a:p>
          <a:p>
            <a:pPr eaLnBrk="1" hangingPunct="1"/>
            <a:r>
              <a:rPr lang="fr-CH" altLang="fr-FR" sz="500" b="0" baseline="0" dirty="0" smtClean="0"/>
              <a:t>Elle s’est inversée en moyenne 6.7 mois (entre 0 et 16 mois) avant une récession. C’est inversée en juillet 2022</a:t>
            </a:r>
            <a:endParaRPr lang="fr-CH" altLang="fr-FR" sz="500" b="0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n-GB" altLang="fr-FR" sz="800" smtClean="0"/>
              <a:t>II A - PF ACTIFS CHF - MASTER.ppt</a:t>
            </a:r>
          </a:p>
        </p:txBody>
      </p:sp>
      <p:sp>
        <p:nvSpPr>
          <p:cNvPr id="34099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CDFDDAAE-E6CD-4CC2-9CA8-8D43A56DCB9C}" type="slidenum">
              <a:rPr lang="en-GB" altLang="fr-FR" sz="800" smtClean="0"/>
              <a:pPr eaLnBrk="1" hangingPunct="1">
                <a:spcBef>
                  <a:spcPct val="0"/>
                </a:spcBef>
                <a:defRPr/>
              </a:pPr>
              <a:t>3</a:t>
            </a:fld>
            <a:endParaRPr lang="en-GB" altLang="fr-FR" sz="800" smtClean="0"/>
          </a:p>
        </p:txBody>
      </p:sp>
      <p:sp>
        <p:nvSpPr>
          <p:cNvPr id="1177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3900" y="739775"/>
            <a:ext cx="5348288" cy="3703638"/>
          </a:xfrm>
          <a:ln/>
        </p:spPr>
      </p:sp>
      <p:sp>
        <p:nvSpPr>
          <p:cNvPr id="11776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fr-CH" altLang="fr-FR" sz="500" b="1" dirty="0" smtClean="0"/>
              <a:t>REUSPETA</a:t>
            </a:r>
          </a:p>
          <a:p>
            <a:pPr eaLnBrk="1" hangingPunct="1"/>
            <a:r>
              <a:rPr lang="fr-CH" altLang="fr-FR" sz="500" b="0" dirty="0" smtClean="0"/>
              <a:t>Depuis 1968, la pente des taux s’est inversée 8 fois avant</a:t>
            </a:r>
            <a:r>
              <a:rPr lang="fr-CH" altLang="fr-FR" sz="500" b="0" baseline="0" dirty="0" smtClean="0"/>
              <a:t> les 7 récessions (un seul faux signal en septembre 98).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H" altLang="fr-FR" sz="500" b="0" baseline="0" dirty="0" smtClean="0"/>
              <a:t>Elle s’est inversée en moyenne 11.6 mois (entre 5 et 17 mois) avant une récession. C’est inversée en novembre 2022</a:t>
            </a:r>
            <a:endParaRPr lang="fr-CH" altLang="fr-FR" sz="500" b="0" dirty="0" smtClean="0"/>
          </a:p>
          <a:p>
            <a:pPr eaLnBrk="1" hangingPunct="1"/>
            <a:endParaRPr lang="fr-CH" altLang="fr-FR" sz="500" b="0" dirty="0" smtClean="0"/>
          </a:p>
        </p:txBody>
      </p:sp>
    </p:spTree>
    <p:extLst>
      <p:ext uri="{BB962C8B-B14F-4D97-AF65-F5344CB8AC3E}">
        <p14:creationId xmlns:p14="http://schemas.microsoft.com/office/powerpoint/2010/main" val="2048347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n-GB" altLang="fr-FR" sz="800" smtClean="0"/>
              <a:t>II A - PF ACTIFS CHF - MASTER.ppt</a:t>
            </a:r>
          </a:p>
        </p:txBody>
      </p:sp>
      <p:sp>
        <p:nvSpPr>
          <p:cNvPr id="34099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CDFDDAAE-E6CD-4CC2-9CA8-8D43A56DCB9C}" type="slidenum">
              <a:rPr lang="en-GB" altLang="fr-FR" sz="800" smtClean="0"/>
              <a:pPr eaLnBrk="1" hangingPunct="1">
                <a:spcBef>
                  <a:spcPct val="0"/>
                </a:spcBef>
                <a:defRPr/>
              </a:pPr>
              <a:t>4</a:t>
            </a:fld>
            <a:endParaRPr lang="en-GB" altLang="fr-FR" sz="800" smtClean="0"/>
          </a:p>
        </p:txBody>
      </p:sp>
      <p:sp>
        <p:nvSpPr>
          <p:cNvPr id="1177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3900" y="739775"/>
            <a:ext cx="5348288" cy="3703638"/>
          </a:xfrm>
          <a:ln/>
        </p:spPr>
      </p:sp>
      <p:sp>
        <p:nvSpPr>
          <p:cNvPr id="11776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CH" altLang="fr-FR" sz="500" b="0" dirty="0" smtClean="0"/>
          </a:p>
        </p:txBody>
      </p:sp>
    </p:spTree>
    <p:extLst>
      <p:ext uri="{BB962C8B-B14F-4D97-AF65-F5344CB8AC3E}">
        <p14:creationId xmlns:p14="http://schemas.microsoft.com/office/powerpoint/2010/main" val="1753446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n-GB" altLang="fr-FR" sz="800" smtClean="0"/>
              <a:t>II A - PF ACTIFS CHF - MASTER.ppt</a:t>
            </a:r>
          </a:p>
        </p:txBody>
      </p:sp>
      <p:sp>
        <p:nvSpPr>
          <p:cNvPr id="34099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CDFDDAAE-E6CD-4CC2-9CA8-8D43A56DCB9C}" type="slidenum">
              <a:rPr lang="en-GB" altLang="fr-FR" sz="800" smtClean="0"/>
              <a:pPr eaLnBrk="1" hangingPunct="1">
                <a:spcBef>
                  <a:spcPct val="0"/>
                </a:spcBef>
                <a:defRPr/>
              </a:pPr>
              <a:t>5</a:t>
            </a:fld>
            <a:endParaRPr lang="en-GB" altLang="fr-FR" sz="800" smtClean="0"/>
          </a:p>
        </p:txBody>
      </p:sp>
      <p:sp>
        <p:nvSpPr>
          <p:cNvPr id="1177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3900" y="739775"/>
            <a:ext cx="5348288" cy="3703638"/>
          </a:xfrm>
          <a:ln/>
        </p:spPr>
      </p:sp>
      <p:sp>
        <p:nvSpPr>
          <p:cNvPr id="11776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CH" altLang="fr-FR" sz="500" b="0" dirty="0" smtClean="0"/>
          </a:p>
        </p:txBody>
      </p:sp>
    </p:spTree>
    <p:extLst>
      <p:ext uri="{BB962C8B-B14F-4D97-AF65-F5344CB8AC3E}">
        <p14:creationId xmlns:p14="http://schemas.microsoft.com/office/powerpoint/2010/main" val="22892456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H" dirty="0" smtClean="0"/>
              <a:t>MDSa126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CD30DC-E0BA-4A56-ADE2-6F803578C8D2}" type="slidenum">
              <a:rPr lang="fr-CH" smtClean="0"/>
              <a:pPr>
                <a:defRPr/>
              </a:pPr>
              <a:t>6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883951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n-GB" altLang="fr-FR" sz="800" smtClean="0"/>
              <a:t>II A - PF ACTIFS CHF - MASTER.ppt</a:t>
            </a:r>
          </a:p>
        </p:txBody>
      </p:sp>
      <p:sp>
        <p:nvSpPr>
          <p:cNvPr id="34099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CDFDDAAE-E6CD-4CC2-9CA8-8D43A56DCB9C}" type="slidenum">
              <a:rPr lang="en-GB" altLang="fr-FR" sz="800" smtClean="0"/>
              <a:pPr eaLnBrk="1" hangingPunct="1">
                <a:spcBef>
                  <a:spcPct val="0"/>
                </a:spcBef>
                <a:defRPr/>
              </a:pPr>
              <a:t>7</a:t>
            </a:fld>
            <a:endParaRPr lang="en-GB" altLang="fr-FR" sz="800" smtClean="0"/>
          </a:p>
        </p:txBody>
      </p:sp>
      <p:sp>
        <p:nvSpPr>
          <p:cNvPr id="1177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3900" y="739775"/>
            <a:ext cx="5348288" cy="3703638"/>
          </a:xfrm>
          <a:ln/>
        </p:spPr>
      </p:sp>
      <p:sp>
        <p:nvSpPr>
          <p:cNvPr id="11776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CH" altLang="fr-FR" sz="500" b="0" dirty="0" smtClean="0"/>
          </a:p>
        </p:txBody>
      </p:sp>
    </p:spTree>
    <p:extLst>
      <p:ext uri="{BB962C8B-B14F-4D97-AF65-F5344CB8AC3E}">
        <p14:creationId xmlns:p14="http://schemas.microsoft.com/office/powerpoint/2010/main" val="3525616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en-GB" altLang="fr-FR" sz="800" smtClean="0"/>
              <a:t>II A - PF ACTIFS CHF - MASTER.ppt</a:t>
            </a:r>
          </a:p>
        </p:txBody>
      </p:sp>
      <p:sp>
        <p:nvSpPr>
          <p:cNvPr id="34099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7738" eaLnBrk="0" hangingPunct="0">
              <a:spcBef>
                <a:spcPct val="30000"/>
              </a:spcBef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CDFDDAAE-E6CD-4CC2-9CA8-8D43A56DCB9C}" type="slidenum">
              <a:rPr lang="en-GB" altLang="fr-FR" sz="800" smtClean="0"/>
              <a:pPr eaLnBrk="1" hangingPunct="1">
                <a:spcBef>
                  <a:spcPct val="0"/>
                </a:spcBef>
                <a:defRPr/>
              </a:pPr>
              <a:t>8</a:t>
            </a:fld>
            <a:endParaRPr lang="en-GB" altLang="fr-FR" sz="800" smtClean="0"/>
          </a:p>
        </p:txBody>
      </p:sp>
      <p:sp>
        <p:nvSpPr>
          <p:cNvPr id="1177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3900" y="739775"/>
            <a:ext cx="5348288" cy="3703638"/>
          </a:xfrm>
          <a:ln/>
        </p:spPr>
      </p:sp>
      <p:sp>
        <p:nvSpPr>
          <p:cNvPr id="11776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fr-CH" altLang="fr-FR" sz="500" b="0" dirty="0" smtClean="0"/>
              <a:t>9 mai 2023 (CA): le coût moyen de la dette des ménages et entreprises est passé de  1.7% au début de 2022 à 2.5% au Q4 dans les économies avancées.</a:t>
            </a:r>
          </a:p>
          <a:p>
            <a:pPr eaLnBrk="1" hangingPunct="1"/>
            <a:r>
              <a:rPr lang="fr-CH" altLang="fr-FR" sz="500" b="0" baseline="0" dirty="0" smtClean="0"/>
              <a:t>                           Le % du salaires des particuliers / des bénéfices des entreprises dédiés au service de la dette (paiement des intérêts) a augmenté de 1.5% en 2022.</a:t>
            </a:r>
          </a:p>
          <a:p>
            <a:pPr eaLnBrk="1" hangingPunct="1"/>
            <a:r>
              <a:rPr lang="fr-CH" altLang="fr-FR" sz="500" b="0" baseline="0" dirty="0" smtClean="0"/>
              <a:t>	   =&gt; LA HAUSSE DES TAUX à </a:t>
            </a:r>
            <a:r>
              <a:rPr lang="fr-CH" altLang="fr-FR" sz="500" b="0" baseline="0" dirty="0" err="1" smtClean="0"/>
              <a:t>ENLEVé</a:t>
            </a:r>
            <a:r>
              <a:rPr lang="fr-CH" altLang="fr-FR" sz="500" b="0" baseline="0" dirty="0" smtClean="0"/>
              <a:t> 1.5% DE POUVOIR D’ACHATS AUX PARTICULIERS ET 1.5% DE </a:t>
            </a:r>
            <a:r>
              <a:rPr lang="fr-CH" altLang="fr-FR" sz="500" b="0" baseline="0" dirty="0" err="1" smtClean="0"/>
              <a:t>CAPACITé</a:t>
            </a:r>
            <a:r>
              <a:rPr lang="fr-CH" altLang="fr-FR" sz="500" b="0" baseline="0" dirty="0" smtClean="0"/>
              <a:t> D’INVESTISSEMENT AUX ENTREPRISES.</a:t>
            </a:r>
            <a:endParaRPr lang="fr-CH" altLang="fr-FR" sz="500" b="0" dirty="0" smtClean="0"/>
          </a:p>
        </p:txBody>
      </p:sp>
    </p:spTree>
    <p:extLst>
      <p:ext uri="{BB962C8B-B14F-4D97-AF65-F5344CB8AC3E}">
        <p14:creationId xmlns:p14="http://schemas.microsoft.com/office/powerpoint/2010/main" val="1064619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tags" Target="../tags/tag4.xml"/><Relationship Id="rId7" Type="http://schemas.openxmlformats.org/officeDocument/2006/relationships/image" Target="../media/image2.jpe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tags" Target="../tags/tag6.xml"/><Relationship Id="rId7" Type="http://schemas.openxmlformats.org/officeDocument/2006/relationships/image" Target="../media/image2.jpeg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gray">
          <a:xfrm>
            <a:off x="7856538" y="0"/>
            <a:ext cx="73025" cy="6858000"/>
          </a:xfrm>
          <a:prstGeom prst="rect">
            <a:avLst/>
          </a:prstGeom>
          <a:solidFill>
            <a:srgbClr val="90CDF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9" tIns="45709" rIns="91419" bIns="45709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fr-CH" altLang="fr-FR" sz="1100" b="1">
              <a:solidFill>
                <a:srgbClr val="000000"/>
              </a:solidFill>
            </a:endParaRPr>
          </a:p>
        </p:txBody>
      </p:sp>
      <p:grpSp>
        <p:nvGrpSpPr>
          <p:cNvPr id="6" name="Groupe 12"/>
          <p:cNvGrpSpPr>
            <a:grpSpLocks/>
          </p:cNvGrpSpPr>
          <p:nvPr/>
        </p:nvGrpSpPr>
        <p:grpSpPr bwMode="auto">
          <a:xfrm>
            <a:off x="0" y="5734050"/>
            <a:ext cx="9899650" cy="138113"/>
            <a:chOff x="4" y="5684938"/>
            <a:chExt cx="9900001" cy="246063"/>
          </a:xfrm>
        </p:grpSpPr>
        <p:sp>
          <p:nvSpPr>
            <p:cNvPr id="7" name="Rectangle 3"/>
            <p:cNvSpPr>
              <a:spLocks noChangeArrowheads="1"/>
            </p:cNvSpPr>
            <p:nvPr/>
          </p:nvSpPr>
          <p:spPr bwMode="gray">
            <a:xfrm>
              <a:off x="4" y="5684938"/>
              <a:ext cx="9900001" cy="246063"/>
            </a:xfrm>
            <a:prstGeom prst="rect">
              <a:avLst/>
            </a:prstGeom>
            <a:solidFill>
              <a:srgbClr val="B4FAC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19" tIns="45709" rIns="91419" bIns="45709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fr-CH" altLang="fr-FR" sz="1100" b="1">
                <a:solidFill>
                  <a:srgbClr val="000000"/>
                </a:solidFill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gray">
            <a:xfrm>
              <a:off x="7856756" y="5684938"/>
              <a:ext cx="73025" cy="246063"/>
            </a:xfrm>
            <a:prstGeom prst="rect">
              <a:avLst/>
            </a:prstGeom>
            <a:solidFill>
              <a:srgbClr val="009D4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19" tIns="45709" rIns="91419" bIns="45709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fr-CH" altLang="fr-FR" sz="1100" b="1">
                <a:solidFill>
                  <a:srgbClr val="000000"/>
                </a:solidFill>
              </a:endParaRPr>
            </a:p>
          </p:txBody>
        </p:sp>
      </p:grpSp>
      <p:pic>
        <p:nvPicPr>
          <p:cNvPr id="9" name="Picture 6" descr="\\hcabb57s.vdad1.bcv.ch\u16665\Téléchargements\Image-PNG-Quadrichromie_lar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013" y="4610100"/>
            <a:ext cx="2033587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4"/>
          <p:cNvSpPr>
            <a:spLocks noChangeArrowheads="1"/>
          </p:cNvSpPr>
          <p:nvPr/>
        </p:nvSpPr>
        <p:spPr bwMode="auto">
          <a:xfrm>
            <a:off x="7451725" y="6505575"/>
            <a:ext cx="20637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0CDF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762000">
              <a:defRPr>
                <a:solidFill>
                  <a:schemeClr val="tx1"/>
                </a:solidFill>
                <a:latin typeface="Arial" charset="0"/>
              </a:defRPr>
            </a:lvl1pPr>
            <a:lvl2pPr marL="571500" defTabSz="762000">
              <a:defRPr>
                <a:solidFill>
                  <a:schemeClr val="tx1"/>
                </a:solidFill>
                <a:latin typeface="Arial" charset="0"/>
              </a:defRPr>
            </a:lvl2pPr>
            <a:lvl3pPr marL="1143000" defTabSz="762000">
              <a:defRPr>
                <a:solidFill>
                  <a:schemeClr val="tx1"/>
                </a:solidFill>
                <a:latin typeface="Arial" charset="0"/>
              </a:defRPr>
            </a:lvl3pPr>
            <a:lvl4pPr marL="1714500" defTabSz="762000">
              <a:defRPr>
                <a:solidFill>
                  <a:schemeClr val="tx1"/>
                </a:solidFill>
                <a:latin typeface="Arial" charset="0"/>
              </a:defRPr>
            </a:lvl4pPr>
            <a:lvl5pPr marL="2286000" defTabSz="762000">
              <a:defRPr>
                <a:solidFill>
                  <a:schemeClr val="tx1"/>
                </a:solidFill>
                <a:latin typeface="Arial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0" hangingPunct="0">
              <a:defRPr/>
            </a:pPr>
            <a:fld id="{6546699F-0087-4329-B620-CB7FC80600FF}" type="slidenum">
              <a:rPr lang="fr-CH" altLang="fr-FR" sz="1000" smtClean="0">
                <a:solidFill>
                  <a:srgbClr val="333333"/>
                </a:solidFill>
              </a:rPr>
              <a:pPr algn="r" eaLnBrk="0" hangingPunct="0">
                <a:defRPr/>
              </a:pPr>
              <a:t>‹N°›</a:t>
            </a:fld>
            <a:endParaRPr lang="fr-CH" altLang="fr-FR" sz="1000" dirty="0" smtClean="0">
              <a:solidFill>
                <a:srgbClr val="333333"/>
              </a:solidFill>
            </a:endParaRPr>
          </a:p>
        </p:txBody>
      </p:sp>
      <p:sp>
        <p:nvSpPr>
          <p:cNvPr id="5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42950" y="3491839"/>
            <a:ext cx="6244366" cy="6216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altLang="fr-FR" smtClean="0"/>
              <a:t>Modifiez le style des sous-titres du masque</a:t>
            </a:r>
            <a:endParaRPr lang="fr-FR" altLang="fr-FR" dirty="0" smtClean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750094" y="2362200"/>
            <a:ext cx="6242847" cy="1066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48291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88" name="Diapositive think-cell" r:id="rId5" imgW="286" imgH="286" progId="TCLayout.ActiveDocument.1">
                  <p:embed/>
                </p:oleObj>
              </mc:Choice>
              <mc:Fallback>
                <p:oleObj name="Diapositive think-cell" r:id="rId5" imgW="286" imgH="286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7451725" y="6505575"/>
            <a:ext cx="20637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0CDF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762000">
              <a:defRPr>
                <a:solidFill>
                  <a:schemeClr val="tx1"/>
                </a:solidFill>
                <a:latin typeface="Arial" charset="0"/>
              </a:defRPr>
            </a:lvl1pPr>
            <a:lvl2pPr marL="571500" defTabSz="762000">
              <a:defRPr>
                <a:solidFill>
                  <a:schemeClr val="tx1"/>
                </a:solidFill>
                <a:latin typeface="Arial" charset="0"/>
              </a:defRPr>
            </a:lvl2pPr>
            <a:lvl3pPr marL="1143000" defTabSz="762000">
              <a:defRPr>
                <a:solidFill>
                  <a:schemeClr val="tx1"/>
                </a:solidFill>
                <a:latin typeface="Arial" charset="0"/>
              </a:defRPr>
            </a:lvl3pPr>
            <a:lvl4pPr marL="1714500" defTabSz="762000">
              <a:defRPr>
                <a:solidFill>
                  <a:schemeClr val="tx1"/>
                </a:solidFill>
                <a:latin typeface="Arial" charset="0"/>
              </a:defRPr>
            </a:lvl4pPr>
            <a:lvl5pPr marL="2286000" defTabSz="762000">
              <a:defRPr>
                <a:solidFill>
                  <a:schemeClr val="tx1"/>
                </a:solidFill>
                <a:latin typeface="Arial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0" hangingPunct="0">
              <a:defRPr/>
            </a:pPr>
            <a:fld id="{EA14F849-AD27-4F18-9453-173DE89D8604}" type="slidenum">
              <a:rPr lang="fr-CH" altLang="fr-FR" sz="1000" smtClean="0">
                <a:solidFill>
                  <a:srgbClr val="333333"/>
                </a:solidFill>
              </a:rPr>
              <a:pPr algn="r" eaLnBrk="0" hangingPunct="0">
                <a:defRPr/>
              </a:pPr>
              <a:t>‹N°›</a:t>
            </a:fld>
            <a:endParaRPr lang="fr-CH" altLang="fr-FR" sz="1000" dirty="0" smtClean="0">
              <a:solidFill>
                <a:srgbClr val="333333"/>
              </a:solidFill>
            </a:endParaRPr>
          </a:p>
        </p:txBody>
      </p:sp>
      <p:pic>
        <p:nvPicPr>
          <p:cNvPr id="6" name="Picture 7" descr="Logo BCV-2006-RVB-pour ppt-2cm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4900" y="325438"/>
            <a:ext cx="814388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necteur droit 6"/>
          <p:cNvCxnSpPr/>
          <p:nvPr/>
        </p:nvCxnSpPr>
        <p:spPr>
          <a:xfrm>
            <a:off x="360363" y="846138"/>
            <a:ext cx="9178925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360363" y="6426200"/>
            <a:ext cx="9178925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9" name="Objet 9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89" name="Diapositive think-cell" r:id="rId8" imgW="286" imgH="286" progId="TCLayout.ActiveDocument.1">
                  <p:embed/>
                </p:oleObj>
              </mc:Choice>
              <mc:Fallback>
                <p:oleObj name="Diapositive think-cell" r:id="rId8" imgW="286" imgH="286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35319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12" name="Diapositive think-cell" r:id="rId5" imgW="286" imgH="286" progId="TCLayout.ActiveDocument.1">
                  <p:embed/>
                </p:oleObj>
              </mc:Choice>
              <mc:Fallback>
                <p:oleObj name="Diapositive think-cell" r:id="rId5" imgW="286" imgH="286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7451725" y="6505575"/>
            <a:ext cx="20637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0CDF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762000">
              <a:defRPr>
                <a:solidFill>
                  <a:schemeClr val="tx1"/>
                </a:solidFill>
                <a:latin typeface="Arial" charset="0"/>
              </a:defRPr>
            </a:lvl1pPr>
            <a:lvl2pPr marL="571500" defTabSz="762000">
              <a:defRPr>
                <a:solidFill>
                  <a:schemeClr val="tx1"/>
                </a:solidFill>
                <a:latin typeface="Arial" charset="0"/>
              </a:defRPr>
            </a:lvl2pPr>
            <a:lvl3pPr marL="1143000" defTabSz="762000">
              <a:defRPr>
                <a:solidFill>
                  <a:schemeClr val="tx1"/>
                </a:solidFill>
                <a:latin typeface="Arial" charset="0"/>
              </a:defRPr>
            </a:lvl3pPr>
            <a:lvl4pPr marL="1714500" defTabSz="762000">
              <a:defRPr>
                <a:solidFill>
                  <a:schemeClr val="tx1"/>
                </a:solidFill>
                <a:latin typeface="Arial" charset="0"/>
              </a:defRPr>
            </a:lvl4pPr>
            <a:lvl5pPr marL="2286000" defTabSz="762000">
              <a:defRPr>
                <a:solidFill>
                  <a:schemeClr val="tx1"/>
                </a:solidFill>
                <a:latin typeface="Arial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0" hangingPunct="0">
              <a:defRPr/>
            </a:pPr>
            <a:fld id="{32A4E5FE-9C61-43B5-B920-0A445FCFFE6C}" type="slidenum">
              <a:rPr lang="fr-CH" altLang="fr-FR" sz="1000" smtClean="0">
                <a:solidFill>
                  <a:srgbClr val="333333"/>
                </a:solidFill>
              </a:rPr>
              <a:pPr algn="r" eaLnBrk="0" hangingPunct="0">
                <a:defRPr/>
              </a:pPr>
              <a:t>‹N°›</a:t>
            </a:fld>
            <a:endParaRPr lang="fr-CH" altLang="fr-FR" sz="1000" dirty="0" smtClean="0">
              <a:solidFill>
                <a:srgbClr val="333333"/>
              </a:solidFill>
            </a:endParaRPr>
          </a:p>
        </p:txBody>
      </p:sp>
      <p:pic>
        <p:nvPicPr>
          <p:cNvPr id="6" name="Picture 7" descr="Logo BCV-2006-RVB-pour ppt-2cm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4900" y="325438"/>
            <a:ext cx="814388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necteur droit 6"/>
          <p:cNvCxnSpPr/>
          <p:nvPr/>
        </p:nvCxnSpPr>
        <p:spPr>
          <a:xfrm>
            <a:off x="360363" y="846138"/>
            <a:ext cx="9178925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360363" y="6426200"/>
            <a:ext cx="9178925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9" name="Objet 9" hidden="1"/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13" name="Diapositive think-cell" r:id="rId8" imgW="286" imgH="286" progId="TCLayout.ActiveDocument.1">
                  <p:embed/>
                </p:oleObj>
              </mc:Choice>
              <mc:Fallback>
                <p:oleObj name="Diapositive think-cell" r:id="rId8" imgW="286" imgH="286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 sz="1400"/>
            </a:lvl1pPr>
            <a:lvl2pPr marL="457200" indent="0">
              <a:buFontTx/>
              <a:buNone/>
              <a:defRPr sz="1400"/>
            </a:lvl2pPr>
            <a:lvl3pPr marL="914400" indent="0">
              <a:buFontTx/>
              <a:buNone/>
              <a:defRPr sz="1400"/>
            </a:lvl3pPr>
            <a:lvl4pPr marL="1371600" indent="0">
              <a:buFontTx/>
              <a:buNone/>
              <a:defRPr sz="1400"/>
            </a:lvl4pPr>
            <a:lvl5pPr marL="1828800" indent="0">
              <a:buFontTx/>
              <a:buNone/>
              <a:defRPr sz="14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205754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12595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3531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t 1" hidden="1"/>
          <p:cNvGraphicFramePr>
            <a:graphicFrameLocks noChangeAspect="1"/>
          </p:cNvGraphicFramePr>
          <p:nvPr>
            <p:custDataLst>
              <p:tags r:id="rId8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99" name="Diapositive think-cell" r:id="rId9" imgW="286" imgH="286" progId="TCLayout.ActiveDocument.1">
                  <p:embed/>
                </p:oleObj>
              </mc:Choice>
              <mc:Fallback>
                <p:oleObj name="Diapositive think-cell" r:id="rId9" imgW="286" imgH="286" progId="TCLayout.ActiveDocument.1">
                  <p:embed/>
                  <p:pic>
                    <p:nvPicPr>
                      <p:cNvPr id="0" name="Obje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360363" y="17463"/>
            <a:ext cx="7843837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0CDF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Modifiez le style du titre</a:t>
            </a: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76450" y="1087438"/>
            <a:ext cx="7462838" cy="518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0CDF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smtClean="0"/>
              <a:t>Cliquez pour modifier les styles du texte du masque</a:t>
            </a:r>
          </a:p>
          <a:p>
            <a:pPr lvl="1"/>
            <a:r>
              <a:rPr lang="en-GB" altLang="fr-FR" smtClean="0"/>
              <a:t>Deuxième niveau</a:t>
            </a:r>
          </a:p>
          <a:p>
            <a:pPr lvl="2"/>
            <a:r>
              <a:rPr lang="en-GB" altLang="fr-FR" smtClean="0"/>
              <a:t>Troisième niveau</a:t>
            </a: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7451725" y="6505575"/>
            <a:ext cx="20637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0CDF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762000">
              <a:defRPr>
                <a:solidFill>
                  <a:schemeClr val="tx1"/>
                </a:solidFill>
                <a:latin typeface="Arial" charset="0"/>
              </a:defRPr>
            </a:lvl1pPr>
            <a:lvl2pPr marL="571500" defTabSz="762000">
              <a:defRPr>
                <a:solidFill>
                  <a:schemeClr val="tx1"/>
                </a:solidFill>
                <a:latin typeface="Arial" charset="0"/>
              </a:defRPr>
            </a:lvl2pPr>
            <a:lvl3pPr marL="1143000" defTabSz="762000">
              <a:defRPr>
                <a:solidFill>
                  <a:schemeClr val="tx1"/>
                </a:solidFill>
                <a:latin typeface="Arial" charset="0"/>
              </a:defRPr>
            </a:lvl3pPr>
            <a:lvl4pPr marL="1714500" defTabSz="762000">
              <a:defRPr>
                <a:solidFill>
                  <a:schemeClr val="tx1"/>
                </a:solidFill>
                <a:latin typeface="Arial" charset="0"/>
              </a:defRPr>
            </a:lvl4pPr>
            <a:lvl5pPr marL="2286000" defTabSz="762000">
              <a:defRPr>
                <a:solidFill>
                  <a:schemeClr val="tx1"/>
                </a:solidFill>
                <a:latin typeface="Arial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0" hangingPunct="0">
              <a:defRPr/>
            </a:pPr>
            <a:fld id="{9026DC42-CC80-4FF1-A00F-D636E843BEFC}" type="slidenum">
              <a:rPr lang="fr-CH" altLang="fr-FR" sz="1000" smtClean="0">
                <a:solidFill>
                  <a:srgbClr val="333333"/>
                </a:solidFill>
              </a:rPr>
              <a:pPr algn="r" eaLnBrk="0" hangingPunct="0">
                <a:defRPr/>
              </a:pPr>
              <a:t>‹N°›</a:t>
            </a:fld>
            <a:endParaRPr lang="fr-CH" altLang="fr-FR" sz="1000" dirty="0" smtClean="0">
              <a:solidFill>
                <a:srgbClr val="333333"/>
              </a:solidFill>
            </a:endParaRPr>
          </a:p>
        </p:txBody>
      </p:sp>
      <p:pic>
        <p:nvPicPr>
          <p:cNvPr id="1030" name="Picture 7" descr="Logo BCV-2006-RVB-pour ppt-2cm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4900" y="325438"/>
            <a:ext cx="814388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Connecteur droit 10"/>
          <p:cNvCxnSpPr/>
          <p:nvPr/>
        </p:nvCxnSpPr>
        <p:spPr>
          <a:xfrm>
            <a:off x="360363" y="846138"/>
            <a:ext cx="9178925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360363" y="6426200"/>
            <a:ext cx="9178925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66" r:id="rId4"/>
    <p:sldLayoutId id="2147483667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9D4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9D45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9D45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9D45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9D45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12.tm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13.tm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image" Target="../media/image14.tm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4" Type="http://schemas.openxmlformats.org/officeDocument/2006/relationships/image" Target="../media/image15.tm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tmp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tmp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tmp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tmp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tmp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4.tm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tmp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5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6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7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8.tm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9.tm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10.tm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11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ous-titre 1"/>
          <p:cNvSpPr>
            <a:spLocks noGrp="1"/>
          </p:cNvSpPr>
          <p:nvPr>
            <p:ph type="subTitle" idx="1"/>
          </p:nvPr>
        </p:nvSpPr>
        <p:spPr>
          <a:xfrm>
            <a:off x="703732" y="4607756"/>
            <a:ext cx="6243638" cy="620713"/>
          </a:xfrm>
        </p:spPr>
        <p:txBody>
          <a:bodyPr>
            <a:normAutofit/>
          </a:bodyPr>
          <a:lstStyle/>
          <a:p>
            <a:r>
              <a:rPr lang="fr-CH" altLang="fr-FR" dirty="0" smtClean="0"/>
              <a:t>Sébastien </a:t>
            </a:r>
            <a:r>
              <a:rPr lang="fr-CH" altLang="fr-FR" dirty="0" err="1" smtClean="0"/>
              <a:t>Maucci</a:t>
            </a:r>
            <a:endParaRPr lang="fr-CH" altLang="fr-FR" dirty="0" smtClean="0"/>
          </a:p>
          <a:p>
            <a:r>
              <a:rPr lang="fr-CH" altLang="fr-FR" dirty="0" smtClean="0"/>
              <a:t>Stratégiste financier</a:t>
            </a:r>
          </a:p>
        </p:txBody>
      </p:sp>
      <p:sp>
        <p:nvSpPr>
          <p:cNvPr id="2" name="Rectangle 1"/>
          <p:cNvSpPr/>
          <p:nvPr/>
        </p:nvSpPr>
        <p:spPr>
          <a:xfrm>
            <a:off x="9374588" y="6337190"/>
            <a:ext cx="294198" cy="3419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6" name="Titre 2"/>
          <p:cNvSpPr>
            <a:spLocks noGrp="1"/>
          </p:cNvSpPr>
          <p:nvPr>
            <p:ph type="title"/>
          </p:nvPr>
        </p:nvSpPr>
        <p:spPr>
          <a:xfrm>
            <a:off x="703732" y="1592656"/>
            <a:ext cx="6571997" cy="1066800"/>
          </a:xfrm>
        </p:spPr>
        <p:txBody>
          <a:bodyPr/>
          <a:lstStyle/>
          <a:p>
            <a:r>
              <a:rPr lang="fr-CH" dirty="0"/>
              <a:t>Hard ou soft landing ? </a:t>
            </a:r>
            <a:r>
              <a:rPr lang="fr-CH" dirty="0" smtClean="0"/>
              <a:t/>
            </a:r>
            <a:br>
              <a:rPr lang="fr-CH" dirty="0" smtClean="0"/>
            </a:br>
            <a:r>
              <a:rPr lang="fr-CH" dirty="0" smtClean="0"/>
              <a:t>Quel </a:t>
            </a:r>
            <a:r>
              <a:rPr lang="fr-CH" dirty="0"/>
              <a:t>impact sur les marchés ?</a:t>
            </a:r>
            <a:endParaRPr lang="fr-FR" altLang="fr-FR" sz="3200" dirty="0"/>
          </a:p>
        </p:txBody>
      </p:sp>
    </p:spTree>
    <p:extLst>
      <p:ext uri="{BB962C8B-B14F-4D97-AF65-F5344CB8AC3E}">
        <p14:creationId xmlns:p14="http://schemas.microsoft.com/office/powerpoint/2010/main" val="383855421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60363" y="17463"/>
            <a:ext cx="7843837" cy="792162"/>
          </a:xfrm>
        </p:spPr>
        <p:txBody>
          <a:bodyPr/>
          <a:lstStyle/>
          <a:p>
            <a:pPr eaLnBrk="1" hangingPunct="1"/>
            <a:r>
              <a:rPr lang="fr-CH" altLang="fr-FR" sz="2200" dirty="0" smtClean="0"/>
              <a:t>Pourquoi une forme de récession est très probable?</a:t>
            </a:r>
            <a:endParaRPr lang="fr-FR" altLang="fr-FR" sz="1000" dirty="0" smtClean="0">
              <a:solidFill>
                <a:srgbClr val="009D45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781544" y="2371725"/>
            <a:ext cx="1984248" cy="1600438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>
            <a:defPPr>
              <a:defRPr lang="fr-CH"/>
            </a:defPPr>
            <a:lvl1pPr marL="182563" indent="-182563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1pPr>
          </a:lstStyle>
          <a:p>
            <a:pPr marL="0" indent="0">
              <a:spcAft>
                <a:spcPts val="500"/>
              </a:spcAft>
              <a:buNone/>
              <a:tabLst>
                <a:tab pos="444500" algn="l"/>
              </a:tabLst>
              <a:defRPr/>
            </a:pP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Les incertitudes sur le secteur bancaire ont pour effet de restreindre l’accès au crédit des consommateurs et des entreprises et de miner leur moral.</a:t>
            </a:r>
            <a:endParaRPr lang="fr-CH" altLang="fr-FR" dirty="0">
              <a:solidFill>
                <a:srgbClr val="000000"/>
              </a:solidFill>
              <a:sym typeface="Wingdings 3" panose="05040102010807070707" pitchFamily="18" charset="2"/>
            </a:endParaRPr>
          </a:p>
        </p:txBody>
      </p:sp>
      <p:sp>
        <p:nvSpPr>
          <p:cNvPr id="9" name="Triangle isocèle 8"/>
          <p:cNvSpPr/>
          <p:nvPr/>
        </p:nvSpPr>
        <p:spPr>
          <a:xfrm rot="16200000">
            <a:off x="5443841" y="3166443"/>
            <a:ext cx="4039409" cy="126000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2" name="Picture 1" descr="&lt;Chart&gt;&lt;ImageInfo Version=&quot;5.32.863.0&quot; GUID=&quot;1c2e08cdbc4545f0a8e88c4fa27cc597&quot; DsId=&quot;ZBCV024&quot; T1SubID=&quot;&quot; Width=&quot;694&quot; Height=&quot;453&quot; Format=&quot;emf&quot; ChartGroupUID=&quot;54c518eb-c0ee-4522-8756-260a31ed7d73&quot; GroupName=&quot;SMI&quot; ChartName=&quot;USA: Condition d'octroi de crédit&quot; ChartStyleName=&quot;&quot; GroupNameEncoded=&quot;SMI&quot; ChartNameEncoded=&quot;USA%3a+Condition+d%27octroi+de+cr%c3%a9dit&quot; ChartStyleNameEncoded=&quot;&quot; ShortCode=&quot;USCOCRED&quot; ChartOwner=&quot;ZBCV024&quot; TemplateId=&quot;&quot; TemplateName=&quot;&quot; TemplateNameEncoded=&quot;&quot; EditionId=&quot;&quot; EditionGenerationDate=&quot;&quot; RefreshDate=&quot;12.06.2023 09:08:30&quot; ExportChartsIn=&quot;CurrentSlide&quot; ExportChartsTo=&quot; &quot; ExportChartAs=&quot; &quot; SpecifiedCellRow=&quot;0&quot; SpecifiedCellCol=&quot;0&quot; NoofColumns=&quot;1&quot; NoofChartPerPage=&quot;0&quot; SpaceBetweenCharts=&quot;0&quot; SpaceBetweenRowChart=&quot;0&quot; Transparent=&quot;0&quot; NoofRows=&quot;1&quot; LeftMargin=&quot;0&quot; RightMargin=&quot;0&quot; TopMargin=&quot;0&quot; FootMargin=&quot;0&quot; Orientation=&quot;landscape&quot; FileNameTemplate=&quot;&quot; ImageFileName=&quot;&quot; ChartTitle=&quot;US commercial banks and tightening credit&quot; DoStretch=&quot;true&quot; Pr=&quot;&quot; RetrieveParams=&quot;&quot; /&gt;&lt;/Chart&gt;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00" y="1150920"/>
            <a:ext cx="6614928" cy="43164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11464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73269" y="4712576"/>
            <a:ext cx="634789" cy="138499"/>
          </a:xfrm>
          <a:prstGeom prst="rect">
            <a:avLst/>
          </a:prstGeom>
          <a:solidFill>
            <a:srgbClr val="90CDF0">
              <a:alpha val="50196"/>
            </a:srgbClr>
          </a:solidFill>
          <a:ln>
            <a:noFill/>
          </a:ln>
          <a:extLst/>
        </p:spPr>
        <p:txBody>
          <a:bodyPr wrap="none" lIns="0" tIns="0" rIns="0" bIns="0" rtlCol="0">
            <a:spAutoFit/>
          </a:bodyPr>
          <a:lstStyle>
            <a:defPPr>
              <a:defRPr lang="fr-CH"/>
            </a:defPPr>
            <a:lvl1pPr>
              <a:defRPr sz="900" b="1">
                <a:solidFill>
                  <a:srgbClr val="808080">
                    <a:lumMod val="50000"/>
                  </a:srgbClr>
                </a:solidFill>
              </a:defRPr>
            </a:lvl1pPr>
          </a:lstStyle>
          <a:p>
            <a:r>
              <a:rPr lang="fr-CH" i="1" dirty="0" smtClean="0"/>
              <a:t> États-Unis </a:t>
            </a:r>
            <a:endParaRPr lang="fr-CH" i="1" dirty="0"/>
          </a:p>
        </p:txBody>
      </p:sp>
      <p:sp>
        <p:nvSpPr>
          <p:cNvPr id="3" name="Forme libre 2"/>
          <p:cNvSpPr/>
          <p:nvPr/>
        </p:nvSpPr>
        <p:spPr>
          <a:xfrm>
            <a:off x="5086350" y="4713960"/>
            <a:ext cx="299631" cy="154367"/>
          </a:xfrm>
          <a:custGeom>
            <a:avLst/>
            <a:gdLst>
              <a:gd name="connsiteX0" fmla="*/ 0 w 273050"/>
              <a:gd name="connsiteY0" fmla="*/ 0 h 122078"/>
              <a:gd name="connsiteX1" fmla="*/ 50800 w 273050"/>
              <a:gd name="connsiteY1" fmla="*/ 76200 h 122078"/>
              <a:gd name="connsiteX2" fmla="*/ 101600 w 273050"/>
              <a:gd name="connsiteY2" fmla="*/ 114300 h 122078"/>
              <a:gd name="connsiteX3" fmla="*/ 165100 w 273050"/>
              <a:gd name="connsiteY3" fmla="*/ 120650 h 122078"/>
              <a:gd name="connsiteX4" fmla="*/ 241300 w 273050"/>
              <a:gd name="connsiteY4" fmla="*/ 95250 h 122078"/>
              <a:gd name="connsiteX5" fmla="*/ 260350 w 273050"/>
              <a:gd name="connsiteY5" fmla="*/ 19050 h 122078"/>
              <a:gd name="connsiteX6" fmla="*/ 273050 w 273050"/>
              <a:gd name="connsiteY6" fmla="*/ 0 h 122078"/>
              <a:gd name="connsiteX0" fmla="*/ 0 w 273050"/>
              <a:gd name="connsiteY0" fmla="*/ 0 h 122469"/>
              <a:gd name="connsiteX1" fmla="*/ 50800 w 273050"/>
              <a:gd name="connsiteY1" fmla="*/ 76200 h 122469"/>
              <a:gd name="connsiteX2" fmla="*/ 101600 w 273050"/>
              <a:gd name="connsiteY2" fmla="*/ 114300 h 122469"/>
              <a:gd name="connsiteX3" fmla="*/ 165100 w 273050"/>
              <a:gd name="connsiteY3" fmla="*/ 120650 h 122469"/>
              <a:gd name="connsiteX4" fmla="*/ 225351 w 273050"/>
              <a:gd name="connsiteY4" fmla="*/ 89934 h 122469"/>
              <a:gd name="connsiteX5" fmla="*/ 260350 w 273050"/>
              <a:gd name="connsiteY5" fmla="*/ 19050 h 122469"/>
              <a:gd name="connsiteX6" fmla="*/ 273050 w 273050"/>
              <a:gd name="connsiteY6" fmla="*/ 0 h 122469"/>
              <a:gd name="connsiteX0" fmla="*/ 0 w 299631"/>
              <a:gd name="connsiteY0" fmla="*/ 31898 h 154367"/>
              <a:gd name="connsiteX1" fmla="*/ 50800 w 299631"/>
              <a:gd name="connsiteY1" fmla="*/ 108098 h 154367"/>
              <a:gd name="connsiteX2" fmla="*/ 101600 w 299631"/>
              <a:gd name="connsiteY2" fmla="*/ 146198 h 154367"/>
              <a:gd name="connsiteX3" fmla="*/ 165100 w 299631"/>
              <a:gd name="connsiteY3" fmla="*/ 152548 h 154367"/>
              <a:gd name="connsiteX4" fmla="*/ 225351 w 299631"/>
              <a:gd name="connsiteY4" fmla="*/ 121832 h 154367"/>
              <a:gd name="connsiteX5" fmla="*/ 260350 w 299631"/>
              <a:gd name="connsiteY5" fmla="*/ 50948 h 154367"/>
              <a:gd name="connsiteX6" fmla="*/ 299631 w 299631"/>
              <a:gd name="connsiteY6" fmla="*/ 0 h 154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9631" h="154367">
                <a:moveTo>
                  <a:pt x="0" y="31898"/>
                </a:moveTo>
                <a:cubicBezTo>
                  <a:pt x="16933" y="60473"/>
                  <a:pt x="33867" y="89048"/>
                  <a:pt x="50800" y="108098"/>
                </a:cubicBezTo>
                <a:cubicBezTo>
                  <a:pt x="67733" y="127148"/>
                  <a:pt x="82550" y="138790"/>
                  <a:pt x="101600" y="146198"/>
                </a:cubicBezTo>
                <a:cubicBezTo>
                  <a:pt x="120650" y="153606"/>
                  <a:pt x="144475" y="156609"/>
                  <a:pt x="165100" y="152548"/>
                </a:cubicBezTo>
                <a:cubicBezTo>
                  <a:pt x="185725" y="148487"/>
                  <a:pt x="209476" y="138765"/>
                  <a:pt x="225351" y="121832"/>
                </a:cubicBezTo>
                <a:cubicBezTo>
                  <a:pt x="241226" y="104899"/>
                  <a:pt x="247970" y="71253"/>
                  <a:pt x="260350" y="50948"/>
                </a:cubicBezTo>
                <a:cubicBezTo>
                  <a:pt x="272730" y="30643"/>
                  <a:pt x="295927" y="1587"/>
                  <a:pt x="299631" y="0"/>
                </a:cubicBezTo>
              </a:path>
            </a:pathLst>
          </a:custGeom>
          <a:noFill/>
          <a:ln w="15875">
            <a:solidFill>
              <a:srgbClr val="00467A"/>
            </a:solidFill>
            <a:prstDash val="sysDash"/>
            <a:headEnd type="none" w="med" len="med"/>
            <a:tailEnd type="triangle" w="med" len="me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2" name="Picture 1" descr="&lt;Chart&gt;&lt;ImageInfo Version=&quot;5.32.863.0&quot; GUID=&quot;a0ee7e005d9d474da2af4770a1cce37a&quot; DsId=&quot;ZBCV018&quot; T1SubID=&quot;&quot; Width=&quot;698&quot; Height=&quot;518&quot; Format=&quot;emf&quot; ChartGroupUID=&quot;fc5e6bfc-1be2-4834-b5c6-e97b7c685f69&quot; GroupName=&quot;RPG&quot; ChartName=&quot;TRIM. EUROPE :EUROPE : INFLATION ET CHOMAGE&quot; ChartStyleName=&quot;&quot; GroupNameEncoded=&quot;RPG&quot; ChartNameEncoded=&quot;TRIM.+EUROPE+%3aEUROPE+%3a+INFLATION+ET+CHOMAGE&quot; ChartStyleNameEncoded=&quot;&quot; ShortCode=&quot;RPGTRIM01f&quot; ChartOwner=&quot;ZBCV090&quot; TemplateId=&quot;&quot; TemplateName=&quot;&quot; TemplateNameEncoded=&quot;&quot; EditionId=&quot;&quot; EditionGenerationDate=&quot;&quot; RefreshDate=&quot;12.06.2023 09:08:34&quot; ExportChartsIn=&quot;CurrentSlide&quot; ExportChartsTo=&quot; &quot; ExportChartAs=&quot; &quot; SpecifiedCellRow=&quot;0&quot; SpecifiedCellCol=&quot;0&quot; NoofColumns=&quot;1&quot; NoofChartPerPage=&quot;0&quot; SpaceBetweenCharts=&quot;0&quot; SpaceBetweenRowChart=&quot;0&quot; Transparent=&quot;0&quot; NoofRows=&quot;1&quot; LeftMargin=&quot;38&quot; RightMargin=&quot;0&quot; TopMargin=&quot;189&quot; FootMargin=&quot;0&quot; Orientation=&quot;landscape&quot; FileNameTemplate=&quot;&quot; ImageFileName=&quot;&quot; ChartTitle=&quot;USA: taux de chômage et Fed funds&quot; DoStretch=&quot;true&quot; Pr=&quot;&quot; RetrieveParams=&quot;&quot; /&gt;&lt;/Chart&gt;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1050587"/>
            <a:ext cx="6651498" cy="4941651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3" name="ZoneTexte 12"/>
          <p:cNvSpPr txBox="1"/>
          <p:nvPr/>
        </p:nvSpPr>
        <p:spPr>
          <a:xfrm>
            <a:off x="789743" y="1435826"/>
            <a:ext cx="1186222" cy="138499"/>
          </a:xfrm>
          <a:prstGeom prst="rect">
            <a:avLst/>
          </a:prstGeom>
          <a:solidFill>
            <a:schemeClr val="accent5"/>
          </a:solidFill>
          <a:extLst/>
        </p:spPr>
        <p:txBody>
          <a:bodyPr wrap="none" lIns="0" tIns="0" rIns="0" bIns="0" rtlCol="0">
            <a:spAutoFit/>
          </a:bodyPr>
          <a:lstStyle>
            <a:defPPr>
              <a:defRPr lang="fr-CH"/>
            </a:defPPr>
            <a:lvl1pPr>
              <a:defRPr sz="1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fr-CH" sz="900" dirty="0"/>
              <a:t>Taux de chômage (%)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60363" y="17463"/>
            <a:ext cx="7843837" cy="792162"/>
          </a:xfrm>
        </p:spPr>
        <p:txBody>
          <a:bodyPr/>
          <a:lstStyle/>
          <a:p>
            <a:pPr eaLnBrk="1" hangingPunct="1"/>
            <a:r>
              <a:rPr lang="fr-CH" altLang="fr-FR" sz="2200" dirty="0" smtClean="0"/>
              <a:t>Pourquoi une récession limitée?</a:t>
            </a:r>
            <a:endParaRPr lang="fr-FR" altLang="fr-FR" sz="1000" dirty="0" smtClean="0">
              <a:solidFill>
                <a:srgbClr val="009D45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735824" y="3086076"/>
            <a:ext cx="1984248" cy="73866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>
            <a:defPPr>
              <a:defRPr lang="fr-CH"/>
            </a:defPPr>
            <a:lvl1pPr marL="182563" indent="-182563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1pPr>
          </a:lstStyle>
          <a:p>
            <a:pPr marL="0" indent="0">
              <a:spcAft>
                <a:spcPts val="500"/>
              </a:spcAft>
              <a:buNone/>
              <a:tabLst>
                <a:tab pos="444500" algn="l"/>
              </a:tabLst>
              <a:defRPr/>
            </a:pP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Le marché de l’emploi reste très solide (taux de chômage au plancher)</a:t>
            </a:r>
            <a:endParaRPr lang="fr-CH" altLang="fr-FR" dirty="0">
              <a:solidFill>
                <a:srgbClr val="000000"/>
              </a:solidFill>
              <a:sym typeface="Wingdings 3" panose="05040102010807070707" pitchFamily="18" charset="2"/>
            </a:endParaRPr>
          </a:p>
        </p:txBody>
      </p:sp>
      <p:sp>
        <p:nvSpPr>
          <p:cNvPr id="11" name="Triangle isocèle 10"/>
          <p:cNvSpPr/>
          <p:nvPr/>
        </p:nvSpPr>
        <p:spPr>
          <a:xfrm rot="16200000">
            <a:off x="5398121" y="3449907"/>
            <a:ext cx="4039409" cy="126000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26810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&lt;Chart&gt;&lt;ImageInfo Version=&quot;5.32.863.0&quot; GUID=&quot;e33c1a7681f5413e860246001a92ea40&quot; DsId=&quot;ZBCV024&quot; T1SubID=&quot;&quot; Width=&quot;629&quot; Height=&quot;534&quot; Format=&quot;emf&quot; ChartGroupUID=&quot;385c53c7-7952-43e7-ac19-2defe9af891d&quot; GroupName=&quot;SMI&quot; ChartName=&quot;Salaires: CH, ZE, US&quot; ChartStyleName=&quot;&quot; GroupNameEncoded=&quot;SMI&quot; ChartNameEncoded=&quot;Salaires%3a+CH%2c+ZE%2c+US&quot; ChartStyleNameEncoded=&quot;&quot; ShortCode=&quot;SMIWAG01&quot; ChartOwner=&quot;ZBCV024&quot; TemplateId=&quot;&quot; TemplateName=&quot;&quot; TemplateNameEncoded=&quot;&quot; EditionId=&quot;&quot; EditionGenerationDate=&quot;&quot; RefreshDate=&quot;12.06.2023 09:08:37&quot; ExportChartsIn=&quot;CurrentSlide&quot; ExportChartsTo=&quot; &quot; ExportChartAs=&quot; &quot; SpecifiedCellRow=&quot;0&quot; SpecifiedCellCol=&quot;0&quot; NoofColumns=&quot;1&quot; NoofChartPerPage=&quot;0&quot; SpaceBetweenCharts=&quot;0&quot; SpaceBetweenRowChart=&quot;0&quot; Transparent=&quot;0&quot; NoofRows=&quot;1&quot; LeftMargin=&quot;0&quot; RightMargin=&quot;0&quot; TopMargin=&quot;0&quot; FootMargin=&quot;0&quot; Orientation=&quot;landscape&quot; FileNameTemplate=&quot;&quot; ImageFileName=&quot;&quot; ChartTitle=&quot;&quot; DoStretch=&quot;true&quot; Pr=&quot;&quot; RetrieveParams=&quot;&quot; /&gt;&lt;/Chart&gt;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1017347"/>
            <a:ext cx="5993511" cy="509161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6" name="ZoneTexte 5"/>
          <p:cNvSpPr txBox="1"/>
          <p:nvPr/>
        </p:nvSpPr>
        <p:spPr>
          <a:xfrm>
            <a:off x="6460330" y="3128637"/>
            <a:ext cx="591049" cy="215444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800" b="1" dirty="0" smtClean="0">
                <a:solidFill>
                  <a:schemeClr val="bg1"/>
                </a:solidFill>
              </a:rPr>
              <a:t>+ 1.6%</a:t>
            </a:r>
            <a:endParaRPr lang="fr-CH" sz="800" b="1" dirty="0">
              <a:solidFill>
                <a:schemeClr val="bg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460330" y="4033921"/>
            <a:ext cx="591049" cy="215444"/>
          </a:xfrm>
          <a:prstGeom prst="rect">
            <a:avLst/>
          </a:prstGeom>
          <a:solidFill>
            <a:srgbClr val="A200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800" b="1" dirty="0" smtClean="0">
                <a:solidFill>
                  <a:schemeClr val="bg1"/>
                </a:solidFill>
              </a:rPr>
              <a:t>+2.1%</a:t>
            </a:r>
            <a:endParaRPr lang="fr-CH" sz="800" b="1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257221" y="1274322"/>
            <a:ext cx="869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900" b="1" dirty="0" smtClean="0"/>
              <a:t>Emploi </a:t>
            </a:r>
          </a:p>
          <a:p>
            <a:pPr algn="ctr"/>
            <a:r>
              <a:rPr lang="fr-CH" sz="900" b="1" dirty="0" smtClean="0"/>
              <a:t>(var 12m,%)</a:t>
            </a:r>
            <a:endParaRPr lang="fr-CH" sz="9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6460333" y="3376491"/>
            <a:ext cx="591046" cy="21544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800" b="1" dirty="0" smtClean="0">
                <a:solidFill>
                  <a:schemeClr val="bg1"/>
                </a:solidFill>
              </a:rPr>
              <a:t>+ 1.8%</a:t>
            </a:r>
            <a:endParaRPr lang="fr-CH" sz="800" b="1" dirty="0">
              <a:solidFill>
                <a:schemeClr val="bg1"/>
              </a:solidFill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60363" y="17463"/>
            <a:ext cx="7843837" cy="792162"/>
          </a:xfrm>
        </p:spPr>
        <p:txBody>
          <a:bodyPr/>
          <a:lstStyle/>
          <a:p>
            <a:pPr eaLnBrk="1" hangingPunct="1"/>
            <a:r>
              <a:rPr lang="fr-CH" altLang="fr-FR" sz="2200" dirty="0" smtClean="0"/>
              <a:t>Pourquoi une récession limitée?</a:t>
            </a:r>
            <a:endParaRPr lang="fr-FR" altLang="fr-FR" sz="1000" dirty="0" smtClean="0">
              <a:solidFill>
                <a:srgbClr val="009D45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7800866" y="2842451"/>
            <a:ext cx="1782046" cy="1815882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>
            <a:defPPr>
              <a:defRPr lang="fr-CH"/>
            </a:defPPr>
            <a:lvl1pPr marL="182563" indent="-182563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1pPr>
          </a:lstStyle>
          <a:p>
            <a:pPr marL="0" indent="0">
              <a:spcAft>
                <a:spcPts val="500"/>
              </a:spcAft>
              <a:buNone/>
              <a:tabLst>
                <a:tab pos="444500" algn="l"/>
              </a:tabLst>
              <a:defRPr/>
            </a:pP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La solidité du marché de l’emploi soutient les salaires et limite l’impact sur le pouvoir d’achat, tout comme les économies accumulées durant la crise du </a:t>
            </a:r>
            <a:r>
              <a:rPr lang="fr-CH" altLang="fr-FR" dirty="0" err="1" smtClean="0">
                <a:solidFill>
                  <a:srgbClr val="000000"/>
                </a:solidFill>
                <a:sym typeface="Wingdings 3"/>
              </a:rPr>
              <a:t>Covid</a:t>
            </a:r>
            <a:endParaRPr lang="fr-CH" altLang="fr-FR" dirty="0">
              <a:solidFill>
                <a:srgbClr val="000000"/>
              </a:solidFill>
              <a:sym typeface="Wingdings 3" panose="05040102010807070707" pitchFamily="18" charset="2"/>
            </a:endParaRPr>
          </a:p>
        </p:txBody>
      </p:sp>
      <p:sp>
        <p:nvSpPr>
          <p:cNvPr id="14" name="Triangle isocèle 13"/>
          <p:cNvSpPr/>
          <p:nvPr/>
        </p:nvSpPr>
        <p:spPr>
          <a:xfrm rot="16200000">
            <a:off x="5443841" y="3528393"/>
            <a:ext cx="4039409" cy="126000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61144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60363" y="17463"/>
            <a:ext cx="7843837" cy="792162"/>
          </a:xfrm>
        </p:spPr>
        <p:txBody>
          <a:bodyPr/>
          <a:lstStyle/>
          <a:p>
            <a:pPr eaLnBrk="1" hangingPunct="1"/>
            <a:r>
              <a:rPr lang="fr-CH" altLang="fr-FR" sz="2200" dirty="0" smtClean="0"/>
              <a:t>Pourquoi une récession limitée?</a:t>
            </a:r>
            <a:endParaRPr lang="fr-FR" altLang="fr-FR" sz="1000" dirty="0" smtClean="0">
              <a:solidFill>
                <a:srgbClr val="009D45"/>
              </a:solidFill>
            </a:endParaRPr>
          </a:p>
        </p:txBody>
      </p:sp>
      <p:pic>
        <p:nvPicPr>
          <p:cNvPr id="2" name="Picture 1" descr="&lt;Chart&gt;&lt;ImageInfo Version=&quot;5.32.863.0&quot; GUID=&quot;9dc647bcee804371bd74976a1e5e0409&quot; DsId=&quot;ZBCV037&quot; T1SubID=&quot;&quot; Width=&quot;701&quot; Height=&quot;515&quot; Format=&quot;WMF&quot; ChartGroupUID=&quot;4241e0b2-12f7-47a1-9364-d6564da472dd&quot; GroupName=&quot;MDS&quot; ChartName=&quot;MDS - USA: endettement du secteur privé.1&quot; ChartStyleName=&quot;MDS 2ème courbe traitillés&quot; GroupNameEncoded=&quot;MDS&quot; ChartNameEncoded=&quot;MDS+-+USA%3a+endettement+du+secteur+priv%c3%a9.1&quot; ChartStyleNameEncoded=&quot;MDS+2%c3%a8me+courbe+traitill%c3%a9s&quot; ShortCode=&quot;MDSG8NZ.1&quot; ChartOwner=&quot;ZBCV009&quot; TemplateId=&quot;&quot; TemplateName=&quot;&quot; TemplateNameEncoded=&quot;&quot; EditionId=&quot;&quot; EditionGenerationDate=&quot;&quot; RefreshDate=&quot;12.06.2023 09:08:47&quot; ExportChartsIn=&quot;CurrentSlide&quot; ExportChartsTo=&quot; &quot; ExportChartAs=&quot; &quot; SpecifiedCellRow=&quot;0&quot; SpecifiedCellCol=&quot;0&quot; NoofColumns=&quot;1&quot; NoofChartPerPage=&quot;0&quot; SpaceBetweenCharts=&quot;0&quot; SpaceBetweenRowChart=&quot;0&quot; Transparent=&quot;0&quot; NoofRows=&quot;1&quot; LeftMargin=&quot;37&quot; RightMargin=&quot;0&quot; TopMargin=&quot;116&quot; FootMargin=&quot;0&quot; Orientation=&quot;landscape&quot; FileNameTemplate=&quot;&quot; ImageFileName=&quot;&quot; ChartTitle=&quot;USA: endettement du secteur privé&quot; DoStretch=&quot;true&quot; Pr=&quot;&quot; RetrieveParams=&quot;&quot; /&gt;&lt;/Chart&gt;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4" y="1104900"/>
            <a:ext cx="6679311" cy="4911852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6" name="ZoneTexte 15"/>
          <p:cNvSpPr txBox="1"/>
          <p:nvPr/>
        </p:nvSpPr>
        <p:spPr>
          <a:xfrm>
            <a:off x="7699248" y="1358966"/>
            <a:ext cx="1984248" cy="3970318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>
            <a:defPPr>
              <a:defRPr lang="fr-CH"/>
            </a:defPPr>
            <a:lvl1pPr marL="182563" indent="-182563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1pPr>
          </a:lstStyle>
          <a:p>
            <a:pPr marL="361950" indent="-180975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444500" algn="l"/>
              </a:tabLst>
              <a:defRPr/>
            </a:pP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Pas </a:t>
            </a:r>
            <a:r>
              <a:rPr lang="fr-CH" altLang="fr-FR" dirty="0">
                <a:solidFill>
                  <a:srgbClr val="000000"/>
                </a:solidFill>
                <a:sym typeface="Wingdings 3"/>
              </a:rPr>
              <a:t>de bulle de crédit comme en </a:t>
            </a: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2008-2009</a:t>
            </a:r>
          </a:p>
          <a:p>
            <a:pPr marL="361950" indent="-180975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444500" algn="l"/>
              </a:tabLst>
              <a:defRPr/>
            </a:pPr>
            <a:endParaRPr lang="fr-CH" altLang="fr-FR" dirty="0" smtClean="0">
              <a:solidFill>
                <a:srgbClr val="000000"/>
              </a:solidFill>
              <a:sym typeface="Wingdings 3"/>
            </a:endParaRPr>
          </a:p>
          <a:p>
            <a:pPr marL="361950" indent="-180975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444500" algn="l"/>
              </a:tabLst>
              <a:defRPr/>
            </a:pP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Pas de surévaluation des actifs financiers comme en 2000</a:t>
            </a:r>
          </a:p>
          <a:p>
            <a:pPr marL="361950" indent="-180975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444500" algn="l"/>
              </a:tabLst>
              <a:defRPr/>
            </a:pPr>
            <a:endParaRPr lang="fr-CH" altLang="fr-FR" dirty="0" smtClean="0">
              <a:solidFill>
                <a:srgbClr val="000000"/>
              </a:solidFill>
              <a:sym typeface="Wingdings 3"/>
            </a:endParaRPr>
          </a:p>
          <a:p>
            <a:pPr marL="361950" indent="-180975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444500" algn="l"/>
              </a:tabLst>
              <a:defRPr/>
            </a:pP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La crise bancaire devrait rester contenue</a:t>
            </a:r>
          </a:p>
          <a:p>
            <a:pPr marL="361950" indent="-180975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444500" algn="l"/>
              </a:tabLst>
              <a:defRPr/>
            </a:pPr>
            <a:endParaRPr lang="fr-CH" altLang="fr-FR" dirty="0">
              <a:solidFill>
                <a:srgbClr val="000000"/>
              </a:solidFill>
              <a:sym typeface="Wingdings 3"/>
            </a:endParaRPr>
          </a:p>
          <a:p>
            <a:pPr marL="361950" indent="-180975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444500" algn="l"/>
              </a:tabLst>
              <a:defRPr/>
            </a:pP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La Chine redémarre</a:t>
            </a:r>
          </a:p>
          <a:p>
            <a:pPr marL="361950" indent="-180975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444500" algn="l"/>
              </a:tabLst>
              <a:defRPr/>
            </a:pPr>
            <a:endParaRPr lang="fr-CH" altLang="fr-FR" dirty="0">
              <a:solidFill>
                <a:srgbClr val="000000"/>
              </a:solidFill>
              <a:sym typeface="Wingdings 3"/>
            </a:endParaRPr>
          </a:p>
          <a:p>
            <a:pPr marL="361950" indent="-180975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444500" algn="l"/>
              </a:tabLst>
              <a:defRPr/>
            </a:pP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Les prix des matières premières sont en forte baisse</a:t>
            </a:r>
            <a:endParaRPr lang="fr-CH" altLang="fr-FR" dirty="0">
              <a:solidFill>
                <a:srgbClr val="000000"/>
              </a:solidFill>
              <a:sym typeface="Wingdings 3"/>
            </a:endParaRPr>
          </a:p>
        </p:txBody>
      </p:sp>
      <p:sp>
        <p:nvSpPr>
          <p:cNvPr id="17" name="Triangle isocèle 16"/>
          <p:cNvSpPr/>
          <p:nvPr/>
        </p:nvSpPr>
        <p:spPr>
          <a:xfrm rot="16200000">
            <a:off x="5443841" y="3318843"/>
            <a:ext cx="4039409" cy="126000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5" name="Ellipse 4"/>
          <p:cNvSpPr/>
          <p:nvPr/>
        </p:nvSpPr>
        <p:spPr>
          <a:xfrm>
            <a:off x="4178808" y="1517904"/>
            <a:ext cx="338328" cy="2649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Ellipse 17"/>
          <p:cNvSpPr/>
          <p:nvPr/>
        </p:nvSpPr>
        <p:spPr>
          <a:xfrm>
            <a:off x="6121908" y="3912963"/>
            <a:ext cx="338328" cy="264989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5560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z="2200" dirty="0"/>
              <a:t>Actions: </a:t>
            </a:r>
            <a:r>
              <a:rPr lang="fr-CH" sz="2200" dirty="0" smtClean="0"/>
              <a:t>pondération modérément en dessous de la moyenne</a:t>
            </a:r>
            <a:endParaRPr lang="fr-CH" sz="2200" dirty="0"/>
          </a:p>
        </p:txBody>
      </p:sp>
      <p:sp>
        <p:nvSpPr>
          <p:cNvPr id="4" name="Triangle isocèle 3"/>
          <p:cNvSpPr/>
          <p:nvPr/>
        </p:nvSpPr>
        <p:spPr>
          <a:xfrm rot="16200000">
            <a:off x="4101862" y="3352167"/>
            <a:ext cx="4443350" cy="138600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5" name="Picture 1" descr="&lt;Chart&gt;&lt;ImageInfo Version=&quot;5.32.863.0&quot; GUID=&quot;65078ec665c1446c826728765ca0469c&quot; DsId=&quot;ZBCV024&quot; T1SubID=&quot;&quot; Width=&quot;605&quot; Height=&quot;543&quot; Format=&quot;emf&quot; ChartGroupUID=&quot;bf2798bf-7ce3-4050-b790-a7eb4def96d7&quot; GroupName=&quot;SMI&quot; ChartName=&quot;Actions et bénéfices&quot; ChartStyleName=&quot;&quot; GroupNameEncoded=&quot;SMI&quot; ChartNameEncoded=&quot;Actions+et+b%c3%a9n%c3%a9fices&quot; ChartStyleNameEncoded=&quot;&quot; ShortCode=&quot;ActBEN22&quot; ChartOwner=&quot;ZBCV024&quot; TemplateId=&quot;&quot; TemplateName=&quot;&quot; TemplateNameEncoded=&quot;&quot; EditionId=&quot;&quot; EditionGenerationDate=&quot;&quot; RefreshDate=&quot;12.06.2023 09:08:50&quot; ExportChartsIn=&quot;CurrentSlide&quot; ExportChartsTo=&quot; &quot; ExportChartAs=&quot; &quot; SpecifiedCellRow=&quot;0&quot; SpecifiedCellCol=&quot;0&quot; NoofColumns=&quot;1&quot; NoofChartPerPage=&quot;0&quot; SpaceBetweenCharts=&quot;0&quot; SpaceBetweenRowChart=&quot;0&quot; Transparent=&quot;0&quot; NoofRows=&quot;1&quot; LeftMargin=&quot;0&quot; RightMargin=&quot;0&quot; TopMargin=&quot;0&quot; FootMargin=&quot;0&quot; Orientation=&quot;landscape&quot; FileNameTemplate=&quot;&quot; ImageFileName=&quot;&quot; ChartTitle=&quot;Actions mondiales et bénéfices&quot; DoStretch=&quot;true&quot; Pr=&quot;&quot; RetrieveParams=&quot;&quot; /&gt;&lt;/Chart&gt;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963039"/>
            <a:ext cx="5765768" cy="5175114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cxnSp>
        <p:nvCxnSpPr>
          <p:cNvPr id="14" name="Connecteur droit avec flèche 13"/>
          <p:cNvCxnSpPr/>
          <p:nvPr/>
        </p:nvCxnSpPr>
        <p:spPr>
          <a:xfrm>
            <a:off x="4943435" y="1767662"/>
            <a:ext cx="487199" cy="167438"/>
          </a:xfrm>
          <a:prstGeom prst="straightConnector1">
            <a:avLst/>
          </a:prstGeom>
          <a:noFill/>
          <a:ln w="19050">
            <a:solidFill>
              <a:srgbClr val="808080"/>
            </a:solidFill>
            <a:prstDash val="sysDash"/>
            <a:headEnd type="none" w="med" len="med"/>
            <a:tailEnd type="triangle" w="med" len="med"/>
          </a:ln>
          <a:effectLst>
            <a:glow rad="63500">
              <a:schemeClr val="bg2">
                <a:lumMod val="40000"/>
                <a:lumOff val="6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4966116" y="2879892"/>
            <a:ext cx="445468" cy="168048"/>
          </a:xfrm>
          <a:prstGeom prst="straightConnector1">
            <a:avLst/>
          </a:prstGeom>
          <a:noFill/>
          <a:ln w="19050">
            <a:solidFill>
              <a:srgbClr val="EF7E2D"/>
            </a:solidFill>
            <a:prstDash val="sysDash"/>
            <a:headEnd type="none" w="med" len="med"/>
            <a:tailEnd type="triangle" w="med" len="med"/>
          </a:ln>
          <a:effectLst>
            <a:glow rad="63500">
              <a:srgbClr val="F7BA8D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4975902" y="2724586"/>
            <a:ext cx="266911" cy="472934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5242813" y="2600175"/>
            <a:ext cx="439583" cy="597345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5382740" y="2879893"/>
            <a:ext cx="335266" cy="168047"/>
          </a:xfrm>
          <a:prstGeom prst="straightConnector1">
            <a:avLst/>
          </a:prstGeom>
          <a:noFill/>
          <a:ln w="19050">
            <a:solidFill>
              <a:srgbClr val="EF7E2D"/>
            </a:solidFill>
            <a:prstDash val="sysDash"/>
            <a:headEnd type="none" w="med" len="med"/>
            <a:tailEnd type="triangle" w="med" len="med"/>
          </a:ln>
          <a:effectLst>
            <a:glow rad="63500">
              <a:srgbClr val="F7BA8D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9" name="Connecteur droit avec flèche 18"/>
          <p:cNvCxnSpPr/>
          <p:nvPr/>
        </p:nvCxnSpPr>
        <p:spPr>
          <a:xfrm flipV="1">
            <a:off x="5448512" y="1809534"/>
            <a:ext cx="272225" cy="110127"/>
          </a:xfrm>
          <a:prstGeom prst="straightConnector1">
            <a:avLst/>
          </a:prstGeom>
          <a:noFill/>
          <a:ln w="19050">
            <a:solidFill>
              <a:srgbClr val="808080"/>
            </a:solidFill>
            <a:prstDash val="sysDash"/>
            <a:headEnd type="none" w="med" len="med"/>
            <a:tailEnd type="triangle" w="med" len="med"/>
          </a:ln>
          <a:effectLst>
            <a:glow rad="63500">
              <a:schemeClr val="bg2">
                <a:lumMod val="40000"/>
                <a:lumOff val="6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4" name="ZoneTexte 23"/>
          <p:cNvSpPr txBox="1"/>
          <p:nvPr/>
        </p:nvSpPr>
        <p:spPr>
          <a:xfrm>
            <a:off x="5123914" y="2379523"/>
            <a:ext cx="273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>
                <a:solidFill>
                  <a:schemeClr val="accent5">
                    <a:lumMod val="25000"/>
                  </a:schemeClr>
                </a:solidFill>
              </a:rPr>
              <a:t>?</a:t>
            </a:r>
            <a:endParaRPr lang="fr-CH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528881" y="2049297"/>
            <a:ext cx="3261360" cy="2744341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>
            <a:defPPr>
              <a:defRPr lang="fr-CH"/>
            </a:defPPr>
            <a:lvl1pPr marL="182563" indent="-182563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1pPr>
          </a:lstStyle>
          <a:p>
            <a:pPr>
              <a:spcAft>
                <a:spcPts val="500"/>
              </a:spcAft>
              <a:tabLst>
                <a:tab pos="444500" algn="l"/>
              </a:tabLst>
              <a:defRPr/>
            </a:pP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Dose de prudence…</a:t>
            </a:r>
            <a:endParaRPr lang="fr-CH" altLang="fr-FR" dirty="0">
              <a:solidFill>
                <a:srgbClr val="000000"/>
              </a:solidFill>
              <a:sym typeface="Wingdings 3"/>
            </a:endParaRPr>
          </a:p>
          <a:p>
            <a:pPr marL="361950" indent="-180975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444500" algn="l"/>
              </a:tabLst>
              <a:defRPr/>
            </a:pP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perspectives bénéfices mitigées</a:t>
            </a:r>
          </a:p>
          <a:p>
            <a:pPr marL="361950" indent="-180975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444500" algn="l"/>
              </a:tabLst>
              <a:defRPr/>
            </a:pP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taux encore assez élevés</a:t>
            </a:r>
          </a:p>
          <a:p>
            <a:pPr marL="361950" indent="-180975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444500" algn="l"/>
              </a:tabLst>
              <a:defRPr/>
            </a:pP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valorisations moyennes mais pas bon marché</a:t>
            </a:r>
          </a:p>
          <a:p>
            <a:pPr marL="180975" indent="0">
              <a:spcAft>
                <a:spcPts val="0"/>
              </a:spcAft>
              <a:buNone/>
              <a:tabLst>
                <a:tab pos="444500" algn="l"/>
              </a:tabLst>
              <a:defRPr/>
            </a:pPr>
            <a:endParaRPr lang="fr-CH" altLang="fr-FR" dirty="0" smtClean="0">
              <a:solidFill>
                <a:srgbClr val="000000"/>
              </a:solidFill>
              <a:sym typeface="Wingdings 3"/>
            </a:endParaRPr>
          </a:p>
          <a:p>
            <a:pPr>
              <a:spcAft>
                <a:spcPts val="500"/>
              </a:spcAft>
              <a:tabLst>
                <a:tab pos="444500" algn="l"/>
              </a:tabLst>
            </a:pP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… mais pas excessive pour l’instant</a:t>
            </a:r>
          </a:p>
          <a:p>
            <a:pPr marL="361950" indent="-180975">
              <a:buFont typeface="Symbol" panose="05050102010706020507" pitchFamily="18" charset="2"/>
              <a:buChar char="-"/>
              <a:tabLst>
                <a:tab pos="444500" algn="l"/>
              </a:tabLst>
              <a:defRPr/>
            </a:pP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Indicateurs mitigés mais pas de risque élevé</a:t>
            </a:r>
            <a:endParaRPr lang="fr-CH" altLang="fr-FR" dirty="0">
              <a:solidFill>
                <a:srgbClr val="000000"/>
              </a:solidFill>
              <a:sym typeface="Wingdings 3"/>
            </a:endParaRPr>
          </a:p>
          <a:p>
            <a:pPr>
              <a:spcAft>
                <a:spcPts val="500"/>
              </a:spcAft>
              <a:buFont typeface="Wingdings 3" panose="05040102010807070707" pitchFamily="18" charset="2"/>
              <a:buChar char="}"/>
              <a:tabLst>
                <a:tab pos="444500" algn="l"/>
              </a:tabLst>
              <a:defRPr/>
            </a:pP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Maintien sous-exposition, modérée et flexible</a:t>
            </a:r>
            <a:endParaRPr lang="fr-CH" altLang="fr-FR" dirty="0">
              <a:solidFill>
                <a:srgbClr val="000000"/>
              </a:solidFill>
              <a:sym typeface="Wingdings 3"/>
            </a:endParaRPr>
          </a:p>
        </p:txBody>
      </p:sp>
    </p:spTree>
    <p:extLst>
      <p:ext uri="{BB962C8B-B14F-4D97-AF65-F5344CB8AC3E}">
        <p14:creationId xmlns:p14="http://schemas.microsoft.com/office/powerpoint/2010/main" val="2234195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363" y="17463"/>
            <a:ext cx="8100243" cy="792162"/>
          </a:xfrm>
        </p:spPr>
        <p:txBody>
          <a:bodyPr/>
          <a:lstStyle/>
          <a:p>
            <a:r>
              <a:rPr lang="fr-CH" sz="2200" dirty="0"/>
              <a:t>Actions: approche </a:t>
            </a:r>
            <a:r>
              <a:rPr lang="fr-CH" sz="2200" dirty="0" smtClean="0"/>
              <a:t>géographique </a:t>
            </a:r>
            <a:r>
              <a:rPr lang="fr-CH" sz="2200" dirty="0"/>
              <a:t>plus défensive </a:t>
            </a:r>
            <a:r>
              <a:rPr lang="fr-CH" sz="2200" dirty="0" smtClean="0"/>
              <a:t>(~3-6 </a:t>
            </a:r>
            <a:r>
              <a:rPr lang="fr-CH" sz="2200" dirty="0"/>
              <a:t>mois)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6482715" y="2390660"/>
            <a:ext cx="3261360" cy="2098010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>
            <a:defPPr>
              <a:defRPr lang="fr-CH"/>
            </a:defPPr>
            <a:lvl1pPr marL="182563" indent="-182563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1pPr>
          </a:lstStyle>
          <a:p>
            <a:pPr>
              <a:spcAft>
                <a:spcPts val="500"/>
              </a:spcAft>
              <a:tabLst>
                <a:tab pos="444500" algn="l"/>
              </a:tabLst>
              <a:defRPr/>
            </a:pP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Approche plus défensive (~3-6 mois)</a:t>
            </a:r>
          </a:p>
          <a:p>
            <a:pPr marL="361950" indent="-180975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444500" algn="l"/>
                <a:tab pos="2781300" algn="l"/>
                <a:tab pos="3224213" algn="r"/>
              </a:tabLst>
              <a:defRPr/>
            </a:pP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ralentissement croissance</a:t>
            </a:r>
          </a:p>
          <a:p>
            <a:pPr marL="361950" indent="-180975">
              <a:buFont typeface="Symbol" panose="05050102010706020507" pitchFamily="18" charset="2"/>
              <a:buChar char="-"/>
              <a:tabLst>
                <a:tab pos="444500" algn="l"/>
                <a:tab pos="2781300" algn="l"/>
                <a:tab pos="3224213" algn="r"/>
              </a:tabLst>
              <a:defRPr/>
            </a:pP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cyclicité trop achetée</a:t>
            </a:r>
            <a:endParaRPr lang="fr-CH" altLang="fr-FR" dirty="0">
              <a:solidFill>
                <a:srgbClr val="000000"/>
              </a:solidFill>
              <a:sym typeface="Wingdings 3"/>
            </a:endParaRPr>
          </a:p>
          <a:p>
            <a:pPr>
              <a:spcAft>
                <a:spcPts val="500"/>
              </a:spcAft>
              <a:tabLst>
                <a:tab pos="444500" algn="l"/>
              </a:tabLst>
              <a:defRPr/>
            </a:pPr>
            <a:r>
              <a:rPr lang="fr-CH" altLang="fr-FR" dirty="0">
                <a:solidFill>
                  <a:srgbClr val="000000"/>
                </a:solidFill>
                <a:sym typeface="Wingdings 3" panose="05040102010807070707" pitchFamily="18" charset="2"/>
              </a:rPr>
              <a:t>Vision 6 mois </a:t>
            </a:r>
            <a:r>
              <a:rPr lang="fr-CH" altLang="fr-FR" dirty="0" smtClean="0">
                <a:solidFill>
                  <a:srgbClr val="000000"/>
                </a:solidFill>
                <a:sym typeface="Wingdings 3" panose="05040102010807070707" pitchFamily="18" charset="2"/>
              </a:rPr>
              <a:t>et +</a:t>
            </a:r>
          </a:p>
          <a:p>
            <a:pPr marL="361950" indent="-180975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444500" algn="l"/>
                <a:tab pos="2781300" algn="l"/>
                <a:tab pos="3224213" algn="r"/>
              </a:tabLst>
              <a:defRPr/>
            </a:pPr>
            <a:r>
              <a:rPr lang="fr-CH" altLang="fr-FR" dirty="0">
                <a:solidFill>
                  <a:srgbClr val="000000"/>
                </a:solidFill>
                <a:sym typeface="Wingdings 3" panose="05040102010807070707" pitchFamily="18" charset="2"/>
              </a:rPr>
              <a:t>USA  vs Monde </a:t>
            </a:r>
          </a:p>
          <a:p>
            <a:pPr marL="361950" indent="-180975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444500" algn="l"/>
                <a:tab pos="2781300" algn="l"/>
                <a:tab pos="3224213" algn="r"/>
              </a:tabLst>
              <a:defRPr/>
            </a:pPr>
            <a:r>
              <a:rPr lang="fr-CH" altLang="fr-FR" dirty="0" smtClean="0">
                <a:solidFill>
                  <a:srgbClr val="000000"/>
                </a:solidFill>
                <a:sym typeface="Wingdings 3" panose="05040102010807070707" pitchFamily="18" charset="2"/>
              </a:rPr>
              <a:t>petites </a:t>
            </a:r>
            <a:r>
              <a:rPr lang="fr-CH" altLang="fr-FR" dirty="0">
                <a:solidFill>
                  <a:srgbClr val="000000"/>
                </a:solidFill>
                <a:sym typeface="Wingdings 3" panose="05040102010807070707" pitchFamily="18" charset="2"/>
              </a:rPr>
              <a:t>et </a:t>
            </a:r>
            <a:r>
              <a:rPr lang="fr-CH" altLang="fr-FR" dirty="0" err="1" smtClean="0">
                <a:solidFill>
                  <a:srgbClr val="000000"/>
                </a:solidFill>
                <a:sym typeface="Wingdings 3" panose="05040102010807070707" pitchFamily="18" charset="2"/>
              </a:rPr>
              <a:t>moy</a:t>
            </a:r>
            <a:r>
              <a:rPr lang="fr-CH" altLang="fr-FR" dirty="0" smtClean="0">
                <a:solidFill>
                  <a:srgbClr val="000000"/>
                </a:solidFill>
                <a:sym typeface="Wingdings 3" panose="05040102010807070707" pitchFamily="18" charset="2"/>
              </a:rPr>
              <a:t>. </a:t>
            </a:r>
            <a:r>
              <a:rPr lang="fr-CH" altLang="fr-FR" dirty="0">
                <a:solidFill>
                  <a:srgbClr val="000000"/>
                </a:solidFill>
                <a:sym typeface="Wingdings 3" panose="05040102010807070707" pitchFamily="18" charset="2"/>
              </a:rPr>
              <a:t>capitalisations </a:t>
            </a:r>
          </a:p>
          <a:p>
            <a:pPr marL="361950" indent="-180975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444500" algn="l"/>
                <a:tab pos="2781300" algn="l"/>
                <a:tab pos="3224213" algn="r"/>
              </a:tabLst>
              <a:defRPr/>
            </a:pPr>
            <a:r>
              <a:rPr lang="fr-CH" altLang="fr-FR" dirty="0" smtClean="0">
                <a:solidFill>
                  <a:srgbClr val="000000"/>
                </a:solidFill>
                <a:sym typeface="Wingdings 3" panose="05040102010807070707" pitchFamily="18" charset="2"/>
              </a:rPr>
              <a:t>secteurs </a:t>
            </a:r>
            <a:r>
              <a:rPr lang="fr-CH" altLang="fr-FR" dirty="0">
                <a:solidFill>
                  <a:srgbClr val="000000"/>
                </a:solidFill>
                <a:sym typeface="Wingdings 3" panose="05040102010807070707" pitchFamily="18" charset="2"/>
              </a:rPr>
              <a:t>industriels</a:t>
            </a:r>
          </a:p>
          <a:p>
            <a:pPr>
              <a:spcAft>
                <a:spcPts val="500"/>
              </a:spcAft>
              <a:tabLst>
                <a:tab pos="444500" algn="l"/>
              </a:tabLst>
              <a:defRPr/>
            </a:pPr>
            <a:endParaRPr lang="fr-CH" altLang="fr-FR" dirty="0">
              <a:solidFill>
                <a:srgbClr val="000000"/>
              </a:solidFill>
              <a:sym typeface="Wingdings 3" panose="05040102010807070707" pitchFamily="18" charset="2"/>
            </a:endParaRPr>
          </a:p>
        </p:txBody>
      </p:sp>
      <p:pic>
        <p:nvPicPr>
          <p:cNvPr id="5" name="Picture 1" descr="&lt;Chart&gt;&lt;ImageInfo Version=&quot;5.32.863.0&quot; GUID=&quot;9d0ab7e150544e4f833908721b30c04a&quot; DsId=&quot;ZBCV018&quot; T1SubID=&quot;&quot; Width=&quot;610&quot; Height=&quot;453&quot; Format=&quot;WMF&quot; ChartGroupUID=&quot;c46d9ec3-cc1c-493a-8a14-eb3b231dbf00&quot; GroupName=&quot;MDS&quot; ChartName=&quot;MDS - Zone euro/Suisse: performance relative a&quot; ChartStyleName=&quot;MDS 2ème courbe traitillés&quot; GroupNameEncoded=&quot;MDS&quot; ChartNameEncoded=&quot;MDS+-+Zone+euro%2fSuisse%3a+performance+relative+a&quot; ChartStyleNameEncoded=&quot;MDS+2%c3%a8me+courbe+traitill%c3%a9s&quot; ShortCode=&quot;MDSG973.3&quot; ChartOwner=&quot;ZBCV009&quot; TemplateId=&quot;&quot; TemplateName=&quot;&quot; TemplateNameEncoded=&quot;&quot; EditionId=&quot;&quot; EditionGenerationDate=&quot;&quot; RefreshDate=&quot;12.06.2023 09:10:49&quot; ExportChartsIn=&quot;CurrentSlide&quot; ExportChartsTo=&quot; &quot; ExportChartAs=&quot; &quot; SpecifiedCellRow=&quot;0&quot; SpecifiedCellCol=&quot;0&quot; NoofColumns=&quot;1&quot; NoofChartPerPage=&quot;0&quot; SpaceBetweenCharts=&quot;0&quot; SpaceBetweenRowChart=&quot;0&quot; Transparent=&quot;1&quot; NoofRows=&quot;1&quot; LeftMargin=&quot;37&quot; RightMargin=&quot;0&quot; TopMargin=&quot;116&quot; FootMargin=&quot;0&quot; Orientation=&quot;landscape&quot; FileNameTemplate=&quot;&quot; ImageFileName=&quot;&quot; ChartTitle=&quot;Zone euro/Suisse: performance relative&quot; DoStretch=&quot;true&quot; Pr=&quot;&quot; RetrieveParams=&quot;&quot; /&gt;&lt;/Chart&gt;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1104900"/>
            <a:ext cx="5811934" cy="431796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9" name="ZoneTexte 8"/>
          <p:cNvSpPr txBox="1"/>
          <p:nvPr/>
        </p:nvSpPr>
        <p:spPr>
          <a:xfrm>
            <a:off x="738769" y="4659313"/>
            <a:ext cx="1025922" cy="138499"/>
          </a:xfrm>
          <a:prstGeom prst="rect">
            <a:avLst/>
          </a:prstGeom>
          <a:solidFill>
            <a:srgbClr val="90CDF0">
              <a:alpha val="50196"/>
            </a:srgbClr>
          </a:solidFill>
          <a:ln>
            <a:noFill/>
          </a:ln>
        </p:spPr>
        <p:txBody>
          <a:bodyPr wrap="none" lIns="0" tIns="0" rIns="0" bIns="0" rtlCol="0">
            <a:spAutoFit/>
          </a:bodyPr>
          <a:lstStyle>
            <a:defPPr>
              <a:defRPr lang="fr-CH"/>
            </a:defPPr>
            <a:lvl1pPr>
              <a:defRPr sz="900" b="1">
                <a:solidFill>
                  <a:srgbClr val="808080">
                    <a:lumMod val="50000"/>
                  </a:srgbClr>
                </a:solidFill>
              </a:defRPr>
            </a:lvl1pPr>
          </a:lstStyle>
          <a:p>
            <a:r>
              <a:rPr lang="fr-CH" dirty="0" smtClean="0"/>
              <a:t> Zone euro/Suisse </a:t>
            </a:r>
            <a:endParaRPr lang="fr-CH" dirty="0"/>
          </a:p>
        </p:txBody>
      </p:sp>
      <p:sp>
        <p:nvSpPr>
          <p:cNvPr id="8" name="Flèche courbée vers le bas 7"/>
          <p:cNvSpPr/>
          <p:nvPr/>
        </p:nvSpPr>
        <p:spPr>
          <a:xfrm>
            <a:off x="4610100" y="2933700"/>
            <a:ext cx="400050" cy="180975"/>
          </a:xfrm>
          <a:prstGeom prst="curvedDownArrow">
            <a:avLst/>
          </a:prstGeom>
          <a:solidFill>
            <a:schemeClr val="accent6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1" name="Triangle isocèle 10"/>
          <p:cNvSpPr/>
          <p:nvPr/>
        </p:nvSpPr>
        <p:spPr>
          <a:xfrm rot="16200000">
            <a:off x="4101862" y="3352167"/>
            <a:ext cx="4443350" cy="138600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678097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&lt;Chart&gt;&lt;ImageInfo Version=&quot;5.32.863.0&quot; GUID=&quot;8858823702ff48a98c09fc4c196fa8ab&quot; DsId=&quot;ZBCV024&quot; T1SubID=&quot;&quot; Width=&quot;956&quot; Height=&quot;559&quot; Format=&quot;emf&quot; ChartGroupUID=&quot;c30c91a0-84d0-4907-b186-2f837dee1dbc&quot; GroupName=&quot;Unil&quot; ChartName=&quot;USA : PER et Per 10y&quot; ChartStyleName=&quot;&quot; GroupNameEncoded=&quot;Unil&quot; ChartNameEncoded=&quot;USA+%3a+PER+et+Per+10y&quot; ChartStyleNameEncoded=&quot;&quot; ShortCode=&quot;MPERP10&quot; ChartOwner=&quot;ZBCV024&quot; TemplateId=&quot;&quot; TemplateName=&quot;&quot; TemplateNameEncoded=&quot;&quot; EditionId=&quot;&quot; EditionGenerationDate=&quot;&quot; RefreshDate=&quot;12.06.2023 09:10:57&quot; ExportChartsIn=&quot;CurrentSlide&quot; ExportChartsTo=&quot; &quot; ExportChartAs=&quot; &quot; SpecifiedCellRow=&quot;0&quot; SpecifiedCellCol=&quot;0&quot; NoofColumns=&quot;1&quot; NoofChartPerPage=&quot;0&quot; SpaceBetweenCharts=&quot;0&quot; SpaceBetweenRowChart=&quot;0&quot; Transparent=&quot;0&quot; NoofRows=&quot;1&quot; LeftMargin=&quot;0&quot; RightMargin=&quot;0&quot; TopMargin=&quot;0&quot; FootMargin=&quot;0&quot; Orientation=&quot;landscape&quot; FileNameTemplate=&quot;&quot; ImageFileName=&quot;&quot; ChartTitle=&quot;USA : PER et TAUX&quot; DoStretch=&quot;true&quot; Pr=&quot;&quot; RetrieveParams=&quot;&quot; /&gt;&lt;/Chart&gt;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63" y="934497"/>
            <a:ext cx="9115233" cy="532562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8" name="Flèche vers le haut 7"/>
          <p:cNvSpPr/>
          <p:nvPr/>
        </p:nvSpPr>
        <p:spPr>
          <a:xfrm>
            <a:off x="6572707" y="5055317"/>
            <a:ext cx="172016" cy="28065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9" name="Flèche vers le haut 8"/>
          <p:cNvSpPr/>
          <p:nvPr/>
        </p:nvSpPr>
        <p:spPr>
          <a:xfrm>
            <a:off x="4467840" y="5053814"/>
            <a:ext cx="172016" cy="28065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cxnSp>
        <p:nvCxnSpPr>
          <p:cNvPr id="10" name="Connecteur droit avec flèche 9"/>
          <p:cNvCxnSpPr/>
          <p:nvPr/>
        </p:nvCxnSpPr>
        <p:spPr>
          <a:xfrm flipH="1">
            <a:off x="4742463" y="5215296"/>
            <a:ext cx="17048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llipse 4"/>
          <p:cNvSpPr/>
          <p:nvPr/>
        </p:nvSpPr>
        <p:spPr>
          <a:xfrm>
            <a:off x="6438124" y="3983048"/>
            <a:ext cx="401217" cy="814039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Ellipse 10"/>
          <p:cNvSpPr/>
          <p:nvPr/>
        </p:nvSpPr>
        <p:spPr>
          <a:xfrm>
            <a:off x="4327593" y="3295997"/>
            <a:ext cx="401217" cy="448887"/>
          </a:xfrm>
          <a:prstGeom prst="ellipse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360363" y="17463"/>
            <a:ext cx="7843837" cy="792162"/>
          </a:xfrm>
        </p:spPr>
        <p:txBody>
          <a:bodyPr/>
          <a:lstStyle/>
          <a:p>
            <a:r>
              <a:rPr lang="fr-CH" sz="2200" dirty="0"/>
              <a:t>Actions: </a:t>
            </a:r>
            <a:r>
              <a:rPr lang="fr-CH" sz="2200" dirty="0" smtClean="0"/>
              <a:t>les perspectives à long terme sont bonnes</a:t>
            </a:r>
            <a:endParaRPr lang="fr-CH" sz="2200" dirty="0"/>
          </a:p>
        </p:txBody>
      </p:sp>
    </p:spTree>
    <p:extLst>
      <p:ext uri="{BB962C8B-B14F-4D97-AF65-F5344CB8AC3E}">
        <p14:creationId xmlns:p14="http://schemas.microsoft.com/office/powerpoint/2010/main" val="418902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348984" y="1558675"/>
            <a:ext cx="3276600" cy="339323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>
            <a:defPPr>
              <a:defRPr lang="fr-CH"/>
            </a:defPPr>
            <a:lvl1pPr marL="182563" indent="-182563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1pPr>
          </a:lstStyle>
          <a:p>
            <a:pPr>
              <a:spcAft>
                <a:spcPts val="500"/>
              </a:spcAft>
              <a:tabLst>
                <a:tab pos="444500" algn="l"/>
              </a:tabLst>
              <a:defRPr/>
            </a:pPr>
            <a:r>
              <a:rPr lang="fr-CH" altLang="fr-FR" b="1" dirty="0" smtClean="0">
                <a:solidFill>
                  <a:srgbClr val="000000"/>
                </a:solidFill>
                <a:sym typeface="Wingdings 3"/>
              </a:rPr>
              <a:t>Obligations</a:t>
            </a:r>
            <a:endParaRPr lang="fr-CH" altLang="fr-FR" b="1" dirty="0">
              <a:solidFill>
                <a:srgbClr val="000000"/>
              </a:solidFill>
              <a:sym typeface="Wingdings 3"/>
            </a:endParaRPr>
          </a:p>
          <a:p>
            <a:pPr marL="361950" indent="-180975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444500" algn="l"/>
              </a:tabLst>
              <a:defRPr/>
            </a:pPr>
            <a:r>
              <a:rPr lang="fr-CH" altLang="fr-FR" dirty="0">
                <a:solidFill>
                  <a:srgbClr val="000000"/>
                </a:solidFill>
                <a:sym typeface="Wingdings 3"/>
              </a:rPr>
              <a:t>u</a:t>
            </a: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ltimes hausses de taux courts en perspective</a:t>
            </a:r>
          </a:p>
          <a:p>
            <a:pPr marL="361950" indent="-180975">
              <a:buFont typeface="Symbol" panose="05050102010706020507" pitchFamily="18" charset="2"/>
              <a:buChar char="-"/>
              <a:tabLst>
                <a:tab pos="444500" algn="l"/>
              </a:tabLst>
              <a:defRPr/>
            </a:pPr>
            <a:r>
              <a:rPr lang="fr-CH" altLang="fr-FR" dirty="0">
                <a:solidFill>
                  <a:srgbClr val="000000"/>
                </a:solidFill>
                <a:sym typeface="Wingdings 3"/>
              </a:rPr>
              <a:t>m</a:t>
            </a: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algré une désinflation qui lambine</a:t>
            </a:r>
          </a:p>
          <a:p>
            <a:pPr>
              <a:spcAft>
                <a:spcPts val="500"/>
              </a:spcAft>
              <a:tabLst>
                <a:tab pos="444500" algn="l"/>
              </a:tabLst>
              <a:defRPr/>
            </a:pPr>
            <a:r>
              <a:rPr lang="fr-CH" altLang="fr-FR" b="1" dirty="0" smtClean="0">
                <a:solidFill>
                  <a:srgbClr val="000000"/>
                </a:solidFill>
                <a:sym typeface="Wingdings 3"/>
              </a:rPr>
              <a:t>Partie courte </a:t>
            </a: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de la courbe </a:t>
            </a:r>
            <a:r>
              <a:rPr lang="fr-CH" altLang="fr-FR" b="1" dirty="0" smtClean="0">
                <a:solidFill>
                  <a:srgbClr val="000000"/>
                </a:solidFill>
                <a:sym typeface="Wingdings 3"/>
              </a:rPr>
              <a:t>attrayante</a:t>
            </a:r>
          </a:p>
          <a:p>
            <a:pPr marL="361950" lvl="1" indent="-180975">
              <a:spcAft>
                <a:spcPts val="0"/>
              </a:spcAft>
              <a:buFont typeface="Symbol" panose="05050102010706020507" pitchFamily="18" charset="2"/>
              <a:buChar char="-"/>
              <a:tabLst>
                <a:tab pos="444500" algn="l"/>
              </a:tabLst>
              <a:defRPr/>
            </a:pPr>
            <a:r>
              <a:rPr lang="fr-CH" altLang="fr-FR" sz="1400" dirty="0" smtClean="0">
                <a:solidFill>
                  <a:srgbClr val="000000"/>
                </a:solidFill>
                <a:sym typeface="Wingdings 3"/>
              </a:rPr>
              <a:t>ultimes </a:t>
            </a:r>
            <a:r>
              <a:rPr lang="fr-CH" altLang="fr-FR" sz="1400" dirty="0">
                <a:solidFill>
                  <a:srgbClr val="000000"/>
                </a:solidFill>
                <a:sym typeface="Wingdings 3"/>
              </a:rPr>
              <a:t>hausses </a:t>
            </a:r>
            <a:r>
              <a:rPr lang="fr-CH" altLang="fr-FR" sz="1400" dirty="0" smtClean="0">
                <a:solidFill>
                  <a:srgbClr val="000000"/>
                </a:solidFill>
                <a:sym typeface="Wingdings 3"/>
              </a:rPr>
              <a:t>des </a:t>
            </a:r>
            <a:r>
              <a:rPr lang="fr-CH" altLang="fr-FR" sz="1400" dirty="0">
                <a:solidFill>
                  <a:srgbClr val="000000"/>
                </a:solidFill>
                <a:sym typeface="Wingdings 3"/>
              </a:rPr>
              <a:t>taux courts </a:t>
            </a:r>
            <a:r>
              <a:rPr lang="fr-CH" altLang="fr-FR" sz="1400" dirty="0" smtClean="0">
                <a:solidFill>
                  <a:srgbClr val="000000"/>
                </a:solidFill>
                <a:sym typeface="Wingdings 3"/>
              </a:rPr>
              <a:t>intégrées</a:t>
            </a:r>
            <a:endParaRPr lang="fr-CH" altLang="fr-FR" sz="1400" dirty="0">
              <a:solidFill>
                <a:srgbClr val="000000"/>
              </a:solidFill>
              <a:sym typeface="Wingdings 3"/>
            </a:endParaRPr>
          </a:p>
          <a:p>
            <a:pPr marL="361950" lvl="1" indent="-180975">
              <a:spcAft>
                <a:spcPts val="1200"/>
              </a:spcAft>
              <a:buFont typeface="Symbol" panose="05050102010706020507" pitchFamily="18" charset="2"/>
              <a:buChar char="-"/>
              <a:tabLst>
                <a:tab pos="444500" algn="l"/>
              </a:tabLst>
              <a:defRPr/>
            </a:pPr>
            <a:r>
              <a:rPr lang="fr-CH" altLang="fr-FR" sz="1400" dirty="0" smtClean="0">
                <a:solidFill>
                  <a:srgbClr val="000000"/>
                </a:solidFill>
                <a:sym typeface="Wingdings 3"/>
              </a:rPr>
              <a:t>rendements similaires voire supérieurs à ceux des  échéances plus longues</a:t>
            </a:r>
            <a:endParaRPr lang="fr-CH" altLang="fr-FR" sz="1400" dirty="0">
              <a:solidFill>
                <a:srgbClr val="000000"/>
              </a:solidFill>
              <a:sym typeface="Wingdings 3"/>
            </a:endParaRPr>
          </a:p>
          <a:p>
            <a:pPr>
              <a:spcAft>
                <a:spcPts val="500"/>
              </a:spcAft>
              <a:buFont typeface="Wingdings 3" panose="05040102010807070707" pitchFamily="18" charset="2"/>
              <a:buChar char="}"/>
              <a:tabLst>
                <a:tab pos="444500" algn="l"/>
              </a:tabLst>
              <a:defRPr/>
            </a:pP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Privilégier la qualité </a:t>
            </a:r>
          </a:p>
          <a:p>
            <a:pPr>
              <a:spcAft>
                <a:spcPts val="500"/>
              </a:spcAft>
              <a:buFont typeface="Wingdings 3" panose="05040102010807070707" pitchFamily="18" charset="2"/>
              <a:buChar char="}"/>
              <a:tabLst>
                <a:tab pos="444500" algn="l"/>
              </a:tabLst>
              <a:defRPr/>
            </a:pP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Ne pas trop diversifier en dehors du franc</a:t>
            </a:r>
          </a:p>
        </p:txBody>
      </p:sp>
      <p:sp>
        <p:nvSpPr>
          <p:cNvPr id="4" name="Triangle isocèle 3"/>
          <p:cNvSpPr/>
          <p:nvPr/>
        </p:nvSpPr>
        <p:spPr>
          <a:xfrm rot="16200000">
            <a:off x="4209401" y="3358467"/>
            <a:ext cx="4039409" cy="126000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2" name="Picture 1" descr="&lt;Chart&gt;&lt;ImageInfo Version=&quot;5.32.863.0&quot; GUID=&quot;82998922d406478f816ba550ac29ef80&quot; DsId=&quot;ZBCV083&quot; T1SubID=&quot;&quot; Width=&quot;603&quot; Height=&quot;422&quot; Format=&quot;WMF&quot; ChartGroupUID=&quot;cb2aba9e-cd8f-4cde-b788-ea88245e4a26&quot; GroupName=&quot;MDS&quot; ChartName=&quot;MDS - Suisse: rendements à échéance .3a&quot; ChartStyleName=&quot;&quot; GroupNameEncoded=&quot;MDS&quot; ChartNameEncoded=&quot;MDS+-+Suisse%3a+rendements+%c3%a0+%c3%a9ch%c3%a9ance+.3a&quot; ChartStyleNameEncoded=&quot;&quot; ShortCode=&quot;MDSG105.3a&quot; ChartOwner=&quot;ZBCV009&quot; TemplateId=&quot;&quot; TemplateName=&quot;&quot; TemplateNameEncoded=&quot;&quot; EditionId=&quot;&quot; EditionGenerationDate=&quot;&quot; RefreshDate=&quot;12.06.2023 15:50:33&quot; ExportChartsIn=&quot;CurrentSlide&quot; ExportChartsTo=&quot; &quot; ExportChartAs=&quot; &quot; SpecifiedCellRow=&quot;0&quot; SpecifiedCellCol=&quot;0&quot; NoofColumns=&quot;1&quot; NoofChartPerPage=&quot;0&quot; SpaceBetweenCharts=&quot;0&quot; SpaceBetweenRowChart=&quot;0&quot; Transparent=&quot;1&quot; NoofRows=&quot;1&quot; LeftMargin=&quot;37&quot; RightMargin=&quot;0&quot; TopMargin=&quot;116&quot; FootMargin=&quot;0&quot; Orientation=&quot;landscape&quot; FileNameTemplate=&quot;&quot; ImageFileName=&quot;&quot; ChartTitle=&quot;Suisse: rendements à l'échéance&quot; DoStretch=&quot;true&quot; Pr=&quot;&quot; RetrieveParams=&quot;&quot; /&gt;&lt;/Chart&gt;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1401762"/>
            <a:ext cx="5747658" cy="4021106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0" name="ZoneTexte 9"/>
          <p:cNvSpPr txBox="1"/>
          <p:nvPr/>
        </p:nvSpPr>
        <p:spPr>
          <a:xfrm>
            <a:off x="689623" y="4600273"/>
            <a:ext cx="436017" cy="138499"/>
          </a:xfrm>
          <a:prstGeom prst="rect">
            <a:avLst/>
          </a:prstGeom>
          <a:solidFill>
            <a:srgbClr val="90CDF0">
              <a:alpha val="50196"/>
            </a:srgbClr>
          </a:solidFill>
          <a:ln>
            <a:noFill/>
          </a:ln>
        </p:spPr>
        <p:txBody>
          <a:bodyPr wrap="none" lIns="0" tIns="0" rIns="0" bIns="0" rtlCol="0">
            <a:spAutoFit/>
          </a:bodyPr>
          <a:lstStyle>
            <a:defPPr>
              <a:defRPr lang="fr-CH"/>
            </a:defPPr>
            <a:lvl1pPr>
              <a:defRPr sz="900" b="1">
                <a:solidFill>
                  <a:srgbClr val="808080">
                    <a:lumMod val="50000"/>
                  </a:srgbClr>
                </a:solidFill>
              </a:defRPr>
            </a:lvl1pPr>
          </a:lstStyle>
          <a:p>
            <a:r>
              <a:rPr lang="fr-CH" dirty="0"/>
              <a:t> </a:t>
            </a:r>
            <a:r>
              <a:rPr lang="fr-CH" dirty="0" smtClean="0"/>
              <a:t>Suisse </a:t>
            </a:r>
            <a:endParaRPr lang="fr-CH" dirty="0"/>
          </a:p>
        </p:txBody>
      </p:sp>
      <p:sp>
        <p:nvSpPr>
          <p:cNvPr id="13" name="Titre 1"/>
          <p:cNvSpPr txBox="1">
            <a:spLocks/>
          </p:cNvSpPr>
          <p:nvPr/>
        </p:nvSpPr>
        <p:spPr bwMode="auto">
          <a:xfrm>
            <a:off x="352425" y="32296"/>
            <a:ext cx="8100243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0CDF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9D45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9D45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9D45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9D45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9D45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CH" sz="2200" dirty="0"/>
              <a:t>Obligations: </a:t>
            </a:r>
            <a:r>
              <a:rPr lang="fr-CH" sz="2200" dirty="0" smtClean="0"/>
              <a:t>privilégier la bonne qualité et les durations courtes</a:t>
            </a:r>
            <a:endParaRPr lang="fr-CH" sz="2200" dirty="0"/>
          </a:p>
        </p:txBody>
      </p:sp>
      <p:sp>
        <p:nvSpPr>
          <p:cNvPr id="6" name="Forme libre 5"/>
          <p:cNvSpPr/>
          <p:nvPr/>
        </p:nvSpPr>
        <p:spPr>
          <a:xfrm>
            <a:off x="4657070" y="2587752"/>
            <a:ext cx="262402" cy="177906"/>
          </a:xfrm>
          <a:custGeom>
            <a:avLst/>
            <a:gdLst>
              <a:gd name="connsiteX0" fmla="*/ 0 w 189390"/>
              <a:gd name="connsiteY0" fmla="*/ 71022 h 71022"/>
              <a:gd name="connsiteX1" fmla="*/ 50307 w 189390"/>
              <a:gd name="connsiteY1" fmla="*/ 71022 h 71022"/>
              <a:gd name="connsiteX2" fmla="*/ 56225 w 189390"/>
              <a:gd name="connsiteY2" fmla="*/ 2960 h 71022"/>
              <a:gd name="connsiteX3" fmla="*/ 189390 w 189390"/>
              <a:gd name="connsiteY3" fmla="*/ 0 h 71022"/>
              <a:gd name="connsiteX4" fmla="*/ 183472 w 189390"/>
              <a:gd name="connsiteY4" fmla="*/ 5919 h 71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390" h="71022">
                <a:moveTo>
                  <a:pt x="0" y="71022"/>
                </a:moveTo>
                <a:lnTo>
                  <a:pt x="50307" y="71022"/>
                </a:lnTo>
                <a:lnTo>
                  <a:pt x="56225" y="2960"/>
                </a:lnTo>
                <a:lnTo>
                  <a:pt x="189390" y="0"/>
                </a:lnTo>
                <a:lnTo>
                  <a:pt x="183472" y="5919"/>
                </a:lnTo>
              </a:path>
            </a:pathLst>
          </a:custGeom>
          <a:noFill/>
          <a:ln>
            <a:solidFill>
              <a:schemeClr val="tx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79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6263640" y="1560945"/>
            <a:ext cx="3261360" cy="3757439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>
            <a:defPPr>
              <a:defRPr lang="fr-CH"/>
            </a:defPPr>
            <a:lvl1pPr marL="182563" indent="-182563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1pPr>
          </a:lstStyle>
          <a:p>
            <a:pPr>
              <a:spcAft>
                <a:spcPts val="500"/>
              </a:spcAft>
              <a:tabLst>
                <a:tab pos="444500" algn="l"/>
              </a:tabLst>
            </a:pPr>
            <a:r>
              <a:rPr lang="fr-CH" altLang="fr-FR" dirty="0">
                <a:solidFill>
                  <a:srgbClr val="000000"/>
                </a:solidFill>
                <a:sym typeface="Wingdings 3"/>
              </a:rPr>
              <a:t>Taux longs: pressions haussières encore possibles, mais moins vives </a:t>
            </a:r>
          </a:p>
          <a:p>
            <a:pPr marL="466725" indent="-285750">
              <a:spcAft>
                <a:spcPts val="0"/>
              </a:spcAft>
              <a:buClr>
                <a:srgbClr val="FF0000"/>
              </a:buClr>
              <a:buFont typeface="Arial" panose="020B0604020202020204" pitchFamily="34" charset="0"/>
              <a:buChar char="-"/>
              <a:tabLst>
                <a:tab pos="444500" algn="l"/>
              </a:tabLst>
              <a:defRPr/>
            </a:pPr>
            <a:r>
              <a:rPr lang="fr-CH" altLang="fr-FR" dirty="0">
                <a:solidFill>
                  <a:srgbClr val="000000"/>
                </a:solidFill>
                <a:sym typeface="Wingdings 3"/>
              </a:rPr>
              <a:t>persistance de l’inflation</a:t>
            </a:r>
          </a:p>
          <a:p>
            <a:pPr marL="466725" indent="-285750"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~"/>
              <a:tabLst>
                <a:tab pos="444500" algn="l"/>
              </a:tabLst>
              <a:defRPr/>
            </a:pPr>
            <a:r>
              <a:rPr lang="fr-CH" altLang="fr-FR" dirty="0">
                <a:solidFill>
                  <a:srgbClr val="000000"/>
                </a:solidFill>
                <a:sym typeface="Wingdings 3"/>
              </a:rPr>
              <a:t>écart taux inflation moins marqué</a:t>
            </a:r>
          </a:p>
          <a:p>
            <a:pPr marL="466725" indent="-285750">
              <a:spcAft>
                <a:spcPts val="0"/>
              </a:spcAft>
              <a:buClr>
                <a:srgbClr val="0070C0"/>
              </a:buClr>
              <a:buFont typeface="Arial" panose="020B0604020202020204" pitchFamily="34" charset="0"/>
              <a:buChar char="~"/>
              <a:tabLst>
                <a:tab pos="444500" algn="l"/>
              </a:tabLst>
              <a:defRPr/>
            </a:pPr>
            <a:r>
              <a:rPr lang="fr-CH" altLang="fr-FR" dirty="0">
                <a:solidFill>
                  <a:srgbClr val="000000"/>
                </a:solidFill>
                <a:sym typeface="Wingdings 3"/>
              </a:rPr>
              <a:t>ultimes hausses de taux des banques centrales</a:t>
            </a:r>
          </a:p>
          <a:p>
            <a:pPr marL="466725" indent="-28575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+"/>
              <a:tabLst>
                <a:tab pos="357188" algn="l"/>
              </a:tabLst>
              <a:defRPr/>
            </a:pPr>
            <a:r>
              <a:rPr lang="fr-CH" altLang="fr-FR" dirty="0">
                <a:solidFill>
                  <a:srgbClr val="000000"/>
                </a:solidFill>
                <a:sym typeface="Wingdings 3"/>
              </a:rPr>
              <a:t>décélération de la croissance</a:t>
            </a:r>
          </a:p>
          <a:p>
            <a:pPr marL="466725" indent="-285750"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+"/>
              <a:tabLst>
                <a:tab pos="444500" algn="l"/>
              </a:tabLst>
              <a:defRPr/>
            </a:pPr>
            <a:r>
              <a:rPr lang="fr-CH" altLang="fr-FR" dirty="0">
                <a:solidFill>
                  <a:srgbClr val="000000"/>
                </a:solidFill>
                <a:sym typeface="Wingdings 3"/>
              </a:rPr>
              <a:t>attrait des taux longs pour les investisseurs et </a:t>
            </a: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investisseuses</a:t>
            </a:r>
          </a:p>
          <a:p>
            <a:pPr marL="466725" indent="-285750">
              <a:spcAft>
                <a:spcPts val="300"/>
              </a:spcAft>
              <a:buClr>
                <a:schemeClr val="tx2"/>
              </a:buClr>
              <a:buFont typeface="Arial" panose="020B0604020202020204" pitchFamily="34" charset="0"/>
              <a:buChar char="+"/>
              <a:tabLst>
                <a:tab pos="444500" algn="l"/>
              </a:tabLst>
              <a:defRPr/>
            </a:pPr>
            <a:endParaRPr lang="fr-CH" altLang="fr-FR" dirty="0">
              <a:solidFill>
                <a:srgbClr val="000000"/>
              </a:solidFill>
              <a:sym typeface="Wingdings 3" panose="05040102010807070707" pitchFamily="18" charset="2"/>
            </a:endParaRPr>
          </a:p>
          <a:p>
            <a:pPr marL="176213" indent="-176213">
              <a:spcAft>
                <a:spcPts val="300"/>
              </a:spcAft>
              <a:tabLst>
                <a:tab pos="444500" algn="l"/>
              </a:tabLst>
              <a:defRPr/>
            </a:pPr>
            <a:r>
              <a:rPr lang="fr-CH" altLang="fr-FR" dirty="0">
                <a:solidFill>
                  <a:srgbClr val="000000"/>
                </a:solidFill>
                <a:sym typeface="Wingdings 3" panose="05040102010807070707" pitchFamily="18" charset="2"/>
              </a:rPr>
              <a:t>À moyen terme: </a:t>
            </a:r>
          </a:p>
          <a:p>
            <a:pPr marL="466725" indent="-285750">
              <a:spcAft>
                <a:spcPts val="0"/>
              </a:spcAft>
              <a:buFont typeface="Arial" panose="020B0604020202020204" pitchFamily="34" charset="0"/>
              <a:buChar char="-"/>
              <a:tabLst>
                <a:tab pos="444500" algn="l"/>
              </a:tabLst>
              <a:defRPr/>
            </a:pPr>
            <a:r>
              <a:rPr lang="fr-CH" altLang="fr-FR" dirty="0">
                <a:solidFill>
                  <a:srgbClr val="000000"/>
                </a:solidFill>
                <a:sym typeface="Wingdings 3" panose="05040102010807070707" pitchFamily="18" charset="2"/>
              </a:rPr>
              <a:t>croissance atone</a:t>
            </a:r>
          </a:p>
          <a:p>
            <a:pPr marL="466725" indent="-285750">
              <a:spcAft>
                <a:spcPts val="0"/>
              </a:spcAft>
              <a:buFont typeface="Arial" panose="020B0604020202020204" pitchFamily="34" charset="0"/>
              <a:buChar char="-"/>
              <a:tabLst>
                <a:tab pos="444500" algn="l"/>
              </a:tabLst>
              <a:defRPr/>
            </a:pPr>
            <a:r>
              <a:rPr lang="fr-CH" altLang="fr-FR" dirty="0">
                <a:solidFill>
                  <a:srgbClr val="000000"/>
                </a:solidFill>
                <a:sym typeface="Wingdings 3" panose="05040102010807070707" pitchFamily="18" charset="2"/>
              </a:rPr>
              <a:t>inflation plus faible </a:t>
            </a:r>
          </a:p>
          <a:p>
            <a:pPr marL="466725" indent="-285750">
              <a:spcAft>
                <a:spcPts val="300"/>
              </a:spcAft>
              <a:buFont typeface="Arial" panose="020B0604020202020204" pitchFamily="34" charset="0"/>
              <a:buChar char="-"/>
              <a:tabLst>
                <a:tab pos="444500" algn="l"/>
              </a:tabLst>
              <a:defRPr/>
            </a:pPr>
            <a:r>
              <a:rPr lang="fr-CH" altLang="fr-FR" dirty="0">
                <a:solidFill>
                  <a:srgbClr val="000000"/>
                </a:solidFill>
                <a:sym typeface="Wingdings 3" panose="05040102010807070707" pitchFamily="18" charset="2"/>
              </a:rPr>
              <a:t>stabilisation des taux courts</a:t>
            </a:r>
          </a:p>
          <a:p>
            <a:pPr>
              <a:spcAft>
                <a:spcPts val="300"/>
              </a:spcAft>
              <a:buFont typeface="Wingdings 3" panose="05040102010807070707" pitchFamily="18" charset="2"/>
              <a:buChar char="}"/>
              <a:tabLst>
                <a:tab pos="444500" algn="l"/>
              </a:tabLst>
              <a:defRPr/>
            </a:pPr>
            <a:r>
              <a:rPr lang="fr-CH" altLang="fr-FR" dirty="0">
                <a:solidFill>
                  <a:srgbClr val="000000"/>
                </a:solidFill>
                <a:sym typeface="Wingdings 3" panose="05040102010807070707" pitchFamily="18" charset="2"/>
              </a:rPr>
              <a:t>Taux longs irréguliers à graduellement baissiers</a:t>
            </a:r>
          </a:p>
        </p:txBody>
      </p:sp>
      <p:sp>
        <p:nvSpPr>
          <p:cNvPr id="4" name="Triangle isocèle 3"/>
          <p:cNvSpPr/>
          <p:nvPr/>
        </p:nvSpPr>
        <p:spPr>
          <a:xfrm rot="16200000">
            <a:off x="4154537" y="3358467"/>
            <a:ext cx="4039409" cy="126000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6" name="Picture 1" descr="&lt;Chart&gt;&lt;ImageInfo Version=&quot;5.32.863.0&quot; GUID=&quot;7fa356c79abe4388897a0694feb03502&quot; DsId=&quot;ZBCV088&quot; T1SubID=&quot;&quot; Width=&quot;605&quot; Height=&quot;453&quot; Format=&quot;emf&quot; ChartGroupUID=&quot;125247c0-5f88-4e61-b628-ee721bc7aece&quot; GroupName=&quot;RPG&quot; ChartName=&quot;TAUX longs ANS US BD, IT  CH&quot; ChartStyleName=&quot;&quot; GroupNameEncoded=&quot;RPG&quot; ChartNameEncoded=&quot;TAUX+longs+ANS+US+BD%2c+IT++CH&quot; ChartStyleNameEncoded=&quot;&quot; ShortCode=&quot;RPG220213&quot; ChartOwner=&quot;ZBCV019&quot; TemplateId=&quot;&quot; TemplateName=&quot;&quot; TemplateNameEncoded=&quot;&quot; EditionId=&quot;&quot; EditionGenerationDate=&quot;&quot; RefreshDate=&quot;09.06.2023 10:32:04&quot; ExportChartsIn=&quot;CurrentSlide&quot; ExportChartsTo=&quot; &quot; ExportChartAs=&quot; &quot; SpecifiedCellRow=&quot;0&quot; SpecifiedCellCol=&quot;0&quot; NoofColumns=&quot;1&quot; NoofChartPerPage=&quot;0&quot; SpaceBetweenCharts=&quot;0&quot; SpaceBetweenRowChart=&quot;0&quot; Transparent=&quot;0&quot; NoofRows=&quot;1&quot; LeftMargin=&quot;0&quot; RightMargin=&quot;0&quot; TopMargin=&quot;0&quot; FootMargin=&quot;0&quot; Orientation=&quot;landscape&quot; FileNameTemplate=&quot;&quot; ImageFileName=&quot;&quot; ChartTitle=&quot;&quot; DoStretch=&quot;true&quot; Pr=&quot;&quot; /&gt;&lt;/Chart&gt;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1104900"/>
            <a:ext cx="5765768" cy="4317968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3" name="ZoneTexte 12"/>
          <p:cNvSpPr txBox="1"/>
          <p:nvPr/>
        </p:nvSpPr>
        <p:spPr>
          <a:xfrm>
            <a:off x="579444" y="1370747"/>
            <a:ext cx="2154436" cy="138499"/>
          </a:xfrm>
          <a:prstGeom prst="rect">
            <a:avLst/>
          </a:prstGeom>
          <a:solidFill>
            <a:srgbClr val="90CDF0">
              <a:alpha val="50196"/>
            </a:srgbClr>
          </a:solidFill>
          <a:ln>
            <a:noFill/>
          </a:ln>
          <a:extLst/>
        </p:spPr>
        <p:txBody>
          <a:bodyPr wrap="none" lIns="0" tIns="0" rIns="0" bIns="0" rtlCol="0">
            <a:spAutoFit/>
          </a:bodyPr>
          <a:lstStyle>
            <a:defPPr>
              <a:defRPr lang="fr-CH"/>
            </a:defPPr>
            <a:lvl1pPr>
              <a:defRPr sz="900" b="1">
                <a:solidFill>
                  <a:srgbClr val="808080">
                    <a:lumMod val="50000"/>
                  </a:srgbClr>
                </a:solidFill>
              </a:defRPr>
            </a:lvl1pPr>
          </a:lstStyle>
          <a:p>
            <a:r>
              <a:rPr lang="fr-CH" b="0" dirty="0"/>
              <a:t>Évolution taux à 10 ans gouvernementaux</a:t>
            </a:r>
          </a:p>
        </p:txBody>
      </p:sp>
      <p:sp>
        <p:nvSpPr>
          <p:cNvPr id="10" name="Titre 1"/>
          <p:cNvSpPr txBox="1">
            <a:spLocks/>
          </p:cNvSpPr>
          <p:nvPr/>
        </p:nvSpPr>
        <p:spPr bwMode="auto">
          <a:xfrm>
            <a:off x="352425" y="32296"/>
            <a:ext cx="8100243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0CDF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9D45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9D45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9D45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9D45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9D45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CH" sz="2200" dirty="0"/>
              <a:t>Obligations: </a:t>
            </a:r>
            <a:r>
              <a:rPr lang="fr-CH" sz="2200" dirty="0" smtClean="0"/>
              <a:t>privilégier la bonne qualité et les durations courtes</a:t>
            </a:r>
            <a:endParaRPr lang="fr-CH" sz="2200" dirty="0"/>
          </a:p>
        </p:txBody>
      </p:sp>
    </p:spTree>
    <p:extLst>
      <p:ext uri="{BB962C8B-B14F-4D97-AF65-F5344CB8AC3E}">
        <p14:creationId xmlns:p14="http://schemas.microsoft.com/office/powerpoint/2010/main" val="2471859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iangle isocèle 2"/>
          <p:cNvSpPr/>
          <p:nvPr/>
        </p:nvSpPr>
        <p:spPr>
          <a:xfrm rot="16200000">
            <a:off x="4154541" y="3358467"/>
            <a:ext cx="4039409" cy="126000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2" name="Picture 1" descr="&lt;Chart&gt;&lt;ImageInfo Version=&quot;5.32.863.0&quot; GUID=&quot;741fa9da72ed4e71aace53bedad36dc7&quot; DsId=&quot;ZBCV018&quot; T1SubID=&quot;&quot; Width=&quot;604&quot; Height=&quot;422&quot; Format=&quot;WMF&quot; ChartGroupUID=&quot;8252cd18-3def-4e68-bca8-7cd8eb0967b6&quot; GroupName=&quot;MDS&quot; ChartName=&quot;MDS - EUR/CHF et taux à long terme a&quot; ChartStyleName=&quot;MDS 2ème courbe traitillés 2 graph pp&quot; GroupNameEncoded=&quot;MDS&quot; ChartNameEncoded=&quot;MDS+-+EUR%2fCHF+et+taux+%c3%a0+long+terme+a&quot; ChartStyleNameEncoded=&quot;MDS+2%c3%a8me+courbe+traitill%c3%a9s+2+graph+pp&quot; ShortCode=&quot;MDSG9B0.4a&quot; ChartOwner=&quot;ZBCV019&quot; TemplateId=&quot;&quot; TemplateName=&quot;&quot; TemplateNameEncoded=&quot;&quot; EditionId=&quot;&quot; EditionGenerationDate=&quot;&quot; RefreshDate=&quot;12.06.2023 09:13:42&quot; ExportChartsIn=&quot;CurrentSlide&quot; ExportChartsTo=&quot; &quot; ExportChartAs=&quot; &quot; SpecifiedCellRow=&quot;0&quot; SpecifiedCellCol=&quot;0&quot; NoofColumns=&quot;1&quot; NoofChartPerPage=&quot;0&quot; SpaceBetweenCharts=&quot;0&quot; SpaceBetweenRowChart=&quot;0&quot; Transparent=&quot;1&quot; NoofRows=&quot;1&quot; LeftMargin=&quot;37&quot; RightMargin=&quot;0&quot; TopMargin=&quot;116&quot; FootMargin=&quot;0&quot; Orientation=&quot;landscape&quot; FileNameTemplate=&quot;&quot; ImageFileName=&quot;&quot; ChartTitle=&quot;EUR/CHF et taux à long terme&quot; DoStretch=&quot;true&quot; Pr=&quot;&quot; RetrieveParams=&quot;&quot; /&gt;&lt;/Chart&gt;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1401762"/>
            <a:ext cx="5753100" cy="4021106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1" name="ZoneTexte 10"/>
          <p:cNvSpPr txBox="1"/>
          <p:nvPr/>
        </p:nvSpPr>
        <p:spPr>
          <a:xfrm>
            <a:off x="6263640" y="2005708"/>
            <a:ext cx="3274060" cy="2831544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 anchor="ctr">
            <a:spAutoFit/>
          </a:bodyPr>
          <a:lstStyle>
            <a:defPPr>
              <a:defRPr lang="fr-CH"/>
            </a:defPPr>
            <a:lvl1pPr marL="182563" indent="-182563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1pPr>
          </a:lstStyle>
          <a:p>
            <a:pPr>
              <a:spcBef>
                <a:spcPts val="554"/>
              </a:spcBef>
              <a:spcAft>
                <a:spcPts val="554"/>
              </a:spcAft>
              <a:buClr>
                <a:schemeClr val="tx1"/>
              </a:buClr>
              <a:tabLst>
                <a:tab pos="410318" algn="l"/>
              </a:tabLst>
              <a:defRPr/>
            </a:pPr>
            <a:r>
              <a:rPr lang="fr-CH" altLang="fr-FR" dirty="0" smtClean="0"/>
              <a:t>Le franc est encore recherché</a:t>
            </a:r>
            <a:endParaRPr lang="fr-CH" altLang="fr-FR" dirty="0"/>
          </a:p>
          <a:p>
            <a:pPr marL="36195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+"/>
              <a:tabLst>
                <a:tab pos="444511" algn="l"/>
              </a:tabLst>
            </a:pPr>
            <a:r>
              <a:rPr lang="fr-CH" altLang="fr-FR" dirty="0">
                <a:solidFill>
                  <a:srgbClr val="000000"/>
                </a:solidFill>
                <a:sym typeface="Wingdings 3"/>
              </a:rPr>
              <a:t>inflation suisse largement inférieure à celle de la zone euro</a:t>
            </a:r>
          </a:p>
          <a:p>
            <a:pPr marL="36195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+"/>
              <a:tabLst>
                <a:tab pos="444511" algn="l"/>
              </a:tabLst>
            </a:pPr>
            <a:r>
              <a:rPr lang="fr-CH" altLang="fr-FR" dirty="0">
                <a:solidFill>
                  <a:srgbClr val="000000"/>
                </a:solidFill>
                <a:sym typeface="Wingdings 3"/>
              </a:rPr>
              <a:t>réduction du bilan de la BNS</a:t>
            </a:r>
          </a:p>
          <a:p>
            <a:pPr marL="36195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+"/>
              <a:tabLst>
                <a:tab pos="444511" algn="l"/>
              </a:tabLst>
            </a:pPr>
            <a:r>
              <a:rPr lang="fr-CH" altLang="fr-FR" dirty="0">
                <a:solidFill>
                  <a:srgbClr val="000000"/>
                </a:solidFill>
                <a:sym typeface="Wingdings 3"/>
              </a:rPr>
              <a:t>tensions géopolitiques</a:t>
            </a:r>
          </a:p>
          <a:p>
            <a:pPr marL="361950">
              <a:spcAft>
                <a:spcPts val="0"/>
              </a:spcAft>
              <a:buClr>
                <a:schemeClr val="tx2"/>
              </a:buClr>
              <a:buFont typeface="Arial" panose="020B0604020202020204" pitchFamily="34" charset="0"/>
              <a:buChar char="+"/>
              <a:tabLst>
                <a:tab pos="444511" algn="l"/>
              </a:tabLst>
            </a:pPr>
            <a:r>
              <a:rPr lang="fr-CH" altLang="fr-FR" dirty="0">
                <a:solidFill>
                  <a:srgbClr val="000000"/>
                </a:solidFill>
                <a:sym typeface="Wingdings 3"/>
              </a:rPr>
              <a:t>craintes de décélération plus marquée de l’activité économique mondiale</a:t>
            </a:r>
          </a:p>
          <a:p>
            <a:pPr marL="361950">
              <a:spcAft>
                <a:spcPts val="0"/>
              </a:spcAft>
              <a:buClr>
                <a:srgbClr val="FF0000"/>
              </a:buClr>
              <a:buFont typeface="Symbol" panose="05050102010706020507" pitchFamily="18" charset="2"/>
              <a:buChar char="-"/>
              <a:tabLst>
                <a:tab pos="444511" algn="l"/>
              </a:tabLst>
            </a:pPr>
            <a:r>
              <a:rPr lang="fr-CH" altLang="fr-FR" dirty="0">
                <a:solidFill>
                  <a:srgbClr val="000000"/>
                </a:solidFill>
                <a:sym typeface="Wingdings 3"/>
              </a:rPr>
              <a:t>rendements bien inférieurs à ceux de la zone euro</a:t>
            </a:r>
          </a:p>
          <a:p>
            <a:pPr marL="266700" indent="-263525">
              <a:spcBef>
                <a:spcPts val="554"/>
              </a:spcBef>
              <a:spcAft>
                <a:spcPct val="0"/>
              </a:spcAft>
              <a:buClr>
                <a:schemeClr val="tx1"/>
              </a:buClr>
              <a:buFont typeface="Wingdings 3" panose="05040102010807070707" pitchFamily="18" charset="2"/>
              <a:buChar char="}"/>
              <a:tabLst>
                <a:tab pos="410318" algn="l"/>
              </a:tabLst>
              <a:defRPr/>
            </a:pPr>
            <a:r>
              <a:rPr lang="fr-CH" altLang="fr-FR" dirty="0" smtClean="0">
                <a:solidFill>
                  <a:srgbClr val="000000"/>
                </a:solidFill>
              </a:rPr>
              <a:t>Potentiel de renforcement de l’euro limité </a:t>
            </a:r>
            <a:r>
              <a:rPr lang="fr-CH" altLang="fr-FR" dirty="0" smtClean="0">
                <a:solidFill>
                  <a:srgbClr val="000000"/>
                </a:solidFill>
              </a:rPr>
              <a:t>à court terme</a:t>
            </a:r>
            <a:endParaRPr lang="fr-CH" altLang="fr-FR" dirty="0">
              <a:solidFill>
                <a:srgbClr val="00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61351" y="4600155"/>
            <a:ext cx="432000" cy="138499"/>
          </a:xfrm>
          <a:prstGeom prst="rect">
            <a:avLst/>
          </a:prstGeom>
          <a:solidFill>
            <a:srgbClr val="90CDF0">
              <a:alpha val="50196"/>
            </a:srgbClr>
          </a:solidFill>
          <a:ln>
            <a:noFill/>
          </a:ln>
        </p:spPr>
        <p:txBody>
          <a:bodyPr wrap="square" lIns="0" tIns="0" rIns="0" bIns="0" rtlCol="0">
            <a:spAutoFit/>
          </a:bodyPr>
          <a:lstStyle>
            <a:defPPr>
              <a:defRPr lang="fr-CH"/>
            </a:defPPr>
            <a:lvl1pPr>
              <a:defRPr sz="900" b="1">
                <a:solidFill>
                  <a:srgbClr val="808080">
                    <a:lumMod val="50000"/>
                  </a:srgbClr>
                </a:solidFill>
              </a:defRPr>
            </a:lvl1pPr>
          </a:lstStyle>
          <a:p>
            <a:r>
              <a:rPr lang="fr-CH" dirty="0"/>
              <a:t> </a:t>
            </a:r>
            <a:r>
              <a:rPr lang="fr-CH" dirty="0" smtClean="0"/>
              <a:t>Suisse</a:t>
            </a:r>
            <a:endParaRPr lang="fr-CH" dirty="0"/>
          </a:p>
        </p:txBody>
      </p:sp>
      <p:sp>
        <p:nvSpPr>
          <p:cNvPr id="10" name="Titre 1"/>
          <p:cNvSpPr txBox="1">
            <a:spLocks/>
          </p:cNvSpPr>
          <p:nvPr/>
        </p:nvSpPr>
        <p:spPr bwMode="auto">
          <a:xfrm>
            <a:off x="352425" y="41349"/>
            <a:ext cx="8100243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0CDF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9D45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9D45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9D45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9D45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9D45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CH" sz="2200" dirty="0" smtClean="0"/>
              <a:t>EUR/CHF: potentiel de rebond limité à court terme </a:t>
            </a:r>
            <a:endParaRPr lang="fr-CH" sz="2200" dirty="0"/>
          </a:p>
        </p:txBody>
      </p:sp>
    </p:spTree>
    <p:extLst>
      <p:ext uri="{BB962C8B-B14F-4D97-AF65-F5344CB8AC3E}">
        <p14:creationId xmlns:p14="http://schemas.microsoft.com/office/powerpoint/2010/main" val="3809164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60363" y="17463"/>
            <a:ext cx="8332376" cy="792162"/>
          </a:xfrm>
        </p:spPr>
        <p:txBody>
          <a:bodyPr/>
          <a:lstStyle/>
          <a:p>
            <a:pPr eaLnBrk="1" hangingPunct="1"/>
            <a:r>
              <a:rPr lang="fr-CH" altLang="fr-FR" sz="2200" dirty="0" smtClean="0"/>
              <a:t>Actions: poursuite du rebond ou à la veille d’une correction ?</a:t>
            </a:r>
            <a:endParaRPr lang="fr-FR" altLang="fr-FR" sz="1000" dirty="0" smtClean="0">
              <a:solidFill>
                <a:srgbClr val="009D45"/>
              </a:solidFill>
            </a:endParaRPr>
          </a:p>
        </p:txBody>
      </p:sp>
      <p:pic>
        <p:nvPicPr>
          <p:cNvPr id="4" name="Picture 1" descr="&lt;Chart&gt;&lt;ImageInfo Version=&quot;5.32.863.0&quot; GUID=&quot;23da40fc01f941be9787812adeb49c4d&quot; DsId=&quot;ZBCV024&quot; T1SubID=&quot;&quot; Width=&quot;961&quot; Height=&quot;557&quot; Format=&quot;emf&quot; ChartGroupUID=&quot;2a2f0582-df67-410c-a1c4-7013af8caa2c&quot; GroupName=&quot;SMI&quot; ChartName=&quot;PERFORMANCE DES actions et cycle économique&quot; ChartStyleName=&quot;&quot; GroupNameEncoded=&quot;SMI&quot; ChartNameEncoded=&quot;PERFORMANCE+DES+actions+et+cycle+%c3%a9conomique&quot; ChartStyleNameEncoded=&quot;&quot; ShortCode=&quot;ACTLTREC&quot; ChartOwner=&quot;ZBCV024&quot; TemplateId=&quot;&quot; TemplateName=&quot;&quot; TemplateNameEncoded=&quot;&quot; EditionId=&quot;&quot; EditionGenerationDate=&quot;&quot; RefreshDate=&quot;12.06.2023 15:37:07&quot; ExportChartsIn=&quot;CurrentSlide&quot; ExportChartsTo=&quot; &quot; ExportChartAs=&quot; &quot; SpecifiedCellRow=&quot;0&quot; SpecifiedCellCol=&quot;0&quot; NoofColumns=&quot;1&quot; NoofChartPerPage=&quot;0&quot; SpaceBetweenCharts=&quot;0&quot; SpaceBetweenRowChart=&quot;0&quot; Transparent=&quot;0&quot; NoofRows=&quot;1&quot; LeftMargin=&quot;0&quot; RightMargin=&quot;0&quot; TopMargin=&quot;0&quot; FootMargin=&quot;0&quot; Orientation=&quot;landscape&quot; FileNameTemplate=&quot;&quot; ImageFileName=&quot;&quot; ChartTitle=&quot;PERFORMANCE DES MARCHES FINANCIERS EN CHF&quot; DoStretch=&quot;true&quot; Pr=&quot;&quot; RetrieveParams=&quot;&quot; /&gt;&lt;/Chart&gt;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59" y="933255"/>
            <a:ext cx="9155876" cy="5313166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15" name="ZoneTexte 14"/>
          <p:cNvSpPr txBox="1"/>
          <p:nvPr/>
        </p:nvSpPr>
        <p:spPr>
          <a:xfrm>
            <a:off x="786531" y="1299079"/>
            <a:ext cx="115190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1200" b="1" dirty="0" smtClean="0"/>
              <a:t>Récession</a:t>
            </a:r>
          </a:p>
          <a:p>
            <a:pPr algn="ctr"/>
            <a:r>
              <a:rPr lang="fr-CH" sz="1200" b="1" dirty="0" smtClean="0"/>
              <a:t>Grande crise financière</a:t>
            </a:r>
          </a:p>
        </p:txBody>
      </p:sp>
      <p:cxnSp>
        <p:nvCxnSpPr>
          <p:cNvPr id="14" name="Connecteur droit avec flèche 13"/>
          <p:cNvCxnSpPr/>
          <p:nvPr/>
        </p:nvCxnSpPr>
        <p:spPr>
          <a:xfrm flipV="1">
            <a:off x="7811145" y="2110550"/>
            <a:ext cx="306364" cy="158682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7812164" y="2307490"/>
            <a:ext cx="305345" cy="479557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5769662" y="1299079"/>
            <a:ext cx="115190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fr-CH"/>
            </a:defPPr>
            <a:lvl1pPr algn="ctr">
              <a:defRPr sz="1200" b="1"/>
            </a:lvl1pPr>
          </a:lstStyle>
          <a:p>
            <a:r>
              <a:rPr lang="fr-CH" dirty="0"/>
              <a:t>Récession</a:t>
            </a:r>
          </a:p>
          <a:p>
            <a:r>
              <a:rPr lang="fr-CH" dirty="0"/>
              <a:t>Crise du</a:t>
            </a:r>
          </a:p>
          <a:p>
            <a:r>
              <a:rPr lang="fr-CH" dirty="0" err="1"/>
              <a:t>Covid</a:t>
            </a:r>
            <a:endParaRPr lang="fr-CH" dirty="0"/>
          </a:p>
        </p:txBody>
      </p:sp>
      <p:cxnSp>
        <p:nvCxnSpPr>
          <p:cNvPr id="16" name="Connecteur droit 15"/>
          <p:cNvCxnSpPr/>
          <p:nvPr/>
        </p:nvCxnSpPr>
        <p:spPr>
          <a:xfrm>
            <a:off x="1365921" y="4902740"/>
            <a:ext cx="43101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1312862" y="4946143"/>
            <a:ext cx="537136" cy="27699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fr-CH"/>
            </a:defPPr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fr-CH" dirty="0"/>
              <a:t>-55%</a:t>
            </a:r>
          </a:p>
        </p:txBody>
      </p:sp>
      <p:cxnSp>
        <p:nvCxnSpPr>
          <p:cNvPr id="29" name="Connecteur droit 28"/>
          <p:cNvCxnSpPr/>
          <p:nvPr/>
        </p:nvCxnSpPr>
        <p:spPr>
          <a:xfrm>
            <a:off x="6182990" y="3228816"/>
            <a:ext cx="43101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6132240" y="3284869"/>
            <a:ext cx="537136" cy="27699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fr-CH" sz="1200" dirty="0" smtClean="0">
                <a:solidFill>
                  <a:schemeClr val="bg1"/>
                </a:solidFill>
              </a:rPr>
              <a:t>-31%</a:t>
            </a:r>
            <a:endParaRPr lang="fr-CH" sz="1200" dirty="0">
              <a:solidFill>
                <a:schemeClr val="bg1"/>
              </a:solidFill>
            </a:endParaRPr>
          </a:p>
        </p:txBody>
      </p:sp>
      <p:cxnSp>
        <p:nvCxnSpPr>
          <p:cNvPr id="31" name="Connecteur droit 30"/>
          <p:cNvCxnSpPr/>
          <p:nvPr/>
        </p:nvCxnSpPr>
        <p:spPr>
          <a:xfrm>
            <a:off x="7287778" y="2585407"/>
            <a:ext cx="431019" cy="0"/>
          </a:xfrm>
          <a:prstGeom prst="line">
            <a:avLst/>
          </a:prstGeom>
          <a:ln w="28575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7244537" y="2621952"/>
            <a:ext cx="537136" cy="276999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r>
              <a:rPr lang="fr-CH" sz="1200" dirty="0" smtClean="0">
                <a:solidFill>
                  <a:schemeClr val="bg1"/>
                </a:solidFill>
              </a:rPr>
              <a:t>-22%</a:t>
            </a:r>
            <a:endParaRPr lang="fr-CH" sz="1200" dirty="0">
              <a:solidFill>
                <a:schemeClr val="bg1"/>
              </a:solidFill>
            </a:endParaRPr>
          </a:p>
        </p:txBody>
      </p:sp>
      <p:cxnSp>
        <p:nvCxnSpPr>
          <p:cNvPr id="35" name="Connecteur droit 34"/>
          <p:cNvCxnSpPr/>
          <p:nvPr/>
        </p:nvCxnSpPr>
        <p:spPr>
          <a:xfrm>
            <a:off x="2411870" y="4598260"/>
            <a:ext cx="43101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ZoneTexte 35"/>
          <p:cNvSpPr txBox="1"/>
          <p:nvPr/>
        </p:nvSpPr>
        <p:spPr>
          <a:xfrm>
            <a:off x="2358811" y="4635469"/>
            <a:ext cx="537136" cy="27699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fr-CH" sz="1200" dirty="0" smtClean="0">
                <a:solidFill>
                  <a:schemeClr val="bg1"/>
                </a:solidFill>
              </a:rPr>
              <a:t>-33%</a:t>
            </a:r>
            <a:endParaRPr lang="fr-CH" sz="1200" dirty="0">
              <a:solidFill>
                <a:schemeClr val="bg1"/>
              </a:solidFill>
            </a:endParaRPr>
          </a:p>
        </p:txBody>
      </p:sp>
      <p:cxnSp>
        <p:nvCxnSpPr>
          <p:cNvPr id="45" name="Connecteur droit avec flèche 44"/>
          <p:cNvCxnSpPr/>
          <p:nvPr/>
        </p:nvCxnSpPr>
        <p:spPr>
          <a:xfrm>
            <a:off x="1343028" y="2061091"/>
            <a:ext cx="0" cy="7351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/>
          <p:cNvSpPr txBox="1"/>
          <p:nvPr/>
        </p:nvSpPr>
        <p:spPr>
          <a:xfrm>
            <a:off x="1980014" y="1299079"/>
            <a:ext cx="115190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CH" sz="1200" b="1" dirty="0" smtClean="0"/>
              <a:t>Récession</a:t>
            </a:r>
          </a:p>
          <a:p>
            <a:pPr algn="ctr"/>
            <a:r>
              <a:rPr lang="fr-CH" sz="1200" b="1" dirty="0" smtClean="0"/>
              <a:t>Crise de l’euro</a:t>
            </a:r>
          </a:p>
        </p:txBody>
      </p:sp>
      <p:cxnSp>
        <p:nvCxnSpPr>
          <p:cNvPr id="48" name="Connecteur droit avec flèche 47"/>
          <p:cNvCxnSpPr/>
          <p:nvPr/>
        </p:nvCxnSpPr>
        <p:spPr>
          <a:xfrm>
            <a:off x="2555967" y="2073846"/>
            <a:ext cx="0" cy="7351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>
            <a:off x="6345615" y="2037034"/>
            <a:ext cx="0" cy="3573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>
            <a:off x="743036" y="3158247"/>
            <a:ext cx="43101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2196360" y="3728936"/>
            <a:ext cx="43101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6132240" y="2404149"/>
            <a:ext cx="43101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7014177" y="1989307"/>
            <a:ext cx="431019" cy="0"/>
          </a:xfrm>
          <a:prstGeom prst="line">
            <a:avLst/>
          </a:prstGeom>
          <a:ln w="28575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>
            <a:off x="7802092" y="2283774"/>
            <a:ext cx="282902" cy="172197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6985602" y="1296414"/>
            <a:ext cx="152926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fr-CH"/>
            </a:defPPr>
            <a:lvl1pPr algn="ctr">
              <a:defRPr sz="1200" b="1"/>
            </a:lvl1pPr>
          </a:lstStyle>
          <a:p>
            <a:r>
              <a:rPr lang="fr-CH" dirty="0" smtClean="0"/>
              <a:t>Guerre Ukraine </a:t>
            </a:r>
          </a:p>
          <a:p>
            <a:r>
              <a:rPr lang="fr-CH" dirty="0" smtClean="0"/>
              <a:t>et </a:t>
            </a:r>
            <a:endParaRPr lang="fr-CH" dirty="0"/>
          </a:p>
          <a:p>
            <a:r>
              <a:rPr lang="fr-CH" dirty="0" smtClean="0"/>
              <a:t>stress bancaire</a:t>
            </a:r>
          </a:p>
        </p:txBody>
      </p:sp>
      <p:cxnSp>
        <p:nvCxnSpPr>
          <p:cNvPr id="33" name="Connecteur droit avec flèche 32"/>
          <p:cNvCxnSpPr/>
          <p:nvPr/>
        </p:nvCxnSpPr>
        <p:spPr>
          <a:xfrm>
            <a:off x="7785231" y="2285817"/>
            <a:ext cx="308816" cy="863286"/>
          </a:xfrm>
          <a:prstGeom prst="straightConnector1">
            <a:avLst/>
          </a:prstGeom>
          <a:ln>
            <a:solidFill>
              <a:schemeClr val="tx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8172022" y="2652729"/>
            <a:ext cx="941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800" dirty="0" smtClean="0">
                <a:solidFill>
                  <a:srgbClr val="FF0000"/>
                </a:solidFill>
              </a:rPr>
              <a:t>3. Hard </a:t>
            </a:r>
            <a:r>
              <a:rPr lang="fr-CH" sz="800" dirty="0" err="1" smtClean="0">
                <a:solidFill>
                  <a:srgbClr val="FF0000"/>
                </a:solidFill>
              </a:rPr>
              <a:t>lending</a:t>
            </a:r>
            <a:r>
              <a:rPr lang="fr-CH" sz="8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fr-CH" sz="800" dirty="0" smtClean="0">
                <a:solidFill>
                  <a:srgbClr val="FF0000"/>
                </a:solidFill>
              </a:rPr>
              <a:t>/ Récession</a:t>
            </a:r>
            <a:endParaRPr lang="fr-CH" sz="800" dirty="0">
              <a:solidFill>
                <a:srgbClr val="FF00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8172022" y="1968695"/>
            <a:ext cx="10042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800" dirty="0" smtClean="0">
                <a:solidFill>
                  <a:srgbClr val="00B050"/>
                </a:solidFill>
              </a:rPr>
              <a:t>1. Soft </a:t>
            </a:r>
            <a:r>
              <a:rPr lang="fr-CH" sz="800" dirty="0" err="1" smtClean="0">
                <a:solidFill>
                  <a:srgbClr val="00B050"/>
                </a:solidFill>
              </a:rPr>
              <a:t>lending</a:t>
            </a:r>
            <a:r>
              <a:rPr lang="fr-CH" sz="800" dirty="0" smtClean="0">
                <a:solidFill>
                  <a:srgbClr val="00B050"/>
                </a:solidFill>
              </a:rPr>
              <a:t> / Pas de récession</a:t>
            </a:r>
            <a:endParaRPr lang="fr-CH" sz="800" dirty="0">
              <a:solidFill>
                <a:srgbClr val="00B050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8172022" y="2331823"/>
            <a:ext cx="9411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800" dirty="0" smtClean="0">
                <a:solidFill>
                  <a:srgbClr val="EF7E2D"/>
                </a:solidFill>
              </a:rPr>
              <a:t>2. Stagnation</a:t>
            </a:r>
            <a:endParaRPr lang="fr-CH" sz="800" dirty="0">
              <a:solidFill>
                <a:srgbClr val="EF7E2D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8172022" y="3049584"/>
            <a:ext cx="9180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800" dirty="0" smtClean="0"/>
              <a:t>4. Dépression</a:t>
            </a:r>
            <a:endParaRPr lang="fr-CH" sz="800" dirty="0"/>
          </a:p>
        </p:txBody>
      </p:sp>
    </p:spTree>
    <p:extLst>
      <p:ext uri="{BB962C8B-B14F-4D97-AF65-F5344CB8AC3E}">
        <p14:creationId xmlns:p14="http://schemas.microsoft.com/office/powerpoint/2010/main" val="16850682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isocèle 3"/>
          <p:cNvSpPr/>
          <p:nvPr/>
        </p:nvSpPr>
        <p:spPr>
          <a:xfrm rot="16200000">
            <a:off x="4533798" y="3340163"/>
            <a:ext cx="4039409" cy="126000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sp>
        <p:nvSpPr>
          <p:cNvPr id="18" name="ZoneTexte 17"/>
          <p:cNvSpPr txBox="1"/>
          <p:nvPr/>
        </p:nvSpPr>
        <p:spPr>
          <a:xfrm>
            <a:off x="6616724" y="2671062"/>
            <a:ext cx="3398835" cy="523220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>
            <a:defPPr>
              <a:defRPr lang="fr-CH"/>
            </a:defPPr>
            <a:lvl1pPr marL="182563" indent="-182563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1pPr>
          </a:lstStyle>
          <a:p>
            <a:pPr marL="177800" indent="0">
              <a:spcAft>
                <a:spcPts val="500"/>
              </a:spcAft>
              <a:buClr>
                <a:srgbClr val="FF0000"/>
              </a:buClr>
              <a:buNone/>
              <a:tabLst>
                <a:tab pos="361950" algn="l"/>
              </a:tabLst>
              <a:defRPr/>
            </a:pPr>
            <a:r>
              <a:rPr lang="fr-CH" altLang="fr-FR" dirty="0">
                <a:solidFill>
                  <a:srgbClr val="FF0000"/>
                </a:solidFill>
                <a:sym typeface="Wingdings 3" panose="05040102010807070707" pitchFamily="18" charset="2"/>
              </a:rPr>
              <a:t> </a:t>
            </a:r>
            <a:r>
              <a:rPr lang="fr-CH" altLang="fr-FR" dirty="0" smtClean="0">
                <a:solidFill>
                  <a:srgbClr val="FF0000"/>
                </a:solidFill>
                <a:sym typeface="Wingdings 3" panose="05040102010807070707" pitchFamily="18" charset="2"/>
              </a:rPr>
              <a:t>  </a:t>
            </a:r>
            <a:r>
              <a:rPr lang="fr-CH" altLang="fr-FR" dirty="0" smtClean="0">
                <a:solidFill>
                  <a:srgbClr val="000000"/>
                </a:solidFill>
                <a:sym typeface="Wingdings 3" panose="05040102010807070707" pitchFamily="18" charset="2"/>
              </a:rPr>
              <a:t>parité </a:t>
            </a:r>
            <a:r>
              <a:rPr lang="fr-CH" altLang="fr-FR" dirty="0" smtClean="0">
                <a:solidFill>
                  <a:srgbClr val="000000"/>
                </a:solidFill>
                <a:sym typeface="Wingdings 3" panose="05040102010807070707" pitchFamily="18" charset="2"/>
              </a:rPr>
              <a:t>de pouvoir d’achat  	(</a:t>
            </a:r>
            <a:r>
              <a:rPr lang="fr-CH" altLang="fr-FR" dirty="0">
                <a:solidFill>
                  <a:srgbClr val="000000"/>
                </a:solidFill>
                <a:sym typeface="Wingdings 3" panose="05040102010807070707" pitchFamily="18" charset="2"/>
              </a:rPr>
              <a:t>inflation EUR &gt; CHF</a:t>
            </a:r>
            <a:r>
              <a:rPr lang="fr-CH" altLang="fr-FR" dirty="0" smtClean="0">
                <a:solidFill>
                  <a:srgbClr val="000000"/>
                </a:solidFill>
                <a:sym typeface="Wingdings 3" panose="05040102010807070707" pitchFamily="18" charset="2"/>
              </a:rPr>
              <a:t>)</a:t>
            </a:r>
            <a:endParaRPr lang="fr-CH" altLang="fr-FR" dirty="0">
              <a:solidFill>
                <a:srgbClr val="000000"/>
              </a:solidFill>
              <a:sym typeface="Wingdings 3" panose="05040102010807070707" pitchFamily="18" charset="2"/>
            </a:endParaRPr>
          </a:p>
        </p:txBody>
      </p:sp>
      <p:pic>
        <p:nvPicPr>
          <p:cNvPr id="3" name="Picture 1" descr="&lt;Chart&gt;&lt;ImageInfo Version=&quot;5.32.863.0&quot; GUID=&quot;77c82156b3694bd88794f9ffdbc0f29d&quot; DsId=&quot;ZBCV018&quot; T1SubID=&quot;&quot; Width=&quot;605&quot; Height=&quot;453&quot; Format=&quot;WMF&quot; ChartGroupUID=&quot;0402ecf2-9e37-499f-9f04-0b0f4d436043&quot; GroupName=&quot;MDS&quot; ChartName=&quot;MDS - Evaluation du franc versus l'euro 2&quot; ChartStyleName=&quot;MDS 2ème courbe traitillés&quot; GroupNameEncoded=&quot;MDS&quot; ChartNameEncoded=&quot;MDS+-+Evaluation+du+franc+versus+l%27euro+2&quot; ChartStyleNameEncoded=&quot;MDS+2%c3%a8me+courbe+traitill%c3%a9s&quot; ShortCode=&quot;MDSA019&quot; ChartOwner=&quot;ZBCV009&quot; TemplateId=&quot;&quot; TemplateName=&quot;&quot; TemplateNameEncoded=&quot;&quot; EditionId=&quot;&quot; EditionGenerationDate=&quot;&quot; RefreshDate=&quot;12.06.2023 15:56:27&quot; ExportChartsIn=&quot;CurrentSlide&quot; ExportChartsTo=&quot; &quot; ExportChartAs=&quot; &quot; SpecifiedCellRow=&quot;0&quot; SpecifiedCellCol=&quot;0&quot; NoofColumns=&quot;1&quot; NoofChartPerPage=&quot;0&quot; SpaceBetweenCharts=&quot;0&quot; SpaceBetweenRowChart=&quot;0&quot; Transparent=&quot;1&quot; NoofRows=&quot;1&quot; LeftMargin=&quot;37&quot; RightMargin=&quot;0&quot; TopMargin=&quot;116&quot; FootMargin=&quot;0&quot; Orientation=&quot;landscape&quot; FileNameTemplate=&quot;&quot; ImageFileName=&quot;&quot; ChartTitle=&quot;Évaluation du franc versus l'euro&quot; DoStretch=&quot;true&quot; Pr=&quot;&quot; RetrieveParams=&quot;&quot; /&gt;&lt;/Chart&gt;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1104900"/>
            <a:ext cx="5765768" cy="431796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9" name="Titre 1"/>
          <p:cNvSpPr txBox="1">
            <a:spLocks/>
          </p:cNvSpPr>
          <p:nvPr/>
        </p:nvSpPr>
        <p:spPr bwMode="auto">
          <a:xfrm>
            <a:off x="352425" y="41349"/>
            <a:ext cx="8100243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0CDF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9D45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9D45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9D45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9D45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009D45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CH" sz="2200" dirty="0" smtClean="0"/>
              <a:t>EUR/CHF: l’inflation érode la potentiel de l’euro </a:t>
            </a:r>
            <a:endParaRPr lang="fr-CH" sz="2200" dirty="0"/>
          </a:p>
        </p:txBody>
      </p:sp>
    </p:spTree>
    <p:extLst>
      <p:ext uri="{BB962C8B-B14F-4D97-AF65-F5344CB8AC3E}">
        <p14:creationId xmlns:p14="http://schemas.microsoft.com/office/powerpoint/2010/main" val="522990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374588" y="6337190"/>
            <a:ext cx="294198" cy="3419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00387713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&lt;Chart&gt;&lt;ImageInfo Version=&quot;5.32.863.0&quot; GUID=&quot;355d0fc9fa154971b22101aa3341641d&quot; DsId=&quot;ZBCV024&quot; T1SubID=&quot;&quot; Width=&quot;966&quot; Height=&quot;553&quot; Format=&quot;emf&quot; ChartGroupUID=&quot;9e2ef6c3-93bb-42e3-930c-2bc2821583d0&quot; GroupName=&quot;Projet secteur - Récession&quot; ChartName=&quot;USA: recession et indicateur avancé de l'activité&quot; ChartStyleName=&quot;&quot; GroupNameEncoded=&quot;Projet+secteur+-+R%c3%a9cession&quot; ChartNameEncoded=&quot;USA%3a+recession+et+indicateur+avanc%c3%a9+de+l%27activit%c3%a9&quot; ChartStyleNameEncoded=&quot;&quot; ShortCode=&quot;USLEIREC&quot; ChartOwner=&quot;ZBCV024&quot; TemplateId=&quot;&quot; TemplateName=&quot;&quot; TemplateNameEncoded=&quot;&quot; EditionId=&quot;&quot; EditionGenerationDate=&quot;&quot; RefreshDate=&quot;12.06.2023 09:08:01&quot; ExportChartsIn=&quot;CurrentSlide&quot; ExportChartsTo=&quot; &quot; ExportChartAs=&quot; &quot; SpecifiedCellRow=&quot;0&quot; SpecifiedCellCol=&quot;0&quot; NoofColumns=&quot;1&quot; NoofChartPerPage=&quot;0&quot; SpaceBetweenCharts=&quot;0&quot; SpaceBetweenRowChart=&quot;0&quot; Transparent=&quot;0&quot; NoofRows=&quot;1&quot; LeftMargin=&quot;0&quot; RightMargin=&quot;0&quot; TopMargin=&quot;0&quot; FootMargin=&quot;0&quot; Orientation=&quot;landscape&quot; FileNameTemplate=&quot;&quot; ImageFileName=&quot;&quot; ChartTitle=&quot;USA: croissance et indicateur avancé de l'activité&quot; DoStretch=&quot;true&quot; Pr=&quot;&quot; RetrieveParams=&quot;&quot; /&gt;&lt;/Chart&gt;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58" y="923305"/>
            <a:ext cx="9203376" cy="5275614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60363" y="17463"/>
            <a:ext cx="7843837" cy="792162"/>
          </a:xfrm>
        </p:spPr>
        <p:txBody>
          <a:bodyPr/>
          <a:lstStyle/>
          <a:p>
            <a:pPr eaLnBrk="1" hangingPunct="1"/>
            <a:r>
              <a:rPr lang="fr-CH" altLang="fr-FR" sz="2200" dirty="0" smtClean="0"/>
              <a:t>Les indicateurs les plus fiables signalent presque tous une récession à venir aux Etats-Unis…</a:t>
            </a:r>
            <a:endParaRPr lang="fr-FR" altLang="fr-FR" sz="1000" dirty="0" smtClean="0">
              <a:solidFill>
                <a:srgbClr val="009D45"/>
              </a:solidFill>
            </a:endParaRPr>
          </a:p>
        </p:txBody>
      </p:sp>
      <p:cxnSp>
        <p:nvCxnSpPr>
          <p:cNvPr id="3" name="Connecteur droit avec flèche 2"/>
          <p:cNvCxnSpPr/>
          <p:nvPr/>
        </p:nvCxnSpPr>
        <p:spPr>
          <a:xfrm>
            <a:off x="1355675" y="1271065"/>
            <a:ext cx="1" cy="4631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2169122" y="1271065"/>
            <a:ext cx="1" cy="4631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2501227" y="1271065"/>
            <a:ext cx="1" cy="4631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3772020" y="1278397"/>
            <a:ext cx="1" cy="4631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5408157" y="1278397"/>
            <a:ext cx="1" cy="4631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6305351" y="1278397"/>
            <a:ext cx="1" cy="4631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4736035" y="1278397"/>
            <a:ext cx="1" cy="46313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8285853" y="1278397"/>
            <a:ext cx="1" cy="4631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7871240" y="922783"/>
            <a:ext cx="8578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800" dirty="0" smtClean="0"/>
              <a:t>Choc exogène Concomitant</a:t>
            </a:r>
            <a:endParaRPr lang="fr-CH" sz="800" dirty="0"/>
          </a:p>
        </p:txBody>
      </p:sp>
      <p:sp>
        <p:nvSpPr>
          <p:cNvPr id="19" name="Ellipse 18"/>
          <p:cNvSpPr/>
          <p:nvPr/>
        </p:nvSpPr>
        <p:spPr>
          <a:xfrm>
            <a:off x="4600103" y="2887804"/>
            <a:ext cx="262304" cy="273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cxnSp>
        <p:nvCxnSpPr>
          <p:cNvPr id="20" name="Connecteur droit avec flèche 19"/>
          <p:cNvCxnSpPr/>
          <p:nvPr/>
        </p:nvCxnSpPr>
        <p:spPr>
          <a:xfrm>
            <a:off x="8729078" y="1278397"/>
            <a:ext cx="1" cy="463138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343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&lt;Chart&gt;&lt;ImageInfo Version=&quot;5.32.863.0&quot; GUID=&quot;e29acc5dc8114c98a03f24ffbc534944&quot; DsId=&quot;ZBCV024&quot; T1SubID=&quot;&quot; Width=&quot;961&quot; Height=&quot;562&quot; Format=&quot;emf&quot; ChartGroupUID=&quot;ba44d12e-41d7-4933-a0c9-3d5c195c72b6&quot; GroupName=&quot;SMI&quot; ChartName=&quot;USA: Croissance du PIB , bandes de recession et pente des taux (10-3 mois)&quot; ChartStyleName=&quot;&quot; GroupNameEncoded=&quot;SMI&quot; ChartNameEncoded=&quot;USA%3a+Croissance+du+PIB+%2c+bandes+de+recession+et+pente+des+taux+(10-3+mois)&quot; ChartStyleNameEncoded=&quot;&quot; ShortCode=&quot;REUSPETA2&quot; ChartOwner=&quot;ZBCV024&quot; TemplateId=&quot;&quot; TemplateName=&quot;&quot; TemplateNameEncoded=&quot;&quot; EditionId=&quot;&quot; EditionGenerationDate=&quot;&quot; RefreshDate=&quot;12.06.2023 09:08:05&quot; ExportChartsIn=&quot;CurrentSlide&quot; ExportChartsTo=&quot; &quot; ExportChartAs=&quot; &quot; SpecifiedCellRow=&quot;0&quot; SpecifiedCellCol=&quot;0&quot; NoofColumns=&quot;1&quot; NoofChartPerPage=&quot;0&quot; SpaceBetweenCharts=&quot;0&quot; SpaceBetweenRowChart=&quot;0&quot; Transparent=&quot;0&quot; NoofRows=&quot;1&quot; LeftMargin=&quot;0&quot; RightMargin=&quot;0&quot; TopMargin=&quot;0&quot; FootMargin=&quot;0&quot; Orientation=&quot;landscape&quot; FileNameTemplate=&quot;&quot; ImageFileName=&quot;&quot; ChartTitle=&quot;&quot; DoStretch=&quot;true&quot; Pr=&quot;&quot; RetrieveParams=&quot;&quot; /&gt;&lt;/Chart&gt;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90" y="922749"/>
            <a:ext cx="9160709" cy="5354424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cxnSp>
        <p:nvCxnSpPr>
          <p:cNvPr id="4" name="Connecteur droit avec flèche 3"/>
          <p:cNvCxnSpPr/>
          <p:nvPr/>
        </p:nvCxnSpPr>
        <p:spPr>
          <a:xfrm>
            <a:off x="1064512" y="1173724"/>
            <a:ext cx="1" cy="4631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1952544" y="1173724"/>
            <a:ext cx="1" cy="4631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8298701" y="1183730"/>
            <a:ext cx="1" cy="4631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2283662" y="1173724"/>
            <a:ext cx="1" cy="4631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3600236" y="1173724"/>
            <a:ext cx="1" cy="4631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5345327" y="1173724"/>
            <a:ext cx="1" cy="4631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6267545" y="1183730"/>
            <a:ext cx="1" cy="4631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2228395" y="1173724"/>
            <a:ext cx="1" cy="46313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>
            <a:off x="8811374" y="1177813"/>
            <a:ext cx="1" cy="463138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60363" y="17463"/>
            <a:ext cx="7843837" cy="792162"/>
          </a:xfrm>
        </p:spPr>
        <p:txBody>
          <a:bodyPr/>
          <a:lstStyle/>
          <a:p>
            <a:r>
              <a:rPr lang="fr-CH" altLang="fr-FR" sz="2200" dirty="0" smtClean="0"/>
              <a:t>Les indicateurs </a:t>
            </a:r>
            <a:r>
              <a:rPr lang="fr-CH" altLang="fr-FR" sz="2200" dirty="0"/>
              <a:t>les plus fiables signalent </a:t>
            </a:r>
            <a:r>
              <a:rPr lang="fr-CH" altLang="fr-FR" sz="2200" dirty="0" smtClean="0"/>
              <a:t>presque tous une récession à venir aux Etats-Unis…</a:t>
            </a:r>
            <a:endParaRPr lang="fr-FR" altLang="fr-FR" sz="1000" dirty="0" smtClean="0">
              <a:solidFill>
                <a:srgbClr val="009D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5530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&lt;Chart&gt;&lt;ImageInfo Version=&quot;5.32.863.0&quot; GUID=&quot;b9f3cd5ae3da466da6b0e7f985f1f915&quot; DsId=&quot;ZBCV024&quot; T1SubID=&quot;&quot; Width=&quot;956&quot; Height=&quot;555&quot; Format=&quot;emf&quot; ChartGroupUID=&quot;d2ac4762-92d3-4386-bfad-fa7ebd6a1cec&quot; GroupName=&quot;SMI&quot; ChartName=&quot;Prime de risque et récessions&quot; ChartStyleName=&quot;&quot; GroupNameEncoded=&quot;SMI&quot; ChartNameEncoded=&quot;Prime+de+risque+et+r%c3%a9cessions&quot; ChartStyleNameEncoded=&quot;&quot; ShortCode=&quot;PrimRECE&quot; ChartOwner=&quot;ZBCV024&quot; TemplateId=&quot;&quot; TemplateName=&quot;&quot; TemplateNameEncoded=&quot;&quot; EditionId=&quot;&quot; EditionGenerationDate=&quot;&quot; RefreshDate=&quot;12.06.2023 09:08:08&quot; ExportChartsIn=&quot;CurrentSlide&quot; ExportChartsTo=&quot; &quot; ExportChartAs=&quot; &quot; SpecifiedCellRow=&quot;0&quot; SpecifiedCellCol=&quot;0&quot; NoofColumns=&quot;1&quot; NoofChartPerPage=&quot;0&quot; SpaceBetweenCharts=&quot;0&quot; SpaceBetweenRowChart=&quot;0&quot; Transparent=&quot;0&quot; NoofRows=&quot;1&quot; LeftMargin=&quot;0&quot; RightMargin=&quot;0&quot; TopMargin=&quot;0&quot; FootMargin=&quot;0&quot; Orientation=&quot;landscape&quot; FileNameTemplate=&quot;&quot; ImageFileName=&quot;&quot; ChartTitle=&quot;USA: risque crédit et performance S&amp;amp;P 500&quot; DoStretch=&quot;true&quot; Pr=&quot;&quot; RetrieveParams=&quot;&quot; /&gt;&lt;/Chart&gt;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80" y="953815"/>
            <a:ext cx="9112378" cy="528895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</p:pic>
      <p:sp>
        <p:nvSpPr>
          <p:cNvPr id="10" name="Organigramme : Connecteur 9"/>
          <p:cNvSpPr/>
          <p:nvPr/>
        </p:nvSpPr>
        <p:spPr>
          <a:xfrm>
            <a:off x="8422005" y="3576828"/>
            <a:ext cx="256032" cy="226423"/>
          </a:xfrm>
          <a:prstGeom prst="flowChartConnector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cxnSp>
        <p:nvCxnSpPr>
          <p:cNvPr id="16" name="Connecteur droit avec flèche 15"/>
          <p:cNvCxnSpPr/>
          <p:nvPr/>
        </p:nvCxnSpPr>
        <p:spPr>
          <a:xfrm>
            <a:off x="1569706" y="1317672"/>
            <a:ext cx="1" cy="4631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3844500" y="1315128"/>
            <a:ext cx="1" cy="4631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7526128" y="1308341"/>
            <a:ext cx="1" cy="46313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1025798" y="1317672"/>
            <a:ext cx="1" cy="46313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4969288" y="1317672"/>
            <a:ext cx="1" cy="46313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6236583" y="1317672"/>
            <a:ext cx="1" cy="46313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60363" y="17463"/>
            <a:ext cx="7843837" cy="792162"/>
          </a:xfrm>
        </p:spPr>
        <p:txBody>
          <a:bodyPr/>
          <a:lstStyle/>
          <a:p>
            <a:pPr eaLnBrk="1" hangingPunct="1"/>
            <a:r>
              <a:rPr lang="fr-CH" altLang="fr-FR" sz="2200" dirty="0" smtClean="0"/>
              <a:t>… notre modèle de risque économique ne pointe toutefois pas vers une récession imminente.</a:t>
            </a:r>
            <a:endParaRPr lang="fr-FR" altLang="fr-FR" sz="1000" dirty="0" smtClean="0">
              <a:solidFill>
                <a:srgbClr val="009D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5183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60363" y="17463"/>
            <a:ext cx="7843837" cy="792162"/>
          </a:xfrm>
        </p:spPr>
        <p:txBody>
          <a:bodyPr/>
          <a:lstStyle/>
          <a:p>
            <a:pPr eaLnBrk="1" hangingPunct="1"/>
            <a:r>
              <a:rPr lang="fr-CH" altLang="fr-FR" sz="2200" dirty="0" smtClean="0"/>
              <a:t>Cette récession devrait être limitée</a:t>
            </a:r>
            <a:endParaRPr lang="fr-FR" altLang="fr-FR" sz="1000" dirty="0" smtClean="0">
              <a:solidFill>
                <a:srgbClr val="009D45"/>
              </a:solidFill>
            </a:endParaRPr>
          </a:p>
        </p:txBody>
      </p:sp>
      <p:pic>
        <p:nvPicPr>
          <p:cNvPr id="3" name="Picture 1" descr="&lt;Chart&gt;&lt;ImageInfo Version=&quot;5.32.863.0&quot; GUID=&quot;0b244e2702484a6fb517546f2137a42e&quot; DsId=&quot;ZBCV018&quot; T1SubID=&quot;&quot; Width=&quot;961&quot; Height=&quot;529&quot; Format=&quot;WMF&quot; ChartGroupUID=&quot;8c7aff46-a2ef-40d8-92b5-0e2be6f4a6f5&quot; GroupName=&quot;MDS&quot; ChartName=&quot;MDS - OCDE: croissance et indice avancé de l'activité .2&quot; ChartStyleName=&quot;MDS 2ème courbe traitillés&quot; GroupNameEncoded=&quot;MDS&quot; ChartNameEncoded=&quot;MDS+-+OCDE%3a+croissance+et+indice+avanc%c3%a9+de+l%27activit%c3%a9+.2&quot; ChartStyleNameEncoded=&quot;MDS+2%c3%a8me+courbe+traitill%c3%a9s&quot; ShortCode=&quot;MDSG800.2&quot; ChartOwner=&quot;ZBCV009&quot; TemplateId=&quot;&quot; TemplateName=&quot;&quot; TemplateNameEncoded=&quot;&quot; EditionId=&quot;&quot; EditionGenerationDate=&quot;&quot; RefreshDate=&quot;12.06.2023 09:08:13&quot; ExportChartsIn=&quot;CurrentSlide&quot; ExportChartsTo=&quot; &quot; ExportChartAs=&quot; &quot; SpecifiedCellRow=&quot;0&quot; SpecifiedCellCol=&quot;0&quot; NoofColumns=&quot;1&quot; NoofChartPerPage=&quot;0&quot; SpaceBetweenCharts=&quot;0&quot; SpaceBetweenRowChart=&quot;0&quot; Transparent=&quot;1&quot; NoofRows=&quot;1&quot; LeftMargin=&quot;37&quot; RightMargin=&quot;0&quot; TopMargin=&quot;116&quot; FootMargin=&quot;0&quot; Orientation=&quot;landscape&quot; FileNameTemplate=&quot;&quot; ImageFileName=&quot;&quot; ChartTitle=&quot;OCDE: croissance et indicateur avancé de l'activité&quot; DoStretch=&quot;true&quot; Pr=&quot;&quot; RetrieveParams=&quot;&quot; /&gt;&lt;/Chart&gt;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4" y="1104900"/>
            <a:ext cx="9157335" cy="503986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cxnSp>
        <p:nvCxnSpPr>
          <p:cNvPr id="5" name="Connecteur droit avec flèche 4"/>
          <p:cNvCxnSpPr/>
          <p:nvPr/>
        </p:nvCxnSpPr>
        <p:spPr>
          <a:xfrm>
            <a:off x="8539734" y="3218688"/>
            <a:ext cx="118872" cy="502920"/>
          </a:xfrm>
          <a:prstGeom prst="straightConnector1">
            <a:avLst/>
          </a:prstGeom>
          <a:ln w="19050">
            <a:solidFill>
              <a:srgbClr val="00206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V="1">
            <a:off x="8658606" y="3319272"/>
            <a:ext cx="109728" cy="402336"/>
          </a:xfrm>
          <a:prstGeom prst="straightConnector1">
            <a:avLst/>
          </a:prstGeom>
          <a:ln w="19050">
            <a:solidFill>
              <a:srgbClr val="00206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53435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360363" y="5378379"/>
            <a:ext cx="9192198" cy="8669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0" rIns="0" rtlCol="0" anchor="ctr">
            <a:spAutoFit/>
          </a:bodyPr>
          <a:lstStyle>
            <a:defPPr>
              <a:defRPr lang="fr-CH"/>
            </a:defPPr>
            <a:lvl1pPr marL="182563" indent="-182563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1pPr>
          </a:lstStyle>
          <a:p>
            <a:pPr marL="273050" indent="-185738">
              <a:spcAft>
                <a:spcPts val="500"/>
              </a:spcAft>
              <a:tabLst>
                <a:tab pos="444500" algn="l"/>
              </a:tabLst>
            </a:pPr>
            <a:r>
              <a:rPr lang="fr-CH" altLang="fr-FR" b="1" dirty="0" smtClean="0">
                <a:solidFill>
                  <a:srgbClr val="000000"/>
                </a:solidFill>
                <a:sym typeface="Wingdings 3"/>
              </a:rPr>
              <a:t>USA / Suisse</a:t>
            </a: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:	stagnation ou récession limitée</a:t>
            </a:r>
          </a:p>
          <a:p>
            <a:pPr marL="273050" indent="-185738">
              <a:spcAft>
                <a:spcPts val="500"/>
              </a:spcAft>
              <a:tabLst>
                <a:tab pos="444500" algn="l"/>
              </a:tabLst>
            </a:pPr>
            <a:r>
              <a:rPr lang="fr-CH" altLang="fr-FR" b="1" dirty="0" smtClean="0">
                <a:solidFill>
                  <a:srgbClr val="000000"/>
                </a:solidFill>
                <a:sym typeface="Wingdings 3"/>
              </a:rPr>
              <a:t>Zone euro</a:t>
            </a: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: 	récession plutôt modérée </a:t>
            </a:r>
            <a:endParaRPr lang="fr-CH" altLang="fr-FR" dirty="0">
              <a:solidFill>
                <a:srgbClr val="000000"/>
              </a:solidFill>
              <a:sym typeface="Wingdings 3"/>
            </a:endParaRPr>
          </a:p>
          <a:p>
            <a:pPr marL="273050" indent="-185738">
              <a:spcAft>
                <a:spcPts val="500"/>
              </a:spcAft>
              <a:tabLst>
                <a:tab pos="444500" algn="l"/>
              </a:tabLst>
            </a:pPr>
            <a:r>
              <a:rPr lang="fr-CH" altLang="fr-FR" b="1" dirty="0" smtClean="0">
                <a:solidFill>
                  <a:srgbClr val="000000"/>
                </a:solidFill>
                <a:sym typeface="Wingdings 3"/>
              </a:rPr>
              <a:t>Chine</a:t>
            </a: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: 		rebond post-</a:t>
            </a:r>
            <a:r>
              <a:rPr lang="fr-CH" altLang="fr-FR" dirty="0" err="1" smtClean="0">
                <a:solidFill>
                  <a:srgbClr val="000000"/>
                </a:solidFill>
                <a:sym typeface="Wingdings 3"/>
              </a:rPr>
              <a:t>covid</a:t>
            </a: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 mais la reprise se tasse déjà (peu de relance et problèmes structurels)</a:t>
            </a:r>
            <a:endParaRPr lang="fr-CH" altLang="fr-FR" dirty="0">
              <a:solidFill>
                <a:srgbClr val="000000"/>
              </a:solidFill>
              <a:sym typeface="Wingdings 3"/>
            </a:endParaRPr>
          </a:p>
        </p:txBody>
      </p:sp>
      <p:pic>
        <p:nvPicPr>
          <p:cNvPr id="3" name="Picture 1" descr="&lt;Chart&gt;&lt;ImageInfo Version=&quot;5.32.863.0&quot; GUID=&quot;be5f9db412ef46099692620288a3d02c&quot; DsId=&quot;ZBCV083&quot; T1SubID=&quot;&quot; Width=&quot;965&quot; Height=&quot;453&quot; Format=&quot;WMF&quot; ChartGroupUID=&quot;069dbcbd-ef58-43c2-9096-da6f6cd60b1c&quot; GroupName=&quot;MDS&quot; ChartName=&quot;MDS - USA/Zone euro: activité économique&quot; ChartStyleName=&quot;&quot; GroupNameEncoded=&quot;MDS&quot; ChartNameEncoded=&quot;MDS+-+USA%2fZone+euro%3a+activit%c3%a9+%c3%a9conomique&quot; ChartStyleNameEncoded=&quot;&quot; ShortCode=&quot;MDSa126&quot; ChartOwner=&quot;ZBCV009&quot; TemplateId=&quot;&quot; TemplateName=&quot;&quot; TemplateNameEncoded=&quot;&quot; EditionId=&quot;&quot; EditionGenerationDate=&quot;&quot; RefreshDate=&quot;12.06.2023 09:08:17&quot; ExportChartsIn=&quot;CurrentSlide&quot; ExportChartsTo=&quot; &quot; ExportChartAs=&quot; &quot; SpecifiedCellRow=&quot;0&quot; SpecifiedCellCol=&quot;0&quot; NoofColumns=&quot;1&quot; NoofChartPerPage=&quot;0&quot; SpaceBetweenCharts=&quot;0&quot; SpaceBetweenRowChart=&quot;0&quot; Transparent=&quot;1&quot; NoofRows=&quot;1&quot; LeftMargin=&quot;37&quot; RightMargin=&quot;0&quot; TopMargin=&quot;116&quot; FootMargin=&quot;0&quot; Orientation=&quot;landscape&quot; FileNameTemplate=&quot;&quot; ImageFileName=&quot;&quot; ChartTitle=&quot;USA et Zone euro: activité économique&quot; DoStretch=&quot;true&quot; Pr=&quot;&quot; RetrieveParams=&quot;&quot; /&gt;&lt;/Chart&gt;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4" y="881157"/>
            <a:ext cx="9200137" cy="431796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60363" y="17463"/>
            <a:ext cx="7843837" cy="792162"/>
          </a:xfrm>
        </p:spPr>
        <p:txBody>
          <a:bodyPr/>
          <a:lstStyle/>
          <a:p>
            <a:r>
              <a:rPr lang="fr-CH" altLang="fr-FR" sz="2200" dirty="0"/>
              <a:t>… et son ampleur variable en fonction des régions.</a:t>
            </a:r>
            <a:endParaRPr lang="fr-FR" altLang="fr-FR" sz="1000" dirty="0"/>
          </a:p>
        </p:txBody>
      </p:sp>
    </p:spTree>
    <p:extLst>
      <p:ext uri="{BB962C8B-B14F-4D97-AF65-F5344CB8AC3E}">
        <p14:creationId xmlns:p14="http://schemas.microsoft.com/office/powerpoint/2010/main" val="384603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60363" y="17463"/>
            <a:ext cx="7843837" cy="792162"/>
          </a:xfrm>
        </p:spPr>
        <p:txBody>
          <a:bodyPr/>
          <a:lstStyle/>
          <a:p>
            <a:pPr eaLnBrk="1" hangingPunct="1"/>
            <a:r>
              <a:rPr lang="fr-CH" altLang="fr-FR" sz="2200" dirty="0" smtClean="0"/>
              <a:t>Pourquoi une forme de récession est très probable?</a:t>
            </a:r>
            <a:endParaRPr lang="fr-FR" altLang="fr-FR" sz="1000" dirty="0" smtClean="0">
              <a:solidFill>
                <a:srgbClr val="009D45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699248" y="2486317"/>
            <a:ext cx="1755648" cy="1600438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>
            <a:defPPr>
              <a:defRPr lang="fr-CH"/>
            </a:defPPr>
            <a:lvl1pPr marL="182563" indent="-182563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1pPr>
          </a:lstStyle>
          <a:p>
            <a:pPr marL="0" indent="0">
              <a:spcAft>
                <a:spcPts val="500"/>
              </a:spcAft>
              <a:buNone/>
              <a:tabLst>
                <a:tab pos="444500" algn="l"/>
              </a:tabLst>
              <a:defRPr/>
            </a:pP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L’inflation, toujours élevée, pèse sur le pouvoir d’achat des ménages et les revenus des sociétés (pression sur les marges).</a:t>
            </a:r>
            <a:endParaRPr lang="fr-CH" altLang="fr-FR" dirty="0">
              <a:solidFill>
                <a:srgbClr val="000000"/>
              </a:solidFill>
              <a:sym typeface="Wingdings 3" panose="05040102010807070707" pitchFamily="18" charset="2"/>
            </a:endParaRPr>
          </a:p>
        </p:txBody>
      </p:sp>
      <p:sp>
        <p:nvSpPr>
          <p:cNvPr id="9" name="Triangle isocèle 8"/>
          <p:cNvSpPr/>
          <p:nvPr/>
        </p:nvSpPr>
        <p:spPr>
          <a:xfrm rot="16200000">
            <a:off x="5443842" y="3223534"/>
            <a:ext cx="4039409" cy="126000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pic>
        <p:nvPicPr>
          <p:cNvPr id="3" name="Picture 1" descr="&lt;Chart&gt;&lt;ImageInfo Version=&quot;5.32.863.0&quot; GUID=&quot;c981bb0fa0134706904359fc596b0d7a&quot; DsId=&quot;ZBCV024&quot; T1SubID=&quot;&quot; Width=&quot;714&quot; Height=&quot;557&quot; Format=&quot;emf&quot; ChartGroupUID=&quot;e734d6f9-e5d1-4eb3-9473-2cde7618faeb&quot; GroupName=&quot;SMI&quot; ChartName=&quot;Inflation monde 2022&quot; ChartStyleName=&quot;MDS 2ème courbe traitillés&quot; GroupNameEncoded=&quot;SMI&quot; ChartNameEncoded=&quot;Inflation+monde+2022&quot; ChartStyleNameEncoded=&quot;MDS+2%c3%a8me+courbe+traitill%c3%a9s&quot; ShortCode=&quot;InflWO22&quot; ChartOwner=&quot;ZBCV024&quot; TemplateId=&quot;&quot; TemplateName=&quot;&quot; TemplateNameEncoded=&quot;&quot; EditionId=&quot;&quot; EditionGenerationDate=&quot;&quot; RefreshDate=&quot;12.06.2023 09:08:24&quot; ExportChartsIn=&quot;CurrentSlide&quot; ExportChartsTo=&quot; &quot; ExportChartAs=&quot; &quot; SpecifiedCellRow=&quot;0&quot; SpecifiedCellCol=&quot;0&quot; NoofColumns=&quot;1&quot; NoofChartPerPage=&quot;0&quot; SpaceBetweenCharts=&quot;0&quot; SpaceBetweenRowChart=&quot;0&quot; Transparent=&quot;0&quot; NoofRows=&quot;1&quot; LeftMargin=&quot;0&quot; RightMargin=&quot;0&quot; TopMargin=&quot;0&quot; FootMargin=&quot;0&quot; Orientation=&quot;landscape&quot; FileNameTemplate=&quot;&quot; ImageFileName=&quot;&quot; ChartTitle=&quot;Inflation totale&quot; DoStretch=&quot;true&quot; Pr=&quot;&quot; RetrieveParams=&quot;&quot; /&gt;&lt;/Chart&gt;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" y="916362"/>
            <a:ext cx="6807327" cy="5309339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42768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60363" y="17463"/>
            <a:ext cx="7843837" cy="792162"/>
          </a:xfrm>
        </p:spPr>
        <p:txBody>
          <a:bodyPr/>
          <a:lstStyle/>
          <a:p>
            <a:pPr eaLnBrk="1" hangingPunct="1"/>
            <a:r>
              <a:rPr lang="fr-CH" altLang="fr-FR" sz="2200" dirty="0" smtClean="0"/>
              <a:t>Pourquoi une forme de récession est très probable?</a:t>
            </a:r>
            <a:endParaRPr lang="fr-FR" altLang="fr-FR" sz="1000" dirty="0" smtClean="0">
              <a:solidFill>
                <a:srgbClr val="009D45"/>
              </a:solidFill>
            </a:endParaRPr>
          </a:p>
        </p:txBody>
      </p:sp>
      <p:sp>
        <p:nvSpPr>
          <p:cNvPr id="6" name="Picture 1" descr="&lt;Chart&gt;&lt;ImageInfo Version=&quot;5.32.863.0&quot; GUID=&quot;fe59402573d043fbb5e3af743c25368f&quot; DsId=&quot;ZBCV024&quot; T1SubID=&quot;&quot; Width=&quot;702&quot; Height=&quot;546&quot; Format=&quot;emf&quot; ChartGroupUID=&quot;48406a1d-10cb-49e9-9ef0-39fd6b9769e6&quot; GroupName=&quot;SMI&quot; ChartName=&quot;taux d'intervention 2022&quot; ChartStyleName=&quot;&quot; GroupNameEncoded=&quot;SMI&quot; ChartNameEncoded=&quot;taux+d%27intervention+2022&quot; ChartStyleNameEncoded=&quot;&quot; ShortCode=&quot;TAUBC2022&quot; ChartOwner=&quot;ZBCV024&quot; TemplateId=&quot;&quot; TemplateName=&quot;&quot; TemplateNameEncoded=&quot;&quot; EditionId=&quot;&quot; EditionGenerationDate=&quot;&quot; RefreshDate=&quot;12.06.2023 09:08:27&quot; ExportChartsIn=&quot;CurrentSlide&quot; ExportChartsTo=&quot; &quot; ExportChartAs=&quot; &quot; SpecifiedCellRow=&quot;0&quot; SpecifiedCellCol=&quot;0&quot; NoofColumns=&quot;1&quot; NoofChartPerPage=&quot;0&quot; SpaceBetweenCharts=&quot;0&quot; SpaceBetweenRowChart=&quot;0&quot; Transparent=&quot;0&quot; NoofRows=&quot;1&quot; LeftMargin=&quot;0&quot; RightMargin=&quot;0&quot; TopMargin=&quot;0&quot; FootMargin=&quot;0&quot; Orientation=&quot;landscape&quot; FileNameTemplate=&quot;&quot; ImageFileName=&quot;&quot; ChartTitle=&quot;&quot; DoStretch=&quot;true&quot; Pr=&quot;&quot; RetrieveParams=&quot;&quot; /&gt;&lt;/Chart&gt;"/>
          <p:cNvSpPr>
            <a:spLocks noGrp="1"/>
          </p:cNvSpPr>
          <p:nvPr>
            <p:ph idx="1"/>
          </p:nvPr>
        </p:nvSpPr>
        <p:spPr>
          <a:xfrm>
            <a:off x="350635" y="943583"/>
            <a:ext cx="6694328" cy="5204297"/>
          </a:xfrm>
          <a:blipFill>
            <a:blip r:embed="rId4"/>
            <a:stretch>
              <a:fillRect/>
            </a:stretch>
          </a:blipFill>
        </p:spPr>
        <p:txBody>
          <a:bodyPr/>
          <a:lstStyle/>
          <a:p>
            <a:pPr marL="0" indent="0">
              <a:buNone/>
            </a:pPr>
            <a:r>
              <a:rPr lang="fr-FR" altLang="fr-FR" dirty="0" smtClean="0"/>
              <a:t>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7354826" y="1762582"/>
            <a:ext cx="2551174" cy="2818720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>
            <a:defPPr>
              <a:defRPr lang="fr-CH"/>
            </a:defPPr>
            <a:lvl1pPr marL="182563" indent="-182563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  <a:defRPr sz="1400"/>
            </a:lvl1pPr>
          </a:lstStyle>
          <a:p>
            <a:pPr marL="0" indent="0">
              <a:spcAft>
                <a:spcPts val="500"/>
              </a:spcAft>
              <a:buNone/>
              <a:tabLst>
                <a:tab pos="444500" algn="l"/>
              </a:tabLst>
              <a:defRPr/>
            </a:pPr>
            <a:r>
              <a:rPr lang="fr-CH" altLang="fr-FR" dirty="0" smtClean="0">
                <a:solidFill>
                  <a:srgbClr val="000000"/>
                </a:solidFill>
                <a:sym typeface="Wingdings 3"/>
              </a:rPr>
              <a:t>La très forte et rapide hausse des taux augmente le coût du crédit, ce qui influence aussi négativement la consommation et l’investissement… mais avec un certain délai (emprunts à taux fixes,….)</a:t>
            </a:r>
          </a:p>
          <a:p>
            <a:pPr marL="180975" indent="0">
              <a:spcAft>
                <a:spcPts val="600"/>
              </a:spcAft>
              <a:buNone/>
              <a:tabLst>
                <a:tab pos="444500" algn="l"/>
              </a:tabLst>
              <a:defRPr/>
            </a:pPr>
            <a:endParaRPr lang="fr-CH" altLang="fr-FR" dirty="0">
              <a:solidFill>
                <a:srgbClr val="000000"/>
              </a:solidFill>
              <a:sym typeface="Wingdings 3" panose="05040102010807070707" pitchFamily="18" charset="2"/>
            </a:endParaRPr>
          </a:p>
          <a:p>
            <a:pPr marL="466725" indent="-285750">
              <a:spcAft>
                <a:spcPts val="0"/>
              </a:spcAft>
              <a:buFont typeface="Wingdings 3" panose="05040102010807070707" pitchFamily="18" charset="2"/>
              <a:buChar char="}"/>
              <a:tabLst>
                <a:tab pos="444500" algn="l"/>
                <a:tab pos="895350" algn="l"/>
                <a:tab pos="1619250" algn="l"/>
              </a:tabLst>
              <a:defRPr/>
            </a:pPr>
            <a:r>
              <a:rPr lang="fr-CH" altLang="fr-FR" dirty="0">
                <a:solidFill>
                  <a:srgbClr val="000000"/>
                </a:solidFill>
                <a:sym typeface="Wingdings 3" panose="05040102010807070707" pitchFamily="18" charset="2"/>
              </a:rPr>
              <a:t>FED	</a:t>
            </a:r>
            <a:r>
              <a:rPr lang="fr-CH" altLang="fr-FR" dirty="0" smtClean="0">
                <a:solidFill>
                  <a:srgbClr val="000000"/>
                </a:solidFill>
                <a:sym typeface="Wingdings 3" panose="05040102010807070707" pitchFamily="18" charset="2"/>
              </a:rPr>
              <a:t> </a:t>
            </a:r>
            <a:r>
              <a:rPr lang="fr-CH" altLang="fr-FR" dirty="0">
                <a:solidFill>
                  <a:srgbClr val="000000"/>
                </a:solidFill>
                <a:sym typeface="Wingdings 3" panose="05040102010807070707" pitchFamily="18" charset="2"/>
              </a:rPr>
              <a:t> </a:t>
            </a:r>
            <a:r>
              <a:rPr lang="fr-CH" altLang="fr-FR" dirty="0" smtClean="0">
                <a:solidFill>
                  <a:srgbClr val="000000"/>
                </a:solidFill>
                <a:sym typeface="Wingdings 3" panose="05040102010807070707" pitchFamily="18" charset="2"/>
              </a:rPr>
              <a:t>          5.25 - 5.5%</a:t>
            </a:r>
            <a:endParaRPr lang="fr-CH" altLang="fr-FR" dirty="0">
              <a:solidFill>
                <a:srgbClr val="000000"/>
              </a:solidFill>
              <a:sym typeface="Wingdings 3" panose="05040102010807070707" pitchFamily="18" charset="2"/>
            </a:endParaRPr>
          </a:p>
          <a:p>
            <a:pPr marL="466725" indent="-285750">
              <a:spcAft>
                <a:spcPts val="0"/>
              </a:spcAft>
              <a:buFont typeface="Wingdings 3" panose="05040102010807070707" pitchFamily="18" charset="2"/>
              <a:buChar char="}"/>
              <a:tabLst>
                <a:tab pos="444500" algn="l"/>
                <a:tab pos="895350" algn="l"/>
                <a:tab pos="1619250" algn="l"/>
              </a:tabLst>
              <a:defRPr/>
            </a:pPr>
            <a:r>
              <a:rPr lang="fr-CH" altLang="fr-FR" dirty="0">
                <a:solidFill>
                  <a:srgbClr val="000000"/>
                </a:solidFill>
                <a:sym typeface="Wingdings 3" panose="05040102010807070707" pitchFamily="18" charset="2"/>
              </a:rPr>
              <a:t>BCE	</a:t>
            </a:r>
            <a:r>
              <a:rPr lang="fr-CH" altLang="fr-FR" dirty="0" smtClean="0">
                <a:solidFill>
                  <a:srgbClr val="000000"/>
                </a:solidFill>
                <a:sym typeface="Wingdings 3" panose="05040102010807070707" pitchFamily="18" charset="2"/>
              </a:rPr>
              <a:t>            3.75 - 4%</a:t>
            </a:r>
            <a:endParaRPr lang="fr-CH" altLang="fr-FR" dirty="0">
              <a:solidFill>
                <a:srgbClr val="000000"/>
              </a:solidFill>
              <a:sym typeface="Wingdings 3" panose="05040102010807070707" pitchFamily="18" charset="2"/>
            </a:endParaRPr>
          </a:p>
          <a:p>
            <a:pPr marL="466725" indent="-285750">
              <a:spcAft>
                <a:spcPts val="0"/>
              </a:spcAft>
              <a:buFont typeface="Wingdings 3" panose="05040102010807070707" pitchFamily="18" charset="2"/>
              <a:buChar char="}"/>
              <a:tabLst>
                <a:tab pos="444500" algn="l"/>
                <a:tab pos="895350" algn="l"/>
                <a:tab pos="1619250" algn="l"/>
              </a:tabLst>
              <a:defRPr/>
            </a:pPr>
            <a:r>
              <a:rPr lang="fr-CH" altLang="fr-FR" dirty="0">
                <a:solidFill>
                  <a:srgbClr val="000000"/>
                </a:solidFill>
                <a:sym typeface="Wingdings 3" panose="05040102010807070707" pitchFamily="18" charset="2"/>
              </a:rPr>
              <a:t>BNS	</a:t>
            </a:r>
            <a:r>
              <a:rPr lang="fr-CH" altLang="fr-FR" dirty="0" smtClean="0">
                <a:solidFill>
                  <a:srgbClr val="000000"/>
                </a:solidFill>
                <a:sym typeface="Wingdings 3" panose="05040102010807070707" pitchFamily="18" charset="2"/>
              </a:rPr>
              <a:t>            1.75 - 2%</a:t>
            </a:r>
            <a:endParaRPr lang="fr-CH" altLang="fr-FR" dirty="0">
              <a:solidFill>
                <a:srgbClr val="000000"/>
              </a:solidFill>
              <a:sym typeface="Wingdings 3"/>
            </a:endParaRPr>
          </a:p>
          <a:p>
            <a:pPr marL="0" indent="0">
              <a:spcAft>
                <a:spcPts val="500"/>
              </a:spcAft>
              <a:buNone/>
              <a:tabLst>
                <a:tab pos="444500" algn="l"/>
              </a:tabLst>
              <a:defRPr/>
            </a:pPr>
            <a:endParaRPr lang="fr-CH" altLang="fr-FR" dirty="0">
              <a:solidFill>
                <a:srgbClr val="000000"/>
              </a:solidFill>
              <a:sym typeface="Wingdings 3" panose="05040102010807070707" pitchFamily="18" charset="2"/>
            </a:endParaRPr>
          </a:p>
        </p:txBody>
      </p:sp>
      <p:sp>
        <p:nvSpPr>
          <p:cNvPr id="9" name="Triangle isocèle 8"/>
          <p:cNvSpPr/>
          <p:nvPr/>
        </p:nvSpPr>
        <p:spPr>
          <a:xfrm rot="16200000">
            <a:off x="5180190" y="3166443"/>
            <a:ext cx="4039409" cy="126000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/>
          </a:p>
        </p:txBody>
      </p:sp>
      <p:cxnSp>
        <p:nvCxnSpPr>
          <p:cNvPr id="3" name="Connecteur droit avec flèche 2"/>
          <p:cNvCxnSpPr/>
          <p:nvPr/>
        </p:nvCxnSpPr>
        <p:spPr>
          <a:xfrm flipV="1">
            <a:off x="8421624" y="3913632"/>
            <a:ext cx="146304" cy="1645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8409432" y="4120896"/>
            <a:ext cx="146304" cy="1645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8348472" y="3791554"/>
            <a:ext cx="24993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58851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OLDSSECTIONTAB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OLDSSECTIONTAB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OLDSSECTIONTAB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OLDSSECTIONTAB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OLDSSECTIONTAB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OLDSSECTIONTAB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OLDSSECTIONTAB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OLDSSECTIONTAB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OLDSSECTIONTAB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OLDSSECTIONTAB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OLDSSECTIONTAB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OLDSSECTIONTAB" val="False"/>
</p:tagLst>
</file>

<file path=ppt/theme/theme1.xml><?xml version="1.0" encoding="utf-8"?>
<a:theme xmlns:a="http://schemas.openxmlformats.org/drawingml/2006/main" name="Présentation_Documents_internes">
  <a:themeElements>
    <a:clrScheme name="Présentation_Documents_internes 13">
      <a:dk1>
        <a:srgbClr val="000000"/>
      </a:dk1>
      <a:lt1>
        <a:srgbClr val="FFFFFF"/>
      </a:lt1>
      <a:dk2>
        <a:srgbClr val="009D45"/>
      </a:dk2>
      <a:lt2>
        <a:srgbClr val="808080"/>
      </a:lt2>
      <a:accent1>
        <a:srgbClr val="90CDF0"/>
      </a:accent1>
      <a:accent2>
        <a:srgbClr val="B4FAC5"/>
      </a:accent2>
      <a:accent3>
        <a:srgbClr val="FFFFFF"/>
      </a:accent3>
      <a:accent4>
        <a:srgbClr val="000000"/>
      </a:accent4>
      <a:accent5>
        <a:srgbClr val="C6E3F6"/>
      </a:accent5>
      <a:accent6>
        <a:srgbClr val="A3E3B2"/>
      </a:accent6>
      <a:hlink>
        <a:srgbClr val="5771A4"/>
      </a:hlink>
      <a:folHlink>
        <a:srgbClr val="F58020"/>
      </a:folHlink>
    </a:clrScheme>
    <a:fontScheme name="Présentation_Documents_intern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ésentation_Documents_intern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_Documents_intern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_Documents_intern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_Documents_intern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_Documents_intern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ésentation_Documents_intern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_Documents_intern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_Documents_intern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_Documents_intern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_Documents_intern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_Documents_intern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_Documents_intern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ésentation_Documents_internes 13">
        <a:dk1>
          <a:srgbClr val="000000"/>
        </a:dk1>
        <a:lt1>
          <a:srgbClr val="FFFFFF"/>
        </a:lt1>
        <a:dk2>
          <a:srgbClr val="009D45"/>
        </a:dk2>
        <a:lt2>
          <a:srgbClr val="808080"/>
        </a:lt2>
        <a:accent1>
          <a:srgbClr val="90CDF0"/>
        </a:accent1>
        <a:accent2>
          <a:srgbClr val="B4FAC5"/>
        </a:accent2>
        <a:accent3>
          <a:srgbClr val="FFFFFF"/>
        </a:accent3>
        <a:accent4>
          <a:srgbClr val="000000"/>
        </a:accent4>
        <a:accent5>
          <a:srgbClr val="C6E3F6"/>
        </a:accent5>
        <a:accent6>
          <a:srgbClr val="A3E3B2"/>
        </a:accent6>
        <a:hlink>
          <a:srgbClr val="5771A4"/>
        </a:hlink>
        <a:folHlink>
          <a:srgbClr val="F5802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Présentation_Documents_internes</Template>
  <TotalTime>0</TotalTime>
  <Words>1050</Words>
  <Application>Microsoft Office PowerPoint</Application>
  <PresentationFormat>Format A4 (210 x 297 mm)</PresentationFormat>
  <Paragraphs>166</Paragraphs>
  <Slides>21</Slides>
  <Notes>21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8" baseType="lpstr">
      <vt:lpstr>Arial</vt:lpstr>
      <vt:lpstr>Calibri</vt:lpstr>
      <vt:lpstr>Symbol</vt:lpstr>
      <vt:lpstr>Wingdings</vt:lpstr>
      <vt:lpstr>Wingdings 3</vt:lpstr>
      <vt:lpstr>Présentation_Documents_internes</vt:lpstr>
      <vt:lpstr>Diapositive think-cell</vt:lpstr>
      <vt:lpstr>Hard ou soft landing ?  Quel impact sur les marchés ?</vt:lpstr>
      <vt:lpstr>Actions: poursuite du rebond ou à la veille d’une correction ?</vt:lpstr>
      <vt:lpstr>Les indicateurs les plus fiables signalent presque tous une récession à venir aux Etats-Unis…</vt:lpstr>
      <vt:lpstr>Les indicateurs les plus fiables signalent presque tous une récession à venir aux Etats-Unis…</vt:lpstr>
      <vt:lpstr>… notre modèle de risque économique ne pointe toutefois pas vers une récession imminente.</vt:lpstr>
      <vt:lpstr>Cette récession devrait être limitée</vt:lpstr>
      <vt:lpstr>… et son ampleur variable en fonction des régions.</vt:lpstr>
      <vt:lpstr>Pourquoi une forme de récession est très probable?</vt:lpstr>
      <vt:lpstr>Pourquoi une forme de récession est très probable?</vt:lpstr>
      <vt:lpstr>Pourquoi une forme de récession est très probable?</vt:lpstr>
      <vt:lpstr>Pourquoi une récession limitée?</vt:lpstr>
      <vt:lpstr>Pourquoi une récession limitée?</vt:lpstr>
      <vt:lpstr>Pourquoi une récession limitée?</vt:lpstr>
      <vt:lpstr>Actions: pondération modérément en dessous de la moyenne</vt:lpstr>
      <vt:lpstr>Actions: approche géographique plus défensive (~3-6 mois)</vt:lpstr>
      <vt:lpstr>Actions: les perspectives à long terme sont bonnes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BCV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u13163</dc:creator>
  <cp:lastModifiedBy>MAUCCI SEBASTIEN  (U16969)</cp:lastModifiedBy>
  <cp:revision>1311</cp:revision>
  <cp:lastPrinted>2022-10-05T07:59:22Z</cp:lastPrinted>
  <dcterms:created xsi:type="dcterms:W3CDTF">2017-03-23T15:50:06Z</dcterms:created>
  <dcterms:modified xsi:type="dcterms:W3CDTF">2023-06-12T14:06:16Z</dcterms:modified>
</cp:coreProperties>
</file>