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58" r:id="rId4"/>
    <p:sldId id="259" r:id="rId5"/>
    <p:sldId id="260" r:id="rId6"/>
    <p:sldId id="266" r:id="rId7"/>
    <p:sldId id="261" r:id="rId8"/>
    <p:sldId id="262" r:id="rId9"/>
    <p:sldId id="263" r:id="rId10"/>
    <p:sldId id="264" r:id="rId11"/>
    <p:sldId id="267" r:id="rId12"/>
  </p:sldIdLst>
  <p:sldSz cx="9906000" cy="6858000" type="A4"/>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708" y="102"/>
      </p:cViewPr>
      <p:guideLst/>
    </p:cSldViewPr>
  </p:slideViewPr>
  <p:notesTextViewPr>
    <p:cViewPr>
      <p:scale>
        <a:sx n="3" d="2"/>
        <a:sy n="3" d="2"/>
      </p:scale>
      <p:origin x="0" y="0"/>
    </p:cViewPr>
  </p:notesTextViewPr>
  <p:sorterViewPr>
    <p:cViewPr>
      <p:scale>
        <a:sx n="100" d="100"/>
        <a:sy n="100" d="100"/>
      </p:scale>
      <p:origin x="0" y="-35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A13C5-9BD4-4B73-9650-FBFABBD9C25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0802BB9C-1B98-4A6D-B0A2-F3BAB3A3E6D6}">
      <dgm:prSet phldrT="[Texte]"/>
      <dgm:spPr/>
      <dgm:t>
        <a:bodyPr/>
        <a:lstStyle/>
        <a:p>
          <a:r>
            <a:rPr lang="fr-FR" dirty="0"/>
            <a:t>Les engagements cash</a:t>
          </a:r>
        </a:p>
      </dgm:t>
    </dgm:pt>
    <dgm:pt modelId="{D0AE53DD-56DB-42F9-9BEE-685A77D86F0A}" type="parTrans" cxnId="{4A6F3A49-E976-494E-9E08-0DA7DECE0C07}">
      <dgm:prSet/>
      <dgm:spPr/>
      <dgm:t>
        <a:bodyPr/>
        <a:lstStyle/>
        <a:p>
          <a:endParaRPr lang="fr-FR"/>
        </a:p>
      </dgm:t>
    </dgm:pt>
    <dgm:pt modelId="{79A21B6A-BA84-40F1-9539-8B6C9E34C746}" type="sibTrans" cxnId="{4A6F3A49-E976-494E-9E08-0DA7DECE0C07}">
      <dgm:prSet/>
      <dgm:spPr/>
      <dgm:t>
        <a:bodyPr/>
        <a:lstStyle/>
        <a:p>
          <a:endParaRPr lang="fr-FR"/>
        </a:p>
      </dgm:t>
    </dgm:pt>
    <dgm:pt modelId="{4B995703-907E-49A8-AB8F-0450892794D2}">
      <dgm:prSet phldrT="[Texte]"/>
      <dgm:spPr/>
      <dgm:t>
        <a:bodyPr/>
        <a:lstStyle/>
        <a:p>
          <a:r>
            <a:rPr lang="fr-FR" dirty="0"/>
            <a:t>Les valeurs de remplacement positives découlant d’instruments dérivés</a:t>
          </a:r>
        </a:p>
      </dgm:t>
    </dgm:pt>
    <dgm:pt modelId="{41AC7B80-B530-44F7-A2CF-7112E2269FB4}" type="parTrans" cxnId="{B4885D3F-A87A-424D-B90F-EEE1BE8D1F6C}">
      <dgm:prSet/>
      <dgm:spPr/>
      <dgm:t>
        <a:bodyPr/>
        <a:lstStyle/>
        <a:p>
          <a:endParaRPr lang="fr-FR"/>
        </a:p>
      </dgm:t>
    </dgm:pt>
    <dgm:pt modelId="{502D42D6-51E8-40B0-860C-3C446DA66649}" type="sibTrans" cxnId="{B4885D3F-A87A-424D-B90F-EEE1BE8D1F6C}">
      <dgm:prSet/>
      <dgm:spPr/>
      <dgm:t>
        <a:bodyPr/>
        <a:lstStyle/>
        <a:p>
          <a:endParaRPr lang="fr-FR"/>
        </a:p>
      </dgm:t>
    </dgm:pt>
    <dgm:pt modelId="{EF344099-0DB1-4DAD-B3A4-2F6C222848DE}">
      <dgm:prSet phldrT="[Texte]"/>
      <dgm:spPr/>
      <dgm:t>
        <a:bodyPr/>
        <a:lstStyle/>
        <a:p>
          <a:r>
            <a:rPr lang="fr-FR" dirty="0"/>
            <a:t>La part non-utilisée de limites </a:t>
          </a:r>
          <a:r>
            <a:rPr lang="fr-FR" dirty="0" err="1"/>
            <a:t>committed</a:t>
          </a:r>
          <a:endParaRPr lang="fr-FR" dirty="0"/>
        </a:p>
      </dgm:t>
    </dgm:pt>
    <dgm:pt modelId="{ADBF393B-ECF1-4130-9188-28F1E9CFDD20}" type="parTrans" cxnId="{31DDCAF9-CEBA-428E-8C2C-6034D399518E}">
      <dgm:prSet/>
      <dgm:spPr/>
      <dgm:t>
        <a:bodyPr/>
        <a:lstStyle/>
        <a:p>
          <a:endParaRPr lang="fr-FR"/>
        </a:p>
      </dgm:t>
    </dgm:pt>
    <dgm:pt modelId="{FEE41055-422A-46A3-97F3-644C4EF7432A}" type="sibTrans" cxnId="{31DDCAF9-CEBA-428E-8C2C-6034D399518E}">
      <dgm:prSet/>
      <dgm:spPr/>
      <dgm:t>
        <a:bodyPr/>
        <a:lstStyle/>
        <a:p>
          <a:endParaRPr lang="fr-FR"/>
        </a:p>
      </dgm:t>
    </dgm:pt>
    <dgm:pt modelId="{E211ABA6-B817-424F-AFE1-1A9A4484B820}">
      <dgm:prSet phldrT="[Texte]"/>
      <dgm:spPr/>
      <dgm:t>
        <a:bodyPr/>
        <a:lstStyle/>
        <a:p>
          <a:r>
            <a:rPr lang="fr-FR" dirty="0"/>
            <a:t>Les engagements hors bilan</a:t>
          </a:r>
        </a:p>
      </dgm:t>
    </dgm:pt>
    <dgm:pt modelId="{A1912371-2AD1-47D9-9F65-A1DFA776DB94}" type="parTrans" cxnId="{D3A38F19-4C07-4720-B491-2CD83AA551B7}">
      <dgm:prSet/>
      <dgm:spPr/>
      <dgm:t>
        <a:bodyPr/>
        <a:lstStyle/>
        <a:p>
          <a:endParaRPr lang="fr-FR"/>
        </a:p>
      </dgm:t>
    </dgm:pt>
    <dgm:pt modelId="{80D1DF6E-D6DD-4475-BF2F-62D3DF0AA5DE}" type="sibTrans" cxnId="{D3A38F19-4C07-4720-B491-2CD83AA551B7}">
      <dgm:prSet/>
      <dgm:spPr/>
      <dgm:t>
        <a:bodyPr/>
        <a:lstStyle/>
        <a:p>
          <a:endParaRPr lang="fr-FR"/>
        </a:p>
      </dgm:t>
    </dgm:pt>
    <dgm:pt modelId="{FA28E504-6669-4CFA-9D1F-3FD28FEA1024}" type="pres">
      <dgm:prSet presAssocID="{A8AA13C5-9BD4-4B73-9650-FBFABBD9C256}" presName="Name0" presStyleCnt="0">
        <dgm:presLayoutVars>
          <dgm:chMax val="7"/>
          <dgm:chPref val="7"/>
          <dgm:dir/>
        </dgm:presLayoutVars>
      </dgm:prSet>
      <dgm:spPr/>
    </dgm:pt>
    <dgm:pt modelId="{8ED09320-F733-4FF7-9DC1-C306FBCBCB23}" type="pres">
      <dgm:prSet presAssocID="{A8AA13C5-9BD4-4B73-9650-FBFABBD9C256}" presName="Name1" presStyleCnt="0"/>
      <dgm:spPr/>
    </dgm:pt>
    <dgm:pt modelId="{3E82CED7-398A-4E1A-9CF6-E10ADB1EBF27}" type="pres">
      <dgm:prSet presAssocID="{A8AA13C5-9BD4-4B73-9650-FBFABBD9C256}" presName="cycle" presStyleCnt="0"/>
      <dgm:spPr/>
    </dgm:pt>
    <dgm:pt modelId="{4921BBC8-91D0-46B5-8BAA-9E574CC73DCB}" type="pres">
      <dgm:prSet presAssocID="{A8AA13C5-9BD4-4B73-9650-FBFABBD9C256}" presName="srcNode" presStyleLbl="node1" presStyleIdx="0" presStyleCnt="4"/>
      <dgm:spPr/>
    </dgm:pt>
    <dgm:pt modelId="{F70CFD19-A155-42BA-B63E-1B1E50AB5894}" type="pres">
      <dgm:prSet presAssocID="{A8AA13C5-9BD4-4B73-9650-FBFABBD9C256}" presName="conn" presStyleLbl="parChTrans1D2" presStyleIdx="0" presStyleCnt="1" custLinFactNeighborY="-366"/>
      <dgm:spPr/>
    </dgm:pt>
    <dgm:pt modelId="{B9F6BA55-E359-496A-B6D7-D34FBF5583CD}" type="pres">
      <dgm:prSet presAssocID="{A8AA13C5-9BD4-4B73-9650-FBFABBD9C256}" presName="extraNode" presStyleLbl="node1" presStyleIdx="0" presStyleCnt="4"/>
      <dgm:spPr/>
    </dgm:pt>
    <dgm:pt modelId="{07C292BF-929D-478F-A997-9493605C67C1}" type="pres">
      <dgm:prSet presAssocID="{A8AA13C5-9BD4-4B73-9650-FBFABBD9C256}" presName="dstNode" presStyleLbl="node1" presStyleIdx="0" presStyleCnt="4"/>
      <dgm:spPr/>
    </dgm:pt>
    <dgm:pt modelId="{ACCC8395-BA50-4819-8E2E-BB5BE781CF22}" type="pres">
      <dgm:prSet presAssocID="{0802BB9C-1B98-4A6D-B0A2-F3BAB3A3E6D6}" presName="text_1" presStyleLbl="node1" presStyleIdx="0" presStyleCnt="4">
        <dgm:presLayoutVars>
          <dgm:bulletEnabled val="1"/>
        </dgm:presLayoutVars>
      </dgm:prSet>
      <dgm:spPr/>
    </dgm:pt>
    <dgm:pt modelId="{A236D246-8224-4AA2-8794-E1269ED47BE7}" type="pres">
      <dgm:prSet presAssocID="{0802BB9C-1B98-4A6D-B0A2-F3BAB3A3E6D6}" presName="accent_1" presStyleCnt="0"/>
      <dgm:spPr/>
    </dgm:pt>
    <dgm:pt modelId="{27E37F94-7132-438D-940B-84163888D1C4}" type="pres">
      <dgm:prSet presAssocID="{0802BB9C-1B98-4A6D-B0A2-F3BAB3A3E6D6}" presName="accentRepeatNode" presStyleLbl="solidFgAcc1" presStyleIdx="0" presStyleCnt="4"/>
      <dgm:spPr/>
    </dgm:pt>
    <dgm:pt modelId="{49198A25-5E00-489B-81EA-C6C766D6224E}" type="pres">
      <dgm:prSet presAssocID="{EF344099-0DB1-4DAD-B3A4-2F6C222848DE}" presName="text_2" presStyleLbl="node1" presStyleIdx="1" presStyleCnt="4">
        <dgm:presLayoutVars>
          <dgm:bulletEnabled val="1"/>
        </dgm:presLayoutVars>
      </dgm:prSet>
      <dgm:spPr/>
    </dgm:pt>
    <dgm:pt modelId="{4A49802B-B1E3-492B-AD7D-8B942757D0FA}" type="pres">
      <dgm:prSet presAssocID="{EF344099-0DB1-4DAD-B3A4-2F6C222848DE}" presName="accent_2" presStyleCnt="0"/>
      <dgm:spPr/>
    </dgm:pt>
    <dgm:pt modelId="{5227E997-4E41-4691-B606-54A33F62778A}" type="pres">
      <dgm:prSet presAssocID="{EF344099-0DB1-4DAD-B3A4-2F6C222848DE}" presName="accentRepeatNode" presStyleLbl="solidFgAcc1" presStyleIdx="1" presStyleCnt="4"/>
      <dgm:spPr/>
    </dgm:pt>
    <dgm:pt modelId="{DAF7C97D-4F11-4961-BE3B-390786664D5F}" type="pres">
      <dgm:prSet presAssocID="{E211ABA6-B817-424F-AFE1-1A9A4484B820}" presName="text_3" presStyleLbl="node1" presStyleIdx="2" presStyleCnt="4">
        <dgm:presLayoutVars>
          <dgm:bulletEnabled val="1"/>
        </dgm:presLayoutVars>
      </dgm:prSet>
      <dgm:spPr/>
    </dgm:pt>
    <dgm:pt modelId="{0C08B914-9FD8-45D4-8443-560E705CAD63}" type="pres">
      <dgm:prSet presAssocID="{E211ABA6-B817-424F-AFE1-1A9A4484B820}" presName="accent_3" presStyleCnt="0"/>
      <dgm:spPr/>
    </dgm:pt>
    <dgm:pt modelId="{6BEC83D4-CB0A-49D1-8A52-70FB336B57B9}" type="pres">
      <dgm:prSet presAssocID="{E211ABA6-B817-424F-AFE1-1A9A4484B820}" presName="accentRepeatNode" presStyleLbl="solidFgAcc1" presStyleIdx="2" presStyleCnt="4"/>
      <dgm:spPr/>
    </dgm:pt>
    <dgm:pt modelId="{756BFA52-473B-49F7-B4B0-9C1DE8481190}" type="pres">
      <dgm:prSet presAssocID="{4B995703-907E-49A8-AB8F-0450892794D2}" presName="text_4" presStyleLbl="node1" presStyleIdx="3" presStyleCnt="4">
        <dgm:presLayoutVars>
          <dgm:bulletEnabled val="1"/>
        </dgm:presLayoutVars>
      </dgm:prSet>
      <dgm:spPr/>
    </dgm:pt>
    <dgm:pt modelId="{16686488-55A8-48EC-BBB2-107959BF94D4}" type="pres">
      <dgm:prSet presAssocID="{4B995703-907E-49A8-AB8F-0450892794D2}" presName="accent_4" presStyleCnt="0"/>
      <dgm:spPr/>
    </dgm:pt>
    <dgm:pt modelId="{436857CF-4517-4960-AC90-F24F7E478532}" type="pres">
      <dgm:prSet presAssocID="{4B995703-907E-49A8-AB8F-0450892794D2}" presName="accentRepeatNode" presStyleLbl="solidFgAcc1" presStyleIdx="3" presStyleCnt="4"/>
      <dgm:spPr/>
    </dgm:pt>
  </dgm:ptLst>
  <dgm:cxnLst>
    <dgm:cxn modelId="{D3A38F19-4C07-4720-B491-2CD83AA551B7}" srcId="{A8AA13C5-9BD4-4B73-9650-FBFABBD9C256}" destId="{E211ABA6-B817-424F-AFE1-1A9A4484B820}" srcOrd="2" destOrd="0" parTransId="{A1912371-2AD1-47D9-9F65-A1DFA776DB94}" sibTransId="{80D1DF6E-D6DD-4475-BF2F-62D3DF0AA5DE}"/>
    <dgm:cxn modelId="{B4885D3F-A87A-424D-B90F-EEE1BE8D1F6C}" srcId="{A8AA13C5-9BD4-4B73-9650-FBFABBD9C256}" destId="{4B995703-907E-49A8-AB8F-0450892794D2}" srcOrd="3" destOrd="0" parTransId="{41AC7B80-B530-44F7-A2CF-7112E2269FB4}" sibTransId="{502D42D6-51E8-40B0-860C-3C446DA66649}"/>
    <dgm:cxn modelId="{8497A15C-9BD0-47A4-9368-49F14BE82BA7}" type="presOf" srcId="{0802BB9C-1B98-4A6D-B0A2-F3BAB3A3E6D6}" destId="{ACCC8395-BA50-4819-8E2E-BB5BE781CF22}" srcOrd="0" destOrd="0" presId="urn:microsoft.com/office/officeart/2008/layout/VerticalCurvedList"/>
    <dgm:cxn modelId="{430C8167-FA99-4A9B-991C-0C23A582F281}" type="presOf" srcId="{4B995703-907E-49A8-AB8F-0450892794D2}" destId="{756BFA52-473B-49F7-B4B0-9C1DE8481190}" srcOrd="0" destOrd="0" presId="urn:microsoft.com/office/officeart/2008/layout/VerticalCurvedList"/>
    <dgm:cxn modelId="{BDA92B48-91BB-4C2E-BC75-6F7AD127E0D4}" type="presOf" srcId="{A8AA13C5-9BD4-4B73-9650-FBFABBD9C256}" destId="{FA28E504-6669-4CFA-9D1F-3FD28FEA1024}" srcOrd="0" destOrd="0" presId="urn:microsoft.com/office/officeart/2008/layout/VerticalCurvedList"/>
    <dgm:cxn modelId="{4A6F3A49-E976-494E-9E08-0DA7DECE0C07}" srcId="{A8AA13C5-9BD4-4B73-9650-FBFABBD9C256}" destId="{0802BB9C-1B98-4A6D-B0A2-F3BAB3A3E6D6}" srcOrd="0" destOrd="0" parTransId="{D0AE53DD-56DB-42F9-9BEE-685A77D86F0A}" sibTransId="{79A21B6A-BA84-40F1-9539-8B6C9E34C746}"/>
    <dgm:cxn modelId="{D11BB297-B007-4C96-A597-33F580789286}" type="presOf" srcId="{79A21B6A-BA84-40F1-9539-8B6C9E34C746}" destId="{F70CFD19-A155-42BA-B63E-1B1E50AB5894}" srcOrd="0" destOrd="0" presId="urn:microsoft.com/office/officeart/2008/layout/VerticalCurvedList"/>
    <dgm:cxn modelId="{5C945FB5-E255-4A16-A0DA-1E04AAA06679}" type="presOf" srcId="{EF344099-0DB1-4DAD-B3A4-2F6C222848DE}" destId="{49198A25-5E00-489B-81EA-C6C766D6224E}" srcOrd="0" destOrd="0" presId="urn:microsoft.com/office/officeart/2008/layout/VerticalCurvedList"/>
    <dgm:cxn modelId="{D3F9D5F1-DD60-4A4D-B383-256DD11066B1}" type="presOf" srcId="{E211ABA6-B817-424F-AFE1-1A9A4484B820}" destId="{DAF7C97D-4F11-4961-BE3B-390786664D5F}" srcOrd="0" destOrd="0" presId="urn:microsoft.com/office/officeart/2008/layout/VerticalCurvedList"/>
    <dgm:cxn modelId="{31DDCAF9-CEBA-428E-8C2C-6034D399518E}" srcId="{A8AA13C5-9BD4-4B73-9650-FBFABBD9C256}" destId="{EF344099-0DB1-4DAD-B3A4-2F6C222848DE}" srcOrd="1" destOrd="0" parTransId="{ADBF393B-ECF1-4130-9188-28F1E9CFDD20}" sibTransId="{FEE41055-422A-46A3-97F3-644C4EF7432A}"/>
    <dgm:cxn modelId="{37D6AD54-CECD-489B-865D-752D488B8A1A}" type="presParOf" srcId="{FA28E504-6669-4CFA-9D1F-3FD28FEA1024}" destId="{8ED09320-F733-4FF7-9DC1-C306FBCBCB23}" srcOrd="0" destOrd="0" presId="urn:microsoft.com/office/officeart/2008/layout/VerticalCurvedList"/>
    <dgm:cxn modelId="{DCD9F1D8-FFED-4368-87ED-EE0E5CB38610}" type="presParOf" srcId="{8ED09320-F733-4FF7-9DC1-C306FBCBCB23}" destId="{3E82CED7-398A-4E1A-9CF6-E10ADB1EBF27}" srcOrd="0" destOrd="0" presId="urn:microsoft.com/office/officeart/2008/layout/VerticalCurvedList"/>
    <dgm:cxn modelId="{478D67FB-0F86-4108-8963-C7D251EFA5B7}" type="presParOf" srcId="{3E82CED7-398A-4E1A-9CF6-E10ADB1EBF27}" destId="{4921BBC8-91D0-46B5-8BAA-9E574CC73DCB}" srcOrd="0" destOrd="0" presId="urn:microsoft.com/office/officeart/2008/layout/VerticalCurvedList"/>
    <dgm:cxn modelId="{7403304C-EF0F-4A4A-A588-1B6CD39C553E}" type="presParOf" srcId="{3E82CED7-398A-4E1A-9CF6-E10ADB1EBF27}" destId="{F70CFD19-A155-42BA-B63E-1B1E50AB5894}" srcOrd="1" destOrd="0" presId="urn:microsoft.com/office/officeart/2008/layout/VerticalCurvedList"/>
    <dgm:cxn modelId="{F17BF789-0619-4291-9610-17F4B7EFB9E4}" type="presParOf" srcId="{3E82CED7-398A-4E1A-9CF6-E10ADB1EBF27}" destId="{B9F6BA55-E359-496A-B6D7-D34FBF5583CD}" srcOrd="2" destOrd="0" presId="urn:microsoft.com/office/officeart/2008/layout/VerticalCurvedList"/>
    <dgm:cxn modelId="{94767627-5A34-4E58-B85D-F002B8398879}" type="presParOf" srcId="{3E82CED7-398A-4E1A-9CF6-E10ADB1EBF27}" destId="{07C292BF-929D-478F-A997-9493605C67C1}" srcOrd="3" destOrd="0" presId="urn:microsoft.com/office/officeart/2008/layout/VerticalCurvedList"/>
    <dgm:cxn modelId="{448A2B29-A4D4-40EF-A883-31AE699A3F1C}" type="presParOf" srcId="{8ED09320-F733-4FF7-9DC1-C306FBCBCB23}" destId="{ACCC8395-BA50-4819-8E2E-BB5BE781CF22}" srcOrd="1" destOrd="0" presId="urn:microsoft.com/office/officeart/2008/layout/VerticalCurvedList"/>
    <dgm:cxn modelId="{D144C9C5-002E-42FB-8312-3FE63C645441}" type="presParOf" srcId="{8ED09320-F733-4FF7-9DC1-C306FBCBCB23}" destId="{A236D246-8224-4AA2-8794-E1269ED47BE7}" srcOrd="2" destOrd="0" presId="urn:microsoft.com/office/officeart/2008/layout/VerticalCurvedList"/>
    <dgm:cxn modelId="{38AFA61C-6B32-4742-9F7A-AA7E64DB6ECB}" type="presParOf" srcId="{A236D246-8224-4AA2-8794-E1269ED47BE7}" destId="{27E37F94-7132-438D-940B-84163888D1C4}" srcOrd="0" destOrd="0" presId="urn:microsoft.com/office/officeart/2008/layout/VerticalCurvedList"/>
    <dgm:cxn modelId="{C9B49E6E-F989-47E0-B397-35DC77A39161}" type="presParOf" srcId="{8ED09320-F733-4FF7-9DC1-C306FBCBCB23}" destId="{49198A25-5E00-489B-81EA-C6C766D6224E}" srcOrd="3" destOrd="0" presId="urn:microsoft.com/office/officeart/2008/layout/VerticalCurvedList"/>
    <dgm:cxn modelId="{83247A1A-818B-486B-88EC-2ED7F68506D9}" type="presParOf" srcId="{8ED09320-F733-4FF7-9DC1-C306FBCBCB23}" destId="{4A49802B-B1E3-492B-AD7D-8B942757D0FA}" srcOrd="4" destOrd="0" presId="urn:microsoft.com/office/officeart/2008/layout/VerticalCurvedList"/>
    <dgm:cxn modelId="{AA51E6FC-18D7-4628-9BD1-B73AF04755D8}" type="presParOf" srcId="{4A49802B-B1E3-492B-AD7D-8B942757D0FA}" destId="{5227E997-4E41-4691-B606-54A33F62778A}" srcOrd="0" destOrd="0" presId="urn:microsoft.com/office/officeart/2008/layout/VerticalCurvedList"/>
    <dgm:cxn modelId="{7CD35532-9ED4-4791-A5C1-4E3728C34976}" type="presParOf" srcId="{8ED09320-F733-4FF7-9DC1-C306FBCBCB23}" destId="{DAF7C97D-4F11-4961-BE3B-390786664D5F}" srcOrd="5" destOrd="0" presId="urn:microsoft.com/office/officeart/2008/layout/VerticalCurvedList"/>
    <dgm:cxn modelId="{71B396FB-D08B-418A-90D5-3564AF6390FB}" type="presParOf" srcId="{8ED09320-F733-4FF7-9DC1-C306FBCBCB23}" destId="{0C08B914-9FD8-45D4-8443-560E705CAD63}" srcOrd="6" destOrd="0" presId="urn:microsoft.com/office/officeart/2008/layout/VerticalCurvedList"/>
    <dgm:cxn modelId="{91CE8F34-73EA-4825-AA69-03E80F3C9D69}" type="presParOf" srcId="{0C08B914-9FD8-45D4-8443-560E705CAD63}" destId="{6BEC83D4-CB0A-49D1-8A52-70FB336B57B9}" srcOrd="0" destOrd="0" presId="urn:microsoft.com/office/officeart/2008/layout/VerticalCurvedList"/>
    <dgm:cxn modelId="{CEFC5802-ACA3-4293-9DCD-748998B823B5}" type="presParOf" srcId="{8ED09320-F733-4FF7-9DC1-C306FBCBCB23}" destId="{756BFA52-473B-49F7-B4B0-9C1DE8481190}" srcOrd="7" destOrd="0" presId="urn:microsoft.com/office/officeart/2008/layout/VerticalCurvedList"/>
    <dgm:cxn modelId="{6A2443F8-4456-4BB2-8BB3-8FEB98842F42}" type="presParOf" srcId="{8ED09320-F733-4FF7-9DC1-C306FBCBCB23}" destId="{16686488-55A8-48EC-BBB2-107959BF94D4}" srcOrd="8" destOrd="0" presId="urn:microsoft.com/office/officeart/2008/layout/VerticalCurvedList"/>
    <dgm:cxn modelId="{D24EEFD7-35E3-4D27-A995-ACDFDB2708F9}" type="presParOf" srcId="{16686488-55A8-48EC-BBB2-107959BF94D4}" destId="{436857CF-4517-4960-AC90-F24F7E47853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CFD19-A155-42BA-B63E-1B1E50AB5894}">
      <dsp:nvSpPr>
        <dsp:cNvPr id="0" name=""/>
        <dsp:cNvSpPr/>
      </dsp:nvSpPr>
      <dsp:spPr>
        <a:xfrm>
          <a:off x="-3819149" y="-603219"/>
          <a:ext cx="4551950" cy="4551950"/>
        </a:xfrm>
        <a:prstGeom prst="blockArc">
          <a:avLst>
            <a:gd name="adj1" fmla="val 18900000"/>
            <a:gd name="adj2" fmla="val 2700000"/>
            <a:gd name="adj3" fmla="val 4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C8395-BA50-4819-8E2E-BB5BE781CF22}">
      <dsp:nvSpPr>
        <dsp:cNvPr id="0" name=""/>
        <dsp:cNvSpPr/>
      </dsp:nvSpPr>
      <dsp:spPr>
        <a:xfrm>
          <a:off x="384070" y="259764"/>
          <a:ext cx="4846138" cy="519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591"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Les engagements cash</a:t>
          </a:r>
        </a:p>
      </dsp:txBody>
      <dsp:txXfrm>
        <a:off x="384070" y="259764"/>
        <a:ext cx="4846138" cy="519799"/>
      </dsp:txXfrm>
    </dsp:sp>
    <dsp:sp modelId="{27E37F94-7132-438D-940B-84163888D1C4}">
      <dsp:nvSpPr>
        <dsp:cNvPr id="0" name=""/>
        <dsp:cNvSpPr/>
      </dsp:nvSpPr>
      <dsp:spPr>
        <a:xfrm>
          <a:off x="59196" y="194789"/>
          <a:ext cx="649749" cy="6497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198A25-5E00-489B-81EA-C6C766D6224E}">
      <dsp:nvSpPr>
        <dsp:cNvPr id="0" name=""/>
        <dsp:cNvSpPr/>
      </dsp:nvSpPr>
      <dsp:spPr>
        <a:xfrm>
          <a:off x="682083" y="1039599"/>
          <a:ext cx="4548125" cy="519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591"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La part non-utilisée de limites </a:t>
          </a:r>
          <a:r>
            <a:rPr lang="fr-FR" sz="1400" kern="1200" dirty="0" err="1"/>
            <a:t>committed</a:t>
          </a:r>
          <a:endParaRPr lang="fr-FR" sz="1400" kern="1200" dirty="0"/>
        </a:p>
      </dsp:txBody>
      <dsp:txXfrm>
        <a:off x="682083" y="1039599"/>
        <a:ext cx="4548125" cy="519799"/>
      </dsp:txXfrm>
    </dsp:sp>
    <dsp:sp modelId="{5227E997-4E41-4691-B606-54A33F62778A}">
      <dsp:nvSpPr>
        <dsp:cNvPr id="0" name=""/>
        <dsp:cNvSpPr/>
      </dsp:nvSpPr>
      <dsp:spPr>
        <a:xfrm>
          <a:off x="357209" y="974624"/>
          <a:ext cx="649749" cy="6497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7C97D-4F11-4961-BE3B-390786664D5F}">
      <dsp:nvSpPr>
        <dsp:cNvPr id="0" name=""/>
        <dsp:cNvSpPr/>
      </dsp:nvSpPr>
      <dsp:spPr>
        <a:xfrm>
          <a:off x="682083" y="1819433"/>
          <a:ext cx="4548125" cy="519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591"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Les engagements hors bilan</a:t>
          </a:r>
        </a:p>
      </dsp:txBody>
      <dsp:txXfrm>
        <a:off x="682083" y="1819433"/>
        <a:ext cx="4548125" cy="519799"/>
      </dsp:txXfrm>
    </dsp:sp>
    <dsp:sp modelId="{6BEC83D4-CB0A-49D1-8A52-70FB336B57B9}">
      <dsp:nvSpPr>
        <dsp:cNvPr id="0" name=""/>
        <dsp:cNvSpPr/>
      </dsp:nvSpPr>
      <dsp:spPr>
        <a:xfrm>
          <a:off x="357209" y="1754458"/>
          <a:ext cx="649749" cy="6497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6BFA52-473B-49F7-B4B0-9C1DE8481190}">
      <dsp:nvSpPr>
        <dsp:cNvPr id="0" name=""/>
        <dsp:cNvSpPr/>
      </dsp:nvSpPr>
      <dsp:spPr>
        <a:xfrm>
          <a:off x="384070" y="2599267"/>
          <a:ext cx="4846138" cy="519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591"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Les valeurs de remplacement positives découlant d’instruments dérivés</a:t>
          </a:r>
        </a:p>
      </dsp:txBody>
      <dsp:txXfrm>
        <a:off x="384070" y="2599267"/>
        <a:ext cx="4846138" cy="519799"/>
      </dsp:txXfrm>
    </dsp:sp>
    <dsp:sp modelId="{436857CF-4517-4960-AC90-F24F7E478532}">
      <dsp:nvSpPr>
        <dsp:cNvPr id="0" name=""/>
        <dsp:cNvSpPr/>
      </dsp:nvSpPr>
      <dsp:spPr>
        <a:xfrm>
          <a:off x="59196" y="2534292"/>
          <a:ext cx="649749" cy="6497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CH" dirty="0"/>
          </a:p>
        </p:txBody>
      </p:sp>
      <p:sp>
        <p:nvSpPr>
          <p:cNvPr id="3" name="Espace réservé de la date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EE2C97BA-EA39-4FF7-B14C-89CF1545B040}" type="datetimeFigureOut">
              <a:rPr lang="fr-CH" smtClean="0"/>
              <a:t>15.05.2025</a:t>
            </a:fld>
            <a:endParaRPr lang="fr-CH" dirty="0"/>
          </a:p>
        </p:txBody>
      </p:sp>
      <p:sp>
        <p:nvSpPr>
          <p:cNvPr id="4" name="Espace réservé du pied de page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r-CH" dirty="0"/>
          </a:p>
        </p:txBody>
      </p:sp>
      <p:sp>
        <p:nvSpPr>
          <p:cNvPr id="5" name="Espace réservé du numéro de diapositive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86866B3A-ACFD-4157-B2E7-AD729A7E9CFC}" type="slidenum">
              <a:rPr lang="fr-CH" smtClean="0"/>
              <a:t>‹N°›</a:t>
            </a:fld>
            <a:endParaRPr lang="fr-CH" dirty="0"/>
          </a:p>
        </p:txBody>
      </p:sp>
    </p:spTree>
    <p:extLst>
      <p:ext uri="{BB962C8B-B14F-4D97-AF65-F5344CB8AC3E}">
        <p14:creationId xmlns:p14="http://schemas.microsoft.com/office/powerpoint/2010/main" val="1025860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CH" dirty="0"/>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6FA6304-9663-4B68-8BC7-BE68DB096D40}" type="datetimeFigureOut">
              <a:rPr lang="fr-CH" smtClean="0"/>
              <a:t>15.05.2025</a:t>
            </a:fld>
            <a:endParaRPr lang="fr-CH" dirty="0"/>
          </a:p>
        </p:txBody>
      </p:sp>
      <p:sp>
        <p:nvSpPr>
          <p:cNvPr id="4" name="Espace réservé de l'image des diapositives 3"/>
          <p:cNvSpPr>
            <a:spLocks noGrp="1" noRot="1" noChangeAspect="1"/>
          </p:cNvSpPr>
          <p:nvPr>
            <p:ph type="sldImg" idx="2"/>
          </p:nvPr>
        </p:nvSpPr>
        <p:spPr>
          <a:xfrm>
            <a:off x="993775" y="1233488"/>
            <a:ext cx="4810125" cy="3332162"/>
          </a:xfrm>
          <a:prstGeom prst="rect">
            <a:avLst/>
          </a:prstGeom>
          <a:noFill/>
          <a:ln w="12700">
            <a:solidFill>
              <a:prstClr val="black"/>
            </a:solidFill>
          </a:ln>
        </p:spPr>
        <p:txBody>
          <a:bodyPr vert="horz" lIns="91440" tIns="45720" rIns="91440" bIns="45720" rtlCol="0" anchor="ctr"/>
          <a:lstStyle/>
          <a:p>
            <a:endParaRPr lang="fr-CH" dirty="0"/>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CH" dirty="0"/>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89ED0AC-BC41-4A78-8226-CF9BEA0D6157}" type="slidenum">
              <a:rPr lang="fr-CH" smtClean="0"/>
              <a:t>‹N°›</a:t>
            </a:fld>
            <a:endParaRPr lang="fr-CH" dirty="0"/>
          </a:p>
        </p:txBody>
      </p:sp>
    </p:spTree>
    <p:extLst>
      <p:ext uri="{BB962C8B-B14F-4D97-AF65-F5344CB8AC3E}">
        <p14:creationId xmlns:p14="http://schemas.microsoft.com/office/powerpoint/2010/main" val="12372164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1" name="Rectangle 2"/>
          <p:cNvSpPr>
            <a:spLocks noChangeArrowheads="1"/>
          </p:cNvSpPr>
          <p:nvPr userDrawn="1"/>
        </p:nvSpPr>
        <p:spPr bwMode="gray">
          <a:xfrm>
            <a:off x="8648367" y="0"/>
            <a:ext cx="108000" cy="6858000"/>
          </a:xfrm>
          <a:prstGeom prst="rect">
            <a:avLst/>
          </a:prstGeom>
          <a:solidFill>
            <a:schemeClr val="accent5"/>
          </a:solidFill>
          <a:ln>
            <a:noFill/>
          </a:ln>
          <a:effectLst/>
        </p:spPr>
        <p:txBody>
          <a:bodyPr wrap="none" lIns="91419" tIns="45709" rIns="91419" bIns="4570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sz="1100" b="1" dirty="0">
              <a:solidFill>
                <a:srgbClr val="000000"/>
              </a:solidFill>
            </a:endParaRPr>
          </a:p>
        </p:txBody>
      </p:sp>
      <p:sp>
        <p:nvSpPr>
          <p:cNvPr id="12" name="Rectangle 3"/>
          <p:cNvSpPr>
            <a:spLocks noChangeArrowheads="1"/>
          </p:cNvSpPr>
          <p:nvPr userDrawn="1"/>
        </p:nvSpPr>
        <p:spPr bwMode="gray">
          <a:xfrm>
            <a:off x="0" y="5734052"/>
            <a:ext cx="9906000" cy="72000"/>
          </a:xfrm>
          <a:prstGeom prst="rect">
            <a:avLst/>
          </a:prstGeom>
          <a:solidFill>
            <a:schemeClr val="accent4"/>
          </a:solidFill>
          <a:ln>
            <a:noFill/>
          </a:ln>
          <a:effectLst/>
        </p:spPr>
        <p:txBody>
          <a:bodyPr wrap="none" lIns="91419" tIns="45709" rIns="91419" bIns="4570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sz="1100" b="1" dirty="0">
              <a:solidFill>
                <a:srgbClr val="000000"/>
              </a:solidFill>
            </a:endParaRPr>
          </a:p>
        </p:txBody>
      </p:sp>
      <p:sp>
        <p:nvSpPr>
          <p:cNvPr id="13" name="Rectangle 6"/>
          <p:cNvSpPr>
            <a:spLocks noChangeArrowheads="1"/>
          </p:cNvSpPr>
          <p:nvPr userDrawn="1"/>
        </p:nvSpPr>
        <p:spPr bwMode="gray">
          <a:xfrm>
            <a:off x="8648367" y="5734052"/>
            <a:ext cx="108000" cy="72000"/>
          </a:xfrm>
          <a:prstGeom prst="rect">
            <a:avLst/>
          </a:prstGeom>
          <a:solidFill>
            <a:srgbClr val="009D45"/>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9" tIns="45709" rIns="91419" bIns="4570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sz="1100" b="1" dirty="0">
              <a:solidFill>
                <a:srgbClr val="000000"/>
              </a:solidFill>
            </a:endParaRPr>
          </a:p>
        </p:txBody>
      </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0660" y="5089206"/>
            <a:ext cx="1188716" cy="337188"/>
          </a:xfrm>
          <a:prstGeom prst="rect">
            <a:avLst/>
          </a:prstGeom>
        </p:spPr>
      </p:pic>
      <p:sp>
        <p:nvSpPr>
          <p:cNvPr id="16" name="Espace réservé du numéro de diapositive 15"/>
          <p:cNvSpPr>
            <a:spLocks noGrp="1"/>
          </p:cNvSpPr>
          <p:nvPr>
            <p:ph type="sldNum" sz="quarter" idx="11"/>
          </p:nvPr>
        </p:nvSpPr>
        <p:spPr/>
        <p:txBody>
          <a:bodyPr/>
          <a:lstStyle/>
          <a:p>
            <a:fld id="{5857B846-5697-4571-97D7-076DC83ECF0D}" type="slidenum">
              <a:rPr lang="fr-CH" smtClean="0"/>
              <a:pPr/>
              <a:t>‹N°›</a:t>
            </a:fld>
            <a:endParaRPr lang="fr-CH" dirty="0"/>
          </a:p>
        </p:txBody>
      </p:sp>
      <p:sp>
        <p:nvSpPr>
          <p:cNvPr id="3" name="Lieu date"/>
          <p:cNvSpPr>
            <a:spLocks noGrp="1"/>
          </p:cNvSpPr>
          <p:nvPr>
            <p:ph type="subTitle" idx="1" hasCustomPrompt="1"/>
          </p:nvPr>
        </p:nvSpPr>
        <p:spPr>
          <a:xfrm>
            <a:off x="462281" y="4027041"/>
            <a:ext cx="7710169" cy="294780"/>
          </a:xfrm>
          <a:prstGeom prst="rect">
            <a:avLst/>
          </a:prstGeom>
        </p:spPr>
        <p:txBody>
          <a:bodyPr>
            <a:normAutofit/>
          </a:bodyPr>
          <a:lstStyle>
            <a:lvl1pPr marL="0" indent="0" algn="l">
              <a:buNone/>
              <a:defRPr sz="16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le lieu, date</a:t>
            </a:r>
          </a:p>
          <a:p>
            <a:endParaRPr lang="en-US" dirty="0"/>
          </a:p>
        </p:txBody>
      </p:sp>
      <p:sp>
        <p:nvSpPr>
          <p:cNvPr id="22" name="Nom client"/>
          <p:cNvSpPr>
            <a:spLocks noGrp="1"/>
          </p:cNvSpPr>
          <p:nvPr>
            <p:ph type="body" sz="quarter" idx="13" hasCustomPrompt="1"/>
          </p:nvPr>
        </p:nvSpPr>
        <p:spPr>
          <a:xfrm>
            <a:off x="461963" y="3491874"/>
            <a:ext cx="7710487" cy="522288"/>
          </a:xfrm>
          <a:prstGeom prst="rect">
            <a:avLst/>
          </a:prstGeom>
        </p:spPr>
        <p:txBody>
          <a:bodyPr/>
          <a:lstStyle>
            <a:lvl1pPr marL="0" indent="0">
              <a:buFontTx/>
              <a:buNone/>
              <a:defRPr sz="1800" baseline="0">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ajouter le nom du client/entreprise</a:t>
            </a:r>
            <a:endParaRPr lang="fr-CH" dirty="0"/>
          </a:p>
        </p:txBody>
      </p:sp>
      <p:sp>
        <p:nvSpPr>
          <p:cNvPr id="24" name="Sous-titre 1"/>
          <p:cNvSpPr>
            <a:spLocks noGrp="1"/>
          </p:cNvSpPr>
          <p:nvPr>
            <p:ph type="body" sz="quarter" idx="14" hasCustomPrompt="1"/>
          </p:nvPr>
        </p:nvSpPr>
        <p:spPr>
          <a:xfrm>
            <a:off x="461963" y="2536018"/>
            <a:ext cx="7710488" cy="297333"/>
          </a:xfrm>
          <a:prstGeom prst="rect">
            <a:avLst/>
          </a:prstGeom>
        </p:spPr>
        <p:txBody>
          <a:bodyPr/>
          <a:lstStyle>
            <a:lvl1pPr marL="0" indent="0">
              <a:buFontTx/>
              <a:buNone/>
              <a:defRPr sz="1600" baseline="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ajouter un sous-titre</a:t>
            </a:r>
            <a:endParaRPr lang="fr-CH" dirty="0"/>
          </a:p>
        </p:txBody>
      </p:sp>
      <p:sp>
        <p:nvSpPr>
          <p:cNvPr id="2" name="Titre 1"/>
          <p:cNvSpPr>
            <a:spLocks noGrp="1"/>
          </p:cNvSpPr>
          <p:nvPr>
            <p:ph type="ctrTitle" hasCustomPrompt="1"/>
          </p:nvPr>
        </p:nvSpPr>
        <p:spPr>
          <a:xfrm>
            <a:off x="462281" y="2210161"/>
            <a:ext cx="7710169" cy="315532"/>
          </a:xfrm>
          <a:prstGeom prst="rect">
            <a:avLst/>
          </a:prstGeom>
        </p:spPr>
        <p:txBody>
          <a:bodyPr anchor="t" anchorCtr="0"/>
          <a:lstStyle>
            <a:lvl1pPr algn="l">
              <a:defRPr sz="2000" baseline="0">
                <a:solidFill>
                  <a:schemeClr val="tx2"/>
                </a:solidFill>
              </a:defRPr>
            </a:lvl1pPr>
          </a:lstStyle>
          <a:p>
            <a:r>
              <a:rPr lang="fr-FR" dirty="0"/>
              <a:t>Cliquez pour ajouter un titre</a:t>
            </a:r>
            <a:endParaRPr lang="en-US" dirty="0"/>
          </a:p>
        </p:txBody>
      </p:sp>
    </p:spTree>
    <p:extLst>
      <p:ext uri="{BB962C8B-B14F-4D97-AF65-F5344CB8AC3E}">
        <p14:creationId xmlns:p14="http://schemas.microsoft.com/office/powerpoint/2010/main" val="227447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2 Sous-titres et 2 contenus">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11"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13" name="Texte 2"/>
          <p:cNvSpPr>
            <a:spLocks noGrp="1"/>
          </p:cNvSpPr>
          <p:nvPr>
            <p:ph sz="half" idx="15" hasCustomPrompt="1"/>
          </p:nvPr>
        </p:nvSpPr>
        <p:spPr>
          <a:xfrm>
            <a:off x="5209897" y="1614115"/>
            <a:ext cx="4446366" cy="4319238"/>
          </a:xfrm>
          <a:prstGeom prst="rect">
            <a:avLst/>
          </a:prstGeom>
        </p:spPr>
        <p:txBody>
          <a:bodyPr lIns="0" tIns="0" rIns="0" bIns="0"/>
          <a:lstStyle>
            <a:lvl1pPr>
              <a:lnSpc>
                <a:spcPct val="100000"/>
              </a:lnSpc>
              <a:spcBef>
                <a:spcPts val="0"/>
              </a:spcBef>
              <a:spcAft>
                <a:spcPts val="600"/>
              </a:spcAft>
              <a:defRPr sz="1600"/>
            </a:lvl1pPr>
            <a:lvl2pPr marL="432000" indent="-216000">
              <a:lnSpc>
                <a:spcPct val="100000"/>
              </a:lnSpc>
              <a:spcBef>
                <a:spcPts val="0"/>
              </a:spcBef>
              <a:spcAft>
                <a:spcPts val="600"/>
              </a:spcAft>
              <a:buFont typeface="Roboto Light" panose="02000000000000000000" pitchFamily="2" charset="0"/>
              <a:buChar char="–"/>
              <a:defRPr sz="1400"/>
            </a:lvl2pPr>
            <a:lvl3pPr marL="612000" indent="-180000">
              <a:lnSpc>
                <a:spcPct val="100000"/>
              </a:lnSpc>
              <a:spcBef>
                <a:spcPts val="0"/>
              </a:spcBef>
              <a:spcAft>
                <a:spcPts val="600"/>
              </a:spcAft>
              <a:buFont typeface="Roboto Light" panose="02000000000000000000" pitchFamily="2" charset="0"/>
              <a:buChar char="–"/>
              <a:defRPr sz="1200"/>
            </a:lvl3pPr>
            <a:lvl4pPr marL="1600200" indent="-228600">
              <a:buFont typeface="Roboto Light" panose="02000000000000000000" pitchFamily="2" charset="0"/>
              <a:buChar char="–"/>
              <a:defRPr sz="1200"/>
            </a:lvl4pPr>
            <a:lvl5pPr marL="2057400" indent="-228600">
              <a:buFont typeface="Roboto Light" panose="02000000000000000000" pitchFamily="2" charset="0"/>
              <a:buChar char="–"/>
              <a:defRPr sz="1100"/>
            </a:lvl5pPr>
          </a:lstStyle>
          <a:p>
            <a:pPr lvl="0"/>
            <a:r>
              <a:rPr lang="fr-FR" dirty="0"/>
              <a:t>Cliquez pour ajouter le texte</a:t>
            </a:r>
          </a:p>
          <a:p>
            <a:pPr lvl="1"/>
            <a:r>
              <a:rPr lang="fr-FR" dirty="0"/>
              <a:t>Deuxième niveau</a:t>
            </a:r>
          </a:p>
          <a:p>
            <a:pPr lvl="2"/>
            <a:r>
              <a:rPr lang="fr-FR" dirty="0"/>
              <a:t>Troisième niveau</a:t>
            </a:r>
          </a:p>
        </p:txBody>
      </p:sp>
      <p:sp>
        <p:nvSpPr>
          <p:cNvPr id="14" name="Sous-titre 5"/>
          <p:cNvSpPr>
            <a:spLocks noGrp="1"/>
          </p:cNvSpPr>
          <p:nvPr>
            <p:ph type="body" sz="quarter" idx="19" hasCustomPrompt="1"/>
          </p:nvPr>
        </p:nvSpPr>
        <p:spPr>
          <a:xfrm>
            <a:off x="5194569" y="1069975"/>
            <a:ext cx="4461696" cy="382588"/>
          </a:xfrm>
          <a:prstGeom prst="rect">
            <a:avLst/>
          </a:prstGeom>
        </p:spPr>
        <p:txBody>
          <a:bodyPr lIns="0" tIns="0" rIns="0" bIns="0"/>
          <a:lstStyle>
            <a:lvl1pPr marL="0" indent="0">
              <a:buNone/>
              <a:defRPr>
                <a:latin typeface="+mj-lt"/>
              </a:defRPr>
            </a:lvl1pPr>
          </a:lstStyle>
          <a:p>
            <a:pPr lvl="0"/>
            <a:r>
              <a:rPr lang="fr-FR" dirty="0"/>
              <a:t>Cliquez pour ajouter le sous-titre</a:t>
            </a:r>
            <a:endParaRPr lang="fr-CH" dirty="0"/>
          </a:p>
        </p:txBody>
      </p:sp>
      <p:sp>
        <p:nvSpPr>
          <p:cNvPr id="18" name="Texte 1"/>
          <p:cNvSpPr>
            <a:spLocks noGrp="1"/>
          </p:cNvSpPr>
          <p:nvPr>
            <p:ph sz="half" idx="1" hasCustomPrompt="1"/>
          </p:nvPr>
        </p:nvSpPr>
        <p:spPr>
          <a:xfrm>
            <a:off x="388393" y="1614115"/>
            <a:ext cx="4446366" cy="4319238"/>
          </a:xfrm>
          <a:prstGeom prst="rect">
            <a:avLst/>
          </a:prstGeom>
        </p:spPr>
        <p:txBody>
          <a:bodyPr lIns="0" tIns="0" rIns="0" bIns="0"/>
          <a:lstStyle>
            <a:lvl1pPr marL="216000" indent="-216000">
              <a:lnSpc>
                <a:spcPct val="100000"/>
              </a:lnSpc>
              <a:spcBef>
                <a:spcPts val="0"/>
              </a:spcBef>
              <a:spcAft>
                <a:spcPts val="600"/>
              </a:spcAft>
              <a:defRPr sz="1600" baseline="0"/>
            </a:lvl1pPr>
            <a:lvl2pPr marL="432000" indent="-216000">
              <a:lnSpc>
                <a:spcPct val="100000"/>
              </a:lnSpc>
              <a:spcBef>
                <a:spcPts val="0"/>
              </a:spcBef>
              <a:spcAft>
                <a:spcPts val="600"/>
              </a:spcAft>
              <a:buFont typeface="Roboto Light" panose="02000000000000000000" pitchFamily="2" charset="0"/>
              <a:buChar char="–"/>
              <a:defRPr sz="1400"/>
            </a:lvl2pPr>
            <a:lvl3pPr marL="612000" indent="-180000">
              <a:lnSpc>
                <a:spcPct val="100000"/>
              </a:lnSpc>
              <a:spcBef>
                <a:spcPts val="0"/>
              </a:spcBef>
              <a:spcAft>
                <a:spcPts val="600"/>
              </a:spcAft>
              <a:buFont typeface="Roboto Light" panose="02000000000000000000" pitchFamily="2" charset="0"/>
              <a:buChar char="–"/>
              <a:defRPr sz="1200"/>
            </a:lvl3pPr>
            <a:lvl4pPr marL="1600200" indent="-228600">
              <a:buFont typeface="Roboto Light" panose="02000000000000000000" pitchFamily="2" charset="0"/>
              <a:buChar char="–"/>
              <a:defRPr sz="1200"/>
            </a:lvl4pPr>
            <a:lvl5pPr marL="2057400" indent="-228600">
              <a:buFont typeface="Roboto Light" panose="02000000000000000000" pitchFamily="2" charset="0"/>
              <a:buChar char="–"/>
              <a:defRPr sz="1100"/>
            </a:lvl5pPr>
          </a:lstStyle>
          <a:p>
            <a:pPr lvl="0"/>
            <a:r>
              <a:rPr lang="fr-FR" dirty="0"/>
              <a:t>Cliquez pour ajouter le texte</a:t>
            </a:r>
          </a:p>
          <a:p>
            <a:pPr lvl="1"/>
            <a:r>
              <a:rPr lang="fr-FR" dirty="0"/>
              <a:t>Deuxième niveau</a:t>
            </a:r>
          </a:p>
          <a:p>
            <a:pPr lvl="2"/>
            <a:r>
              <a:rPr lang="fr-FR" dirty="0"/>
              <a:t>Troisième niveau</a:t>
            </a:r>
          </a:p>
        </p:txBody>
      </p:sp>
      <p:sp>
        <p:nvSpPr>
          <p:cNvPr id="10" name="Sous-titre 4"/>
          <p:cNvSpPr>
            <a:spLocks noGrp="1"/>
          </p:cNvSpPr>
          <p:nvPr>
            <p:ph type="body" sz="quarter" idx="17" hasCustomPrompt="1"/>
          </p:nvPr>
        </p:nvSpPr>
        <p:spPr>
          <a:xfrm>
            <a:off x="373064" y="1069975"/>
            <a:ext cx="4461696" cy="382588"/>
          </a:xfrm>
          <a:prstGeom prst="rect">
            <a:avLst/>
          </a:prstGeom>
        </p:spPr>
        <p:txBody>
          <a:bodyPr lIns="0" tIns="0" rIns="0" bIns="0"/>
          <a:lstStyle>
            <a:lvl1pPr marL="0" indent="0">
              <a:buNone/>
              <a:defRPr>
                <a:latin typeface="+mj-lt"/>
              </a:defRPr>
            </a:lvl1pPr>
          </a:lstStyle>
          <a:p>
            <a:pPr lvl="0"/>
            <a:r>
              <a:rPr lang="fr-FR" dirty="0"/>
              <a:t>Cliquez pour ajouter le sous-titre</a:t>
            </a:r>
            <a:endParaRPr lang="fr-CH" dirty="0"/>
          </a:p>
        </p:txBody>
      </p:sp>
      <p:sp>
        <p:nvSpPr>
          <p:cNvPr id="12"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5"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92288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et Texte et Encadre et Contenu">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11"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16" name="Objet"/>
          <p:cNvSpPr>
            <a:spLocks noGrp="1"/>
          </p:cNvSpPr>
          <p:nvPr>
            <p:ph sz="quarter" idx="17"/>
          </p:nvPr>
        </p:nvSpPr>
        <p:spPr>
          <a:xfrm>
            <a:off x="373576" y="3515676"/>
            <a:ext cx="8972550" cy="2728912"/>
          </a:xfrm>
          <a:prstGeom prst="rect">
            <a:avLst/>
          </a:prstGeom>
        </p:spPr>
        <p:txBody>
          <a:bodyPr/>
          <a:lstStyle>
            <a:lvl1pPr marL="0" indent="0">
              <a:buNone/>
              <a:defRPr/>
            </a:lvl1pPr>
          </a:lstStyle>
          <a:p>
            <a:pPr lvl="0"/>
            <a:r>
              <a:rPr lang="fr-FR"/>
              <a:t>Modifier les styles du texte du masque</a:t>
            </a:r>
          </a:p>
        </p:txBody>
      </p:sp>
      <p:sp>
        <p:nvSpPr>
          <p:cNvPr id="10" name="Rectangle"/>
          <p:cNvSpPr/>
          <p:nvPr userDrawn="1"/>
        </p:nvSpPr>
        <p:spPr>
          <a:xfrm>
            <a:off x="6824119" y="1070047"/>
            <a:ext cx="2522007" cy="2126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Texte 3"/>
          <p:cNvSpPr>
            <a:spLocks noGrp="1"/>
          </p:cNvSpPr>
          <p:nvPr>
            <p:ph sz="quarter" idx="16" hasCustomPrompt="1"/>
          </p:nvPr>
        </p:nvSpPr>
        <p:spPr>
          <a:xfrm>
            <a:off x="6923866" y="1148950"/>
            <a:ext cx="2322512" cy="1968500"/>
          </a:xfrm>
          <a:prstGeom prst="rect">
            <a:avLst/>
          </a:prstGeom>
        </p:spPr>
        <p:txBody>
          <a:bodyPr/>
          <a:lstStyle>
            <a:lvl1pPr marL="0" indent="0" algn="ctr">
              <a:buFontTx/>
              <a:buNone/>
              <a:defRPr baseline="0">
                <a:solidFill>
                  <a:schemeClr val="bg2"/>
                </a:solidFill>
              </a:defRPr>
            </a:lvl1pPr>
          </a:lstStyle>
          <a:p>
            <a:pPr lvl="0"/>
            <a:r>
              <a:rPr lang="fr-FR" dirty="0"/>
              <a:t>Cliquez pour ajouter le texte</a:t>
            </a:r>
          </a:p>
        </p:txBody>
      </p:sp>
      <p:sp>
        <p:nvSpPr>
          <p:cNvPr id="8" name="Texte 1"/>
          <p:cNvSpPr>
            <a:spLocks noGrp="1"/>
          </p:cNvSpPr>
          <p:nvPr>
            <p:ph idx="1" hasCustomPrompt="1"/>
          </p:nvPr>
        </p:nvSpPr>
        <p:spPr>
          <a:xfrm>
            <a:off x="373811" y="1070048"/>
            <a:ext cx="6113050" cy="2126306"/>
          </a:xfrm>
          <a:prstGeom prst="rect">
            <a:avLst/>
          </a:prstGeom>
        </p:spPr>
        <p:txBody>
          <a:bodyPr lIns="0" tIns="0" rIns="0" bIns="0"/>
          <a:lstStyle>
            <a:lvl1pPr marL="0" indent="0">
              <a:lnSpc>
                <a:spcPct val="100000"/>
              </a:lnSpc>
              <a:spcBef>
                <a:spcPts val="0"/>
              </a:spcBef>
              <a:spcAft>
                <a:spcPts val="600"/>
              </a:spcAft>
              <a:buFontTx/>
              <a:buNone/>
              <a:defRPr sz="1600"/>
            </a:lvl1pPr>
            <a:lvl2pPr marL="252000" indent="0">
              <a:lnSpc>
                <a:spcPct val="100000"/>
              </a:lnSpc>
              <a:spcBef>
                <a:spcPts val="0"/>
              </a:spcBef>
              <a:spcAft>
                <a:spcPts val="600"/>
              </a:spcAft>
              <a:buFontTx/>
              <a:buNone/>
              <a:defRPr sz="1400"/>
            </a:lvl2pPr>
            <a:lvl3pPr marL="914400" indent="0">
              <a:buFontTx/>
              <a:buNone/>
              <a:defRPr sz="1200"/>
            </a:lvl3pPr>
            <a:lvl4pPr marL="1371600" indent="0">
              <a:buFontTx/>
              <a:buNone/>
              <a:defRPr sz="1200"/>
            </a:lvl4pPr>
            <a:lvl5pPr marL="1828800" indent="0">
              <a:buFontTx/>
              <a:buNone/>
              <a:defRPr sz="1200"/>
            </a:lvl5pPr>
          </a:lstStyle>
          <a:p>
            <a:pPr lvl="0"/>
            <a:r>
              <a:rPr lang="fr-FR" dirty="0"/>
              <a:t>Cliquez pour ajouter le texte</a:t>
            </a:r>
          </a:p>
          <a:p>
            <a:pPr lvl="1"/>
            <a:r>
              <a:rPr lang="fr-FR" dirty="0"/>
              <a:t>Deuxième niveau</a:t>
            </a:r>
          </a:p>
        </p:txBody>
      </p:sp>
      <p:sp>
        <p:nvSpPr>
          <p:cNvPr id="12"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3"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389364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Graphique et 1 Text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11"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8" name="Texte 4"/>
          <p:cNvSpPr>
            <a:spLocks noGrp="1"/>
          </p:cNvSpPr>
          <p:nvPr>
            <p:ph sz="half" idx="15" hasCustomPrompt="1"/>
          </p:nvPr>
        </p:nvSpPr>
        <p:spPr>
          <a:xfrm>
            <a:off x="6484883" y="1069200"/>
            <a:ext cx="3105807" cy="4942663"/>
          </a:xfrm>
          <a:prstGeom prst="rect">
            <a:avLst/>
          </a:prstGeom>
        </p:spPr>
        <p:txBody>
          <a:bodyPr lIns="0" tIns="0" rIns="0" bIns="0"/>
          <a:lstStyle>
            <a:lvl1pPr marL="180000" indent="-180000">
              <a:defRPr sz="1400"/>
            </a:lvl1pPr>
            <a:lvl2pPr marL="360000" indent="-180000">
              <a:buFont typeface="Roboto Light" panose="02000000000000000000" pitchFamily="2" charset="0"/>
              <a:buChar char="–"/>
              <a:defRPr sz="1300"/>
            </a:lvl2pPr>
            <a:lvl3pPr marL="540000" indent="-180000">
              <a:buFont typeface="Roboto Light" panose="02000000000000000000" pitchFamily="2" charset="0"/>
              <a:buChar char="–"/>
              <a:defRPr sz="1200"/>
            </a:lvl3pPr>
            <a:lvl4pPr marL="1600200" indent="-228600">
              <a:buFont typeface="Roboto Light" panose="02000000000000000000" pitchFamily="2" charset="0"/>
              <a:buChar char="–"/>
              <a:defRPr sz="1100"/>
            </a:lvl4pPr>
            <a:lvl5pPr>
              <a:defRPr sz="1100"/>
            </a:lvl5pPr>
          </a:lstStyle>
          <a:p>
            <a:pPr lvl="0"/>
            <a:r>
              <a:rPr lang="fr-FR" dirty="0"/>
              <a:t>Cliquez pour ajouter le texte</a:t>
            </a:r>
          </a:p>
          <a:p>
            <a:pPr lvl="1"/>
            <a:r>
              <a:rPr lang="fr-FR" dirty="0"/>
              <a:t>Deuxième niveau</a:t>
            </a:r>
          </a:p>
          <a:p>
            <a:pPr lvl="2"/>
            <a:r>
              <a:rPr lang="fr-FR" dirty="0"/>
              <a:t>Troisième niveau</a:t>
            </a:r>
          </a:p>
        </p:txBody>
      </p:sp>
      <p:cxnSp>
        <p:nvCxnSpPr>
          <p:cNvPr id="10" name="Connecteur droit 9"/>
          <p:cNvCxnSpPr/>
          <p:nvPr userDrawn="1"/>
        </p:nvCxnSpPr>
        <p:spPr>
          <a:xfrm>
            <a:off x="6355267" y="1068621"/>
            <a:ext cx="0" cy="4943242"/>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4" name="Graphique1"/>
          <p:cNvSpPr>
            <a:spLocks noGrp="1"/>
          </p:cNvSpPr>
          <p:nvPr>
            <p:ph sz="quarter" idx="18" hasCustomPrompt="1"/>
          </p:nvPr>
        </p:nvSpPr>
        <p:spPr>
          <a:xfrm>
            <a:off x="373811" y="1068621"/>
            <a:ext cx="5824537" cy="3654425"/>
          </a:xfrm>
          <a:prstGeom prst="rect">
            <a:avLst/>
          </a:prstGeom>
        </p:spPr>
        <p:txBody>
          <a:bodyPr/>
          <a:lstStyle>
            <a:lvl1pPr marL="0" indent="0">
              <a:buNone/>
              <a:defRPr/>
            </a:lvl1pPr>
          </a:lstStyle>
          <a:p>
            <a:pPr lvl="0"/>
            <a:r>
              <a:rPr lang="fr-CH" dirty="0"/>
              <a:t>Objet</a:t>
            </a:r>
          </a:p>
        </p:txBody>
      </p:sp>
      <p:sp>
        <p:nvSpPr>
          <p:cNvPr id="12"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3"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346363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 Sous-titre 1 Graphique et 1 Text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13"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16" name="Texte 4"/>
          <p:cNvSpPr>
            <a:spLocks noGrp="1"/>
          </p:cNvSpPr>
          <p:nvPr>
            <p:ph sz="half" idx="15" hasCustomPrompt="1"/>
          </p:nvPr>
        </p:nvSpPr>
        <p:spPr>
          <a:xfrm>
            <a:off x="6484883" y="1069200"/>
            <a:ext cx="3105807" cy="4942663"/>
          </a:xfrm>
          <a:prstGeom prst="rect">
            <a:avLst/>
          </a:prstGeom>
        </p:spPr>
        <p:txBody>
          <a:bodyPr lIns="0" tIns="0" rIns="0" bIns="0"/>
          <a:lstStyle>
            <a:lvl1pPr marL="180000" indent="-180000">
              <a:defRPr sz="1400"/>
            </a:lvl1pPr>
            <a:lvl2pPr marL="360000" indent="-180000">
              <a:buFont typeface="Roboto Light" panose="02000000000000000000" pitchFamily="2" charset="0"/>
              <a:buChar char="–"/>
              <a:defRPr sz="1300"/>
            </a:lvl2pPr>
            <a:lvl3pPr marL="540000" indent="-180000">
              <a:buFont typeface="Roboto Light" panose="02000000000000000000" pitchFamily="2" charset="0"/>
              <a:buChar char="–"/>
              <a:defRPr sz="1200"/>
            </a:lvl3pPr>
            <a:lvl4pPr marL="1600200" indent="-228600">
              <a:buFont typeface="Roboto Light" panose="02000000000000000000" pitchFamily="2" charset="0"/>
              <a:buChar char="–"/>
              <a:defRPr sz="1100"/>
            </a:lvl4pPr>
            <a:lvl5pPr>
              <a:defRPr sz="1100"/>
            </a:lvl5pPr>
          </a:lstStyle>
          <a:p>
            <a:pPr lvl="0"/>
            <a:r>
              <a:rPr lang="fr-FR" dirty="0"/>
              <a:t>Cliquez pour ajouter le texte</a:t>
            </a:r>
          </a:p>
          <a:p>
            <a:pPr lvl="1"/>
            <a:r>
              <a:rPr lang="fr-FR" dirty="0"/>
              <a:t>Deuxième niveau</a:t>
            </a:r>
          </a:p>
          <a:p>
            <a:pPr lvl="2"/>
            <a:r>
              <a:rPr lang="fr-FR" dirty="0"/>
              <a:t>Troisième niveau</a:t>
            </a:r>
          </a:p>
        </p:txBody>
      </p:sp>
      <p:cxnSp>
        <p:nvCxnSpPr>
          <p:cNvPr id="10" name="Connecteur droit 9"/>
          <p:cNvCxnSpPr/>
          <p:nvPr userDrawn="1"/>
        </p:nvCxnSpPr>
        <p:spPr>
          <a:xfrm>
            <a:off x="6355267" y="1069200"/>
            <a:ext cx="0" cy="4942663"/>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15" name="Objet"/>
          <p:cNvSpPr>
            <a:spLocks noGrp="1"/>
          </p:cNvSpPr>
          <p:nvPr>
            <p:ph sz="quarter" idx="18" hasCustomPrompt="1"/>
          </p:nvPr>
        </p:nvSpPr>
        <p:spPr>
          <a:xfrm>
            <a:off x="373811" y="1771814"/>
            <a:ext cx="5824537" cy="3654425"/>
          </a:xfrm>
          <a:prstGeom prst="rect">
            <a:avLst/>
          </a:prstGeom>
        </p:spPr>
        <p:txBody>
          <a:bodyPr/>
          <a:lstStyle>
            <a:lvl1pPr marL="0" indent="0">
              <a:buNone/>
              <a:defRPr/>
            </a:lvl1pPr>
          </a:lstStyle>
          <a:p>
            <a:pPr lvl="0"/>
            <a:r>
              <a:rPr lang="fr-CH" dirty="0"/>
              <a:t>Objet</a:t>
            </a:r>
          </a:p>
        </p:txBody>
      </p:sp>
      <p:sp>
        <p:nvSpPr>
          <p:cNvPr id="5" name="Sous-titre 1"/>
          <p:cNvSpPr>
            <a:spLocks noGrp="1"/>
          </p:cNvSpPr>
          <p:nvPr>
            <p:ph type="body" sz="quarter" idx="17" hasCustomPrompt="1"/>
          </p:nvPr>
        </p:nvSpPr>
        <p:spPr>
          <a:xfrm>
            <a:off x="373063" y="1069975"/>
            <a:ext cx="5576887" cy="382588"/>
          </a:xfrm>
          <a:prstGeom prst="rect">
            <a:avLst/>
          </a:prstGeom>
        </p:spPr>
        <p:txBody>
          <a:bodyPr lIns="0" tIns="0" rIns="0" bIns="0"/>
          <a:lstStyle>
            <a:lvl1pPr marL="0" indent="0">
              <a:buNone/>
              <a:defRPr>
                <a:latin typeface="+mj-lt"/>
              </a:defRPr>
            </a:lvl1pPr>
          </a:lstStyle>
          <a:p>
            <a:pPr lvl="0"/>
            <a:r>
              <a:rPr lang="fr-FR" dirty="0"/>
              <a:t>Cliquez pour ajouter le sous-titre</a:t>
            </a:r>
            <a:endParaRPr lang="fr-CH" dirty="0"/>
          </a:p>
        </p:txBody>
      </p:sp>
      <p:sp>
        <p:nvSpPr>
          <p:cNvPr id="11"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4"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180225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Graphiques et 1 Text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12"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16" name="Texte 4"/>
          <p:cNvSpPr>
            <a:spLocks noGrp="1"/>
          </p:cNvSpPr>
          <p:nvPr>
            <p:ph sz="half" idx="15" hasCustomPrompt="1"/>
          </p:nvPr>
        </p:nvSpPr>
        <p:spPr>
          <a:xfrm>
            <a:off x="6484883" y="1069200"/>
            <a:ext cx="3105807" cy="4942663"/>
          </a:xfrm>
          <a:prstGeom prst="rect">
            <a:avLst/>
          </a:prstGeom>
        </p:spPr>
        <p:txBody>
          <a:bodyPr lIns="0" tIns="0" rIns="0" bIns="0"/>
          <a:lstStyle>
            <a:lvl1pPr marL="180000" indent="-180000">
              <a:defRPr sz="1400"/>
            </a:lvl1pPr>
            <a:lvl2pPr marL="360000" indent="-180000">
              <a:buFont typeface="Roboto Light" panose="02000000000000000000" pitchFamily="2" charset="0"/>
              <a:buChar char="–"/>
              <a:defRPr sz="1300"/>
            </a:lvl2pPr>
            <a:lvl3pPr marL="540000" indent="-180000">
              <a:buFont typeface="Roboto Light" panose="02000000000000000000" pitchFamily="2" charset="0"/>
              <a:buChar char="–"/>
              <a:defRPr sz="1200"/>
            </a:lvl3pPr>
            <a:lvl4pPr marL="1600200" indent="-228600">
              <a:buFont typeface="Roboto Light" panose="02000000000000000000" pitchFamily="2" charset="0"/>
              <a:buChar char="–"/>
              <a:defRPr sz="1100"/>
            </a:lvl4pPr>
            <a:lvl5pPr>
              <a:defRPr sz="1100"/>
            </a:lvl5pPr>
          </a:lstStyle>
          <a:p>
            <a:pPr lvl="0"/>
            <a:r>
              <a:rPr lang="fr-FR" dirty="0"/>
              <a:t>Cliquez pour ajouter le texte</a:t>
            </a:r>
          </a:p>
          <a:p>
            <a:pPr lvl="1"/>
            <a:r>
              <a:rPr lang="fr-FR" dirty="0"/>
              <a:t>Deuxième niveau</a:t>
            </a:r>
          </a:p>
          <a:p>
            <a:pPr lvl="2"/>
            <a:r>
              <a:rPr lang="fr-FR" dirty="0"/>
              <a:t>Troisième niveau</a:t>
            </a:r>
          </a:p>
        </p:txBody>
      </p:sp>
      <p:cxnSp>
        <p:nvCxnSpPr>
          <p:cNvPr id="10" name="Connecteur droit 9"/>
          <p:cNvCxnSpPr/>
          <p:nvPr userDrawn="1"/>
        </p:nvCxnSpPr>
        <p:spPr>
          <a:xfrm>
            <a:off x="6355267" y="1111240"/>
            <a:ext cx="0" cy="4900623"/>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18" name="Objet2"/>
          <p:cNvSpPr>
            <a:spLocks noGrp="1"/>
          </p:cNvSpPr>
          <p:nvPr>
            <p:ph sz="quarter" idx="20" hasCustomPrompt="1"/>
          </p:nvPr>
        </p:nvSpPr>
        <p:spPr>
          <a:xfrm>
            <a:off x="373812" y="3685282"/>
            <a:ext cx="5576400" cy="2273472"/>
          </a:xfrm>
          <a:prstGeom prst="rect">
            <a:avLst/>
          </a:prstGeom>
        </p:spPr>
        <p:txBody>
          <a:bodyPr/>
          <a:lstStyle>
            <a:lvl1pPr marL="0" indent="0">
              <a:buNone/>
              <a:defRPr/>
            </a:lvl1pPr>
          </a:lstStyle>
          <a:p>
            <a:pPr lvl="0"/>
            <a:r>
              <a:rPr lang="fr-CH" dirty="0"/>
              <a:t>Objet</a:t>
            </a:r>
          </a:p>
        </p:txBody>
      </p:sp>
      <p:sp>
        <p:nvSpPr>
          <p:cNvPr id="17" name="Objet"/>
          <p:cNvSpPr>
            <a:spLocks noGrp="1"/>
          </p:cNvSpPr>
          <p:nvPr>
            <p:ph sz="quarter" idx="18" hasCustomPrompt="1"/>
          </p:nvPr>
        </p:nvSpPr>
        <p:spPr>
          <a:xfrm>
            <a:off x="373812" y="1068622"/>
            <a:ext cx="5576400" cy="2273472"/>
          </a:xfrm>
          <a:prstGeom prst="rect">
            <a:avLst/>
          </a:prstGeom>
        </p:spPr>
        <p:txBody>
          <a:bodyPr/>
          <a:lstStyle>
            <a:lvl1pPr marL="0" indent="0">
              <a:buNone/>
              <a:defRPr/>
            </a:lvl1pPr>
          </a:lstStyle>
          <a:p>
            <a:pPr lvl="0"/>
            <a:r>
              <a:rPr lang="fr-CH" dirty="0"/>
              <a:t>Objet</a:t>
            </a:r>
          </a:p>
        </p:txBody>
      </p:sp>
      <p:sp>
        <p:nvSpPr>
          <p:cNvPr id="13"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5"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1749432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4 Graphiques et 1 Text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12"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16" name="Texte 4"/>
          <p:cNvSpPr>
            <a:spLocks noGrp="1"/>
          </p:cNvSpPr>
          <p:nvPr>
            <p:ph sz="half" idx="15" hasCustomPrompt="1"/>
          </p:nvPr>
        </p:nvSpPr>
        <p:spPr>
          <a:xfrm>
            <a:off x="6484883" y="1069200"/>
            <a:ext cx="3105807" cy="4942663"/>
          </a:xfrm>
          <a:prstGeom prst="rect">
            <a:avLst/>
          </a:prstGeom>
        </p:spPr>
        <p:txBody>
          <a:bodyPr lIns="0" tIns="0" rIns="0" bIns="0"/>
          <a:lstStyle>
            <a:lvl1pPr marL="180000" indent="-180000">
              <a:defRPr sz="1400"/>
            </a:lvl1pPr>
            <a:lvl2pPr marL="360000" indent="-180000">
              <a:buFont typeface="Roboto Light" panose="02000000000000000000" pitchFamily="2" charset="0"/>
              <a:buChar char="–"/>
              <a:defRPr sz="1300"/>
            </a:lvl2pPr>
            <a:lvl3pPr marL="540000" indent="-180000">
              <a:buFont typeface="Roboto Light" panose="02000000000000000000" pitchFamily="2" charset="0"/>
              <a:buChar char="–"/>
              <a:defRPr sz="1200"/>
            </a:lvl3pPr>
            <a:lvl4pPr marL="1600200" indent="-228600">
              <a:buFont typeface="Roboto Light" panose="02000000000000000000" pitchFamily="2" charset="0"/>
              <a:buChar char="–"/>
              <a:defRPr sz="1100"/>
            </a:lvl4pPr>
            <a:lvl5pPr>
              <a:defRPr sz="1100"/>
            </a:lvl5pPr>
          </a:lstStyle>
          <a:p>
            <a:pPr lvl="0"/>
            <a:r>
              <a:rPr lang="fr-FR" dirty="0"/>
              <a:t>Cliquez pour ajouter le texte</a:t>
            </a:r>
          </a:p>
          <a:p>
            <a:pPr lvl="1"/>
            <a:r>
              <a:rPr lang="fr-FR" dirty="0"/>
              <a:t>Deuxième niveau</a:t>
            </a:r>
          </a:p>
          <a:p>
            <a:pPr lvl="2"/>
            <a:r>
              <a:rPr lang="fr-FR" dirty="0"/>
              <a:t>Troisième niveau</a:t>
            </a:r>
          </a:p>
        </p:txBody>
      </p:sp>
      <p:cxnSp>
        <p:nvCxnSpPr>
          <p:cNvPr id="10" name="Connecteur droit 9"/>
          <p:cNvCxnSpPr/>
          <p:nvPr userDrawn="1"/>
        </p:nvCxnSpPr>
        <p:spPr>
          <a:xfrm>
            <a:off x="6355267" y="1111240"/>
            <a:ext cx="0" cy="4900623"/>
          </a:xfrm>
          <a:prstGeom prst="line">
            <a:avLst/>
          </a:prstGeom>
          <a:ln>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13"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4"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
        <p:nvSpPr>
          <p:cNvPr id="18" name="Objet4"/>
          <p:cNvSpPr>
            <a:spLocks noGrp="1"/>
          </p:cNvSpPr>
          <p:nvPr>
            <p:ph sz="quarter" idx="31" hasCustomPrompt="1"/>
          </p:nvPr>
        </p:nvSpPr>
        <p:spPr>
          <a:xfrm>
            <a:off x="3364539" y="3674003"/>
            <a:ext cx="2750388" cy="2441794"/>
          </a:xfrm>
          <a:prstGeom prst="rect">
            <a:avLst/>
          </a:prstGeom>
        </p:spPr>
        <p:txBody>
          <a:bodyPr/>
          <a:lstStyle>
            <a:lvl1pPr marL="0" indent="0">
              <a:buNone/>
              <a:defRPr/>
            </a:lvl1pPr>
          </a:lstStyle>
          <a:p>
            <a:pPr lvl="0"/>
            <a:r>
              <a:rPr lang="fr-CH" dirty="0"/>
              <a:t>Objet</a:t>
            </a:r>
          </a:p>
        </p:txBody>
      </p:sp>
      <p:sp>
        <p:nvSpPr>
          <p:cNvPr id="19" name="Objet3"/>
          <p:cNvSpPr>
            <a:spLocks noGrp="1"/>
          </p:cNvSpPr>
          <p:nvPr>
            <p:ph sz="quarter" idx="32"/>
          </p:nvPr>
        </p:nvSpPr>
        <p:spPr>
          <a:xfrm>
            <a:off x="373811" y="3674003"/>
            <a:ext cx="2750388" cy="2441794"/>
          </a:xfrm>
          <a:prstGeom prst="rect">
            <a:avLst/>
          </a:prstGeom>
        </p:spPr>
        <p:txBody>
          <a:bodyPr/>
          <a:lstStyle>
            <a:lvl1pPr marL="0" indent="0">
              <a:buNone/>
              <a:defRPr/>
            </a:lvl1pPr>
          </a:lstStyle>
          <a:p>
            <a:pPr lvl="0"/>
            <a:r>
              <a:rPr lang="fr-FR"/>
              <a:t>Modifier les styles du texte du masque</a:t>
            </a:r>
          </a:p>
        </p:txBody>
      </p:sp>
      <p:sp>
        <p:nvSpPr>
          <p:cNvPr id="15" name="Objet2"/>
          <p:cNvSpPr>
            <a:spLocks noGrp="1"/>
          </p:cNvSpPr>
          <p:nvPr>
            <p:ph sz="quarter" idx="20" hasCustomPrompt="1"/>
          </p:nvPr>
        </p:nvSpPr>
        <p:spPr>
          <a:xfrm>
            <a:off x="3364539" y="1068622"/>
            <a:ext cx="2750388" cy="2441794"/>
          </a:xfrm>
          <a:prstGeom prst="rect">
            <a:avLst/>
          </a:prstGeom>
        </p:spPr>
        <p:txBody>
          <a:bodyPr/>
          <a:lstStyle>
            <a:lvl1pPr marL="0" indent="0">
              <a:buNone/>
              <a:defRPr/>
            </a:lvl1pPr>
          </a:lstStyle>
          <a:p>
            <a:pPr lvl="0"/>
            <a:r>
              <a:rPr lang="fr-CH" dirty="0"/>
              <a:t>Objet</a:t>
            </a:r>
          </a:p>
        </p:txBody>
      </p:sp>
      <p:sp>
        <p:nvSpPr>
          <p:cNvPr id="17" name="Objet"/>
          <p:cNvSpPr>
            <a:spLocks noGrp="1"/>
          </p:cNvSpPr>
          <p:nvPr>
            <p:ph sz="quarter" idx="30" hasCustomPrompt="1"/>
          </p:nvPr>
        </p:nvSpPr>
        <p:spPr>
          <a:xfrm>
            <a:off x="373811" y="1068622"/>
            <a:ext cx="2750388" cy="2441794"/>
          </a:xfrm>
          <a:prstGeom prst="rect">
            <a:avLst/>
          </a:prstGeom>
        </p:spPr>
        <p:txBody>
          <a:bodyPr/>
          <a:lstStyle>
            <a:lvl1pPr marL="0" indent="0">
              <a:buNone/>
              <a:defRPr/>
            </a:lvl1pPr>
          </a:lstStyle>
          <a:p>
            <a:pPr lvl="0"/>
            <a:r>
              <a:rPr lang="fr-CH" dirty="0"/>
              <a:t>Objet</a:t>
            </a:r>
          </a:p>
        </p:txBody>
      </p:sp>
    </p:spTree>
    <p:extLst>
      <p:ext uri="{BB962C8B-B14F-4D97-AF65-F5344CB8AC3E}">
        <p14:creationId xmlns:p14="http://schemas.microsoft.com/office/powerpoint/2010/main" val="2953777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act simple avec photo">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25" name="QR 1"/>
          <p:cNvSpPr>
            <a:spLocks noGrp="1" noChangeAspect="1"/>
          </p:cNvSpPr>
          <p:nvPr>
            <p:ph idx="19" hasCustomPrompt="1"/>
          </p:nvPr>
        </p:nvSpPr>
        <p:spPr>
          <a:xfrm>
            <a:off x="6894481" y="1090465"/>
            <a:ext cx="1080000" cy="108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26" name="Mail 1"/>
          <p:cNvSpPr>
            <a:spLocks noGrp="1"/>
          </p:cNvSpPr>
          <p:nvPr>
            <p:ph idx="345" hasCustomPrompt="1"/>
          </p:nvPr>
        </p:nvSpPr>
        <p:spPr>
          <a:xfrm>
            <a:off x="1729158" y="2005726"/>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27" name="Tél 1"/>
          <p:cNvSpPr>
            <a:spLocks noGrp="1"/>
          </p:cNvSpPr>
          <p:nvPr>
            <p:ph idx="344" hasCustomPrompt="1"/>
          </p:nvPr>
        </p:nvSpPr>
        <p:spPr>
          <a:xfrm>
            <a:off x="1729158" y="1706929"/>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28" name="Fonction 1"/>
          <p:cNvSpPr>
            <a:spLocks noGrp="1"/>
          </p:cNvSpPr>
          <p:nvPr>
            <p:ph idx="12" hasCustomPrompt="1"/>
          </p:nvPr>
        </p:nvSpPr>
        <p:spPr>
          <a:xfrm>
            <a:off x="1729158" y="1413507"/>
            <a:ext cx="4578392" cy="252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4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29" name="Intervenant 1"/>
          <p:cNvSpPr>
            <a:spLocks noGrp="1"/>
          </p:cNvSpPr>
          <p:nvPr>
            <p:ph idx="1" hasCustomPrompt="1"/>
          </p:nvPr>
        </p:nvSpPr>
        <p:spPr>
          <a:xfrm>
            <a:off x="1729158" y="1069200"/>
            <a:ext cx="4578392" cy="298065"/>
          </a:xfrm>
          <a:prstGeom prst="rect">
            <a:avLst/>
          </a:prstGeom>
        </p:spPr>
        <p:txBody>
          <a:bodyPr anchor="ctr"/>
          <a:lstStyle>
            <a:lvl1pPr marL="0" indent="0">
              <a:buFontTx/>
              <a:buNone/>
              <a:defRPr sz="16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13" name="picto 2"/>
          <p:cNvSpPr>
            <a:spLocks noGrp="1"/>
          </p:cNvSpPr>
          <p:nvPr>
            <p:ph type="pic" sz="quarter" idx="363" hasCustomPrompt="1"/>
          </p:nvPr>
        </p:nvSpPr>
        <p:spPr>
          <a:xfrm>
            <a:off x="1441133" y="2023726"/>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5" name="picto 1"/>
          <p:cNvSpPr>
            <a:spLocks noGrp="1"/>
          </p:cNvSpPr>
          <p:nvPr>
            <p:ph type="pic" sz="quarter" idx="362" hasCustomPrompt="1"/>
          </p:nvPr>
        </p:nvSpPr>
        <p:spPr>
          <a:xfrm>
            <a:off x="1441133" y="1724929"/>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35" name="Image 1"/>
          <p:cNvSpPr>
            <a:spLocks noGrp="1" noChangeAspect="1"/>
          </p:cNvSpPr>
          <p:nvPr>
            <p:ph type="pic" sz="quarter" idx="361" hasCustomPrompt="1"/>
          </p:nvPr>
        </p:nvSpPr>
        <p:spPr>
          <a:xfrm>
            <a:off x="374400" y="1166929"/>
            <a:ext cx="721440" cy="1080000"/>
          </a:xfrm>
          <a:prstGeom prst="rect">
            <a:avLst/>
          </a:prstGeom>
        </p:spPr>
        <p:txBody>
          <a:bodyPr lIns="0"/>
          <a:lstStyle>
            <a:lvl1pPr marL="0" indent="0">
              <a:buNone/>
              <a:defRPr/>
            </a:lvl1pPr>
          </a:lstStyle>
          <a:p>
            <a:r>
              <a:rPr lang="fr-CH" dirty="0"/>
              <a:t>Photo</a:t>
            </a:r>
          </a:p>
        </p:txBody>
      </p:sp>
      <p:sp>
        <p:nvSpPr>
          <p:cNvPr id="14"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5"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4066892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act simple sans photo">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25" name="QR 1"/>
          <p:cNvSpPr>
            <a:spLocks noGrp="1" noChangeAspect="1"/>
          </p:cNvSpPr>
          <p:nvPr>
            <p:ph idx="19" hasCustomPrompt="1"/>
          </p:nvPr>
        </p:nvSpPr>
        <p:spPr>
          <a:xfrm>
            <a:off x="5797201" y="1090465"/>
            <a:ext cx="1080000" cy="108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12" name="Mail 1"/>
          <p:cNvSpPr>
            <a:spLocks noGrp="1"/>
          </p:cNvSpPr>
          <p:nvPr>
            <p:ph idx="345" hasCustomPrompt="1"/>
          </p:nvPr>
        </p:nvSpPr>
        <p:spPr>
          <a:xfrm>
            <a:off x="774298" y="1924851"/>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13" name="Tél 1"/>
          <p:cNvSpPr>
            <a:spLocks noGrp="1"/>
          </p:cNvSpPr>
          <p:nvPr>
            <p:ph idx="344" hasCustomPrompt="1"/>
          </p:nvPr>
        </p:nvSpPr>
        <p:spPr>
          <a:xfrm>
            <a:off x="774298" y="1626054"/>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14" name="Fonction 1"/>
          <p:cNvSpPr>
            <a:spLocks noGrp="1"/>
          </p:cNvSpPr>
          <p:nvPr>
            <p:ph idx="12" hasCustomPrompt="1"/>
          </p:nvPr>
        </p:nvSpPr>
        <p:spPr>
          <a:xfrm>
            <a:off x="774298" y="1332632"/>
            <a:ext cx="4578392" cy="252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4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15" name="Intervenant 1"/>
          <p:cNvSpPr>
            <a:spLocks noGrp="1"/>
          </p:cNvSpPr>
          <p:nvPr>
            <p:ph idx="1" hasCustomPrompt="1"/>
          </p:nvPr>
        </p:nvSpPr>
        <p:spPr>
          <a:xfrm>
            <a:off x="774298" y="988325"/>
            <a:ext cx="4578392" cy="298065"/>
          </a:xfrm>
          <a:prstGeom prst="rect">
            <a:avLst/>
          </a:prstGeom>
        </p:spPr>
        <p:txBody>
          <a:bodyPr anchor="ctr"/>
          <a:lstStyle>
            <a:lvl1pPr marL="0" indent="0">
              <a:buFontTx/>
              <a:buNone/>
              <a:defRPr sz="16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11" name="picto 2"/>
          <p:cNvSpPr>
            <a:spLocks noGrp="1"/>
          </p:cNvSpPr>
          <p:nvPr>
            <p:ph type="pic" sz="quarter" idx="363" hasCustomPrompt="1"/>
          </p:nvPr>
        </p:nvSpPr>
        <p:spPr>
          <a:xfrm>
            <a:off x="373811" y="1960851"/>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10" name="picto 1"/>
          <p:cNvSpPr>
            <a:spLocks noGrp="1"/>
          </p:cNvSpPr>
          <p:nvPr>
            <p:ph type="pic" sz="quarter" idx="362" hasCustomPrompt="1"/>
          </p:nvPr>
        </p:nvSpPr>
        <p:spPr>
          <a:xfrm>
            <a:off x="373811" y="1685632"/>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16"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7"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484432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ontact multiple 3 avec photo">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23" name="QR 3"/>
          <p:cNvSpPr>
            <a:spLocks noGrp="1" noChangeAspect="1"/>
          </p:cNvSpPr>
          <p:nvPr>
            <p:ph idx="374" hasCustomPrompt="1"/>
          </p:nvPr>
        </p:nvSpPr>
        <p:spPr>
          <a:xfrm>
            <a:off x="7839361" y="4768385"/>
            <a:ext cx="1080000" cy="108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35" name="Mail 1"/>
          <p:cNvSpPr>
            <a:spLocks noGrp="1"/>
          </p:cNvSpPr>
          <p:nvPr>
            <p:ph idx="345" hasCustomPrompt="1"/>
          </p:nvPr>
        </p:nvSpPr>
        <p:spPr>
          <a:xfrm>
            <a:off x="1637718" y="1883800"/>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36" name="Tél 1"/>
          <p:cNvSpPr>
            <a:spLocks noGrp="1"/>
          </p:cNvSpPr>
          <p:nvPr>
            <p:ph idx="344" hasCustomPrompt="1"/>
          </p:nvPr>
        </p:nvSpPr>
        <p:spPr>
          <a:xfrm>
            <a:off x="1637718" y="1585003"/>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37" name="Fonction 1"/>
          <p:cNvSpPr>
            <a:spLocks noGrp="1"/>
          </p:cNvSpPr>
          <p:nvPr>
            <p:ph idx="12" hasCustomPrompt="1"/>
          </p:nvPr>
        </p:nvSpPr>
        <p:spPr>
          <a:xfrm>
            <a:off x="1637718" y="1291581"/>
            <a:ext cx="4578392" cy="252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4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38" name="Intervenant 1"/>
          <p:cNvSpPr>
            <a:spLocks noGrp="1"/>
          </p:cNvSpPr>
          <p:nvPr>
            <p:ph idx="1" hasCustomPrompt="1"/>
          </p:nvPr>
        </p:nvSpPr>
        <p:spPr>
          <a:xfrm>
            <a:off x="1637718" y="947274"/>
            <a:ext cx="4578392" cy="298065"/>
          </a:xfrm>
          <a:prstGeom prst="rect">
            <a:avLst/>
          </a:prstGeom>
        </p:spPr>
        <p:txBody>
          <a:bodyPr anchor="ctr"/>
          <a:lstStyle>
            <a:lvl1pPr marL="0" indent="0">
              <a:buFontTx/>
              <a:buNone/>
              <a:defRPr sz="16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25" name="picto 2"/>
          <p:cNvSpPr>
            <a:spLocks noGrp="1"/>
          </p:cNvSpPr>
          <p:nvPr>
            <p:ph type="pic" sz="quarter" idx="376" hasCustomPrompt="1"/>
          </p:nvPr>
        </p:nvSpPr>
        <p:spPr>
          <a:xfrm>
            <a:off x="1370013" y="1925291"/>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24" name="picto 1"/>
          <p:cNvSpPr>
            <a:spLocks noGrp="1"/>
          </p:cNvSpPr>
          <p:nvPr>
            <p:ph type="pic" sz="quarter" idx="375" hasCustomPrompt="1"/>
          </p:nvPr>
        </p:nvSpPr>
        <p:spPr>
          <a:xfrm>
            <a:off x="1370013" y="1660232"/>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22" name="Image 3"/>
          <p:cNvSpPr>
            <a:spLocks noGrp="1"/>
          </p:cNvSpPr>
          <p:nvPr>
            <p:ph type="pic" sz="quarter" idx="373" hasCustomPrompt="1"/>
          </p:nvPr>
        </p:nvSpPr>
        <p:spPr>
          <a:xfrm>
            <a:off x="374400" y="4747120"/>
            <a:ext cx="720000" cy="1080000"/>
          </a:xfrm>
          <a:prstGeom prst="rect">
            <a:avLst/>
          </a:prstGeom>
        </p:spPr>
        <p:txBody>
          <a:bodyPr lIns="0"/>
          <a:lstStyle>
            <a:lvl1pPr marL="0" indent="0">
              <a:buNone/>
              <a:defRPr/>
            </a:lvl1pPr>
          </a:lstStyle>
          <a:p>
            <a:r>
              <a:rPr lang="fr-CH" dirty="0"/>
              <a:t>Photo</a:t>
            </a:r>
          </a:p>
        </p:txBody>
      </p:sp>
      <p:sp>
        <p:nvSpPr>
          <p:cNvPr id="17" name="QR 2"/>
          <p:cNvSpPr>
            <a:spLocks noGrp="1" noChangeAspect="1"/>
          </p:cNvSpPr>
          <p:nvPr>
            <p:ph idx="368" hasCustomPrompt="1"/>
          </p:nvPr>
        </p:nvSpPr>
        <p:spPr>
          <a:xfrm>
            <a:off x="7839361" y="2949745"/>
            <a:ext cx="1080000" cy="108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41" name="Mail 1"/>
          <p:cNvSpPr>
            <a:spLocks noGrp="1"/>
          </p:cNvSpPr>
          <p:nvPr>
            <p:ph idx="383" hasCustomPrompt="1"/>
          </p:nvPr>
        </p:nvSpPr>
        <p:spPr>
          <a:xfrm>
            <a:off x="1637718" y="3756480"/>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42" name="Tél 1"/>
          <p:cNvSpPr>
            <a:spLocks noGrp="1"/>
          </p:cNvSpPr>
          <p:nvPr>
            <p:ph idx="384" hasCustomPrompt="1"/>
          </p:nvPr>
        </p:nvSpPr>
        <p:spPr>
          <a:xfrm>
            <a:off x="1637718" y="3457683"/>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43" name="Fonction 1"/>
          <p:cNvSpPr>
            <a:spLocks noGrp="1"/>
          </p:cNvSpPr>
          <p:nvPr>
            <p:ph idx="385" hasCustomPrompt="1"/>
          </p:nvPr>
        </p:nvSpPr>
        <p:spPr>
          <a:xfrm>
            <a:off x="1637718" y="3164261"/>
            <a:ext cx="4578392" cy="252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4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44" name="Intervenant 1"/>
          <p:cNvSpPr>
            <a:spLocks noGrp="1"/>
          </p:cNvSpPr>
          <p:nvPr>
            <p:ph idx="386" hasCustomPrompt="1"/>
          </p:nvPr>
        </p:nvSpPr>
        <p:spPr>
          <a:xfrm>
            <a:off x="1637718" y="2819954"/>
            <a:ext cx="4578392" cy="298065"/>
          </a:xfrm>
          <a:prstGeom prst="rect">
            <a:avLst/>
          </a:prstGeom>
        </p:spPr>
        <p:txBody>
          <a:bodyPr anchor="ctr"/>
          <a:lstStyle>
            <a:lvl1pPr marL="0" indent="0">
              <a:buFontTx/>
              <a:buNone/>
              <a:defRPr sz="16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40" name="picto 2"/>
          <p:cNvSpPr>
            <a:spLocks noGrp="1"/>
          </p:cNvSpPr>
          <p:nvPr>
            <p:ph type="pic" sz="quarter" idx="382" hasCustomPrompt="1"/>
          </p:nvPr>
        </p:nvSpPr>
        <p:spPr>
          <a:xfrm>
            <a:off x="1370013" y="3797971"/>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39" name="picto 1"/>
          <p:cNvSpPr>
            <a:spLocks noGrp="1"/>
          </p:cNvSpPr>
          <p:nvPr>
            <p:ph type="pic" sz="quarter" idx="381" hasCustomPrompt="1"/>
          </p:nvPr>
        </p:nvSpPr>
        <p:spPr>
          <a:xfrm>
            <a:off x="1370013" y="3532912"/>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16" name="Image 2"/>
          <p:cNvSpPr>
            <a:spLocks noGrp="1"/>
          </p:cNvSpPr>
          <p:nvPr>
            <p:ph type="pic" sz="quarter" idx="367" hasCustomPrompt="1"/>
          </p:nvPr>
        </p:nvSpPr>
        <p:spPr>
          <a:xfrm>
            <a:off x="374400" y="2928480"/>
            <a:ext cx="720000" cy="1080000"/>
          </a:xfrm>
          <a:prstGeom prst="rect">
            <a:avLst/>
          </a:prstGeom>
        </p:spPr>
        <p:txBody>
          <a:bodyPr lIns="0"/>
          <a:lstStyle>
            <a:lvl1pPr marL="0" indent="0">
              <a:buNone/>
              <a:defRPr/>
            </a:lvl1pPr>
          </a:lstStyle>
          <a:p>
            <a:r>
              <a:rPr lang="fr-CH" dirty="0"/>
              <a:t>Photo</a:t>
            </a:r>
          </a:p>
        </p:txBody>
      </p:sp>
      <p:sp>
        <p:nvSpPr>
          <p:cNvPr id="11" name="QR 1"/>
          <p:cNvSpPr>
            <a:spLocks noGrp="1" noChangeAspect="1"/>
          </p:cNvSpPr>
          <p:nvPr>
            <p:ph idx="362" hasCustomPrompt="1"/>
          </p:nvPr>
        </p:nvSpPr>
        <p:spPr>
          <a:xfrm>
            <a:off x="7839361" y="1090465"/>
            <a:ext cx="1080000" cy="108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47" name="Mail 1"/>
          <p:cNvSpPr>
            <a:spLocks noGrp="1"/>
          </p:cNvSpPr>
          <p:nvPr>
            <p:ph idx="389" hasCustomPrompt="1"/>
          </p:nvPr>
        </p:nvSpPr>
        <p:spPr>
          <a:xfrm>
            <a:off x="1637718" y="5575120"/>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48" name="Tél 1"/>
          <p:cNvSpPr>
            <a:spLocks noGrp="1"/>
          </p:cNvSpPr>
          <p:nvPr>
            <p:ph idx="390" hasCustomPrompt="1"/>
          </p:nvPr>
        </p:nvSpPr>
        <p:spPr>
          <a:xfrm>
            <a:off x="1637718" y="5276323"/>
            <a:ext cx="4578392" cy="252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49" name="Fonction 1"/>
          <p:cNvSpPr>
            <a:spLocks noGrp="1"/>
          </p:cNvSpPr>
          <p:nvPr>
            <p:ph idx="391" hasCustomPrompt="1"/>
          </p:nvPr>
        </p:nvSpPr>
        <p:spPr>
          <a:xfrm>
            <a:off x="1637718" y="4982901"/>
            <a:ext cx="4578392" cy="252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4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50" name="Intervenant 1"/>
          <p:cNvSpPr>
            <a:spLocks noGrp="1"/>
          </p:cNvSpPr>
          <p:nvPr>
            <p:ph idx="392" hasCustomPrompt="1"/>
          </p:nvPr>
        </p:nvSpPr>
        <p:spPr>
          <a:xfrm>
            <a:off x="1637718" y="4638594"/>
            <a:ext cx="4578392" cy="298065"/>
          </a:xfrm>
          <a:prstGeom prst="rect">
            <a:avLst/>
          </a:prstGeom>
        </p:spPr>
        <p:txBody>
          <a:bodyPr anchor="ctr"/>
          <a:lstStyle>
            <a:lvl1pPr marL="0" indent="0">
              <a:buFontTx/>
              <a:buNone/>
              <a:defRPr sz="16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46" name="picto 2"/>
          <p:cNvSpPr>
            <a:spLocks noGrp="1"/>
          </p:cNvSpPr>
          <p:nvPr>
            <p:ph type="pic" sz="quarter" idx="388" hasCustomPrompt="1"/>
          </p:nvPr>
        </p:nvSpPr>
        <p:spPr>
          <a:xfrm>
            <a:off x="1370013" y="5616611"/>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45" name="picto 1"/>
          <p:cNvSpPr>
            <a:spLocks noGrp="1"/>
          </p:cNvSpPr>
          <p:nvPr>
            <p:ph type="pic" sz="quarter" idx="387" hasCustomPrompt="1"/>
          </p:nvPr>
        </p:nvSpPr>
        <p:spPr>
          <a:xfrm>
            <a:off x="1370013" y="5351552"/>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34" name="Image 1"/>
          <p:cNvSpPr>
            <a:spLocks noGrp="1"/>
          </p:cNvSpPr>
          <p:nvPr>
            <p:ph type="pic" sz="quarter" idx="361" hasCustomPrompt="1"/>
          </p:nvPr>
        </p:nvSpPr>
        <p:spPr>
          <a:xfrm>
            <a:off x="374400" y="1069200"/>
            <a:ext cx="720000" cy="1080000"/>
          </a:xfrm>
          <a:prstGeom prst="rect">
            <a:avLst/>
          </a:prstGeom>
        </p:spPr>
        <p:txBody>
          <a:bodyPr lIns="0"/>
          <a:lstStyle>
            <a:lvl1pPr marL="0" indent="0">
              <a:buNone/>
              <a:defRPr/>
            </a:lvl1pPr>
          </a:lstStyle>
          <a:p>
            <a:r>
              <a:rPr lang="fr-CH" dirty="0"/>
              <a:t>Photo</a:t>
            </a:r>
          </a:p>
        </p:txBody>
      </p:sp>
      <p:sp>
        <p:nvSpPr>
          <p:cNvPr id="29"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30"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607583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act multiple sans photo">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46" name="QR 6"/>
          <p:cNvSpPr>
            <a:spLocks noGrp="1" noChangeAspect="1"/>
          </p:cNvSpPr>
          <p:nvPr>
            <p:ph idx="392" hasCustomPrompt="1"/>
          </p:nvPr>
        </p:nvSpPr>
        <p:spPr>
          <a:xfrm>
            <a:off x="8784241" y="4941105"/>
            <a:ext cx="900000" cy="90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41" name="Mail 6"/>
          <p:cNvSpPr>
            <a:spLocks noGrp="1"/>
          </p:cNvSpPr>
          <p:nvPr>
            <p:ph idx="387" hasCustomPrompt="1"/>
          </p:nvPr>
        </p:nvSpPr>
        <p:spPr>
          <a:xfrm>
            <a:off x="5689600" y="5606377"/>
            <a:ext cx="2983558" cy="216000"/>
          </a:xfrm>
          <a:prstGeom prst="rect">
            <a:avLst/>
          </a:prstGeom>
        </p:spPr>
        <p:txBody>
          <a:bodyPr anchor="ctr">
            <a:norm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42" name="Tél 6"/>
          <p:cNvSpPr>
            <a:spLocks noGrp="1"/>
          </p:cNvSpPr>
          <p:nvPr>
            <p:ph idx="388" hasCustomPrompt="1"/>
          </p:nvPr>
        </p:nvSpPr>
        <p:spPr>
          <a:xfrm>
            <a:off x="5689600" y="5354735"/>
            <a:ext cx="2983558" cy="216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43" name="Fonction 6"/>
          <p:cNvSpPr>
            <a:spLocks noGrp="1"/>
          </p:cNvSpPr>
          <p:nvPr>
            <p:ph idx="389" hasCustomPrompt="1"/>
          </p:nvPr>
        </p:nvSpPr>
        <p:spPr>
          <a:xfrm>
            <a:off x="5689600" y="5091427"/>
            <a:ext cx="2983558" cy="216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1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44" name="Intervenant 6"/>
          <p:cNvSpPr>
            <a:spLocks noGrp="1"/>
          </p:cNvSpPr>
          <p:nvPr>
            <p:ph idx="390" hasCustomPrompt="1"/>
          </p:nvPr>
        </p:nvSpPr>
        <p:spPr>
          <a:xfrm>
            <a:off x="5689600" y="4770567"/>
            <a:ext cx="2983558" cy="288000"/>
          </a:xfrm>
          <a:prstGeom prst="rect">
            <a:avLst/>
          </a:prstGeom>
        </p:spPr>
        <p:txBody>
          <a:bodyPr anchor="ctr"/>
          <a:lstStyle>
            <a:lvl1pPr marL="0" indent="0">
              <a:buFontTx/>
              <a:buNone/>
              <a:defRPr sz="12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69" name="picto 12"/>
          <p:cNvSpPr>
            <a:spLocks noGrp="1"/>
          </p:cNvSpPr>
          <p:nvPr>
            <p:ph type="pic" sz="quarter" idx="403" hasCustomPrompt="1"/>
          </p:nvPr>
        </p:nvSpPr>
        <p:spPr>
          <a:xfrm>
            <a:off x="5413171" y="5608125"/>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68" name="picto 11"/>
          <p:cNvSpPr>
            <a:spLocks noGrp="1"/>
          </p:cNvSpPr>
          <p:nvPr>
            <p:ph type="pic" sz="quarter" idx="402" hasCustomPrompt="1"/>
          </p:nvPr>
        </p:nvSpPr>
        <p:spPr>
          <a:xfrm>
            <a:off x="5413171" y="5350589"/>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40" name="QR 5"/>
          <p:cNvSpPr>
            <a:spLocks noGrp="1" noChangeAspect="1"/>
          </p:cNvSpPr>
          <p:nvPr>
            <p:ph idx="386" hasCustomPrompt="1"/>
          </p:nvPr>
        </p:nvSpPr>
        <p:spPr>
          <a:xfrm>
            <a:off x="8784241" y="3122465"/>
            <a:ext cx="900000" cy="90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35" name="Mail 5"/>
          <p:cNvSpPr>
            <a:spLocks noGrp="1"/>
          </p:cNvSpPr>
          <p:nvPr>
            <p:ph idx="381" hasCustomPrompt="1"/>
          </p:nvPr>
        </p:nvSpPr>
        <p:spPr>
          <a:xfrm>
            <a:off x="5689600" y="3787737"/>
            <a:ext cx="2983558" cy="216000"/>
          </a:xfrm>
          <a:prstGeom prst="rect">
            <a:avLst/>
          </a:prstGeom>
        </p:spPr>
        <p:txBody>
          <a:bodyPr anchor="ctr">
            <a:norm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36" name="Tél 5"/>
          <p:cNvSpPr>
            <a:spLocks noGrp="1"/>
          </p:cNvSpPr>
          <p:nvPr>
            <p:ph idx="382" hasCustomPrompt="1"/>
          </p:nvPr>
        </p:nvSpPr>
        <p:spPr>
          <a:xfrm>
            <a:off x="5689600" y="3536095"/>
            <a:ext cx="2983558" cy="216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37" name="Fonction 5"/>
          <p:cNvSpPr>
            <a:spLocks noGrp="1"/>
          </p:cNvSpPr>
          <p:nvPr>
            <p:ph idx="383" hasCustomPrompt="1"/>
          </p:nvPr>
        </p:nvSpPr>
        <p:spPr>
          <a:xfrm>
            <a:off x="5689600" y="3272787"/>
            <a:ext cx="2983558" cy="216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1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38" name="Intervenant 5"/>
          <p:cNvSpPr>
            <a:spLocks noGrp="1"/>
          </p:cNvSpPr>
          <p:nvPr>
            <p:ph idx="384" hasCustomPrompt="1"/>
          </p:nvPr>
        </p:nvSpPr>
        <p:spPr>
          <a:xfrm>
            <a:off x="5689600" y="2951927"/>
            <a:ext cx="2983558" cy="288000"/>
          </a:xfrm>
          <a:prstGeom prst="rect">
            <a:avLst/>
          </a:prstGeom>
        </p:spPr>
        <p:txBody>
          <a:bodyPr anchor="ctr"/>
          <a:lstStyle>
            <a:lvl1pPr marL="0" indent="0">
              <a:buFontTx/>
              <a:buNone/>
              <a:defRPr sz="12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67" name="picto 10"/>
          <p:cNvSpPr>
            <a:spLocks noGrp="1"/>
          </p:cNvSpPr>
          <p:nvPr>
            <p:ph type="pic" sz="quarter" idx="401" hasCustomPrompt="1"/>
          </p:nvPr>
        </p:nvSpPr>
        <p:spPr>
          <a:xfrm>
            <a:off x="5413171" y="3801394"/>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66" name="picto 9"/>
          <p:cNvSpPr>
            <a:spLocks noGrp="1"/>
          </p:cNvSpPr>
          <p:nvPr>
            <p:ph type="pic" sz="quarter" idx="400" hasCustomPrompt="1"/>
          </p:nvPr>
        </p:nvSpPr>
        <p:spPr>
          <a:xfrm>
            <a:off x="5413171" y="3537963"/>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33" name="QR 4"/>
          <p:cNvSpPr>
            <a:spLocks noGrp="1" noChangeAspect="1"/>
          </p:cNvSpPr>
          <p:nvPr>
            <p:ph idx="380" hasCustomPrompt="1"/>
          </p:nvPr>
        </p:nvSpPr>
        <p:spPr>
          <a:xfrm>
            <a:off x="8784241" y="1263185"/>
            <a:ext cx="900000" cy="90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24" name="Mail 4"/>
          <p:cNvSpPr>
            <a:spLocks noGrp="1"/>
          </p:cNvSpPr>
          <p:nvPr>
            <p:ph idx="375" hasCustomPrompt="1"/>
          </p:nvPr>
        </p:nvSpPr>
        <p:spPr>
          <a:xfrm>
            <a:off x="5689600" y="1928457"/>
            <a:ext cx="2983558" cy="216000"/>
          </a:xfrm>
          <a:prstGeom prst="rect">
            <a:avLst/>
          </a:prstGeom>
        </p:spPr>
        <p:txBody>
          <a:bodyPr anchor="ctr">
            <a:norm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25" name="Tél 4"/>
          <p:cNvSpPr>
            <a:spLocks noGrp="1"/>
          </p:cNvSpPr>
          <p:nvPr>
            <p:ph idx="376" hasCustomPrompt="1"/>
          </p:nvPr>
        </p:nvSpPr>
        <p:spPr>
          <a:xfrm>
            <a:off x="5689600" y="1676815"/>
            <a:ext cx="2983558" cy="216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30" name="Fonction 4"/>
          <p:cNvSpPr>
            <a:spLocks noGrp="1"/>
          </p:cNvSpPr>
          <p:nvPr>
            <p:ph idx="377" hasCustomPrompt="1"/>
          </p:nvPr>
        </p:nvSpPr>
        <p:spPr>
          <a:xfrm>
            <a:off x="5689600" y="1413507"/>
            <a:ext cx="2983558" cy="216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1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31" name="Intervenant 4"/>
          <p:cNvSpPr>
            <a:spLocks noGrp="1"/>
          </p:cNvSpPr>
          <p:nvPr>
            <p:ph idx="378" hasCustomPrompt="1"/>
          </p:nvPr>
        </p:nvSpPr>
        <p:spPr>
          <a:xfrm>
            <a:off x="5689600" y="1092647"/>
            <a:ext cx="2983558" cy="288000"/>
          </a:xfrm>
          <a:prstGeom prst="rect">
            <a:avLst/>
          </a:prstGeom>
        </p:spPr>
        <p:txBody>
          <a:bodyPr anchor="ctr"/>
          <a:lstStyle>
            <a:lvl1pPr marL="0" indent="0">
              <a:buFontTx/>
              <a:buNone/>
              <a:defRPr sz="12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65" name="picto 8"/>
          <p:cNvSpPr>
            <a:spLocks noGrp="1"/>
          </p:cNvSpPr>
          <p:nvPr>
            <p:ph type="pic" sz="quarter" idx="399" hasCustomPrompt="1"/>
          </p:nvPr>
        </p:nvSpPr>
        <p:spPr>
          <a:xfrm>
            <a:off x="5413171" y="1935451"/>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64" name="picto 7"/>
          <p:cNvSpPr>
            <a:spLocks noGrp="1"/>
          </p:cNvSpPr>
          <p:nvPr>
            <p:ph type="pic" sz="quarter" idx="398" hasCustomPrompt="1"/>
          </p:nvPr>
        </p:nvSpPr>
        <p:spPr>
          <a:xfrm>
            <a:off x="5413171" y="1670392"/>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23" name="QR 3"/>
          <p:cNvSpPr>
            <a:spLocks noGrp="1" noChangeAspect="1"/>
          </p:cNvSpPr>
          <p:nvPr>
            <p:ph idx="374" hasCustomPrompt="1"/>
          </p:nvPr>
        </p:nvSpPr>
        <p:spPr>
          <a:xfrm>
            <a:off x="3795681" y="4930945"/>
            <a:ext cx="900000" cy="90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18" name="Mail 3"/>
          <p:cNvSpPr>
            <a:spLocks noGrp="1"/>
          </p:cNvSpPr>
          <p:nvPr>
            <p:ph idx="369" hasCustomPrompt="1"/>
          </p:nvPr>
        </p:nvSpPr>
        <p:spPr>
          <a:xfrm>
            <a:off x="666493" y="5596217"/>
            <a:ext cx="2983558" cy="216000"/>
          </a:xfrm>
          <a:prstGeom prst="rect">
            <a:avLst/>
          </a:prstGeom>
        </p:spPr>
        <p:txBody>
          <a:bodyPr anchor="ctr">
            <a:norm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19" name="Tél 3"/>
          <p:cNvSpPr>
            <a:spLocks noGrp="1"/>
          </p:cNvSpPr>
          <p:nvPr>
            <p:ph idx="370" hasCustomPrompt="1"/>
          </p:nvPr>
        </p:nvSpPr>
        <p:spPr>
          <a:xfrm>
            <a:off x="666493" y="5344575"/>
            <a:ext cx="2983558" cy="216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20" name="Fonction 3"/>
          <p:cNvSpPr>
            <a:spLocks noGrp="1"/>
          </p:cNvSpPr>
          <p:nvPr>
            <p:ph idx="371" hasCustomPrompt="1"/>
          </p:nvPr>
        </p:nvSpPr>
        <p:spPr>
          <a:xfrm>
            <a:off x="666493" y="5081267"/>
            <a:ext cx="2983558" cy="216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1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21" name="Intervenant 3"/>
          <p:cNvSpPr>
            <a:spLocks noGrp="1"/>
          </p:cNvSpPr>
          <p:nvPr>
            <p:ph idx="372" hasCustomPrompt="1"/>
          </p:nvPr>
        </p:nvSpPr>
        <p:spPr>
          <a:xfrm>
            <a:off x="666493" y="4760407"/>
            <a:ext cx="2983558" cy="288000"/>
          </a:xfrm>
          <a:prstGeom prst="rect">
            <a:avLst/>
          </a:prstGeom>
        </p:spPr>
        <p:txBody>
          <a:bodyPr anchor="ctr"/>
          <a:lstStyle>
            <a:lvl1pPr marL="0" indent="0">
              <a:buFontTx/>
              <a:buNone/>
              <a:defRPr sz="12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50" name="picto 6"/>
          <p:cNvSpPr>
            <a:spLocks noGrp="1"/>
          </p:cNvSpPr>
          <p:nvPr>
            <p:ph type="pic" sz="quarter" idx="397" hasCustomPrompt="1"/>
          </p:nvPr>
        </p:nvSpPr>
        <p:spPr>
          <a:xfrm>
            <a:off x="373811" y="5597965"/>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49" name="picto 5"/>
          <p:cNvSpPr>
            <a:spLocks noGrp="1"/>
          </p:cNvSpPr>
          <p:nvPr>
            <p:ph type="pic" sz="quarter" idx="379" hasCustomPrompt="1"/>
          </p:nvPr>
        </p:nvSpPr>
        <p:spPr>
          <a:xfrm>
            <a:off x="373811" y="5340429"/>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17" name="QR 2"/>
          <p:cNvSpPr>
            <a:spLocks noGrp="1" noChangeAspect="1"/>
          </p:cNvSpPr>
          <p:nvPr>
            <p:ph idx="368" hasCustomPrompt="1"/>
          </p:nvPr>
        </p:nvSpPr>
        <p:spPr>
          <a:xfrm>
            <a:off x="3795681" y="3112305"/>
            <a:ext cx="900000" cy="90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12" name="Mail 2"/>
          <p:cNvSpPr>
            <a:spLocks noGrp="1"/>
          </p:cNvSpPr>
          <p:nvPr>
            <p:ph idx="363" hasCustomPrompt="1"/>
          </p:nvPr>
        </p:nvSpPr>
        <p:spPr>
          <a:xfrm>
            <a:off x="666493" y="3777577"/>
            <a:ext cx="2983558" cy="216000"/>
          </a:xfrm>
          <a:prstGeom prst="rect">
            <a:avLst/>
          </a:prstGeom>
        </p:spPr>
        <p:txBody>
          <a:bodyPr anchor="ctr">
            <a:norm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13" name="Tél 2"/>
          <p:cNvSpPr>
            <a:spLocks noGrp="1"/>
          </p:cNvSpPr>
          <p:nvPr>
            <p:ph idx="364" hasCustomPrompt="1"/>
          </p:nvPr>
        </p:nvSpPr>
        <p:spPr>
          <a:xfrm>
            <a:off x="666493" y="3525935"/>
            <a:ext cx="2983558" cy="216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14" name="Fonction 2"/>
          <p:cNvSpPr>
            <a:spLocks noGrp="1"/>
          </p:cNvSpPr>
          <p:nvPr>
            <p:ph idx="365" hasCustomPrompt="1"/>
          </p:nvPr>
        </p:nvSpPr>
        <p:spPr>
          <a:xfrm>
            <a:off x="666493" y="3262627"/>
            <a:ext cx="2983558" cy="216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1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15" name="Intervenant 2"/>
          <p:cNvSpPr>
            <a:spLocks noGrp="1"/>
          </p:cNvSpPr>
          <p:nvPr>
            <p:ph idx="366" hasCustomPrompt="1"/>
          </p:nvPr>
        </p:nvSpPr>
        <p:spPr>
          <a:xfrm>
            <a:off x="666493" y="2941767"/>
            <a:ext cx="2983558" cy="288000"/>
          </a:xfrm>
          <a:prstGeom prst="rect">
            <a:avLst/>
          </a:prstGeom>
        </p:spPr>
        <p:txBody>
          <a:bodyPr anchor="ctr"/>
          <a:lstStyle>
            <a:lvl1pPr marL="0" indent="0">
              <a:buFontTx/>
              <a:buNone/>
              <a:defRPr sz="12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48" name="picto 4"/>
          <p:cNvSpPr>
            <a:spLocks noGrp="1"/>
          </p:cNvSpPr>
          <p:nvPr>
            <p:ph type="pic" sz="quarter" idx="396" hasCustomPrompt="1"/>
          </p:nvPr>
        </p:nvSpPr>
        <p:spPr>
          <a:xfrm>
            <a:off x="373811" y="3791234"/>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47" name="picto 3"/>
          <p:cNvSpPr>
            <a:spLocks noGrp="1"/>
          </p:cNvSpPr>
          <p:nvPr>
            <p:ph type="pic" sz="quarter" idx="395" hasCustomPrompt="1"/>
          </p:nvPr>
        </p:nvSpPr>
        <p:spPr>
          <a:xfrm>
            <a:off x="373811" y="3527803"/>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11" name="QR 1"/>
          <p:cNvSpPr>
            <a:spLocks noGrp="1" noChangeAspect="1"/>
          </p:cNvSpPr>
          <p:nvPr>
            <p:ph idx="362" hasCustomPrompt="1"/>
          </p:nvPr>
        </p:nvSpPr>
        <p:spPr>
          <a:xfrm>
            <a:off x="3795681" y="1253025"/>
            <a:ext cx="900000" cy="900000"/>
          </a:xfrm>
          <a:prstGeom prst="rect">
            <a:avLst/>
          </a:prstGeom>
        </p:spPr>
        <p:txBody>
          <a:bodyPr/>
          <a:lstStyle>
            <a:lvl1pPr marL="0" indent="0">
              <a:lnSpc>
                <a:spcPct val="100000"/>
              </a:lnSpc>
              <a:spcBef>
                <a:spcPts val="600"/>
              </a:spcBef>
              <a:spcAft>
                <a:spcPts val="600"/>
              </a:spcAft>
              <a:buClr>
                <a:schemeClr val="tx2"/>
              </a:buClr>
              <a:buSzPct val="100000"/>
              <a:buFont typeface="Arial" panose="020B0604020202020204" pitchFamily="34" charset="0"/>
              <a:buNone/>
              <a:defRPr sz="1200" baseline="0"/>
            </a:lvl1pPr>
            <a:lvl2pPr>
              <a:defRPr sz="1200" baseline="0"/>
            </a:lvl2pPr>
            <a:lvl3pPr>
              <a:defRPr sz="1000" baseline="0"/>
            </a:lvl3pPr>
            <a:lvl4pPr>
              <a:defRPr sz="1400" baseline="0"/>
            </a:lvl4pPr>
            <a:lvl5pPr>
              <a:defRPr sz="1400" baseline="0"/>
            </a:lvl5pPr>
          </a:lstStyle>
          <a:p>
            <a:pPr lvl="0"/>
            <a:r>
              <a:rPr lang="fr-FR" dirty="0"/>
              <a:t>Modifiez le QR</a:t>
            </a:r>
          </a:p>
        </p:txBody>
      </p:sp>
      <p:sp>
        <p:nvSpPr>
          <p:cNvPr id="26" name="Mail 1"/>
          <p:cNvSpPr>
            <a:spLocks noGrp="1"/>
          </p:cNvSpPr>
          <p:nvPr>
            <p:ph idx="345" hasCustomPrompt="1"/>
          </p:nvPr>
        </p:nvSpPr>
        <p:spPr>
          <a:xfrm>
            <a:off x="666493" y="1918297"/>
            <a:ext cx="2983558" cy="216000"/>
          </a:xfrm>
          <a:prstGeom prst="rect">
            <a:avLst/>
          </a:prstGeom>
        </p:spPr>
        <p:txBody>
          <a:bodyPr anchor="ctr">
            <a:norm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l’email</a:t>
            </a:r>
          </a:p>
        </p:txBody>
      </p:sp>
      <p:sp>
        <p:nvSpPr>
          <p:cNvPr id="27" name="Tél 1"/>
          <p:cNvSpPr>
            <a:spLocks noGrp="1"/>
          </p:cNvSpPr>
          <p:nvPr>
            <p:ph idx="344" hasCustomPrompt="1"/>
          </p:nvPr>
        </p:nvSpPr>
        <p:spPr>
          <a:xfrm>
            <a:off x="666493" y="1666655"/>
            <a:ext cx="2983558" cy="216000"/>
          </a:xfrm>
          <a:prstGeom prst="rect">
            <a:avLst/>
          </a:prstGeom>
        </p:spPr>
        <p:txBody>
          <a:bodyPr anchor="ctr">
            <a:noAutofit/>
          </a:bodyPr>
          <a:lstStyle>
            <a:lvl1pPr marL="0" indent="0">
              <a:lnSpc>
                <a:spcPct val="100000"/>
              </a:lnSpc>
              <a:spcBef>
                <a:spcPts val="600"/>
              </a:spcBef>
              <a:spcAft>
                <a:spcPts val="600"/>
              </a:spcAft>
              <a:buClr>
                <a:schemeClr val="tx2"/>
              </a:buClr>
              <a:buSzPct val="100000"/>
              <a:buFont typeface="Arial" panose="020B0604020202020204" pitchFamily="34" charset="0"/>
              <a:buNone/>
              <a:defRPr sz="10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le tél</a:t>
            </a:r>
          </a:p>
        </p:txBody>
      </p:sp>
      <p:sp>
        <p:nvSpPr>
          <p:cNvPr id="28" name="Fonction 1"/>
          <p:cNvSpPr>
            <a:spLocks noGrp="1"/>
          </p:cNvSpPr>
          <p:nvPr>
            <p:ph idx="12" hasCustomPrompt="1"/>
          </p:nvPr>
        </p:nvSpPr>
        <p:spPr>
          <a:xfrm>
            <a:off x="666493" y="1403347"/>
            <a:ext cx="2983558" cy="216000"/>
          </a:xfrm>
          <a:prstGeom prst="rect">
            <a:avLst/>
          </a:prstGeom>
        </p:spPr>
        <p:txBody>
          <a:bodyPr anchor="ctr"/>
          <a:lstStyle>
            <a:lvl1pPr marL="0" indent="0">
              <a:lnSpc>
                <a:spcPct val="100000"/>
              </a:lnSpc>
              <a:spcBef>
                <a:spcPts val="600"/>
              </a:spcBef>
              <a:spcAft>
                <a:spcPts val="600"/>
              </a:spcAft>
              <a:buClr>
                <a:schemeClr val="tx2"/>
              </a:buClr>
              <a:buSzPct val="100000"/>
              <a:buFont typeface="Arial" panose="020B0604020202020204" pitchFamily="34" charset="0"/>
              <a:buNone/>
              <a:defRPr sz="1100" baseline="0">
                <a:solidFill>
                  <a:schemeClr val="tx1"/>
                </a:solidFill>
              </a:defRPr>
            </a:lvl1pPr>
            <a:lvl2pPr>
              <a:defRPr sz="1200" baseline="0"/>
            </a:lvl2pPr>
            <a:lvl3pPr>
              <a:defRPr sz="1000" baseline="0"/>
            </a:lvl3pPr>
            <a:lvl4pPr>
              <a:defRPr sz="1400" baseline="0"/>
            </a:lvl4pPr>
            <a:lvl5pPr>
              <a:defRPr sz="1400" baseline="0"/>
            </a:lvl5pPr>
          </a:lstStyle>
          <a:p>
            <a:pPr lvl="0"/>
            <a:r>
              <a:rPr lang="fr-FR" dirty="0"/>
              <a:t>Modifiez la fonction</a:t>
            </a:r>
          </a:p>
        </p:txBody>
      </p:sp>
      <p:sp>
        <p:nvSpPr>
          <p:cNvPr id="29" name="Intervenant 1"/>
          <p:cNvSpPr>
            <a:spLocks noGrp="1"/>
          </p:cNvSpPr>
          <p:nvPr>
            <p:ph idx="1" hasCustomPrompt="1"/>
          </p:nvPr>
        </p:nvSpPr>
        <p:spPr>
          <a:xfrm>
            <a:off x="666493" y="1082487"/>
            <a:ext cx="2983558" cy="288000"/>
          </a:xfrm>
          <a:prstGeom prst="rect">
            <a:avLst/>
          </a:prstGeom>
        </p:spPr>
        <p:txBody>
          <a:bodyPr anchor="ctr"/>
          <a:lstStyle>
            <a:lvl1pPr marL="0" indent="0">
              <a:buFontTx/>
              <a:buNone/>
              <a:defRPr sz="120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r-FR" dirty="0"/>
              <a:t>Modifiez le nom du conseiller ou gérant</a:t>
            </a:r>
            <a:endParaRPr lang="fr-CH" dirty="0"/>
          </a:p>
        </p:txBody>
      </p:sp>
      <p:sp>
        <p:nvSpPr>
          <p:cNvPr id="45" name="picto 2"/>
          <p:cNvSpPr>
            <a:spLocks noGrp="1"/>
          </p:cNvSpPr>
          <p:nvPr>
            <p:ph type="pic" sz="quarter" idx="394" hasCustomPrompt="1"/>
          </p:nvPr>
        </p:nvSpPr>
        <p:spPr>
          <a:xfrm>
            <a:off x="373811" y="1925291"/>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39" name="picto 1"/>
          <p:cNvSpPr>
            <a:spLocks noGrp="1"/>
          </p:cNvSpPr>
          <p:nvPr>
            <p:ph type="pic" sz="quarter" idx="393" hasCustomPrompt="1"/>
          </p:nvPr>
        </p:nvSpPr>
        <p:spPr>
          <a:xfrm>
            <a:off x="373811" y="1660232"/>
            <a:ext cx="216000" cy="216000"/>
          </a:xfrm>
          <a:prstGeom prst="rect">
            <a:avLst/>
          </a:prstGeom>
        </p:spPr>
        <p:txBody>
          <a:bodyPr/>
          <a:lstStyle>
            <a:lvl1pPr marL="0" indent="0">
              <a:buFontTx/>
              <a:buNone/>
              <a:defRPr sz="400"/>
            </a:lvl1pPr>
          </a:lstStyle>
          <a:p>
            <a:r>
              <a:rPr lang="fr-CH" dirty="0" err="1"/>
              <a:t>picto</a:t>
            </a:r>
            <a:endParaRPr lang="fr-CH" dirty="0"/>
          </a:p>
        </p:txBody>
      </p:sp>
      <p:sp>
        <p:nvSpPr>
          <p:cNvPr id="51"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52"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158110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Sommaire">
    <p:spTree>
      <p:nvGrpSpPr>
        <p:cNvPr id="1" name=""/>
        <p:cNvGrpSpPr/>
        <p:nvPr/>
      </p:nvGrpSpPr>
      <p:grpSpPr>
        <a:xfrm>
          <a:off x="0" y="0"/>
          <a:ext cx="0" cy="0"/>
          <a:chOff x="0" y="0"/>
          <a:chExt cx="0" cy="0"/>
        </a:xfrm>
      </p:grpSpPr>
      <p:cxnSp>
        <p:nvCxnSpPr>
          <p:cNvPr id="7" name="Connecteur droit 6"/>
          <p:cNvCxnSpPr/>
          <p:nvPr userDrawn="1"/>
        </p:nvCxnSpPr>
        <p:spPr>
          <a:xfrm>
            <a:off x="373811" y="1079711"/>
            <a:ext cx="0" cy="508460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5"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6" name="Sommaire"/>
          <p:cNvSpPr>
            <a:spLocks noGrp="1"/>
          </p:cNvSpPr>
          <p:nvPr>
            <p:ph idx="1" hasCustomPrompt="1"/>
          </p:nvPr>
        </p:nvSpPr>
        <p:spPr>
          <a:xfrm>
            <a:off x="598811" y="1070047"/>
            <a:ext cx="8538000" cy="5094264"/>
          </a:xfrm>
          <a:prstGeom prst="rect">
            <a:avLst/>
          </a:prstGeom>
        </p:spPr>
        <p:txBody>
          <a:bodyPr lIns="0" tIns="0" rIns="0" bIns="0"/>
          <a:lstStyle>
            <a:lvl1pPr marL="342900" indent="-342900">
              <a:buFont typeface="+mj-lt"/>
              <a:buAutoNum type="arabicPeriod"/>
              <a:defRPr sz="1600" baseline="0"/>
            </a:lvl1pPr>
            <a:lvl2pPr marL="457200" indent="0">
              <a:buFontTx/>
              <a:buNone/>
              <a:defRPr sz="1400"/>
            </a:lvl2pPr>
            <a:lvl3pPr marL="914400" indent="0">
              <a:buFontTx/>
              <a:buNone/>
              <a:defRPr sz="1200"/>
            </a:lvl3pPr>
            <a:lvl4pPr marL="1371600" indent="0">
              <a:buFontTx/>
              <a:buNone/>
              <a:defRPr sz="1200"/>
            </a:lvl4pPr>
            <a:lvl5pPr marL="1828800" indent="0">
              <a:buFontTx/>
              <a:buNone/>
              <a:defRPr sz="1200"/>
            </a:lvl5pPr>
          </a:lstStyle>
          <a:p>
            <a:pPr lvl="0"/>
            <a:r>
              <a:rPr lang="fr-FR" dirty="0"/>
              <a:t>Cliquez pour ajouter le texte</a:t>
            </a:r>
          </a:p>
        </p:txBody>
      </p:sp>
      <p:sp>
        <p:nvSpPr>
          <p:cNvPr id="9"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4"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3740946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formations juridiques">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4"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
        <p:nvSpPr>
          <p:cNvPr id="51" name="Informations juridiques"/>
          <p:cNvSpPr>
            <a:spLocks noGrp="1"/>
          </p:cNvSpPr>
          <p:nvPr>
            <p:ph idx="1" hasCustomPrompt="1"/>
          </p:nvPr>
        </p:nvSpPr>
        <p:spPr>
          <a:xfrm>
            <a:off x="373811" y="1070047"/>
            <a:ext cx="8763000" cy="5094264"/>
          </a:xfrm>
          <a:prstGeom prst="rect">
            <a:avLst/>
          </a:prstGeom>
        </p:spPr>
        <p:txBody>
          <a:bodyPr lIns="0" tIns="0" rIns="0" bIns="0"/>
          <a:lstStyle>
            <a:lvl1pPr marL="171450" indent="-171450">
              <a:buFont typeface="Arial" panose="020B0604020202020204" pitchFamily="34" charset="0"/>
              <a:buChar char="•"/>
              <a:defRPr sz="900" baseline="0"/>
            </a:lvl1pPr>
            <a:lvl2pPr marL="457200" indent="0">
              <a:buFontTx/>
              <a:buNone/>
              <a:defRPr sz="1200"/>
            </a:lvl2pPr>
            <a:lvl3pPr marL="914400" indent="0">
              <a:buFontTx/>
              <a:buNone/>
              <a:defRPr sz="1100"/>
            </a:lvl3pPr>
            <a:lvl4pPr marL="1371600" indent="0">
              <a:buFontTx/>
              <a:buNone/>
              <a:defRPr sz="1100"/>
            </a:lvl4pPr>
            <a:lvl5pPr marL="1828800" indent="0">
              <a:buFontTx/>
              <a:buNone/>
              <a:defRPr/>
            </a:lvl5pPr>
          </a:lstStyle>
          <a:p>
            <a:pPr lvl="0"/>
            <a:r>
              <a:rPr lang="fr-FR" dirty="0"/>
              <a:t>Cliquez pour ajouter le texte</a:t>
            </a:r>
          </a:p>
        </p:txBody>
      </p:sp>
    </p:spTree>
    <p:extLst>
      <p:ext uri="{BB962C8B-B14F-4D97-AF65-F5344CB8AC3E}">
        <p14:creationId xmlns:p14="http://schemas.microsoft.com/office/powerpoint/2010/main" val="28098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sommaire">
    <p:spTree>
      <p:nvGrpSpPr>
        <p:cNvPr id="1" name=""/>
        <p:cNvGrpSpPr/>
        <p:nvPr/>
      </p:nvGrpSpPr>
      <p:grpSpPr>
        <a:xfrm>
          <a:off x="0" y="0"/>
          <a:ext cx="0" cy="0"/>
          <a:chOff x="0" y="0"/>
          <a:chExt cx="0" cy="0"/>
        </a:xfrm>
      </p:grpSpPr>
      <p:sp>
        <p:nvSpPr>
          <p:cNvPr id="12" name="Rectangle 11"/>
          <p:cNvSpPr/>
          <p:nvPr userDrawn="1"/>
        </p:nvSpPr>
        <p:spPr>
          <a:xfrm>
            <a:off x="1" y="1642958"/>
            <a:ext cx="108213" cy="317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13" name="Rectangle 12"/>
          <p:cNvSpPr/>
          <p:nvPr userDrawn="1"/>
        </p:nvSpPr>
        <p:spPr>
          <a:xfrm>
            <a:off x="9668833" y="1642958"/>
            <a:ext cx="237167" cy="317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8723" y="6456129"/>
            <a:ext cx="720110" cy="204265"/>
          </a:xfrm>
          <a:prstGeom prst="rect">
            <a:avLst/>
          </a:prstGeom>
        </p:spPr>
      </p:pic>
      <p:sp>
        <p:nvSpPr>
          <p:cNvPr id="2" name="Espace réservé du numéro de diapositive 1"/>
          <p:cNvSpPr>
            <a:spLocks noGrp="1"/>
          </p:cNvSpPr>
          <p:nvPr>
            <p:ph type="sldNum" sz="quarter" idx="10"/>
          </p:nvPr>
        </p:nvSpPr>
        <p:spPr/>
        <p:txBody>
          <a:bodyPr/>
          <a:lstStyle/>
          <a:p>
            <a:fld id="{5857B846-5697-4571-97D7-076DC83ECF0D}" type="slidenum">
              <a:rPr lang="fr-CH" smtClean="0"/>
              <a:pPr/>
              <a:t>‹N°›</a:t>
            </a:fld>
            <a:endParaRPr lang="fr-CH" dirty="0"/>
          </a:p>
        </p:txBody>
      </p:sp>
      <p:sp>
        <p:nvSpPr>
          <p:cNvPr id="4" name="Texte 1"/>
          <p:cNvSpPr>
            <a:spLocks noGrp="1"/>
          </p:cNvSpPr>
          <p:nvPr>
            <p:ph type="body" sz="quarter" idx="11" hasCustomPrompt="1"/>
          </p:nvPr>
        </p:nvSpPr>
        <p:spPr>
          <a:xfrm>
            <a:off x="461963" y="1642958"/>
            <a:ext cx="7710487" cy="3396110"/>
          </a:xfrm>
          <a:prstGeom prst="rect">
            <a:avLst/>
          </a:prstGeom>
        </p:spPr>
        <p:txBody>
          <a:bodyPr lIns="0" tIns="0" rIns="0" bIns="0"/>
          <a:lstStyle>
            <a:lvl1pPr marL="288000" indent="-288000">
              <a:buFont typeface="+mj-lt"/>
              <a:buAutoNum type="arabicPeriod"/>
              <a:defRPr baseline="0">
                <a:solidFill>
                  <a:schemeClr val="bg1">
                    <a:lumMod val="65000"/>
                  </a:schemeClr>
                </a:solidFill>
              </a:defRPr>
            </a:lvl1pPr>
          </a:lstStyle>
          <a:p>
            <a:pPr lvl="0"/>
            <a:r>
              <a:rPr lang="fr-FR" dirty="0"/>
              <a:t>Cliquez pour ajouter le texte</a:t>
            </a:r>
          </a:p>
        </p:txBody>
      </p:sp>
    </p:spTree>
    <p:extLst>
      <p:ext uri="{BB962C8B-B14F-4D97-AF65-F5344CB8AC3E}">
        <p14:creationId xmlns:p14="http://schemas.microsoft.com/office/powerpoint/2010/main" val="427013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re de section">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5857B846-5697-4571-97D7-076DC83ECF0D}" type="slidenum">
              <a:rPr lang="fr-CH" smtClean="0"/>
              <a:pPr/>
              <a:t>‹N°›</a:t>
            </a:fld>
            <a:endParaRPr lang="fr-CH" dirty="0"/>
          </a:p>
        </p:txBody>
      </p:sp>
      <p:sp>
        <p:nvSpPr>
          <p:cNvPr id="12" name="Rectangle 11"/>
          <p:cNvSpPr/>
          <p:nvPr userDrawn="1"/>
        </p:nvSpPr>
        <p:spPr>
          <a:xfrm>
            <a:off x="1" y="2879700"/>
            <a:ext cx="108213" cy="317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13" name="Rectangle 12"/>
          <p:cNvSpPr/>
          <p:nvPr userDrawn="1"/>
        </p:nvSpPr>
        <p:spPr>
          <a:xfrm>
            <a:off x="9668833" y="2879700"/>
            <a:ext cx="237167" cy="317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8723" y="6456129"/>
            <a:ext cx="720110" cy="204265"/>
          </a:xfrm>
          <a:prstGeom prst="rect">
            <a:avLst/>
          </a:prstGeom>
        </p:spPr>
      </p:pic>
      <p:sp>
        <p:nvSpPr>
          <p:cNvPr id="14" name="Sous-titre 2"/>
          <p:cNvSpPr>
            <a:spLocks noGrp="1"/>
          </p:cNvSpPr>
          <p:nvPr>
            <p:ph type="subTitle" idx="1" hasCustomPrompt="1"/>
          </p:nvPr>
        </p:nvSpPr>
        <p:spPr>
          <a:xfrm>
            <a:off x="462281" y="3207884"/>
            <a:ext cx="7710169" cy="1655762"/>
          </a:xfrm>
          <a:prstGeom prst="rect">
            <a:avLst/>
          </a:prstGeom>
        </p:spPr>
        <p:txBody>
          <a:bodyPr lIns="0" tIns="0">
            <a:normAutofit/>
          </a:bodyPr>
          <a:lstStyle>
            <a:lvl1pPr marL="0" indent="0" algn="l">
              <a:buNone/>
              <a:defRPr sz="16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le sous-titre</a:t>
            </a:r>
            <a:endParaRPr lang="en-US" dirty="0"/>
          </a:p>
        </p:txBody>
      </p:sp>
      <p:sp>
        <p:nvSpPr>
          <p:cNvPr id="11" name="Titre 2"/>
          <p:cNvSpPr>
            <a:spLocks noGrp="1"/>
          </p:cNvSpPr>
          <p:nvPr>
            <p:ph type="title" hasCustomPrompt="1"/>
          </p:nvPr>
        </p:nvSpPr>
        <p:spPr>
          <a:xfrm>
            <a:off x="462282" y="2873262"/>
            <a:ext cx="7710168" cy="317996"/>
          </a:xfrm>
          <a:prstGeom prst="rect">
            <a:avLst/>
          </a:prstGeom>
        </p:spPr>
        <p:txBody>
          <a:bodyPr vert="horz" lIns="0" tIns="45720" rIns="91440" bIns="45720" rtlCol="0" anchor="b">
            <a:noAutofit/>
          </a:bodyPr>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111066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7"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9"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4"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119849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1 Contenu">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7"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6" name="Texte 1"/>
          <p:cNvSpPr>
            <a:spLocks noGrp="1"/>
          </p:cNvSpPr>
          <p:nvPr>
            <p:ph idx="1" hasCustomPrompt="1"/>
          </p:nvPr>
        </p:nvSpPr>
        <p:spPr>
          <a:xfrm>
            <a:off x="373811" y="1070047"/>
            <a:ext cx="8763000" cy="5094264"/>
          </a:xfrm>
          <a:prstGeom prst="rect">
            <a:avLst/>
          </a:prstGeom>
        </p:spPr>
        <p:txBody>
          <a:bodyPr lIns="0" tIns="0" rIns="0" bIns="0"/>
          <a:lstStyle>
            <a:lvl1pPr marL="0" indent="0">
              <a:lnSpc>
                <a:spcPct val="100000"/>
              </a:lnSpc>
              <a:spcBef>
                <a:spcPts val="0"/>
              </a:spcBef>
              <a:spcAft>
                <a:spcPts val="600"/>
              </a:spcAft>
              <a:buFontTx/>
              <a:buNone/>
              <a:defRPr sz="1600" baseline="0"/>
            </a:lvl1pPr>
            <a:lvl2pPr marL="252000" indent="0">
              <a:lnSpc>
                <a:spcPct val="100000"/>
              </a:lnSpc>
              <a:spcBef>
                <a:spcPts val="0"/>
              </a:spcBef>
              <a:spcAft>
                <a:spcPts val="600"/>
              </a:spcAft>
              <a:buFontTx/>
              <a:buNone/>
              <a:defRPr sz="1400"/>
            </a:lvl2pPr>
            <a:lvl3pPr marL="504000" indent="0">
              <a:lnSpc>
                <a:spcPct val="100000"/>
              </a:lnSpc>
              <a:spcBef>
                <a:spcPts val="0"/>
              </a:spcBef>
              <a:spcAft>
                <a:spcPts val="600"/>
              </a:spcAft>
              <a:buFontTx/>
              <a:buNone/>
              <a:defRPr sz="1200"/>
            </a:lvl3pPr>
            <a:lvl4pPr marL="1371600" indent="0">
              <a:buFontTx/>
              <a:buNone/>
              <a:defRPr sz="1200"/>
            </a:lvl4pPr>
            <a:lvl5pPr marL="1828800" indent="0">
              <a:buFontTx/>
              <a:buNone/>
              <a:defRPr sz="1200"/>
            </a:lvl5pPr>
          </a:lstStyle>
          <a:p>
            <a:pPr lvl="0"/>
            <a:r>
              <a:rPr lang="fr-FR" dirty="0"/>
              <a:t>Cliquez pour ajouter le texte</a:t>
            </a:r>
          </a:p>
          <a:p>
            <a:pPr lvl="1"/>
            <a:r>
              <a:rPr lang="fr-FR" dirty="0"/>
              <a:t>Deuxième niveau</a:t>
            </a:r>
          </a:p>
          <a:p>
            <a:pPr lvl="2"/>
            <a:r>
              <a:rPr lang="fr-FR" dirty="0"/>
              <a:t>Troisième niveau</a:t>
            </a:r>
          </a:p>
        </p:txBody>
      </p:sp>
      <p:sp>
        <p:nvSpPr>
          <p:cNvPr id="9"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4"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396013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1 Texte à puces">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8"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3" name="Texte 2"/>
          <p:cNvSpPr>
            <a:spLocks noGrp="1"/>
          </p:cNvSpPr>
          <p:nvPr>
            <p:ph idx="1" hasCustomPrompt="1"/>
          </p:nvPr>
        </p:nvSpPr>
        <p:spPr>
          <a:xfrm>
            <a:off x="373811" y="1070047"/>
            <a:ext cx="8763000" cy="5094264"/>
          </a:xfrm>
          <a:prstGeom prst="rect">
            <a:avLst/>
          </a:prstGeom>
        </p:spPr>
        <p:txBody>
          <a:bodyPr lIns="0" tIns="0" rIns="0" bIns="0"/>
          <a:lstStyle>
            <a:lvl1pPr marL="216000" indent="-216000">
              <a:lnSpc>
                <a:spcPct val="100000"/>
              </a:lnSpc>
              <a:spcBef>
                <a:spcPts val="0"/>
              </a:spcBef>
              <a:spcAft>
                <a:spcPts val="600"/>
              </a:spcAft>
              <a:buFont typeface="Arial" panose="020B0604020202020204" pitchFamily="34" charset="0"/>
              <a:buChar char="•"/>
              <a:defRPr sz="1600" baseline="0"/>
            </a:lvl1pPr>
            <a:lvl2pPr marL="432000" indent="-216000">
              <a:lnSpc>
                <a:spcPct val="100000"/>
              </a:lnSpc>
              <a:spcBef>
                <a:spcPts val="0"/>
              </a:spcBef>
              <a:spcAft>
                <a:spcPts val="600"/>
              </a:spcAft>
              <a:buFont typeface="Roboto Light" panose="02000000000000000000" pitchFamily="2" charset="0"/>
              <a:buChar char="–"/>
              <a:defRPr sz="1400"/>
            </a:lvl2pPr>
            <a:lvl3pPr marL="612000" indent="-180000">
              <a:lnSpc>
                <a:spcPct val="100000"/>
              </a:lnSpc>
              <a:spcBef>
                <a:spcPts val="0"/>
              </a:spcBef>
              <a:spcAft>
                <a:spcPts val="600"/>
              </a:spcAft>
              <a:buFont typeface="Roboto Light" panose="02000000000000000000" pitchFamily="2" charset="0"/>
              <a:buChar char="–"/>
              <a:defRPr sz="1200"/>
            </a:lvl3pPr>
            <a:lvl4pPr marL="1371600" indent="0">
              <a:buFontTx/>
              <a:buNone/>
              <a:defRPr sz="1200"/>
            </a:lvl4pPr>
            <a:lvl5pPr marL="1828800" indent="0">
              <a:buFontTx/>
              <a:buNone/>
              <a:defRPr sz="1200"/>
            </a:lvl5pPr>
          </a:lstStyle>
          <a:p>
            <a:pPr lvl="0"/>
            <a:r>
              <a:rPr lang="fr-FR" dirty="0"/>
              <a:t>Cliquez pour ajouter le texte</a:t>
            </a:r>
          </a:p>
          <a:p>
            <a:pPr lvl="1"/>
            <a:r>
              <a:rPr lang="fr-FR" dirty="0"/>
              <a:t>Deuxième niveau</a:t>
            </a:r>
          </a:p>
          <a:p>
            <a:pPr lvl="2"/>
            <a:r>
              <a:rPr lang="fr-FR" dirty="0"/>
              <a:t>Troisième niveau</a:t>
            </a:r>
          </a:p>
        </p:txBody>
      </p:sp>
      <p:sp>
        <p:nvSpPr>
          <p:cNvPr id="9"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4"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316686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re et Tableau">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8"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6" name="Tableau"/>
          <p:cNvSpPr>
            <a:spLocks noGrp="1"/>
          </p:cNvSpPr>
          <p:nvPr>
            <p:ph type="tbl" sz="quarter" idx="15"/>
          </p:nvPr>
        </p:nvSpPr>
        <p:spPr>
          <a:xfrm>
            <a:off x="373808" y="1157801"/>
            <a:ext cx="8748000" cy="5085474"/>
          </a:xfrm>
          <a:prstGeom prst="rect">
            <a:avLst/>
          </a:prstGeom>
        </p:spPr>
        <p:txBody>
          <a:bodyPr/>
          <a:lstStyle>
            <a:lvl1pPr marL="0" indent="0">
              <a:buNone/>
              <a:defRPr/>
            </a:lvl1pPr>
          </a:lstStyle>
          <a:p>
            <a:r>
              <a:rPr lang="fr-FR"/>
              <a:t>Cliquez sur l'icône pour ajouter un tableau</a:t>
            </a:r>
            <a:endParaRPr lang="fr-CH" dirty="0"/>
          </a:p>
        </p:txBody>
      </p:sp>
      <p:sp>
        <p:nvSpPr>
          <p:cNvPr id="7"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0"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312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2 contenus">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‹N°›</a:t>
            </a:fld>
            <a:endParaRPr lang="fr-CH" dirty="0"/>
          </a:p>
        </p:txBody>
      </p:sp>
      <p:sp>
        <p:nvSpPr>
          <p:cNvPr id="8" name="Source"/>
          <p:cNvSpPr>
            <a:spLocks noGrp="1"/>
          </p:cNvSpPr>
          <p:nvPr>
            <p:ph type="body" sz="quarter" idx="11" hasCustomPrompt="1"/>
          </p:nvPr>
        </p:nvSpPr>
        <p:spPr>
          <a:xfrm>
            <a:off x="373811" y="6454426"/>
            <a:ext cx="5400000" cy="205200"/>
          </a:xfrm>
          <a:prstGeom prst="rect">
            <a:avLst/>
          </a:prstGeom>
        </p:spPr>
        <p:txBody>
          <a:bodyPr lIns="0" anchor="ctr"/>
          <a:lstStyle>
            <a:lvl1pPr marL="0" indent="0" algn="l">
              <a:lnSpc>
                <a:spcPct val="100000"/>
              </a:lnSpc>
              <a:spcBef>
                <a:spcPts val="0"/>
              </a:spcBef>
              <a:buFontTx/>
              <a:buNone/>
              <a:defRPr sz="800"/>
            </a:lvl1pPr>
          </a:lstStyle>
          <a:p>
            <a:pPr lvl="0"/>
            <a:r>
              <a:rPr lang="fr-FR" dirty="0"/>
              <a:t>Modifiez les sources</a:t>
            </a:r>
            <a:endParaRPr lang="fr-CH" dirty="0"/>
          </a:p>
        </p:txBody>
      </p:sp>
      <p:sp>
        <p:nvSpPr>
          <p:cNvPr id="11" name="Texte 2"/>
          <p:cNvSpPr>
            <a:spLocks noGrp="1"/>
          </p:cNvSpPr>
          <p:nvPr>
            <p:ph sz="half" idx="15" hasCustomPrompt="1"/>
          </p:nvPr>
        </p:nvSpPr>
        <p:spPr>
          <a:xfrm>
            <a:off x="5209897" y="1069200"/>
            <a:ext cx="4446366" cy="4864153"/>
          </a:xfrm>
          <a:prstGeom prst="rect">
            <a:avLst/>
          </a:prstGeom>
        </p:spPr>
        <p:txBody>
          <a:bodyPr lIns="0" tIns="0" rIns="0" bIns="0"/>
          <a:lstStyle>
            <a:lvl1pPr>
              <a:lnSpc>
                <a:spcPct val="100000"/>
              </a:lnSpc>
              <a:spcBef>
                <a:spcPts val="0"/>
              </a:spcBef>
              <a:spcAft>
                <a:spcPts val="600"/>
              </a:spcAft>
              <a:defRPr sz="1600" baseline="0"/>
            </a:lvl1pPr>
            <a:lvl2pPr marL="432000" indent="-216000">
              <a:lnSpc>
                <a:spcPct val="100000"/>
              </a:lnSpc>
              <a:spcBef>
                <a:spcPts val="0"/>
              </a:spcBef>
              <a:spcAft>
                <a:spcPts val="600"/>
              </a:spcAft>
              <a:buFont typeface="Roboto Light" panose="02000000000000000000" pitchFamily="2" charset="0"/>
              <a:buChar char="–"/>
              <a:defRPr sz="1400"/>
            </a:lvl2pPr>
            <a:lvl3pPr marL="612000" indent="-180000">
              <a:lnSpc>
                <a:spcPct val="100000"/>
              </a:lnSpc>
              <a:spcBef>
                <a:spcPts val="0"/>
              </a:spcBef>
              <a:spcAft>
                <a:spcPts val="600"/>
              </a:spcAft>
              <a:buFont typeface="Roboto Light" panose="02000000000000000000" pitchFamily="2" charset="0"/>
              <a:buChar char="–"/>
              <a:defRPr sz="1200"/>
            </a:lvl3pPr>
            <a:lvl4pPr marL="1600200" indent="-228600">
              <a:buFont typeface="Roboto Light" panose="02000000000000000000" pitchFamily="2" charset="0"/>
              <a:buChar char="–"/>
              <a:defRPr sz="1200"/>
            </a:lvl4pPr>
            <a:lvl5pPr marL="2057400" indent="-228600">
              <a:buFont typeface="Roboto Light" panose="02000000000000000000" pitchFamily="2" charset="0"/>
              <a:buChar char="–"/>
              <a:defRPr sz="1100"/>
            </a:lvl5pPr>
          </a:lstStyle>
          <a:p>
            <a:pPr lvl="0"/>
            <a:r>
              <a:rPr lang="fr-FR" dirty="0"/>
              <a:t>Cliquez pour ajouter le texte</a:t>
            </a:r>
          </a:p>
          <a:p>
            <a:pPr lvl="1"/>
            <a:r>
              <a:rPr lang="fr-FR" dirty="0"/>
              <a:t>Deuxième niveau</a:t>
            </a:r>
          </a:p>
          <a:p>
            <a:pPr lvl="2"/>
            <a:r>
              <a:rPr lang="fr-FR" dirty="0"/>
              <a:t>Troisième niveau</a:t>
            </a:r>
          </a:p>
        </p:txBody>
      </p:sp>
      <p:sp>
        <p:nvSpPr>
          <p:cNvPr id="6" name="Texte 1"/>
          <p:cNvSpPr>
            <a:spLocks noGrp="1"/>
          </p:cNvSpPr>
          <p:nvPr>
            <p:ph sz="half" idx="1" hasCustomPrompt="1"/>
          </p:nvPr>
        </p:nvSpPr>
        <p:spPr>
          <a:xfrm>
            <a:off x="388393" y="1069200"/>
            <a:ext cx="4446366" cy="4864153"/>
          </a:xfrm>
          <a:prstGeom prst="rect">
            <a:avLst/>
          </a:prstGeom>
        </p:spPr>
        <p:txBody>
          <a:bodyPr lIns="0" tIns="0" rIns="0" bIns="0"/>
          <a:lstStyle>
            <a:lvl1pPr marL="216000" indent="-216000">
              <a:lnSpc>
                <a:spcPct val="100000"/>
              </a:lnSpc>
              <a:spcBef>
                <a:spcPts val="0"/>
              </a:spcBef>
              <a:spcAft>
                <a:spcPts val="600"/>
              </a:spcAft>
              <a:defRPr sz="1600"/>
            </a:lvl1pPr>
            <a:lvl2pPr marL="432000" indent="-216000">
              <a:lnSpc>
                <a:spcPct val="100000"/>
              </a:lnSpc>
              <a:spcBef>
                <a:spcPts val="0"/>
              </a:spcBef>
              <a:spcAft>
                <a:spcPts val="600"/>
              </a:spcAft>
              <a:buFont typeface="Roboto Light" panose="02000000000000000000" pitchFamily="2" charset="0"/>
              <a:buChar char="–"/>
              <a:defRPr sz="1400"/>
            </a:lvl2pPr>
            <a:lvl3pPr marL="612000" indent="-180000">
              <a:lnSpc>
                <a:spcPct val="100000"/>
              </a:lnSpc>
              <a:spcBef>
                <a:spcPts val="0"/>
              </a:spcBef>
              <a:spcAft>
                <a:spcPts val="600"/>
              </a:spcAft>
              <a:buFont typeface="Roboto Light" panose="02000000000000000000" pitchFamily="2" charset="0"/>
              <a:buChar char="–"/>
              <a:defRPr sz="1200"/>
            </a:lvl3pPr>
            <a:lvl4pPr marL="1600200" indent="-228600">
              <a:buFont typeface="Roboto Light" panose="02000000000000000000" pitchFamily="2" charset="0"/>
              <a:buChar char="–"/>
              <a:defRPr sz="1200"/>
            </a:lvl4pPr>
            <a:lvl5pPr marL="2057400" indent="-228600">
              <a:buFont typeface="Roboto Light" panose="02000000000000000000" pitchFamily="2" charset="0"/>
              <a:buChar char="–"/>
              <a:defRPr sz="1100"/>
            </a:lvl5pPr>
          </a:lstStyle>
          <a:p>
            <a:pPr lvl="0"/>
            <a:r>
              <a:rPr lang="fr-FR" dirty="0"/>
              <a:t>Cliquez pour ajouter le texte</a:t>
            </a:r>
          </a:p>
          <a:p>
            <a:pPr lvl="1"/>
            <a:r>
              <a:rPr lang="fr-FR" dirty="0"/>
              <a:t>Deuxième niveau</a:t>
            </a:r>
          </a:p>
          <a:p>
            <a:pPr lvl="2"/>
            <a:r>
              <a:rPr lang="fr-FR" dirty="0"/>
              <a:t>Troisième niveau</a:t>
            </a:r>
          </a:p>
        </p:txBody>
      </p:sp>
      <p:sp>
        <p:nvSpPr>
          <p:cNvPr id="10" name="Sous-titre 3"/>
          <p:cNvSpPr>
            <a:spLocks noGrp="1"/>
          </p:cNvSpPr>
          <p:nvPr>
            <p:ph type="body" sz="quarter" idx="13" hasCustomPrompt="1"/>
          </p:nvPr>
        </p:nvSpPr>
        <p:spPr>
          <a:xfrm>
            <a:off x="373811" y="439574"/>
            <a:ext cx="8763000" cy="311150"/>
          </a:xfrm>
          <a:prstGeom prst="rect">
            <a:avLst/>
          </a:prstGeom>
        </p:spPr>
        <p:txBody>
          <a:bodyPr lIns="0" tIns="0" rIns="0" bIns="0">
            <a:normAutofit/>
          </a:bodyPr>
          <a:lstStyle>
            <a:lvl1pPr marL="0" indent="0">
              <a:buNone/>
              <a:defRPr sz="1600">
                <a:solidFill>
                  <a:schemeClr val="bg2"/>
                </a:solidFill>
                <a:latin typeface="+mj-lt"/>
              </a:defRPr>
            </a:lvl1pPr>
          </a:lstStyle>
          <a:p>
            <a:pPr lvl="0"/>
            <a:r>
              <a:rPr lang="fr-FR" dirty="0"/>
              <a:t>Cliquez pour ajouter le sous-titre</a:t>
            </a:r>
          </a:p>
        </p:txBody>
      </p:sp>
      <p:sp>
        <p:nvSpPr>
          <p:cNvPr id="12" name="Titre 3"/>
          <p:cNvSpPr>
            <a:spLocks noGrp="1"/>
          </p:cNvSpPr>
          <p:nvPr>
            <p:ph type="title" hasCustomPrompt="1"/>
          </p:nvPr>
        </p:nvSpPr>
        <p:spPr>
          <a:xfrm>
            <a:off x="373811" y="135078"/>
            <a:ext cx="8762681" cy="277017"/>
          </a:xfrm>
          <a:prstGeom prst="rect">
            <a:avLst/>
          </a:prstGeom>
        </p:spPr>
        <p:txBody>
          <a:bodyPr lIns="0" tIns="0" rIns="0" bIns="0"/>
          <a:lstStyle>
            <a:lvl1pPr>
              <a:defRPr sz="2000">
                <a:solidFill>
                  <a:schemeClr val="tx2"/>
                </a:solidFill>
              </a:defRPr>
            </a:lvl1pPr>
          </a:lstStyle>
          <a:p>
            <a:r>
              <a:rPr lang="fr-FR" dirty="0"/>
              <a:t>Cliquez pour ajouter le titre</a:t>
            </a:r>
            <a:endParaRPr lang="fr-CH" dirty="0"/>
          </a:p>
        </p:txBody>
      </p:sp>
    </p:spTree>
    <p:extLst>
      <p:ext uri="{BB962C8B-B14F-4D97-AF65-F5344CB8AC3E}">
        <p14:creationId xmlns:p14="http://schemas.microsoft.com/office/powerpoint/2010/main" val="372127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 y="136500"/>
            <a:ext cx="108213" cy="317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10" name="Rectangle 9"/>
          <p:cNvSpPr/>
          <p:nvPr userDrawn="1"/>
        </p:nvSpPr>
        <p:spPr>
          <a:xfrm>
            <a:off x="9668833" y="136500"/>
            <a:ext cx="237167" cy="317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pic>
        <p:nvPicPr>
          <p:cNvPr id="18" name="Image 1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948723" y="6456129"/>
            <a:ext cx="720110" cy="204265"/>
          </a:xfrm>
          <a:prstGeom prst="rect">
            <a:avLst/>
          </a:prstGeom>
        </p:spPr>
      </p:pic>
      <p:sp>
        <p:nvSpPr>
          <p:cNvPr id="13" name="Espace réservé du numéro de diapositive 5"/>
          <p:cNvSpPr>
            <a:spLocks noGrp="1"/>
          </p:cNvSpPr>
          <p:nvPr>
            <p:ph type="sldNum" sz="quarter" idx="4"/>
          </p:nvPr>
        </p:nvSpPr>
        <p:spPr>
          <a:xfrm>
            <a:off x="1" y="6456129"/>
            <a:ext cx="373810" cy="203497"/>
          </a:xfrm>
          <a:prstGeom prst="rect">
            <a:avLst/>
          </a:prstGeom>
        </p:spPr>
        <p:txBody>
          <a:bodyPr vert="horz" lIns="91440" tIns="45720" rIns="91440" bIns="45720" rtlCol="0" anchor="ctr"/>
          <a:lstStyle>
            <a:lvl1pPr algn="r">
              <a:defRPr sz="800">
                <a:solidFill>
                  <a:schemeClr val="bg1">
                    <a:lumMod val="50000"/>
                  </a:schemeClr>
                </a:solidFill>
              </a:defRPr>
            </a:lvl1pPr>
          </a:lstStyle>
          <a:p>
            <a:fld id="{5857B846-5697-4571-97D7-076DC83ECF0D}" type="slidenum">
              <a:rPr lang="fr-CH" smtClean="0"/>
              <a:pPr/>
              <a:t>‹N°›</a:t>
            </a:fld>
            <a:endParaRPr lang="fr-CH" dirty="0"/>
          </a:p>
        </p:txBody>
      </p:sp>
    </p:spTree>
    <p:extLst>
      <p:ext uri="{BB962C8B-B14F-4D97-AF65-F5344CB8AC3E}">
        <p14:creationId xmlns:p14="http://schemas.microsoft.com/office/powerpoint/2010/main" val="2420926631"/>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3" r:id="rId3"/>
    <p:sldLayoutId id="2147483691" r:id="rId4"/>
    <p:sldLayoutId id="2147483688" r:id="rId5"/>
    <p:sldLayoutId id="2147483690" r:id="rId6"/>
    <p:sldLayoutId id="2147483674" r:id="rId7"/>
    <p:sldLayoutId id="2147483686" r:id="rId8"/>
    <p:sldLayoutId id="2147483675" r:id="rId9"/>
    <p:sldLayoutId id="2147483679" r:id="rId10"/>
    <p:sldLayoutId id="2147483689" r:id="rId11"/>
    <p:sldLayoutId id="2147483677" r:id="rId12"/>
    <p:sldLayoutId id="2147483678" r:id="rId13"/>
    <p:sldLayoutId id="2147483684" r:id="rId14"/>
    <p:sldLayoutId id="2147483685" r:id="rId15"/>
    <p:sldLayoutId id="2147483680" r:id="rId16"/>
    <p:sldLayoutId id="2147483681" r:id="rId17"/>
    <p:sldLayoutId id="2147483682" r:id="rId18"/>
    <p:sldLayoutId id="2147483683" r:id="rId19"/>
    <p:sldLayoutId id="2147483687" r:id="rId20"/>
  </p:sldLayoutIdLst>
  <p:hf hdr="0" ftr="0" dt="0"/>
  <p:txStyles>
    <p:titleStyle>
      <a:lvl1pPr marL="0" indent="0" algn="l" defTabSz="914400" rtl="0" eaLnBrk="1" latinLnBrk="0" hangingPunct="1">
        <a:lnSpc>
          <a:spcPct val="90000"/>
        </a:lnSpc>
        <a:spcBef>
          <a:spcPct val="0"/>
        </a:spcBef>
        <a:buNone/>
        <a:defRPr sz="180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a:t>FX et taux d’intérêt</a:t>
            </a:r>
          </a:p>
        </p:txBody>
      </p:sp>
      <p:sp>
        <p:nvSpPr>
          <p:cNvPr id="3" name="Sous-titre 2"/>
          <p:cNvSpPr>
            <a:spLocks noGrp="1"/>
          </p:cNvSpPr>
          <p:nvPr>
            <p:ph type="subTitle" idx="1"/>
          </p:nvPr>
        </p:nvSpPr>
        <p:spPr/>
        <p:txBody>
          <a:bodyPr>
            <a:normAutofit lnSpcReduction="10000"/>
          </a:bodyPr>
          <a:lstStyle/>
          <a:p>
            <a:r>
              <a:rPr lang="fr-CH" dirty="0"/>
              <a:t>22 mai 2025</a:t>
            </a:r>
          </a:p>
        </p:txBody>
      </p:sp>
      <p:sp>
        <p:nvSpPr>
          <p:cNvPr id="5" name="Espace réservé du texte 4"/>
          <p:cNvSpPr>
            <a:spLocks noGrp="1"/>
          </p:cNvSpPr>
          <p:nvPr>
            <p:ph type="body" sz="quarter" idx="13"/>
          </p:nvPr>
        </p:nvSpPr>
        <p:spPr/>
        <p:txBody>
          <a:bodyPr/>
          <a:lstStyle/>
          <a:p>
            <a:r>
              <a:rPr lang="fr-CH" dirty="0"/>
              <a:t>FX </a:t>
            </a:r>
            <a:r>
              <a:rPr lang="fr-CH" dirty="0" err="1"/>
              <a:t>Bootcamp</a:t>
            </a:r>
            <a:endParaRPr lang="fr-CH" dirty="0"/>
          </a:p>
        </p:txBody>
      </p:sp>
      <p:sp>
        <p:nvSpPr>
          <p:cNvPr id="6" name="Espace réservé du texte 5"/>
          <p:cNvSpPr>
            <a:spLocks noGrp="1"/>
          </p:cNvSpPr>
          <p:nvPr>
            <p:ph type="body" sz="quarter" idx="14"/>
          </p:nvPr>
        </p:nvSpPr>
        <p:spPr/>
        <p:txBody>
          <a:bodyPr/>
          <a:lstStyle/>
          <a:p>
            <a:r>
              <a:rPr lang="fr-CH" dirty="0"/>
              <a:t>Risque de crédit et aspects juridiques</a:t>
            </a:r>
          </a:p>
        </p:txBody>
      </p:sp>
      <p:pic>
        <p:nvPicPr>
          <p:cNvPr id="7"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844" y="5011947"/>
            <a:ext cx="1224000" cy="47636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1.jpg"/>
          <p:cNvPicPr/>
          <p:nvPr/>
        </p:nvPicPr>
        <p:blipFill>
          <a:blip r:embed="rId3"/>
          <a:srcRect/>
          <a:stretch>
            <a:fillRect/>
          </a:stretch>
        </p:blipFill>
        <p:spPr>
          <a:xfrm>
            <a:off x="461963" y="5003321"/>
            <a:ext cx="3162300" cy="401320"/>
          </a:xfrm>
          <a:prstGeom prst="rect">
            <a:avLst/>
          </a:prstGeom>
          <a:ln/>
        </p:spPr>
      </p:pic>
    </p:spTree>
    <p:extLst>
      <p:ext uri="{BB962C8B-B14F-4D97-AF65-F5344CB8AC3E}">
        <p14:creationId xmlns:p14="http://schemas.microsoft.com/office/powerpoint/2010/main" val="373856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10</a:t>
            </a:fld>
            <a:endParaRPr lang="fr-CH" dirty="0"/>
          </a:p>
        </p:txBody>
      </p:sp>
      <p:sp>
        <p:nvSpPr>
          <p:cNvPr id="3" name="Espace réservé du texte 2"/>
          <p:cNvSpPr>
            <a:spLocks noGrp="1"/>
          </p:cNvSpPr>
          <p:nvPr>
            <p:ph type="body" sz="quarter" idx="11"/>
          </p:nvPr>
        </p:nvSpPr>
        <p:spPr/>
        <p:txBody>
          <a:bodyPr/>
          <a:lstStyle/>
          <a:p>
            <a:endParaRPr lang="fr-CH"/>
          </a:p>
        </p:txBody>
      </p:sp>
      <p:sp>
        <p:nvSpPr>
          <p:cNvPr id="5" name="Espace réservé du texte 4"/>
          <p:cNvSpPr>
            <a:spLocks noGrp="1"/>
          </p:cNvSpPr>
          <p:nvPr>
            <p:ph type="body" sz="quarter" idx="13"/>
          </p:nvPr>
        </p:nvSpPr>
        <p:spPr/>
        <p:txBody>
          <a:bodyPr/>
          <a:lstStyle/>
          <a:p>
            <a:r>
              <a:rPr lang="fr-CH" dirty="0"/>
              <a:t>Avantages et risques pour le client</a:t>
            </a:r>
          </a:p>
        </p:txBody>
      </p:sp>
      <p:sp>
        <p:nvSpPr>
          <p:cNvPr id="6" name="Titre 5"/>
          <p:cNvSpPr>
            <a:spLocks noGrp="1"/>
          </p:cNvSpPr>
          <p:nvPr>
            <p:ph type="title"/>
          </p:nvPr>
        </p:nvSpPr>
        <p:spPr/>
        <p:txBody>
          <a:bodyPr/>
          <a:lstStyle/>
          <a:p>
            <a:r>
              <a:rPr lang="fr-CH" dirty="0" err="1"/>
              <a:t>Interest</a:t>
            </a:r>
            <a:r>
              <a:rPr lang="fr-CH" dirty="0"/>
              <a:t> Rate Swap (IRS)</a:t>
            </a:r>
          </a:p>
        </p:txBody>
      </p:sp>
      <p:pic>
        <p:nvPicPr>
          <p:cNvPr id="8"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73811" y="999542"/>
            <a:ext cx="928778" cy="2590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1200" dirty="0"/>
              <a:t>Avantages</a:t>
            </a:r>
          </a:p>
        </p:txBody>
      </p:sp>
      <p:sp>
        <p:nvSpPr>
          <p:cNvPr id="10" name="Rectangle 9"/>
          <p:cNvSpPr/>
          <p:nvPr/>
        </p:nvSpPr>
        <p:spPr>
          <a:xfrm>
            <a:off x="373811" y="3700073"/>
            <a:ext cx="928778" cy="2331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Risques</a:t>
            </a:r>
          </a:p>
        </p:txBody>
      </p:sp>
      <p:grpSp>
        <p:nvGrpSpPr>
          <p:cNvPr id="31" name="Groupe 30">
            <a:extLst>
              <a:ext uri="{FF2B5EF4-FFF2-40B4-BE49-F238E27FC236}">
                <a16:creationId xmlns:a16="http://schemas.microsoft.com/office/drawing/2014/main" id="{85724C23-92EF-104F-0499-F749F3C783CE}"/>
              </a:ext>
            </a:extLst>
          </p:cNvPr>
          <p:cNvGrpSpPr/>
          <p:nvPr/>
        </p:nvGrpSpPr>
        <p:grpSpPr>
          <a:xfrm>
            <a:off x="1364663" y="1606815"/>
            <a:ext cx="5435926" cy="606909"/>
            <a:chOff x="1364663" y="1606815"/>
            <a:chExt cx="5435926" cy="606909"/>
          </a:xfrm>
        </p:grpSpPr>
        <p:sp>
          <p:nvSpPr>
            <p:cNvPr id="15" name="Espace réservé du contenu 3"/>
            <p:cNvSpPr txBox="1">
              <a:spLocks/>
            </p:cNvSpPr>
            <p:nvPr/>
          </p:nvSpPr>
          <p:spPr>
            <a:xfrm>
              <a:off x="1364663" y="1606815"/>
              <a:ext cx="1080000"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buFont typeface="Arial" panose="020B0604020202020204" pitchFamily="34" charset="0"/>
                <a:buChar char="•"/>
              </a:pPr>
              <a:r>
                <a:rPr lang="fr-CH" sz="1200" b="1" dirty="0"/>
                <a:t>Pricing</a:t>
              </a:r>
            </a:p>
          </p:txBody>
        </p:sp>
        <p:sp>
          <p:nvSpPr>
            <p:cNvPr id="17" name="Espace réservé du contenu 3"/>
            <p:cNvSpPr txBox="1">
              <a:spLocks/>
            </p:cNvSpPr>
            <p:nvPr/>
          </p:nvSpPr>
          <p:spPr>
            <a:xfrm>
              <a:off x="2506844" y="1606815"/>
              <a:ext cx="4293745" cy="606909"/>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lgn="just">
                <a:buFont typeface="Arial" panose="020B0604020202020204" pitchFamily="34" charset="0"/>
                <a:buChar char="•"/>
              </a:pPr>
              <a:r>
                <a:rPr lang="fr-CH" sz="1200" dirty="0"/>
                <a:t>Dans un contexte de marché «normal», le coût d’un financement à court terme (</a:t>
              </a:r>
              <a:r>
                <a:rPr lang="fr-CH" sz="1200" dirty="0" err="1"/>
                <a:t>funding</a:t>
              </a:r>
              <a:r>
                <a:rPr lang="fr-CH" sz="1200" dirty="0"/>
                <a:t> spread + marge de crédit) devrait être inférieur à celui d’un financement à moyen/long terme</a:t>
              </a:r>
            </a:p>
          </p:txBody>
        </p:sp>
      </p:grpSp>
      <p:grpSp>
        <p:nvGrpSpPr>
          <p:cNvPr id="32" name="Groupe 31">
            <a:extLst>
              <a:ext uri="{FF2B5EF4-FFF2-40B4-BE49-F238E27FC236}">
                <a16:creationId xmlns:a16="http://schemas.microsoft.com/office/drawing/2014/main" id="{62A38843-1A49-3990-494D-765D42CFE043}"/>
              </a:ext>
            </a:extLst>
          </p:cNvPr>
          <p:cNvGrpSpPr/>
          <p:nvPr/>
        </p:nvGrpSpPr>
        <p:grpSpPr>
          <a:xfrm>
            <a:off x="1364663" y="2374597"/>
            <a:ext cx="5435926" cy="538945"/>
            <a:chOff x="1364663" y="2213724"/>
            <a:chExt cx="5435926" cy="538945"/>
          </a:xfrm>
        </p:grpSpPr>
        <p:sp>
          <p:nvSpPr>
            <p:cNvPr id="16" name="Espace réservé du contenu 3"/>
            <p:cNvSpPr txBox="1">
              <a:spLocks/>
            </p:cNvSpPr>
            <p:nvPr/>
          </p:nvSpPr>
          <p:spPr>
            <a:xfrm>
              <a:off x="1364663" y="2213724"/>
              <a:ext cx="1080000"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defPPr>
                <a:defRPr lang="en-US"/>
              </a:defPPr>
              <a:lvl1pPr marL="171450" indent="-171450" defTabSz="914400">
                <a:lnSpc>
                  <a:spcPct val="100000"/>
                </a:lnSpc>
                <a:spcBef>
                  <a:spcPts val="0"/>
                </a:spcBef>
                <a:spcAft>
                  <a:spcPts val="600"/>
                </a:spcAft>
                <a:buFont typeface="Arial" panose="020B0604020202020204" pitchFamily="34" charset="0"/>
                <a:buChar char="•"/>
                <a:defRPr sz="1200" baseline="0"/>
              </a:lvl1pPr>
              <a:lvl2pPr marL="252000" indent="0" defTabSz="914400">
                <a:lnSpc>
                  <a:spcPct val="100000"/>
                </a:lnSpc>
                <a:spcBef>
                  <a:spcPts val="0"/>
                </a:spcBef>
                <a:spcAft>
                  <a:spcPts val="600"/>
                </a:spcAft>
                <a:buFontTx/>
                <a:buNone/>
                <a:defRPr sz="1400"/>
              </a:lvl2pPr>
              <a:lvl3pPr marL="504000" indent="0" defTabSz="914400">
                <a:lnSpc>
                  <a:spcPct val="100000"/>
                </a:lnSpc>
                <a:spcBef>
                  <a:spcPts val="0"/>
                </a:spcBef>
                <a:spcAft>
                  <a:spcPts val="600"/>
                </a:spcAft>
                <a:buFontTx/>
                <a:buNone/>
                <a:defRPr sz="1200"/>
              </a:lvl3pPr>
              <a:lvl4pPr indent="0" defTabSz="914400">
                <a:lnSpc>
                  <a:spcPct val="90000"/>
                </a:lnSpc>
                <a:spcBef>
                  <a:spcPts val="500"/>
                </a:spcBef>
                <a:buFontTx/>
                <a:buNone/>
                <a:defRPr sz="1200"/>
              </a:lvl4pPr>
              <a:lvl5pPr indent="0" defTabSz="914400">
                <a:lnSpc>
                  <a:spcPct val="90000"/>
                </a:lnSpc>
                <a:spcBef>
                  <a:spcPts val="500"/>
                </a:spcBef>
                <a:buFontTx/>
                <a:buNone/>
                <a:defRPr sz="12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CH" b="1" dirty="0"/>
                <a:t>Flexibilité</a:t>
              </a:r>
            </a:p>
          </p:txBody>
        </p:sp>
        <p:sp>
          <p:nvSpPr>
            <p:cNvPr id="18" name="Espace réservé du contenu 3"/>
            <p:cNvSpPr txBox="1">
              <a:spLocks/>
            </p:cNvSpPr>
            <p:nvPr/>
          </p:nvSpPr>
          <p:spPr>
            <a:xfrm>
              <a:off x="2506844" y="2213724"/>
              <a:ext cx="4293745"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lgn="just">
                <a:buFont typeface="Arial" panose="020B0604020202020204" pitchFamily="34" charset="0"/>
                <a:buChar char="•"/>
              </a:pPr>
              <a:r>
                <a:rPr lang="fr-CH" sz="1200" dirty="0"/>
                <a:t>Le financement sous-jacent étant à court terme il est possible de renégocier les conditions à chaque échéance d’avances à terme fixe et de mettre les banques en concurrence</a:t>
              </a:r>
            </a:p>
          </p:txBody>
        </p:sp>
      </p:grpSp>
      <p:grpSp>
        <p:nvGrpSpPr>
          <p:cNvPr id="30" name="Groupe 29">
            <a:extLst>
              <a:ext uri="{FF2B5EF4-FFF2-40B4-BE49-F238E27FC236}">
                <a16:creationId xmlns:a16="http://schemas.microsoft.com/office/drawing/2014/main" id="{A42A5A77-401C-96F0-7CBF-8996B963AD9D}"/>
              </a:ext>
            </a:extLst>
          </p:cNvPr>
          <p:cNvGrpSpPr/>
          <p:nvPr/>
        </p:nvGrpSpPr>
        <p:grpSpPr>
          <a:xfrm>
            <a:off x="1364663" y="999906"/>
            <a:ext cx="5435926" cy="538945"/>
            <a:chOff x="1364663" y="999906"/>
            <a:chExt cx="5435926" cy="538945"/>
          </a:xfrm>
        </p:grpSpPr>
        <p:sp>
          <p:nvSpPr>
            <p:cNvPr id="4" name="Espace réservé du contenu 3">
              <a:extLst>
                <a:ext uri="{FF2B5EF4-FFF2-40B4-BE49-F238E27FC236}">
                  <a16:creationId xmlns:a16="http://schemas.microsoft.com/office/drawing/2014/main" id="{2F7D474D-EB29-89B3-B418-1D7AABC4EDF1}"/>
                </a:ext>
              </a:extLst>
            </p:cNvPr>
            <p:cNvSpPr txBox="1">
              <a:spLocks/>
            </p:cNvSpPr>
            <p:nvPr/>
          </p:nvSpPr>
          <p:spPr>
            <a:xfrm>
              <a:off x="1364663" y="999906"/>
              <a:ext cx="1080000"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defPPr>
                <a:defRPr lang="en-US"/>
              </a:defPPr>
              <a:lvl1pPr marL="171450" indent="-171450" defTabSz="914400">
                <a:lnSpc>
                  <a:spcPct val="100000"/>
                </a:lnSpc>
                <a:spcBef>
                  <a:spcPts val="0"/>
                </a:spcBef>
                <a:spcAft>
                  <a:spcPts val="600"/>
                </a:spcAft>
                <a:buFont typeface="Arial" panose="020B0604020202020204" pitchFamily="34" charset="0"/>
                <a:buChar char="•"/>
                <a:defRPr sz="1200" baseline="0"/>
              </a:lvl1pPr>
              <a:lvl2pPr marL="252000" indent="0" defTabSz="914400">
                <a:lnSpc>
                  <a:spcPct val="100000"/>
                </a:lnSpc>
                <a:spcBef>
                  <a:spcPts val="0"/>
                </a:spcBef>
                <a:spcAft>
                  <a:spcPts val="600"/>
                </a:spcAft>
                <a:buFontTx/>
                <a:buNone/>
                <a:defRPr sz="1400"/>
              </a:lvl2pPr>
              <a:lvl3pPr marL="504000" indent="0" defTabSz="914400">
                <a:lnSpc>
                  <a:spcPct val="100000"/>
                </a:lnSpc>
                <a:spcBef>
                  <a:spcPts val="0"/>
                </a:spcBef>
                <a:spcAft>
                  <a:spcPts val="600"/>
                </a:spcAft>
                <a:buFontTx/>
                <a:buNone/>
                <a:defRPr sz="1200"/>
              </a:lvl3pPr>
              <a:lvl4pPr indent="0" defTabSz="914400">
                <a:lnSpc>
                  <a:spcPct val="90000"/>
                </a:lnSpc>
                <a:spcBef>
                  <a:spcPts val="500"/>
                </a:spcBef>
                <a:buFontTx/>
                <a:buNone/>
                <a:defRPr sz="1200"/>
              </a:lvl4pPr>
              <a:lvl5pPr indent="0" defTabSz="914400">
                <a:lnSpc>
                  <a:spcPct val="90000"/>
                </a:lnSpc>
                <a:spcBef>
                  <a:spcPts val="500"/>
                </a:spcBef>
                <a:buFontTx/>
                <a:buNone/>
                <a:defRPr sz="12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CH" b="1" dirty="0"/>
                <a:t>Couverture du risque de taux</a:t>
              </a:r>
            </a:p>
          </p:txBody>
        </p:sp>
        <p:sp>
          <p:nvSpPr>
            <p:cNvPr id="7" name="Espace réservé du contenu 3">
              <a:extLst>
                <a:ext uri="{FF2B5EF4-FFF2-40B4-BE49-F238E27FC236}">
                  <a16:creationId xmlns:a16="http://schemas.microsoft.com/office/drawing/2014/main" id="{0112BB2C-A385-A067-68D6-7DE135298CF5}"/>
                </a:ext>
              </a:extLst>
            </p:cNvPr>
            <p:cNvSpPr txBox="1">
              <a:spLocks/>
            </p:cNvSpPr>
            <p:nvPr/>
          </p:nvSpPr>
          <p:spPr>
            <a:xfrm>
              <a:off x="2506844" y="999906"/>
              <a:ext cx="4293745"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lgn="just">
                <a:buFont typeface="Arial" panose="020B0604020202020204" pitchFamily="34" charset="0"/>
                <a:buChar char="•"/>
              </a:pPr>
              <a:r>
                <a:rPr lang="fr-CH" sz="1200" dirty="0"/>
                <a:t>La conclusion d’un IRS avec un financement à court terme permet de s’assurer contre une hausse des taux, à l’instar d’un financement à long terme</a:t>
              </a:r>
            </a:p>
          </p:txBody>
        </p:sp>
      </p:grpSp>
      <p:grpSp>
        <p:nvGrpSpPr>
          <p:cNvPr id="33" name="Groupe 32">
            <a:extLst>
              <a:ext uri="{FF2B5EF4-FFF2-40B4-BE49-F238E27FC236}">
                <a16:creationId xmlns:a16="http://schemas.microsoft.com/office/drawing/2014/main" id="{C4F5FDB6-5B4F-0873-1602-8705413BF993}"/>
              </a:ext>
            </a:extLst>
          </p:cNvPr>
          <p:cNvGrpSpPr/>
          <p:nvPr/>
        </p:nvGrpSpPr>
        <p:grpSpPr>
          <a:xfrm>
            <a:off x="1364663" y="3708401"/>
            <a:ext cx="5435926" cy="538945"/>
            <a:chOff x="1364663" y="2912531"/>
            <a:chExt cx="5435926" cy="538945"/>
          </a:xfrm>
        </p:grpSpPr>
        <p:sp>
          <p:nvSpPr>
            <p:cNvPr id="11" name="Espace réservé du contenu 3">
              <a:extLst>
                <a:ext uri="{FF2B5EF4-FFF2-40B4-BE49-F238E27FC236}">
                  <a16:creationId xmlns:a16="http://schemas.microsoft.com/office/drawing/2014/main" id="{13DA8B53-D32F-6965-A0DC-3CC4E9131D30}"/>
                </a:ext>
              </a:extLst>
            </p:cNvPr>
            <p:cNvSpPr txBox="1">
              <a:spLocks/>
            </p:cNvSpPr>
            <p:nvPr/>
          </p:nvSpPr>
          <p:spPr>
            <a:xfrm>
              <a:off x="1364663" y="2912531"/>
              <a:ext cx="1080000"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defPPr>
                <a:defRPr lang="en-US"/>
              </a:defPPr>
              <a:lvl1pPr marL="171450" indent="-171450" defTabSz="914400">
                <a:lnSpc>
                  <a:spcPct val="100000"/>
                </a:lnSpc>
                <a:spcBef>
                  <a:spcPts val="0"/>
                </a:spcBef>
                <a:spcAft>
                  <a:spcPts val="600"/>
                </a:spcAft>
                <a:buFont typeface="Arial" panose="020B0604020202020204" pitchFamily="34" charset="0"/>
                <a:buChar char="•"/>
                <a:defRPr sz="1200" baseline="0"/>
              </a:lvl1pPr>
              <a:lvl2pPr marL="252000" indent="0" defTabSz="914400">
                <a:lnSpc>
                  <a:spcPct val="100000"/>
                </a:lnSpc>
                <a:spcBef>
                  <a:spcPts val="0"/>
                </a:spcBef>
                <a:spcAft>
                  <a:spcPts val="600"/>
                </a:spcAft>
                <a:buFontTx/>
                <a:buNone/>
                <a:defRPr sz="1400"/>
              </a:lvl2pPr>
              <a:lvl3pPr marL="504000" indent="0" defTabSz="914400">
                <a:lnSpc>
                  <a:spcPct val="100000"/>
                </a:lnSpc>
                <a:spcBef>
                  <a:spcPts val="0"/>
                </a:spcBef>
                <a:spcAft>
                  <a:spcPts val="600"/>
                </a:spcAft>
                <a:buFontTx/>
                <a:buNone/>
                <a:defRPr sz="1200"/>
              </a:lvl3pPr>
              <a:lvl4pPr indent="0" defTabSz="914400">
                <a:lnSpc>
                  <a:spcPct val="90000"/>
                </a:lnSpc>
                <a:spcBef>
                  <a:spcPts val="500"/>
                </a:spcBef>
                <a:buFontTx/>
                <a:buNone/>
                <a:defRPr sz="1200"/>
              </a:lvl4pPr>
              <a:lvl5pPr indent="0" defTabSz="914400">
                <a:lnSpc>
                  <a:spcPct val="90000"/>
                </a:lnSpc>
                <a:spcBef>
                  <a:spcPts val="500"/>
                </a:spcBef>
                <a:buFontTx/>
                <a:buNone/>
                <a:defRPr sz="12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CH" b="1" dirty="0"/>
                <a:t>Accès à la liquidité</a:t>
              </a:r>
            </a:p>
          </p:txBody>
        </p:sp>
        <p:sp>
          <p:nvSpPr>
            <p:cNvPr id="14" name="Espace réservé du contenu 3">
              <a:extLst>
                <a:ext uri="{FF2B5EF4-FFF2-40B4-BE49-F238E27FC236}">
                  <a16:creationId xmlns:a16="http://schemas.microsoft.com/office/drawing/2014/main" id="{7D940414-BDC9-283B-57A7-FB8DB70E2E97}"/>
                </a:ext>
              </a:extLst>
            </p:cNvPr>
            <p:cNvSpPr txBox="1">
              <a:spLocks/>
            </p:cNvSpPr>
            <p:nvPr/>
          </p:nvSpPr>
          <p:spPr>
            <a:xfrm>
              <a:off x="2506844" y="2912531"/>
              <a:ext cx="4293745"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lgn="just">
                <a:buFont typeface="Arial" panose="020B0604020202020204" pitchFamily="34" charset="0"/>
                <a:buChar char="•"/>
              </a:pPr>
              <a:r>
                <a:rPr lang="fr-CH" sz="1200" dirty="0"/>
                <a:t>Dans le cadre d’un financement sous-jacent non-confirmé (</a:t>
              </a:r>
              <a:r>
                <a:rPr lang="fr-CH" sz="1200" dirty="0" err="1"/>
                <a:t>uncommitted</a:t>
              </a:r>
              <a:r>
                <a:rPr lang="fr-CH" sz="1200" dirty="0"/>
                <a:t> </a:t>
              </a:r>
              <a:r>
                <a:rPr lang="fr-CH" sz="1200" dirty="0" err="1"/>
                <a:t>credit</a:t>
              </a:r>
              <a:r>
                <a:rPr lang="fr-CH" sz="1200" dirty="0"/>
                <a:t> line), ce dernier n’est pas assuré à terme (possibilité pour la banque de le dénoncer en tout temps ou à l’échéance de chaque avance à terme fixe)</a:t>
              </a:r>
            </a:p>
          </p:txBody>
        </p:sp>
      </p:grpSp>
      <p:grpSp>
        <p:nvGrpSpPr>
          <p:cNvPr id="34" name="Groupe 33">
            <a:extLst>
              <a:ext uri="{FF2B5EF4-FFF2-40B4-BE49-F238E27FC236}">
                <a16:creationId xmlns:a16="http://schemas.microsoft.com/office/drawing/2014/main" id="{6D21C77F-33CA-3559-7D89-5BB7CE315BD6}"/>
              </a:ext>
            </a:extLst>
          </p:cNvPr>
          <p:cNvGrpSpPr/>
          <p:nvPr/>
        </p:nvGrpSpPr>
        <p:grpSpPr>
          <a:xfrm>
            <a:off x="1364663" y="4465129"/>
            <a:ext cx="5435926" cy="538945"/>
            <a:chOff x="1364663" y="3669259"/>
            <a:chExt cx="5435926" cy="538945"/>
          </a:xfrm>
        </p:grpSpPr>
        <p:sp>
          <p:nvSpPr>
            <p:cNvPr id="19" name="Espace réservé du contenu 3">
              <a:extLst>
                <a:ext uri="{FF2B5EF4-FFF2-40B4-BE49-F238E27FC236}">
                  <a16:creationId xmlns:a16="http://schemas.microsoft.com/office/drawing/2014/main" id="{46D9C743-0388-29DA-6322-C3FF4231F6F8}"/>
                </a:ext>
              </a:extLst>
            </p:cNvPr>
            <p:cNvSpPr txBox="1">
              <a:spLocks/>
            </p:cNvSpPr>
            <p:nvPr/>
          </p:nvSpPr>
          <p:spPr>
            <a:xfrm>
              <a:off x="1364663" y="3669259"/>
              <a:ext cx="1080000"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defPPr>
                <a:defRPr lang="en-US"/>
              </a:defPPr>
              <a:lvl1pPr marL="171450" indent="-171450" defTabSz="914400">
                <a:lnSpc>
                  <a:spcPct val="100000"/>
                </a:lnSpc>
                <a:spcBef>
                  <a:spcPts val="0"/>
                </a:spcBef>
                <a:spcAft>
                  <a:spcPts val="600"/>
                </a:spcAft>
                <a:buFont typeface="Arial" panose="020B0604020202020204" pitchFamily="34" charset="0"/>
                <a:buChar char="•"/>
                <a:defRPr sz="1200" baseline="0"/>
              </a:lvl1pPr>
              <a:lvl2pPr marL="252000" indent="0" defTabSz="914400">
                <a:lnSpc>
                  <a:spcPct val="100000"/>
                </a:lnSpc>
                <a:spcBef>
                  <a:spcPts val="0"/>
                </a:spcBef>
                <a:spcAft>
                  <a:spcPts val="600"/>
                </a:spcAft>
                <a:buFontTx/>
                <a:buNone/>
                <a:defRPr sz="1400"/>
              </a:lvl2pPr>
              <a:lvl3pPr marL="504000" indent="0" defTabSz="914400">
                <a:lnSpc>
                  <a:spcPct val="100000"/>
                </a:lnSpc>
                <a:spcBef>
                  <a:spcPts val="0"/>
                </a:spcBef>
                <a:spcAft>
                  <a:spcPts val="600"/>
                </a:spcAft>
                <a:buFontTx/>
                <a:buNone/>
                <a:defRPr sz="1200"/>
              </a:lvl3pPr>
              <a:lvl4pPr indent="0" defTabSz="914400">
                <a:lnSpc>
                  <a:spcPct val="90000"/>
                </a:lnSpc>
                <a:spcBef>
                  <a:spcPts val="500"/>
                </a:spcBef>
                <a:buFontTx/>
                <a:buNone/>
                <a:defRPr sz="1200"/>
              </a:lvl4pPr>
              <a:lvl5pPr indent="0" defTabSz="914400">
                <a:lnSpc>
                  <a:spcPct val="90000"/>
                </a:lnSpc>
                <a:spcBef>
                  <a:spcPts val="500"/>
                </a:spcBef>
                <a:buFontTx/>
                <a:buNone/>
                <a:defRPr sz="12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CH" b="1" dirty="0"/>
                <a:t>Marge de crédit</a:t>
              </a:r>
            </a:p>
          </p:txBody>
        </p:sp>
        <p:sp>
          <p:nvSpPr>
            <p:cNvPr id="20" name="Espace réservé du contenu 3">
              <a:extLst>
                <a:ext uri="{FF2B5EF4-FFF2-40B4-BE49-F238E27FC236}">
                  <a16:creationId xmlns:a16="http://schemas.microsoft.com/office/drawing/2014/main" id="{B63D14CC-A6BF-149C-B38A-9630E76C58AD}"/>
                </a:ext>
              </a:extLst>
            </p:cNvPr>
            <p:cNvSpPr txBox="1">
              <a:spLocks/>
            </p:cNvSpPr>
            <p:nvPr/>
          </p:nvSpPr>
          <p:spPr>
            <a:xfrm>
              <a:off x="2506844" y="3669259"/>
              <a:ext cx="4293745"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lgn="just">
                <a:buFont typeface="Arial" panose="020B0604020202020204" pitchFamily="34" charset="0"/>
                <a:buChar char="•"/>
              </a:pPr>
              <a:r>
                <a:rPr lang="fr-CH" sz="1200" dirty="0"/>
                <a:t>Dans le cadre d’un financement sous-jacent non-confirmé (</a:t>
              </a:r>
              <a:r>
                <a:rPr lang="fr-CH" sz="1200" dirty="0" err="1"/>
                <a:t>uncommitted</a:t>
              </a:r>
              <a:r>
                <a:rPr lang="fr-CH" sz="1200" dirty="0"/>
                <a:t> </a:t>
              </a:r>
              <a:r>
                <a:rPr lang="fr-CH" sz="1200" dirty="0" err="1"/>
                <a:t>credit</a:t>
              </a:r>
              <a:r>
                <a:rPr lang="fr-CH" sz="1200" dirty="0"/>
                <a:t> line), la marge de crédit peut être revue à l’échéance de chaque avance à terme fixe</a:t>
              </a:r>
            </a:p>
          </p:txBody>
        </p:sp>
      </p:grpSp>
      <p:grpSp>
        <p:nvGrpSpPr>
          <p:cNvPr id="35" name="Groupe 34">
            <a:extLst>
              <a:ext uri="{FF2B5EF4-FFF2-40B4-BE49-F238E27FC236}">
                <a16:creationId xmlns:a16="http://schemas.microsoft.com/office/drawing/2014/main" id="{81AB3D8E-3B5F-749E-ECBC-9335F53F2479}"/>
              </a:ext>
            </a:extLst>
          </p:cNvPr>
          <p:cNvGrpSpPr/>
          <p:nvPr/>
        </p:nvGrpSpPr>
        <p:grpSpPr>
          <a:xfrm>
            <a:off x="1364663" y="5051149"/>
            <a:ext cx="5435926" cy="980635"/>
            <a:chOff x="1364663" y="4255279"/>
            <a:chExt cx="5435926" cy="980635"/>
          </a:xfrm>
        </p:grpSpPr>
        <p:sp>
          <p:nvSpPr>
            <p:cNvPr id="21" name="Espace réservé du contenu 3">
              <a:extLst>
                <a:ext uri="{FF2B5EF4-FFF2-40B4-BE49-F238E27FC236}">
                  <a16:creationId xmlns:a16="http://schemas.microsoft.com/office/drawing/2014/main" id="{D2F06365-1CAB-A53F-D981-23DF568E8135}"/>
                </a:ext>
              </a:extLst>
            </p:cNvPr>
            <p:cNvSpPr txBox="1">
              <a:spLocks/>
            </p:cNvSpPr>
            <p:nvPr/>
          </p:nvSpPr>
          <p:spPr>
            <a:xfrm>
              <a:off x="1364663" y="4255279"/>
              <a:ext cx="1080000"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defPPr>
                <a:defRPr lang="en-US"/>
              </a:defPPr>
              <a:lvl1pPr marL="171450" indent="-171450" defTabSz="914400">
                <a:lnSpc>
                  <a:spcPct val="100000"/>
                </a:lnSpc>
                <a:spcBef>
                  <a:spcPts val="0"/>
                </a:spcBef>
                <a:spcAft>
                  <a:spcPts val="600"/>
                </a:spcAft>
                <a:buFont typeface="Arial" panose="020B0604020202020204" pitchFamily="34" charset="0"/>
                <a:buChar char="•"/>
                <a:defRPr sz="1200" baseline="0"/>
              </a:lvl1pPr>
              <a:lvl2pPr marL="252000" indent="0" defTabSz="914400">
                <a:lnSpc>
                  <a:spcPct val="100000"/>
                </a:lnSpc>
                <a:spcBef>
                  <a:spcPts val="0"/>
                </a:spcBef>
                <a:spcAft>
                  <a:spcPts val="600"/>
                </a:spcAft>
                <a:buFontTx/>
                <a:buNone/>
                <a:defRPr sz="1400"/>
              </a:lvl2pPr>
              <a:lvl3pPr marL="504000" indent="0" defTabSz="914400">
                <a:lnSpc>
                  <a:spcPct val="100000"/>
                </a:lnSpc>
                <a:spcBef>
                  <a:spcPts val="0"/>
                </a:spcBef>
                <a:spcAft>
                  <a:spcPts val="600"/>
                </a:spcAft>
                <a:buFontTx/>
                <a:buNone/>
                <a:defRPr sz="1200"/>
              </a:lvl3pPr>
              <a:lvl4pPr indent="0" defTabSz="914400">
                <a:lnSpc>
                  <a:spcPct val="90000"/>
                </a:lnSpc>
                <a:spcBef>
                  <a:spcPts val="500"/>
                </a:spcBef>
                <a:buFontTx/>
                <a:buNone/>
                <a:defRPr sz="1200"/>
              </a:lvl4pPr>
              <a:lvl5pPr indent="0" defTabSz="914400">
                <a:lnSpc>
                  <a:spcPct val="90000"/>
                </a:lnSpc>
                <a:spcBef>
                  <a:spcPts val="500"/>
                </a:spcBef>
                <a:buFontTx/>
                <a:buNone/>
                <a:defRPr sz="12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CH" b="1" dirty="0"/>
                <a:t>Taux négatifs</a:t>
              </a:r>
            </a:p>
          </p:txBody>
        </p:sp>
        <p:sp>
          <p:nvSpPr>
            <p:cNvPr id="22" name="Espace réservé du contenu 3">
              <a:extLst>
                <a:ext uri="{FF2B5EF4-FFF2-40B4-BE49-F238E27FC236}">
                  <a16:creationId xmlns:a16="http://schemas.microsoft.com/office/drawing/2014/main" id="{EFC4C874-FD23-BF7B-9A76-0D089698AC2E}"/>
                </a:ext>
              </a:extLst>
            </p:cNvPr>
            <p:cNvSpPr txBox="1">
              <a:spLocks/>
            </p:cNvSpPr>
            <p:nvPr/>
          </p:nvSpPr>
          <p:spPr>
            <a:xfrm>
              <a:off x="2506844" y="4255279"/>
              <a:ext cx="4293745" cy="98063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lgn="just">
                <a:buFont typeface="Arial" panose="020B0604020202020204" pitchFamily="34" charset="0"/>
                <a:buChar char="•"/>
              </a:pPr>
              <a:r>
                <a:rPr lang="fr-CH" sz="1200" dirty="0"/>
                <a:t>En cas de passage zone de taux d’intérêt négatif, la banque au bénéfice un ‘</a:t>
              </a:r>
              <a:r>
                <a:rPr lang="fr-CH" sz="1200" dirty="0" err="1"/>
                <a:t>floor</a:t>
              </a:r>
              <a:r>
                <a:rPr lang="fr-CH" sz="1200" dirty="0"/>
                <a:t>’ à 0%</a:t>
              </a:r>
              <a:r>
                <a:rPr lang="fr-CH" sz="1200" baseline="30000" dirty="0"/>
                <a:t>1</a:t>
              </a:r>
              <a:r>
                <a:rPr lang="fr-CH" sz="1200" dirty="0"/>
                <a:t> ne paiera pas l’intérêt négatif sur le financement sous-jacent. A l’inverse, si l’IRS ne bénéficie pas de ‘</a:t>
              </a:r>
              <a:r>
                <a:rPr lang="fr-CH" sz="1200" dirty="0" err="1"/>
                <a:t>floor</a:t>
              </a:r>
              <a:r>
                <a:rPr lang="fr-CH" sz="1200" dirty="0"/>
                <a:t>’ à 0%, les taux d’intérêts courts seront asymétriques (</a:t>
              </a:r>
              <a:r>
                <a:rPr lang="fr-CH" sz="1200" dirty="0" err="1"/>
                <a:t>ie</a:t>
              </a:r>
              <a:r>
                <a:rPr lang="fr-CH" sz="1200" dirty="0"/>
                <a:t>. ils ne s’annuleront pas)</a:t>
              </a:r>
            </a:p>
          </p:txBody>
        </p:sp>
      </p:grpSp>
      <p:grpSp>
        <p:nvGrpSpPr>
          <p:cNvPr id="36" name="Groupe 35">
            <a:extLst>
              <a:ext uri="{FF2B5EF4-FFF2-40B4-BE49-F238E27FC236}">
                <a16:creationId xmlns:a16="http://schemas.microsoft.com/office/drawing/2014/main" id="{F688084D-D939-77D3-A1CE-ED21E93749E7}"/>
              </a:ext>
            </a:extLst>
          </p:cNvPr>
          <p:cNvGrpSpPr/>
          <p:nvPr/>
        </p:nvGrpSpPr>
        <p:grpSpPr>
          <a:xfrm>
            <a:off x="7062688" y="3693287"/>
            <a:ext cx="2184056" cy="1310787"/>
            <a:chOff x="7062688" y="2897417"/>
            <a:chExt cx="2184056" cy="1310787"/>
          </a:xfrm>
        </p:grpSpPr>
        <p:sp>
          <p:nvSpPr>
            <p:cNvPr id="23" name="Triangle isocèle 22">
              <a:extLst>
                <a:ext uri="{FF2B5EF4-FFF2-40B4-BE49-F238E27FC236}">
                  <a16:creationId xmlns:a16="http://schemas.microsoft.com/office/drawing/2014/main" id="{50AE649C-AA63-A95D-7691-6A8CCA351925}"/>
                </a:ext>
              </a:extLst>
            </p:cNvPr>
            <p:cNvSpPr/>
            <p:nvPr/>
          </p:nvSpPr>
          <p:spPr>
            <a:xfrm rot="5400000">
              <a:off x="6561530" y="3413689"/>
              <a:ext cx="1295673" cy="29335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CH"/>
            </a:p>
          </p:txBody>
        </p:sp>
        <p:sp>
          <p:nvSpPr>
            <p:cNvPr id="24" name="Espace réservé du contenu 3">
              <a:extLst>
                <a:ext uri="{FF2B5EF4-FFF2-40B4-BE49-F238E27FC236}">
                  <a16:creationId xmlns:a16="http://schemas.microsoft.com/office/drawing/2014/main" id="{A4CA9039-A4BF-ED72-825E-DD987A11E5C5}"/>
                </a:ext>
              </a:extLst>
            </p:cNvPr>
            <p:cNvSpPr txBox="1">
              <a:spLocks/>
            </p:cNvSpPr>
            <p:nvPr/>
          </p:nvSpPr>
          <p:spPr>
            <a:xfrm>
              <a:off x="7442199" y="2897417"/>
              <a:ext cx="1804545" cy="1310787"/>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ctr"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fr-CH" sz="1200" dirty="0"/>
                <a:t>Privilégier un financement sous-jacent confirmé (</a:t>
              </a:r>
              <a:r>
                <a:rPr lang="fr-CH" sz="1200" dirty="0" err="1"/>
                <a:t>committed</a:t>
              </a:r>
              <a:r>
                <a:rPr lang="fr-CH" sz="1200" dirty="0"/>
                <a:t> </a:t>
              </a:r>
              <a:r>
                <a:rPr lang="fr-CH" sz="1200" dirty="0" err="1"/>
                <a:t>credit</a:t>
              </a:r>
              <a:r>
                <a:rPr lang="fr-CH" sz="1200" dirty="0"/>
                <a:t> line), afin de s’assurer de la liquidité et de fixer ses marges de crédit à moyen / long terme.</a:t>
              </a:r>
            </a:p>
          </p:txBody>
        </p:sp>
      </p:grpSp>
      <p:grpSp>
        <p:nvGrpSpPr>
          <p:cNvPr id="26" name="Groupe 25">
            <a:extLst>
              <a:ext uri="{FF2B5EF4-FFF2-40B4-BE49-F238E27FC236}">
                <a16:creationId xmlns:a16="http://schemas.microsoft.com/office/drawing/2014/main" id="{8AB22C5F-59BC-F932-A3D6-AE254590AD76}"/>
              </a:ext>
            </a:extLst>
          </p:cNvPr>
          <p:cNvGrpSpPr/>
          <p:nvPr/>
        </p:nvGrpSpPr>
        <p:grpSpPr>
          <a:xfrm>
            <a:off x="293299" y="6214217"/>
            <a:ext cx="8843011" cy="221100"/>
            <a:chOff x="293299" y="6214217"/>
            <a:chExt cx="8843011" cy="221100"/>
          </a:xfrm>
        </p:grpSpPr>
        <p:sp>
          <p:nvSpPr>
            <p:cNvPr id="27" name="ZoneTexte 26">
              <a:extLst>
                <a:ext uri="{FF2B5EF4-FFF2-40B4-BE49-F238E27FC236}">
                  <a16:creationId xmlns:a16="http://schemas.microsoft.com/office/drawing/2014/main" id="{B6A74330-5FD7-677D-3A57-02C2F3CAB505}"/>
                </a:ext>
              </a:extLst>
            </p:cNvPr>
            <p:cNvSpPr txBox="1"/>
            <p:nvPr/>
          </p:nvSpPr>
          <p:spPr>
            <a:xfrm>
              <a:off x="293300" y="6219873"/>
              <a:ext cx="8843010" cy="215444"/>
            </a:xfrm>
            <a:prstGeom prst="rect">
              <a:avLst/>
            </a:prstGeom>
            <a:noFill/>
          </p:spPr>
          <p:txBody>
            <a:bodyPr wrap="square" rtlCol="0">
              <a:spAutoFit/>
            </a:bodyPr>
            <a:lstStyle/>
            <a:p>
              <a:pPr marL="87313" indent="-87313"/>
              <a:r>
                <a:rPr lang="fr-CH" sz="800" baseline="30000" dirty="0"/>
                <a:t>1 	</a:t>
              </a:r>
              <a:r>
                <a:rPr lang="fr-CH" sz="800" dirty="0"/>
                <a:t>Usance répandue dans le marché du crédit aux entreprises.</a:t>
              </a:r>
            </a:p>
          </p:txBody>
        </p:sp>
        <p:cxnSp>
          <p:nvCxnSpPr>
            <p:cNvPr id="28" name="Connecteur droit 27">
              <a:extLst>
                <a:ext uri="{FF2B5EF4-FFF2-40B4-BE49-F238E27FC236}">
                  <a16:creationId xmlns:a16="http://schemas.microsoft.com/office/drawing/2014/main" id="{0A41EBA4-C1A4-E592-F9C7-A8F2C4258B83}"/>
                </a:ext>
              </a:extLst>
            </p:cNvPr>
            <p:cNvCxnSpPr/>
            <p:nvPr/>
          </p:nvCxnSpPr>
          <p:spPr>
            <a:xfrm>
              <a:off x="293299" y="6214217"/>
              <a:ext cx="1593012" cy="0"/>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37" name="Groupe 36">
            <a:extLst>
              <a:ext uri="{FF2B5EF4-FFF2-40B4-BE49-F238E27FC236}">
                <a16:creationId xmlns:a16="http://schemas.microsoft.com/office/drawing/2014/main" id="{9B079535-2899-437F-589A-BABFC5D0A80B}"/>
              </a:ext>
            </a:extLst>
          </p:cNvPr>
          <p:cNvGrpSpPr/>
          <p:nvPr/>
        </p:nvGrpSpPr>
        <p:grpSpPr>
          <a:xfrm>
            <a:off x="7062688" y="5051150"/>
            <a:ext cx="2184055" cy="980634"/>
            <a:chOff x="7062688" y="4255280"/>
            <a:chExt cx="2184055" cy="980634"/>
          </a:xfrm>
        </p:grpSpPr>
        <p:sp>
          <p:nvSpPr>
            <p:cNvPr id="25" name="Triangle isocèle 24">
              <a:extLst>
                <a:ext uri="{FF2B5EF4-FFF2-40B4-BE49-F238E27FC236}">
                  <a16:creationId xmlns:a16="http://schemas.microsoft.com/office/drawing/2014/main" id="{5D35464D-E869-3994-57D6-655019527E99}"/>
                </a:ext>
              </a:extLst>
            </p:cNvPr>
            <p:cNvSpPr/>
            <p:nvPr/>
          </p:nvSpPr>
          <p:spPr>
            <a:xfrm rot="5400000">
              <a:off x="6719051" y="4598918"/>
              <a:ext cx="980632" cy="29335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CH"/>
            </a:p>
          </p:txBody>
        </p:sp>
        <p:sp>
          <p:nvSpPr>
            <p:cNvPr id="29" name="Espace réservé du contenu 3">
              <a:extLst>
                <a:ext uri="{FF2B5EF4-FFF2-40B4-BE49-F238E27FC236}">
                  <a16:creationId xmlns:a16="http://schemas.microsoft.com/office/drawing/2014/main" id="{BA8465F6-0A48-242B-28AB-CBDEBBF3F9E0}"/>
                </a:ext>
              </a:extLst>
            </p:cNvPr>
            <p:cNvSpPr txBox="1">
              <a:spLocks/>
            </p:cNvSpPr>
            <p:nvPr/>
          </p:nvSpPr>
          <p:spPr>
            <a:xfrm>
              <a:off x="7442198" y="4255280"/>
              <a:ext cx="1804545" cy="980634"/>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ctr"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fr-CH" sz="1200" dirty="0"/>
                <a:t>S’assurer d’un traitement similaire des taux Saron (financement et IRS) en présence de taux d’intérêts négatifs.</a:t>
              </a:r>
            </a:p>
          </p:txBody>
        </p:sp>
      </p:grpSp>
      <p:grpSp>
        <p:nvGrpSpPr>
          <p:cNvPr id="38" name="Groupe 37">
            <a:extLst>
              <a:ext uri="{FF2B5EF4-FFF2-40B4-BE49-F238E27FC236}">
                <a16:creationId xmlns:a16="http://schemas.microsoft.com/office/drawing/2014/main" id="{F52B3658-2013-2630-A510-44BDD08E6382}"/>
              </a:ext>
            </a:extLst>
          </p:cNvPr>
          <p:cNvGrpSpPr/>
          <p:nvPr/>
        </p:nvGrpSpPr>
        <p:grpSpPr>
          <a:xfrm>
            <a:off x="1364663" y="2981506"/>
            <a:ext cx="5435926" cy="538945"/>
            <a:chOff x="1364663" y="2213724"/>
            <a:chExt cx="5435926" cy="538945"/>
          </a:xfrm>
        </p:grpSpPr>
        <p:sp>
          <p:nvSpPr>
            <p:cNvPr id="39" name="Espace réservé du contenu 3">
              <a:extLst>
                <a:ext uri="{FF2B5EF4-FFF2-40B4-BE49-F238E27FC236}">
                  <a16:creationId xmlns:a16="http://schemas.microsoft.com/office/drawing/2014/main" id="{9610CDB2-7C2C-CE8A-1B71-E443BDC8EC25}"/>
                </a:ext>
              </a:extLst>
            </p:cNvPr>
            <p:cNvSpPr txBox="1">
              <a:spLocks/>
            </p:cNvSpPr>
            <p:nvPr/>
          </p:nvSpPr>
          <p:spPr>
            <a:xfrm>
              <a:off x="1364663" y="2213724"/>
              <a:ext cx="1080000"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defPPr>
                <a:defRPr lang="en-US"/>
              </a:defPPr>
              <a:lvl1pPr marL="171450" indent="-171450" defTabSz="914400">
                <a:lnSpc>
                  <a:spcPct val="100000"/>
                </a:lnSpc>
                <a:spcBef>
                  <a:spcPts val="0"/>
                </a:spcBef>
                <a:spcAft>
                  <a:spcPts val="600"/>
                </a:spcAft>
                <a:buFont typeface="Arial" panose="020B0604020202020204" pitchFamily="34" charset="0"/>
                <a:buChar char="•"/>
                <a:defRPr sz="1200" baseline="0"/>
              </a:lvl1pPr>
              <a:lvl2pPr marL="252000" indent="0" defTabSz="914400">
                <a:lnSpc>
                  <a:spcPct val="100000"/>
                </a:lnSpc>
                <a:spcBef>
                  <a:spcPts val="0"/>
                </a:spcBef>
                <a:spcAft>
                  <a:spcPts val="600"/>
                </a:spcAft>
                <a:buFontTx/>
                <a:buNone/>
                <a:defRPr sz="1400"/>
              </a:lvl2pPr>
              <a:lvl3pPr marL="504000" indent="0" defTabSz="914400">
                <a:lnSpc>
                  <a:spcPct val="100000"/>
                </a:lnSpc>
                <a:spcBef>
                  <a:spcPts val="0"/>
                </a:spcBef>
                <a:spcAft>
                  <a:spcPts val="600"/>
                </a:spcAft>
                <a:buFontTx/>
                <a:buNone/>
                <a:defRPr sz="1200"/>
              </a:lvl3pPr>
              <a:lvl4pPr indent="0" defTabSz="914400">
                <a:lnSpc>
                  <a:spcPct val="90000"/>
                </a:lnSpc>
                <a:spcBef>
                  <a:spcPts val="500"/>
                </a:spcBef>
                <a:buFontTx/>
                <a:buNone/>
                <a:defRPr sz="1200"/>
              </a:lvl4pPr>
              <a:lvl5pPr indent="0" defTabSz="914400">
                <a:lnSpc>
                  <a:spcPct val="90000"/>
                </a:lnSpc>
                <a:spcBef>
                  <a:spcPts val="500"/>
                </a:spcBef>
                <a:buFontTx/>
                <a:buNone/>
                <a:defRPr sz="12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fr-CH" b="1" dirty="0"/>
                <a:t>Optimisation de la trésorerie</a:t>
              </a:r>
            </a:p>
          </p:txBody>
        </p:sp>
        <p:sp>
          <p:nvSpPr>
            <p:cNvPr id="40" name="Espace réservé du contenu 3">
              <a:extLst>
                <a:ext uri="{FF2B5EF4-FFF2-40B4-BE49-F238E27FC236}">
                  <a16:creationId xmlns:a16="http://schemas.microsoft.com/office/drawing/2014/main" id="{1B4C8F54-F596-5646-7490-3E6572E4FB0E}"/>
                </a:ext>
              </a:extLst>
            </p:cNvPr>
            <p:cNvSpPr txBox="1">
              <a:spLocks/>
            </p:cNvSpPr>
            <p:nvPr/>
          </p:nvSpPr>
          <p:spPr>
            <a:xfrm>
              <a:off x="2506844" y="2213724"/>
              <a:ext cx="4293745" cy="53894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lgn="just">
                <a:buFont typeface="Arial" panose="020B0604020202020204" pitchFamily="34" charset="0"/>
                <a:buChar char="•"/>
              </a:pPr>
              <a:r>
                <a:rPr lang="fr-CH" sz="1200" dirty="0"/>
                <a:t>Si le paiement du taux long est asymétrique avec celui du taux court (</a:t>
              </a:r>
              <a:r>
                <a:rPr lang="fr-CH" sz="1200" dirty="0" err="1"/>
                <a:t>eg</a:t>
              </a:r>
              <a:r>
                <a:rPr lang="fr-CH" sz="1200" dirty="0"/>
                <a:t>. semestriel pour le taux long et trimestriel pour le taux court), le client optimise sa trésorerie</a:t>
              </a:r>
            </a:p>
          </p:txBody>
        </p:sp>
      </p:grpSp>
    </p:spTree>
    <p:extLst>
      <p:ext uri="{BB962C8B-B14F-4D97-AF65-F5344CB8AC3E}">
        <p14:creationId xmlns:p14="http://schemas.microsoft.com/office/powerpoint/2010/main" val="399896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11</a:t>
            </a:fld>
            <a:endParaRPr lang="fr-CH" dirty="0"/>
          </a:p>
        </p:txBody>
      </p:sp>
      <p:sp>
        <p:nvSpPr>
          <p:cNvPr id="3" name="Espace réservé du texte 2"/>
          <p:cNvSpPr>
            <a:spLocks noGrp="1"/>
          </p:cNvSpPr>
          <p:nvPr>
            <p:ph type="body" sz="quarter" idx="11"/>
          </p:nvPr>
        </p:nvSpPr>
        <p:spPr/>
        <p:txBody>
          <a:bodyPr/>
          <a:lstStyle/>
          <a:p>
            <a:endParaRPr lang="fr-CH"/>
          </a:p>
        </p:txBody>
      </p:sp>
      <p:sp>
        <p:nvSpPr>
          <p:cNvPr id="5" name="Espace réservé du texte 4"/>
          <p:cNvSpPr>
            <a:spLocks noGrp="1"/>
          </p:cNvSpPr>
          <p:nvPr>
            <p:ph type="body" sz="quarter" idx="13"/>
          </p:nvPr>
        </p:nvSpPr>
        <p:spPr/>
        <p:txBody>
          <a:bodyPr/>
          <a:lstStyle/>
          <a:p>
            <a:endParaRPr lang="fr-CH" dirty="0"/>
          </a:p>
        </p:txBody>
      </p:sp>
      <p:sp>
        <p:nvSpPr>
          <p:cNvPr id="6" name="Titre 5"/>
          <p:cNvSpPr>
            <a:spLocks noGrp="1"/>
          </p:cNvSpPr>
          <p:nvPr>
            <p:ph type="title"/>
          </p:nvPr>
        </p:nvSpPr>
        <p:spPr/>
        <p:txBody>
          <a:bodyPr/>
          <a:lstStyle/>
          <a:p>
            <a:r>
              <a:rPr lang="fr-CH" dirty="0"/>
              <a:t>Questions et réponses</a:t>
            </a:r>
          </a:p>
        </p:txBody>
      </p:sp>
      <p:pic>
        <p:nvPicPr>
          <p:cNvPr id="8"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AEDED8C6-905B-6D44-C5CA-CE40FBD063F1}"/>
              </a:ext>
            </a:extLst>
          </p:cNvPr>
          <p:cNvPicPr>
            <a:picLocks noChangeAspect="1"/>
          </p:cNvPicPr>
          <p:nvPr/>
        </p:nvPicPr>
        <p:blipFill>
          <a:blip r:embed="rId3">
            <a:clrChange>
              <a:clrFrom>
                <a:srgbClr val="FDFEF8"/>
              </a:clrFrom>
              <a:clrTo>
                <a:srgbClr val="FDFEF8">
                  <a:alpha val="0"/>
                </a:srgbClr>
              </a:clrTo>
            </a:clrChange>
            <a:duotone>
              <a:schemeClr val="accent2">
                <a:shade val="45000"/>
                <a:satMod val="135000"/>
              </a:schemeClr>
              <a:prstClr val="white"/>
            </a:duotone>
          </a:blip>
          <a:stretch>
            <a:fillRect/>
          </a:stretch>
        </p:blipFill>
        <p:spPr>
          <a:xfrm>
            <a:off x="76200" y="814387"/>
            <a:ext cx="9753600" cy="5229225"/>
          </a:xfrm>
          <a:prstGeom prst="rect">
            <a:avLst/>
          </a:prstGeom>
        </p:spPr>
      </p:pic>
    </p:spTree>
    <p:extLst>
      <p:ext uri="{BB962C8B-B14F-4D97-AF65-F5344CB8AC3E}">
        <p14:creationId xmlns:p14="http://schemas.microsoft.com/office/powerpoint/2010/main" val="208598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2</a:t>
            </a:fld>
            <a:endParaRPr lang="fr-CH" dirty="0"/>
          </a:p>
        </p:txBody>
      </p:sp>
      <p:sp>
        <p:nvSpPr>
          <p:cNvPr id="3" name="Espace réservé du texte 2"/>
          <p:cNvSpPr>
            <a:spLocks noGrp="1"/>
          </p:cNvSpPr>
          <p:nvPr>
            <p:ph type="body" sz="quarter" idx="11"/>
          </p:nvPr>
        </p:nvSpPr>
        <p:spPr/>
        <p:txBody>
          <a:bodyPr/>
          <a:lstStyle/>
          <a:p>
            <a:endParaRPr lang="fr-CH"/>
          </a:p>
        </p:txBody>
      </p:sp>
      <p:sp>
        <p:nvSpPr>
          <p:cNvPr id="5" name="Espace réservé du texte 4"/>
          <p:cNvSpPr>
            <a:spLocks noGrp="1"/>
          </p:cNvSpPr>
          <p:nvPr>
            <p:ph type="body" sz="quarter" idx="13"/>
          </p:nvPr>
        </p:nvSpPr>
        <p:spPr/>
        <p:txBody>
          <a:bodyPr/>
          <a:lstStyle/>
          <a:p>
            <a:endParaRPr lang="fr-CH"/>
          </a:p>
        </p:txBody>
      </p:sp>
      <p:sp>
        <p:nvSpPr>
          <p:cNvPr id="6" name="Titre 5"/>
          <p:cNvSpPr>
            <a:spLocks noGrp="1"/>
          </p:cNvSpPr>
          <p:nvPr>
            <p:ph type="title"/>
          </p:nvPr>
        </p:nvSpPr>
        <p:spPr/>
        <p:txBody>
          <a:bodyPr/>
          <a:lstStyle/>
          <a:p>
            <a:r>
              <a:rPr lang="fr-CH" dirty="0"/>
              <a:t>Thématiques abordées</a:t>
            </a:r>
          </a:p>
        </p:txBody>
      </p:sp>
      <p:pic>
        <p:nvPicPr>
          <p:cNvPr id="8"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contenu 3"/>
          <p:cNvSpPr txBox="1">
            <a:spLocks/>
          </p:cNvSpPr>
          <p:nvPr/>
        </p:nvSpPr>
        <p:spPr>
          <a:xfrm>
            <a:off x="7048492" y="3623093"/>
            <a:ext cx="2088000" cy="2541217"/>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Tx/>
              <a:buNone/>
              <a:defRPr sz="1600" kern="1200" baseline="0">
                <a:solidFill>
                  <a:schemeClr val="tx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tx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t>IRS vs financement à long terme</a:t>
            </a:r>
          </a:p>
          <a:p>
            <a:pPr marL="285750" indent="-285750">
              <a:buFont typeface="Arial" panose="020B0604020202020204" pitchFamily="34" charset="0"/>
              <a:buChar char="•"/>
            </a:pPr>
            <a:r>
              <a:rPr lang="fr-CH" dirty="0"/>
              <a:t>Opportunités et risques pour le client</a:t>
            </a:r>
          </a:p>
        </p:txBody>
      </p:sp>
      <p:graphicFrame>
        <p:nvGraphicFramePr>
          <p:cNvPr id="7" name="Tableau 6"/>
          <p:cNvGraphicFramePr>
            <a:graphicFrameLocks noGrp="1"/>
          </p:cNvGraphicFramePr>
          <p:nvPr>
            <p:extLst>
              <p:ext uri="{D42A27DB-BD31-4B8C-83A1-F6EECF244321}">
                <p14:modId xmlns:p14="http://schemas.microsoft.com/office/powerpoint/2010/main" val="2217189684"/>
              </p:ext>
            </p:extLst>
          </p:nvPr>
        </p:nvGraphicFramePr>
        <p:xfrm>
          <a:off x="373811" y="778203"/>
          <a:ext cx="8762682" cy="4211320"/>
        </p:xfrm>
        <a:graphic>
          <a:graphicData uri="http://schemas.openxmlformats.org/drawingml/2006/table">
            <a:tbl>
              <a:tblPr firstRow="1" bandRow="1">
                <a:tableStyleId>{5C22544A-7EE6-4342-B048-85BDC9FD1C3A}</a:tableStyleId>
              </a:tblPr>
              <a:tblGrid>
                <a:gridCol w="1800046">
                  <a:extLst>
                    <a:ext uri="{9D8B030D-6E8A-4147-A177-3AD203B41FA5}">
                      <a16:colId xmlns:a16="http://schemas.microsoft.com/office/drawing/2014/main" val="1166310519"/>
                    </a:ext>
                  </a:extLst>
                </a:gridCol>
                <a:gridCol w="3481318">
                  <a:extLst>
                    <a:ext uri="{9D8B030D-6E8A-4147-A177-3AD203B41FA5}">
                      <a16:colId xmlns:a16="http://schemas.microsoft.com/office/drawing/2014/main" val="337324145"/>
                    </a:ext>
                  </a:extLst>
                </a:gridCol>
                <a:gridCol w="3481318">
                  <a:extLst>
                    <a:ext uri="{9D8B030D-6E8A-4147-A177-3AD203B41FA5}">
                      <a16:colId xmlns:a16="http://schemas.microsoft.com/office/drawing/2014/main" val="965344025"/>
                    </a:ext>
                  </a:extLst>
                </a:gridCol>
              </a:tblGrid>
              <a:tr h="370840">
                <a:tc>
                  <a:txBody>
                    <a:bodyPr/>
                    <a:lstStyle/>
                    <a:p>
                      <a:r>
                        <a:rPr lang="fr-CH" sz="1200" dirty="0"/>
                        <a:t>Thématiques</a:t>
                      </a:r>
                    </a:p>
                  </a:txBody>
                  <a:tcPr/>
                </a:tc>
                <a:tc>
                  <a:txBody>
                    <a:bodyPr/>
                    <a:lstStyle/>
                    <a:p>
                      <a:r>
                        <a:rPr lang="fr-CH" sz="1200" dirty="0"/>
                        <a:t>Aspects abordés</a:t>
                      </a:r>
                    </a:p>
                  </a:txBody>
                  <a:tcPr/>
                </a:tc>
                <a:tc>
                  <a:txBody>
                    <a:bodyPr/>
                    <a:lstStyle/>
                    <a:p>
                      <a:r>
                        <a:rPr lang="fr-CH" sz="1200" dirty="0"/>
                        <a:t>Objectifs</a:t>
                      </a:r>
                    </a:p>
                  </a:txBody>
                  <a:tcPr/>
                </a:tc>
                <a:extLst>
                  <a:ext uri="{0D108BD9-81ED-4DB2-BD59-A6C34878D82A}">
                    <a16:rowId xmlns:a16="http://schemas.microsoft.com/office/drawing/2014/main" val="914934123"/>
                  </a:ext>
                </a:extLst>
              </a:tr>
              <a:tr h="370840">
                <a:tc>
                  <a:txBody>
                    <a:bodyPr/>
                    <a:lstStyle/>
                    <a:p>
                      <a:r>
                        <a:rPr lang="fr-CH" sz="1200" dirty="0"/>
                        <a:t>Risque de crédit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dirty="0"/>
                        <a:t>Risque de crédit découlant </a:t>
                      </a:r>
                      <a:r>
                        <a:rPr lang="fr-CH" sz="1200" baseline="0" dirty="0"/>
                        <a:t>d’opérations dérivées utilisées dans le cadre d’une activité commerciale courante (opérations linéaires)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dirty="0"/>
                        <a:t>Risque de pré-règlement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dirty="0"/>
                        <a:t>Risque de règlement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dirty="0"/>
                        <a:t>Traitement du risque de crédit dans le cadre de la documentation contractuelle y relative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1200" dirty="0"/>
                    </a:p>
                    <a:p>
                      <a:pPr marL="171450" indent="-171450">
                        <a:buFont typeface="Arial" panose="020B0604020202020204" pitchFamily="34" charset="0"/>
                        <a:buChar char="•"/>
                      </a:pPr>
                      <a:endParaRPr lang="fr-CH" sz="1200" dirty="0"/>
                    </a:p>
                  </a:txBody>
                  <a:tcPr/>
                </a:tc>
                <a:tc>
                  <a:txBody>
                    <a:bodyPr/>
                    <a:lstStyle/>
                    <a:p>
                      <a:r>
                        <a:rPr lang="fr-CH" sz="1200" dirty="0"/>
                        <a:t>Ce module de formation doit permettre à chaque participant de/d’ :</a:t>
                      </a:r>
                    </a:p>
                    <a:p>
                      <a:pPr marL="171450" indent="-171450">
                        <a:buFont typeface="Arial" panose="020B0604020202020204" pitchFamily="34" charset="0"/>
                        <a:buChar char="•"/>
                      </a:pPr>
                      <a:r>
                        <a:rPr lang="fr-CH" sz="1200" dirty="0"/>
                        <a:t>savoir</a:t>
                      </a:r>
                      <a:r>
                        <a:rPr lang="fr-CH" sz="1200" baseline="0" dirty="0"/>
                        <a:t> comment nait un risque de crédit et quand il se résorbe</a:t>
                      </a:r>
                    </a:p>
                    <a:p>
                      <a:pPr marL="171450" indent="-171450">
                        <a:buFont typeface="Arial" panose="020B0604020202020204" pitchFamily="34" charset="0"/>
                        <a:buChar char="•"/>
                      </a:pPr>
                      <a:r>
                        <a:rPr lang="fr-CH" sz="1200" baseline="0" dirty="0"/>
                        <a:t>différencier la notion de risque de pré-règlement et de risque de règlement</a:t>
                      </a:r>
                    </a:p>
                    <a:p>
                      <a:pPr marL="171450" indent="-171450">
                        <a:buFont typeface="Arial" panose="020B0604020202020204" pitchFamily="34" charset="0"/>
                        <a:buChar char="•"/>
                      </a:pPr>
                      <a:r>
                        <a:rPr lang="fr-CH" sz="1200" baseline="0" dirty="0"/>
                        <a:t>être attentifs aux clauses contractuelles inhérentes au risque de crédit dans la documentation contractuelle cadrant les opérations dérivées</a:t>
                      </a:r>
                      <a:endParaRPr lang="fr-CH" sz="1200" dirty="0"/>
                    </a:p>
                  </a:txBody>
                  <a:tcPr/>
                </a:tc>
                <a:extLst>
                  <a:ext uri="{0D108BD9-81ED-4DB2-BD59-A6C34878D82A}">
                    <a16:rowId xmlns:a16="http://schemas.microsoft.com/office/drawing/2014/main" val="882186107"/>
                  </a:ext>
                </a:extLst>
              </a:tr>
              <a:tr h="370840">
                <a:tc>
                  <a:txBody>
                    <a:bodyPr/>
                    <a:lstStyle/>
                    <a:p>
                      <a:r>
                        <a:rPr lang="fr-CH" sz="1200" dirty="0" err="1"/>
                        <a:t>Interest</a:t>
                      </a:r>
                      <a:r>
                        <a:rPr lang="fr-CH" sz="1200" dirty="0"/>
                        <a:t> Rate</a:t>
                      </a:r>
                      <a:r>
                        <a:rPr lang="fr-CH" sz="1200" baseline="0" dirty="0"/>
                        <a:t> Swap (IRS)</a:t>
                      </a:r>
                      <a:endParaRPr lang="fr-CH" sz="1200" dirty="0"/>
                    </a:p>
                  </a:txBody>
                  <a:tcPr/>
                </a:tc>
                <a:tc>
                  <a:txBody>
                    <a:bodyPr/>
                    <a:lstStyle/>
                    <a:p>
                      <a:pPr marL="171450" indent="-171450">
                        <a:buFont typeface="Arial" panose="020B0604020202020204" pitchFamily="34" charset="0"/>
                        <a:buChar char="•"/>
                      </a:pPr>
                      <a:r>
                        <a:rPr lang="fr-CH" sz="1200" dirty="0"/>
                        <a:t>Description succincte</a:t>
                      </a:r>
                      <a:r>
                        <a:rPr lang="fr-CH" sz="1200" baseline="0" dirty="0"/>
                        <a:t> du fonctionnement d’un IRS dans le cadre de la couverture du risque de taux en lien avec un emprunt</a:t>
                      </a:r>
                      <a:endParaRPr lang="fr-CH"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t>Ce module de formation doit permettre à chaque participant 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dirty="0"/>
                        <a:t>comprendre le principe</a:t>
                      </a:r>
                      <a:r>
                        <a:rPr lang="fr-CH" sz="1200" baseline="0" dirty="0"/>
                        <a:t> de base d’un IRS</a:t>
                      </a:r>
                      <a:r>
                        <a:rPr lang="fr-CH" sz="1200" dirty="0"/>
                        <a:t> </a:t>
                      </a:r>
                      <a:r>
                        <a:rPr lang="fr-CH" sz="1200" baseline="0" dirty="0"/>
                        <a:t>dans le cadre de la couverture du risque de taux en lien avec un emprunt</a:t>
                      </a:r>
                      <a:endParaRPr lang="fr-CH" sz="1200" dirty="0"/>
                    </a:p>
                    <a:p>
                      <a:pPr marL="171450" indent="-171450">
                        <a:buFont typeface="Arial" panose="020B0604020202020204" pitchFamily="34" charset="0"/>
                        <a:buChar char="•"/>
                      </a:pPr>
                      <a:r>
                        <a:rPr lang="fr-CH" sz="1200" dirty="0"/>
                        <a:t>comprendre les avantages et les risques liés à une couverture de taux via un IRS (vs financement bancaire à moyen/long</a:t>
                      </a:r>
                      <a:r>
                        <a:rPr lang="fr-CH" sz="1200" baseline="0" dirty="0"/>
                        <a:t> terme)</a:t>
                      </a:r>
                      <a:endParaRPr lang="fr-CH" sz="1200" dirty="0"/>
                    </a:p>
                  </a:txBody>
                  <a:tcPr/>
                </a:tc>
                <a:extLst>
                  <a:ext uri="{0D108BD9-81ED-4DB2-BD59-A6C34878D82A}">
                    <a16:rowId xmlns:a16="http://schemas.microsoft.com/office/drawing/2014/main" val="3598675788"/>
                  </a:ext>
                </a:extLst>
              </a:tr>
            </a:tbl>
          </a:graphicData>
        </a:graphic>
      </p:graphicFrame>
      <p:grpSp>
        <p:nvGrpSpPr>
          <p:cNvPr id="16" name="Groupe 15"/>
          <p:cNvGrpSpPr/>
          <p:nvPr/>
        </p:nvGrpSpPr>
        <p:grpSpPr>
          <a:xfrm>
            <a:off x="3139965" y="5039626"/>
            <a:ext cx="4952527" cy="1620000"/>
            <a:chOff x="3139965" y="5039626"/>
            <a:chExt cx="4952527" cy="1620000"/>
          </a:xfrm>
        </p:grpSpPr>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6472492" y="5039626"/>
              <a:ext cx="1620000" cy="1620000"/>
            </a:xfrm>
            <a:prstGeom prst="rect">
              <a:avLst/>
            </a:prstGeom>
          </p:spPr>
        </p:pic>
        <p:sp>
          <p:nvSpPr>
            <p:cNvPr id="15" name="ZoneTexte 14"/>
            <p:cNvSpPr txBox="1"/>
            <p:nvPr/>
          </p:nvSpPr>
          <p:spPr>
            <a:xfrm>
              <a:off x="3139965" y="5536829"/>
              <a:ext cx="3230372" cy="646331"/>
            </a:xfrm>
            <a:prstGeom prst="rect">
              <a:avLst/>
            </a:prstGeom>
            <a:noFill/>
          </p:spPr>
          <p:txBody>
            <a:bodyPr wrap="none" rtlCol="0">
              <a:spAutoFit/>
            </a:bodyPr>
            <a:lstStyle/>
            <a:p>
              <a:r>
                <a:rPr lang="fr-CH" sz="3600" b="1" dirty="0">
                  <a:solidFill>
                    <a:srgbClr val="00B050"/>
                  </a:solidFill>
                  <a:sym typeface="Symbol" panose="05050102010706020507" pitchFamily="18" charset="2"/>
                </a:rPr>
                <a:t></a:t>
              </a:r>
              <a:r>
                <a:rPr lang="fr-CH" sz="3600" b="1" dirty="0">
                  <a:solidFill>
                    <a:srgbClr val="00B050"/>
                  </a:solidFill>
                </a:rPr>
                <a:t> = 60 minutes</a:t>
              </a:r>
            </a:p>
          </p:txBody>
        </p:sp>
      </p:grpSp>
    </p:spTree>
    <p:extLst>
      <p:ext uri="{BB962C8B-B14F-4D97-AF65-F5344CB8AC3E}">
        <p14:creationId xmlns:p14="http://schemas.microsoft.com/office/powerpoint/2010/main" val="28273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3</a:t>
            </a:fld>
            <a:endParaRPr lang="fr-CH" dirty="0"/>
          </a:p>
        </p:txBody>
      </p:sp>
      <p:sp>
        <p:nvSpPr>
          <p:cNvPr id="3" name="Espace réservé du texte 2"/>
          <p:cNvSpPr>
            <a:spLocks noGrp="1"/>
          </p:cNvSpPr>
          <p:nvPr>
            <p:ph type="body" sz="quarter" idx="11"/>
          </p:nvPr>
        </p:nvSpPr>
        <p:spPr/>
        <p:txBody>
          <a:bodyPr/>
          <a:lstStyle/>
          <a:p>
            <a:endParaRPr lang="fr-CH"/>
          </a:p>
        </p:txBody>
      </p:sp>
      <p:sp>
        <p:nvSpPr>
          <p:cNvPr id="4" name="Espace réservé du contenu 3"/>
          <p:cNvSpPr>
            <a:spLocks noGrp="1"/>
          </p:cNvSpPr>
          <p:nvPr>
            <p:ph idx="1"/>
          </p:nvPr>
        </p:nvSpPr>
        <p:spPr>
          <a:xfrm>
            <a:off x="373811" y="1820179"/>
            <a:ext cx="5940725" cy="4214741"/>
          </a:xfrm>
        </p:spPr>
        <p:txBody>
          <a:bodyPr lIns="72000"/>
          <a:lstStyle/>
          <a:p>
            <a:r>
              <a:rPr lang="fr-CH" sz="1500" dirty="0"/>
              <a:t>On distingue 4 familles d’engagements bancaires qui peuvent générer un risque de crédit : </a:t>
            </a:r>
          </a:p>
          <a:p>
            <a:endParaRPr lang="fr-CH" sz="1500" dirty="0"/>
          </a:p>
          <a:p>
            <a:endParaRPr lang="fr-CH" sz="1500" dirty="0"/>
          </a:p>
          <a:p>
            <a:endParaRPr lang="fr-CH" sz="1500" dirty="0"/>
          </a:p>
          <a:p>
            <a:endParaRPr lang="fr-CH" sz="1500" dirty="0"/>
          </a:p>
          <a:p>
            <a:endParaRPr lang="fr-CH" sz="1500" dirty="0"/>
          </a:p>
          <a:p>
            <a:endParaRPr lang="fr-CH" sz="1500" dirty="0"/>
          </a:p>
          <a:p>
            <a:endParaRPr lang="fr-CH" sz="1500" dirty="0"/>
          </a:p>
          <a:p>
            <a:endParaRPr lang="fr-CH" sz="1500" dirty="0"/>
          </a:p>
          <a:p>
            <a:endParaRPr lang="fr-CH" sz="1500" dirty="0"/>
          </a:p>
          <a:p>
            <a:endParaRPr lang="fr-CH" sz="1500" dirty="0"/>
          </a:p>
          <a:p>
            <a:endParaRPr lang="fr-CH" sz="1500" dirty="0"/>
          </a:p>
          <a:p>
            <a:r>
              <a:rPr lang="fr-CH" sz="1500" dirty="0"/>
              <a:t>Auxquelles s’ajoute encore potentiellement</a:t>
            </a:r>
            <a:r>
              <a:rPr lang="fr-CH" sz="1500" baseline="30000" dirty="0"/>
              <a:t>1</a:t>
            </a:r>
            <a:r>
              <a:rPr lang="fr-CH" sz="1500" dirty="0"/>
              <a:t> le risque de dénouement</a:t>
            </a:r>
          </a:p>
          <a:p>
            <a:endParaRPr lang="fr-CH" sz="1500" dirty="0"/>
          </a:p>
          <a:p>
            <a:endParaRPr lang="fr-CH" sz="1500" dirty="0"/>
          </a:p>
        </p:txBody>
      </p:sp>
      <p:sp>
        <p:nvSpPr>
          <p:cNvPr id="6" name="Titre 5"/>
          <p:cNvSpPr>
            <a:spLocks noGrp="1"/>
          </p:cNvSpPr>
          <p:nvPr>
            <p:ph type="title"/>
          </p:nvPr>
        </p:nvSpPr>
        <p:spPr/>
        <p:txBody>
          <a:bodyPr/>
          <a:lstStyle/>
          <a:p>
            <a:r>
              <a:rPr lang="fr-CH" dirty="0"/>
              <a:t>Risque de crédit</a:t>
            </a:r>
          </a:p>
        </p:txBody>
      </p:sp>
      <p:pic>
        <p:nvPicPr>
          <p:cNvPr id="8"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e 6"/>
          <p:cNvGraphicFramePr/>
          <p:nvPr>
            <p:extLst>
              <p:ext uri="{D42A27DB-BD31-4B8C-83A1-F6EECF244321}">
                <p14:modId xmlns:p14="http://schemas.microsoft.com/office/powerpoint/2010/main" val="2346332208"/>
              </p:ext>
            </p:extLst>
          </p:nvPr>
        </p:nvGraphicFramePr>
        <p:xfrm>
          <a:off x="490614" y="2288724"/>
          <a:ext cx="5274574" cy="3378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e 4"/>
          <p:cNvGrpSpPr/>
          <p:nvPr/>
        </p:nvGrpSpPr>
        <p:grpSpPr>
          <a:xfrm>
            <a:off x="293299" y="6195139"/>
            <a:ext cx="3310522" cy="221100"/>
            <a:chOff x="293299" y="6195139"/>
            <a:chExt cx="3310522" cy="221100"/>
          </a:xfrm>
        </p:grpSpPr>
        <p:sp>
          <p:nvSpPr>
            <p:cNvPr id="10" name="ZoneTexte 9"/>
            <p:cNvSpPr txBox="1"/>
            <p:nvPr/>
          </p:nvSpPr>
          <p:spPr>
            <a:xfrm>
              <a:off x="293299" y="6200795"/>
              <a:ext cx="3310522" cy="215444"/>
            </a:xfrm>
            <a:prstGeom prst="rect">
              <a:avLst/>
            </a:prstGeom>
            <a:noFill/>
          </p:spPr>
          <p:txBody>
            <a:bodyPr wrap="none" rtlCol="0">
              <a:spAutoFit/>
            </a:bodyPr>
            <a:lstStyle/>
            <a:p>
              <a:r>
                <a:rPr lang="fr-CH" sz="800" baseline="30000" dirty="0"/>
                <a:t>1 </a:t>
              </a:r>
              <a:r>
                <a:rPr lang="fr-CH" sz="800" dirty="0"/>
                <a:t>Dans le cadre de transactions SSI (Standard </a:t>
              </a:r>
              <a:r>
                <a:rPr lang="fr-CH" sz="800" dirty="0" err="1"/>
                <a:t>settlement</a:t>
              </a:r>
              <a:r>
                <a:rPr lang="fr-CH" sz="800" dirty="0"/>
                <a:t> instructions)</a:t>
              </a:r>
            </a:p>
          </p:txBody>
        </p:sp>
        <p:cxnSp>
          <p:nvCxnSpPr>
            <p:cNvPr id="12" name="Connecteur droit 11"/>
            <p:cNvCxnSpPr/>
            <p:nvPr/>
          </p:nvCxnSpPr>
          <p:spPr>
            <a:xfrm>
              <a:off x="293299" y="6195139"/>
              <a:ext cx="1593012" cy="0"/>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11" name="Groupe 10"/>
          <p:cNvGrpSpPr/>
          <p:nvPr/>
        </p:nvGrpSpPr>
        <p:grpSpPr>
          <a:xfrm>
            <a:off x="6642339" y="4856671"/>
            <a:ext cx="2751826" cy="1259679"/>
            <a:chOff x="6642339" y="4718655"/>
            <a:chExt cx="2751826" cy="1397696"/>
          </a:xfrm>
        </p:grpSpPr>
        <p:sp>
          <p:nvSpPr>
            <p:cNvPr id="9" name="Flèche droite rayée 8"/>
            <p:cNvSpPr/>
            <p:nvPr/>
          </p:nvSpPr>
          <p:spPr>
            <a:xfrm>
              <a:off x="6642339" y="4718655"/>
              <a:ext cx="1207698" cy="655607"/>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13" name="Flèche droite rayée 12"/>
            <p:cNvSpPr/>
            <p:nvPr/>
          </p:nvSpPr>
          <p:spPr>
            <a:xfrm>
              <a:off x="6642339" y="5460744"/>
              <a:ext cx="1207698" cy="655607"/>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14" name="Rectangle 13"/>
            <p:cNvSpPr/>
            <p:nvPr/>
          </p:nvSpPr>
          <p:spPr>
            <a:xfrm>
              <a:off x="7968066" y="4718655"/>
              <a:ext cx="1426099" cy="655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Risque de pré-règlement</a:t>
              </a:r>
            </a:p>
          </p:txBody>
        </p:sp>
        <p:sp>
          <p:nvSpPr>
            <p:cNvPr id="15" name="Rectangle 14"/>
            <p:cNvSpPr/>
            <p:nvPr/>
          </p:nvSpPr>
          <p:spPr>
            <a:xfrm>
              <a:off x="7966763" y="5460743"/>
              <a:ext cx="1426099" cy="655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Risque de règlement</a:t>
              </a:r>
            </a:p>
          </p:txBody>
        </p:sp>
      </p:grpSp>
      <p:sp>
        <p:nvSpPr>
          <p:cNvPr id="16" name="Espace réservé du contenu 3"/>
          <p:cNvSpPr txBox="1">
            <a:spLocks/>
          </p:cNvSpPr>
          <p:nvPr/>
        </p:nvSpPr>
        <p:spPr>
          <a:xfrm>
            <a:off x="373811" y="498576"/>
            <a:ext cx="5785449" cy="1181453"/>
          </a:xfrm>
          <a:prstGeom prst="rect">
            <a:avLst/>
          </a:prstGeom>
          <a:solidFill>
            <a:schemeClr val="bg1">
              <a:lumMod val="95000"/>
            </a:schemeClr>
          </a:solidFill>
        </p:spPr>
        <p:txBody>
          <a:bodyPr lIns="72000" tIns="0" rIns="72000" bIns="0" anchor="ctr" anchorCtr="0"/>
          <a:lstStyle>
            <a:lvl1pPr marL="0" indent="0" algn="l" defTabSz="914400" rtl="0" eaLnBrk="1" latinLnBrk="0" hangingPunct="1">
              <a:lnSpc>
                <a:spcPct val="100000"/>
              </a:lnSpc>
              <a:spcBef>
                <a:spcPts val="0"/>
              </a:spcBef>
              <a:spcAft>
                <a:spcPts val="600"/>
              </a:spcAft>
              <a:buFontTx/>
              <a:buNone/>
              <a:defRPr sz="1600" kern="1200" baseline="0">
                <a:solidFill>
                  <a:schemeClr val="tx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tx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1500" dirty="0"/>
              <a:t>Un risque de crédit (pour une banque) prend naissance lorsque cette dernière a une exposition de crédit envers une contrepartie. </a:t>
            </a:r>
          </a:p>
          <a:p>
            <a:r>
              <a:rPr lang="fr-CH" sz="1500" dirty="0"/>
              <a:t>Le risque de crédit se matérialise lorsque la contrepartie fait défaut.</a:t>
            </a:r>
          </a:p>
        </p:txBody>
      </p:sp>
      <p:cxnSp>
        <p:nvCxnSpPr>
          <p:cNvPr id="18" name="Connecteur droit 17"/>
          <p:cNvCxnSpPr/>
          <p:nvPr/>
        </p:nvCxnSpPr>
        <p:spPr>
          <a:xfrm>
            <a:off x="373810" y="1681871"/>
            <a:ext cx="8748000" cy="0"/>
          </a:xfrm>
          <a:prstGeom prst="line">
            <a:avLst/>
          </a:prstGeom>
          <a:ln w="19050">
            <a:solidFill>
              <a:schemeClr val="bg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26" name="Groupe 25"/>
          <p:cNvGrpSpPr/>
          <p:nvPr/>
        </p:nvGrpSpPr>
        <p:grpSpPr>
          <a:xfrm>
            <a:off x="6331788" y="498575"/>
            <a:ext cx="3399640" cy="1181453"/>
            <a:chOff x="6331788" y="498575"/>
            <a:chExt cx="3399640" cy="1181453"/>
          </a:xfrm>
        </p:grpSpPr>
        <p:grpSp>
          <p:nvGrpSpPr>
            <p:cNvPr id="24" name="Groupe 23"/>
            <p:cNvGrpSpPr/>
            <p:nvPr/>
          </p:nvGrpSpPr>
          <p:grpSpPr>
            <a:xfrm>
              <a:off x="6657021" y="498575"/>
              <a:ext cx="3074407" cy="1181453"/>
              <a:chOff x="6657021" y="498575"/>
              <a:chExt cx="3074407" cy="1181453"/>
            </a:xfrm>
          </p:grpSpPr>
          <p:sp>
            <p:nvSpPr>
              <p:cNvPr id="22" name="Espace réservé du contenu 3"/>
              <p:cNvSpPr txBox="1">
                <a:spLocks/>
              </p:cNvSpPr>
              <p:nvPr/>
            </p:nvSpPr>
            <p:spPr>
              <a:xfrm>
                <a:off x="6657021" y="498575"/>
                <a:ext cx="2479471" cy="1181453"/>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tIns="0" rIns="0" bIns="0"/>
              <a:lstStyle>
                <a:lvl1pPr marL="0" indent="0" algn="l" defTabSz="914400" rtl="0" eaLnBrk="1" latinLnBrk="0" hangingPunct="1">
                  <a:lnSpc>
                    <a:spcPct val="100000"/>
                  </a:lnSpc>
                  <a:spcBef>
                    <a:spcPts val="0"/>
                  </a:spcBef>
                  <a:spcAft>
                    <a:spcPts val="600"/>
                  </a:spcAft>
                  <a:buFontTx/>
                  <a:buNone/>
                  <a:defRPr sz="1600" kern="1200" baseline="0">
                    <a:solidFill>
                      <a:schemeClr val="tx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tx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1200" dirty="0"/>
                  <a:t>Le législateur attache une importance clé à la gestion du risque de crédit. L’ordonnance sur les fonds propres et la répartition des risques des banques (OFR) en fixe les axes principaux.</a:t>
                </a:r>
              </a:p>
              <a:p>
                <a:endParaRPr lang="fr-CH" sz="1200" dirty="0"/>
              </a:p>
            </p:txBody>
          </p:sp>
          <p:sp>
            <p:nvSpPr>
              <p:cNvPr id="23" name="ZoneTexte 22"/>
              <p:cNvSpPr txBox="1"/>
              <p:nvPr/>
            </p:nvSpPr>
            <p:spPr>
              <a:xfrm>
                <a:off x="9080288" y="539151"/>
                <a:ext cx="651140" cy="1015663"/>
              </a:xfrm>
              <a:prstGeom prst="rect">
                <a:avLst/>
              </a:prstGeom>
              <a:noFill/>
            </p:spPr>
            <p:txBody>
              <a:bodyPr wrap="none" rtlCol="0">
                <a:spAutoFit/>
              </a:bodyPr>
              <a:lstStyle/>
              <a:p>
                <a:r>
                  <a:rPr lang="fr-CH" sz="6000" b="1" dirty="0">
                    <a:solidFill>
                      <a:schemeClr val="accent2"/>
                    </a:solidFill>
                  </a:rPr>
                  <a:t>§</a:t>
                </a:r>
              </a:p>
            </p:txBody>
          </p:sp>
        </p:grpSp>
        <p:sp>
          <p:nvSpPr>
            <p:cNvPr id="25" name="Triangle isocèle 24"/>
            <p:cNvSpPr/>
            <p:nvPr/>
          </p:nvSpPr>
          <p:spPr>
            <a:xfrm rot="5400000">
              <a:off x="5911811" y="944520"/>
              <a:ext cx="1116000" cy="276045"/>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grpSp>
    </p:spTree>
    <p:extLst>
      <p:ext uri="{BB962C8B-B14F-4D97-AF65-F5344CB8AC3E}">
        <p14:creationId xmlns:p14="http://schemas.microsoft.com/office/powerpoint/2010/main" val="35081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4</a:t>
            </a:fld>
            <a:endParaRPr lang="fr-CH" dirty="0"/>
          </a:p>
        </p:txBody>
      </p:sp>
      <p:sp>
        <p:nvSpPr>
          <p:cNvPr id="3" name="Espace réservé du texte 2"/>
          <p:cNvSpPr>
            <a:spLocks noGrp="1"/>
          </p:cNvSpPr>
          <p:nvPr>
            <p:ph type="body" sz="quarter" idx="11"/>
          </p:nvPr>
        </p:nvSpPr>
        <p:spPr/>
        <p:txBody>
          <a:bodyPr/>
          <a:lstStyle/>
          <a:p>
            <a:endParaRPr lang="fr-CH"/>
          </a:p>
        </p:txBody>
      </p:sp>
      <p:sp>
        <p:nvSpPr>
          <p:cNvPr id="5" name="Espace réservé du texte 4"/>
          <p:cNvSpPr>
            <a:spLocks noGrp="1"/>
          </p:cNvSpPr>
          <p:nvPr>
            <p:ph type="body" sz="quarter" idx="13"/>
          </p:nvPr>
        </p:nvSpPr>
        <p:spPr/>
        <p:txBody>
          <a:bodyPr/>
          <a:lstStyle/>
          <a:p>
            <a:r>
              <a:rPr lang="fr-CH" dirty="0"/>
              <a:t>Risques de pré-règlement et de règlement</a:t>
            </a:r>
          </a:p>
        </p:txBody>
      </p:sp>
      <p:sp>
        <p:nvSpPr>
          <p:cNvPr id="6" name="Titre 5"/>
          <p:cNvSpPr>
            <a:spLocks noGrp="1"/>
          </p:cNvSpPr>
          <p:nvPr>
            <p:ph type="title"/>
          </p:nvPr>
        </p:nvSpPr>
        <p:spPr/>
        <p:txBody>
          <a:bodyPr/>
          <a:lstStyle/>
          <a:p>
            <a:r>
              <a:rPr lang="fr-CH" dirty="0"/>
              <a:t>Risque de crédit</a:t>
            </a:r>
          </a:p>
        </p:txBody>
      </p:sp>
      <p:pic>
        <p:nvPicPr>
          <p:cNvPr id="8"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3811" y="1397479"/>
            <a:ext cx="1040921" cy="1806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Risque de pré-règlement</a:t>
            </a:r>
          </a:p>
        </p:txBody>
      </p:sp>
      <p:sp>
        <p:nvSpPr>
          <p:cNvPr id="9" name="Rectangle 8"/>
          <p:cNvSpPr/>
          <p:nvPr/>
        </p:nvSpPr>
        <p:spPr>
          <a:xfrm>
            <a:off x="373811" y="3310884"/>
            <a:ext cx="1040921" cy="2277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Risque de règlement</a:t>
            </a:r>
          </a:p>
        </p:txBody>
      </p:sp>
      <p:sp>
        <p:nvSpPr>
          <p:cNvPr id="4" name="ZoneTexte 3"/>
          <p:cNvSpPr txBox="1"/>
          <p:nvPr/>
        </p:nvSpPr>
        <p:spPr>
          <a:xfrm>
            <a:off x="1532557" y="1397479"/>
            <a:ext cx="2892794" cy="1806248"/>
          </a:xfrm>
          <a:prstGeom prst="rect">
            <a:avLst/>
          </a:prstGeom>
          <a:noFill/>
        </p:spPr>
        <p:txBody>
          <a:bodyPr wrap="square" rtlCol="0" anchor="ctr" anchorCtr="0">
            <a:noAutofit/>
          </a:bodyPr>
          <a:lstStyle/>
          <a:p>
            <a:pPr marL="285750" indent="-285750">
              <a:buFont typeface="Arial" panose="020B0604020202020204" pitchFamily="34" charset="0"/>
              <a:buChar char="•"/>
            </a:pPr>
            <a:r>
              <a:rPr lang="fr-CH" sz="1200" dirty="0"/>
              <a:t>Pour la banque, le risque de pré-règlement prend naissance à la conclusion d’une opération dont le dénouement s’effectuera à une date ultérieure</a:t>
            </a:r>
          </a:p>
          <a:p>
            <a:pPr marL="285750" indent="-285750">
              <a:buFont typeface="Arial" panose="020B0604020202020204" pitchFamily="34" charset="0"/>
              <a:buChar char="•"/>
            </a:pPr>
            <a:r>
              <a:rPr lang="fr-CH" sz="1200" dirty="0"/>
              <a:t>Il s’éteint lors du dénouement de l’opération</a:t>
            </a:r>
          </a:p>
        </p:txBody>
      </p:sp>
      <p:sp>
        <p:nvSpPr>
          <p:cNvPr id="10" name="ZoneTexte 9"/>
          <p:cNvSpPr txBox="1"/>
          <p:nvPr/>
        </p:nvSpPr>
        <p:spPr>
          <a:xfrm>
            <a:off x="1532556" y="3310884"/>
            <a:ext cx="2892795" cy="2277374"/>
          </a:xfrm>
          <a:prstGeom prst="rect">
            <a:avLst/>
          </a:prstGeom>
          <a:noFill/>
        </p:spPr>
        <p:txBody>
          <a:bodyPr wrap="square" rtlCol="0" anchor="ctr" anchorCtr="0">
            <a:noAutofit/>
          </a:bodyPr>
          <a:lstStyle/>
          <a:p>
            <a:pPr marL="285750" indent="-285750">
              <a:buFont typeface="Arial" panose="020B0604020202020204" pitchFamily="34" charset="0"/>
              <a:buChar char="•"/>
            </a:pPr>
            <a:r>
              <a:rPr lang="fr-CH" sz="1200" dirty="0"/>
              <a:t>Pour la banque, le risque de règlement prend naissance au dénouement d’une opération, à partir du moment où l’ordre de paiement (transfert) de la devise vendue ne peut plus être annulé </a:t>
            </a:r>
          </a:p>
          <a:p>
            <a:pPr marL="285750" indent="-285750">
              <a:buFont typeface="Arial" panose="020B0604020202020204" pitchFamily="34" charset="0"/>
              <a:buChar char="•"/>
            </a:pPr>
            <a:r>
              <a:rPr lang="fr-CH" sz="1200" dirty="0"/>
              <a:t>Il s’éteint au moment où la devise achetée est reçue de manière irrévocable, à l’issue du processus de réconciliation</a:t>
            </a:r>
          </a:p>
        </p:txBody>
      </p:sp>
      <p:sp>
        <p:nvSpPr>
          <p:cNvPr id="11" name="Rectangle 10"/>
          <p:cNvSpPr/>
          <p:nvPr/>
        </p:nvSpPr>
        <p:spPr>
          <a:xfrm>
            <a:off x="1532557" y="850689"/>
            <a:ext cx="2892794" cy="477328"/>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nchorCtr="0"/>
          <a:lstStyle/>
          <a:p>
            <a:pPr algn="ctr" defTabSz="914400">
              <a:spcAft>
                <a:spcPts val="600"/>
              </a:spcAft>
            </a:pPr>
            <a:r>
              <a:rPr lang="fr-CH" sz="1200" dirty="0">
                <a:solidFill>
                  <a:schemeClr val="dk1"/>
                </a:solidFill>
              </a:rPr>
              <a:t>Naissance et extinction du risque</a:t>
            </a:r>
          </a:p>
        </p:txBody>
      </p:sp>
      <p:sp>
        <p:nvSpPr>
          <p:cNvPr id="12" name="Rectangle 11"/>
          <p:cNvSpPr/>
          <p:nvPr/>
        </p:nvSpPr>
        <p:spPr>
          <a:xfrm>
            <a:off x="4548926" y="850689"/>
            <a:ext cx="2257316" cy="477328"/>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nchorCtr="0"/>
          <a:lstStyle/>
          <a:p>
            <a:pPr algn="ctr" defTabSz="914400">
              <a:spcAft>
                <a:spcPts val="600"/>
              </a:spcAft>
            </a:pPr>
            <a:r>
              <a:rPr lang="fr-CH" sz="1200" dirty="0">
                <a:solidFill>
                  <a:schemeClr val="dk1"/>
                </a:solidFill>
              </a:rPr>
              <a:t>Opérations concernées</a:t>
            </a:r>
          </a:p>
        </p:txBody>
      </p:sp>
      <p:sp>
        <p:nvSpPr>
          <p:cNvPr id="13" name="ZoneTexte 12"/>
          <p:cNvSpPr txBox="1"/>
          <p:nvPr/>
        </p:nvSpPr>
        <p:spPr>
          <a:xfrm>
            <a:off x="4543176" y="1397479"/>
            <a:ext cx="2263066" cy="1806248"/>
          </a:xfrm>
          <a:prstGeom prst="rect">
            <a:avLst/>
          </a:prstGeom>
          <a:noFill/>
        </p:spPr>
        <p:txBody>
          <a:bodyPr wrap="square" rtlCol="0" anchor="ctr" anchorCtr="0">
            <a:noAutofit/>
          </a:bodyPr>
          <a:lstStyle/>
          <a:p>
            <a:pPr marL="285750" indent="-285750">
              <a:buFont typeface="Arial" panose="020B0604020202020204" pitchFamily="34" charset="0"/>
              <a:buChar char="•"/>
            </a:pPr>
            <a:r>
              <a:rPr lang="fr-CH" sz="1200" dirty="0"/>
              <a:t>Opérations devises à terme</a:t>
            </a:r>
          </a:p>
          <a:p>
            <a:pPr marL="285750" indent="-285750">
              <a:buFont typeface="Arial" panose="020B0604020202020204" pitchFamily="34" charset="0"/>
              <a:buChar char="•"/>
            </a:pPr>
            <a:r>
              <a:rPr lang="fr-CH" sz="1200" dirty="0"/>
              <a:t>FX Swap</a:t>
            </a:r>
          </a:p>
          <a:p>
            <a:pPr marL="285750" indent="-285750">
              <a:buFont typeface="Arial" panose="020B0604020202020204" pitchFamily="34" charset="0"/>
              <a:buChar char="•"/>
            </a:pPr>
            <a:r>
              <a:rPr lang="fr-CH" sz="1200" dirty="0"/>
              <a:t>IRS</a:t>
            </a:r>
          </a:p>
          <a:p>
            <a:pPr marL="285750" indent="-285750">
              <a:buFont typeface="Arial" panose="020B0604020202020204" pitchFamily="34" charset="0"/>
              <a:buChar char="•"/>
            </a:pPr>
            <a:r>
              <a:rPr lang="fr-CH" sz="1200" dirty="0"/>
              <a:t>Ventes d’options</a:t>
            </a:r>
          </a:p>
          <a:p>
            <a:pPr marL="285750" indent="-285750">
              <a:buFont typeface="Arial" panose="020B0604020202020204" pitchFamily="34" charset="0"/>
              <a:buChar char="•"/>
            </a:pPr>
            <a:r>
              <a:rPr lang="fr-CH" sz="1200" dirty="0" err="1"/>
              <a:t>etc</a:t>
            </a:r>
            <a:endParaRPr lang="fr-CH" sz="1200" dirty="0"/>
          </a:p>
        </p:txBody>
      </p:sp>
      <p:sp>
        <p:nvSpPr>
          <p:cNvPr id="14" name="ZoneTexte 13"/>
          <p:cNvSpPr txBox="1"/>
          <p:nvPr/>
        </p:nvSpPr>
        <p:spPr>
          <a:xfrm>
            <a:off x="4543176" y="3310884"/>
            <a:ext cx="2263066" cy="2277374"/>
          </a:xfrm>
          <a:prstGeom prst="rect">
            <a:avLst/>
          </a:prstGeom>
          <a:noFill/>
        </p:spPr>
        <p:txBody>
          <a:bodyPr wrap="square" rtlCol="0" anchor="ctr" anchorCtr="0">
            <a:noAutofit/>
          </a:bodyPr>
          <a:lstStyle/>
          <a:p>
            <a:pPr marL="285750" indent="-285750">
              <a:buFont typeface="Arial" panose="020B0604020202020204" pitchFamily="34" charset="0"/>
              <a:buChar char="•"/>
            </a:pPr>
            <a:r>
              <a:rPr lang="fr-CH" sz="1200" dirty="0"/>
              <a:t>Toute opération (spot ou </a:t>
            </a:r>
            <a:r>
              <a:rPr lang="fr-CH" sz="1200" dirty="0" err="1"/>
              <a:t>forward</a:t>
            </a:r>
            <a:r>
              <a:rPr lang="fr-CH" sz="1200" dirty="0"/>
              <a:t>) traitée selon le principe des Standard </a:t>
            </a:r>
            <a:r>
              <a:rPr lang="fr-CH" sz="1200" dirty="0" err="1"/>
              <a:t>settlement</a:t>
            </a:r>
            <a:r>
              <a:rPr lang="fr-CH" sz="1200" dirty="0"/>
              <a:t> instructions (SSI)</a:t>
            </a:r>
          </a:p>
        </p:txBody>
      </p:sp>
      <p:sp>
        <p:nvSpPr>
          <p:cNvPr id="15" name="Rectangle 14"/>
          <p:cNvSpPr/>
          <p:nvPr/>
        </p:nvSpPr>
        <p:spPr>
          <a:xfrm>
            <a:off x="6922309" y="851907"/>
            <a:ext cx="2214183" cy="477328"/>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nchorCtr="0"/>
          <a:lstStyle/>
          <a:p>
            <a:pPr algn="ctr" defTabSz="914400">
              <a:spcAft>
                <a:spcPts val="600"/>
              </a:spcAft>
            </a:pPr>
            <a:r>
              <a:rPr lang="fr-CH" sz="1200" dirty="0">
                <a:solidFill>
                  <a:schemeClr val="dk1"/>
                </a:solidFill>
              </a:rPr>
              <a:t>Calcul du risque </a:t>
            </a:r>
          </a:p>
          <a:p>
            <a:pPr algn="ctr" defTabSz="914400">
              <a:spcAft>
                <a:spcPts val="600"/>
              </a:spcAft>
            </a:pPr>
            <a:r>
              <a:rPr lang="fr-CH" sz="1200" dirty="0">
                <a:solidFill>
                  <a:schemeClr val="dk1"/>
                </a:solidFill>
              </a:rPr>
              <a:t>(pour la Banque)</a:t>
            </a:r>
          </a:p>
        </p:txBody>
      </p:sp>
      <p:sp>
        <p:nvSpPr>
          <p:cNvPr id="16" name="ZoneTexte 15"/>
          <p:cNvSpPr txBox="1"/>
          <p:nvPr/>
        </p:nvSpPr>
        <p:spPr>
          <a:xfrm>
            <a:off x="6922309" y="1397479"/>
            <a:ext cx="2214183" cy="1806248"/>
          </a:xfrm>
          <a:prstGeom prst="rect">
            <a:avLst/>
          </a:prstGeom>
          <a:noFill/>
        </p:spPr>
        <p:txBody>
          <a:bodyPr wrap="square" rtlCol="0" anchor="ctr" anchorCtr="0">
            <a:noAutofit/>
          </a:bodyPr>
          <a:lstStyle/>
          <a:p>
            <a:pPr marL="285750" indent="-285750">
              <a:buFont typeface="Arial" panose="020B0604020202020204" pitchFamily="34" charset="0"/>
              <a:buChar char="•"/>
            </a:pPr>
            <a:r>
              <a:rPr lang="fr-CH" sz="1200" dirty="0"/>
              <a:t>Valeur de remplacement positive</a:t>
            </a:r>
          </a:p>
          <a:p>
            <a:pPr marL="285750" indent="-285750">
              <a:buFont typeface="Arial" panose="020B0604020202020204" pitchFamily="34" charset="0"/>
              <a:buChar char="•"/>
            </a:pPr>
            <a:r>
              <a:rPr lang="fr-CH" sz="1200" dirty="0"/>
              <a:t>A laquelle s’ajoute un add-on</a:t>
            </a:r>
            <a:r>
              <a:rPr lang="fr-CH" sz="1200" baseline="30000" dirty="0"/>
              <a:t>1</a:t>
            </a:r>
          </a:p>
          <a:p>
            <a:endParaRPr lang="fr-CH" sz="1200" baseline="30000" dirty="0">
              <a:solidFill>
                <a:srgbClr val="C00000"/>
              </a:solidFill>
            </a:endParaRPr>
          </a:p>
          <a:p>
            <a:r>
              <a:rPr lang="fr-CH" sz="1000" i="1" u="sng" dirty="0"/>
              <a:t>Note</a:t>
            </a:r>
            <a:r>
              <a:rPr lang="fr-CH" sz="1000" i="1" dirty="0"/>
              <a:t> : Les limites dédiées peuvent revêtir la forme de limites avisées ou de limites internes</a:t>
            </a:r>
            <a:endParaRPr lang="fr-CH" sz="1200" i="1" dirty="0"/>
          </a:p>
        </p:txBody>
      </p:sp>
      <p:sp>
        <p:nvSpPr>
          <p:cNvPr id="17" name="ZoneTexte 16"/>
          <p:cNvSpPr txBox="1"/>
          <p:nvPr/>
        </p:nvSpPr>
        <p:spPr>
          <a:xfrm>
            <a:off x="6922309" y="3310884"/>
            <a:ext cx="2214183" cy="2958031"/>
          </a:xfrm>
          <a:prstGeom prst="rect">
            <a:avLst/>
          </a:prstGeom>
          <a:noFill/>
          <a:ln>
            <a:noFill/>
            <a:prstDash val="solid"/>
          </a:ln>
        </p:spPr>
        <p:txBody>
          <a:bodyPr wrap="square" rtlCol="0" anchor="t" anchorCtr="0">
            <a:noAutofit/>
          </a:bodyPr>
          <a:lstStyle/>
          <a:p>
            <a:pPr marL="285750" indent="-285750">
              <a:buFont typeface="Arial" panose="020B0604020202020204" pitchFamily="34" charset="0"/>
              <a:buChar char="•"/>
            </a:pPr>
            <a:r>
              <a:rPr lang="fr-CH" sz="1200" dirty="0"/>
              <a:t>Cumul des montants nominaux de toutes les transactions durant la période d’irrévocabilité</a:t>
            </a:r>
            <a:r>
              <a:rPr lang="fr-CH" sz="1200" baseline="30000" dirty="0"/>
              <a:t>2</a:t>
            </a: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pPr marL="285750" indent="-285750">
              <a:buFont typeface="Arial" panose="020B0604020202020204" pitchFamily="34" charset="0"/>
              <a:buChar char="•"/>
            </a:pPr>
            <a:endParaRPr lang="fr-CH" sz="1200" baseline="30000" dirty="0">
              <a:solidFill>
                <a:srgbClr val="C00000"/>
              </a:solidFill>
            </a:endParaRPr>
          </a:p>
          <a:p>
            <a:r>
              <a:rPr lang="fr-CH" sz="1000" i="1" u="sng" dirty="0"/>
              <a:t>Note</a:t>
            </a:r>
            <a:r>
              <a:rPr lang="fr-CH" sz="1000" i="1" dirty="0"/>
              <a:t> : Les limites dédiées sont erg. des limites internes</a:t>
            </a:r>
          </a:p>
          <a:p>
            <a:endParaRPr lang="fr-CH" sz="1200" dirty="0">
              <a:solidFill>
                <a:srgbClr val="C00000"/>
              </a:solidFill>
            </a:endParaRPr>
          </a:p>
        </p:txBody>
      </p:sp>
      <p:grpSp>
        <p:nvGrpSpPr>
          <p:cNvPr id="18" name="Groupe 17"/>
          <p:cNvGrpSpPr/>
          <p:nvPr/>
        </p:nvGrpSpPr>
        <p:grpSpPr>
          <a:xfrm>
            <a:off x="6481213" y="4373155"/>
            <a:ext cx="3089855" cy="910211"/>
            <a:chOff x="6481213" y="4373155"/>
            <a:chExt cx="3089855" cy="910211"/>
          </a:xfrm>
        </p:grpSpPr>
        <p:cxnSp>
          <p:nvCxnSpPr>
            <p:cNvPr id="19" name="Connecteur droit 18"/>
            <p:cNvCxnSpPr/>
            <p:nvPr/>
          </p:nvCxnSpPr>
          <p:spPr>
            <a:xfrm>
              <a:off x="6922309" y="4608663"/>
              <a:ext cx="2214000" cy="0"/>
            </a:xfrm>
            <a:prstGeom prst="line">
              <a:avLst/>
            </a:prstGeom>
            <a:ln/>
          </p:spPr>
          <p:style>
            <a:lnRef idx="1">
              <a:schemeClr val="dk1"/>
            </a:lnRef>
            <a:fillRef idx="0">
              <a:schemeClr val="dk1"/>
            </a:fillRef>
            <a:effectRef idx="0">
              <a:schemeClr val="dk1"/>
            </a:effectRef>
            <a:fontRef idx="minor">
              <a:schemeClr val="tx1"/>
            </a:fontRef>
          </p:style>
        </p:cxnSp>
        <p:cxnSp>
          <p:nvCxnSpPr>
            <p:cNvPr id="20" name="Connecteur droit 19"/>
            <p:cNvCxnSpPr/>
            <p:nvPr/>
          </p:nvCxnSpPr>
          <p:spPr>
            <a:xfrm>
              <a:off x="7282309" y="4605787"/>
              <a:ext cx="149400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1" name="Connecteur droit 20"/>
            <p:cNvCxnSpPr/>
            <p:nvPr/>
          </p:nvCxnSpPr>
          <p:spPr>
            <a:xfrm rot="5400000">
              <a:off x="8661973" y="4605787"/>
              <a:ext cx="216000" cy="0"/>
            </a:xfrm>
            <a:prstGeom prst="line">
              <a:avLst/>
            </a:prstGeom>
            <a:ln/>
          </p:spPr>
          <p:style>
            <a:lnRef idx="1">
              <a:schemeClr val="dk1"/>
            </a:lnRef>
            <a:fillRef idx="0">
              <a:schemeClr val="dk1"/>
            </a:fillRef>
            <a:effectRef idx="0">
              <a:schemeClr val="dk1"/>
            </a:effectRef>
            <a:fontRef idx="minor">
              <a:schemeClr val="tx1"/>
            </a:fontRef>
          </p:style>
        </p:cxnSp>
        <p:cxnSp>
          <p:nvCxnSpPr>
            <p:cNvPr id="22" name="Connecteur droit 21"/>
            <p:cNvCxnSpPr/>
            <p:nvPr/>
          </p:nvCxnSpPr>
          <p:spPr>
            <a:xfrm rot="5400000">
              <a:off x="7174309" y="4614413"/>
              <a:ext cx="216000" cy="0"/>
            </a:xfrm>
            <a:prstGeom prst="line">
              <a:avLst/>
            </a:prstGeom>
            <a:ln/>
          </p:spPr>
          <p:style>
            <a:lnRef idx="1">
              <a:schemeClr val="dk1"/>
            </a:lnRef>
            <a:fillRef idx="0">
              <a:schemeClr val="dk1"/>
            </a:fillRef>
            <a:effectRef idx="0">
              <a:schemeClr val="dk1"/>
            </a:effectRef>
            <a:fontRef idx="minor">
              <a:schemeClr val="tx1"/>
            </a:fontRef>
          </p:style>
        </p:cxnSp>
        <p:cxnSp>
          <p:nvCxnSpPr>
            <p:cNvPr id="23" name="Connecteur droit 22"/>
            <p:cNvCxnSpPr/>
            <p:nvPr/>
          </p:nvCxnSpPr>
          <p:spPr>
            <a:xfrm rot="5400000">
              <a:off x="8703726" y="4808447"/>
              <a:ext cx="144000"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4" name="Connecteur droit 23"/>
            <p:cNvCxnSpPr/>
            <p:nvPr/>
          </p:nvCxnSpPr>
          <p:spPr>
            <a:xfrm rot="5400000">
              <a:off x="7216062" y="4817073"/>
              <a:ext cx="144000"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5" name="ZoneTexte 24"/>
            <p:cNvSpPr txBox="1"/>
            <p:nvPr/>
          </p:nvSpPr>
          <p:spPr>
            <a:xfrm>
              <a:off x="6481213" y="4914034"/>
              <a:ext cx="1602191" cy="369332"/>
            </a:xfrm>
            <a:prstGeom prst="rect">
              <a:avLst/>
            </a:prstGeom>
            <a:noFill/>
          </p:spPr>
          <p:txBody>
            <a:bodyPr wrap="square" rtlCol="0">
              <a:noAutofit/>
            </a:bodyPr>
            <a:lstStyle/>
            <a:p>
              <a:pPr algn="ctr"/>
              <a:r>
                <a:rPr lang="fr-CH" sz="800" dirty="0"/>
                <a:t>Délai ultime pour l’annulation du paiement de la devise vendue</a:t>
              </a:r>
            </a:p>
          </p:txBody>
        </p:sp>
        <p:sp>
          <p:nvSpPr>
            <p:cNvPr id="26" name="ZoneTexte 25"/>
            <p:cNvSpPr txBox="1"/>
            <p:nvPr/>
          </p:nvSpPr>
          <p:spPr>
            <a:xfrm>
              <a:off x="7968877" y="4914034"/>
              <a:ext cx="1602191" cy="369332"/>
            </a:xfrm>
            <a:prstGeom prst="rect">
              <a:avLst/>
            </a:prstGeom>
            <a:noFill/>
          </p:spPr>
          <p:txBody>
            <a:bodyPr wrap="square" rtlCol="0">
              <a:noAutofit/>
            </a:bodyPr>
            <a:lstStyle/>
            <a:p>
              <a:pPr algn="ctr"/>
              <a:r>
                <a:rPr lang="fr-CH" sz="800" dirty="0"/>
                <a:t>Application des fonds à réception irrévocable de la devise achetée</a:t>
              </a:r>
            </a:p>
          </p:txBody>
        </p:sp>
        <p:sp>
          <p:nvSpPr>
            <p:cNvPr id="27" name="ZoneTexte 26"/>
            <p:cNvSpPr txBox="1"/>
            <p:nvPr/>
          </p:nvSpPr>
          <p:spPr>
            <a:xfrm>
              <a:off x="7282308" y="4373155"/>
              <a:ext cx="1487665" cy="249264"/>
            </a:xfrm>
            <a:prstGeom prst="rect">
              <a:avLst/>
            </a:prstGeom>
            <a:noFill/>
          </p:spPr>
          <p:txBody>
            <a:bodyPr wrap="square" rtlCol="0">
              <a:noAutofit/>
            </a:bodyPr>
            <a:lstStyle/>
            <a:p>
              <a:pPr algn="ctr"/>
              <a:r>
                <a:rPr lang="fr-CH" sz="800" dirty="0">
                  <a:solidFill>
                    <a:srgbClr val="FF0000"/>
                  </a:solidFill>
                </a:rPr>
                <a:t>Période d’irrévocabilité</a:t>
              </a:r>
            </a:p>
          </p:txBody>
        </p:sp>
      </p:grpSp>
      <p:grpSp>
        <p:nvGrpSpPr>
          <p:cNvPr id="32" name="Groupe 31"/>
          <p:cNvGrpSpPr/>
          <p:nvPr/>
        </p:nvGrpSpPr>
        <p:grpSpPr>
          <a:xfrm>
            <a:off x="293299" y="5834656"/>
            <a:ext cx="8843011" cy="344210"/>
            <a:chOff x="293299" y="5834656"/>
            <a:chExt cx="8843011" cy="344210"/>
          </a:xfrm>
        </p:grpSpPr>
        <p:sp>
          <p:nvSpPr>
            <p:cNvPr id="28" name="ZoneTexte 27"/>
            <p:cNvSpPr txBox="1"/>
            <p:nvPr/>
          </p:nvSpPr>
          <p:spPr>
            <a:xfrm>
              <a:off x="293300" y="5840312"/>
              <a:ext cx="8843010" cy="338554"/>
            </a:xfrm>
            <a:prstGeom prst="rect">
              <a:avLst/>
            </a:prstGeom>
            <a:noFill/>
          </p:spPr>
          <p:txBody>
            <a:bodyPr wrap="square" rtlCol="0">
              <a:spAutoFit/>
            </a:bodyPr>
            <a:lstStyle/>
            <a:p>
              <a:pPr marL="87313" indent="-87313"/>
              <a:r>
                <a:rPr lang="fr-CH" sz="800" baseline="30000" dirty="0"/>
                <a:t>1 	</a:t>
              </a:r>
              <a:r>
                <a:rPr lang="fr-CH" sz="800" dirty="0"/>
                <a:t>Marge de sécurité prenant en compte le risque pour la banque d’une correction de valeur des actifs sous-jacents entre le défaut de la contrepartie et le retournement de l’opération sur les marchés dans un délai de quelques jours. </a:t>
              </a:r>
            </a:p>
          </p:txBody>
        </p:sp>
        <p:cxnSp>
          <p:nvCxnSpPr>
            <p:cNvPr id="29" name="Connecteur droit 28"/>
            <p:cNvCxnSpPr/>
            <p:nvPr/>
          </p:nvCxnSpPr>
          <p:spPr>
            <a:xfrm>
              <a:off x="293299" y="5834656"/>
              <a:ext cx="1593012" cy="0"/>
            </a:xfrm>
            <a:prstGeom prst="line">
              <a:avLst/>
            </a:prstGeom>
            <a:ln w="19050"/>
          </p:spPr>
          <p:style>
            <a:lnRef idx="1">
              <a:schemeClr val="accent2"/>
            </a:lnRef>
            <a:fillRef idx="0">
              <a:schemeClr val="accent2"/>
            </a:fillRef>
            <a:effectRef idx="0">
              <a:schemeClr val="accent2"/>
            </a:effectRef>
            <a:fontRef idx="minor">
              <a:schemeClr val="tx1"/>
            </a:fontRef>
          </p:style>
        </p:cxnSp>
      </p:grpSp>
      <p:cxnSp>
        <p:nvCxnSpPr>
          <p:cNvPr id="30" name="Connecteur droit 29"/>
          <p:cNvCxnSpPr/>
          <p:nvPr/>
        </p:nvCxnSpPr>
        <p:spPr>
          <a:xfrm>
            <a:off x="373810" y="3264484"/>
            <a:ext cx="8784000" cy="0"/>
          </a:xfrm>
          <a:prstGeom prst="line">
            <a:avLst/>
          </a:prstGeom>
          <a:ln w="19050">
            <a:solidFill>
              <a:schemeClr val="bg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93118" y="6132574"/>
            <a:ext cx="8843010" cy="215444"/>
          </a:xfrm>
          <a:prstGeom prst="rect">
            <a:avLst/>
          </a:prstGeom>
          <a:noFill/>
        </p:spPr>
        <p:txBody>
          <a:bodyPr wrap="square" rtlCol="0">
            <a:spAutoFit/>
          </a:bodyPr>
          <a:lstStyle/>
          <a:p>
            <a:pPr marL="87313" indent="-87313"/>
            <a:r>
              <a:rPr lang="fr-CH" sz="800" baseline="30000" dirty="0"/>
              <a:t>2</a:t>
            </a:r>
            <a:r>
              <a:rPr lang="fr-CH" sz="800" dirty="0"/>
              <a:t>	Dépend des ‘Cut-off times’ pour les monnaies concernées</a:t>
            </a:r>
          </a:p>
        </p:txBody>
      </p:sp>
    </p:spTree>
    <p:extLst>
      <p:ext uri="{BB962C8B-B14F-4D97-AF65-F5344CB8AC3E}">
        <p14:creationId xmlns:p14="http://schemas.microsoft.com/office/powerpoint/2010/main" val="236495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4" grpId="0"/>
      <p:bldP spid="16" grpId="0"/>
      <p:bldP spid="17"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5</a:t>
            </a:fld>
            <a:endParaRPr lang="fr-CH" dirty="0"/>
          </a:p>
        </p:txBody>
      </p:sp>
      <p:sp>
        <p:nvSpPr>
          <p:cNvPr id="4" name="Espace réservé du contenu 3"/>
          <p:cNvSpPr>
            <a:spLocks noGrp="1"/>
          </p:cNvSpPr>
          <p:nvPr>
            <p:ph idx="1"/>
          </p:nvPr>
        </p:nvSpPr>
        <p:spPr>
          <a:xfrm>
            <a:off x="1705708" y="811481"/>
            <a:ext cx="2426345" cy="538945"/>
          </a:xfrm>
        </p:spPr>
        <p:style>
          <a:lnRef idx="2">
            <a:schemeClr val="dk1"/>
          </a:lnRef>
          <a:fillRef idx="1">
            <a:schemeClr val="lt1"/>
          </a:fillRef>
          <a:effectRef idx="0">
            <a:schemeClr val="dk1"/>
          </a:effectRef>
          <a:fontRef idx="minor">
            <a:schemeClr val="dk1"/>
          </a:fontRef>
        </p:style>
        <p:txBody>
          <a:bodyPr anchor="ctr" anchorCtr="0"/>
          <a:lstStyle/>
          <a:p>
            <a:pPr algn="ctr"/>
            <a:r>
              <a:rPr lang="fr-CH" sz="1200" b="1" dirty="0"/>
              <a:t>Situation </a:t>
            </a:r>
            <a:r>
              <a:rPr lang="fr-CH" sz="1200" b="1" dirty="0" err="1"/>
              <a:t>initale</a:t>
            </a:r>
            <a:r>
              <a:rPr lang="fr-CH" sz="1200" b="1" dirty="0"/>
              <a:t> </a:t>
            </a:r>
            <a:r>
              <a:rPr lang="fr-CH" sz="1200" dirty="0"/>
              <a:t>: Achat à terme de </a:t>
            </a:r>
            <a:r>
              <a:rPr lang="fr-CH" sz="1200" dirty="0" err="1"/>
              <a:t>kUSD</a:t>
            </a:r>
            <a:r>
              <a:rPr lang="fr-CH" sz="1200" dirty="0"/>
              <a:t> 100 contre CHF à 6 mois</a:t>
            </a:r>
          </a:p>
        </p:txBody>
      </p:sp>
      <p:sp>
        <p:nvSpPr>
          <p:cNvPr id="5" name="Espace réservé du texte 4"/>
          <p:cNvSpPr>
            <a:spLocks noGrp="1"/>
          </p:cNvSpPr>
          <p:nvPr>
            <p:ph type="body" sz="quarter" idx="13"/>
          </p:nvPr>
        </p:nvSpPr>
        <p:spPr/>
        <p:txBody>
          <a:bodyPr/>
          <a:lstStyle/>
          <a:p>
            <a:r>
              <a:rPr lang="fr-CH" dirty="0"/>
              <a:t>Risque de pré-règlement</a:t>
            </a:r>
          </a:p>
        </p:txBody>
      </p:sp>
      <p:sp>
        <p:nvSpPr>
          <p:cNvPr id="6" name="Titre 5"/>
          <p:cNvSpPr>
            <a:spLocks noGrp="1"/>
          </p:cNvSpPr>
          <p:nvPr>
            <p:ph type="title"/>
          </p:nvPr>
        </p:nvSpPr>
        <p:spPr/>
        <p:txBody>
          <a:bodyPr/>
          <a:lstStyle/>
          <a:p>
            <a:r>
              <a:rPr lang="fr-CH" dirty="0"/>
              <a:t>Risque de crédit</a:t>
            </a:r>
          </a:p>
        </p:txBody>
      </p:sp>
      <p:pic>
        <p:nvPicPr>
          <p:cNvPr id="8"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73811" y="1397479"/>
            <a:ext cx="1182427" cy="1806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50" dirty="0"/>
              <a:t>Détermination de la valeur de remplacement</a:t>
            </a:r>
            <a:r>
              <a:rPr lang="fr-CH" sz="1150" baseline="30000" dirty="0"/>
              <a:t>1</a:t>
            </a:r>
            <a:endParaRPr lang="fr-CH" sz="1150" dirty="0"/>
          </a:p>
        </p:txBody>
      </p:sp>
      <p:sp>
        <p:nvSpPr>
          <p:cNvPr id="10" name="Rectangle 9"/>
          <p:cNvSpPr/>
          <p:nvPr/>
        </p:nvSpPr>
        <p:spPr>
          <a:xfrm>
            <a:off x="373811" y="3299549"/>
            <a:ext cx="1182427" cy="97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err="1"/>
              <a:t>add-on</a:t>
            </a:r>
            <a:endParaRPr lang="fr-CH" sz="1200" dirty="0"/>
          </a:p>
        </p:txBody>
      </p:sp>
      <p:sp>
        <p:nvSpPr>
          <p:cNvPr id="11" name="Rectangle 10"/>
          <p:cNvSpPr/>
          <p:nvPr/>
        </p:nvSpPr>
        <p:spPr>
          <a:xfrm>
            <a:off x="373811" y="4365897"/>
            <a:ext cx="1182427" cy="1474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Modération du risque via un mécanisme de CSA</a:t>
            </a:r>
            <a:r>
              <a:rPr lang="fr-CH" sz="1200" baseline="30000" dirty="0"/>
              <a:t>2 </a:t>
            </a:r>
            <a:endParaRPr lang="fr-CH" sz="1200" dirty="0"/>
          </a:p>
        </p:txBody>
      </p:sp>
      <p:grpSp>
        <p:nvGrpSpPr>
          <p:cNvPr id="21" name="Groupe 20"/>
          <p:cNvGrpSpPr/>
          <p:nvPr/>
        </p:nvGrpSpPr>
        <p:grpSpPr>
          <a:xfrm>
            <a:off x="1788767" y="1455943"/>
            <a:ext cx="2274276" cy="953341"/>
            <a:chOff x="1788767" y="1455943"/>
            <a:chExt cx="2274276" cy="953341"/>
          </a:xfrm>
        </p:grpSpPr>
        <p:cxnSp>
          <p:nvCxnSpPr>
            <p:cNvPr id="12" name="Connecteur droit 11"/>
            <p:cNvCxnSpPr/>
            <p:nvPr/>
          </p:nvCxnSpPr>
          <p:spPr>
            <a:xfrm>
              <a:off x="1788767" y="1734581"/>
              <a:ext cx="22140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Connecteur droit 12"/>
            <p:cNvCxnSpPr/>
            <p:nvPr/>
          </p:nvCxnSpPr>
          <p:spPr>
            <a:xfrm>
              <a:off x="2148767" y="1731705"/>
              <a:ext cx="149400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 name="Connecteur droit 13"/>
            <p:cNvCxnSpPr/>
            <p:nvPr/>
          </p:nvCxnSpPr>
          <p:spPr>
            <a:xfrm rot="5400000">
              <a:off x="3528431" y="1731705"/>
              <a:ext cx="216000"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Connecteur droit 14"/>
            <p:cNvCxnSpPr/>
            <p:nvPr/>
          </p:nvCxnSpPr>
          <p:spPr>
            <a:xfrm rot="5400000">
              <a:off x="2040767" y="1740331"/>
              <a:ext cx="216000"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Connecteur droit 15"/>
            <p:cNvCxnSpPr/>
            <p:nvPr/>
          </p:nvCxnSpPr>
          <p:spPr>
            <a:xfrm rot="5400000">
              <a:off x="3570184" y="1934365"/>
              <a:ext cx="144000"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7" name="Connecteur droit 16"/>
            <p:cNvCxnSpPr/>
            <p:nvPr/>
          </p:nvCxnSpPr>
          <p:spPr>
            <a:xfrm rot="5400000">
              <a:off x="2082520" y="1942991"/>
              <a:ext cx="144000"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8" name="ZoneTexte 17"/>
            <p:cNvSpPr txBox="1"/>
            <p:nvPr/>
          </p:nvSpPr>
          <p:spPr>
            <a:xfrm>
              <a:off x="1788767" y="2039952"/>
              <a:ext cx="704267" cy="369332"/>
            </a:xfrm>
            <a:prstGeom prst="rect">
              <a:avLst/>
            </a:prstGeom>
            <a:noFill/>
          </p:spPr>
          <p:txBody>
            <a:bodyPr wrap="square" rtlCol="0">
              <a:noAutofit/>
            </a:bodyPr>
            <a:lstStyle/>
            <a:p>
              <a:pPr algn="ctr"/>
              <a:r>
                <a:rPr lang="fr-CH" sz="800" dirty="0"/>
                <a:t>Conclusion</a:t>
              </a:r>
            </a:p>
            <a:p>
              <a:pPr algn="ctr"/>
              <a:r>
                <a:rPr lang="fr-CH" sz="800" dirty="0"/>
                <a:t>(J)</a:t>
              </a:r>
            </a:p>
          </p:txBody>
        </p:sp>
        <p:sp>
          <p:nvSpPr>
            <p:cNvPr id="19" name="ZoneTexte 18"/>
            <p:cNvSpPr txBox="1"/>
            <p:nvPr/>
          </p:nvSpPr>
          <p:spPr>
            <a:xfrm>
              <a:off x="3179605" y="2039952"/>
              <a:ext cx="883438" cy="369332"/>
            </a:xfrm>
            <a:prstGeom prst="rect">
              <a:avLst/>
            </a:prstGeom>
            <a:noFill/>
          </p:spPr>
          <p:txBody>
            <a:bodyPr wrap="square" rtlCol="0">
              <a:noAutofit/>
            </a:bodyPr>
            <a:lstStyle/>
            <a:p>
              <a:pPr algn="ctr"/>
              <a:r>
                <a:rPr lang="fr-CH" sz="800" dirty="0"/>
                <a:t>Dénouement</a:t>
              </a:r>
            </a:p>
            <a:p>
              <a:pPr algn="ctr"/>
              <a:r>
                <a:rPr lang="fr-CH" sz="800" dirty="0"/>
                <a:t>(J+180)</a:t>
              </a:r>
            </a:p>
          </p:txBody>
        </p:sp>
        <p:sp>
          <p:nvSpPr>
            <p:cNvPr id="20" name="ZoneTexte 19"/>
            <p:cNvSpPr txBox="1"/>
            <p:nvPr/>
          </p:nvSpPr>
          <p:spPr>
            <a:xfrm>
              <a:off x="2148766" y="1455943"/>
              <a:ext cx="1487665" cy="249264"/>
            </a:xfrm>
            <a:prstGeom prst="rect">
              <a:avLst/>
            </a:prstGeom>
            <a:noFill/>
          </p:spPr>
          <p:txBody>
            <a:bodyPr wrap="square" rtlCol="0">
              <a:noAutofit/>
            </a:bodyPr>
            <a:lstStyle/>
            <a:p>
              <a:pPr algn="ctr"/>
              <a:r>
                <a:rPr lang="fr-CH" sz="800" dirty="0">
                  <a:solidFill>
                    <a:srgbClr val="FF0000"/>
                  </a:solidFill>
                </a:rPr>
                <a:t>Risque de pré-règlement</a:t>
              </a:r>
            </a:p>
          </p:txBody>
        </p:sp>
      </p:grpSp>
      <p:grpSp>
        <p:nvGrpSpPr>
          <p:cNvPr id="27" name="Groupe 26"/>
          <p:cNvGrpSpPr/>
          <p:nvPr/>
        </p:nvGrpSpPr>
        <p:grpSpPr>
          <a:xfrm>
            <a:off x="1354230" y="2365886"/>
            <a:ext cx="1602191" cy="881137"/>
            <a:chOff x="1871811" y="2365886"/>
            <a:chExt cx="1602191" cy="881137"/>
          </a:xfrm>
        </p:grpSpPr>
        <p:grpSp>
          <p:nvGrpSpPr>
            <p:cNvPr id="23" name="Groupe 22"/>
            <p:cNvGrpSpPr/>
            <p:nvPr/>
          </p:nvGrpSpPr>
          <p:grpSpPr>
            <a:xfrm>
              <a:off x="2584582" y="2365886"/>
              <a:ext cx="180000" cy="535517"/>
              <a:chOff x="2584582" y="2365886"/>
              <a:chExt cx="180000" cy="535517"/>
            </a:xfrm>
          </p:grpSpPr>
          <p:cxnSp>
            <p:nvCxnSpPr>
              <p:cNvPr id="22" name="Connecteur droit 21"/>
              <p:cNvCxnSpPr/>
              <p:nvPr/>
            </p:nvCxnSpPr>
            <p:spPr>
              <a:xfrm flipH="1" flipV="1">
                <a:off x="2672907" y="2469403"/>
                <a:ext cx="0" cy="432000"/>
              </a:xfrm>
              <a:prstGeom prst="line">
                <a:avLst/>
              </a:prstGeom>
              <a:ln/>
            </p:spPr>
            <p:style>
              <a:lnRef idx="1">
                <a:schemeClr val="accent3"/>
              </a:lnRef>
              <a:fillRef idx="0">
                <a:schemeClr val="accent3"/>
              </a:fillRef>
              <a:effectRef idx="0">
                <a:schemeClr val="accent3"/>
              </a:effectRef>
              <a:fontRef idx="minor">
                <a:schemeClr val="tx1"/>
              </a:fontRef>
            </p:style>
          </p:cxnSp>
          <p:sp>
            <p:nvSpPr>
              <p:cNvPr id="7" name="Triangle isocèle 6"/>
              <p:cNvSpPr/>
              <p:nvPr/>
            </p:nvSpPr>
            <p:spPr>
              <a:xfrm flipV="1">
                <a:off x="2584582" y="2365886"/>
                <a:ext cx="180000" cy="18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4" name="ZoneTexte 23"/>
            <p:cNvSpPr txBox="1"/>
            <p:nvPr/>
          </p:nvSpPr>
          <p:spPr>
            <a:xfrm>
              <a:off x="1871811" y="2877691"/>
              <a:ext cx="1602191" cy="369332"/>
            </a:xfrm>
            <a:prstGeom prst="rect">
              <a:avLst/>
            </a:prstGeom>
            <a:noFill/>
          </p:spPr>
          <p:txBody>
            <a:bodyPr wrap="square" rtlCol="0">
              <a:noAutofit/>
            </a:bodyPr>
            <a:lstStyle/>
            <a:p>
              <a:pPr algn="ctr"/>
              <a:r>
                <a:rPr lang="fr-CH" sz="800" dirty="0"/>
                <a:t>(2) Achat spot USD </a:t>
              </a:r>
            </a:p>
            <a:p>
              <a:pPr algn="ctr"/>
              <a:r>
                <a:rPr lang="fr-CH" sz="800" dirty="0"/>
                <a:t>contre CHF</a:t>
              </a:r>
            </a:p>
          </p:txBody>
        </p:sp>
      </p:grpSp>
      <p:grpSp>
        <p:nvGrpSpPr>
          <p:cNvPr id="30" name="Groupe 29"/>
          <p:cNvGrpSpPr/>
          <p:nvPr/>
        </p:nvGrpSpPr>
        <p:grpSpPr>
          <a:xfrm>
            <a:off x="2148765" y="2382382"/>
            <a:ext cx="1500560" cy="249264"/>
            <a:chOff x="2666346" y="2382382"/>
            <a:chExt cx="1500560" cy="249264"/>
          </a:xfrm>
        </p:grpSpPr>
        <p:cxnSp>
          <p:nvCxnSpPr>
            <p:cNvPr id="25" name="Connecteur droit 24"/>
            <p:cNvCxnSpPr/>
            <p:nvPr/>
          </p:nvCxnSpPr>
          <p:spPr>
            <a:xfrm>
              <a:off x="2672906" y="2607769"/>
              <a:ext cx="1494000" cy="0"/>
            </a:xfrm>
            <a:prstGeom prst="line">
              <a:avLst/>
            </a:prstGeom>
            <a:ln w="57150">
              <a:solidFill>
                <a:schemeClr val="accent2"/>
              </a:solidFill>
            </a:ln>
          </p:spPr>
          <p:style>
            <a:lnRef idx="1">
              <a:schemeClr val="dk1"/>
            </a:lnRef>
            <a:fillRef idx="0">
              <a:schemeClr val="dk1"/>
            </a:fillRef>
            <a:effectRef idx="0">
              <a:schemeClr val="dk1"/>
            </a:effectRef>
            <a:fontRef idx="minor">
              <a:schemeClr val="tx1"/>
            </a:fontRef>
          </p:style>
        </p:cxnSp>
        <p:sp>
          <p:nvSpPr>
            <p:cNvPr id="28" name="ZoneTexte 27"/>
            <p:cNvSpPr txBox="1"/>
            <p:nvPr/>
          </p:nvSpPr>
          <p:spPr>
            <a:xfrm>
              <a:off x="2666346" y="2382382"/>
              <a:ext cx="1487665" cy="249264"/>
            </a:xfrm>
            <a:prstGeom prst="rect">
              <a:avLst/>
            </a:prstGeom>
            <a:noFill/>
          </p:spPr>
          <p:txBody>
            <a:bodyPr wrap="square" rtlCol="0">
              <a:noAutofit/>
            </a:bodyPr>
            <a:lstStyle/>
            <a:p>
              <a:pPr algn="ctr"/>
              <a:r>
                <a:rPr lang="fr-CH" sz="800" dirty="0">
                  <a:solidFill>
                    <a:schemeClr val="accent2"/>
                  </a:solidFill>
                </a:rPr>
                <a:t>(1) Emprunt des CHF</a:t>
              </a:r>
            </a:p>
          </p:txBody>
        </p:sp>
      </p:grpSp>
      <p:grpSp>
        <p:nvGrpSpPr>
          <p:cNvPr id="64" name="Groupe 63"/>
          <p:cNvGrpSpPr/>
          <p:nvPr/>
        </p:nvGrpSpPr>
        <p:grpSpPr>
          <a:xfrm>
            <a:off x="2155325" y="2727436"/>
            <a:ext cx="1494969" cy="284017"/>
            <a:chOff x="2155325" y="2727436"/>
            <a:chExt cx="1494969" cy="284017"/>
          </a:xfrm>
        </p:grpSpPr>
        <p:sp>
          <p:nvSpPr>
            <p:cNvPr id="26" name="ZoneTexte 25"/>
            <p:cNvSpPr txBox="1"/>
            <p:nvPr/>
          </p:nvSpPr>
          <p:spPr>
            <a:xfrm>
              <a:off x="2162629" y="2762189"/>
              <a:ext cx="1487665" cy="249264"/>
            </a:xfrm>
            <a:prstGeom prst="rect">
              <a:avLst/>
            </a:prstGeom>
            <a:noFill/>
          </p:spPr>
          <p:txBody>
            <a:bodyPr wrap="square" rtlCol="0">
              <a:noAutofit/>
            </a:bodyPr>
            <a:lstStyle/>
            <a:p>
              <a:pPr algn="ctr"/>
              <a:r>
                <a:rPr lang="fr-CH" sz="800" dirty="0">
                  <a:solidFill>
                    <a:srgbClr val="0070C0"/>
                  </a:solidFill>
                </a:rPr>
                <a:t>(3) Placement des USD</a:t>
              </a:r>
            </a:p>
          </p:txBody>
        </p:sp>
        <p:cxnSp>
          <p:nvCxnSpPr>
            <p:cNvPr id="29" name="Connecteur droit 28"/>
            <p:cNvCxnSpPr/>
            <p:nvPr/>
          </p:nvCxnSpPr>
          <p:spPr>
            <a:xfrm>
              <a:off x="2155325" y="2727436"/>
              <a:ext cx="1494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grpSp>
      <p:sp>
        <p:nvSpPr>
          <p:cNvPr id="31" name="Rectangle 30"/>
          <p:cNvSpPr/>
          <p:nvPr/>
        </p:nvSpPr>
        <p:spPr>
          <a:xfrm>
            <a:off x="1705708" y="3308347"/>
            <a:ext cx="2426345" cy="961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000" dirty="0">
                <a:solidFill>
                  <a:schemeClr val="tx1"/>
                </a:solidFill>
              </a:rPr>
              <a:t>L’</a:t>
            </a:r>
            <a:r>
              <a:rPr lang="fr-CH" sz="1000" dirty="0" err="1">
                <a:solidFill>
                  <a:schemeClr val="tx1"/>
                </a:solidFill>
              </a:rPr>
              <a:t>add-on</a:t>
            </a:r>
            <a:r>
              <a:rPr lang="fr-CH" sz="1000" dirty="0">
                <a:solidFill>
                  <a:schemeClr val="tx1"/>
                </a:solidFill>
              </a:rPr>
              <a:t> sera déterminé en fonction de :</a:t>
            </a:r>
          </a:p>
          <a:p>
            <a:pPr marL="171450" indent="-171450">
              <a:buFont typeface="Arial" panose="020B0604020202020204" pitchFamily="34" charset="0"/>
              <a:buChar char="•"/>
            </a:pPr>
            <a:r>
              <a:rPr lang="fr-CH" sz="1000" dirty="0">
                <a:solidFill>
                  <a:schemeClr val="tx1"/>
                </a:solidFill>
              </a:rPr>
              <a:t>la paire de monnaie (volatilité / liquidité)</a:t>
            </a:r>
          </a:p>
          <a:p>
            <a:pPr marL="171450" indent="-171450">
              <a:buFont typeface="Arial" panose="020B0604020202020204" pitchFamily="34" charset="0"/>
              <a:buChar char="•"/>
            </a:pPr>
            <a:r>
              <a:rPr lang="fr-CH" sz="1000" dirty="0">
                <a:solidFill>
                  <a:schemeClr val="tx1"/>
                </a:solidFill>
              </a:rPr>
              <a:t>La durée résiduelle</a:t>
            </a:r>
          </a:p>
        </p:txBody>
      </p:sp>
      <p:cxnSp>
        <p:nvCxnSpPr>
          <p:cNvPr id="32" name="Connecteur droit 31"/>
          <p:cNvCxnSpPr/>
          <p:nvPr/>
        </p:nvCxnSpPr>
        <p:spPr>
          <a:xfrm>
            <a:off x="373810" y="3255858"/>
            <a:ext cx="8784000" cy="0"/>
          </a:xfrm>
          <a:prstGeom prst="line">
            <a:avLst/>
          </a:prstGeom>
          <a:ln w="19050">
            <a:solidFill>
              <a:schemeClr val="bg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373810" y="4322650"/>
            <a:ext cx="8784000" cy="0"/>
          </a:xfrm>
          <a:prstGeom prst="line">
            <a:avLst/>
          </a:prstGeom>
          <a:ln w="19050">
            <a:solidFill>
              <a:schemeClr val="bg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Espace réservé du contenu 3"/>
          <p:cNvSpPr txBox="1">
            <a:spLocks/>
          </p:cNvSpPr>
          <p:nvPr/>
        </p:nvSpPr>
        <p:spPr>
          <a:xfrm>
            <a:off x="4207927" y="811481"/>
            <a:ext cx="2426345" cy="53894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CH" sz="1200" b="1" dirty="0"/>
              <a:t>Durant la durée de l’opération</a:t>
            </a:r>
            <a:endParaRPr lang="fr-CH" sz="1200" dirty="0"/>
          </a:p>
        </p:txBody>
      </p:sp>
      <p:sp>
        <p:nvSpPr>
          <p:cNvPr id="35" name="Espace réservé du contenu 3"/>
          <p:cNvSpPr txBox="1">
            <a:spLocks/>
          </p:cNvSpPr>
          <p:nvPr/>
        </p:nvSpPr>
        <p:spPr>
          <a:xfrm>
            <a:off x="6710147" y="811481"/>
            <a:ext cx="2426345" cy="53894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CH" sz="1200" b="1" dirty="0"/>
              <a:t>En cas de défaut de la contrepartie</a:t>
            </a:r>
            <a:endParaRPr lang="fr-CH" sz="1200" dirty="0"/>
          </a:p>
        </p:txBody>
      </p:sp>
      <p:sp>
        <p:nvSpPr>
          <p:cNvPr id="36" name="Rectangle 35"/>
          <p:cNvSpPr/>
          <p:nvPr/>
        </p:nvSpPr>
        <p:spPr>
          <a:xfrm>
            <a:off x="4207927" y="3317676"/>
            <a:ext cx="2426345" cy="961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000" dirty="0">
                <a:solidFill>
                  <a:schemeClr val="tx1"/>
                </a:solidFill>
              </a:rPr>
              <a:t>L’</a:t>
            </a:r>
            <a:r>
              <a:rPr lang="fr-CH" sz="1000" dirty="0" err="1">
                <a:solidFill>
                  <a:schemeClr val="tx1"/>
                </a:solidFill>
              </a:rPr>
              <a:t>add-on</a:t>
            </a:r>
            <a:r>
              <a:rPr lang="fr-CH" sz="1000" dirty="0">
                <a:solidFill>
                  <a:schemeClr val="tx1"/>
                </a:solidFill>
              </a:rPr>
              <a:t> se réduira progressivement grâce à la dégressivité de la durée résiduelle</a:t>
            </a:r>
          </a:p>
        </p:txBody>
      </p:sp>
      <p:sp>
        <p:nvSpPr>
          <p:cNvPr id="37" name="Rectangle 36"/>
          <p:cNvSpPr/>
          <p:nvPr/>
        </p:nvSpPr>
        <p:spPr>
          <a:xfrm>
            <a:off x="6704899" y="3317676"/>
            <a:ext cx="2426345" cy="961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000" dirty="0">
                <a:solidFill>
                  <a:schemeClr val="tx1"/>
                </a:solidFill>
              </a:rPr>
              <a:t>L’</a:t>
            </a:r>
            <a:r>
              <a:rPr lang="fr-CH" sz="1000" dirty="0" err="1">
                <a:solidFill>
                  <a:schemeClr val="tx1"/>
                </a:solidFill>
              </a:rPr>
              <a:t>add-on</a:t>
            </a:r>
            <a:r>
              <a:rPr lang="fr-CH" sz="1000" dirty="0">
                <a:solidFill>
                  <a:schemeClr val="tx1"/>
                </a:solidFill>
              </a:rPr>
              <a:t> est un indicateur statistique. Il n’a plus d’incidence lors du retournement de l’opération.</a:t>
            </a:r>
          </a:p>
        </p:txBody>
      </p:sp>
      <p:grpSp>
        <p:nvGrpSpPr>
          <p:cNvPr id="46" name="Groupe 45"/>
          <p:cNvGrpSpPr/>
          <p:nvPr/>
        </p:nvGrpSpPr>
        <p:grpSpPr>
          <a:xfrm>
            <a:off x="7234551" y="2371641"/>
            <a:ext cx="1602191" cy="881137"/>
            <a:chOff x="1871811" y="2365886"/>
            <a:chExt cx="1602191" cy="881137"/>
          </a:xfrm>
        </p:grpSpPr>
        <p:grpSp>
          <p:nvGrpSpPr>
            <p:cNvPr id="47" name="Groupe 46"/>
            <p:cNvGrpSpPr/>
            <p:nvPr/>
          </p:nvGrpSpPr>
          <p:grpSpPr>
            <a:xfrm>
              <a:off x="2584582" y="2365886"/>
              <a:ext cx="180000" cy="535517"/>
              <a:chOff x="2584582" y="2365886"/>
              <a:chExt cx="180000" cy="535517"/>
            </a:xfrm>
          </p:grpSpPr>
          <p:cxnSp>
            <p:nvCxnSpPr>
              <p:cNvPr id="49" name="Connecteur droit 48"/>
              <p:cNvCxnSpPr/>
              <p:nvPr/>
            </p:nvCxnSpPr>
            <p:spPr>
              <a:xfrm flipH="1" flipV="1">
                <a:off x="2672907" y="2469403"/>
                <a:ext cx="0" cy="432000"/>
              </a:xfrm>
              <a:prstGeom prst="line">
                <a:avLst/>
              </a:prstGeom>
              <a:ln/>
            </p:spPr>
            <p:style>
              <a:lnRef idx="1">
                <a:schemeClr val="accent3"/>
              </a:lnRef>
              <a:fillRef idx="0">
                <a:schemeClr val="accent3"/>
              </a:fillRef>
              <a:effectRef idx="0">
                <a:schemeClr val="accent3"/>
              </a:effectRef>
              <a:fontRef idx="minor">
                <a:schemeClr val="tx1"/>
              </a:fontRef>
            </p:style>
          </p:cxnSp>
          <p:sp>
            <p:nvSpPr>
              <p:cNvPr id="50" name="Triangle isocèle 49"/>
              <p:cNvSpPr/>
              <p:nvPr/>
            </p:nvSpPr>
            <p:spPr>
              <a:xfrm flipV="1">
                <a:off x="2584582" y="2365886"/>
                <a:ext cx="180000" cy="18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48" name="ZoneTexte 47"/>
            <p:cNvSpPr txBox="1"/>
            <p:nvPr/>
          </p:nvSpPr>
          <p:spPr>
            <a:xfrm>
              <a:off x="1871811" y="2877691"/>
              <a:ext cx="1602191" cy="369332"/>
            </a:xfrm>
            <a:prstGeom prst="rect">
              <a:avLst/>
            </a:prstGeom>
            <a:noFill/>
          </p:spPr>
          <p:txBody>
            <a:bodyPr wrap="square" rtlCol="0">
              <a:noAutofit/>
            </a:bodyPr>
            <a:lstStyle/>
            <a:p>
              <a:pPr algn="ctr"/>
              <a:r>
                <a:rPr lang="fr-CH" sz="800" dirty="0"/>
                <a:t>(2) Vente spot USD </a:t>
              </a:r>
            </a:p>
            <a:p>
              <a:pPr algn="ctr"/>
              <a:r>
                <a:rPr lang="fr-CH" sz="800" dirty="0"/>
                <a:t>contre CHF</a:t>
              </a:r>
            </a:p>
          </p:txBody>
        </p:sp>
      </p:grpSp>
      <p:grpSp>
        <p:nvGrpSpPr>
          <p:cNvPr id="67" name="Groupe 66"/>
          <p:cNvGrpSpPr/>
          <p:nvPr/>
        </p:nvGrpSpPr>
        <p:grpSpPr>
          <a:xfrm>
            <a:off x="8037712" y="2388137"/>
            <a:ext cx="1487665" cy="249264"/>
            <a:chOff x="8037712" y="2388137"/>
            <a:chExt cx="1487665" cy="249264"/>
          </a:xfrm>
        </p:grpSpPr>
        <p:cxnSp>
          <p:nvCxnSpPr>
            <p:cNvPr id="53" name="Connecteur droit 52"/>
            <p:cNvCxnSpPr/>
            <p:nvPr/>
          </p:nvCxnSpPr>
          <p:spPr>
            <a:xfrm>
              <a:off x="8044272" y="2613524"/>
              <a:ext cx="648000"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54" name="ZoneTexte 53"/>
            <p:cNvSpPr txBox="1"/>
            <p:nvPr/>
          </p:nvSpPr>
          <p:spPr>
            <a:xfrm>
              <a:off x="8037712" y="2388137"/>
              <a:ext cx="1487665" cy="249264"/>
            </a:xfrm>
            <a:prstGeom prst="rect">
              <a:avLst/>
            </a:prstGeom>
            <a:noFill/>
          </p:spPr>
          <p:txBody>
            <a:bodyPr wrap="square" rtlCol="0">
              <a:noAutofit/>
            </a:bodyPr>
            <a:lstStyle/>
            <a:p>
              <a:pPr algn="ctr"/>
              <a:r>
                <a:rPr lang="fr-CH" sz="800" dirty="0">
                  <a:solidFill>
                    <a:srgbClr val="0070C0"/>
                  </a:solidFill>
                </a:rPr>
                <a:t>(3) Placement des CHF</a:t>
              </a:r>
            </a:p>
          </p:txBody>
        </p:sp>
      </p:grpSp>
      <p:grpSp>
        <p:nvGrpSpPr>
          <p:cNvPr id="63" name="Groupe 62"/>
          <p:cNvGrpSpPr/>
          <p:nvPr/>
        </p:nvGrpSpPr>
        <p:grpSpPr>
          <a:xfrm>
            <a:off x="8044270" y="2733191"/>
            <a:ext cx="1494969" cy="284017"/>
            <a:chOff x="7207516" y="2733191"/>
            <a:chExt cx="1494969" cy="284017"/>
          </a:xfrm>
        </p:grpSpPr>
        <p:sp>
          <p:nvSpPr>
            <p:cNvPr id="51" name="ZoneTexte 50"/>
            <p:cNvSpPr txBox="1"/>
            <p:nvPr/>
          </p:nvSpPr>
          <p:spPr>
            <a:xfrm>
              <a:off x="7214820" y="2767944"/>
              <a:ext cx="1487665" cy="249264"/>
            </a:xfrm>
            <a:prstGeom prst="rect">
              <a:avLst/>
            </a:prstGeom>
            <a:noFill/>
          </p:spPr>
          <p:txBody>
            <a:bodyPr wrap="square" rtlCol="0">
              <a:noAutofit/>
            </a:bodyPr>
            <a:lstStyle/>
            <a:p>
              <a:pPr algn="ctr"/>
              <a:r>
                <a:rPr lang="fr-CH" sz="800" dirty="0">
                  <a:solidFill>
                    <a:srgbClr val="00B050"/>
                  </a:solidFill>
                </a:rPr>
                <a:t>(1) Emprunt des USD</a:t>
              </a:r>
            </a:p>
          </p:txBody>
        </p:sp>
        <p:cxnSp>
          <p:nvCxnSpPr>
            <p:cNvPr id="55" name="Connecteur droit 54"/>
            <p:cNvCxnSpPr/>
            <p:nvPr/>
          </p:nvCxnSpPr>
          <p:spPr>
            <a:xfrm>
              <a:off x="7207516" y="2733191"/>
              <a:ext cx="648000" cy="0"/>
            </a:xfrm>
            <a:prstGeom prst="line">
              <a:avLst/>
            </a:prstGeom>
            <a:ln w="57150">
              <a:solidFill>
                <a:srgbClr val="00B050"/>
              </a:solidFill>
            </a:ln>
          </p:spPr>
          <p:style>
            <a:lnRef idx="1">
              <a:schemeClr val="dk1"/>
            </a:lnRef>
            <a:fillRef idx="0">
              <a:schemeClr val="dk1"/>
            </a:fillRef>
            <a:effectRef idx="0">
              <a:schemeClr val="dk1"/>
            </a:effectRef>
            <a:fontRef idx="minor">
              <a:schemeClr val="tx1"/>
            </a:fontRef>
          </p:style>
        </p:cxnSp>
      </p:grpSp>
      <p:grpSp>
        <p:nvGrpSpPr>
          <p:cNvPr id="44" name="Groupe 43"/>
          <p:cNvGrpSpPr/>
          <p:nvPr/>
        </p:nvGrpSpPr>
        <p:grpSpPr>
          <a:xfrm>
            <a:off x="6840958" y="1470324"/>
            <a:ext cx="2290286" cy="935973"/>
            <a:chOff x="6840958" y="1470324"/>
            <a:chExt cx="2290286" cy="935973"/>
          </a:xfrm>
        </p:grpSpPr>
        <p:cxnSp>
          <p:nvCxnSpPr>
            <p:cNvPr id="38" name="Connecteur droit 37"/>
            <p:cNvCxnSpPr/>
            <p:nvPr/>
          </p:nvCxnSpPr>
          <p:spPr>
            <a:xfrm>
              <a:off x="6840958" y="1740336"/>
              <a:ext cx="2214000" cy="0"/>
            </a:xfrm>
            <a:prstGeom prst="line">
              <a:avLst/>
            </a:prstGeom>
            <a:ln/>
          </p:spPr>
          <p:style>
            <a:lnRef idx="1">
              <a:schemeClr val="dk1"/>
            </a:lnRef>
            <a:fillRef idx="0">
              <a:schemeClr val="dk1"/>
            </a:fillRef>
            <a:effectRef idx="0">
              <a:schemeClr val="dk1"/>
            </a:effectRef>
            <a:fontRef idx="minor">
              <a:schemeClr val="tx1"/>
            </a:fontRef>
          </p:style>
        </p:cxnSp>
        <p:cxnSp>
          <p:nvCxnSpPr>
            <p:cNvPr id="39" name="Connecteur droit 38"/>
            <p:cNvCxnSpPr/>
            <p:nvPr/>
          </p:nvCxnSpPr>
          <p:spPr>
            <a:xfrm>
              <a:off x="8037719" y="1737460"/>
              <a:ext cx="64800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0" name="Connecteur droit 39"/>
            <p:cNvCxnSpPr/>
            <p:nvPr/>
          </p:nvCxnSpPr>
          <p:spPr>
            <a:xfrm rot="5400000">
              <a:off x="8580622" y="1737460"/>
              <a:ext cx="216000" cy="0"/>
            </a:xfrm>
            <a:prstGeom prst="line">
              <a:avLst/>
            </a:prstGeom>
            <a:ln/>
          </p:spPr>
          <p:style>
            <a:lnRef idx="1">
              <a:schemeClr val="dk1"/>
            </a:lnRef>
            <a:fillRef idx="0">
              <a:schemeClr val="dk1"/>
            </a:fillRef>
            <a:effectRef idx="0">
              <a:schemeClr val="dk1"/>
            </a:effectRef>
            <a:fontRef idx="minor">
              <a:schemeClr val="tx1"/>
            </a:fontRef>
          </p:style>
        </p:cxnSp>
        <p:cxnSp>
          <p:nvCxnSpPr>
            <p:cNvPr id="41" name="Connecteur droit 40"/>
            <p:cNvCxnSpPr/>
            <p:nvPr/>
          </p:nvCxnSpPr>
          <p:spPr>
            <a:xfrm rot="5400000">
              <a:off x="7092958" y="1746086"/>
              <a:ext cx="216000" cy="0"/>
            </a:xfrm>
            <a:prstGeom prst="line">
              <a:avLst/>
            </a:prstGeom>
            <a:ln/>
          </p:spPr>
          <p:style>
            <a:lnRef idx="1">
              <a:schemeClr val="dk1"/>
            </a:lnRef>
            <a:fillRef idx="0">
              <a:schemeClr val="dk1"/>
            </a:fillRef>
            <a:effectRef idx="0">
              <a:schemeClr val="dk1"/>
            </a:effectRef>
            <a:fontRef idx="minor">
              <a:schemeClr val="tx1"/>
            </a:fontRef>
          </p:style>
        </p:cxnSp>
        <p:cxnSp>
          <p:nvCxnSpPr>
            <p:cNvPr id="42" name="Connecteur droit 41"/>
            <p:cNvCxnSpPr/>
            <p:nvPr/>
          </p:nvCxnSpPr>
          <p:spPr>
            <a:xfrm rot="5400000">
              <a:off x="8622375" y="1940120"/>
              <a:ext cx="144000"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3" name="Connecteur droit 42"/>
            <p:cNvCxnSpPr/>
            <p:nvPr/>
          </p:nvCxnSpPr>
          <p:spPr>
            <a:xfrm rot="5400000">
              <a:off x="7134711" y="1948746"/>
              <a:ext cx="144000"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7200957" y="1470324"/>
              <a:ext cx="1487665" cy="249264"/>
            </a:xfrm>
            <a:prstGeom prst="rect">
              <a:avLst/>
            </a:prstGeom>
            <a:noFill/>
          </p:spPr>
          <p:txBody>
            <a:bodyPr wrap="square" rtlCol="0">
              <a:noAutofit/>
            </a:bodyPr>
            <a:lstStyle/>
            <a:p>
              <a:pPr algn="ctr"/>
              <a:r>
                <a:rPr lang="fr-CH" sz="800" dirty="0">
                  <a:solidFill>
                    <a:srgbClr val="FF0000"/>
                  </a:solidFill>
                </a:rPr>
                <a:t>Risque de pré-règlement</a:t>
              </a:r>
            </a:p>
          </p:txBody>
        </p:sp>
        <p:sp>
          <p:nvSpPr>
            <p:cNvPr id="56" name="ZoneTexte 55"/>
            <p:cNvSpPr txBox="1"/>
            <p:nvPr/>
          </p:nvSpPr>
          <p:spPr>
            <a:xfrm>
              <a:off x="6856968" y="2036965"/>
              <a:ext cx="704267" cy="369332"/>
            </a:xfrm>
            <a:prstGeom prst="rect">
              <a:avLst/>
            </a:prstGeom>
            <a:noFill/>
          </p:spPr>
          <p:txBody>
            <a:bodyPr wrap="square" rtlCol="0">
              <a:noAutofit/>
            </a:bodyPr>
            <a:lstStyle/>
            <a:p>
              <a:pPr algn="ctr"/>
              <a:r>
                <a:rPr lang="fr-CH" sz="800" dirty="0"/>
                <a:t>Conclusion</a:t>
              </a:r>
            </a:p>
            <a:p>
              <a:pPr algn="ctr"/>
              <a:r>
                <a:rPr lang="fr-CH" sz="800" dirty="0"/>
                <a:t>(J)</a:t>
              </a:r>
            </a:p>
          </p:txBody>
        </p:sp>
        <p:sp>
          <p:nvSpPr>
            <p:cNvPr id="57" name="ZoneTexte 56"/>
            <p:cNvSpPr txBox="1"/>
            <p:nvPr/>
          </p:nvSpPr>
          <p:spPr>
            <a:xfrm>
              <a:off x="8247806" y="2036965"/>
              <a:ext cx="883438" cy="369332"/>
            </a:xfrm>
            <a:prstGeom prst="rect">
              <a:avLst/>
            </a:prstGeom>
            <a:noFill/>
          </p:spPr>
          <p:txBody>
            <a:bodyPr wrap="square" rtlCol="0">
              <a:noAutofit/>
            </a:bodyPr>
            <a:lstStyle/>
            <a:p>
              <a:pPr algn="ctr"/>
              <a:r>
                <a:rPr lang="fr-CH" sz="800" dirty="0"/>
                <a:t>Dénouement</a:t>
              </a:r>
            </a:p>
            <a:p>
              <a:pPr algn="ctr"/>
              <a:r>
                <a:rPr lang="fr-CH" sz="800" dirty="0"/>
                <a:t>(J+180)</a:t>
              </a:r>
            </a:p>
          </p:txBody>
        </p:sp>
        <p:grpSp>
          <p:nvGrpSpPr>
            <p:cNvPr id="65" name="Groupe 64"/>
            <p:cNvGrpSpPr/>
            <p:nvPr/>
          </p:nvGrpSpPr>
          <p:grpSpPr>
            <a:xfrm>
              <a:off x="7538663" y="1868120"/>
              <a:ext cx="906010" cy="534673"/>
              <a:chOff x="7538663" y="1868120"/>
              <a:chExt cx="906010" cy="534673"/>
            </a:xfrm>
          </p:grpSpPr>
          <p:sp>
            <p:nvSpPr>
              <p:cNvPr id="58" name="ZoneTexte 57"/>
              <p:cNvSpPr txBox="1"/>
              <p:nvPr/>
            </p:nvSpPr>
            <p:spPr>
              <a:xfrm>
                <a:off x="7538663" y="2033461"/>
                <a:ext cx="906010" cy="369332"/>
              </a:xfrm>
              <a:prstGeom prst="rect">
                <a:avLst/>
              </a:prstGeom>
              <a:noFill/>
            </p:spPr>
            <p:txBody>
              <a:bodyPr wrap="square" rtlCol="0">
                <a:noAutofit/>
              </a:bodyPr>
              <a:lstStyle/>
              <a:p>
                <a:pPr algn="ctr"/>
                <a:r>
                  <a:rPr lang="fr-CH" sz="800" dirty="0">
                    <a:solidFill>
                      <a:srgbClr val="FF0000"/>
                    </a:solidFill>
                  </a:rPr>
                  <a:t>Défaut du client</a:t>
                </a:r>
              </a:p>
              <a:p>
                <a:pPr algn="ctr"/>
                <a:r>
                  <a:rPr lang="fr-CH" sz="800" dirty="0">
                    <a:solidFill>
                      <a:srgbClr val="FF0000"/>
                    </a:solidFill>
                  </a:rPr>
                  <a:t>(J+100)</a:t>
                </a:r>
              </a:p>
            </p:txBody>
          </p:sp>
          <p:cxnSp>
            <p:nvCxnSpPr>
              <p:cNvPr id="59" name="Connecteur droit 58"/>
              <p:cNvCxnSpPr/>
              <p:nvPr/>
            </p:nvCxnSpPr>
            <p:spPr>
              <a:xfrm rot="5400000">
                <a:off x="7972521" y="1940120"/>
                <a:ext cx="144000" cy="0"/>
              </a:xfrm>
              <a:prstGeom prst="line">
                <a:avLst/>
              </a:prstGeom>
              <a:ln>
                <a:solidFill>
                  <a:srgbClr val="FF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cxnSp>
          <p:nvCxnSpPr>
            <p:cNvPr id="60" name="Connecteur droit 59"/>
            <p:cNvCxnSpPr/>
            <p:nvPr/>
          </p:nvCxnSpPr>
          <p:spPr>
            <a:xfrm rot="5400000">
              <a:off x="7935473" y="1751840"/>
              <a:ext cx="216000" cy="0"/>
            </a:xfrm>
            <a:prstGeom prst="line">
              <a:avLst/>
            </a:prstGeom>
            <a:ln/>
          </p:spPr>
          <p:style>
            <a:lnRef idx="1">
              <a:schemeClr val="dk1"/>
            </a:lnRef>
            <a:fillRef idx="0">
              <a:schemeClr val="dk1"/>
            </a:fillRef>
            <a:effectRef idx="0">
              <a:schemeClr val="dk1"/>
            </a:effectRef>
            <a:fontRef idx="minor">
              <a:schemeClr val="tx1"/>
            </a:fontRef>
          </p:style>
        </p:cxnSp>
      </p:grpSp>
      <p:sp>
        <p:nvSpPr>
          <p:cNvPr id="66" name="Rectangle 65"/>
          <p:cNvSpPr/>
          <p:nvPr/>
        </p:nvSpPr>
        <p:spPr>
          <a:xfrm>
            <a:off x="4202354" y="1411183"/>
            <a:ext cx="2426345" cy="1792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000" dirty="0">
                <a:solidFill>
                  <a:schemeClr val="tx1"/>
                </a:solidFill>
              </a:rPr>
              <a:t>Sur base quotidienne, un calcul de la valeur de remplacement (VR) est effectué (i.e. quelle serait la valeur de l’opération si cette dernière devait être retournée sur le marché)</a:t>
            </a:r>
          </a:p>
          <a:p>
            <a:r>
              <a:rPr lang="fr-CH" sz="1000" dirty="0">
                <a:solidFill>
                  <a:schemeClr val="tx1"/>
                </a:solidFill>
              </a:rPr>
              <a:t>La VR est positive (pour la banque) si la contrepartie devait s’acquitter d’une soulte pour annuler l’opération</a:t>
            </a:r>
          </a:p>
          <a:p>
            <a:r>
              <a:rPr lang="fr-CH" sz="1000" dirty="0">
                <a:solidFill>
                  <a:schemeClr val="tx1"/>
                </a:solidFill>
              </a:rPr>
              <a:t>Une VR positive pour la banque équivaut à une exposition de crédit</a:t>
            </a:r>
          </a:p>
        </p:txBody>
      </p:sp>
      <p:sp>
        <p:nvSpPr>
          <p:cNvPr id="68" name="Rectangle 67"/>
          <p:cNvSpPr/>
          <p:nvPr/>
        </p:nvSpPr>
        <p:spPr>
          <a:xfrm>
            <a:off x="4132053" y="4355069"/>
            <a:ext cx="2426345" cy="1485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000" dirty="0">
                <a:solidFill>
                  <a:schemeClr val="tx1"/>
                </a:solidFill>
              </a:rPr>
              <a:t>Echange (bilatéral/unilatéral) sur base quotidienne ou hebdomadaire de collatéral (devises/titres) couvrant les valeurs de remplacement : </a:t>
            </a:r>
          </a:p>
          <a:p>
            <a:pPr marL="171450" indent="-171450">
              <a:buFont typeface="Arial" panose="020B0604020202020204" pitchFamily="34" charset="0"/>
              <a:buChar char="•"/>
            </a:pPr>
            <a:r>
              <a:rPr lang="fr-CH" sz="1000" dirty="0">
                <a:solidFill>
                  <a:schemeClr val="tx1"/>
                </a:solidFill>
              </a:rPr>
              <a:t>dépassant un seuil minimum contractuellement défini ‘</a:t>
            </a:r>
            <a:r>
              <a:rPr lang="fr-CH" sz="1000" dirty="0" err="1">
                <a:solidFill>
                  <a:schemeClr val="tx1"/>
                </a:solidFill>
              </a:rPr>
              <a:t>Treshold</a:t>
            </a:r>
            <a:r>
              <a:rPr lang="fr-CH" sz="1000" dirty="0">
                <a:solidFill>
                  <a:schemeClr val="tx1"/>
                </a:solidFill>
              </a:rPr>
              <a:t> </a:t>
            </a:r>
            <a:r>
              <a:rPr lang="fr-CH" sz="1000" dirty="0" err="1">
                <a:solidFill>
                  <a:schemeClr val="tx1"/>
                </a:solidFill>
              </a:rPr>
              <a:t>amount</a:t>
            </a:r>
            <a:r>
              <a:rPr lang="fr-CH" sz="1000" dirty="0">
                <a:solidFill>
                  <a:schemeClr val="tx1"/>
                </a:solidFill>
              </a:rPr>
              <a:t>’</a:t>
            </a:r>
          </a:p>
          <a:p>
            <a:pPr marL="171450" indent="-171450">
              <a:buFont typeface="Arial" panose="020B0604020202020204" pitchFamily="34" charset="0"/>
              <a:buChar char="•"/>
            </a:pPr>
            <a:r>
              <a:rPr lang="fr-CH" sz="1000" dirty="0">
                <a:solidFill>
                  <a:schemeClr val="tx1"/>
                </a:solidFill>
              </a:rPr>
              <a:t>et un montant de transfert minimum ‘minimum transfert </a:t>
            </a:r>
            <a:r>
              <a:rPr lang="fr-CH" sz="1000" dirty="0" err="1">
                <a:solidFill>
                  <a:schemeClr val="tx1"/>
                </a:solidFill>
              </a:rPr>
              <a:t>amount</a:t>
            </a:r>
            <a:r>
              <a:rPr lang="fr-CH" sz="1000" dirty="0">
                <a:solidFill>
                  <a:schemeClr val="tx1"/>
                </a:solidFill>
              </a:rPr>
              <a:t>’ (MTA)</a:t>
            </a:r>
          </a:p>
        </p:txBody>
      </p:sp>
      <p:sp>
        <p:nvSpPr>
          <p:cNvPr id="69" name="ZoneTexte 68"/>
          <p:cNvSpPr txBox="1"/>
          <p:nvPr/>
        </p:nvSpPr>
        <p:spPr>
          <a:xfrm>
            <a:off x="293300" y="6038721"/>
            <a:ext cx="8843010" cy="215444"/>
          </a:xfrm>
          <a:prstGeom prst="rect">
            <a:avLst/>
          </a:prstGeom>
          <a:noFill/>
        </p:spPr>
        <p:txBody>
          <a:bodyPr wrap="square" rtlCol="0">
            <a:spAutoFit/>
          </a:bodyPr>
          <a:lstStyle/>
          <a:p>
            <a:pPr marL="87313" indent="-87313"/>
            <a:r>
              <a:rPr lang="fr-CH" sz="800" baseline="30000" dirty="0"/>
              <a:t>1 	</a:t>
            </a:r>
            <a:r>
              <a:rPr lang="fr-CH" sz="800" dirty="0"/>
              <a:t>Décomposition théorique d’une opération de change à terme</a:t>
            </a:r>
          </a:p>
        </p:txBody>
      </p:sp>
      <p:cxnSp>
        <p:nvCxnSpPr>
          <p:cNvPr id="70" name="Connecteur droit 69"/>
          <p:cNvCxnSpPr/>
          <p:nvPr/>
        </p:nvCxnSpPr>
        <p:spPr>
          <a:xfrm>
            <a:off x="293299" y="6033065"/>
            <a:ext cx="1593012"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6704899" y="4350594"/>
            <a:ext cx="2426345" cy="1489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000" dirty="0">
                <a:solidFill>
                  <a:schemeClr val="tx1"/>
                </a:solidFill>
              </a:rPr>
              <a:t>En cas de défaut de la contrepartie, seule l’éventuelle insuffisance de collatéral se matérialisera en risque de crédit</a:t>
            </a:r>
          </a:p>
        </p:txBody>
      </p:sp>
      <p:sp>
        <p:nvSpPr>
          <p:cNvPr id="72" name="ZoneTexte 71"/>
          <p:cNvSpPr txBox="1"/>
          <p:nvPr/>
        </p:nvSpPr>
        <p:spPr>
          <a:xfrm>
            <a:off x="293300" y="6226048"/>
            <a:ext cx="8843010" cy="215444"/>
          </a:xfrm>
          <a:prstGeom prst="rect">
            <a:avLst/>
          </a:prstGeom>
          <a:noFill/>
        </p:spPr>
        <p:txBody>
          <a:bodyPr wrap="square" rtlCol="0">
            <a:spAutoFit/>
          </a:bodyPr>
          <a:lstStyle/>
          <a:p>
            <a:pPr marL="87313" indent="-87313"/>
            <a:r>
              <a:rPr lang="fr-CH" sz="800" baseline="30000" dirty="0"/>
              <a:t>2 	</a:t>
            </a:r>
            <a:r>
              <a:rPr lang="fr-CH" sz="800" dirty="0" err="1"/>
              <a:t>Credit</a:t>
            </a:r>
            <a:r>
              <a:rPr lang="fr-CH" sz="800" dirty="0"/>
              <a:t> support </a:t>
            </a:r>
            <a:r>
              <a:rPr lang="fr-CH" sz="800" dirty="0" err="1"/>
              <a:t>Annex</a:t>
            </a:r>
            <a:endParaRPr lang="fr-CH" sz="800" dirty="0"/>
          </a:p>
        </p:txBody>
      </p:sp>
    </p:spTree>
    <p:extLst>
      <p:ext uri="{BB962C8B-B14F-4D97-AF65-F5344CB8AC3E}">
        <p14:creationId xmlns:p14="http://schemas.microsoft.com/office/powerpoint/2010/main" val="412601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p:bldP spid="66" grpId="0"/>
      <p:bldP spid="68"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6</a:t>
            </a:fld>
            <a:endParaRPr lang="fr-CH" dirty="0"/>
          </a:p>
        </p:txBody>
      </p:sp>
      <p:sp>
        <p:nvSpPr>
          <p:cNvPr id="3" name="Espace réservé du texte 2"/>
          <p:cNvSpPr>
            <a:spLocks noGrp="1"/>
          </p:cNvSpPr>
          <p:nvPr>
            <p:ph type="body" sz="quarter" idx="11"/>
          </p:nvPr>
        </p:nvSpPr>
        <p:spPr/>
        <p:txBody>
          <a:bodyPr/>
          <a:lstStyle/>
          <a:p>
            <a:endParaRPr lang="fr-CH"/>
          </a:p>
        </p:txBody>
      </p:sp>
      <p:sp>
        <p:nvSpPr>
          <p:cNvPr id="5" name="Espace réservé du texte 4"/>
          <p:cNvSpPr>
            <a:spLocks noGrp="1"/>
          </p:cNvSpPr>
          <p:nvPr>
            <p:ph type="body" sz="quarter" idx="13"/>
          </p:nvPr>
        </p:nvSpPr>
        <p:spPr/>
        <p:txBody>
          <a:bodyPr/>
          <a:lstStyle/>
          <a:p>
            <a:r>
              <a:rPr lang="fr-CH" dirty="0"/>
              <a:t>Risque de pré-règlement</a:t>
            </a:r>
          </a:p>
        </p:txBody>
      </p:sp>
      <p:sp>
        <p:nvSpPr>
          <p:cNvPr id="6" name="Titre 5"/>
          <p:cNvSpPr>
            <a:spLocks noGrp="1"/>
          </p:cNvSpPr>
          <p:nvPr>
            <p:ph type="title"/>
          </p:nvPr>
        </p:nvSpPr>
        <p:spPr/>
        <p:txBody>
          <a:bodyPr/>
          <a:lstStyle/>
          <a:p>
            <a:r>
              <a:rPr lang="fr-CH" dirty="0"/>
              <a:t>Risque de crédit</a:t>
            </a:r>
          </a:p>
        </p:txBody>
      </p:sp>
      <p:pic>
        <p:nvPicPr>
          <p:cNvPr id="7"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789112" y="135078"/>
            <a:ext cx="2340000" cy="646331"/>
          </a:xfrm>
          <a:prstGeom prst="rect">
            <a:avLst/>
          </a:prstGeom>
          <a:solidFill>
            <a:srgbClr val="FFC000"/>
          </a:solidFill>
        </p:spPr>
        <p:txBody>
          <a:bodyPr wrap="square" rtlCol="0">
            <a:spAutoFit/>
          </a:bodyPr>
          <a:lstStyle/>
          <a:p>
            <a:pPr algn="ctr"/>
            <a:r>
              <a:rPr lang="fr-CH" sz="1200" dirty="0"/>
              <a:t>Planche reprise d’une formation</a:t>
            </a:r>
          </a:p>
          <a:p>
            <a:pPr algn="ctr"/>
            <a:r>
              <a:rPr lang="fr-CH" sz="1200" dirty="0"/>
              <a:t>dispensée à des Conseillers clientèle et à des </a:t>
            </a:r>
            <a:r>
              <a:rPr lang="fr-CH" sz="1200" dirty="0" err="1"/>
              <a:t>Credit</a:t>
            </a:r>
            <a:r>
              <a:rPr lang="fr-CH" sz="1200" dirty="0"/>
              <a:t> </a:t>
            </a:r>
            <a:r>
              <a:rPr lang="fr-CH" sz="1200" dirty="0" err="1"/>
              <a:t>officer</a:t>
            </a:r>
            <a:endParaRPr lang="fr-CH" sz="1200" dirty="0"/>
          </a:p>
        </p:txBody>
      </p:sp>
      <p:cxnSp>
        <p:nvCxnSpPr>
          <p:cNvPr id="10" name="Connecteur droit 9"/>
          <p:cNvCxnSpPr/>
          <p:nvPr/>
        </p:nvCxnSpPr>
        <p:spPr>
          <a:xfrm>
            <a:off x="6789112" y="135078"/>
            <a:ext cx="2340000"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Connecteur droit 10"/>
          <p:cNvCxnSpPr/>
          <p:nvPr/>
        </p:nvCxnSpPr>
        <p:spPr>
          <a:xfrm>
            <a:off x="6789112" y="771053"/>
            <a:ext cx="2340000" cy="0"/>
          </a:xfrm>
          <a:prstGeom prst="line">
            <a:avLst/>
          </a:prstGeom>
          <a:ln/>
        </p:spPr>
        <p:style>
          <a:lnRef idx="1">
            <a:schemeClr val="dk1"/>
          </a:lnRef>
          <a:fillRef idx="0">
            <a:schemeClr val="dk1"/>
          </a:fillRef>
          <a:effectRef idx="0">
            <a:schemeClr val="dk1"/>
          </a:effectRef>
          <a:fontRef idx="minor">
            <a:schemeClr val="tx1"/>
          </a:fontRef>
        </p:style>
      </p:cxnSp>
      <p:sp>
        <p:nvSpPr>
          <p:cNvPr id="13" name="ZoneTexte 12"/>
          <p:cNvSpPr txBox="1"/>
          <p:nvPr/>
        </p:nvSpPr>
        <p:spPr>
          <a:xfrm>
            <a:off x="373811" y="897529"/>
            <a:ext cx="9170377"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CH" sz="2000" b="1" dirty="0">
                <a:solidFill>
                  <a:schemeClr val="bg2"/>
                </a:solidFill>
              </a:rPr>
              <a:t>Valeurs de remplacement positives </a:t>
            </a:r>
            <a:r>
              <a:rPr lang="fr-CH" sz="1600" b="1" dirty="0">
                <a:solidFill>
                  <a:schemeClr val="bg2"/>
                </a:solidFill>
              </a:rPr>
              <a:t>découlant d'instruments dérivés financiers</a:t>
            </a:r>
          </a:p>
        </p:txBody>
      </p:sp>
      <p:pic>
        <p:nvPicPr>
          <p:cNvPr id="12" name="Picture 3"/>
          <p:cNvPicPr>
            <a:picLocks noChangeAspect="1" noChangeArrowheads="1"/>
          </p:cNvPicPr>
          <p:nvPr/>
        </p:nvPicPr>
        <p:blipFill rotWithShape="1">
          <a:blip r:embed="rId3">
            <a:clrChange>
              <a:clrFrom>
                <a:srgbClr val="F6F6F6"/>
              </a:clrFrom>
              <a:clrTo>
                <a:srgbClr val="F6F6F6">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13985" r="13533"/>
          <a:stretch/>
        </p:blipFill>
        <p:spPr bwMode="auto">
          <a:xfrm>
            <a:off x="288228" y="1249720"/>
            <a:ext cx="2652846" cy="5129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e 8"/>
          <p:cNvGrpSpPr/>
          <p:nvPr/>
        </p:nvGrpSpPr>
        <p:grpSpPr>
          <a:xfrm>
            <a:off x="2941074" y="1373138"/>
            <a:ext cx="6610506" cy="757130"/>
            <a:chOff x="2941074" y="1373138"/>
            <a:chExt cx="6610506" cy="757130"/>
          </a:xfrm>
        </p:grpSpPr>
        <p:sp>
          <p:nvSpPr>
            <p:cNvPr id="14" name="Rectangle 13"/>
            <p:cNvSpPr/>
            <p:nvPr/>
          </p:nvSpPr>
          <p:spPr>
            <a:xfrm>
              <a:off x="2941074" y="1373138"/>
              <a:ext cx="1035703" cy="228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ysClr val="windowText" lastClr="000000"/>
                  </a:solidFill>
                </a:rPr>
                <a:t>Conclusion :</a:t>
              </a:r>
            </a:p>
          </p:txBody>
        </p:sp>
        <p:sp>
          <p:nvSpPr>
            <p:cNvPr id="15" name="Rectangle 14"/>
            <p:cNvSpPr/>
            <p:nvPr/>
          </p:nvSpPr>
          <p:spPr>
            <a:xfrm>
              <a:off x="3976778" y="1373138"/>
              <a:ext cx="5574802" cy="757130"/>
            </a:xfrm>
            <a:prstGeom prst="rect">
              <a:avLst/>
            </a:prstGeom>
          </p:spPr>
          <p:txBody>
            <a:bodyPr wrap="square">
              <a:spAutoFit/>
            </a:bodyPr>
            <a:lstStyle/>
            <a:p>
              <a:pPr marL="176213" indent="-176213" algn="just">
                <a:lnSpc>
                  <a:spcPct val="90000"/>
                </a:lnSpc>
                <a:buFont typeface="Arial" panose="020B0604020202020204" pitchFamily="34" charset="0"/>
                <a:buChar char="•"/>
              </a:pPr>
              <a:r>
                <a:rPr lang="fr-CH" altLang="fr-FR" sz="1200" b="1" kern="0" dirty="0">
                  <a:solidFill>
                    <a:srgbClr val="00B050"/>
                  </a:solidFill>
                </a:rPr>
                <a:t>Une transaction de couverture de change n'est jamais anodine ! </a:t>
              </a:r>
              <a:r>
                <a:rPr lang="fr-CH" altLang="fr-FR" sz="1200" kern="0" dirty="0"/>
                <a:t>Ces transactions doivent s'inscrire dans une </a:t>
              </a:r>
              <a:r>
                <a:rPr lang="fr-CH" altLang="fr-FR" sz="1200" b="1" kern="0" dirty="0">
                  <a:solidFill>
                    <a:srgbClr val="00B050"/>
                  </a:solidFill>
                </a:rPr>
                <a:t>stratégie de couverture</a:t>
              </a:r>
              <a:r>
                <a:rPr lang="fr-CH" altLang="fr-FR" sz="1200" b="1" kern="0" baseline="30000" dirty="0">
                  <a:solidFill>
                    <a:srgbClr val="00B050"/>
                  </a:solidFill>
                </a:rPr>
                <a:t>1</a:t>
              </a:r>
              <a:r>
                <a:rPr lang="fr-CH" altLang="fr-FR" sz="1200" kern="0" dirty="0"/>
                <a:t>. Le terme 'stratégie' implique que les contours de la stratégie doivent </a:t>
              </a:r>
              <a:r>
                <a:rPr lang="fr-CH" altLang="fr-FR" sz="1200" b="1" kern="0" dirty="0">
                  <a:solidFill>
                    <a:srgbClr val="00B050"/>
                  </a:solidFill>
                </a:rPr>
                <a:t>être validés par la haute direction </a:t>
              </a:r>
              <a:r>
                <a:rPr lang="fr-CH" altLang="fr-FR" sz="1200" kern="0" dirty="0"/>
                <a:t>du client</a:t>
              </a:r>
            </a:p>
          </p:txBody>
        </p:sp>
      </p:grpSp>
      <p:grpSp>
        <p:nvGrpSpPr>
          <p:cNvPr id="4" name="Groupe 3"/>
          <p:cNvGrpSpPr/>
          <p:nvPr/>
        </p:nvGrpSpPr>
        <p:grpSpPr>
          <a:xfrm>
            <a:off x="1787994" y="6093449"/>
            <a:ext cx="4837096" cy="221100"/>
            <a:chOff x="1787994" y="6093449"/>
            <a:chExt cx="4837096" cy="221100"/>
          </a:xfrm>
        </p:grpSpPr>
        <p:sp>
          <p:nvSpPr>
            <p:cNvPr id="16" name="ZoneTexte 15"/>
            <p:cNvSpPr txBox="1"/>
            <p:nvPr/>
          </p:nvSpPr>
          <p:spPr>
            <a:xfrm>
              <a:off x="1787995" y="6099105"/>
              <a:ext cx="4837095" cy="215444"/>
            </a:xfrm>
            <a:prstGeom prst="rect">
              <a:avLst/>
            </a:prstGeom>
            <a:noFill/>
          </p:spPr>
          <p:txBody>
            <a:bodyPr wrap="square" rtlCol="0">
              <a:spAutoFit/>
            </a:bodyPr>
            <a:lstStyle/>
            <a:p>
              <a:pPr marL="87313" indent="-87313"/>
              <a:r>
                <a:rPr lang="fr-CH" sz="800" baseline="30000" dirty="0"/>
                <a:t>1 	</a:t>
              </a:r>
              <a:r>
                <a:rPr lang="fr-CH" sz="800" dirty="0"/>
                <a:t>Un appui des spécialistes FX de la banque une réelle plus-value que nous pouvons offrir au client</a:t>
              </a:r>
            </a:p>
          </p:txBody>
        </p:sp>
        <p:cxnSp>
          <p:nvCxnSpPr>
            <p:cNvPr id="17" name="Connecteur droit 16"/>
            <p:cNvCxnSpPr/>
            <p:nvPr/>
          </p:nvCxnSpPr>
          <p:spPr>
            <a:xfrm>
              <a:off x="1787994" y="6093449"/>
              <a:ext cx="1593012" cy="0"/>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25" name="Groupe 24"/>
          <p:cNvGrpSpPr/>
          <p:nvPr/>
        </p:nvGrpSpPr>
        <p:grpSpPr>
          <a:xfrm>
            <a:off x="2493035" y="2200689"/>
            <a:ext cx="6937546" cy="672523"/>
            <a:chOff x="2493035" y="2200689"/>
            <a:chExt cx="6937546" cy="672523"/>
          </a:xfrm>
        </p:grpSpPr>
        <p:sp>
          <p:nvSpPr>
            <p:cNvPr id="18" name="Rectangle 17"/>
            <p:cNvSpPr/>
            <p:nvPr/>
          </p:nvSpPr>
          <p:spPr>
            <a:xfrm>
              <a:off x="2653527" y="2200689"/>
              <a:ext cx="4782444" cy="251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ysClr val="windowText" lastClr="000000"/>
                  </a:solidFill>
                </a:rPr>
                <a:t>Exemple d'un cas réel pour imager les risques encourus par le client : </a:t>
              </a:r>
            </a:p>
          </p:txBody>
        </p:sp>
        <p:sp>
          <p:nvSpPr>
            <p:cNvPr id="19" name="Rectangle 18"/>
            <p:cNvSpPr/>
            <p:nvPr/>
          </p:nvSpPr>
          <p:spPr>
            <a:xfrm>
              <a:off x="2493035" y="2448480"/>
              <a:ext cx="6937546" cy="424732"/>
            </a:xfrm>
            <a:prstGeom prst="rect">
              <a:avLst/>
            </a:prstGeom>
          </p:spPr>
          <p:txBody>
            <a:bodyPr wrap="square">
              <a:spAutoFit/>
            </a:bodyPr>
            <a:lstStyle/>
            <a:p>
              <a:pPr marL="180975" indent="-180975" algn="just">
                <a:lnSpc>
                  <a:spcPct val="90000"/>
                </a:lnSpc>
                <a:buFont typeface="Arial" panose="020B0604020202020204" pitchFamily="34" charset="0"/>
                <a:buChar char="•"/>
              </a:pPr>
              <a:r>
                <a:rPr lang="fr-CH" altLang="fr-FR" sz="1200" kern="0" dirty="0"/>
                <a:t>IC Import Car Sàrl</a:t>
              </a:r>
              <a:r>
                <a:rPr lang="fr-CH" altLang="fr-FR" sz="1200" kern="0" baseline="30000" dirty="0"/>
                <a:t>2</a:t>
              </a:r>
              <a:r>
                <a:rPr lang="fr-CH" altLang="fr-FR" sz="1200" kern="0" dirty="0"/>
                <a:t> est un garage qui importe (en parallèle) des voitures de marque allemande pour les revendre en Suisse à des prix inférieurs à ceux pratiqués par les concessionnaires officiels. </a:t>
              </a:r>
            </a:p>
          </p:txBody>
        </p:sp>
      </p:grpSp>
      <p:sp>
        <p:nvSpPr>
          <p:cNvPr id="20" name="Rectangle 19"/>
          <p:cNvSpPr/>
          <p:nvPr/>
        </p:nvSpPr>
        <p:spPr>
          <a:xfrm>
            <a:off x="2323133" y="2876402"/>
            <a:ext cx="7228447" cy="757130"/>
          </a:xfrm>
          <a:prstGeom prst="rect">
            <a:avLst/>
          </a:prstGeom>
        </p:spPr>
        <p:txBody>
          <a:bodyPr wrap="square">
            <a:spAutoFit/>
          </a:bodyPr>
          <a:lstStyle/>
          <a:p>
            <a:pPr marL="180975" indent="-180975" algn="just">
              <a:lnSpc>
                <a:spcPct val="90000"/>
              </a:lnSpc>
              <a:buFont typeface="Arial" panose="020B0604020202020204" pitchFamily="34" charset="0"/>
              <a:buChar char="•"/>
            </a:pPr>
            <a:r>
              <a:rPr lang="fr-CH" altLang="fr-FR" sz="1200" kern="0" dirty="0"/>
              <a:t>Le patron de IC Import Car Sàrl</a:t>
            </a:r>
            <a:r>
              <a:rPr lang="fr-CH" altLang="fr-FR" sz="1200" kern="0" baseline="30000" dirty="0"/>
              <a:t>2</a:t>
            </a:r>
            <a:r>
              <a:rPr lang="fr-CH" altLang="fr-FR" sz="1200" kern="0" dirty="0"/>
              <a:t> ne souhaite pas prendre de risque de change et pratique une stratégie de '</a:t>
            </a:r>
            <a:r>
              <a:rPr lang="fr-CH" altLang="fr-FR" sz="1200" kern="0" dirty="0" err="1"/>
              <a:t>hedging</a:t>
            </a:r>
            <a:r>
              <a:rPr lang="fr-CH" altLang="fr-FR" sz="1200" kern="0" dirty="0"/>
              <a:t> parfait' (id. achat de EUR à terme lors de chaque commande de voiture). Cette pratique peut être qualifiée de 'conservatrice'. Les clients finaux doivent payer 5% d'acompte à la commande, acompte qui reste dû à IC Import Car Sàrl</a:t>
            </a:r>
            <a:r>
              <a:rPr lang="fr-CH" altLang="fr-FR" sz="1200" kern="0" baseline="30000" dirty="0"/>
              <a:t>2</a:t>
            </a:r>
            <a:r>
              <a:rPr lang="fr-CH" altLang="fr-FR" sz="1200" kern="0" dirty="0"/>
              <a:t> .</a:t>
            </a:r>
          </a:p>
        </p:txBody>
      </p:sp>
      <p:sp>
        <p:nvSpPr>
          <p:cNvPr id="21" name="Rectangle 20"/>
          <p:cNvSpPr/>
          <p:nvPr/>
        </p:nvSpPr>
        <p:spPr>
          <a:xfrm>
            <a:off x="2066829" y="3621234"/>
            <a:ext cx="7448468" cy="923330"/>
          </a:xfrm>
          <a:prstGeom prst="rect">
            <a:avLst/>
          </a:prstGeom>
        </p:spPr>
        <p:txBody>
          <a:bodyPr wrap="square">
            <a:spAutoFit/>
          </a:bodyPr>
          <a:lstStyle/>
          <a:p>
            <a:pPr marL="180975" indent="-180975" algn="just">
              <a:lnSpc>
                <a:spcPct val="90000"/>
              </a:lnSpc>
              <a:buFont typeface="Arial" panose="020B0604020202020204" pitchFamily="34" charset="0"/>
              <a:buChar char="•"/>
            </a:pPr>
            <a:r>
              <a:rPr lang="fr-CH" altLang="fr-FR" sz="1200" kern="0" dirty="0"/>
              <a:t>Suite à une chute drastique de l'EUR de près de 20% face au CHF, plusieurs autres importateurs </a:t>
            </a:r>
            <a:r>
              <a:rPr lang="fr-CH" altLang="fr-FR" sz="1200" i="1" kern="0" dirty="0"/>
              <a:t>parallèles</a:t>
            </a:r>
            <a:r>
              <a:rPr lang="fr-CH" altLang="fr-FR" sz="1200" kern="0" dirty="0"/>
              <a:t> et la plupart des importateurs officiels répercutent la baisse de l'Euro sur leurs véhicules en stock et sur leurs véhicules nouvellement commandés. Cette tendance de marché occasionne la rupture de plusieurs contrats et l'augmentation des stocks de IC Import Car Sàrl</a:t>
            </a:r>
            <a:r>
              <a:rPr lang="fr-CH" altLang="fr-FR" sz="1200" kern="0" baseline="30000" dirty="0"/>
              <a:t>2</a:t>
            </a:r>
            <a:r>
              <a:rPr lang="fr-CH" altLang="fr-FR" sz="1200" kern="0" dirty="0"/>
              <a:t> à des prix de revient ~15% supérieurs aux prix actuels de marché</a:t>
            </a:r>
          </a:p>
        </p:txBody>
      </p:sp>
      <p:grpSp>
        <p:nvGrpSpPr>
          <p:cNvPr id="26" name="Groupe 25"/>
          <p:cNvGrpSpPr/>
          <p:nvPr/>
        </p:nvGrpSpPr>
        <p:grpSpPr>
          <a:xfrm>
            <a:off x="1722318" y="4588724"/>
            <a:ext cx="7708263" cy="1231902"/>
            <a:chOff x="1722318" y="4588724"/>
            <a:chExt cx="7708263" cy="1231902"/>
          </a:xfrm>
        </p:grpSpPr>
        <p:sp>
          <p:nvSpPr>
            <p:cNvPr id="22" name="Rectangle 21"/>
            <p:cNvSpPr/>
            <p:nvPr/>
          </p:nvSpPr>
          <p:spPr>
            <a:xfrm>
              <a:off x="1722318" y="4588724"/>
              <a:ext cx="1366705" cy="333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ysClr val="windowText" lastClr="000000"/>
                  </a:solidFill>
                </a:rPr>
                <a:t>Enseignements :</a:t>
              </a:r>
            </a:p>
          </p:txBody>
        </p:sp>
        <p:sp>
          <p:nvSpPr>
            <p:cNvPr id="23" name="Rectangle 22"/>
            <p:cNvSpPr/>
            <p:nvPr/>
          </p:nvSpPr>
          <p:spPr>
            <a:xfrm>
              <a:off x="1722319" y="4897296"/>
              <a:ext cx="7708262" cy="923330"/>
            </a:xfrm>
            <a:prstGeom prst="rect">
              <a:avLst/>
            </a:prstGeom>
          </p:spPr>
          <p:txBody>
            <a:bodyPr wrap="square">
              <a:spAutoFit/>
            </a:bodyPr>
            <a:lstStyle/>
            <a:p>
              <a:pPr marL="180975" indent="-180975" algn="just">
                <a:lnSpc>
                  <a:spcPct val="90000"/>
                </a:lnSpc>
                <a:buFont typeface="Arial" panose="020B0604020202020204" pitchFamily="34" charset="0"/>
                <a:buChar char="•"/>
              </a:pPr>
              <a:r>
                <a:rPr lang="fr-CH" altLang="fr-FR" sz="1200" kern="0" dirty="0">
                  <a:solidFill>
                    <a:sysClr val="windowText" lastClr="000000"/>
                  </a:solidFill>
                </a:rPr>
                <a:t>Cette décision stratégique (prudente et conservatrice) s'avère catastrophique pour </a:t>
              </a:r>
              <a:r>
                <a:rPr lang="fr-CH" altLang="fr-FR" sz="1200" kern="0" dirty="0"/>
                <a:t>IC Import Car Sàrl</a:t>
              </a:r>
              <a:r>
                <a:rPr lang="fr-CH" altLang="fr-FR" sz="1200" kern="0" baseline="30000" dirty="0"/>
                <a:t>2</a:t>
              </a:r>
              <a:r>
                <a:rPr lang="fr-CH" altLang="fr-FR" sz="1200" kern="0" dirty="0"/>
                <a:t> </a:t>
              </a:r>
              <a:endParaRPr lang="fr-CH" altLang="fr-FR" sz="1200" kern="0" dirty="0">
                <a:solidFill>
                  <a:sysClr val="windowText" lastClr="000000"/>
                </a:solidFill>
              </a:endParaRPr>
            </a:p>
            <a:p>
              <a:pPr marL="180975" indent="-180975" algn="just">
                <a:lnSpc>
                  <a:spcPct val="90000"/>
                </a:lnSpc>
                <a:buFont typeface="Arial" panose="020B0604020202020204" pitchFamily="34" charset="0"/>
                <a:buChar char="•"/>
              </a:pPr>
              <a:r>
                <a:rPr lang="fr-CH" altLang="fr-FR" sz="1200" kern="0" dirty="0">
                  <a:solidFill>
                    <a:sysClr val="windowText" lastClr="000000"/>
                  </a:solidFill>
                </a:rPr>
                <a:t>Il est certes impossible de prédire l'évolution des cours de change. Cela étant, les scenarios de marché (id. comment évoluera le marché en cas de forte baisse de l'EUR) n'ont pas été posés et les risques en présence d'une telle évolution n'ont pas été correctement appréciés</a:t>
              </a:r>
            </a:p>
            <a:p>
              <a:pPr marL="180975" indent="-180975" algn="just">
                <a:lnSpc>
                  <a:spcPct val="90000"/>
                </a:lnSpc>
                <a:buFont typeface="Arial" panose="020B0604020202020204" pitchFamily="34" charset="0"/>
                <a:buChar char="•"/>
              </a:pPr>
              <a:r>
                <a:rPr lang="fr-CH" altLang="fr-FR" sz="1200" kern="0" dirty="0">
                  <a:solidFill>
                    <a:sysClr val="windowText" lastClr="000000"/>
                  </a:solidFill>
                </a:rPr>
                <a:t>Les risques inhérents au business model du client n’ont pas été identifiés correctement (know </a:t>
              </a:r>
              <a:r>
                <a:rPr lang="fr-CH" altLang="fr-FR" sz="1200" kern="0" dirty="0" err="1">
                  <a:solidFill>
                    <a:sysClr val="windowText" lastClr="000000"/>
                  </a:solidFill>
                </a:rPr>
                <a:t>your</a:t>
              </a:r>
              <a:r>
                <a:rPr lang="fr-CH" altLang="fr-FR" sz="1200" kern="0" dirty="0">
                  <a:solidFill>
                    <a:sysClr val="windowText" lastClr="000000"/>
                  </a:solidFill>
                </a:rPr>
                <a:t> </a:t>
              </a:r>
              <a:r>
                <a:rPr lang="fr-CH" altLang="fr-FR" sz="1200" kern="0" dirty="0" err="1">
                  <a:solidFill>
                    <a:sysClr val="windowText" lastClr="000000"/>
                  </a:solidFill>
                </a:rPr>
                <a:t>customer</a:t>
              </a:r>
              <a:r>
                <a:rPr lang="fr-CH" altLang="fr-FR" sz="1200" kern="0" dirty="0">
                  <a:solidFill>
                    <a:sysClr val="windowText" lastClr="000000"/>
                  </a:solidFill>
                </a:rPr>
                <a:t>)</a:t>
              </a:r>
            </a:p>
          </p:txBody>
        </p:sp>
      </p:grpSp>
      <p:sp>
        <p:nvSpPr>
          <p:cNvPr id="24" name="ZoneTexte 23"/>
          <p:cNvSpPr txBox="1"/>
          <p:nvPr/>
        </p:nvSpPr>
        <p:spPr>
          <a:xfrm>
            <a:off x="1787994" y="6271205"/>
            <a:ext cx="4837095" cy="215444"/>
          </a:xfrm>
          <a:prstGeom prst="rect">
            <a:avLst/>
          </a:prstGeom>
          <a:noFill/>
        </p:spPr>
        <p:txBody>
          <a:bodyPr wrap="square" rtlCol="0">
            <a:spAutoFit/>
          </a:bodyPr>
          <a:lstStyle/>
          <a:p>
            <a:pPr marL="87313" indent="-87313"/>
            <a:r>
              <a:rPr lang="fr-CH" sz="800" baseline="30000" dirty="0"/>
              <a:t>2</a:t>
            </a:r>
            <a:r>
              <a:rPr lang="fr-CH" sz="800" dirty="0"/>
              <a:t>	Raison sociale fictive</a:t>
            </a:r>
          </a:p>
        </p:txBody>
      </p:sp>
    </p:spTree>
    <p:extLst>
      <p:ext uri="{BB962C8B-B14F-4D97-AF65-F5344CB8AC3E}">
        <p14:creationId xmlns:p14="http://schemas.microsoft.com/office/powerpoint/2010/main" val="130380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7</a:t>
            </a:fld>
            <a:endParaRPr lang="fr-CH" dirty="0"/>
          </a:p>
        </p:txBody>
      </p:sp>
      <p:sp>
        <p:nvSpPr>
          <p:cNvPr id="3" name="Espace réservé du texte 2"/>
          <p:cNvSpPr>
            <a:spLocks noGrp="1"/>
          </p:cNvSpPr>
          <p:nvPr>
            <p:ph type="body" sz="quarter" idx="11"/>
          </p:nvPr>
        </p:nvSpPr>
        <p:spPr/>
        <p:txBody>
          <a:bodyPr/>
          <a:lstStyle/>
          <a:p>
            <a:endParaRPr lang="fr-CH"/>
          </a:p>
        </p:txBody>
      </p:sp>
      <p:sp>
        <p:nvSpPr>
          <p:cNvPr id="5" name="Espace réservé du texte 4"/>
          <p:cNvSpPr>
            <a:spLocks noGrp="1"/>
          </p:cNvSpPr>
          <p:nvPr>
            <p:ph type="body" sz="quarter" idx="13"/>
          </p:nvPr>
        </p:nvSpPr>
        <p:spPr/>
        <p:txBody>
          <a:bodyPr/>
          <a:lstStyle/>
          <a:p>
            <a:r>
              <a:rPr lang="fr-CH" dirty="0"/>
              <a:t>Risque de règlement (SSI –Définition et fonctionnement)</a:t>
            </a:r>
          </a:p>
        </p:txBody>
      </p:sp>
      <p:sp>
        <p:nvSpPr>
          <p:cNvPr id="6" name="Titre 5"/>
          <p:cNvSpPr>
            <a:spLocks noGrp="1"/>
          </p:cNvSpPr>
          <p:nvPr>
            <p:ph type="title"/>
          </p:nvPr>
        </p:nvSpPr>
        <p:spPr/>
        <p:txBody>
          <a:bodyPr/>
          <a:lstStyle/>
          <a:p>
            <a:r>
              <a:rPr lang="fr-CH" dirty="0"/>
              <a:t>Risque de crédit</a:t>
            </a:r>
          </a:p>
        </p:txBody>
      </p:sp>
      <p:pic>
        <p:nvPicPr>
          <p:cNvPr id="8"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0362" y="1026363"/>
            <a:ext cx="1297534" cy="1666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Définition</a:t>
            </a:r>
          </a:p>
        </p:txBody>
      </p:sp>
      <p:sp>
        <p:nvSpPr>
          <p:cNvPr id="11" name="Rectangle 10"/>
          <p:cNvSpPr/>
          <p:nvPr/>
        </p:nvSpPr>
        <p:spPr>
          <a:xfrm>
            <a:off x="359797" y="2858330"/>
            <a:ext cx="1298099" cy="3267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Fonctionnement</a:t>
            </a:r>
          </a:p>
        </p:txBody>
      </p:sp>
      <p:sp>
        <p:nvSpPr>
          <p:cNvPr id="24" name="Rectangle 23"/>
          <p:cNvSpPr/>
          <p:nvPr/>
        </p:nvSpPr>
        <p:spPr>
          <a:xfrm>
            <a:off x="1709862" y="1026363"/>
            <a:ext cx="7426448" cy="1666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Font typeface="Arial" panose="020B0604020202020204" pitchFamily="34" charset="0"/>
              <a:buChar char="•"/>
            </a:pPr>
            <a:r>
              <a:rPr lang="fr-CH" sz="1000" dirty="0">
                <a:solidFill>
                  <a:sysClr val="windowText" lastClr="000000"/>
                </a:solidFill>
              </a:rPr>
              <a:t>Les </a:t>
            </a:r>
            <a:r>
              <a:rPr lang="fr-CH" sz="1000" i="1" dirty="0">
                <a:solidFill>
                  <a:sysClr val="windowText" lastClr="000000"/>
                </a:solidFill>
              </a:rPr>
              <a:t>Standard </a:t>
            </a:r>
            <a:r>
              <a:rPr lang="fr-CH" sz="1000" i="1" dirty="0" err="1">
                <a:solidFill>
                  <a:sysClr val="windowText" lastClr="000000"/>
                </a:solidFill>
              </a:rPr>
              <a:t>settlement</a:t>
            </a:r>
            <a:r>
              <a:rPr lang="fr-CH" sz="1000" i="1" dirty="0">
                <a:solidFill>
                  <a:sysClr val="windowText" lastClr="000000"/>
                </a:solidFill>
              </a:rPr>
              <a:t> instructions </a:t>
            </a:r>
            <a:r>
              <a:rPr lang="fr-CH" sz="1000" dirty="0">
                <a:solidFill>
                  <a:sysClr val="windowText" lastClr="000000"/>
                </a:solidFill>
              </a:rPr>
              <a:t>(SSI) désignent les instructions de règlement entre partenaires commerciaux et bancaires basées sur un échange préalable d’informations clés nécessaires à l’exécution de transferts. </a:t>
            </a:r>
          </a:p>
          <a:p>
            <a:pPr marL="171450" indent="-171450">
              <a:buFont typeface="Arial" panose="020B0604020202020204" pitchFamily="34" charset="0"/>
              <a:buChar char="•"/>
            </a:pPr>
            <a:r>
              <a:rPr lang="fr-CH" sz="1000" dirty="0">
                <a:solidFill>
                  <a:sysClr val="windowText" lastClr="000000"/>
                </a:solidFill>
              </a:rPr>
              <a:t>Les SSI sont formatées selon les normes Swift et concernent les transactions internationales notamment les opérations de change et les placements à terme en devise.</a:t>
            </a:r>
          </a:p>
          <a:p>
            <a:pPr marL="171450" indent="-171450">
              <a:buFont typeface="Arial" panose="020B0604020202020204" pitchFamily="34" charset="0"/>
              <a:buChar char="•"/>
            </a:pPr>
            <a:r>
              <a:rPr lang="fr-CH" sz="1000" dirty="0">
                <a:solidFill>
                  <a:sysClr val="windowText" lastClr="000000"/>
                </a:solidFill>
              </a:rPr>
              <a:t>En traitant ses opérations non plus en comptes mais en SSI, le client donne pour chaque transaction les instructions de créditer/débiter les correspondants en devises dans la paire de monnaie traitée.</a:t>
            </a:r>
          </a:p>
          <a:p>
            <a:pPr marL="171450" indent="-171450">
              <a:buFont typeface="Arial" panose="020B0604020202020204" pitchFamily="34" charset="0"/>
              <a:buChar char="•"/>
            </a:pPr>
            <a:r>
              <a:rPr lang="fr-CH" sz="1000" dirty="0">
                <a:solidFill>
                  <a:sysClr val="windowText" lastClr="000000"/>
                </a:solidFill>
              </a:rPr>
              <a:t>Il s’agit d’un mode opératoire pratiqué à l’interbancaire, ainsi qu’avec des clients commerciaux/institutionnels.  </a:t>
            </a:r>
          </a:p>
          <a:p>
            <a:pPr marL="171450" indent="-171450">
              <a:buFont typeface="Arial" panose="020B0604020202020204" pitchFamily="34" charset="0"/>
              <a:buChar char="•"/>
            </a:pPr>
            <a:r>
              <a:rPr lang="fr-CH" sz="1000" dirty="0">
                <a:solidFill>
                  <a:sysClr val="windowText" lastClr="000000"/>
                </a:solidFill>
              </a:rPr>
              <a:t>Pour permettre la génération d’instructions SSI, la banque concernée met à disposition des banques et des entreprises les coordonnées de ses correspondants pour chaque devise et ses numéros de compte auprès de chaque correspondant.</a:t>
            </a:r>
            <a:endParaRPr lang="fr-CH" sz="1000" dirty="0">
              <a:solidFill>
                <a:sysClr val="windowText" lastClr="000000"/>
              </a:solidFill>
              <a:latin typeface="Arial" panose="020B0604020202020204" pitchFamily="34" charset="0"/>
              <a:cs typeface="Arial" panose="020B0604020202020204" pitchFamily="34" charset="0"/>
            </a:endParaRPr>
          </a:p>
        </p:txBody>
      </p:sp>
      <p:grpSp>
        <p:nvGrpSpPr>
          <p:cNvPr id="10" name="Groupe 9"/>
          <p:cNvGrpSpPr/>
          <p:nvPr/>
        </p:nvGrpSpPr>
        <p:grpSpPr>
          <a:xfrm>
            <a:off x="6383424" y="4361535"/>
            <a:ext cx="1943822" cy="1614273"/>
            <a:chOff x="6383424" y="4361535"/>
            <a:chExt cx="1943822" cy="1614273"/>
          </a:xfrm>
        </p:grpSpPr>
        <p:cxnSp>
          <p:nvCxnSpPr>
            <p:cNvPr id="15" name="Connecteur droit avec flèche 14"/>
            <p:cNvCxnSpPr>
              <a:endCxn id="23" idx="0"/>
            </p:cNvCxnSpPr>
            <p:nvPr/>
          </p:nvCxnSpPr>
          <p:spPr>
            <a:xfrm>
              <a:off x="6383424" y="4462060"/>
              <a:ext cx="593757" cy="1027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Image 22"/>
            <p:cNvPicPr>
              <a:picLocks noChangeAspect="1"/>
            </p:cNvPicPr>
            <p:nvPr/>
          </p:nvPicPr>
          <p:blipFill>
            <a:blip r:embed="rId3"/>
            <a:stretch>
              <a:fillRect/>
            </a:stretch>
          </p:blipFill>
          <p:spPr>
            <a:xfrm>
              <a:off x="6450967" y="5489344"/>
              <a:ext cx="1052427" cy="486464"/>
            </a:xfrm>
            <a:prstGeom prst="rect">
              <a:avLst/>
            </a:prstGeom>
          </p:spPr>
        </p:pic>
        <p:sp>
          <p:nvSpPr>
            <p:cNvPr id="31" name="Rectangle 30"/>
            <p:cNvSpPr/>
            <p:nvPr/>
          </p:nvSpPr>
          <p:spPr>
            <a:xfrm>
              <a:off x="6993344" y="4361535"/>
              <a:ext cx="1333902" cy="584775"/>
            </a:xfrm>
            <a:prstGeom prst="rect">
              <a:avLst/>
            </a:prstGeom>
          </p:spPr>
          <p:txBody>
            <a:bodyPr wrap="square">
              <a:spAutoFit/>
            </a:bodyPr>
            <a:lstStyle/>
            <a:p>
              <a:pPr>
                <a:spcBef>
                  <a:spcPts val="500"/>
                </a:spcBef>
              </a:pPr>
              <a:r>
                <a:rPr lang="fr-CH" sz="800" dirty="0">
                  <a:latin typeface="Arial" panose="020B0604020202020204" pitchFamily="34" charset="0"/>
                  <a:cs typeface="Arial" panose="020B0604020202020204" pitchFamily="34" charset="0"/>
                </a:rPr>
                <a:t>2. Paiement à la banque correspondante avec instructions de couvrir le client auprès d’UBS.</a:t>
              </a:r>
            </a:p>
          </p:txBody>
        </p:sp>
        <p:sp>
          <p:nvSpPr>
            <p:cNvPr id="34" name="Ellipse 33"/>
            <p:cNvSpPr/>
            <p:nvPr/>
          </p:nvSpPr>
          <p:spPr bwMode="auto">
            <a:xfrm>
              <a:off x="6553740" y="4826414"/>
              <a:ext cx="180000" cy="180000"/>
            </a:xfrm>
            <a:prstGeom prst="ellipse">
              <a:avLst/>
            </a:prstGeom>
            <a:solidFill>
              <a:schemeClr val="bg1"/>
            </a:solidFill>
            <a:ln>
              <a:solidFill>
                <a:schemeClr val="tx1"/>
              </a:solidFill>
            </a:ln>
            <a:effectLst/>
          </p:spPr>
          <p:txBody>
            <a:bodyPr vert="horz" wrap="square" lIns="0" tIns="0" rIns="0" bIns="0" numCol="1" rtlCol="0" anchor="ctr" anchorCtr="0" compatLnSpc="1">
              <a:prstTxWarp prst="textNoShape">
                <a:avLst/>
              </a:prstTxWarp>
              <a:noAutofit/>
            </a:bodyPr>
            <a:lstStyle/>
            <a:p>
              <a:pPr algn="ctr" defTabSz="912813" eaLnBrk="0" hangingPunct="0">
                <a:buSzPct val="120000"/>
              </a:pPr>
              <a:r>
                <a:rPr lang="fr-CH" sz="1000" b="1" dirty="0">
                  <a:latin typeface="+mn-lt"/>
                </a:rPr>
                <a:t>2</a:t>
              </a:r>
            </a:p>
          </p:txBody>
        </p:sp>
      </p:grpSp>
      <p:grpSp>
        <p:nvGrpSpPr>
          <p:cNvPr id="26" name="Groupe 25"/>
          <p:cNvGrpSpPr/>
          <p:nvPr/>
        </p:nvGrpSpPr>
        <p:grpSpPr>
          <a:xfrm>
            <a:off x="3924177" y="5642576"/>
            <a:ext cx="2088000" cy="576622"/>
            <a:chOff x="3924177" y="5642576"/>
            <a:chExt cx="2088000" cy="576622"/>
          </a:xfrm>
        </p:grpSpPr>
        <p:cxnSp>
          <p:nvCxnSpPr>
            <p:cNvPr id="19" name="Connecteur droit avec flèche 18"/>
            <p:cNvCxnSpPr/>
            <p:nvPr/>
          </p:nvCxnSpPr>
          <p:spPr>
            <a:xfrm flipH="1" flipV="1">
              <a:off x="3924177" y="5735076"/>
              <a:ext cx="208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bwMode="auto">
            <a:xfrm>
              <a:off x="4920902" y="5642576"/>
              <a:ext cx="180000" cy="180000"/>
            </a:xfrm>
            <a:prstGeom prst="ellipse">
              <a:avLst/>
            </a:prstGeom>
            <a:solidFill>
              <a:schemeClr val="bg1"/>
            </a:solidFill>
            <a:ln>
              <a:solidFill>
                <a:schemeClr val="tx1"/>
              </a:solidFill>
            </a:ln>
            <a:effectLst/>
          </p:spPr>
          <p:txBody>
            <a:bodyPr vert="horz" wrap="square" lIns="0" tIns="0" rIns="0" bIns="0" numCol="1" rtlCol="0" anchor="ctr" anchorCtr="0" compatLnSpc="1">
              <a:prstTxWarp prst="textNoShape">
                <a:avLst/>
              </a:prstTxWarp>
              <a:noAutofit/>
            </a:bodyPr>
            <a:lstStyle/>
            <a:p>
              <a:pPr algn="ctr" defTabSz="912813" eaLnBrk="0" hangingPunct="0">
                <a:buSzPct val="120000"/>
              </a:pPr>
              <a:r>
                <a:rPr lang="fr-CH" sz="1000" b="1" dirty="0">
                  <a:latin typeface="+mn-lt"/>
                </a:rPr>
                <a:t>5</a:t>
              </a:r>
            </a:p>
          </p:txBody>
        </p:sp>
        <p:sp>
          <p:nvSpPr>
            <p:cNvPr id="40" name="Rectangle 39"/>
            <p:cNvSpPr/>
            <p:nvPr/>
          </p:nvSpPr>
          <p:spPr>
            <a:xfrm>
              <a:off x="4251305" y="5880644"/>
              <a:ext cx="1519194" cy="338554"/>
            </a:xfrm>
            <a:prstGeom prst="rect">
              <a:avLst/>
            </a:prstGeom>
          </p:spPr>
          <p:txBody>
            <a:bodyPr wrap="square">
              <a:spAutoFit/>
            </a:bodyPr>
            <a:lstStyle/>
            <a:p>
              <a:pPr>
                <a:spcBef>
                  <a:spcPts val="500"/>
                </a:spcBef>
              </a:pPr>
              <a:r>
                <a:rPr lang="fr-CH" sz="800" dirty="0">
                  <a:latin typeface="Arial" panose="020B0604020202020204" pitchFamily="34" charset="0"/>
                  <a:cs typeface="Arial" panose="020B0604020202020204" pitchFamily="34" charset="0"/>
                </a:rPr>
                <a:t>5. Paiement de </a:t>
              </a:r>
              <a:r>
                <a:rPr lang="fr-CH" sz="800" dirty="0" err="1">
                  <a:latin typeface="Arial" panose="020B0604020202020204" pitchFamily="34" charset="0"/>
                  <a:cs typeface="Arial" panose="020B0604020202020204" pitchFamily="34" charset="0"/>
                </a:rPr>
                <a:t>kEUR</a:t>
              </a:r>
              <a:r>
                <a:rPr lang="fr-CH" sz="800" dirty="0">
                  <a:latin typeface="Arial" panose="020B0604020202020204" pitchFamily="34" charset="0"/>
                  <a:cs typeface="Arial" panose="020B0604020202020204" pitchFamily="34" charset="0"/>
                </a:rPr>
                <a:t> 100 d’</a:t>
              </a:r>
              <a:r>
                <a:rPr lang="fr-CH" sz="800" dirty="0" err="1">
                  <a:latin typeface="Arial" panose="020B0604020202020204" pitchFamily="34" charset="0"/>
                  <a:cs typeface="Arial" panose="020B0604020202020204" pitchFamily="34" charset="0"/>
                </a:rPr>
                <a:t>Helaba</a:t>
              </a:r>
              <a:r>
                <a:rPr lang="fr-CH" sz="800" dirty="0">
                  <a:latin typeface="Arial" panose="020B0604020202020204" pitchFamily="34" charset="0"/>
                  <a:cs typeface="Arial" panose="020B0604020202020204" pitchFamily="34" charset="0"/>
                </a:rPr>
                <a:t> Landesbank à UBS </a:t>
              </a:r>
            </a:p>
          </p:txBody>
        </p:sp>
      </p:grpSp>
      <p:grpSp>
        <p:nvGrpSpPr>
          <p:cNvPr id="21" name="Groupe 20"/>
          <p:cNvGrpSpPr/>
          <p:nvPr/>
        </p:nvGrpSpPr>
        <p:grpSpPr>
          <a:xfrm>
            <a:off x="1835327" y="4418424"/>
            <a:ext cx="1629950" cy="1434755"/>
            <a:chOff x="1835327" y="4418424"/>
            <a:chExt cx="1629950" cy="1434755"/>
          </a:xfrm>
        </p:grpSpPr>
        <p:pic>
          <p:nvPicPr>
            <p:cNvPr id="14" name="Image 13" descr="Capture d’écr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3102" y="5616766"/>
              <a:ext cx="872175" cy="236413"/>
            </a:xfrm>
            <a:prstGeom prst="rect">
              <a:avLst/>
            </a:prstGeom>
          </p:spPr>
        </p:pic>
        <p:cxnSp>
          <p:nvCxnSpPr>
            <p:cNvPr id="17" name="Connecteur droit avec flèche 16"/>
            <p:cNvCxnSpPr/>
            <p:nvPr/>
          </p:nvCxnSpPr>
          <p:spPr>
            <a:xfrm>
              <a:off x="2545931" y="4418424"/>
              <a:ext cx="292769" cy="985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bwMode="auto">
            <a:xfrm>
              <a:off x="2590366" y="4826414"/>
              <a:ext cx="180000" cy="180000"/>
            </a:xfrm>
            <a:prstGeom prst="ellipse">
              <a:avLst/>
            </a:prstGeom>
            <a:solidFill>
              <a:schemeClr val="bg1"/>
            </a:solidFill>
            <a:ln>
              <a:solidFill>
                <a:schemeClr val="tx1"/>
              </a:solidFill>
            </a:ln>
            <a:effectLst/>
          </p:spPr>
          <p:txBody>
            <a:bodyPr vert="horz" wrap="square" lIns="0" tIns="0" rIns="0" bIns="0" numCol="1" rtlCol="0" anchor="ctr" anchorCtr="0" compatLnSpc="1">
              <a:prstTxWarp prst="textNoShape">
                <a:avLst/>
              </a:prstTxWarp>
              <a:noAutofit/>
            </a:bodyPr>
            <a:lstStyle/>
            <a:p>
              <a:pPr algn="ctr" defTabSz="912813" eaLnBrk="0" hangingPunct="0">
                <a:buSzPct val="120000"/>
              </a:pPr>
              <a:r>
                <a:rPr lang="fr-CH" sz="1000" b="1" dirty="0">
                  <a:latin typeface="+mn-lt"/>
                </a:rPr>
                <a:t>3</a:t>
              </a:r>
            </a:p>
          </p:txBody>
        </p:sp>
        <p:sp>
          <p:nvSpPr>
            <p:cNvPr id="41" name="Rectangle 40"/>
            <p:cNvSpPr/>
            <p:nvPr/>
          </p:nvSpPr>
          <p:spPr>
            <a:xfrm>
              <a:off x="1835327" y="4691674"/>
              <a:ext cx="838586" cy="461665"/>
            </a:xfrm>
            <a:prstGeom prst="rect">
              <a:avLst/>
            </a:prstGeom>
          </p:spPr>
          <p:txBody>
            <a:bodyPr wrap="square">
              <a:spAutoFit/>
            </a:bodyPr>
            <a:lstStyle/>
            <a:p>
              <a:pPr>
                <a:spcBef>
                  <a:spcPts val="500"/>
                </a:spcBef>
              </a:pPr>
              <a:r>
                <a:rPr lang="fr-CH" sz="800" dirty="0">
                  <a:latin typeface="Arial" panose="020B0604020202020204" pitchFamily="34" charset="0"/>
                  <a:cs typeface="Arial" panose="020B0604020202020204" pitchFamily="34" charset="0"/>
                </a:rPr>
                <a:t>3. Paiement </a:t>
              </a:r>
              <a:r>
                <a:rPr lang="fr-CH" sz="800" dirty="0" err="1">
                  <a:latin typeface="Arial" panose="020B0604020202020204" pitchFamily="34" charset="0"/>
                  <a:cs typeface="Arial" panose="020B0604020202020204" pitchFamily="34" charset="0"/>
                </a:rPr>
                <a:t>kCHF</a:t>
              </a:r>
              <a:r>
                <a:rPr lang="fr-CH" sz="800" dirty="0">
                  <a:latin typeface="Arial" panose="020B0604020202020204" pitchFamily="34" charset="0"/>
                  <a:cs typeface="Arial" panose="020B0604020202020204" pitchFamily="34" charset="0"/>
                </a:rPr>
                <a:t> 95 par le client</a:t>
              </a:r>
            </a:p>
          </p:txBody>
        </p:sp>
      </p:grpSp>
      <p:grpSp>
        <p:nvGrpSpPr>
          <p:cNvPr id="27" name="Groupe 26"/>
          <p:cNvGrpSpPr/>
          <p:nvPr/>
        </p:nvGrpSpPr>
        <p:grpSpPr>
          <a:xfrm>
            <a:off x="2755417" y="4360282"/>
            <a:ext cx="1252238" cy="966788"/>
            <a:chOff x="2755417" y="4360282"/>
            <a:chExt cx="1252238" cy="966788"/>
          </a:xfrm>
        </p:grpSpPr>
        <p:cxnSp>
          <p:nvCxnSpPr>
            <p:cNvPr id="16" name="Connecteur droit avec flèche 15"/>
            <p:cNvCxnSpPr/>
            <p:nvPr/>
          </p:nvCxnSpPr>
          <p:spPr>
            <a:xfrm flipH="1" flipV="1">
              <a:off x="2755417" y="4360282"/>
              <a:ext cx="288173" cy="966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bwMode="auto">
            <a:xfrm>
              <a:off x="2850171" y="4826414"/>
              <a:ext cx="180000" cy="180000"/>
            </a:xfrm>
            <a:prstGeom prst="ellipse">
              <a:avLst/>
            </a:prstGeom>
            <a:solidFill>
              <a:schemeClr val="bg1"/>
            </a:solidFill>
            <a:ln>
              <a:solidFill>
                <a:schemeClr val="tx1"/>
              </a:solidFill>
            </a:ln>
            <a:effectLst/>
          </p:spPr>
          <p:txBody>
            <a:bodyPr vert="horz" wrap="square" lIns="0" tIns="0" rIns="0" bIns="0" numCol="1" rtlCol="0" anchor="ctr" anchorCtr="0" compatLnSpc="1">
              <a:prstTxWarp prst="textNoShape">
                <a:avLst/>
              </a:prstTxWarp>
              <a:noAutofit/>
            </a:bodyPr>
            <a:lstStyle/>
            <a:p>
              <a:pPr algn="ctr" defTabSz="912813" eaLnBrk="0" hangingPunct="0">
                <a:buSzPct val="120000"/>
              </a:pPr>
              <a:r>
                <a:rPr lang="fr-CH" sz="1000" b="1" dirty="0">
                  <a:latin typeface="+mn-lt"/>
                </a:rPr>
                <a:t>6</a:t>
              </a:r>
            </a:p>
          </p:txBody>
        </p:sp>
        <p:sp>
          <p:nvSpPr>
            <p:cNvPr id="42" name="Rectangle 41"/>
            <p:cNvSpPr/>
            <p:nvPr/>
          </p:nvSpPr>
          <p:spPr>
            <a:xfrm>
              <a:off x="3064680" y="4644203"/>
              <a:ext cx="942975" cy="584775"/>
            </a:xfrm>
            <a:prstGeom prst="rect">
              <a:avLst/>
            </a:prstGeom>
          </p:spPr>
          <p:txBody>
            <a:bodyPr wrap="square">
              <a:spAutoFit/>
            </a:bodyPr>
            <a:lstStyle/>
            <a:p>
              <a:pPr>
                <a:spcBef>
                  <a:spcPts val="500"/>
                </a:spcBef>
              </a:pPr>
              <a:r>
                <a:rPr lang="fr-CH" sz="800" dirty="0">
                  <a:latin typeface="Arial" panose="020B0604020202020204" pitchFamily="34" charset="0"/>
                  <a:cs typeface="Arial" panose="020B0604020202020204" pitchFamily="34" charset="0"/>
                </a:rPr>
                <a:t>6. Crédit des </a:t>
              </a:r>
              <a:r>
                <a:rPr lang="fr-CH" sz="800" dirty="0" err="1">
                  <a:latin typeface="Arial" panose="020B0604020202020204" pitchFamily="34" charset="0"/>
                  <a:cs typeface="Arial" panose="020B0604020202020204" pitchFamily="34" charset="0"/>
                </a:rPr>
                <a:t>kEUR</a:t>
              </a:r>
              <a:r>
                <a:rPr lang="fr-CH" sz="800" dirty="0">
                  <a:latin typeface="Arial" panose="020B0604020202020204" pitchFamily="34" charset="0"/>
                  <a:cs typeface="Arial" panose="020B0604020202020204" pitchFamily="34" charset="0"/>
                </a:rPr>
                <a:t> 100 en compte du client par UBS.</a:t>
              </a:r>
            </a:p>
          </p:txBody>
        </p:sp>
      </p:grpSp>
      <p:grpSp>
        <p:nvGrpSpPr>
          <p:cNvPr id="25" name="Groupe 24"/>
          <p:cNvGrpSpPr/>
          <p:nvPr/>
        </p:nvGrpSpPr>
        <p:grpSpPr>
          <a:xfrm>
            <a:off x="3921993" y="4309461"/>
            <a:ext cx="1953639" cy="1302832"/>
            <a:chOff x="3921993" y="4309461"/>
            <a:chExt cx="1953639" cy="1302832"/>
          </a:xfrm>
        </p:grpSpPr>
        <p:cxnSp>
          <p:nvCxnSpPr>
            <p:cNvPr id="20" name="Connecteur en arc 19"/>
            <p:cNvCxnSpPr/>
            <p:nvPr/>
          </p:nvCxnSpPr>
          <p:spPr>
            <a:xfrm flipV="1">
              <a:off x="3921993" y="4309461"/>
              <a:ext cx="1644158" cy="1302832"/>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bwMode="auto">
            <a:xfrm>
              <a:off x="4661231" y="4826414"/>
              <a:ext cx="180000" cy="180000"/>
            </a:xfrm>
            <a:prstGeom prst="ellipse">
              <a:avLst/>
            </a:prstGeom>
            <a:solidFill>
              <a:schemeClr val="bg1"/>
            </a:solidFill>
            <a:ln>
              <a:solidFill>
                <a:schemeClr val="tx1"/>
              </a:solidFill>
            </a:ln>
            <a:effectLst/>
          </p:spPr>
          <p:txBody>
            <a:bodyPr vert="horz" wrap="square" lIns="0" tIns="0" rIns="0" bIns="0" numCol="1" rtlCol="0" anchor="ctr" anchorCtr="0" compatLnSpc="1">
              <a:prstTxWarp prst="textNoShape">
                <a:avLst/>
              </a:prstTxWarp>
              <a:noAutofit/>
            </a:bodyPr>
            <a:lstStyle/>
            <a:p>
              <a:pPr algn="ctr" defTabSz="912813" eaLnBrk="0" hangingPunct="0">
                <a:buSzPct val="120000"/>
              </a:pPr>
              <a:r>
                <a:rPr lang="fr-CH" sz="1000" b="1" dirty="0">
                  <a:latin typeface="+mn-lt"/>
                </a:rPr>
                <a:t>4</a:t>
              </a:r>
            </a:p>
          </p:txBody>
        </p:sp>
        <p:sp>
          <p:nvSpPr>
            <p:cNvPr id="43" name="Rectangle 42"/>
            <p:cNvSpPr/>
            <p:nvPr/>
          </p:nvSpPr>
          <p:spPr>
            <a:xfrm>
              <a:off x="4854110" y="4675463"/>
              <a:ext cx="1021522" cy="583564"/>
            </a:xfrm>
            <a:prstGeom prst="rect">
              <a:avLst/>
            </a:prstGeom>
          </p:spPr>
          <p:txBody>
            <a:bodyPr wrap="square">
              <a:spAutoFit/>
            </a:bodyPr>
            <a:lstStyle/>
            <a:p>
              <a:pPr>
                <a:spcBef>
                  <a:spcPts val="500"/>
                </a:spcBef>
              </a:pPr>
              <a:r>
                <a:rPr lang="fr-CH" sz="800" dirty="0">
                  <a:latin typeface="Arial" panose="020B0604020202020204" pitchFamily="34" charset="0"/>
                  <a:cs typeface="Arial" panose="020B0604020202020204" pitchFamily="34" charset="0"/>
                </a:rPr>
                <a:t>4. Couverture des CHF 95 via SIC (</a:t>
              </a:r>
              <a:r>
                <a:rPr lang="fr-CH" sz="800" dirty="0" err="1">
                  <a:latin typeface="Arial" panose="020B0604020202020204" pitchFamily="34" charset="0"/>
                  <a:cs typeface="Arial" panose="020B0604020202020204" pitchFamily="34" charset="0"/>
                </a:rPr>
                <a:t>Swiss</a:t>
              </a:r>
              <a:r>
                <a:rPr lang="fr-CH" sz="800" dirty="0">
                  <a:latin typeface="Arial" panose="020B0604020202020204" pitchFamily="34" charset="0"/>
                  <a:cs typeface="Arial" panose="020B0604020202020204" pitchFamily="34" charset="0"/>
                </a:rPr>
                <a:t> Interbank Clearing)</a:t>
              </a:r>
            </a:p>
          </p:txBody>
        </p:sp>
      </p:grpSp>
      <p:cxnSp>
        <p:nvCxnSpPr>
          <p:cNvPr id="44" name="Connecteur droit 43"/>
          <p:cNvCxnSpPr/>
          <p:nvPr/>
        </p:nvCxnSpPr>
        <p:spPr>
          <a:xfrm>
            <a:off x="373810" y="2781406"/>
            <a:ext cx="8784000" cy="0"/>
          </a:xfrm>
          <a:prstGeom prst="line">
            <a:avLst/>
          </a:prstGeom>
          <a:ln w="19050">
            <a:solidFill>
              <a:schemeClr val="bg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5" name="Espace réservé du contenu 3"/>
          <p:cNvSpPr>
            <a:spLocks noGrp="1"/>
          </p:cNvSpPr>
          <p:nvPr>
            <p:ph idx="1"/>
          </p:nvPr>
        </p:nvSpPr>
        <p:spPr>
          <a:xfrm>
            <a:off x="1709862" y="2863954"/>
            <a:ext cx="7452102" cy="538945"/>
          </a:xfrm>
        </p:spPr>
        <p:style>
          <a:lnRef idx="2">
            <a:schemeClr val="dk1"/>
          </a:lnRef>
          <a:fillRef idx="1">
            <a:schemeClr val="lt1"/>
          </a:fillRef>
          <a:effectRef idx="0">
            <a:schemeClr val="dk1"/>
          </a:effectRef>
          <a:fontRef idx="minor">
            <a:schemeClr val="dk1"/>
          </a:fontRef>
        </p:style>
        <p:txBody>
          <a:bodyPr anchor="ctr" anchorCtr="0"/>
          <a:lstStyle/>
          <a:p>
            <a:pPr algn="ctr"/>
            <a:r>
              <a:rPr lang="fr-CH" sz="1200" b="1" dirty="0"/>
              <a:t>Cas de figure illustratif </a:t>
            </a:r>
            <a:r>
              <a:rPr lang="fr-CH" sz="1200" dirty="0"/>
              <a:t>: Opération de change (achat par le client de </a:t>
            </a:r>
            <a:r>
              <a:rPr lang="fr-CH" sz="1200" dirty="0" err="1"/>
              <a:t>kEUR</a:t>
            </a:r>
            <a:r>
              <a:rPr lang="fr-CH" sz="1200" dirty="0"/>
              <a:t> 100 contre </a:t>
            </a:r>
            <a:r>
              <a:rPr lang="fr-CH" sz="1200" dirty="0" err="1"/>
              <a:t>kCHF</a:t>
            </a:r>
            <a:r>
              <a:rPr lang="fr-CH" sz="1200" dirty="0"/>
              <a:t> 95</a:t>
            </a:r>
            <a:r>
              <a:rPr lang="fr-CH" sz="1200" baseline="30000" dirty="0"/>
              <a:t>1</a:t>
            </a:r>
            <a:r>
              <a:rPr lang="fr-CH" sz="1200" dirty="0"/>
              <a:t>). </a:t>
            </a:r>
          </a:p>
          <a:p>
            <a:pPr algn="ctr"/>
            <a:r>
              <a:rPr lang="fr-CH" sz="1200" dirty="0"/>
              <a:t>Comptes du client auprès d’UBS. BCV retenue pour effectuer l’opération.</a:t>
            </a:r>
          </a:p>
        </p:txBody>
      </p:sp>
      <p:grpSp>
        <p:nvGrpSpPr>
          <p:cNvPr id="4" name="Groupe 3"/>
          <p:cNvGrpSpPr/>
          <p:nvPr/>
        </p:nvGrpSpPr>
        <p:grpSpPr>
          <a:xfrm>
            <a:off x="2141181" y="3474796"/>
            <a:ext cx="6493862" cy="1099780"/>
            <a:chOff x="2141181" y="3474796"/>
            <a:chExt cx="6493862" cy="1099780"/>
          </a:xfrm>
        </p:grpSpPr>
        <p:pic>
          <p:nvPicPr>
            <p:cNvPr id="12" name="Image 11"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5472" y="4044759"/>
              <a:ext cx="856395" cy="267552"/>
            </a:xfrm>
            <a:prstGeom prst="rect">
              <a:avLst/>
            </a:prstGeom>
          </p:spPr>
        </p:pic>
        <p:sp>
          <p:nvSpPr>
            <p:cNvPr id="13" name="ZoneTexte 12"/>
            <p:cNvSpPr txBox="1"/>
            <p:nvPr/>
          </p:nvSpPr>
          <p:spPr>
            <a:xfrm>
              <a:off x="2141181" y="4043162"/>
              <a:ext cx="856800" cy="266400"/>
            </a:xfrm>
            <a:prstGeom prst="rect">
              <a:avLst/>
            </a:prstGeom>
            <a:noFill/>
            <a:ln>
              <a:noFill/>
            </a:ln>
          </p:spPr>
          <p:txBody>
            <a:bodyPr wrap="square" rtlCol="0">
              <a:spAutoFit/>
            </a:bodyPr>
            <a:lstStyle/>
            <a:p>
              <a:pPr algn="ctr"/>
              <a:r>
                <a:rPr lang="fr-CH" sz="1200" dirty="0"/>
                <a:t>Client</a:t>
              </a:r>
            </a:p>
          </p:txBody>
        </p:sp>
        <p:cxnSp>
          <p:nvCxnSpPr>
            <p:cNvPr id="18" name="Connecteur droit avec flèche 17"/>
            <p:cNvCxnSpPr/>
            <p:nvPr/>
          </p:nvCxnSpPr>
          <p:spPr>
            <a:xfrm>
              <a:off x="3267301" y="4190516"/>
              <a:ext cx="54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5026151" y="4186818"/>
              <a:ext cx="54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bwMode="auto">
            <a:xfrm>
              <a:off x="3410465" y="4097513"/>
              <a:ext cx="180000" cy="180000"/>
            </a:xfrm>
            <a:prstGeom prst="ellipse">
              <a:avLst/>
            </a:prstGeom>
            <a:solidFill>
              <a:schemeClr val="bg1"/>
            </a:solidFill>
            <a:ln>
              <a:solidFill>
                <a:schemeClr val="tx1"/>
              </a:solidFill>
            </a:ln>
            <a:effectLst/>
          </p:spPr>
          <p:txBody>
            <a:bodyPr vert="horz" wrap="square" lIns="0" tIns="0" rIns="0" bIns="0" numCol="1" rtlCol="0" anchor="ctr" anchorCtr="0" compatLnSpc="1">
              <a:prstTxWarp prst="textNoShape">
                <a:avLst/>
              </a:prstTxWarp>
              <a:noAutofit/>
            </a:bodyPr>
            <a:lstStyle/>
            <a:p>
              <a:pPr algn="ctr" defTabSz="912813" eaLnBrk="0" hangingPunct="0">
                <a:buSzPct val="120000"/>
              </a:pPr>
              <a:r>
                <a:rPr lang="fr-CH" sz="1000" b="1" dirty="0">
                  <a:latin typeface="+mn-lt"/>
                </a:rPr>
                <a:t>1</a:t>
              </a:r>
            </a:p>
          </p:txBody>
        </p:sp>
        <p:sp>
          <p:nvSpPr>
            <p:cNvPr id="38" name="Ellipse 37"/>
            <p:cNvSpPr/>
            <p:nvPr/>
          </p:nvSpPr>
          <p:spPr bwMode="auto">
            <a:xfrm>
              <a:off x="5195124" y="4097513"/>
              <a:ext cx="180000" cy="180000"/>
            </a:xfrm>
            <a:prstGeom prst="ellipse">
              <a:avLst/>
            </a:prstGeom>
            <a:solidFill>
              <a:schemeClr val="bg1"/>
            </a:solidFill>
            <a:ln>
              <a:solidFill>
                <a:schemeClr val="tx1"/>
              </a:solidFill>
            </a:ln>
            <a:effectLst/>
          </p:spPr>
          <p:txBody>
            <a:bodyPr vert="horz" wrap="square" lIns="0" tIns="0" rIns="0" bIns="0" numCol="1" rtlCol="0" anchor="ctr" anchorCtr="0" compatLnSpc="1">
              <a:prstTxWarp prst="textNoShape">
                <a:avLst/>
              </a:prstTxWarp>
              <a:noAutofit/>
            </a:bodyPr>
            <a:lstStyle/>
            <a:p>
              <a:pPr algn="ctr" defTabSz="912813" eaLnBrk="0" hangingPunct="0">
                <a:buSzPct val="120000"/>
              </a:pPr>
              <a:r>
                <a:rPr lang="fr-CH" sz="1000" b="1" dirty="0">
                  <a:latin typeface="+mn-lt"/>
                </a:rPr>
                <a:t>1</a:t>
              </a:r>
            </a:p>
          </p:txBody>
        </p:sp>
        <p:sp>
          <p:nvSpPr>
            <p:cNvPr id="39" name="Rectangle 38"/>
            <p:cNvSpPr/>
            <p:nvPr/>
          </p:nvSpPr>
          <p:spPr>
            <a:xfrm>
              <a:off x="2415397" y="3474796"/>
              <a:ext cx="6219646" cy="338554"/>
            </a:xfrm>
            <a:prstGeom prst="rect">
              <a:avLst/>
            </a:prstGeom>
          </p:spPr>
          <p:txBody>
            <a:bodyPr wrap="square">
              <a:spAutoFit/>
            </a:bodyPr>
            <a:lstStyle/>
            <a:p>
              <a:pPr algn="ctr">
                <a:spcBef>
                  <a:spcPts val="500"/>
                </a:spcBef>
              </a:pPr>
              <a:r>
                <a:rPr lang="fr-CH" sz="800" dirty="0">
                  <a:latin typeface="Arial" panose="020B0604020202020204" pitchFamily="34" charset="0"/>
                  <a:cs typeface="Arial" panose="020B0604020202020204" pitchFamily="34" charset="0"/>
                </a:rPr>
                <a:t>1. </a:t>
              </a:r>
              <a:r>
                <a:rPr lang="fr-CH" sz="800" dirty="0" err="1">
                  <a:latin typeface="Arial" panose="020B0604020202020204" pitchFamily="34" charset="0"/>
                  <a:cs typeface="Arial" panose="020B0604020202020204" pitchFamily="34" charset="0"/>
                </a:rPr>
                <a:t>Request</a:t>
              </a:r>
              <a:r>
                <a:rPr lang="fr-CH" sz="800" dirty="0">
                  <a:latin typeface="Arial" panose="020B0604020202020204" pitchFamily="34" charset="0"/>
                  <a:cs typeface="Arial" panose="020B0604020202020204" pitchFamily="34" charset="0"/>
                </a:rPr>
                <a:t> for </a:t>
              </a:r>
              <a:r>
                <a:rPr lang="fr-CH" sz="800" dirty="0" err="1">
                  <a:latin typeface="Arial" panose="020B0604020202020204" pitchFamily="34" charset="0"/>
                  <a:cs typeface="Arial" panose="020B0604020202020204" pitchFamily="34" charset="0"/>
                </a:rPr>
                <a:t>Quotes</a:t>
              </a:r>
              <a:r>
                <a:rPr lang="fr-CH" sz="800" dirty="0">
                  <a:latin typeface="Arial" panose="020B0604020202020204" pitchFamily="34" charset="0"/>
                  <a:cs typeface="Arial" panose="020B0604020202020204" pitchFamily="34" charset="0"/>
                </a:rPr>
                <a:t> (RFQ) adressée à plusieurs banques par le client sur une plateforme de trading FX (</a:t>
              </a:r>
              <a:r>
                <a:rPr lang="fr-CH" sz="800" dirty="0" err="1">
                  <a:latin typeface="Arial" panose="020B0604020202020204" pitchFamily="34" charset="0"/>
                  <a:cs typeface="Arial" panose="020B0604020202020204" pitchFamily="34" charset="0"/>
                </a:rPr>
                <a:t>eg</a:t>
              </a:r>
              <a:r>
                <a:rPr lang="fr-CH" sz="800" dirty="0">
                  <a:latin typeface="Arial" panose="020B0604020202020204" pitchFamily="34" charset="0"/>
                  <a:cs typeface="Arial" panose="020B0604020202020204" pitchFamily="34" charset="0"/>
                </a:rPr>
                <a:t>. 360T). BCV retenue. Opération traitée automatiquement depuis la plateforme de trading. Confirmation au client de l’exécution par SWIFT</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2885" y="3972759"/>
              <a:ext cx="419819" cy="419819"/>
            </a:xfrm>
            <a:prstGeom prst="rect">
              <a:avLst/>
            </a:prstGeom>
          </p:spPr>
        </p:pic>
        <p:sp>
          <p:nvSpPr>
            <p:cNvPr id="46" name="ZoneTexte 45"/>
            <p:cNvSpPr txBox="1"/>
            <p:nvPr/>
          </p:nvSpPr>
          <p:spPr>
            <a:xfrm>
              <a:off x="3795891" y="4297577"/>
              <a:ext cx="1204965" cy="276999"/>
            </a:xfrm>
            <a:prstGeom prst="rect">
              <a:avLst/>
            </a:prstGeom>
            <a:noFill/>
            <a:ln>
              <a:noFill/>
            </a:ln>
          </p:spPr>
          <p:txBody>
            <a:bodyPr wrap="square" rtlCol="0">
              <a:spAutoFit/>
            </a:bodyPr>
            <a:lstStyle/>
            <a:p>
              <a:pPr algn="ctr"/>
              <a:r>
                <a:rPr lang="fr-CH" sz="1200" dirty="0">
                  <a:solidFill>
                    <a:srgbClr val="00B050"/>
                  </a:solidFill>
                </a:rPr>
                <a:t>Plateforme FX</a:t>
              </a:r>
            </a:p>
          </p:txBody>
        </p:sp>
      </p:grpSp>
      <p:sp>
        <p:nvSpPr>
          <p:cNvPr id="47" name="ZoneTexte 46"/>
          <p:cNvSpPr txBox="1"/>
          <p:nvPr/>
        </p:nvSpPr>
        <p:spPr>
          <a:xfrm>
            <a:off x="293300" y="6219873"/>
            <a:ext cx="8843010" cy="215444"/>
          </a:xfrm>
          <a:prstGeom prst="rect">
            <a:avLst/>
          </a:prstGeom>
          <a:noFill/>
        </p:spPr>
        <p:txBody>
          <a:bodyPr wrap="square" rtlCol="0">
            <a:spAutoFit/>
          </a:bodyPr>
          <a:lstStyle/>
          <a:p>
            <a:pPr marL="87313" indent="-87313"/>
            <a:r>
              <a:rPr lang="fr-CH" sz="800" baseline="30000" dirty="0"/>
              <a:t>1 	</a:t>
            </a:r>
            <a:r>
              <a:rPr lang="fr-CH" sz="800" dirty="0"/>
              <a:t>Taux de change fictif</a:t>
            </a:r>
          </a:p>
        </p:txBody>
      </p:sp>
      <p:cxnSp>
        <p:nvCxnSpPr>
          <p:cNvPr id="48" name="Connecteur droit 47"/>
          <p:cNvCxnSpPr/>
          <p:nvPr/>
        </p:nvCxnSpPr>
        <p:spPr>
          <a:xfrm>
            <a:off x="293299" y="6214217"/>
            <a:ext cx="1593012"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60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8</a:t>
            </a:fld>
            <a:endParaRPr lang="fr-CH" dirty="0"/>
          </a:p>
        </p:txBody>
      </p:sp>
      <p:sp>
        <p:nvSpPr>
          <p:cNvPr id="3" name="Espace réservé du texte 2"/>
          <p:cNvSpPr>
            <a:spLocks noGrp="1"/>
          </p:cNvSpPr>
          <p:nvPr>
            <p:ph type="body" sz="quarter" idx="11"/>
          </p:nvPr>
        </p:nvSpPr>
        <p:spPr/>
        <p:txBody>
          <a:bodyPr/>
          <a:lstStyle/>
          <a:p>
            <a:endParaRPr lang="fr-CH"/>
          </a:p>
        </p:txBody>
      </p:sp>
      <p:sp>
        <p:nvSpPr>
          <p:cNvPr id="5" name="Espace réservé du texte 4"/>
          <p:cNvSpPr>
            <a:spLocks noGrp="1"/>
          </p:cNvSpPr>
          <p:nvPr>
            <p:ph type="body" sz="quarter" idx="13"/>
          </p:nvPr>
        </p:nvSpPr>
        <p:spPr/>
        <p:txBody>
          <a:bodyPr/>
          <a:lstStyle/>
          <a:p>
            <a:r>
              <a:rPr lang="fr-CH" dirty="0"/>
              <a:t>Traitement du risque de crédit dans le cadre de la documentation contractuelle y relative</a:t>
            </a:r>
          </a:p>
        </p:txBody>
      </p:sp>
      <p:sp>
        <p:nvSpPr>
          <p:cNvPr id="6" name="Titre 5"/>
          <p:cNvSpPr>
            <a:spLocks noGrp="1"/>
          </p:cNvSpPr>
          <p:nvPr>
            <p:ph type="title"/>
          </p:nvPr>
        </p:nvSpPr>
        <p:spPr/>
        <p:txBody>
          <a:bodyPr/>
          <a:lstStyle/>
          <a:p>
            <a:r>
              <a:rPr lang="fr-CH" dirty="0"/>
              <a:t>Risque de crédit</a:t>
            </a:r>
          </a:p>
        </p:txBody>
      </p:sp>
      <p:pic>
        <p:nvPicPr>
          <p:cNvPr id="8"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73811" y="1397479"/>
            <a:ext cx="1265208" cy="1457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1200" dirty="0"/>
              <a:t>Contrat de crédit</a:t>
            </a:r>
            <a:r>
              <a:rPr lang="fr-CH" sz="1200" baseline="30000" dirty="0"/>
              <a:t>1</a:t>
            </a:r>
            <a:endParaRPr lang="fr-CH" sz="1200" dirty="0"/>
          </a:p>
        </p:txBody>
      </p:sp>
      <p:sp>
        <p:nvSpPr>
          <p:cNvPr id="10" name="Rectangle 9"/>
          <p:cNvSpPr/>
          <p:nvPr/>
        </p:nvSpPr>
        <p:spPr>
          <a:xfrm>
            <a:off x="373811" y="2967486"/>
            <a:ext cx="1265208" cy="1909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Documentation de cadrage (dérivés OTC / Standardisés)</a:t>
            </a:r>
          </a:p>
        </p:txBody>
      </p:sp>
      <p:sp>
        <p:nvSpPr>
          <p:cNvPr id="11" name="Rectangle 10"/>
          <p:cNvSpPr/>
          <p:nvPr/>
        </p:nvSpPr>
        <p:spPr>
          <a:xfrm>
            <a:off x="373811" y="4983674"/>
            <a:ext cx="1265208" cy="1103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Annexe à la documentation de cadrage</a:t>
            </a:r>
          </a:p>
        </p:txBody>
      </p:sp>
      <p:sp>
        <p:nvSpPr>
          <p:cNvPr id="12" name="Rectangle 11"/>
          <p:cNvSpPr/>
          <p:nvPr/>
        </p:nvSpPr>
        <p:spPr>
          <a:xfrm>
            <a:off x="1795585" y="1397479"/>
            <a:ext cx="2340000" cy="1457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fr-CH" sz="1000" dirty="0">
                <a:solidFill>
                  <a:schemeClr val="tx1"/>
                </a:solidFill>
              </a:rPr>
              <a:t>Contrat </a:t>
            </a:r>
            <a:r>
              <a:rPr lang="fr-CH" sz="1000" dirty="0" err="1">
                <a:solidFill>
                  <a:schemeClr val="tx1"/>
                </a:solidFill>
              </a:rPr>
              <a:t>ad’hoc</a:t>
            </a:r>
            <a:r>
              <a:rPr lang="fr-CH" sz="1000" dirty="0">
                <a:solidFill>
                  <a:schemeClr val="tx1"/>
                </a:solidFill>
              </a:rPr>
              <a:t> aux standards de la banque mettant en place la limite de pré-règlement</a:t>
            </a:r>
          </a:p>
          <a:p>
            <a:pPr marL="171450" indent="-171450">
              <a:buFont typeface="Arial" panose="020B0604020202020204" pitchFamily="34" charset="0"/>
              <a:buChar char="•"/>
            </a:pPr>
            <a:endParaRPr lang="fr-CH" sz="1000" dirty="0">
              <a:solidFill>
                <a:schemeClr val="tx1"/>
              </a:solidFill>
            </a:endParaRPr>
          </a:p>
        </p:txBody>
      </p:sp>
      <p:sp>
        <p:nvSpPr>
          <p:cNvPr id="13" name="Rectangle 12"/>
          <p:cNvSpPr/>
          <p:nvPr/>
        </p:nvSpPr>
        <p:spPr>
          <a:xfrm>
            <a:off x="4257388" y="1397479"/>
            <a:ext cx="2340000" cy="1457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fr-CH" sz="1000" dirty="0">
                <a:solidFill>
                  <a:schemeClr val="tx1"/>
                </a:solidFill>
              </a:rPr>
              <a:t>Permet de prévoir des </a:t>
            </a:r>
            <a:r>
              <a:rPr lang="fr-CH" sz="1000" b="1" dirty="0">
                <a:solidFill>
                  <a:schemeClr val="tx1"/>
                </a:solidFill>
              </a:rPr>
              <a:t>appels de marge ou des apports de sûretés additionnelles</a:t>
            </a:r>
            <a:r>
              <a:rPr lang="fr-CH" sz="1000" dirty="0">
                <a:solidFill>
                  <a:schemeClr val="tx1"/>
                </a:solidFill>
              </a:rPr>
              <a:t> (sans CSA)</a:t>
            </a:r>
          </a:p>
          <a:p>
            <a:pPr marL="171450" indent="-171450">
              <a:buFont typeface="Arial" panose="020B0604020202020204" pitchFamily="34" charset="0"/>
              <a:buChar char="•"/>
            </a:pPr>
            <a:r>
              <a:rPr lang="fr-CH" sz="1000" dirty="0">
                <a:solidFill>
                  <a:schemeClr val="tx1"/>
                </a:solidFill>
              </a:rPr>
              <a:t>Permet de lier des </a:t>
            </a:r>
            <a:r>
              <a:rPr lang="fr-CH" sz="1000" b="1" dirty="0">
                <a:solidFill>
                  <a:schemeClr val="tx1"/>
                </a:solidFill>
              </a:rPr>
              <a:t>sûretés</a:t>
            </a:r>
            <a:r>
              <a:rPr lang="fr-CH" sz="1000" dirty="0">
                <a:solidFill>
                  <a:schemeClr val="tx1"/>
                </a:solidFill>
              </a:rPr>
              <a:t> mobilières ou immobilières</a:t>
            </a:r>
          </a:p>
          <a:p>
            <a:pPr marL="171450" indent="-171450">
              <a:buFont typeface="Arial" panose="020B0604020202020204" pitchFamily="34" charset="0"/>
              <a:buChar char="•"/>
            </a:pPr>
            <a:r>
              <a:rPr lang="fr-CH" sz="1000" dirty="0">
                <a:solidFill>
                  <a:schemeClr val="tx1"/>
                </a:solidFill>
              </a:rPr>
              <a:t>Permet une plus grande souplesse dans la rédaction des </a:t>
            </a:r>
            <a:r>
              <a:rPr lang="fr-CH" sz="1000" b="1" dirty="0">
                <a:solidFill>
                  <a:schemeClr val="tx1"/>
                </a:solidFill>
              </a:rPr>
              <a:t>cas de défaut </a:t>
            </a:r>
            <a:r>
              <a:rPr lang="fr-CH" sz="1000" dirty="0">
                <a:solidFill>
                  <a:schemeClr val="tx1"/>
                </a:solidFill>
              </a:rPr>
              <a:t>(la dénonciation de la limite impliquant un cas de X-default)</a:t>
            </a:r>
          </a:p>
        </p:txBody>
      </p:sp>
      <p:sp>
        <p:nvSpPr>
          <p:cNvPr id="14" name="Rectangle 13"/>
          <p:cNvSpPr/>
          <p:nvPr/>
        </p:nvSpPr>
        <p:spPr>
          <a:xfrm>
            <a:off x="6719192" y="1397479"/>
            <a:ext cx="2340000" cy="1457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fr-CH" sz="1000" dirty="0">
                <a:solidFill>
                  <a:schemeClr val="tx1"/>
                </a:solidFill>
              </a:rPr>
              <a:t>Pratique propre à chaque banque</a:t>
            </a:r>
          </a:p>
          <a:p>
            <a:pPr marL="171450" indent="-171450">
              <a:buFont typeface="Arial" panose="020B0604020202020204" pitchFamily="34" charset="0"/>
              <a:buChar char="•"/>
            </a:pPr>
            <a:r>
              <a:rPr lang="fr-CH" sz="1000" dirty="0">
                <a:solidFill>
                  <a:schemeClr val="tx1"/>
                </a:solidFill>
              </a:rPr>
              <a:t>Utilisé notamment pour cadrer :</a:t>
            </a:r>
          </a:p>
          <a:p>
            <a:pPr marL="361950" lvl="1" indent="-171450">
              <a:buFont typeface="Arial" panose="020B0604020202020204" pitchFamily="34" charset="0"/>
              <a:buChar char="•"/>
            </a:pPr>
            <a:r>
              <a:rPr lang="fr-CH" sz="1000" dirty="0">
                <a:solidFill>
                  <a:schemeClr val="tx1"/>
                </a:solidFill>
              </a:rPr>
              <a:t>des IRS (avec sûreté immobilière)</a:t>
            </a:r>
          </a:p>
          <a:p>
            <a:pPr marL="361950" lvl="1" indent="-171450">
              <a:buFont typeface="Arial" panose="020B0604020202020204" pitchFamily="34" charset="0"/>
              <a:buChar char="•"/>
            </a:pPr>
            <a:r>
              <a:rPr lang="fr-CH" sz="1000" dirty="0">
                <a:solidFill>
                  <a:schemeClr val="tx1"/>
                </a:solidFill>
              </a:rPr>
              <a:t>des opérations non-linéaires</a:t>
            </a:r>
          </a:p>
        </p:txBody>
      </p:sp>
      <p:sp>
        <p:nvSpPr>
          <p:cNvPr id="15" name="Espace réservé du contenu 3"/>
          <p:cNvSpPr>
            <a:spLocks noGrp="1"/>
          </p:cNvSpPr>
          <p:nvPr>
            <p:ph idx="1"/>
          </p:nvPr>
        </p:nvSpPr>
        <p:spPr>
          <a:xfrm>
            <a:off x="1795585" y="820835"/>
            <a:ext cx="2340000" cy="538945"/>
          </a:xfrm>
        </p:spPr>
        <p:style>
          <a:lnRef idx="2">
            <a:schemeClr val="dk1"/>
          </a:lnRef>
          <a:fillRef idx="1">
            <a:schemeClr val="lt1"/>
          </a:fillRef>
          <a:effectRef idx="0">
            <a:schemeClr val="dk1"/>
          </a:effectRef>
          <a:fontRef idx="minor">
            <a:schemeClr val="dk1"/>
          </a:fontRef>
        </p:style>
        <p:txBody>
          <a:bodyPr anchor="ctr" anchorCtr="0"/>
          <a:lstStyle/>
          <a:p>
            <a:pPr algn="ctr"/>
            <a:r>
              <a:rPr lang="fr-CH" sz="1200" b="1" dirty="0"/>
              <a:t>Type de contrat</a:t>
            </a:r>
            <a:endParaRPr lang="fr-CH" sz="1200" dirty="0"/>
          </a:p>
        </p:txBody>
      </p:sp>
      <p:sp>
        <p:nvSpPr>
          <p:cNvPr id="16" name="Espace réservé du contenu 3"/>
          <p:cNvSpPr txBox="1">
            <a:spLocks/>
          </p:cNvSpPr>
          <p:nvPr/>
        </p:nvSpPr>
        <p:spPr>
          <a:xfrm>
            <a:off x="4257388" y="820835"/>
            <a:ext cx="2340000" cy="53894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CH" sz="1200" b="1"/>
              <a:t>Emprise du contrat</a:t>
            </a:r>
            <a:endParaRPr lang="fr-CH" sz="1200" dirty="0"/>
          </a:p>
        </p:txBody>
      </p:sp>
      <p:sp>
        <p:nvSpPr>
          <p:cNvPr id="17" name="Espace réservé du contenu 3"/>
          <p:cNvSpPr txBox="1">
            <a:spLocks/>
          </p:cNvSpPr>
          <p:nvPr/>
        </p:nvSpPr>
        <p:spPr>
          <a:xfrm>
            <a:off x="6719192" y="818688"/>
            <a:ext cx="2340000" cy="53894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CH" sz="1200" b="1" dirty="0"/>
              <a:t>Remarques particulières</a:t>
            </a:r>
            <a:endParaRPr lang="fr-CH" sz="1200" dirty="0"/>
          </a:p>
        </p:txBody>
      </p:sp>
      <p:sp>
        <p:nvSpPr>
          <p:cNvPr id="18" name="ZoneTexte 17"/>
          <p:cNvSpPr txBox="1"/>
          <p:nvPr/>
        </p:nvSpPr>
        <p:spPr>
          <a:xfrm>
            <a:off x="293300" y="6219873"/>
            <a:ext cx="8843010" cy="215444"/>
          </a:xfrm>
          <a:prstGeom prst="rect">
            <a:avLst/>
          </a:prstGeom>
          <a:noFill/>
        </p:spPr>
        <p:txBody>
          <a:bodyPr wrap="square" rtlCol="0">
            <a:spAutoFit/>
          </a:bodyPr>
          <a:lstStyle/>
          <a:p>
            <a:pPr marL="87313" indent="-87313"/>
            <a:r>
              <a:rPr lang="fr-CH" sz="800" baseline="30000" dirty="0"/>
              <a:t>1 	</a:t>
            </a:r>
            <a:r>
              <a:rPr lang="fr-CH" sz="800" dirty="0"/>
              <a:t>Uniquement en présence d’une limite avisée </a:t>
            </a:r>
          </a:p>
        </p:txBody>
      </p:sp>
      <p:cxnSp>
        <p:nvCxnSpPr>
          <p:cNvPr id="19" name="Connecteur droit 18"/>
          <p:cNvCxnSpPr/>
          <p:nvPr/>
        </p:nvCxnSpPr>
        <p:spPr>
          <a:xfrm>
            <a:off x="293299" y="6231151"/>
            <a:ext cx="1593012"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0" name="Rectangle 19"/>
          <p:cNvSpPr/>
          <p:nvPr/>
        </p:nvSpPr>
        <p:spPr>
          <a:xfrm>
            <a:off x="1886311" y="2967486"/>
            <a:ext cx="2340000" cy="1751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fr-CH" sz="1000" dirty="0">
                <a:solidFill>
                  <a:schemeClr val="tx1"/>
                </a:solidFill>
              </a:rPr>
              <a:t>Contrat ISDA</a:t>
            </a:r>
          </a:p>
          <a:p>
            <a:pPr marL="171450" indent="-171450">
              <a:buFont typeface="Arial" panose="020B0604020202020204" pitchFamily="34" charset="0"/>
              <a:buChar char="•"/>
            </a:pPr>
            <a:r>
              <a:rPr lang="fr-CH" sz="1000" dirty="0">
                <a:solidFill>
                  <a:schemeClr val="tx1"/>
                </a:solidFill>
              </a:rPr>
              <a:t>Contrat-cadre OTC (SMA – </a:t>
            </a:r>
            <a:r>
              <a:rPr lang="fr-CH" sz="1000" dirty="0" err="1">
                <a:solidFill>
                  <a:schemeClr val="tx1"/>
                </a:solidFill>
              </a:rPr>
              <a:t>Swiss</a:t>
            </a:r>
            <a:r>
              <a:rPr lang="fr-CH" sz="1000" dirty="0">
                <a:solidFill>
                  <a:schemeClr val="tx1"/>
                </a:solidFill>
              </a:rPr>
              <a:t> Master Agreement). Modèle ASB (ou autre modèle)</a:t>
            </a:r>
          </a:p>
          <a:p>
            <a:pPr marL="171450" indent="-171450">
              <a:buFont typeface="Arial" panose="020B0604020202020204" pitchFamily="34" charset="0"/>
              <a:buChar char="•"/>
            </a:pPr>
            <a:r>
              <a:rPr lang="fr-CH" sz="1000" dirty="0">
                <a:solidFill>
                  <a:schemeClr val="tx1"/>
                </a:solidFill>
              </a:rPr>
              <a:t>Contrat simplifié </a:t>
            </a:r>
            <a:r>
              <a:rPr lang="fr-CH" sz="1000" dirty="0" err="1">
                <a:solidFill>
                  <a:schemeClr val="tx1"/>
                </a:solidFill>
              </a:rPr>
              <a:t>ad’hoc</a:t>
            </a:r>
            <a:r>
              <a:rPr lang="fr-CH" sz="1000" dirty="0">
                <a:solidFill>
                  <a:schemeClr val="tx1"/>
                </a:solidFill>
              </a:rPr>
              <a:t> aux standards de la banque effectuant les opérations</a:t>
            </a:r>
          </a:p>
          <a:p>
            <a:pPr marL="171450" indent="-171450">
              <a:buFont typeface="Arial" panose="020B0604020202020204" pitchFamily="34" charset="0"/>
              <a:buChar char="•"/>
            </a:pPr>
            <a:r>
              <a:rPr lang="fr-CH" sz="1000" dirty="0">
                <a:solidFill>
                  <a:schemeClr val="tx1"/>
                </a:solidFill>
              </a:rPr>
              <a:t>Contrats/conventions avec des bourses standardisées</a:t>
            </a:r>
          </a:p>
          <a:p>
            <a:pPr marL="171450" indent="-171450">
              <a:buFont typeface="Arial" panose="020B0604020202020204" pitchFamily="34" charset="0"/>
              <a:buChar char="•"/>
            </a:pPr>
            <a:r>
              <a:rPr lang="fr-CH" sz="1000" dirty="0" err="1">
                <a:solidFill>
                  <a:schemeClr val="tx1"/>
                </a:solidFill>
              </a:rPr>
              <a:t>etc</a:t>
            </a:r>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p:txBody>
      </p:sp>
      <p:sp>
        <p:nvSpPr>
          <p:cNvPr id="21" name="Rectangle 20"/>
          <p:cNvSpPr/>
          <p:nvPr/>
        </p:nvSpPr>
        <p:spPr>
          <a:xfrm>
            <a:off x="4257388" y="2967486"/>
            <a:ext cx="2340000" cy="1751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fr-CH" sz="1000" dirty="0">
                <a:solidFill>
                  <a:schemeClr val="tx1"/>
                </a:solidFill>
              </a:rPr>
              <a:t>Aspects techniques des opérations effectuées</a:t>
            </a:r>
          </a:p>
          <a:p>
            <a:pPr marL="171450" indent="-171450">
              <a:buFont typeface="Arial" panose="020B0604020202020204" pitchFamily="34" charset="0"/>
              <a:buChar char="•"/>
            </a:pPr>
            <a:r>
              <a:rPr lang="fr-CH" sz="1000" dirty="0">
                <a:solidFill>
                  <a:schemeClr val="tx1"/>
                </a:solidFill>
              </a:rPr>
              <a:t>Déclarations / responsabilités des parties</a:t>
            </a:r>
          </a:p>
          <a:p>
            <a:pPr marL="171450" indent="-171450">
              <a:buFont typeface="Arial" panose="020B0604020202020204" pitchFamily="34" charset="0"/>
              <a:buChar char="•"/>
            </a:pPr>
            <a:r>
              <a:rPr lang="fr-CH" sz="1000" b="1" dirty="0">
                <a:solidFill>
                  <a:schemeClr val="tx1"/>
                </a:solidFill>
              </a:rPr>
              <a:t>Cas de défaut / conséquences des cas de défaut</a:t>
            </a:r>
          </a:p>
          <a:p>
            <a:pPr marL="171450" indent="-171450">
              <a:buFont typeface="Arial" panose="020B0604020202020204" pitchFamily="34" charset="0"/>
              <a:buChar char="•"/>
            </a:pPr>
            <a:r>
              <a:rPr lang="fr-CH" sz="1000" dirty="0">
                <a:solidFill>
                  <a:schemeClr val="tx1"/>
                </a:solidFill>
              </a:rPr>
              <a:t>Paiements / intérêts</a:t>
            </a:r>
          </a:p>
          <a:p>
            <a:pPr marL="171450" indent="-171450">
              <a:buFont typeface="Arial" panose="020B0604020202020204" pitchFamily="34" charset="0"/>
              <a:buChar char="•"/>
            </a:pPr>
            <a:r>
              <a:rPr lang="fr-CH" sz="1000" dirty="0">
                <a:solidFill>
                  <a:schemeClr val="tx1"/>
                </a:solidFill>
              </a:rPr>
              <a:t>Communication</a:t>
            </a:r>
          </a:p>
          <a:p>
            <a:pPr marL="171450" indent="-171450">
              <a:buFont typeface="Arial" panose="020B0604020202020204" pitchFamily="34" charset="0"/>
              <a:buChar char="•"/>
            </a:pPr>
            <a:r>
              <a:rPr lang="fr-CH" sz="1000" b="1" dirty="0">
                <a:solidFill>
                  <a:schemeClr val="tx1"/>
                </a:solidFill>
              </a:rPr>
              <a:t>Compensation</a:t>
            </a:r>
          </a:p>
          <a:p>
            <a:pPr marL="171450" indent="-171450">
              <a:buFont typeface="Arial" panose="020B0604020202020204" pitchFamily="34" charset="0"/>
              <a:buChar char="•"/>
            </a:pPr>
            <a:r>
              <a:rPr lang="fr-CH" sz="1000" dirty="0" err="1">
                <a:solidFill>
                  <a:schemeClr val="tx1"/>
                </a:solidFill>
              </a:rPr>
              <a:t>etc</a:t>
            </a:r>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p:txBody>
      </p:sp>
      <p:sp>
        <p:nvSpPr>
          <p:cNvPr id="22" name="Rectangle 21"/>
          <p:cNvSpPr/>
          <p:nvPr/>
        </p:nvSpPr>
        <p:spPr>
          <a:xfrm>
            <a:off x="6719192" y="2967485"/>
            <a:ext cx="2340000" cy="1909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fr-CH" sz="1000" dirty="0">
                <a:solidFill>
                  <a:schemeClr val="tx1"/>
                </a:solidFill>
              </a:rPr>
              <a:t>ISDA : for juridique UK – langue anglaise</a:t>
            </a:r>
          </a:p>
          <a:p>
            <a:pPr marL="171450" indent="-171450">
              <a:buFont typeface="Arial" panose="020B0604020202020204" pitchFamily="34" charset="0"/>
              <a:buChar char="•"/>
            </a:pPr>
            <a:r>
              <a:rPr lang="fr-CH" sz="1000" dirty="0">
                <a:solidFill>
                  <a:schemeClr val="tx1"/>
                </a:solidFill>
              </a:rPr>
              <a:t>Attention au droit CH de poursuites et faillites (qui prime)</a:t>
            </a:r>
          </a:p>
          <a:p>
            <a:pPr marL="171450" indent="-171450">
              <a:buFont typeface="Arial" panose="020B0604020202020204" pitchFamily="34" charset="0"/>
              <a:buChar char="•"/>
            </a:pPr>
            <a:r>
              <a:rPr lang="fr-CH" sz="1000" dirty="0">
                <a:solidFill>
                  <a:schemeClr val="tx1"/>
                </a:solidFill>
              </a:rPr>
              <a:t>SMA : for juridique CH – langues nationales possibles. Couvre une palette large de dérivés (not. IRS)</a:t>
            </a:r>
          </a:p>
          <a:p>
            <a:pPr marL="171450" indent="-171450">
              <a:buFont typeface="Arial" panose="020B0604020202020204" pitchFamily="34" charset="0"/>
              <a:buChar char="•"/>
            </a:pPr>
            <a:r>
              <a:rPr lang="fr-CH" sz="1000" dirty="0">
                <a:solidFill>
                  <a:schemeClr val="tx1"/>
                </a:solidFill>
              </a:rPr>
              <a:t>Contrats simplifiés </a:t>
            </a:r>
            <a:r>
              <a:rPr lang="fr-CH" sz="1000" dirty="0" err="1">
                <a:solidFill>
                  <a:schemeClr val="tx1"/>
                </a:solidFill>
              </a:rPr>
              <a:t>ad’hoc</a:t>
            </a:r>
            <a:r>
              <a:rPr lang="fr-CH" sz="1000" dirty="0">
                <a:solidFill>
                  <a:schemeClr val="tx1"/>
                </a:solidFill>
              </a:rPr>
              <a:t>. Plus accessibles et compréhensibles. Pas de négociation préalable. Ne couvre pas forcément tous les types de produits dérivés</a:t>
            </a:r>
          </a:p>
          <a:p>
            <a:pPr marL="171450" indent="-171450">
              <a:buFont typeface="Arial" panose="020B0604020202020204" pitchFamily="34" charset="0"/>
              <a:buChar char="•"/>
            </a:pPr>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p:txBody>
      </p:sp>
      <p:sp>
        <p:nvSpPr>
          <p:cNvPr id="23" name="Rectangle 22"/>
          <p:cNvSpPr/>
          <p:nvPr/>
        </p:nvSpPr>
        <p:spPr>
          <a:xfrm>
            <a:off x="1886311" y="4983674"/>
            <a:ext cx="2340000" cy="98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fr-CH" sz="1000" dirty="0" err="1">
                <a:solidFill>
                  <a:schemeClr val="tx1"/>
                </a:solidFill>
              </a:rPr>
              <a:t>Credit</a:t>
            </a:r>
            <a:r>
              <a:rPr lang="fr-CH" sz="1000" dirty="0">
                <a:solidFill>
                  <a:schemeClr val="tx1"/>
                </a:solidFill>
              </a:rPr>
              <a:t> Support </a:t>
            </a:r>
            <a:r>
              <a:rPr lang="fr-CH" sz="1000" dirty="0" err="1">
                <a:solidFill>
                  <a:schemeClr val="tx1"/>
                </a:solidFill>
              </a:rPr>
              <a:t>Annex</a:t>
            </a:r>
            <a:r>
              <a:rPr lang="fr-CH" sz="1000" dirty="0">
                <a:solidFill>
                  <a:schemeClr val="tx1"/>
                </a:solidFill>
              </a:rPr>
              <a:t> (CSA)</a:t>
            </a:r>
          </a:p>
          <a:p>
            <a:pPr marL="171450" indent="-171450">
              <a:buFont typeface="Arial" panose="020B0604020202020204" pitchFamily="34" charset="0"/>
              <a:buChar char="•"/>
            </a:pPr>
            <a:r>
              <a:rPr lang="fr-CH" sz="1000" dirty="0">
                <a:solidFill>
                  <a:schemeClr val="tx1"/>
                </a:solidFill>
              </a:rPr>
              <a:t>Annexe au contrat ISDA ou SMA</a:t>
            </a:r>
          </a:p>
          <a:p>
            <a:pPr marL="171450" indent="-171450">
              <a:buFont typeface="Arial" panose="020B0604020202020204" pitchFamily="34" charset="0"/>
              <a:buChar char="•"/>
            </a:pPr>
            <a:r>
              <a:rPr lang="fr-CH" sz="1000" dirty="0">
                <a:solidFill>
                  <a:schemeClr val="tx1"/>
                </a:solidFill>
              </a:rPr>
              <a:t>Modèle ASB (ou autre modèle)</a:t>
            </a:r>
          </a:p>
          <a:p>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p:txBody>
      </p:sp>
      <p:sp>
        <p:nvSpPr>
          <p:cNvPr id="24" name="Rectangle 23"/>
          <p:cNvSpPr/>
          <p:nvPr/>
        </p:nvSpPr>
        <p:spPr>
          <a:xfrm>
            <a:off x="4257388" y="4983673"/>
            <a:ext cx="2340000" cy="98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fr-CH" sz="1000" dirty="0">
                <a:solidFill>
                  <a:schemeClr val="tx1"/>
                </a:solidFill>
              </a:rPr>
              <a:t>Définit les modalités d’échange de collatéral</a:t>
            </a:r>
          </a:p>
          <a:p>
            <a:pPr marL="361950" lvl="1" indent="-171450">
              <a:buFont typeface="Arial" panose="020B0604020202020204" pitchFamily="34" charset="0"/>
              <a:buChar char="•"/>
            </a:pPr>
            <a:r>
              <a:rPr lang="fr-CH" sz="1000" dirty="0" err="1">
                <a:solidFill>
                  <a:schemeClr val="tx1"/>
                </a:solidFill>
              </a:rPr>
              <a:t>Bliatéral</a:t>
            </a:r>
            <a:r>
              <a:rPr lang="fr-CH" sz="1000" dirty="0">
                <a:solidFill>
                  <a:schemeClr val="tx1"/>
                </a:solidFill>
              </a:rPr>
              <a:t> vs unilatéral</a:t>
            </a:r>
          </a:p>
          <a:p>
            <a:pPr marL="361950" lvl="1" indent="-171450">
              <a:buFont typeface="Arial" panose="020B0604020202020204" pitchFamily="34" charset="0"/>
              <a:buChar char="•"/>
            </a:pPr>
            <a:r>
              <a:rPr lang="fr-CH" sz="1000" dirty="0">
                <a:solidFill>
                  <a:schemeClr val="tx1"/>
                </a:solidFill>
              </a:rPr>
              <a:t>Fréquence des échanges</a:t>
            </a:r>
          </a:p>
          <a:p>
            <a:pPr marL="361950" lvl="1" indent="-171450">
              <a:buFont typeface="Arial" panose="020B0604020202020204" pitchFamily="34" charset="0"/>
              <a:buChar char="•"/>
            </a:pPr>
            <a:r>
              <a:rPr lang="fr-CH" sz="1000" b="1" dirty="0" err="1">
                <a:solidFill>
                  <a:schemeClr val="tx1"/>
                </a:solidFill>
              </a:rPr>
              <a:t>Treshold</a:t>
            </a:r>
            <a:r>
              <a:rPr lang="fr-CH" sz="1000" b="1" dirty="0">
                <a:solidFill>
                  <a:schemeClr val="tx1"/>
                </a:solidFill>
              </a:rPr>
              <a:t> / MTA</a:t>
            </a:r>
          </a:p>
          <a:p>
            <a:pPr marL="361950" lvl="1" indent="-171450">
              <a:buFont typeface="Arial" panose="020B0604020202020204" pitchFamily="34" charset="0"/>
              <a:buChar char="•"/>
            </a:pPr>
            <a:r>
              <a:rPr lang="fr-CH" sz="1000" dirty="0" err="1">
                <a:solidFill>
                  <a:schemeClr val="tx1"/>
                </a:solidFill>
              </a:rPr>
              <a:t>etc</a:t>
            </a:r>
            <a:endParaRPr lang="fr-CH" sz="1000" dirty="0">
              <a:solidFill>
                <a:schemeClr val="tx1"/>
              </a:solidFill>
            </a:endParaRPr>
          </a:p>
          <a:p>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p:txBody>
      </p:sp>
      <p:sp>
        <p:nvSpPr>
          <p:cNvPr id="25" name="Rectangle 24"/>
          <p:cNvSpPr/>
          <p:nvPr/>
        </p:nvSpPr>
        <p:spPr>
          <a:xfrm>
            <a:off x="6713305" y="4978946"/>
            <a:ext cx="2340000" cy="1220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fr-CH" sz="1000" dirty="0">
                <a:solidFill>
                  <a:schemeClr val="tx1"/>
                </a:solidFill>
              </a:rPr>
              <a:t>Nécessite une capacité à assurer les échanges de fonds (capacité technique / capacité financière)</a:t>
            </a:r>
          </a:p>
          <a:p>
            <a:pPr marL="171450" indent="-171450">
              <a:buFont typeface="Arial" panose="020B0604020202020204" pitchFamily="34" charset="0"/>
              <a:buChar char="•"/>
            </a:pPr>
            <a:r>
              <a:rPr lang="fr-CH" sz="1000" dirty="0">
                <a:solidFill>
                  <a:schemeClr val="tx1"/>
                </a:solidFill>
              </a:rPr>
              <a:t>Obligation légale pour certaines contrepartie (</a:t>
            </a:r>
            <a:r>
              <a:rPr lang="fr-CH" sz="1000" dirty="0" err="1">
                <a:solidFill>
                  <a:schemeClr val="tx1"/>
                </a:solidFill>
              </a:rPr>
              <a:t>LsFin</a:t>
            </a:r>
            <a:r>
              <a:rPr lang="fr-CH" sz="1000" dirty="0">
                <a:solidFill>
                  <a:schemeClr val="tx1"/>
                </a:solidFill>
              </a:rPr>
              <a:t>)</a:t>
            </a:r>
          </a:p>
          <a:p>
            <a:pPr marL="171450" indent="-171450">
              <a:buFont typeface="Arial" panose="020B0604020202020204" pitchFamily="34" charset="0"/>
              <a:buChar char="•"/>
            </a:pPr>
            <a:r>
              <a:rPr lang="fr-CH" sz="1000" dirty="0">
                <a:solidFill>
                  <a:schemeClr val="tx1"/>
                </a:solidFill>
              </a:rPr>
              <a:t>Réduit les risques des deux parties (si bilatéral)</a:t>
            </a:r>
          </a:p>
          <a:p>
            <a:pPr marL="171450" indent="-171450">
              <a:buFont typeface="Arial" panose="020B0604020202020204" pitchFamily="34" charset="0"/>
              <a:buChar char="•"/>
            </a:pPr>
            <a:endParaRPr lang="fr-CH" sz="1000" dirty="0">
              <a:solidFill>
                <a:schemeClr val="tx1"/>
              </a:solidFill>
            </a:endParaRPr>
          </a:p>
          <a:p>
            <a:endParaRPr lang="fr-CH" sz="1000" dirty="0">
              <a:solidFill>
                <a:schemeClr val="tx1"/>
              </a:solidFill>
            </a:endParaRPr>
          </a:p>
          <a:p>
            <a:pPr marL="171450" indent="-171450">
              <a:buFont typeface="Arial" panose="020B0604020202020204" pitchFamily="34" charset="0"/>
              <a:buChar char="•"/>
            </a:pPr>
            <a:endParaRPr lang="fr-CH" sz="1000" dirty="0">
              <a:solidFill>
                <a:schemeClr val="tx1"/>
              </a:solidFill>
            </a:endParaRPr>
          </a:p>
        </p:txBody>
      </p:sp>
    </p:spTree>
    <p:extLst>
      <p:ext uri="{BB962C8B-B14F-4D97-AF65-F5344CB8AC3E}">
        <p14:creationId xmlns:p14="http://schemas.microsoft.com/office/powerpoint/2010/main" val="115515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5857B846-5697-4571-97D7-076DC83ECF0D}" type="slidenum">
              <a:rPr lang="fr-CH" smtClean="0"/>
              <a:pPr/>
              <a:t>9</a:t>
            </a:fld>
            <a:endParaRPr lang="fr-CH" dirty="0"/>
          </a:p>
        </p:txBody>
      </p:sp>
      <p:sp>
        <p:nvSpPr>
          <p:cNvPr id="3" name="Espace réservé du texte 2"/>
          <p:cNvSpPr>
            <a:spLocks noGrp="1"/>
          </p:cNvSpPr>
          <p:nvPr>
            <p:ph type="body" sz="quarter" idx="11"/>
          </p:nvPr>
        </p:nvSpPr>
        <p:spPr/>
        <p:txBody>
          <a:bodyPr/>
          <a:lstStyle/>
          <a:p>
            <a:endParaRPr lang="fr-CH"/>
          </a:p>
        </p:txBody>
      </p:sp>
      <p:sp>
        <p:nvSpPr>
          <p:cNvPr id="5" name="Espace réservé du texte 4"/>
          <p:cNvSpPr>
            <a:spLocks noGrp="1"/>
          </p:cNvSpPr>
          <p:nvPr>
            <p:ph type="body" sz="quarter" idx="13"/>
          </p:nvPr>
        </p:nvSpPr>
        <p:spPr/>
        <p:txBody>
          <a:bodyPr>
            <a:normAutofit fontScale="92500"/>
          </a:bodyPr>
          <a:lstStyle/>
          <a:p>
            <a:r>
              <a:rPr lang="fr-CH" dirty="0"/>
              <a:t>Fonctionnement d’un IRS dans le cadre de la couverture du risque de taux en lien avec un emprunt</a:t>
            </a:r>
          </a:p>
          <a:p>
            <a:endParaRPr lang="fr-CH" dirty="0"/>
          </a:p>
        </p:txBody>
      </p:sp>
      <p:sp>
        <p:nvSpPr>
          <p:cNvPr id="6" name="Titre 5"/>
          <p:cNvSpPr>
            <a:spLocks noGrp="1"/>
          </p:cNvSpPr>
          <p:nvPr>
            <p:ph type="title"/>
          </p:nvPr>
        </p:nvSpPr>
        <p:spPr/>
        <p:txBody>
          <a:bodyPr/>
          <a:lstStyle/>
          <a:p>
            <a:r>
              <a:rPr lang="fr-CH" dirty="0" err="1"/>
              <a:t>Interest</a:t>
            </a:r>
            <a:r>
              <a:rPr lang="fr-CH" dirty="0"/>
              <a:t> Rate Swap (IRS)</a:t>
            </a:r>
            <a:br>
              <a:rPr lang="fr-CH" dirty="0"/>
            </a:br>
            <a:endParaRPr lang="fr-CH" dirty="0"/>
          </a:p>
        </p:txBody>
      </p:sp>
      <p:pic>
        <p:nvPicPr>
          <p:cNvPr id="8" name="Picture 2" descr="http://hcabb02s.bcv.ch/LotusQuickr/digec/Main.nsf/h_BED1E99265CDA137C12576040028904C/D573DC1FBA8ADA00C125760400289361/$FILE/image002.jpg?OpenElement&amp;1475563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8" y="6378927"/>
            <a:ext cx="915230" cy="35619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779640" y="1026363"/>
            <a:ext cx="7452102" cy="1015663"/>
          </a:xfrm>
          <a:prstGeom prst="rect">
            <a:avLst/>
          </a:prstGeom>
          <a:noFill/>
        </p:spPr>
        <p:txBody>
          <a:bodyPr wrap="square" rtlCol="0">
            <a:spAutoFit/>
          </a:bodyPr>
          <a:lstStyle/>
          <a:p>
            <a:pPr algn="just"/>
            <a:r>
              <a:rPr lang="fr-CH" sz="1200" dirty="0" err="1"/>
              <a:t>Interest</a:t>
            </a:r>
            <a:r>
              <a:rPr lang="fr-CH" sz="1200" dirty="0"/>
              <a:t> rate swap (IRS) signifie échange de taux d'intérêt, ou swap de taux. Il s'agit d'un produit financier dérivé. Deux parties décident d'échanger des taux d'intérêt, par exemple un taux fixe contre un taux flottant, ou l'inverse, ou un taux flottant contre un autre taux flottant. Un financier d'entreprise utilisera ces échanges de taux pour réduire les risques dus aux fluctuations des taux d'intérêt, et pour essayer d’obtenir un taux inférieur à ce qu'il aurait été sans cet échange.</a:t>
            </a:r>
          </a:p>
        </p:txBody>
      </p:sp>
      <p:sp>
        <p:nvSpPr>
          <p:cNvPr id="9" name="Rectangle 8"/>
          <p:cNvSpPr/>
          <p:nvPr/>
        </p:nvSpPr>
        <p:spPr>
          <a:xfrm>
            <a:off x="360362" y="1026363"/>
            <a:ext cx="1297534"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Définition</a:t>
            </a:r>
          </a:p>
        </p:txBody>
      </p:sp>
      <p:sp>
        <p:nvSpPr>
          <p:cNvPr id="10" name="Rectangle 9"/>
          <p:cNvSpPr/>
          <p:nvPr/>
        </p:nvSpPr>
        <p:spPr>
          <a:xfrm>
            <a:off x="359797" y="2222090"/>
            <a:ext cx="1298099" cy="3903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Fonctionnement</a:t>
            </a:r>
          </a:p>
        </p:txBody>
      </p:sp>
      <p:cxnSp>
        <p:nvCxnSpPr>
          <p:cNvPr id="11" name="Connecteur droit 10"/>
          <p:cNvCxnSpPr/>
          <p:nvPr/>
        </p:nvCxnSpPr>
        <p:spPr>
          <a:xfrm>
            <a:off x="373810" y="2142308"/>
            <a:ext cx="8856000" cy="0"/>
          </a:xfrm>
          <a:prstGeom prst="line">
            <a:avLst/>
          </a:prstGeom>
          <a:ln w="19050">
            <a:solidFill>
              <a:schemeClr val="bg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 name="Espace réservé du contenu 3"/>
          <p:cNvSpPr>
            <a:spLocks noGrp="1"/>
          </p:cNvSpPr>
          <p:nvPr>
            <p:ph idx="1"/>
          </p:nvPr>
        </p:nvSpPr>
        <p:spPr>
          <a:xfrm>
            <a:off x="1777708" y="2222089"/>
            <a:ext cx="7452102" cy="892055"/>
          </a:xfrm>
        </p:spPr>
        <p:style>
          <a:lnRef idx="2">
            <a:schemeClr val="dk1"/>
          </a:lnRef>
          <a:fillRef idx="1">
            <a:schemeClr val="lt1"/>
          </a:fillRef>
          <a:effectRef idx="0">
            <a:schemeClr val="dk1"/>
          </a:effectRef>
          <a:fontRef idx="minor">
            <a:schemeClr val="dk1"/>
          </a:fontRef>
        </p:style>
        <p:txBody>
          <a:bodyPr lIns="72000" tIns="72000" anchor="t" anchorCtr="0"/>
          <a:lstStyle/>
          <a:p>
            <a:r>
              <a:rPr lang="fr-CH" sz="1200" b="1" dirty="0"/>
              <a:t>Cas de figure illustratif</a:t>
            </a:r>
            <a:r>
              <a:rPr lang="fr-CH" sz="1200" b="1" baseline="30000" dirty="0"/>
              <a:t>1</a:t>
            </a:r>
            <a:r>
              <a:rPr lang="fr-CH" sz="1200" b="1" dirty="0"/>
              <a:t> pour un financement de CHF 1’000’000 </a:t>
            </a:r>
            <a:r>
              <a:rPr lang="fr-CH" sz="1200" dirty="0"/>
              <a:t>: </a:t>
            </a:r>
          </a:p>
          <a:p>
            <a:pPr algn="ctr"/>
            <a:endParaRPr lang="fr-CH" sz="1200" dirty="0"/>
          </a:p>
        </p:txBody>
      </p:sp>
      <p:sp>
        <p:nvSpPr>
          <p:cNvPr id="13" name="Espace réservé du contenu 3"/>
          <p:cNvSpPr txBox="1">
            <a:spLocks/>
          </p:cNvSpPr>
          <p:nvPr/>
        </p:nvSpPr>
        <p:spPr>
          <a:xfrm>
            <a:off x="1777708" y="2425317"/>
            <a:ext cx="7452102" cy="281804"/>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tIns="7200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buFont typeface="Arial" panose="020B0604020202020204" pitchFamily="34" charset="0"/>
              <a:buChar char="•"/>
            </a:pPr>
            <a:r>
              <a:rPr lang="fr-CH" sz="1200" b="1" dirty="0">
                <a:solidFill>
                  <a:srgbClr val="00B050"/>
                </a:solidFill>
              </a:rPr>
              <a:t>Financement sous-jacent </a:t>
            </a:r>
            <a:r>
              <a:rPr lang="fr-CH" sz="1200" dirty="0">
                <a:solidFill>
                  <a:srgbClr val="00B050"/>
                </a:solidFill>
              </a:rPr>
              <a:t>: Prêt ferme à 3 ans – base taux Saron à 3 mois + marge de crédit de 1.5%</a:t>
            </a:r>
          </a:p>
          <a:p>
            <a:pPr algn="ctr"/>
            <a:endParaRPr lang="fr-CH" sz="1200" dirty="0">
              <a:solidFill>
                <a:srgbClr val="00B050"/>
              </a:solidFill>
            </a:endParaRPr>
          </a:p>
        </p:txBody>
      </p:sp>
      <p:sp>
        <p:nvSpPr>
          <p:cNvPr id="14" name="Espace réservé du contenu 3"/>
          <p:cNvSpPr txBox="1">
            <a:spLocks/>
          </p:cNvSpPr>
          <p:nvPr/>
        </p:nvSpPr>
        <p:spPr>
          <a:xfrm>
            <a:off x="1777708" y="2628544"/>
            <a:ext cx="7452102" cy="508136"/>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tIns="72000" rIns="0" bIns="0" anchor="t" anchorCtr="0"/>
          <a:lstStyle>
            <a:lvl1pPr marL="0" indent="0" algn="l" defTabSz="914400" rtl="0" eaLnBrk="1" latinLnBrk="0" hangingPunct="1">
              <a:lnSpc>
                <a:spcPct val="100000"/>
              </a:lnSpc>
              <a:spcBef>
                <a:spcPts val="0"/>
              </a:spcBef>
              <a:spcAft>
                <a:spcPts val="600"/>
              </a:spcAft>
              <a:buFontTx/>
              <a:buNone/>
              <a:defRPr sz="1600" kern="1200" baseline="0">
                <a:solidFill>
                  <a:schemeClr val="dk1"/>
                </a:solidFill>
                <a:latin typeface="+mn-lt"/>
                <a:ea typeface="+mn-ea"/>
                <a:cs typeface="+mn-cs"/>
              </a:defRPr>
            </a:lvl1pPr>
            <a:lvl2pPr marL="252000" indent="0" algn="l" defTabSz="914400" rtl="0" eaLnBrk="1" latinLnBrk="0" hangingPunct="1">
              <a:lnSpc>
                <a:spcPct val="100000"/>
              </a:lnSpc>
              <a:spcBef>
                <a:spcPts val="0"/>
              </a:spcBef>
              <a:spcAft>
                <a:spcPts val="600"/>
              </a:spcAft>
              <a:buFontTx/>
              <a:buNone/>
              <a:defRPr sz="1400" kern="1200">
                <a:solidFill>
                  <a:schemeClr val="dk1"/>
                </a:solidFill>
                <a:latin typeface="+mn-lt"/>
                <a:ea typeface="+mn-ea"/>
                <a:cs typeface="+mn-cs"/>
              </a:defRPr>
            </a:lvl2pPr>
            <a:lvl3pPr marL="504000" indent="0" algn="l" defTabSz="914400" rtl="0" eaLnBrk="1" latinLnBrk="0" hangingPunct="1">
              <a:lnSpc>
                <a:spcPct val="100000"/>
              </a:lnSpc>
              <a:spcBef>
                <a:spcPts val="0"/>
              </a:spcBef>
              <a:spcAft>
                <a:spcPts val="600"/>
              </a:spcAft>
              <a:buFontTx/>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buFont typeface="Arial" panose="020B0604020202020204" pitchFamily="34" charset="0"/>
              <a:buChar char="•"/>
            </a:pPr>
            <a:r>
              <a:rPr lang="fr-CH" sz="1200" b="1" dirty="0">
                <a:solidFill>
                  <a:srgbClr val="0070C0"/>
                </a:solidFill>
              </a:rPr>
              <a:t>IRS </a:t>
            </a:r>
            <a:r>
              <a:rPr lang="fr-CH" sz="1200" dirty="0">
                <a:solidFill>
                  <a:srgbClr val="0070C0"/>
                </a:solidFill>
              </a:rPr>
              <a:t>: Paiement (sur base semestrielle) d’un taux fixe de 2.5% contre taux Saron à 3 mois (sur base trimestrielle)</a:t>
            </a:r>
          </a:p>
          <a:p>
            <a:pPr algn="ctr"/>
            <a:endParaRPr lang="fr-CH" sz="1200" dirty="0">
              <a:solidFill>
                <a:srgbClr val="00B050"/>
              </a:solidFill>
            </a:endParaRPr>
          </a:p>
        </p:txBody>
      </p:sp>
      <p:grpSp>
        <p:nvGrpSpPr>
          <p:cNvPr id="17" name="Groupe 16"/>
          <p:cNvGrpSpPr/>
          <p:nvPr/>
        </p:nvGrpSpPr>
        <p:grpSpPr>
          <a:xfrm>
            <a:off x="293299" y="6214217"/>
            <a:ext cx="8843011" cy="221100"/>
            <a:chOff x="293299" y="6214217"/>
            <a:chExt cx="8843011" cy="221100"/>
          </a:xfrm>
        </p:grpSpPr>
        <p:sp>
          <p:nvSpPr>
            <p:cNvPr id="15" name="ZoneTexte 14"/>
            <p:cNvSpPr txBox="1"/>
            <p:nvPr/>
          </p:nvSpPr>
          <p:spPr>
            <a:xfrm>
              <a:off x="293300" y="6219873"/>
              <a:ext cx="8843010" cy="215444"/>
            </a:xfrm>
            <a:prstGeom prst="rect">
              <a:avLst/>
            </a:prstGeom>
            <a:noFill/>
          </p:spPr>
          <p:txBody>
            <a:bodyPr wrap="square" rtlCol="0">
              <a:spAutoFit/>
            </a:bodyPr>
            <a:lstStyle/>
            <a:p>
              <a:pPr marL="87313" indent="-87313"/>
              <a:r>
                <a:rPr lang="fr-CH" sz="800" baseline="30000" dirty="0"/>
                <a:t>1 	</a:t>
              </a:r>
              <a:r>
                <a:rPr lang="fr-CH" sz="800" dirty="0"/>
                <a:t>Hypothèse de base de calcul des intérêts pour le financement et l’IRS : Usance internationale (jours exacts par mois / l'année à 360 jours).</a:t>
              </a:r>
            </a:p>
          </p:txBody>
        </p:sp>
        <p:cxnSp>
          <p:nvCxnSpPr>
            <p:cNvPr id="16" name="Connecteur droit 15"/>
            <p:cNvCxnSpPr/>
            <p:nvPr/>
          </p:nvCxnSpPr>
          <p:spPr>
            <a:xfrm>
              <a:off x="293299" y="6214217"/>
              <a:ext cx="1593012" cy="0"/>
            </a:xfrm>
            <a:prstGeom prst="line">
              <a:avLst/>
            </a:prstGeom>
            <a:ln w="19050"/>
          </p:spPr>
          <p:style>
            <a:lnRef idx="1">
              <a:schemeClr val="accent2"/>
            </a:lnRef>
            <a:fillRef idx="0">
              <a:schemeClr val="accent2"/>
            </a:fillRef>
            <a:effectRef idx="0">
              <a:schemeClr val="accent2"/>
            </a:effectRef>
            <a:fontRef idx="minor">
              <a:schemeClr val="tx1"/>
            </a:fontRef>
          </p:style>
        </p:cxnSp>
      </p:grpSp>
      <p:pic>
        <p:nvPicPr>
          <p:cNvPr id="18" name="Image 17"/>
          <p:cNvPicPr>
            <a:picLocks noChangeAspect="1"/>
          </p:cNvPicPr>
          <p:nvPr/>
        </p:nvPicPr>
        <p:blipFill rotWithShape="1">
          <a:blip r:embed="rId3"/>
          <a:srcRect t="1" b="3544"/>
          <a:stretch/>
        </p:blipFill>
        <p:spPr>
          <a:xfrm>
            <a:off x="1777708" y="3176920"/>
            <a:ext cx="7452000" cy="909725"/>
          </a:xfrm>
          <a:prstGeom prst="rect">
            <a:avLst/>
          </a:prstGeom>
        </p:spPr>
      </p:pic>
      <p:pic>
        <p:nvPicPr>
          <p:cNvPr id="19" name="Image 18"/>
          <p:cNvPicPr>
            <a:picLocks noChangeAspect="1"/>
          </p:cNvPicPr>
          <p:nvPr/>
        </p:nvPicPr>
        <p:blipFill rotWithShape="1">
          <a:blip r:embed="rId4"/>
          <a:srcRect b="6339"/>
          <a:stretch/>
        </p:blipFill>
        <p:spPr>
          <a:xfrm>
            <a:off x="1777708" y="4117079"/>
            <a:ext cx="7452000" cy="650893"/>
          </a:xfrm>
          <a:prstGeom prst="rect">
            <a:avLst/>
          </a:prstGeom>
        </p:spPr>
      </p:pic>
      <p:pic>
        <p:nvPicPr>
          <p:cNvPr id="20" name="Image 19"/>
          <p:cNvPicPr>
            <a:picLocks noChangeAspect="1"/>
          </p:cNvPicPr>
          <p:nvPr/>
        </p:nvPicPr>
        <p:blipFill>
          <a:blip r:embed="rId5"/>
          <a:stretch>
            <a:fillRect/>
          </a:stretch>
        </p:blipFill>
        <p:spPr>
          <a:xfrm>
            <a:off x="1777708" y="4798407"/>
            <a:ext cx="7452000" cy="384699"/>
          </a:xfrm>
          <a:prstGeom prst="rect">
            <a:avLst/>
          </a:prstGeom>
        </p:spPr>
      </p:pic>
      <p:sp>
        <p:nvSpPr>
          <p:cNvPr id="21" name="Triangle isocèle 20"/>
          <p:cNvSpPr/>
          <p:nvPr/>
        </p:nvSpPr>
        <p:spPr>
          <a:xfrm flipV="1">
            <a:off x="1777708" y="5242382"/>
            <a:ext cx="7452000" cy="31584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sp>
        <p:nvSpPr>
          <p:cNvPr id="22" name="ZoneTexte 21"/>
          <p:cNvSpPr txBox="1"/>
          <p:nvPr/>
        </p:nvSpPr>
        <p:spPr>
          <a:xfrm>
            <a:off x="1785260" y="5612665"/>
            <a:ext cx="7452102" cy="461665"/>
          </a:xfrm>
          <a:prstGeom prst="rect">
            <a:avLst/>
          </a:prstGeom>
          <a:noFill/>
        </p:spPr>
        <p:txBody>
          <a:bodyPr wrap="square" rtlCol="0">
            <a:spAutoFit/>
          </a:bodyPr>
          <a:lstStyle/>
          <a:p>
            <a:pPr algn="just"/>
            <a:r>
              <a:rPr lang="fr-CH" sz="1200" dirty="0"/>
              <a:t>Avec une marge de crédit fixe et un taux Saron à 3 mois (positif), le coût du financement correspond à un taux fixe de 4% (Taux fixe de 2.5% + marge de crédit de 1.5%), les deux taux Saron s’annulant.</a:t>
            </a:r>
          </a:p>
        </p:txBody>
      </p:sp>
    </p:spTree>
    <p:extLst>
      <p:ext uri="{BB962C8B-B14F-4D97-AF65-F5344CB8AC3E}">
        <p14:creationId xmlns:p14="http://schemas.microsoft.com/office/powerpoint/2010/main" val="33744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p:bldP spid="14" grpId="0"/>
      <p:bldP spid="21" grpId="0" animBg="1"/>
      <p:bldP spid="22" grpId="0"/>
    </p:bldLst>
  </p:timing>
</p:sld>
</file>

<file path=ppt/theme/theme1.xml><?xml version="1.0" encoding="utf-8"?>
<a:theme xmlns:a="http://schemas.openxmlformats.org/drawingml/2006/main" name="BCV_Presentation_2024_4-3">
  <a:themeElements>
    <a:clrScheme name="BCV new">
      <a:dk1>
        <a:srgbClr val="000000"/>
      </a:dk1>
      <a:lt1>
        <a:srgbClr val="FFFFFF"/>
      </a:lt1>
      <a:dk2>
        <a:srgbClr val="00B052"/>
      </a:dk2>
      <a:lt2>
        <a:srgbClr val="6E6E6E"/>
      </a:lt2>
      <a:accent1>
        <a:srgbClr val="BEBEBE"/>
      </a:accent1>
      <a:accent2>
        <a:srgbClr val="00B052"/>
      </a:accent2>
      <a:accent3>
        <a:srgbClr val="6E6E6E"/>
      </a:accent3>
      <a:accent4>
        <a:srgbClr val="B5D9B9"/>
      </a:accent4>
      <a:accent5>
        <a:srgbClr val="A2D1F2"/>
      </a:accent5>
      <a:accent6>
        <a:srgbClr val="4DB4E7"/>
      </a:accent6>
      <a:hlink>
        <a:srgbClr val="0070C0"/>
      </a:hlink>
      <a:folHlink>
        <a:srgbClr val="000000"/>
      </a:folHlink>
    </a:clrScheme>
    <a:fontScheme name="Roboto">
      <a:majorFont>
        <a:latin typeface="Roboto"/>
        <a:ea typeface=""/>
        <a:cs typeface=""/>
      </a:majorFont>
      <a:minorFont>
        <a:latin typeface="Roboto Ligh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2">
              <a:lumMod val="40000"/>
              <a:lumOff val="60000"/>
            </a:schemeClr>
          </a:solidFill>
          <a:prstDash val="lg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m" id="{26B7BDE9-9E57-48F9-A3C5-6C5FB54A9AC3}" vid="{7AA499B7-4FEA-4B8A-907D-6CAF52C7D1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2560</Words>
  <Application>Microsoft Office PowerPoint</Application>
  <PresentationFormat>Format A4 (210 x 297 mm)</PresentationFormat>
  <Paragraphs>267</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Roboto Light</vt:lpstr>
      <vt:lpstr>Symbol</vt:lpstr>
      <vt:lpstr>BCV_Presentation_2024_4-3</vt:lpstr>
      <vt:lpstr>FX et taux d’intérêt</vt:lpstr>
      <vt:lpstr>Thématiques abordées</vt:lpstr>
      <vt:lpstr>Risque de crédit</vt:lpstr>
      <vt:lpstr>Risque de crédit</vt:lpstr>
      <vt:lpstr>Risque de crédit</vt:lpstr>
      <vt:lpstr>Risque de crédit</vt:lpstr>
      <vt:lpstr>Risque de crédit</vt:lpstr>
      <vt:lpstr>Risque de crédit</vt:lpstr>
      <vt:lpstr>Interest Rate Swap (IRS) </vt:lpstr>
      <vt:lpstr>Interest Rate Swap (IRS)</vt:lpstr>
      <vt:lpstr>Questions et réponses</vt:lpstr>
    </vt:vector>
  </TitlesOfParts>
  <Company>Banque Cantonale Vaudoise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FX et taux d’intérêt</dc:title>
  <dc:creator>LONGCHAMP ERIC  (U14462)</dc:creator>
  <cp:lastModifiedBy>Longchamp Eric</cp:lastModifiedBy>
  <cp:revision>61</cp:revision>
  <cp:lastPrinted>2024-03-27T08:51:03Z</cp:lastPrinted>
  <dcterms:created xsi:type="dcterms:W3CDTF">2025-05-13T12:02:52Z</dcterms:created>
  <dcterms:modified xsi:type="dcterms:W3CDTF">2025-05-15T14:14:50Z</dcterms:modified>
</cp:coreProperties>
</file>